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4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5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2.xml" ContentType="application/vnd.openxmlformats-officedocument.themeOverride+xml"/>
  <Override PartName="/ppt/drawings/drawing6.xml" ContentType="application/vnd.openxmlformats-officedocument.drawingml.chartshapes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3.xml" ContentType="application/vnd.openxmlformats-officedocument.themeOverride+xml"/>
  <Override PartName="/ppt/drawings/drawing7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drawings/drawing8.xml" ContentType="application/vnd.openxmlformats-officedocument.drawingml.chartshapes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drawings/drawing9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drawings/drawing10.xml" ContentType="application/vnd.openxmlformats-officedocument.drawingml.chartshapes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drawings/drawing1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drawings/drawing12.xml" ContentType="application/vnd.openxmlformats-officedocument.drawingml.chartshapes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drawings/drawing13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drawings/drawing14.xml" ContentType="application/vnd.openxmlformats-officedocument.drawingml.chartshapes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drawings/drawing15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drawings/drawing16.xml" ContentType="application/vnd.openxmlformats-officedocument.drawingml.chartshapes+xml"/>
  <Override PartName="/ppt/notesSlides/notesSlide8.xml" ContentType="application/vnd.openxmlformats-officedocument.presentationml.notesSlid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notesSlides/notesSlide9.xml" ContentType="application/vnd.openxmlformats-officedocument.presentationml.notesSlid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drawings/drawing17.xml" ContentType="application/vnd.openxmlformats-officedocument.drawingml.chartshapes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drawings/drawing18.xml" ContentType="application/vnd.openxmlformats-officedocument.drawingml.chartshapes+xml"/>
  <Override PartName="/ppt/notesSlides/notesSlide10.xml" ContentType="application/vnd.openxmlformats-officedocument.presentationml.notesSlid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drawings/drawing19.xml" ContentType="application/vnd.openxmlformats-officedocument.drawingml.chartshapes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drawings/drawing20.xml" ContentType="application/vnd.openxmlformats-officedocument.drawingml.chartshapes+xml"/>
  <Override PartName="/ppt/notesSlides/notesSlide11.xml" ContentType="application/vnd.openxmlformats-officedocument.presentationml.notesSlid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theme/themeOverride4.xml" ContentType="application/vnd.openxmlformats-officedocument.themeOverride+xml"/>
  <Override PartName="/ppt/drawings/drawing21.xml" ContentType="application/vnd.openxmlformats-officedocument.drawingml.chartshapes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theme/themeOverride5.xml" ContentType="application/vnd.openxmlformats-officedocument.themeOverride+xml"/>
  <Override PartName="/ppt/drawings/drawing22.xml" ContentType="application/vnd.openxmlformats-officedocument.drawingml.chartshapes+xml"/>
  <Override PartName="/ppt/notesSlides/notesSlide12.xml" ContentType="application/vnd.openxmlformats-officedocument.presentationml.notesSlid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drawings/drawing23.xml" ContentType="application/vnd.openxmlformats-officedocument.drawingml.chartshapes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notesSlides/notesSlide13.xml" ContentType="application/vnd.openxmlformats-officedocument.presentationml.notesSlide+xml"/>
  <Override PartName="/ppt/charts/chart27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ppt/drawings/drawing24.xml" ContentType="application/vnd.openxmlformats-officedocument.drawingml.chartshapes+xml"/>
  <Override PartName="/ppt/charts/chart28.xml" ContentType="application/vnd.openxmlformats-officedocument.drawingml.chart+xml"/>
  <Override PartName="/ppt/charts/style28.xml" ContentType="application/vnd.ms-office.chartstyle+xml"/>
  <Override PartName="/ppt/charts/colors28.xml" ContentType="application/vnd.ms-office.chartcolorstyle+xml"/>
  <Override PartName="/ppt/theme/themeOverride6.xml" ContentType="application/vnd.openxmlformats-officedocument.themeOverride+xml"/>
  <Override PartName="/ppt/drawings/drawing25.xml" ContentType="application/vnd.openxmlformats-officedocument.drawingml.chartshapes+xml"/>
  <Override PartName="/ppt/charts/chart29.xml" ContentType="application/vnd.openxmlformats-officedocument.drawingml.chart+xml"/>
  <Override PartName="/ppt/charts/style29.xml" ContentType="application/vnd.ms-office.chartstyle+xml"/>
  <Override PartName="/ppt/charts/colors29.xml" ContentType="application/vnd.ms-office.chartcolorstyle+xml"/>
  <Override PartName="/ppt/drawings/drawing26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5282" r:id="rId2"/>
  </p:sldMasterIdLst>
  <p:notesMasterIdLst>
    <p:notesMasterId r:id="rId20"/>
  </p:notesMasterIdLst>
  <p:handoutMasterIdLst>
    <p:handoutMasterId r:id="rId21"/>
  </p:handoutMasterIdLst>
  <p:sldIdLst>
    <p:sldId id="411" r:id="rId3"/>
    <p:sldId id="412" r:id="rId4"/>
    <p:sldId id="413" r:id="rId5"/>
    <p:sldId id="414" r:id="rId6"/>
    <p:sldId id="468" r:id="rId7"/>
    <p:sldId id="469" r:id="rId8"/>
    <p:sldId id="417" r:id="rId9"/>
    <p:sldId id="418" r:id="rId10"/>
    <p:sldId id="470" r:id="rId11"/>
    <p:sldId id="471" r:id="rId12"/>
    <p:sldId id="421" r:id="rId13"/>
    <p:sldId id="422" r:id="rId14"/>
    <p:sldId id="460" r:id="rId15"/>
    <p:sldId id="424" r:id="rId16"/>
    <p:sldId id="425" r:id="rId17"/>
    <p:sldId id="426" r:id="rId18"/>
    <p:sldId id="427" r:id="rId19"/>
  </p:sldIdLst>
  <p:sldSz cx="9144000" cy="5143500" type="screen16x9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48" userDrawn="1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0">
          <p15:clr>
            <a:srgbClr val="A4A3A4"/>
          </p15:clr>
        </p15:guide>
        <p15:guide id="3" orient="horz" pos="2928">
          <p15:clr>
            <a:srgbClr val="A4A3A4"/>
          </p15:clr>
        </p15:guide>
        <p15:guide id="4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karzynski, Nicholas" initials="SN" lastIdx="5" clrIdx="0">
    <p:extLst>
      <p:ext uri="{19B8F6BF-5375-455C-9EA6-DF929625EA0E}">
        <p15:presenceInfo xmlns:p15="http://schemas.microsoft.com/office/powerpoint/2012/main" userId="S-1-5-21-2005352356-2018378189-366286951-34356" providerId="AD"/>
      </p:ext>
    </p:extLst>
  </p:cmAuthor>
  <p:cmAuthor id="2" name="Kline, Mala M." initials="KMM" lastIdx="2" clrIdx="1">
    <p:extLst>
      <p:ext uri="{19B8F6BF-5375-455C-9EA6-DF929625EA0E}">
        <p15:presenceInfo xmlns:p15="http://schemas.microsoft.com/office/powerpoint/2012/main" userId="S-1-5-21-2005352356-2018378189-366286951-43724" providerId="AD"/>
      </p:ext>
    </p:extLst>
  </p:cmAuthor>
  <p:cmAuthor id="3" name="Aleman, Eugenio J." initials="AEJ" lastIdx="1" clrIdx="2">
    <p:extLst>
      <p:ext uri="{19B8F6BF-5375-455C-9EA6-DF929625EA0E}">
        <p15:presenceInfo xmlns:p15="http://schemas.microsoft.com/office/powerpoint/2012/main" userId="S-1-5-21-2005352356-2018378189-366286951-4375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99"/>
    <a:srgbClr val="72242D"/>
    <a:srgbClr val="7D6D9B"/>
    <a:srgbClr val="FFFFFF"/>
    <a:srgbClr val="49366E"/>
    <a:srgbClr val="E3A5AC"/>
    <a:srgbClr val="C00000"/>
    <a:srgbClr val="D7E5CC"/>
    <a:srgbClr val="A6C68E"/>
    <a:srgbClr val="5D97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666" autoAdjust="0"/>
    <p:restoredTop sz="80970" autoAdjust="0"/>
  </p:normalViewPr>
  <p:slideViewPr>
    <p:cSldViewPr snapToGrid="0">
      <p:cViewPr varScale="1">
        <p:scale>
          <a:sx n="123" d="100"/>
          <a:sy n="123" d="100"/>
        </p:scale>
        <p:origin x="812" y="76"/>
      </p:cViewPr>
      <p:guideLst>
        <p:guide orient="horz" pos="2148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2058" y="-1158"/>
      </p:cViewPr>
      <p:guideLst>
        <p:guide orient="horz" pos="2924"/>
        <p:guide pos="2200"/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Relationship Id="rId4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chartUserShapes" Target="../drawings/drawing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chartUserShapes" Target="../drawings/drawing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2.xml"/><Relationship Id="rId1" Type="http://schemas.microsoft.com/office/2011/relationships/chartStyle" Target="style12.xml"/><Relationship Id="rId4" Type="http://schemas.openxmlformats.org/officeDocument/2006/relationships/chartUserShapes" Target="../drawings/drawing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3.xml"/><Relationship Id="rId1" Type="http://schemas.microsoft.com/office/2011/relationships/chartStyle" Target="style13.xml"/><Relationship Id="rId4" Type="http://schemas.openxmlformats.org/officeDocument/2006/relationships/chartUserShapes" Target="../drawings/drawing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4.xml"/><Relationship Id="rId1" Type="http://schemas.microsoft.com/office/2011/relationships/chartStyle" Target="style14.xml"/><Relationship Id="rId4" Type="http://schemas.openxmlformats.org/officeDocument/2006/relationships/chartUserShapes" Target="../drawings/drawing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5.xml"/><Relationship Id="rId1" Type="http://schemas.microsoft.com/office/2011/relationships/chartStyle" Target="style15.xml"/><Relationship Id="rId4" Type="http://schemas.openxmlformats.org/officeDocument/2006/relationships/chartUserShapes" Target="../drawings/drawing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6.xml"/><Relationship Id="rId1" Type="http://schemas.microsoft.com/office/2011/relationships/chartStyle" Target="style16.xml"/><Relationship Id="rId4" Type="http://schemas.openxmlformats.org/officeDocument/2006/relationships/chartUserShapes" Target="../drawings/drawing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19.xml"/><Relationship Id="rId1" Type="http://schemas.microsoft.com/office/2011/relationships/chartStyle" Target="style19.xml"/><Relationship Id="rId4" Type="http://schemas.openxmlformats.org/officeDocument/2006/relationships/chartUserShapes" Target="../drawings/drawing17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0.xlsx"/><Relationship Id="rId2" Type="http://schemas.microsoft.com/office/2011/relationships/chartColorStyle" Target="colors20.xml"/><Relationship Id="rId1" Type="http://schemas.microsoft.com/office/2011/relationships/chartStyle" Target="style20.xml"/><Relationship Id="rId4" Type="http://schemas.openxmlformats.org/officeDocument/2006/relationships/chartUserShapes" Target="../drawings/drawing18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1.xlsx"/><Relationship Id="rId2" Type="http://schemas.microsoft.com/office/2011/relationships/chartColorStyle" Target="colors21.xml"/><Relationship Id="rId1" Type="http://schemas.microsoft.com/office/2011/relationships/chartStyle" Target="style21.xml"/><Relationship Id="rId4" Type="http://schemas.openxmlformats.org/officeDocument/2006/relationships/chartUserShapes" Target="../drawings/drawing19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2.xlsx"/><Relationship Id="rId2" Type="http://schemas.microsoft.com/office/2011/relationships/chartColorStyle" Target="colors22.xml"/><Relationship Id="rId1" Type="http://schemas.microsoft.com/office/2011/relationships/chartStyle" Target="style22.xml"/><Relationship Id="rId4" Type="http://schemas.openxmlformats.org/officeDocument/2006/relationships/chartUserShapes" Target="../drawings/drawing20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23.xml"/><Relationship Id="rId1" Type="http://schemas.microsoft.com/office/2011/relationships/chartStyle" Target="style23.xml"/><Relationship Id="rId5" Type="http://schemas.openxmlformats.org/officeDocument/2006/relationships/chartUserShapes" Target="../drawings/drawing21.xml"/><Relationship Id="rId4" Type="http://schemas.openxmlformats.org/officeDocument/2006/relationships/package" Target="../embeddings/Microsoft_Excel_Worksheet23.xlsx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24.xml"/><Relationship Id="rId1" Type="http://schemas.microsoft.com/office/2011/relationships/chartStyle" Target="style24.xml"/><Relationship Id="rId5" Type="http://schemas.openxmlformats.org/officeDocument/2006/relationships/chartUserShapes" Target="../drawings/drawing22.xml"/><Relationship Id="rId4" Type="http://schemas.openxmlformats.org/officeDocument/2006/relationships/package" Target="../embeddings/Microsoft_Excel_Worksheet24.xlsx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5.xlsx"/><Relationship Id="rId2" Type="http://schemas.microsoft.com/office/2011/relationships/chartColorStyle" Target="colors25.xml"/><Relationship Id="rId1" Type="http://schemas.microsoft.com/office/2011/relationships/chartStyle" Target="style25.xml"/><Relationship Id="rId4" Type="http://schemas.openxmlformats.org/officeDocument/2006/relationships/chartUserShapes" Target="../drawings/drawing23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6.xlsx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7.xlsx"/><Relationship Id="rId2" Type="http://schemas.microsoft.com/office/2011/relationships/chartColorStyle" Target="colors27.xml"/><Relationship Id="rId1" Type="http://schemas.microsoft.com/office/2011/relationships/chartStyle" Target="style27.xml"/><Relationship Id="rId4" Type="http://schemas.openxmlformats.org/officeDocument/2006/relationships/chartUserShapes" Target="../drawings/drawing24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28.xml"/><Relationship Id="rId1" Type="http://schemas.microsoft.com/office/2011/relationships/chartStyle" Target="style28.xml"/><Relationship Id="rId5" Type="http://schemas.openxmlformats.org/officeDocument/2006/relationships/chartUserShapes" Target="../drawings/drawing25.xml"/><Relationship Id="rId4" Type="http://schemas.openxmlformats.org/officeDocument/2006/relationships/package" Target="../embeddings/Microsoft_Excel_Worksheet28.xlsx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9.xlsx"/><Relationship Id="rId2" Type="http://schemas.microsoft.com/office/2011/relationships/chartColorStyle" Target="colors29.xml"/><Relationship Id="rId1" Type="http://schemas.microsoft.com/office/2011/relationships/chartStyle" Target="style29.xml"/><Relationship Id="rId4" Type="http://schemas.openxmlformats.org/officeDocument/2006/relationships/chartUserShapes" Target="../drawings/drawing26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6.xml"/><Relationship Id="rId1" Type="http://schemas.microsoft.com/office/2011/relationships/chartStyle" Target="style6.xml"/><Relationship Id="rId5" Type="http://schemas.openxmlformats.org/officeDocument/2006/relationships/chartUserShapes" Target="../drawings/drawing6.xml"/><Relationship Id="rId4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7.xml"/><Relationship Id="rId1" Type="http://schemas.microsoft.com/office/2011/relationships/chartStyle" Target="style7.xml"/><Relationship Id="rId5" Type="http://schemas.openxmlformats.org/officeDocument/2006/relationships/chartUserShapes" Target="../drawings/drawing7.xml"/><Relationship Id="rId4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chartUserShapes" Target="../drawings/drawing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chartUserShapes" Target="../drawings/drawing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5097790195580387E-2"/>
          <c:y val="0.11383867585959548"/>
          <c:w val="0.66901662292213471"/>
          <c:h val="0.79476005656620519"/>
        </c:manualLayout>
      </c:layout>
      <c:area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Commercial delivered energy consumption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8.1328388501271967</c:v>
                </c:pt>
                <c:pt idx="1">
                  <c:v>8.0401558029416691</c:v>
                </c:pt>
                <c:pt idx="2">
                  <c:v>8.1424742586250343</c:v>
                </c:pt>
                <c:pt idx="3">
                  <c:v>8.2938626828159148</c:v>
                </c:pt>
                <c:pt idx="4">
                  <c:v>8.313438408339767</c:v>
                </c:pt>
                <c:pt idx="5">
                  <c:v>8.2897271728437047</c:v>
                </c:pt>
                <c:pt idx="6">
                  <c:v>8.0999435351387366</c:v>
                </c:pt>
                <c:pt idx="7">
                  <c:v>8.3932322949447009</c:v>
                </c:pt>
                <c:pt idx="8">
                  <c:v>8.5569510424016411</c:v>
                </c:pt>
                <c:pt idx="9">
                  <c:v>8.4162648017252799</c:v>
                </c:pt>
                <c:pt idx="10">
                  <c:v>8.4607692608499487</c:v>
                </c:pt>
                <c:pt idx="11">
                  <c:v>8.4942477978860467</c:v>
                </c:pt>
                <c:pt idx="12">
                  <c:v>8.1557573870743028</c:v>
                </c:pt>
                <c:pt idx="13">
                  <c:v>8.6199538735063914</c:v>
                </c:pt>
                <c:pt idx="14">
                  <c:v>8.8900660150164228</c:v>
                </c:pt>
                <c:pt idx="15">
                  <c:v>8.9746687765471442</c:v>
                </c:pt>
                <c:pt idx="16">
                  <c:v>8.8779198968351309</c:v>
                </c:pt>
                <c:pt idx="17">
                  <c:v>8.8648022092229386</c:v>
                </c:pt>
                <c:pt idx="18">
                  <c:v>9.3540561260887305</c:v>
                </c:pt>
                <c:pt idx="19">
                  <c:v>9.2966054996071978</c:v>
                </c:pt>
                <c:pt idx="20">
                  <c:v>8.5578141476756429</c:v>
                </c:pt>
                <c:pt idx="21">
                  <c:v>8.9681219999999993</c:v>
                </c:pt>
                <c:pt idx="22">
                  <c:v>9.1645769999999995</c:v>
                </c:pt>
                <c:pt idx="23">
                  <c:v>9.1508020000000005</c:v>
                </c:pt>
                <c:pt idx="24">
                  <c:v>9.151904</c:v>
                </c:pt>
                <c:pt idx="25">
                  <c:v>9.1615210000000005</c:v>
                </c:pt>
                <c:pt idx="26">
                  <c:v>9.1500509999999995</c:v>
                </c:pt>
                <c:pt idx="27">
                  <c:v>9.1767249999999994</c:v>
                </c:pt>
                <c:pt idx="28">
                  <c:v>9.1914829999999998</c:v>
                </c:pt>
                <c:pt idx="29">
                  <c:v>9.1988559999999993</c:v>
                </c:pt>
                <c:pt idx="30">
                  <c:v>9.202477</c:v>
                </c:pt>
                <c:pt idx="31">
                  <c:v>9.2065249999999992</c:v>
                </c:pt>
                <c:pt idx="32">
                  <c:v>9.2240470000000006</c:v>
                </c:pt>
                <c:pt idx="33">
                  <c:v>9.2411009999999987</c:v>
                </c:pt>
                <c:pt idx="34">
                  <c:v>9.2653119999999998</c:v>
                </c:pt>
                <c:pt idx="35">
                  <c:v>9.3033570000000001</c:v>
                </c:pt>
                <c:pt idx="36">
                  <c:v>9.3414110000000008</c:v>
                </c:pt>
                <c:pt idx="37">
                  <c:v>9.3778179999999995</c:v>
                </c:pt>
                <c:pt idx="38">
                  <c:v>9.4170390000000008</c:v>
                </c:pt>
                <c:pt idx="39">
                  <c:v>9.4526500000000002</c:v>
                </c:pt>
                <c:pt idx="40">
                  <c:v>9.4855219999999996</c:v>
                </c:pt>
                <c:pt idx="41">
                  <c:v>9.5283649999999991</c:v>
                </c:pt>
                <c:pt idx="42">
                  <c:v>9.5721570000000007</c:v>
                </c:pt>
                <c:pt idx="43">
                  <c:v>9.6160070000000015</c:v>
                </c:pt>
                <c:pt idx="44">
                  <c:v>9.6667039999999993</c:v>
                </c:pt>
                <c:pt idx="45">
                  <c:v>9.714385</c:v>
                </c:pt>
                <c:pt idx="46">
                  <c:v>9.7598660000000006</c:v>
                </c:pt>
                <c:pt idx="47">
                  <c:v>9.8112370000000002</c:v>
                </c:pt>
                <c:pt idx="48">
                  <c:v>9.8608710000000013</c:v>
                </c:pt>
                <c:pt idx="49">
                  <c:v>9.9119979999999988</c:v>
                </c:pt>
                <c:pt idx="50">
                  <c:v>9.9694490000000009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Residential delivered energy consumption</c:v>
                </c:pt>
              </c:strCache>
            </c:strRef>
          </c:tx>
          <c:spPr>
            <a:solidFill>
              <a:srgbClr val="72242D"/>
            </a:solidFill>
            <a:ln>
              <a:noFill/>
            </a:ln>
            <a:effectLst/>
          </c:spP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Sheet1!$C$2:$C$52</c:f>
              <c:numCache>
                <c:formatCode>General</c:formatCode>
                <c:ptCount val="51"/>
                <c:pt idx="0">
                  <c:v>11.15863206278225</c:v>
                </c:pt>
                <c:pt idx="1">
                  <c:v>10.899711434395199</c:v>
                </c:pt>
                <c:pt idx="2">
                  <c:v>11.160770328423084</c:v>
                </c:pt>
                <c:pt idx="3">
                  <c:v>11.521354996474756</c:v>
                </c:pt>
                <c:pt idx="4">
                  <c:v>11.330355994840069</c:v>
                </c:pt>
                <c:pt idx="5">
                  <c:v>11.47295282868614</c:v>
                </c:pt>
                <c:pt idx="6">
                  <c:v>10.69555945104177</c:v>
                </c:pt>
                <c:pt idx="7">
                  <c:v>11.26271760084531</c:v>
                </c:pt>
                <c:pt idx="8">
                  <c:v>11.515389787483905</c:v>
                </c:pt>
                <c:pt idx="9">
                  <c:v>11.201323280630991</c:v>
                </c:pt>
                <c:pt idx="10">
                  <c:v>11.471835533397224</c:v>
                </c:pt>
                <c:pt idx="11">
                  <c:v>11.21727058198077</c:v>
                </c:pt>
                <c:pt idx="12">
                  <c:v>10.25565661282848</c:v>
                </c:pt>
                <c:pt idx="13">
                  <c:v>11.316873966113766</c:v>
                </c:pt>
                <c:pt idx="14">
                  <c:v>11.658673969747241</c:v>
                </c:pt>
                <c:pt idx="15">
                  <c:v>11.087592747374822</c:v>
                </c:pt>
                <c:pt idx="16">
                  <c:v>10.643212062632703</c:v>
                </c:pt>
                <c:pt idx="17">
                  <c:v>10.568109118918363</c:v>
                </c:pt>
                <c:pt idx="18">
                  <c:v>11.733640663536065</c:v>
                </c:pt>
                <c:pt idx="19">
                  <c:v>11.711416567951709</c:v>
                </c:pt>
                <c:pt idx="20">
                  <c:v>11.274882864534868</c:v>
                </c:pt>
                <c:pt idx="21">
                  <c:v>11.454497999999999</c:v>
                </c:pt>
                <c:pt idx="22">
                  <c:v>11.466583</c:v>
                </c:pt>
                <c:pt idx="23">
                  <c:v>11.469152000000001</c:v>
                </c:pt>
                <c:pt idx="24">
                  <c:v>11.515897000000001</c:v>
                </c:pt>
                <c:pt idx="25">
                  <c:v>11.563096</c:v>
                </c:pt>
                <c:pt idx="26">
                  <c:v>11.592255</c:v>
                </c:pt>
                <c:pt idx="27">
                  <c:v>11.602646</c:v>
                </c:pt>
                <c:pt idx="28">
                  <c:v>11.604091</c:v>
                </c:pt>
                <c:pt idx="29">
                  <c:v>11.599304</c:v>
                </c:pt>
                <c:pt idx="30">
                  <c:v>11.595077999999999</c:v>
                </c:pt>
                <c:pt idx="31">
                  <c:v>11.584985000000001</c:v>
                </c:pt>
                <c:pt idx="32">
                  <c:v>11.582542</c:v>
                </c:pt>
                <c:pt idx="33">
                  <c:v>11.580739999999999</c:v>
                </c:pt>
                <c:pt idx="34">
                  <c:v>11.584534</c:v>
                </c:pt>
                <c:pt idx="35">
                  <c:v>11.601611999999999</c:v>
                </c:pt>
                <c:pt idx="36">
                  <c:v>11.624592</c:v>
                </c:pt>
                <c:pt idx="37">
                  <c:v>11.652773</c:v>
                </c:pt>
                <c:pt idx="38">
                  <c:v>11.682964</c:v>
                </c:pt>
                <c:pt idx="39">
                  <c:v>11.710184</c:v>
                </c:pt>
                <c:pt idx="40">
                  <c:v>11.735292999999999</c:v>
                </c:pt>
                <c:pt idx="41">
                  <c:v>11.762088</c:v>
                </c:pt>
                <c:pt idx="42">
                  <c:v>11.791117999999999</c:v>
                </c:pt>
                <c:pt idx="43">
                  <c:v>11.822018</c:v>
                </c:pt>
                <c:pt idx="44">
                  <c:v>11.860433</c:v>
                </c:pt>
                <c:pt idx="45">
                  <c:v>11.898517999999999</c:v>
                </c:pt>
                <c:pt idx="46">
                  <c:v>11.936974000000001</c:v>
                </c:pt>
                <c:pt idx="47">
                  <c:v>11.974945</c:v>
                </c:pt>
                <c:pt idx="48">
                  <c:v>12.011347000000001</c:v>
                </c:pt>
                <c:pt idx="49">
                  <c:v>12.049026</c:v>
                </c:pt>
                <c:pt idx="50">
                  <c:v>12.092796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31848768"/>
        <c:axId val="2131850400"/>
      </c:areaChart>
      <c:catAx>
        <c:axId val="21318487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rgbClr val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31850400"/>
        <c:crossesAt val="0"/>
        <c:auto val="1"/>
        <c:lblAlgn val="ctr"/>
        <c:lblOffset val="100"/>
        <c:tickLblSkip val="10"/>
        <c:tickMarkSkip val="10"/>
        <c:noMultiLvlLbl val="0"/>
      </c:catAx>
      <c:valAx>
        <c:axId val="21318504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low"/>
        <c:spPr>
          <a:noFill/>
          <a:ln w="22225">
            <a:solidFill>
              <a:srgbClr val="FFFFFF">
                <a:lumMod val="65000"/>
              </a:srgb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31848768"/>
        <c:crossesAt val="22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3175829042296057E-2"/>
          <c:y val="0.26030298550609432"/>
          <c:w val="0.7438802058874463"/>
          <c:h val="0.63947378278385125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electricity</c:v>
                </c:pt>
              </c:strCache>
            </c:strRef>
          </c:tx>
          <c:spPr>
            <a:ln w="2222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Sheet1!$A$2:$A$37</c:f>
              <c:strCach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strCache>
            </c:strRef>
          </c:cat>
          <c:val>
            <c:numRef>
              <c:f>Sheet1!$B$2:$B$37</c:f>
              <c:numCache>
                <c:formatCode>General</c:formatCode>
                <c:ptCount val="36"/>
                <c:pt idx="0">
                  <c:v>0.98263308609364164</c:v>
                </c:pt>
                <c:pt idx="1">
                  <c:v>0.98181465311399085</c:v>
                </c:pt>
                <c:pt idx="2">
                  <c:v>0.95328433768444243</c:v>
                </c:pt>
                <c:pt idx="3">
                  <c:v>1.0083468731837313</c:v>
                </c:pt>
                <c:pt idx="4">
                  <c:v>0.98163462286601755</c:v>
                </c:pt>
                <c:pt idx="5">
                  <c:v>0.98959582336432816</c:v>
                </c:pt>
                <c:pt idx="6">
                  <c:v>1.0000001145948785</c:v>
                </c:pt>
                <c:pt idx="7">
                  <c:v>0.97396158834065316</c:v>
                </c:pt>
                <c:pt idx="8">
                  <c:v>0.99408416542422595</c:v>
                </c:pt>
                <c:pt idx="9">
                  <c:v>0.99503660771081259</c:v>
                </c:pt>
                <c:pt idx="10">
                  <c:v>0.99560350747559678</c:v>
                </c:pt>
                <c:pt idx="11">
                  <c:v>0.9949302818165856</c:v>
                </c:pt>
                <c:pt idx="12">
                  <c:v>0.99284271766121879</c:v>
                </c:pt>
                <c:pt idx="13">
                  <c:v>0.99086257149069801</c:v>
                </c:pt>
                <c:pt idx="14">
                  <c:v>0.98902576397816977</c:v>
                </c:pt>
                <c:pt idx="15">
                  <c:v>0.98732156910083801</c:v>
                </c:pt>
                <c:pt idx="16">
                  <c:v>0.98614178043496525</c:v>
                </c:pt>
                <c:pt idx="17">
                  <c:v>0.98554731367666881</c:v>
                </c:pt>
                <c:pt idx="18">
                  <c:v>0.98530248183579561</c:v>
                </c:pt>
                <c:pt idx="19">
                  <c:v>0.9856183107267944</c:v>
                </c:pt>
                <c:pt idx="20">
                  <c:v>0.98747391470252355</c:v>
                </c:pt>
                <c:pt idx="21">
                  <c:v>0.99031622009485343</c:v>
                </c:pt>
                <c:pt idx="22">
                  <c:v>0.99421684919137365</c:v>
                </c:pt>
                <c:pt idx="23">
                  <c:v>0.99841874177098799</c:v>
                </c:pt>
                <c:pt idx="24">
                  <c:v>1.0022797138176645</c:v>
                </c:pt>
                <c:pt idx="25">
                  <c:v>1.0054402987898376</c:v>
                </c:pt>
                <c:pt idx="26">
                  <c:v>1.0089010949381298</c:v>
                </c:pt>
                <c:pt idx="27">
                  <c:v>1.0128950664136118</c:v>
                </c:pt>
                <c:pt idx="28">
                  <c:v>1.0172378519149805</c:v>
                </c:pt>
                <c:pt idx="29">
                  <c:v>1.0224373523413723</c:v>
                </c:pt>
                <c:pt idx="30">
                  <c:v>1.0277625600252491</c:v>
                </c:pt>
                <c:pt idx="31">
                  <c:v>1.0332149686137715</c:v>
                </c:pt>
                <c:pt idx="32">
                  <c:v>1.0387942012090283</c:v>
                </c:pt>
                <c:pt idx="33">
                  <c:v>1.0444773629989792</c:v>
                </c:pt>
                <c:pt idx="34">
                  <c:v>1.0506809744589838</c:v>
                </c:pt>
                <c:pt idx="35">
                  <c:v>1.0578667844093848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natural gas</c:v>
                </c:pt>
              </c:strCache>
            </c:strRef>
          </c:tx>
          <c:spPr>
            <a:ln w="2222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Sheet1!$A$2:$A$37</c:f>
              <c:strCach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strCache>
            </c:strRef>
          </c:cat>
          <c:val>
            <c:numRef>
              <c:f>Sheet1!$C$2:$C$37</c:f>
              <c:numCache>
                <c:formatCode>General</c:formatCode>
                <c:ptCount val="36"/>
                <c:pt idx="0">
                  <c:v>1.0121931696937991</c:v>
                </c:pt>
                <c:pt idx="1">
                  <c:v>0.94745946388886915</c:v>
                </c:pt>
                <c:pt idx="2">
                  <c:v>0.95347359586951685</c:v>
                </c:pt>
                <c:pt idx="3">
                  <c:v>1.0703774686266705</c:v>
                </c:pt>
                <c:pt idx="4">
                  <c:v>1.0663402112788247</c:v>
                </c:pt>
                <c:pt idx="5">
                  <c:v>0.98061514324932997</c:v>
                </c:pt>
                <c:pt idx="6">
                  <c:v>0.99999996348935782</c:v>
                </c:pt>
                <c:pt idx="7">
                  <c:v>1.0026846479740521</c:v>
                </c:pt>
                <c:pt idx="8">
                  <c:v>0.98102233614696721</c:v>
                </c:pt>
                <c:pt idx="9">
                  <c:v>0.97588732211416795</c:v>
                </c:pt>
                <c:pt idx="10">
                  <c:v>0.97116638727580684</c:v>
                </c:pt>
                <c:pt idx="11">
                  <c:v>0.96489388733489156</c:v>
                </c:pt>
                <c:pt idx="12">
                  <c:v>0.95762856415635444</c:v>
                </c:pt>
                <c:pt idx="13">
                  <c:v>0.94914900276357417</c:v>
                </c:pt>
                <c:pt idx="14">
                  <c:v>0.9396445993333592</c:v>
                </c:pt>
                <c:pt idx="15">
                  <c:v>0.93055773490318561</c:v>
                </c:pt>
                <c:pt idx="16">
                  <c:v>0.9204900504327338</c:v>
                </c:pt>
                <c:pt idx="17">
                  <c:v>0.911522948289886</c:v>
                </c:pt>
                <c:pt idx="18">
                  <c:v>0.90282523785488755</c:v>
                </c:pt>
                <c:pt idx="19">
                  <c:v>0.89509595486359494</c:v>
                </c:pt>
                <c:pt idx="20">
                  <c:v>0.88827155266192181</c:v>
                </c:pt>
                <c:pt idx="21">
                  <c:v>0.88174389392117558</c:v>
                </c:pt>
                <c:pt idx="22">
                  <c:v>0.87504497157747696</c:v>
                </c:pt>
                <c:pt idx="23">
                  <c:v>0.86842600446251983</c:v>
                </c:pt>
                <c:pt idx="24">
                  <c:v>0.86190441988279565</c:v>
                </c:pt>
                <c:pt idx="25">
                  <c:v>0.85570329855375027</c:v>
                </c:pt>
                <c:pt idx="26">
                  <c:v>0.8496598767400696</c:v>
                </c:pt>
                <c:pt idx="27">
                  <c:v>0.84388553225595575</c:v>
                </c:pt>
                <c:pt idx="28">
                  <c:v>0.83825037852528239</c:v>
                </c:pt>
                <c:pt idx="29">
                  <c:v>0.83289498362859948</c:v>
                </c:pt>
                <c:pt idx="30">
                  <c:v>0.82748156387880967</c:v>
                </c:pt>
                <c:pt idx="31">
                  <c:v>0.82211610924628309</c:v>
                </c:pt>
                <c:pt idx="32">
                  <c:v>0.8167298800254893</c:v>
                </c:pt>
                <c:pt idx="33">
                  <c:v>0.81146929142608359</c:v>
                </c:pt>
                <c:pt idx="34">
                  <c:v>0.80612985066042642</c:v>
                </c:pt>
                <c:pt idx="35">
                  <c:v>0.80084663403915113</c:v>
                </c:pt>
              </c:numCache>
            </c:numRef>
          </c:val>
          <c:smooth val="0"/>
        </c:ser>
        <c:ser>
          <c:idx val="0"/>
          <c:order val="2"/>
          <c:tx>
            <c:strRef>
              <c:f>Sheet1!$D$1</c:f>
              <c:strCache>
                <c:ptCount val="1"/>
                <c:pt idx="0">
                  <c:v>delivered energy</c:v>
                </c:pt>
              </c:strCache>
            </c:strRef>
          </c:tx>
          <c:spPr>
            <a:ln w="22225" cap="rnd">
              <a:solidFill>
                <a:schemeClr val="accent1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Sheet1!$A$2:$A$37</c:f>
              <c:strCach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strCache>
            </c:strRef>
          </c:cat>
          <c:val>
            <c:numRef>
              <c:f>Sheet1!$D$2:$D$37</c:f>
              <c:numCache>
                <c:formatCode>General</c:formatCode>
                <c:ptCount val="36"/>
                <c:pt idx="0">
                  <c:v>1.0247896145356965</c:v>
                </c:pt>
                <c:pt idx="1">
                  <c:v>0.97582598209061244</c:v>
                </c:pt>
                <c:pt idx="2">
                  <c:v>0.96167303737576415</c:v>
                </c:pt>
                <c:pt idx="3">
                  <c:v>1.0578886279566926</c:v>
                </c:pt>
                <c:pt idx="4">
                  <c:v>1.0458745508721832</c:v>
                </c:pt>
                <c:pt idx="5">
                  <c:v>0.99469810821316884</c:v>
                </c:pt>
                <c:pt idx="6">
                  <c:v>0.99999996607812225</c:v>
                </c:pt>
                <c:pt idx="7">
                  <c:v>0.99130730493534402</c:v>
                </c:pt>
                <c:pt idx="8">
                  <c:v>0.98246739130962557</c:v>
                </c:pt>
                <c:pt idx="9">
                  <c:v>0.97754192387945238</c:v>
                </c:pt>
                <c:pt idx="10">
                  <c:v>0.97283315185375097</c:v>
                </c:pt>
                <c:pt idx="11">
                  <c:v>0.9669433414279246</c:v>
                </c:pt>
                <c:pt idx="12">
                  <c:v>0.95998865638287445</c:v>
                </c:pt>
                <c:pt idx="13">
                  <c:v>0.95257407756564139</c:v>
                </c:pt>
                <c:pt idx="14">
                  <c:v>0.9447677871339224</c:v>
                </c:pt>
                <c:pt idx="15">
                  <c:v>0.93719266580258087</c:v>
                </c:pt>
                <c:pt idx="16">
                  <c:v>0.92949180068902504</c:v>
                </c:pt>
                <c:pt idx="17">
                  <c:v>0.9225937972627184</c:v>
                </c:pt>
                <c:pt idx="18">
                  <c:v>0.91594426373753235</c:v>
                </c:pt>
                <c:pt idx="19">
                  <c:v>0.90997543975711892</c:v>
                </c:pt>
                <c:pt idx="20">
                  <c:v>0.90516569267633162</c:v>
                </c:pt>
                <c:pt idx="21">
                  <c:v>0.90096892947579044</c:v>
                </c:pt>
                <c:pt idx="22">
                  <c:v>0.89723978650776559</c:v>
                </c:pt>
                <c:pt idx="23">
                  <c:v>0.89374136537141224</c:v>
                </c:pt>
                <c:pt idx="24">
                  <c:v>0.89008810280856043</c:v>
                </c:pt>
                <c:pt idx="25">
                  <c:v>0.88628162879706307</c:v>
                </c:pt>
                <c:pt idx="26">
                  <c:v>0.8827148930082126</c:v>
                </c:pt>
                <c:pt idx="27">
                  <c:v>0.87947762784459427</c:v>
                </c:pt>
                <c:pt idx="28">
                  <c:v>0.8764580455782579</c:v>
                </c:pt>
                <c:pt idx="29">
                  <c:v>0.87403529226534959</c:v>
                </c:pt>
                <c:pt idx="30">
                  <c:v>0.87159861085106871</c:v>
                </c:pt>
                <c:pt idx="31">
                  <c:v>0.86923494193632411</c:v>
                </c:pt>
                <c:pt idx="32">
                  <c:v>0.86690376678163539</c:v>
                </c:pt>
                <c:pt idx="33">
                  <c:v>0.86455736944958017</c:v>
                </c:pt>
                <c:pt idx="34">
                  <c:v>0.8623525581583712</c:v>
                </c:pt>
                <c:pt idx="35">
                  <c:v>0.86062582206499294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62566160"/>
        <c:axId val="262571056"/>
      </c:lineChart>
      <c:catAx>
        <c:axId val="262566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2571056"/>
        <c:crosses val="autoZero"/>
        <c:auto val="1"/>
        <c:lblAlgn val="ctr"/>
        <c:lblOffset val="100"/>
        <c:tickLblSkip val="5"/>
        <c:tickMarkSkip val="5"/>
        <c:noMultiLvlLbl val="0"/>
      </c:catAx>
      <c:valAx>
        <c:axId val="262571056"/>
        <c:scaling>
          <c:orientation val="minMax"/>
          <c:max val="1.2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2566160"/>
        <c:crossesAt val="7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3910503212336776E-2"/>
          <c:y val="0.25422852098912779"/>
          <c:w val="0.7438802058874463"/>
          <c:h val="0.64357413211417058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electricity</c:v>
                </c:pt>
              </c:strCache>
            </c:strRef>
          </c:tx>
          <c:spPr>
            <a:ln w="2222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Sheet1!$A$2:$A$37</c:f>
              <c:strCach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strCache>
            </c:strRef>
          </c:cat>
          <c:val>
            <c:numRef>
              <c:f>Sheet1!$B$2:$B$37</c:f>
              <c:numCache>
                <c:formatCode>General</c:formatCode>
                <c:ptCount val="36"/>
                <c:pt idx="0">
                  <c:v>1.0967746452405276</c:v>
                </c:pt>
                <c:pt idx="1">
                  <c:v>1.0911047433096142</c:v>
                </c:pt>
                <c:pt idx="2">
                  <c:v>1.0683768417714683</c:v>
                </c:pt>
                <c:pt idx="3">
                  <c:v>1.0788808074752745</c:v>
                </c:pt>
                <c:pt idx="4">
                  <c:v>1.0500230715649757</c:v>
                </c:pt>
                <c:pt idx="5">
                  <c:v>0.97634353592457157</c:v>
                </c:pt>
                <c:pt idx="6">
                  <c:v>0.99999996422494586</c:v>
                </c:pt>
                <c:pt idx="7">
                  <c:v>0.99793485618813282</c:v>
                </c:pt>
                <c:pt idx="8">
                  <c:v>0.99505811021163959</c:v>
                </c:pt>
                <c:pt idx="9">
                  <c:v>0.98301757997403039</c:v>
                </c:pt>
                <c:pt idx="10">
                  <c:v>0.97208621351111657</c:v>
                </c:pt>
                <c:pt idx="11">
                  <c:v>0.95896919882542797</c:v>
                </c:pt>
                <c:pt idx="12">
                  <c:v>0.95004866742683758</c:v>
                </c:pt>
                <c:pt idx="13">
                  <c:v>0.94121952799016684</c:v>
                </c:pt>
                <c:pt idx="14">
                  <c:v>0.93277625353879323</c:v>
                </c:pt>
                <c:pt idx="15">
                  <c:v>0.92347914332876879</c:v>
                </c:pt>
                <c:pt idx="16">
                  <c:v>0.9151328966776906</c:v>
                </c:pt>
                <c:pt idx="17">
                  <c:v>0.9082503757639504</c:v>
                </c:pt>
                <c:pt idx="18">
                  <c:v>0.90148351469312582</c:v>
                </c:pt>
                <c:pt idx="19">
                  <c:v>0.8955103085247571</c:v>
                </c:pt>
                <c:pt idx="20">
                  <c:v>0.89148631827522051</c:v>
                </c:pt>
                <c:pt idx="21">
                  <c:v>0.88764629647047388</c:v>
                </c:pt>
                <c:pt idx="22">
                  <c:v>0.88438190958263108</c:v>
                </c:pt>
                <c:pt idx="23">
                  <c:v>0.88200061051841905</c:v>
                </c:pt>
                <c:pt idx="24">
                  <c:v>0.87897373497105113</c:v>
                </c:pt>
                <c:pt idx="25">
                  <c:v>0.875449898203841</c:v>
                </c:pt>
                <c:pt idx="26">
                  <c:v>0.87330426489311253</c:v>
                </c:pt>
                <c:pt idx="27">
                  <c:v>0.87124990069689057</c:v>
                </c:pt>
                <c:pt idx="28">
                  <c:v>0.86943667513298362</c:v>
                </c:pt>
                <c:pt idx="29">
                  <c:v>0.86882376681429541</c:v>
                </c:pt>
                <c:pt idx="30">
                  <c:v>0.86774759534979551</c:v>
                </c:pt>
                <c:pt idx="31">
                  <c:v>0.86640414795665399</c:v>
                </c:pt>
                <c:pt idx="32">
                  <c:v>0.86620511922149956</c:v>
                </c:pt>
                <c:pt idx="33">
                  <c:v>0.86558770869241985</c:v>
                </c:pt>
                <c:pt idx="34">
                  <c:v>0.8654822594094026</c:v>
                </c:pt>
                <c:pt idx="35">
                  <c:v>0.8663379288476214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natural gas</c:v>
                </c:pt>
              </c:strCache>
            </c:strRef>
          </c:tx>
          <c:spPr>
            <a:ln w="2222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Sheet1!$A$2:$A$37</c:f>
              <c:strCach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strCache>
            </c:strRef>
          </c:cat>
          <c:val>
            <c:numRef>
              <c:f>Sheet1!$C$2:$C$37</c:f>
              <c:numCache>
                <c:formatCode>General</c:formatCode>
                <c:ptCount val="36"/>
                <c:pt idx="0">
                  <c:v>1.0157522130503689</c:v>
                </c:pt>
                <c:pt idx="1">
                  <c:v>0.97798088390151605</c:v>
                </c:pt>
                <c:pt idx="2">
                  <c:v>0.98455080493875624</c:v>
                </c:pt>
                <c:pt idx="3">
                  <c:v>1.0810876649350871</c:v>
                </c:pt>
                <c:pt idx="4">
                  <c:v>1.0694784401545634</c:v>
                </c:pt>
                <c:pt idx="5">
                  <c:v>0.9549671447670196</c:v>
                </c:pt>
                <c:pt idx="6">
                  <c:v>1.0000000983872397</c:v>
                </c:pt>
                <c:pt idx="7">
                  <c:v>1.0280490101138076</c:v>
                </c:pt>
                <c:pt idx="8">
                  <c:v>1.0021574253770558</c:v>
                </c:pt>
                <c:pt idx="9">
                  <c:v>0.9933142719562722</c:v>
                </c:pt>
                <c:pt idx="10">
                  <c:v>0.98568135670563117</c:v>
                </c:pt>
                <c:pt idx="11">
                  <c:v>0.97485957806954615</c:v>
                </c:pt>
                <c:pt idx="12">
                  <c:v>0.96773847858819162</c:v>
                </c:pt>
                <c:pt idx="13">
                  <c:v>0.95844533695975898</c:v>
                </c:pt>
                <c:pt idx="14">
                  <c:v>0.94742571396078124</c:v>
                </c:pt>
                <c:pt idx="15">
                  <c:v>0.93690508009026341</c:v>
                </c:pt>
                <c:pt idx="16">
                  <c:v>0.92584063058677823</c:v>
                </c:pt>
                <c:pt idx="17">
                  <c:v>0.91650617745867557</c:v>
                </c:pt>
                <c:pt idx="18">
                  <c:v>0.90715925039873835</c:v>
                </c:pt>
                <c:pt idx="19">
                  <c:v>0.89891995731329855</c:v>
                </c:pt>
                <c:pt idx="20">
                  <c:v>0.89212278711306914</c:v>
                </c:pt>
                <c:pt idx="21">
                  <c:v>0.88566638334815606</c:v>
                </c:pt>
                <c:pt idx="22">
                  <c:v>0.87854202199303444</c:v>
                </c:pt>
                <c:pt idx="23">
                  <c:v>0.87117858521653924</c:v>
                </c:pt>
                <c:pt idx="24">
                  <c:v>0.86375712116984915</c:v>
                </c:pt>
                <c:pt idx="25">
                  <c:v>0.85648764030162006</c:v>
                </c:pt>
                <c:pt idx="26">
                  <c:v>0.84972057641990006</c:v>
                </c:pt>
                <c:pt idx="27">
                  <c:v>0.84331053230249242</c:v>
                </c:pt>
                <c:pt idx="28">
                  <c:v>0.83695656435028642</c:v>
                </c:pt>
                <c:pt idx="29">
                  <c:v>0.83086094212584161</c:v>
                </c:pt>
                <c:pt idx="30">
                  <c:v>0.82458329037370626</c:v>
                </c:pt>
                <c:pt idx="31">
                  <c:v>0.81813203712414939</c:v>
                </c:pt>
                <c:pt idx="32">
                  <c:v>0.81149971964334333</c:v>
                </c:pt>
                <c:pt idx="33">
                  <c:v>0.80503778975936446</c:v>
                </c:pt>
                <c:pt idx="34">
                  <c:v>0.79824125395308554</c:v>
                </c:pt>
                <c:pt idx="35">
                  <c:v>0.79151526451329857</c:v>
                </c:pt>
              </c:numCache>
            </c:numRef>
          </c:val>
          <c:smooth val="0"/>
        </c:ser>
        <c:ser>
          <c:idx val="0"/>
          <c:order val="2"/>
          <c:tx>
            <c:strRef>
              <c:f>Sheet1!$D$1</c:f>
              <c:strCache>
                <c:ptCount val="1"/>
                <c:pt idx="0">
                  <c:v>delivered energy</c:v>
                </c:pt>
              </c:strCache>
            </c:strRef>
          </c:tx>
          <c:spPr>
            <a:ln w="22225" cap="rnd">
              <a:solidFill>
                <a:schemeClr val="accent1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Sheet1!$A$2:$A$37</c:f>
              <c:strCach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strCache>
            </c:strRef>
          </c:cat>
          <c:val>
            <c:numRef>
              <c:f>Sheet1!$D$2:$D$37</c:f>
              <c:numCache>
                <c:formatCode>General</c:formatCode>
                <c:ptCount val="36"/>
                <c:pt idx="0">
                  <c:v>1.0686080373709963</c:v>
                </c:pt>
                <c:pt idx="1">
                  <c:v>1.0458983479270518</c:v>
                </c:pt>
                <c:pt idx="2">
                  <c:v>1.0338502939485792</c:v>
                </c:pt>
                <c:pt idx="3">
                  <c:v>1.0779759512721017</c:v>
                </c:pt>
                <c:pt idx="4">
                  <c:v>1.0579237551702538</c:v>
                </c:pt>
                <c:pt idx="5">
                  <c:v>0.96618686091998707</c:v>
                </c:pt>
                <c:pt idx="6">
                  <c:v>1.0000000133985243</c:v>
                </c:pt>
                <c:pt idx="7">
                  <c:v>1.010718640961598</c:v>
                </c:pt>
                <c:pt idx="8">
                  <c:v>0.99815519092044258</c:v>
                </c:pt>
                <c:pt idx="9">
                  <c:v>0.98696856866860017</c:v>
                </c:pt>
                <c:pt idx="10">
                  <c:v>0.97693191865917184</c:v>
                </c:pt>
                <c:pt idx="11">
                  <c:v>0.96457635458515878</c:v>
                </c:pt>
                <c:pt idx="12">
                  <c:v>0.95644786766791756</c:v>
                </c:pt>
                <c:pt idx="13">
                  <c:v>0.94733196439042799</c:v>
                </c:pt>
                <c:pt idx="14">
                  <c:v>0.93772045314571484</c:v>
                </c:pt>
                <c:pt idx="15">
                  <c:v>0.92789972146668476</c:v>
                </c:pt>
                <c:pt idx="16">
                  <c:v>0.91825818694622074</c:v>
                </c:pt>
                <c:pt idx="17">
                  <c:v>0.91011793619439196</c:v>
                </c:pt>
                <c:pt idx="18">
                  <c:v>0.90208061736620238</c:v>
                </c:pt>
                <c:pt idx="19">
                  <c:v>0.89494301544836263</c:v>
                </c:pt>
                <c:pt idx="20">
                  <c:v>0.88939883111724016</c:v>
                </c:pt>
                <c:pt idx="21">
                  <c:v>0.88405997282744875</c:v>
                </c:pt>
                <c:pt idx="22">
                  <c:v>0.87874099695311358</c:v>
                </c:pt>
                <c:pt idx="23">
                  <c:v>0.87378474356783087</c:v>
                </c:pt>
                <c:pt idx="24">
                  <c:v>0.86854214865648982</c:v>
                </c:pt>
                <c:pt idx="25">
                  <c:v>0.86306581926882109</c:v>
                </c:pt>
                <c:pt idx="26">
                  <c:v>0.85861966114037203</c:v>
                </c:pt>
                <c:pt idx="27">
                  <c:v>0.85434054930172998</c:v>
                </c:pt>
                <c:pt idx="28">
                  <c:v>0.85015192177092835</c:v>
                </c:pt>
                <c:pt idx="29">
                  <c:v>0.84664299132332088</c:v>
                </c:pt>
                <c:pt idx="30">
                  <c:v>0.84288103973957662</c:v>
                </c:pt>
                <c:pt idx="31">
                  <c:v>0.83891754928187556</c:v>
                </c:pt>
                <c:pt idx="32">
                  <c:v>0.83550607317460435</c:v>
                </c:pt>
                <c:pt idx="33">
                  <c:v>0.83199790916569416</c:v>
                </c:pt>
                <c:pt idx="34">
                  <c:v>0.82863294007059407</c:v>
                </c:pt>
                <c:pt idx="35">
                  <c:v>0.82579697667191432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62558000"/>
        <c:axId val="262567792"/>
      </c:lineChart>
      <c:catAx>
        <c:axId val="2625580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2567792"/>
        <c:crossesAt val="0"/>
        <c:auto val="1"/>
        <c:lblAlgn val="ctr"/>
        <c:lblOffset val="100"/>
        <c:tickLblSkip val="5"/>
        <c:tickMarkSkip val="5"/>
        <c:noMultiLvlLbl val="0"/>
      </c:catAx>
      <c:valAx>
        <c:axId val="262567792"/>
        <c:scaling>
          <c:orientation val="minMax"/>
          <c:max val="1.2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2558000"/>
        <c:crossesAt val="7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5081070881264051"/>
          <c:y val="3.9228816358448701E-2"/>
          <c:w val="0.48246087851244007"/>
          <c:h val="0.85968804857786663"/>
        </c:manualLayout>
      </c:layout>
      <c:barChart>
        <c:barDir val="bar"/>
        <c:grouping val="clustered"/>
        <c:varyColors val="0"/>
        <c:ser>
          <c:idx val="24"/>
          <c:order val="0"/>
          <c:tx>
            <c:strRef>
              <c:f>Sheet1!$B$1</c:f>
              <c:strCache>
                <c:ptCount val="1"/>
                <c:pt idx="0">
                  <c:v>2050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cooking</c:v>
                </c:pt>
                <c:pt idx="1">
                  <c:v>lighting</c:v>
                </c:pt>
                <c:pt idx="2">
                  <c:v>TVs and PCs</c:v>
                </c:pt>
                <c:pt idx="3">
                  <c:v>laundry and dishwashing</c:v>
                </c:pt>
                <c:pt idx="4">
                  <c:v>refrigeration and freezing</c:v>
                </c:pt>
                <c:pt idx="5">
                  <c:v>space cooling</c:v>
                </c:pt>
                <c:pt idx="6">
                  <c:v>water heating</c:v>
                </c:pt>
                <c:pt idx="7">
                  <c:v>other uses</c:v>
                </c:pt>
                <c:pt idx="8">
                  <c:v>space heating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1.2845127090043602</c:v>
                </c:pt>
                <c:pt idx="1">
                  <c:v>1.2186073111115614</c:v>
                </c:pt>
                <c:pt idx="2">
                  <c:v>1.2973376137116002</c:v>
                </c:pt>
                <c:pt idx="3">
                  <c:v>3.0563457034866635</c:v>
                </c:pt>
                <c:pt idx="4">
                  <c:v>2.6198096922436447</c:v>
                </c:pt>
                <c:pt idx="5">
                  <c:v>9.6791238849655361</c:v>
                </c:pt>
                <c:pt idx="6">
                  <c:v>12.566697495580527</c:v>
                </c:pt>
                <c:pt idx="7">
                  <c:v>20.528373549107641</c:v>
                </c:pt>
                <c:pt idx="8">
                  <c:v>30.109947268766934</c:v>
                </c:pt>
              </c:numCache>
            </c:numRef>
          </c:val>
        </c:ser>
        <c:ser>
          <c:idx val="23"/>
          <c:order val="1"/>
          <c:tx>
            <c:strRef>
              <c:f>Sheet1!$C$1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rgbClr val="72242D"/>
            </a:solidFill>
            <a:ln>
              <a:noFill/>
            </a:ln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cooking</c:v>
                </c:pt>
                <c:pt idx="1">
                  <c:v>lighting</c:v>
                </c:pt>
                <c:pt idx="2">
                  <c:v>TVs and PCs</c:v>
                </c:pt>
                <c:pt idx="3">
                  <c:v>laundry and dishwashing</c:v>
                </c:pt>
                <c:pt idx="4">
                  <c:v>refrigeration and freezing</c:v>
                </c:pt>
                <c:pt idx="5">
                  <c:v>space cooling</c:v>
                </c:pt>
                <c:pt idx="6">
                  <c:v>water heating</c:v>
                </c:pt>
                <c:pt idx="7">
                  <c:v>other uses</c:v>
                </c:pt>
                <c:pt idx="8">
                  <c:v>space heating</c:v>
                </c:pt>
              </c:strCache>
            </c:strRef>
          </c:cat>
          <c:val>
            <c:numRef>
              <c:f>Sheet1!$C$2:$C$10</c:f>
              <c:numCache>
                <c:formatCode>General</c:formatCode>
                <c:ptCount val="9"/>
                <c:pt idx="0">
                  <c:v>1.4068986054227306</c:v>
                </c:pt>
                <c:pt idx="1">
                  <c:v>1.620915500481718</c:v>
                </c:pt>
                <c:pt idx="2">
                  <c:v>2.508304578147404</c:v>
                </c:pt>
                <c:pt idx="3">
                  <c:v>2.585199894652856</c:v>
                </c:pt>
                <c:pt idx="4">
                  <c:v>2.9251829856856517</c:v>
                </c:pt>
                <c:pt idx="5">
                  <c:v>6.870043161967744</c:v>
                </c:pt>
                <c:pt idx="6">
                  <c:v>13.650123044910169</c:v>
                </c:pt>
                <c:pt idx="7">
                  <c:v>16.681874344666287</c:v>
                </c:pt>
                <c:pt idx="8">
                  <c:v>44.192184130840893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7"/>
        <c:axId val="262569424"/>
        <c:axId val="262562352"/>
        <c:extLst/>
      </c:barChart>
      <c:catAx>
        <c:axId val="2625694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just"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2562352"/>
        <c:crosses val="autoZero"/>
        <c:auto val="1"/>
        <c:lblAlgn val="ctr"/>
        <c:lblOffset val="100"/>
        <c:noMultiLvlLbl val="0"/>
      </c:catAx>
      <c:valAx>
        <c:axId val="262562352"/>
        <c:scaling>
          <c:orientation val="minMax"/>
          <c:max val="45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25694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chemeClr val="tx1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9091834515160739"/>
          <c:y val="3.634305490364638E-2"/>
          <c:w val="0.57960263254386024"/>
          <c:h val="0.86605339214219035"/>
        </c:manualLayout>
      </c:layout>
      <c:barChart>
        <c:barDir val="bar"/>
        <c:grouping val="clustered"/>
        <c:varyColors val="0"/>
        <c:ser>
          <c:idx val="33"/>
          <c:order val="0"/>
          <c:tx>
            <c:strRef>
              <c:f>Sheet1!$B$1</c:f>
              <c:strCache>
                <c:ptCount val="1"/>
                <c:pt idx="0">
                  <c:v>2050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cooking</c:v>
                </c:pt>
                <c:pt idx="1">
                  <c:v>lighting</c:v>
                </c:pt>
                <c:pt idx="2">
                  <c:v>computers/office equip.</c:v>
                </c:pt>
                <c:pt idx="3">
                  <c:v>ventilation</c:v>
                </c:pt>
                <c:pt idx="4">
                  <c:v>refrigeration</c:v>
                </c:pt>
                <c:pt idx="5">
                  <c:v>space cooling</c:v>
                </c:pt>
                <c:pt idx="6">
                  <c:v>water heating</c:v>
                </c:pt>
                <c:pt idx="7">
                  <c:v>other uses</c:v>
                </c:pt>
                <c:pt idx="8">
                  <c:v>space heating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4.4526649754207668</c:v>
                </c:pt>
                <c:pt idx="1">
                  <c:v>2.7677714269912248</c:v>
                </c:pt>
                <c:pt idx="2">
                  <c:v>7.1731280364705574</c:v>
                </c:pt>
                <c:pt idx="3">
                  <c:v>3.2352472950645432</c:v>
                </c:pt>
                <c:pt idx="4">
                  <c:v>5.6764454933574759</c:v>
                </c:pt>
                <c:pt idx="5">
                  <c:v>5.8868517120881876</c:v>
                </c:pt>
                <c:pt idx="6">
                  <c:v>5.990057094944965</c:v>
                </c:pt>
                <c:pt idx="7">
                  <c:v>30.656190788103967</c:v>
                </c:pt>
                <c:pt idx="8">
                  <c:v>15.101829271760025</c:v>
                </c:pt>
              </c:numCache>
            </c:numRef>
          </c:val>
        </c:ser>
        <c:ser>
          <c:idx val="32"/>
          <c:order val="1"/>
          <c:tx>
            <c:strRef>
              <c:f>Sheet1!$C$1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cooking</c:v>
                </c:pt>
                <c:pt idx="1">
                  <c:v>lighting</c:v>
                </c:pt>
                <c:pt idx="2">
                  <c:v>computers/office equip.</c:v>
                </c:pt>
                <c:pt idx="3">
                  <c:v>ventilation</c:v>
                </c:pt>
                <c:pt idx="4">
                  <c:v>refrigeration</c:v>
                </c:pt>
                <c:pt idx="5">
                  <c:v>space cooling</c:v>
                </c:pt>
                <c:pt idx="6">
                  <c:v>water heating</c:v>
                </c:pt>
                <c:pt idx="7">
                  <c:v>other uses</c:v>
                </c:pt>
                <c:pt idx="8">
                  <c:v>space heating</c:v>
                </c:pt>
              </c:strCache>
            </c:strRef>
          </c:cat>
          <c:val>
            <c:numRef>
              <c:f>Sheet1!$C$2:$C$10</c:f>
              <c:numCache>
                <c:formatCode>General</c:formatCode>
                <c:ptCount val="9"/>
                <c:pt idx="0">
                  <c:v>4.5394244099461885</c:v>
                </c:pt>
                <c:pt idx="1">
                  <c:v>5.4879488439686419</c:v>
                </c:pt>
                <c:pt idx="2">
                  <c:v>6.4150439185404826</c:v>
                </c:pt>
                <c:pt idx="3">
                  <c:v>5.3195737929098046</c:v>
                </c:pt>
                <c:pt idx="4">
                  <c:v>6.8761351260870054</c:v>
                </c:pt>
                <c:pt idx="5">
                  <c:v>5.8035978031095015</c:v>
                </c:pt>
                <c:pt idx="6">
                  <c:v>6.8102483158789227</c:v>
                </c:pt>
                <c:pt idx="7">
                  <c:v>32.115632569492426</c:v>
                </c:pt>
                <c:pt idx="8">
                  <c:v>22.595957262403569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7"/>
        <c:axId val="262564528"/>
        <c:axId val="262571600"/>
        <c:extLst/>
      </c:barChart>
      <c:catAx>
        <c:axId val="26256452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0" spcFirstLastPara="1" vertOverflow="ellipsis" wrap="square" anchor="ctr" anchorCtr="0"/>
          <a:lstStyle/>
          <a:p>
            <a:pPr algn="just"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2571600"/>
        <c:crosses val="autoZero"/>
        <c:auto val="1"/>
        <c:lblAlgn val="ctr"/>
        <c:lblOffset val="100"/>
        <c:noMultiLvlLbl val="0"/>
      </c:catAx>
      <c:valAx>
        <c:axId val="262571600"/>
        <c:scaling>
          <c:orientation val="minMax"/>
          <c:max val="45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25645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chemeClr val="tx1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5081070881264051"/>
          <c:y val="3.9228816358448701E-2"/>
          <c:w val="0.48246087851244007"/>
          <c:h val="0.85968804857786663"/>
        </c:manualLayout>
      </c:layout>
      <c:barChart>
        <c:barDir val="bar"/>
        <c:grouping val="clustered"/>
        <c:varyColors val="0"/>
        <c:ser>
          <c:idx val="24"/>
          <c:order val="0"/>
          <c:tx>
            <c:strRef>
              <c:f>Sheet1!$B$1</c:f>
              <c:strCache>
                <c:ptCount val="1"/>
                <c:pt idx="0">
                  <c:v>2050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cooking</c:v>
                </c:pt>
                <c:pt idx="1">
                  <c:v>lighting</c:v>
                </c:pt>
                <c:pt idx="2">
                  <c:v>TVs and PCs</c:v>
                </c:pt>
                <c:pt idx="3">
                  <c:v>laundry and dishwashing</c:v>
                </c:pt>
                <c:pt idx="4">
                  <c:v>refrigeration and freezing</c:v>
                </c:pt>
                <c:pt idx="5">
                  <c:v>space cooling</c:v>
                </c:pt>
                <c:pt idx="6">
                  <c:v>water heating</c:v>
                </c:pt>
                <c:pt idx="7">
                  <c:v>other uses</c:v>
                </c:pt>
                <c:pt idx="8">
                  <c:v>space heating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117.77398584713184</c:v>
                </c:pt>
                <c:pt idx="1">
                  <c:v>357.15337371382219</c:v>
                </c:pt>
                <c:pt idx="2">
                  <c:v>380.22790554267294</c:v>
                </c:pt>
                <c:pt idx="3">
                  <c:v>781.26475999786646</c:v>
                </c:pt>
                <c:pt idx="4">
                  <c:v>767.82230136097439</c:v>
                </c:pt>
                <c:pt idx="5">
                  <c:v>2719.3801304131925</c:v>
                </c:pt>
                <c:pt idx="6">
                  <c:v>1237.268288583432</c:v>
                </c:pt>
                <c:pt idx="7">
                  <c:v>5339.4684606772807</c:v>
                </c:pt>
                <c:pt idx="8">
                  <c:v>1157.1775426357656</c:v>
                </c:pt>
              </c:numCache>
            </c:numRef>
          </c:val>
        </c:ser>
        <c:ser>
          <c:idx val="23"/>
          <c:order val="1"/>
          <c:tx>
            <c:strRef>
              <c:f>Sheet1!$C$1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rgbClr val="72242D"/>
            </a:solidFill>
            <a:ln>
              <a:noFill/>
            </a:ln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cooking</c:v>
                </c:pt>
                <c:pt idx="1">
                  <c:v>lighting</c:v>
                </c:pt>
                <c:pt idx="2">
                  <c:v>TVs and PCs</c:v>
                </c:pt>
                <c:pt idx="3">
                  <c:v>laundry and dishwashing</c:v>
                </c:pt>
                <c:pt idx="4">
                  <c:v>refrigeration and freezing</c:v>
                </c:pt>
                <c:pt idx="5">
                  <c:v>space cooling</c:v>
                </c:pt>
                <c:pt idx="6">
                  <c:v>water heating</c:v>
                </c:pt>
                <c:pt idx="7">
                  <c:v>other uses</c:v>
                </c:pt>
                <c:pt idx="8">
                  <c:v>space heating</c:v>
                </c:pt>
              </c:strCache>
            </c:strRef>
          </c:cat>
          <c:val>
            <c:numRef>
              <c:f>Sheet1!$C$2:$C$10</c:f>
              <c:numCache>
                <c:formatCode>General</c:formatCode>
                <c:ptCount val="9"/>
                <c:pt idx="0">
                  <c:v>129.90339920698472</c:v>
                </c:pt>
                <c:pt idx="1">
                  <c:v>475.06315957846368</c:v>
                </c:pt>
                <c:pt idx="2">
                  <c:v>735.14202173136118</c:v>
                </c:pt>
                <c:pt idx="3">
                  <c:v>664.61184279131305</c:v>
                </c:pt>
                <c:pt idx="4">
                  <c:v>857.32209428067165</c:v>
                </c:pt>
                <c:pt idx="5">
                  <c:v>1882.0384400680309</c:v>
                </c:pt>
                <c:pt idx="6">
                  <c:v>1408.4786671848508</c:v>
                </c:pt>
                <c:pt idx="7">
                  <c:v>4157.3590870189755</c:v>
                </c:pt>
                <c:pt idx="8">
                  <c:v>1844.2942870458774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7"/>
        <c:axId val="262568336"/>
        <c:axId val="262572688"/>
        <c:extLst/>
      </c:barChart>
      <c:catAx>
        <c:axId val="2625683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just"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2572688"/>
        <c:crosses val="autoZero"/>
        <c:auto val="1"/>
        <c:lblAlgn val="ctr"/>
        <c:lblOffset val="100"/>
        <c:noMultiLvlLbl val="0"/>
      </c:catAx>
      <c:valAx>
        <c:axId val="262572688"/>
        <c:scaling>
          <c:orientation val="minMax"/>
          <c:max val="6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2568336"/>
        <c:crosses val="autoZero"/>
        <c:crossBetween val="between"/>
        <c:dispUnits>
          <c:builtInUnit val="thousands"/>
          <c:dispUnits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chemeClr val="tx1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4143136804032085"/>
          <c:y val="3.634305490364638E-2"/>
          <c:w val="0.52908960965514673"/>
          <c:h val="0.86605339214219035"/>
        </c:manualLayout>
      </c:layout>
      <c:barChart>
        <c:barDir val="bar"/>
        <c:grouping val="clustered"/>
        <c:varyColors val="0"/>
        <c:ser>
          <c:idx val="33"/>
          <c:order val="0"/>
          <c:tx>
            <c:strRef>
              <c:f>Sheet1!$B$1</c:f>
              <c:strCache>
                <c:ptCount val="1"/>
                <c:pt idx="0">
                  <c:v>2050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cooking</c:v>
                </c:pt>
                <c:pt idx="1">
                  <c:v>lighting</c:v>
                </c:pt>
                <c:pt idx="2">
                  <c:v>computers/office equipment</c:v>
                </c:pt>
                <c:pt idx="3">
                  <c:v>ventilation</c:v>
                </c:pt>
                <c:pt idx="4">
                  <c:v>refrigeration</c:v>
                </c:pt>
                <c:pt idx="5">
                  <c:v>space cooling</c:v>
                </c:pt>
                <c:pt idx="6">
                  <c:v>water heating</c:v>
                </c:pt>
                <c:pt idx="7">
                  <c:v>other uses</c:v>
                </c:pt>
                <c:pt idx="8">
                  <c:v>space heating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0.18014215882471499</c:v>
                </c:pt>
                <c:pt idx="1">
                  <c:v>0.81115373484400899</c:v>
                </c:pt>
                <c:pt idx="2">
                  <c:v>2.1022363120579368</c:v>
                </c:pt>
                <c:pt idx="3">
                  <c:v>0.94815738790553761</c:v>
                </c:pt>
                <c:pt idx="4">
                  <c:v>1.6636019570376031</c:v>
                </c:pt>
                <c:pt idx="5">
                  <c:v>1.66796306058577</c:v>
                </c:pt>
                <c:pt idx="6">
                  <c:v>4.3742421793640823E-2</c:v>
                </c:pt>
                <c:pt idx="7">
                  <c:v>5.2374110636097502</c:v>
                </c:pt>
                <c:pt idx="8">
                  <c:v>0.18261083847592391</c:v>
                </c:pt>
              </c:numCache>
            </c:numRef>
          </c:val>
        </c:ser>
        <c:ser>
          <c:idx val="32"/>
          <c:order val="1"/>
          <c:tx>
            <c:strRef>
              <c:f>Sheet1!$C$1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cooking</c:v>
                </c:pt>
                <c:pt idx="1">
                  <c:v>lighting</c:v>
                </c:pt>
                <c:pt idx="2">
                  <c:v>computers/office equipment</c:v>
                </c:pt>
                <c:pt idx="3">
                  <c:v>ventilation</c:v>
                </c:pt>
                <c:pt idx="4">
                  <c:v>refrigeration</c:v>
                </c:pt>
                <c:pt idx="5">
                  <c:v>space cooling</c:v>
                </c:pt>
                <c:pt idx="6">
                  <c:v>water heating</c:v>
                </c:pt>
                <c:pt idx="7">
                  <c:v>other uses</c:v>
                </c:pt>
                <c:pt idx="8">
                  <c:v>space heating</c:v>
                </c:pt>
              </c:strCache>
            </c:strRef>
          </c:cat>
          <c:val>
            <c:numRef>
              <c:f>Sheet1!$C$2:$C$10</c:f>
              <c:numCache>
                <c:formatCode>General</c:formatCode>
                <c:ptCount val="9"/>
                <c:pt idx="0">
                  <c:v>0.2616481577927865</c:v>
                </c:pt>
                <c:pt idx="1">
                  <c:v>1.6083590422266969</c:v>
                </c:pt>
                <c:pt idx="2">
                  <c:v>1.8800637881319371</c:v>
                </c:pt>
                <c:pt idx="3">
                  <c:v>1.559013185777345</c:v>
                </c:pt>
                <c:pt idx="4">
                  <c:v>2.0151962818984761</c:v>
                </c:pt>
                <c:pt idx="5">
                  <c:v>1.624069164291909</c:v>
                </c:pt>
                <c:pt idx="6">
                  <c:v>7.7104646098845528E-2</c:v>
                </c:pt>
                <c:pt idx="7">
                  <c:v>4.8750218481420013</c:v>
                </c:pt>
                <c:pt idx="8">
                  <c:v>0.35799095455414731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7"/>
        <c:axId val="262573232"/>
        <c:axId val="265989376"/>
        <c:extLst/>
      </c:barChart>
      <c:catAx>
        <c:axId val="2625732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0" spcFirstLastPara="1" vertOverflow="ellipsis" wrap="square" anchor="ctr" anchorCtr="0"/>
          <a:lstStyle/>
          <a:p>
            <a:pPr algn="just"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5989376"/>
        <c:crosses val="autoZero"/>
        <c:auto val="1"/>
        <c:lblAlgn val="ctr"/>
        <c:lblOffset val="100"/>
        <c:noMultiLvlLbl val="0"/>
      </c:catAx>
      <c:valAx>
        <c:axId val="265989376"/>
        <c:scaling>
          <c:orientation val="minMax"/>
          <c:max val="6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2573232"/>
        <c:crosses val="autoZero"/>
        <c:crossBetween val="between"/>
        <c:majorUnit val="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chemeClr val="tx1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7196141122180466E-2"/>
          <c:y val="6.2798862818662135E-2"/>
          <c:w val="0.90121344987093333"/>
          <c:h val="0.82133942398121895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space heating</c:v>
                </c:pt>
              </c:strCache>
            </c:strRef>
          </c:tx>
          <c:spPr>
            <a:ln w="2222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Sheet1!$A$2:$A$32</c:f>
              <c:strCach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strCache>
            </c:strRef>
          </c:cat>
          <c:val>
            <c:numRef>
              <c:f>Sheet1!$B$2:$B$32</c:f>
              <c:numCache>
                <c:formatCode>General</c:formatCode>
                <c:ptCount val="31"/>
                <c:pt idx="0">
                  <c:v>1.0095297002925061</c:v>
                </c:pt>
                <c:pt idx="1">
                  <c:v>1.0000013089602953</c:v>
                </c:pt>
                <c:pt idx="2">
                  <c:v>0.98949903098165559</c:v>
                </c:pt>
                <c:pt idx="3">
                  <c:v>0.97898727361124882</c:v>
                </c:pt>
                <c:pt idx="4">
                  <c:v>0.96808976807324199</c:v>
                </c:pt>
                <c:pt idx="5">
                  <c:v>0.95713025022361642</c:v>
                </c:pt>
                <c:pt idx="6">
                  <c:v>0.94586316232410161</c:v>
                </c:pt>
                <c:pt idx="7">
                  <c:v>0.9344889472080341</c:v>
                </c:pt>
                <c:pt idx="8">
                  <c:v>0.9229666458714062</c:v>
                </c:pt>
                <c:pt idx="9">
                  <c:v>0.91136096640888642</c:v>
                </c:pt>
                <c:pt idx="10">
                  <c:v>0.89965706049671579</c:v>
                </c:pt>
                <c:pt idx="11">
                  <c:v>0.88902546231054802</c:v>
                </c:pt>
                <c:pt idx="12">
                  <c:v>0.8783643101209998</c:v>
                </c:pt>
                <c:pt idx="13">
                  <c:v>0.86760538917601349</c:v>
                </c:pt>
                <c:pt idx="14">
                  <c:v>0.85677964381182792</c:v>
                </c:pt>
                <c:pt idx="15">
                  <c:v>0.84593507051884032</c:v>
                </c:pt>
                <c:pt idx="16">
                  <c:v>0.83508880434412724</c:v>
                </c:pt>
                <c:pt idx="17">
                  <c:v>0.82419904394359378</c:v>
                </c:pt>
                <c:pt idx="18">
                  <c:v>0.81328208183019468</c:v>
                </c:pt>
                <c:pt idx="19">
                  <c:v>0.80226350123787293</c:v>
                </c:pt>
                <c:pt idx="20">
                  <c:v>0.79116484903437823</c:v>
                </c:pt>
                <c:pt idx="21">
                  <c:v>0.78064233067536259</c:v>
                </c:pt>
                <c:pt idx="22">
                  <c:v>0.77006961292471565</c:v>
                </c:pt>
                <c:pt idx="23">
                  <c:v>0.75948218566522707</c:v>
                </c:pt>
                <c:pt idx="24">
                  <c:v>0.74890078515470992</c:v>
                </c:pt>
                <c:pt idx="25">
                  <c:v>0.73828603395932013</c:v>
                </c:pt>
                <c:pt idx="26">
                  <c:v>0.72766255797651946</c:v>
                </c:pt>
                <c:pt idx="27">
                  <c:v>0.71700821896777112</c:v>
                </c:pt>
                <c:pt idx="28">
                  <c:v>0.70637717569362857</c:v>
                </c:pt>
                <c:pt idx="29">
                  <c:v>0.69572001238768777</c:v>
                </c:pt>
                <c:pt idx="30">
                  <c:v>0.68502849730359527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space cooling</c:v>
                </c:pt>
              </c:strCache>
            </c:strRef>
          </c:tx>
          <c:spPr>
            <a:ln w="22225" cap="rnd">
              <a:solidFill>
                <a:schemeClr val="accent1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Sheet1!$A$2:$A$32</c:f>
              <c:strCach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strCache>
            </c:strRef>
          </c:cat>
          <c:val>
            <c:numRef>
              <c:f>Sheet1!$C$2:$C$32</c:f>
              <c:numCache>
                <c:formatCode>General</c:formatCode>
                <c:ptCount val="31"/>
                <c:pt idx="0">
                  <c:v>1.0042704693952438</c:v>
                </c:pt>
                <c:pt idx="1">
                  <c:v>0.99999911699566035</c:v>
                </c:pt>
                <c:pt idx="2">
                  <c:v>0.9958448364824416</c:v>
                </c:pt>
                <c:pt idx="3">
                  <c:v>0.99153749747215192</c:v>
                </c:pt>
                <c:pt idx="4">
                  <c:v>0.98716531417587561</c:v>
                </c:pt>
                <c:pt idx="5">
                  <c:v>0.98268708658595438</c:v>
                </c:pt>
                <c:pt idx="6">
                  <c:v>0.97811417809129764</c:v>
                </c:pt>
                <c:pt idx="7">
                  <c:v>0.97345348010214117</c:v>
                </c:pt>
                <c:pt idx="8">
                  <c:v>0.96873154172069165</c:v>
                </c:pt>
                <c:pt idx="9">
                  <c:v>0.96404408998515079</c:v>
                </c:pt>
                <c:pt idx="10">
                  <c:v>0.95937962778228036</c:v>
                </c:pt>
                <c:pt idx="11">
                  <c:v>0.95601907633950844</c:v>
                </c:pt>
                <c:pt idx="12">
                  <c:v>0.95264505603110483</c:v>
                </c:pt>
                <c:pt idx="13">
                  <c:v>0.94934270277894262</c:v>
                </c:pt>
                <c:pt idx="14">
                  <c:v>0.9460860621166316</c:v>
                </c:pt>
                <c:pt idx="15">
                  <c:v>0.94280825293561721</c:v>
                </c:pt>
                <c:pt idx="16">
                  <c:v>0.93961542131858322</c:v>
                </c:pt>
                <c:pt idx="17">
                  <c:v>0.93649350130558195</c:v>
                </c:pt>
                <c:pt idx="18">
                  <c:v>0.93345462527375356</c:v>
                </c:pt>
                <c:pt idx="19">
                  <c:v>0.93045319767279155</c:v>
                </c:pt>
                <c:pt idx="20">
                  <c:v>0.92753942246491883</c:v>
                </c:pt>
                <c:pt idx="21">
                  <c:v>0.92531707725431589</c:v>
                </c:pt>
                <c:pt idx="22">
                  <c:v>0.92317618540114998</c:v>
                </c:pt>
                <c:pt idx="23">
                  <c:v>0.92113281837773642</c:v>
                </c:pt>
                <c:pt idx="24">
                  <c:v>0.91919258183280184</c:v>
                </c:pt>
                <c:pt idx="25">
                  <c:v>0.91739877281741355</c:v>
                </c:pt>
                <c:pt idx="26">
                  <c:v>0.91573330558749877</c:v>
                </c:pt>
                <c:pt idx="27">
                  <c:v>0.91415417075671623</c:v>
                </c:pt>
                <c:pt idx="28">
                  <c:v>0.91269357212272118</c:v>
                </c:pt>
                <c:pt idx="29">
                  <c:v>0.91136487618687645</c:v>
                </c:pt>
                <c:pt idx="30">
                  <c:v>0.91014951560623003</c:v>
                </c:pt>
              </c:numCache>
            </c:numRef>
          </c:val>
          <c:smooth val="0"/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lighting</c:v>
                </c:pt>
              </c:strCache>
            </c:strRef>
          </c:tx>
          <c:spPr>
            <a:ln w="2222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Sheet1!$A$2:$A$32</c:f>
              <c:strCach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strCache>
            </c:strRef>
          </c:cat>
          <c:val>
            <c:numRef>
              <c:f>Sheet1!$D$2:$D$32</c:f>
              <c:numCache>
                <c:formatCode>General</c:formatCode>
                <c:ptCount val="31"/>
                <c:pt idx="0">
                  <c:v>1.0033184078406003</c:v>
                </c:pt>
                <c:pt idx="1">
                  <c:v>1.0000037039669281</c:v>
                </c:pt>
                <c:pt idx="2">
                  <c:v>0.99661686660582605</c:v>
                </c:pt>
                <c:pt idx="3">
                  <c:v>0.99298825615942921</c:v>
                </c:pt>
                <c:pt idx="4">
                  <c:v>0.98947119516721116</c:v>
                </c:pt>
                <c:pt idx="5">
                  <c:v>0.98579279632547123</c:v>
                </c:pt>
                <c:pt idx="6">
                  <c:v>0.98209908083092201</c:v>
                </c:pt>
                <c:pt idx="7">
                  <c:v>0.97828861496427444</c:v>
                </c:pt>
                <c:pt idx="8">
                  <c:v>0.9743535808497984</c:v>
                </c:pt>
                <c:pt idx="9">
                  <c:v>0.97023730648212358</c:v>
                </c:pt>
                <c:pt idx="10">
                  <c:v>0.9659881257267704</c:v>
                </c:pt>
                <c:pt idx="11">
                  <c:v>0.96340083772361484</c:v>
                </c:pt>
                <c:pt idx="12">
                  <c:v>0.96078901136727024</c:v>
                </c:pt>
                <c:pt idx="13">
                  <c:v>0.9580841294961614</c:v>
                </c:pt>
                <c:pt idx="14">
                  <c:v>0.95526110245875995</c:v>
                </c:pt>
                <c:pt idx="15">
                  <c:v>0.95240367403566362</c:v>
                </c:pt>
                <c:pt idx="16">
                  <c:v>0.94941737111275581</c:v>
                </c:pt>
                <c:pt idx="17">
                  <c:v>0.94641249809755801</c:v>
                </c:pt>
                <c:pt idx="18">
                  <c:v>0.94332052328310079</c:v>
                </c:pt>
                <c:pt idx="19">
                  <c:v>0.94004708523904001</c:v>
                </c:pt>
                <c:pt idx="20">
                  <c:v>0.9367728794410608</c:v>
                </c:pt>
                <c:pt idx="21">
                  <c:v>0.93467107245240588</c:v>
                </c:pt>
                <c:pt idx="22">
                  <c:v>0.93249977906670578</c:v>
                </c:pt>
                <c:pt idx="23">
                  <c:v>0.93025177429738881</c:v>
                </c:pt>
                <c:pt idx="24">
                  <c:v>0.927987624747874</c:v>
                </c:pt>
                <c:pt idx="25">
                  <c:v>0.92570873333196357</c:v>
                </c:pt>
                <c:pt idx="26">
                  <c:v>0.92335182007793315</c:v>
                </c:pt>
                <c:pt idx="27">
                  <c:v>0.92097841355378463</c:v>
                </c:pt>
                <c:pt idx="28">
                  <c:v>0.91851711698399641</c:v>
                </c:pt>
                <c:pt idx="29">
                  <c:v>0.91606637688091441</c:v>
                </c:pt>
                <c:pt idx="30">
                  <c:v>0.91353114156458404</c:v>
                </c:pt>
              </c:numCache>
            </c:numRef>
          </c:val>
          <c:smooth val="0"/>
        </c:ser>
        <c:ser>
          <c:idx val="4"/>
          <c:order val="3"/>
          <c:tx>
            <c:strRef>
              <c:f>Sheet1!$E$1</c:f>
              <c:strCache>
                <c:ptCount val="1"/>
                <c:pt idx="0">
                  <c:v>cooking</c:v>
                </c:pt>
              </c:strCache>
            </c:strRef>
          </c:tx>
          <c:spPr>
            <a:ln w="22225" cap="rnd">
              <a:solidFill>
                <a:schemeClr val="bg2">
                  <a:lumMod val="40000"/>
                  <a:lumOff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Sheet1!$A$2:$A$32</c:f>
              <c:strCach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strCache>
            </c:strRef>
          </c:cat>
          <c:val>
            <c:numRef>
              <c:f>Sheet1!$E$2:$E$32</c:f>
              <c:numCache>
                <c:formatCode>General</c:formatCode>
                <c:ptCount val="31"/>
                <c:pt idx="0">
                  <c:v>1.0036758724090351</c:v>
                </c:pt>
                <c:pt idx="1">
                  <c:v>0.99999856440733337</c:v>
                </c:pt>
                <c:pt idx="2">
                  <c:v>0.99732886661916798</c:v>
                </c:pt>
                <c:pt idx="3">
                  <c:v>0.99565234312493123</c:v>
                </c:pt>
                <c:pt idx="4">
                  <c:v>0.99414320572071002</c:v>
                </c:pt>
                <c:pt idx="5">
                  <c:v>0.99280579207956521</c:v>
                </c:pt>
                <c:pt idx="6">
                  <c:v>0.99111368719186843</c:v>
                </c:pt>
                <c:pt idx="7">
                  <c:v>0.98915601302666756</c:v>
                </c:pt>
                <c:pt idx="8">
                  <c:v>0.98696887745195439</c:v>
                </c:pt>
                <c:pt idx="9">
                  <c:v>0.98469309648497638</c:v>
                </c:pt>
                <c:pt idx="10">
                  <c:v>0.98222548505381757</c:v>
                </c:pt>
                <c:pt idx="11">
                  <c:v>0.98060969643723639</c:v>
                </c:pt>
                <c:pt idx="12">
                  <c:v>0.97899655848606637</c:v>
                </c:pt>
                <c:pt idx="13">
                  <c:v>0.97728377260602539</c:v>
                </c:pt>
                <c:pt idx="14">
                  <c:v>0.9754848011751388</c:v>
                </c:pt>
                <c:pt idx="15">
                  <c:v>0.9734156729981116</c:v>
                </c:pt>
                <c:pt idx="16">
                  <c:v>0.97114575454700003</c:v>
                </c:pt>
                <c:pt idx="17">
                  <c:v>0.96873803341625275</c:v>
                </c:pt>
                <c:pt idx="18">
                  <c:v>0.96614002745805239</c:v>
                </c:pt>
                <c:pt idx="19">
                  <c:v>0.96351581703815803</c:v>
                </c:pt>
                <c:pt idx="20">
                  <c:v>0.96069663194034716</c:v>
                </c:pt>
                <c:pt idx="21">
                  <c:v>0.95878408749747202</c:v>
                </c:pt>
                <c:pt idx="22">
                  <c:v>0.95671853184298838</c:v>
                </c:pt>
                <c:pt idx="23">
                  <c:v>0.95465834512441761</c:v>
                </c:pt>
                <c:pt idx="24">
                  <c:v>0.9524504639815059</c:v>
                </c:pt>
                <c:pt idx="25">
                  <c:v>0.95017225605141042</c:v>
                </c:pt>
                <c:pt idx="26">
                  <c:v>0.94805176880222997</c:v>
                </c:pt>
                <c:pt idx="27">
                  <c:v>0.94588830164430837</c:v>
                </c:pt>
                <c:pt idx="28">
                  <c:v>0.94355494431325238</c:v>
                </c:pt>
                <c:pt idx="29">
                  <c:v>0.9412628703892032</c:v>
                </c:pt>
                <c:pt idx="30">
                  <c:v>0.93868897823571285</c:v>
                </c:pt>
              </c:numCache>
            </c:numRef>
          </c:val>
          <c:smooth val="0"/>
        </c:ser>
        <c:ser>
          <c:idx val="5"/>
          <c:order val="4"/>
          <c:tx>
            <c:strRef>
              <c:f>Sheet1!$F$1</c:f>
              <c:strCache>
                <c:ptCount val="1"/>
                <c:pt idx="0">
                  <c:v>ventilation</c:v>
                </c:pt>
              </c:strCache>
            </c:strRef>
          </c:tx>
          <c:spPr>
            <a:ln w="22225" cap="rnd">
              <a:solidFill>
                <a:schemeClr val="accent1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Sheet1!$A$2:$A$32</c:f>
              <c:strCach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strCache>
            </c:strRef>
          </c:cat>
          <c:val>
            <c:numRef>
              <c:f>Sheet1!$F$2:$F$32</c:f>
              <c:numCache>
                <c:formatCode>General</c:formatCode>
                <c:ptCount val="31"/>
                <c:pt idx="0">
                  <c:v>1.0020893168784029</c:v>
                </c:pt>
                <c:pt idx="1">
                  <c:v>1.0000035573099175</c:v>
                </c:pt>
                <c:pt idx="2">
                  <c:v>0.9977147813819276</c:v>
                </c:pt>
                <c:pt idx="3">
                  <c:v>0.99591816766557639</c:v>
                </c:pt>
                <c:pt idx="4">
                  <c:v>0.99395176362074544</c:v>
                </c:pt>
                <c:pt idx="5">
                  <c:v>0.99219300222216344</c:v>
                </c:pt>
                <c:pt idx="6">
                  <c:v>0.99041153289439421</c:v>
                </c:pt>
                <c:pt idx="7">
                  <c:v>0.98854211997371677</c:v>
                </c:pt>
                <c:pt idx="8">
                  <c:v>0.98658205950562816</c:v>
                </c:pt>
                <c:pt idx="9">
                  <c:v>0.98476167230072043</c:v>
                </c:pt>
                <c:pt idx="10">
                  <c:v>0.98281957974660783</c:v>
                </c:pt>
                <c:pt idx="11">
                  <c:v>0.98224800575009841</c:v>
                </c:pt>
                <c:pt idx="12">
                  <c:v>0.98159259591679515</c:v>
                </c:pt>
                <c:pt idx="13">
                  <c:v>0.98094704882792683</c:v>
                </c:pt>
                <c:pt idx="14">
                  <c:v>0.98051709828541045</c:v>
                </c:pt>
                <c:pt idx="15">
                  <c:v>0.97999162261830564</c:v>
                </c:pt>
                <c:pt idx="16">
                  <c:v>0.97965036682943962</c:v>
                </c:pt>
                <c:pt idx="17">
                  <c:v>0.97937917719338485</c:v>
                </c:pt>
                <c:pt idx="18">
                  <c:v>0.97920870677898442</c:v>
                </c:pt>
                <c:pt idx="19">
                  <c:v>0.9790782883265392</c:v>
                </c:pt>
                <c:pt idx="20">
                  <c:v>0.97905428505837522</c:v>
                </c:pt>
                <c:pt idx="21">
                  <c:v>0.97976794009938117</c:v>
                </c:pt>
                <c:pt idx="22">
                  <c:v>0.98068295636351499</c:v>
                </c:pt>
                <c:pt idx="23">
                  <c:v>0.98162693354357322</c:v>
                </c:pt>
                <c:pt idx="24">
                  <c:v>0.98278040492599239</c:v>
                </c:pt>
                <c:pt idx="25">
                  <c:v>0.98407289337712756</c:v>
                </c:pt>
                <c:pt idx="26">
                  <c:v>0.98554305394183317</c:v>
                </c:pt>
                <c:pt idx="27">
                  <c:v>0.9871836256250468</c:v>
                </c:pt>
                <c:pt idx="28">
                  <c:v>0.98903193461230199</c:v>
                </c:pt>
                <c:pt idx="29">
                  <c:v>0.99097111403769078</c:v>
                </c:pt>
                <c:pt idx="30">
                  <c:v>0.99310548738971982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65981216"/>
        <c:axId val="265978496"/>
      </c:lineChart>
      <c:catAx>
        <c:axId val="2659812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5978496"/>
        <c:crossesAt val="0.60000000000000009"/>
        <c:auto val="1"/>
        <c:lblAlgn val="ctr"/>
        <c:lblOffset val="100"/>
        <c:tickLblSkip val="10"/>
        <c:tickMarkSkip val="10"/>
        <c:noMultiLvlLbl val="0"/>
      </c:catAx>
      <c:valAx>
        <c:axId val="265978496"/>
        <c:scaling>
          <c:orientation val="minMax"/>
          <c:min val="0.60000000000000009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low"/>
        <c:spPr>
          <a:noFill/>
          <a:ln w="22225">
            <a:solidFill>
              <a:srgbClr val="A6A6A6"/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5981216"/>
        <c:crossesAt val="2"/>
        <c:crossBetween val="midCat"/>
        <c:majorUnit val="0.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2128890464922241E-2"/>
          <c:y val="0.11770388410483877"/>
          <c:w val="0.88856930836841519"/>
          <c:h val="0.76685426543153457"/>
        </c:manualLayout>
      </c:layout>
      <c:barChart>
        <c:barDir val="col"/>
        <c:grouping val="stacked"/>
        <c:varyColors val="0"/>
        <c:ser>
          <c:idx val="5"/>
          <c:order val="0"/>
          <c:tx>
            <c:strRef>
              <c:f>Sheet1!$B$1</c:f>
              <c:strCache>
                <c:ptCount val="1"/>
                <c:pt idx="0">
                  <c:v>purchased electricity</c:v>
                </c:pt>
              </c:strCache>
            </c:strRef>
          </c:tx>
          <c:spPr>
            <a:solidFill>
              <a:schemeClr val="accent5"/>
            </a:solidFill>
            <a:ln w="25400"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2020</c:v>
                </c:pt>
                <c:pt idx="1">
                  <c:v>2030</c:v>
                </c:pt>
                <c:pt idx="2">
                  <c:v>2040</c:v>
                </c:pt>
                <c:pt idx="3">
                  <c:v>2050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4.9881989999999998</c:v>
                </c:pt>
                <c:pt idx="1">
                  <c:v>5.3405529999999999</c:v>
                </c:pt>
                <c:pt idx="2">
                  <c:v>5.7033800000000001</c:v>
                </c:pt>
                <c:pt idx="3">
                  <c:v>6.1928380000000001</c:v>
                </c:pt>
              </c:numCache>
            </c:numRef>
          </c:val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onsite generation for own use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 w="25400"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2020</c:v>
                </c:pt>
                <c:pt idx="1">
                  <c:v>2030</c:v>
                </c:pt>
                <c:pt idx="2">
                  <c:v>2040</c:v>
                </c:pt>
                <c:pt idx="3">
                  <c:v>2050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8.3996000000000001E-2</c:v>
                </c:pt>
                <c:pt idx="1">
                  <c:v>0.18587799999999999</c:v>
                </c:pt>
                <c:pt idx="2">
                  <c:v>0.31978299999999998</c:v>
                </c:pt>
                <c:pt idx="3">
                  <c:v>0.53222100000000006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65982848"/>
        <c:axId val="265987744"/>
      </c:barChart>
      <c:catAx>
        <c:axId val="2659828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5987744"/>
        <c:crosses val="autoZero"/>
        <c:auto val="1"/>
        <c:lblAlgn val="ctr"/>
        <c:lblOffset val="100"/>
        <c:noMultiLvlLbl val="0"/>
      </c:catAx>
      <c:valAx>
        <c:axId val="265987744"/>
        <c:scaling>
          <c:orientation val="minMax"/>
          <c:max val="7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low"/>
        <c:spPr>
          <a:noFill/>
          <a:ln w="22225">
            <a:noFill/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5982848"/>
        <c:crossesAt val="6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336694075602178E-2"/>
          <c:y val="0.11442286985105642"/>
          <c:w val="0.89107582546656805"/>
          <c:h val="0.77877110808975702"/>
        </c:manualLayout>
      </c:layout>
      <c:barChart>
        <c:barDir val="col"/>
        <c:grouping val="stacked"/>
        <c:varyColors val="0"/>
        <c:ser>
          <c:idx val="5"/>
          <c:order val="0"/>
          <c:tx>
            <c:strRef>
              <c:f>Sheet1!$B$1</c:f>
              <c:strCache>
                <c:ptCount val="1"/>
                <c:pt idx="0">
                  <c:v>purchased electricity</c:v>
                </c:pt>
              </c:strCache>
            </c:strRef>
          </c:tx>
          <c:spPr>
            <a:solidFill>
              <a:schemeClr val="tx2">
                <a:lumMod val="90000"/>
                <a:lumOff val="10000"/>
              </a:schemeClr>
            </a:solidFill>
            <a:ln w="25400"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2020</c:v>
                </c:pt>
                <c:pt idx="1">
                  <c:v>2030</c:v>
                </c:pt>
                <c:pt idx="2">
                  <c:v>2040</c:v>
                </c:pt>
                <c:pt idx="3">
                  <c:v>2050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4.3527519999999997</c:v>
                </c:pt>
                <c:pt idx="1">
                  <c:v>4.595129</c:v>
                </c:pt>
                <c:pt idx="2">
                  <c:v>4.8274249999999999</c:v>
                </c:pt>
                <c:pt idx="3">
                  <c:v>5.2474959999999999</c:v>
                </c:pt>
              </c:numCache>
            </c:numRef>
          </c:val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onsite generation for own use</c:v>
                </c:pt>
              </c:strCache>
            </c:strRef>
          </c:tx>
          <c:spPr>
            <a:solidFill>
              <a:schemeClr val="accent1"/>
            </a:solidFill>
            <a:ln w="25400"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2020</c:v>
                </c:pt>
                <c:pt idx="1">
                  <c:v>2030</c:v>
                </c:pt>
                <c:pt idx="2">
                  <c:v>2040</c:v>
                </c:pt>
                <c:pt idx="3">
                  <c:v>2050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8.4953000000000001E-2</c:v>
                </c:pt>
                <c:pt idx="1">
                  <c:v>0.17127300000000001</c:v>
                </c:pt>
                <c:pt idx="2">
                  <c:v>0.23549200000000001</c:v>
                </c:pt>
                <c:pt idx="3">
                  <c:v>0.32165300000000002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65981760"/>
        <c:axId val="265983936"/>
      </c:barChart>
      <c:catAx>
        <c:axId val="265981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5983936"/>
        <c:crosses val="autoZero"/>
        <c:auto val="1"/>
        <c:lblAlgn val="ctr"/>
        <c:lblOffset val="100"/>
        <c:noMultiLvlLbl val="0"/>
      </c:catAx>
      <c:valAx>
        <c:axId val="265983936"/>
        <c:scaling>
          <c:orientation val="minMax"/>
          <c:max val="7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low"/>
        <c:spPr>
          <a:noFill/>
          <a:ln w="22225">
            <a:noFill/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5981760"/>
        <c:crossesAt val="6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3910503212336776E-2"/>
          <c:y val="0.26706120143591355"/>
          <c:w val="0.71187756183628759"/>
          <c:h val="0.59793763401601985"/>
        </c:manualLayout>
      </c:layout>
      <c:barChart>
        <c:barDir val="col"/>
        <c:grouping val="stacked"/>
        <c:varyColors val="0"/>
        <c:ser>
          <c:idx val="12"/>
          <c:order val="0"/>
          <c:tx>
            <c:strRef>
              <c:f>Sheet1!$B$1</c:f>
              <c:strCache>
                <c:ptCount val="1"/>
                <c:pt idx="0">
                  <c:v>other uncharacterized MELs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2021</c:v>
                </c:pt>
                <c:pt idx="1">
                  <c:v>2050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1.673006</c:v>
                </c:pt>
                <c:pt idx="1">
                  <c:v>2.4731109999999998</c:v>
                </c:pt>
              </c:numCache>
            </c:numRef>
          </c:val>
          <c:extLst/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known MELs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2021</c:v>
                </c:pt>
                <c:pt idx="1">
                  <c:v>2050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0.68639700000000003</c:v>
                </c:pt>
                <c:pt idx="1">
                  <c:v>0.82620899999999997</c:v>
                </c:pt>
              </c:numCache>
            </c:numRef>
          </c:val>
        </c:ser>
        <c:ser>
          <c:idx val="13"/>
          <c:order val="2"/>
          <c:tx>
            <c:strRef>
              <c:f>Sheet1!$D$1</c:f>
              <c:strCache>
                <c:ptCount val="1"/>
                <c:pt idx="0">
                  <c:v>space cooling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2021</c:v>
                </c:pt>
                <c:pt idx="1">
                  <c:v>2050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0.80245299999999997</c:v>
                </c:pt>
                <c:pt idx="1">
                  <c:v>1.421991</c:v>
                </c:pt>
              </c:numCache>
            </c:numRef>
          </c:val>
        </c:ser>
        <c:ser>
          <c:idx val="15"/>
          <c:order val="3"/>
          <c:tx>
            <c:strRef>
              <c:f>Sheet1!$E$1</c:f>
              <c:strCache>
                <c:ptCount val="1"/>
                <c:pt idx="0">
                  <c:v>space heating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2021</c:v>
                </c:pt>
                <c:pt idx="1">
                  <c:v>2050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0.78632899999999994</c:v>
                </c:pt>
                <c:pt idx="1">
                  <c:v>0.60501300000000002</c:v>
                </c:pt>
              </c:numCache>
            </c:numRef>
          </c:val>
        </c:ser>
        <c:ser>
          <c:idx val="14"/>
          <c:order val="4"/>
          <c:tx>
            <c:strRef>
              <c:f>Sheet1!$F$1</c:f>
              <c:strCache>
                <c:ptCount val="1"/>
                <c:pt idx="0">
                  <c:v>water heating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2021</c:v>
                </c:pt>
                <c:pt idx="1">
                  <c:v>2050</c:v>
                </c:pt>
              </c:strCache>
            </c:strRef>
          </c:cat>
          <c:val>
            <c:numRef>
              <c:f>Sheet1!$F$2:$F$3</c:f>
              <c:numCache>
                <c:formatCode>General</c:formatCode>
                <c:ptCount val="2"/>
                <c:pt idx="0">
                  <c:v>0.60053299999999998</c:v>
                </c:pt>
                <c:pt idx="1">
                  <c:v>0.646756</c:v>
                </c:pt>
              </c:numCache>
            </c:numRef>
          </c:val>
        </c:ser>
        <c:ser>
          <c:idx val="17"/>
          <c:order val="5"/>
          <c:tx>
            <c:strRef>
              <c:f>Sheet1!$G$1</c:f>
              <c:strCache>
                <c:ptCount val="1"/>
                <c:pt idx="0">
                  <c:v>refrigeration and freezing</c:v>
                </c:pt>
              </c:strCache>
            </c:strRef>
          </c:tx>
          <c:spPr>
            <a:solidFill>
              <a:schemeClr val="accent2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2021</c:v>
                </c:pt>
                <c:pt idx="1">
                  <c:v>2050</c:v>
                </c:pt>
              </c:strCache>
            </c:strRef>
          </c:cat>
          <c:val>
            <c:numRef>
              <c:f>Sheet1!$G$2:$G$3</c:f>
              <c:numCache>
                <c:formatCode>General</c:formatCode>
                <c:ptCount val="2"/>
                <c:pt idx="0">
                  <c:v>0.365537</c:v>
                </c:pt>
                <c:pt idx="1">
                  <c:v>0.40160600000000002</c:v>
                </c:pt>
              </c:numCache>
            </c:numRef>
          </c:val>
        </c:ser>
        <c:ser>
          <c:idx val="16"/>
          <c:order val="6"/>
          <c:tx>
            <c:strRef>
              <c:f>Sheet1!$H$1</c:f>
              <c:strCache>
                <c:ptCount val="1"/>
                <c:pt idx="0">
                  <c:v>laundry and dishwashing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2021</c:v>
                </c:pt>
                <c:pt idx="1">
                  <c:v>2050</c:v>
                </c:pt>
              </c:strCache>
            </c:strRef>
          </c:cat>
          <c:val>
            <c:numRef>
              <c:f>Sheet1!$H$2:$H$3</c:f>
              <c:numCache>
                <c:formatCode>General</c:formatCode>
                <c:ptCount val="2"/>
                <c:pt idx="0">
                  <c:v>0.28337099999999998</c:v>
                </c:pt>
                <c:pt idx="1">
                  <c:v>0.40850199999999998</c:v>
                </c:pt>
              </c:numCache>
            </c:numRef>
          </c:val>
        </c:ser>
        <c:ser>
          <c:idx val="18"/>
          <c:order val="7"/>
          <c:tx>
            <c:strRef>
              <c:f>Sheet1!$I$1</c:f>
              <c:strCache>
                <c:ptCount val="1"/>
                <c:pt idx="0">
                  <c:v>lighting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2021</c:v>
                </c:pt>
                <c:pt idx="1">
                  <c:v>2050</c:v>
                </c:pt>
              </c:strCache>
            </c:strRef>
          </c:cat>
          <c:val>
            <c:numRef>
              <c:f>Sheet1!$I$2:$I$3</c:f>
              <c:numCache>
                <c:formatCode>General</c:formatCode>
                <c:ptCount val="2"/>
                <c:pt idx="0">
                  <c:v>0.20255300000000001</c:v>
                </c:pt>
                <c:pt idx="1">
                  <c:v>0.18671199999999999</c:v>
                </c:pt>
              </c:numCache>
            </c:numRef>
          </c:val>
        </c:ser>
        <c:ser>
          <c:idx val="0"/>
          <c:order val="8"/>
          <c:tx>
            <c:strRef>
              <c:f>Sheet1!$J$1</c:f>
              <c:strCache>
                <c:ptCount val="1"/>
                <c:pt idx="0">
                  <c:v>cooking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2021</c:v>
                </c:pt>
                <c:pt idx="1">
                  <c:v>2050</c:v>
                </c:pt>
              </c:strCache>
            </c:strRef>
          </c:cat>
          <c:val>
            <c:numRef>
              <c:f>Sheet1!$J$2:$J$3</c:f>
              <c:numCache>
                <c:formatCode>General</c:formatCode>
                <c:ptCount val="2"/>
                <c:pt idx="0">
                  <c:v>5.5386999999999999E-2</c:v>
                </c:pt>
                <c:pt idx="1">
                  <c:v>6.1600000000000002E-2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5"/>
        <c:overlap val="100"/>
        <c:axId val="265979584"/>
        <c:axId val="265988832"/>
      </c:barChart>
      <c:valAx>
        <c:axId val="2659888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5979584"/>
        <c:crosses val="autoZero"/>
        <c:crossBetween val="between"/>
        <c:majorUnit val="2"/>
      </c:valAx>
      <c:dateAx>
        <c:axId val="265979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5988832"/>
        <c:crosses val="autoZero"/>
        <c:auto val="1"/>
        <c:lblOffset val="100"/>
        <c:baseTimeUnit val="days"/>
        <c:majorUnit val="1"/>
        <c:majorTimeUnit val="years"/>
        <c:minorUnit val="10"/>
        <c:minorTimeUnit val="years"/>
      </c:date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2257217847769035E-2"/>
          <c:y val="0.21679678062079358"/>
          <c:w val="0.8414814814814815"/>
          <c:h val="0.68869941485243202"/>
        </c:manualLayout>
      </c:layout>
      <c:areaChart>
        <c:grouping val="stack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 w="22225">
              <a:noFill/>
            </a:ln>
            <a:effectLst/>
          </c:spP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0.43135781473860002</c:v>
                </c:pt>
                <c:pt idx="1">
                  <c:v>0.38197125468913001</c:v>
                </c:pt>
                <c:pt idx="2">
                  <c:v>0.39224816501240001</c:v>
                </c:pt>
                <c:pt idx="3">
                  <c:v>0.41224730218426003</c:v>
                </c:pt>
                <c:pt idx="4">
                  <c:v>0.42143382595360002</c:v>
                </c:pt>
                <c:pt idx="5">
                  <c:v>0.43843473415071993</c:v>
                </c:pt>
                <c:pt idx="6">
                  <c:v>0.38640772477730001</c:v>
                </c:pt>
                <c:pt idx="7">
                  <c:v>0.42778167946919998</c:v>
                </c:pt>
                <c:pt idx="8">
                  <c:v>0.47</c:v>
                </c:pt>
                <c:pt idx="9">
                  <c:v>0.504</c:v>
                </c:pt>
                <c:pt idx="10">
                  <c:v>0.54052639200000008</c:v>
                </c:pt>
                <c:pt idx="11">
                  <c:v>0.52426357444389593</c:v>
                </c:pt>
                <c:pt idx="12">
                  <c:v>0.43809456482114789</c:v>
                </c:pt>
                <c:pt idx="13">
                  <c:v>0.5716547024199129</c:v>
                </c:pt>
                <c:pt idx="14">
                  <c:v>0.57853513841823889</c:v>
                </c:pt>
                <c:pt idx="15">
                  <c:v>0.51273599999999997</c:v>
                </c:pt>
                <c:pt idx="16">
                  <c:v>0.44455486702487601</c:v>
                </c:pt>
                <c:pt idx="17">
                  <c:v>0.42919783707373199</c:v>
                </c:pt>
                <c:pt idx="18">
                  <c:v>0.52435302265692707</c:v>
                </c:pt>
                <c:pt idx="19">
                  <c:v>0.54438106171804201</c:v>
                </c:pt>
                <c:pt idx="20">
                  <c:v>0.457512892297191</c:v>
                </c:pt>
                <c:pt idx="21">
                  <c:v>0.46377699999999861</c:v>
                </c:pt>
                <c:pt idx="22">
                  <c:v>0.48373300000000091</c:v>
                </c:pt>
                <c:pt idx="23">
                  <c:v>0.45351400000000019</c:v>
                </c:pt>
                <c:pt idx="24">
                  <c:v>0.45087700000000203</c:v>
                </c:pt>
                <c:pt idx="25">
                  <c:v>0.44873100000000049</c:v>
                </c:pt>
                <c:pt idx="26">
                  <c:v>0.44616200000000106</c:v>
                </c:pt>
                <c:pt idx="27">
                  <c:v>0.44251200000000068</c:v>
                </c:pt>
                <c:pt idx="28">
                  <c:v>0.43797000000000175</c:v>
                </c:pt>
                <c:pt idx="29">
                  <c:v>0.43209399999999931</c:v>
                </c:pt>
                <c:pt idx="30">
                  <c:v>0.42460100000000089</c:v>
                </c:pt>
                <c:pt idx="31">
                  <c:v>0.41793799999999948</c:v>
                </c:pt>
                <c:pt idx="32">
                  <c:v>0.41133100000000056</c:v>
                </c:pt>
                <c:pt idx="33">
                  <c:v>0.40426400000000129</c:v>
                </c:pt>
                <c:pt idx="34">
                  <c:v>0.39680699999999897</c:v>
                </c:pt>
                <c:pt idx="35">
                  <c:v>0.38940400000000081</c:v>
                </c:pt>
                <c:pt idx="36">
                  <c:v>0.38227599999999923</c:v>
                </c:pt>
                <c:pt idx="37">
                  <c:v>0.3760110000000001</c:v>
                </c:pt>
                <c:pt idx="38">
                  <c:v>0.37000800000000028</c:v>
                </c:pt>
                <c:pt idx="39">
                  <c:v>0.36373799999999967</c:v>
                </c:pt>
                <c:pt idx="40">
                  <c:v>0.35793699999999973</c:v>
                </c:pt>
                <c:pt idx="41">
                  <c:v>0.35236600000000001</c:v>
                </c:pt>
                <c:pt idx="42">
                  <c:v>0.34685200000000016</c:v>
                </c:pt>
                <c:pt idx="43">
                  <c:v>0.34216899999999839</c:v>
                </c:pt>
                <c:pt idx="44">
                  <c:v>0.33841400000000021</c:v>
                </c:pt>
                <c:pt idx="45">
                  <c:v>0.33475299999999919</c:v>
                </c:pt>
                <c:pt idx="46">
                  <c:v>0.33147299999999896</c:v>
                </c:pt>
                <c:pt idx="47">
                  <c:v>0.32768699999999917</c:v>
                </c:pt>
                <c:pt idx="48">
                  <c:v>0.32328000000000051</c:v>
                </c:pt>
                <c:pt idx="49">
                  <c:v>0.31866499999999931</c:v>
                </c:pt>
                <c:pt idx="50">
                  <c:v>0.31390700000000038</c:v>
                </c:pt>
              </c:numCache>
            </c:numRef>
          </c:val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petroleum and other liquids</c:v>
                </c:pt>
              </c:strCache>
            </c:strRef>
          </c:tx>
          <c:spPr>
            <a:solidFill>
              <a:schemeClr val="accent2"/>
            </a:solidFill>
            <a:ln w="22225">
              <a:noFill/>
            </a:ln>
            <a:effectLst/>
          </c:spP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Sheet1!$C$2:$C$52</c:f>
              <c:numCache>
                <c:formatCode>General</c:formatCode>
                <c:ptCount val="51"/>
                <c:pt idx="0">
                  <c:v>1.5540540782444472</c:v>
                </c:pt>
                <c:pt idx="1">
                  <c:v>1.5288407673892508</c:v>
                </c:pt>
                <c:pt idx="2">
                  <c:v>1.4567342853107239</c:v>
                </c:pt>
                <c:pt idx="3">
                  <c:v>1.5465687513330768</c:v>
                </c:pt>
                <c:pt idx="4">
                  <c:v>1.519849892171345</c:v>
                </c:pt>
                <c:pt idx="5">
                  <c:v>1.4504814838896691</c:v>
                </c:pt>
                <c:pt idx="6">
                  <c:v>1.2218526600450437</c:v>
                </c:pt>
                <c:pt idx="7">
                  <c:v>1.2491693959949224</c:v>
                </c:pt>
                <c:pt idx="8">
                  <c:v>1.3245106710411618</c:v>
                </c:pt>
                <c:pt idx="9">
                  <c:v>1.1576563948203424</c:v>
                </c:pt>
                <c:pt idx="10">
                  <c:v>1.1204415104540866</c:v>
                </c:pt>
                <c:pt idx="11">
                  <c:v>1.0338308843421871</c:v>
                </c:pt>
                <c:pt idx="12">
                  <c:v>0.88562394966733571</c:v>
                </c:pt>
                <c:pt idx="13">
                  <c:v>0.96317801524342439</c:v>
                </c:pt>
                <c:pt idx="14">
                  <c:v>1.0362613578244184</c:v>
                </c:pt>
                <c:pt idx="15">
                  <c:v>1.0071521369411989</c:v>
                </c:pt>
                <c:pt idx="16">
                  <c:v>0.8782823467355857</c:v>
                </c:pt>
                <c:pt idx="17">
                  <c:v>0.87149291861894085</c:v>
                </c:pt>
                <c:pt idx="18">
                  <c:v>1.0223523311660636</c:v>
                </c:pt>
                <c:pt idx="19">
                  <c:v>1.0447420163144463</c:v>
                </c:pt>
                <c:pt idx="20">
                  <c:v>0.98366774912353683</c:v>
                </c:pt>
                <c:pt idx="21">
                  <c:v>0.89823399999999998</c:v>
                </c:pt>
                <c:pt idx="22">
                  <c:v>0.92408099999999993</c:v>
                </c:pt>
                <c:pt idx="23">
                  <c:v>0.87884699999999993</c:v>
                </c:pt>
                <c:pt idx="24">
                  <c:v>0.86482999999999988</c:v>
                </c:pt>
                <c:pt idx="25">
                  <c:v>0.85206000000000004</c:v>
                </c:pt>
                <c:pt idx="26">
                  <c:v>0.83970400000000012</c:v>
                </c:pt>
                <c:pt idx="27">
                  <c:v>0.82776700000000003</c:v>
                </c:pt>
                <c:pt idx="28">
                  <c:v>0.81655600000000006</c:v>
                </c:pt>
                <c:pt idx="29">
                  <c:v>0.8063229999999999</c:v>
                </c:pt>
                <c:pt idx="30">
                  <c:v>0.797126</c:v>
                </c:pt>
                <c:pt idx="31">
                  <c:v>0.78769899999999993</c:v>
                </c:pt>
                <c:pt idx="32">
                  <c:v>0.77865299999999993</c:v>
                </c:pt>
                <c:pt idx="33">
                  <c:v>0.77008199999999993</c:v>
                </c:pt>
                <c:pt idx="34">
                  <c:v>0.76216000000000006</c:v>
                </c:pt>
                <c:pt idx="35">
                  <c:v>0.754695</c:v>
                </c:pt>
                <c:pt idx="36">
                  <c:v>0.74751400000000001</c:v>
                </c:pt>
                <c:pt idx="37">
                  <c:v>0.74044600000000005</c:v>
                </c:pt>
                <c:pt idx="38">
                  <c:v>0.73368599999999995</c:v>
                </c:pt>
                <c:pt idx="39">
                  <c:v>0.72726999999999997</c:v>
                </c:pt>
                <c:pt idx="40">
                  <c:v>0.72107399999999999</c:v>
                </c:pt>
                <c:pt idx="41">
                  <c:v>0.71506800000000004</c:v>
                </c:pt>
                <c:pt idx="42">
                  <c:v>0.70935999999999999</c:v>
                </c:pt>
                <c:pt idx="43">
                  <c:v>0.70357499999999995</c:v>
                </c:pt>
                <c:pt idx="44">
                  <c:v>0.69770100000000002</c:v>
                </c:pt>
                <c:pt idx="45">
                  <c:v>0.69207299999999994</c:v>
                </c:pt>
                <c:pt idx="46">
                  <c:v>0.68659300000000001</c:v>
                </c:pt>
                <c:pt idx="47">
                  <c:v>0.68137999999999999</c:v>
                </c:pt>
                <c:pt idx="48">
                  <c:v>0.67643399999999998</c:v>
                </c:pt>
                <c:pt idx="49">
                  <c:v>0.67169999999999996</c:v>
                </c:pt>
                <c:pt idx="50">
                  <c:v>0.66720000000000002</c:v>
                </c:pt>
              </c:numCache>
            </c:numRef>
          </c:val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natural gas</c:v>
                </c:pt>
              </c:strCache>
            </c:strRef>
          </c:tx>
          <c:spPr>
            <a:solidFill>
              <a:schemeClr val="accent1"/>
            </a:solidFill>
            <a:ln w="22225">
              <a:noFill/>
            </a:ln>
            <a:effectLst/>
          </c:spP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Sheet1!$D$2:$D$52</c:f>
              <c:numCache>
                <c:formatCode>General</c:formatCode>
                <c:ptCount val="51"/>
                <c:pt idx="0">
                  <c:v>5.1045927425072044</c:v>
                </c:pt>
                <c:pt idx="1">
                  <c:v>4.8890177170008187</c:v>
                </c:pt>
                <c:pt idx="2">
                  <c:v>4.9949941650719607</c:v>
                </c:pt>
                <c:pt idx="3">
                  <c:v>5.2094277620374179</c:v>
                </c:pt>
                <c:pt idx="4">
                  <c:v>4.9808311325791248</c:v>
                </c:pt>
                <c:pt idx="5">
                  <c:v>4.9463537215276308</c:v>
                </c:pt>
                <c:pt idx="6">
                  <c:v>4.4759127033874266</c:v>
                </c:pt>
                <c:pt idx="7">
                  <c:v>4.8354402469950681</c:v>
                </c:pt>
                <c:pt idx="8">
                  <c:v>5.0100612426733404</c:v>
                </c:pt>
                <c:pt idx="9">
                  <c:v>4.8831120678428936</c:v>
                </c:pt>
                <c:pt idx="10">
                  <c:v>4.878110560145978</c:v>
                </c:pt>
                <c:pt idx="11">
                  <c:v>4.8045787938786884</c:v>
                </c:pt>
                <c:pt idx="12">
                  <c:v>4.2420939147463566</c:v>
                </c:pt>
                <c:pt idx="13">
                  <c:v>5.0229422645412667</c:v>
                </c:pt>
                <c:pt idx="14">
                  <c:v>5.2424827163725833</c:v>
                </c:pt>
                <c:pt idx="15">
                  <c:v>4.7769273567327444</c:v>
                </c:pt>
                <c:pt idx="16">
                  <c:v>4.5058444308362411</c:v>
                </c:pt>
                <c:pt idx="17">
                  <c:v>4.5634722671804884</c:v>
                </c:pt>
                <c:pt idx="18">
                  <c:v>5.1743897925756768</c:v>
                </c:pt>
                <c:pt idx="19">
                  <c:v>5.2080277324112174</c:v>
                </c:pt>
                <c:pt idx="20">
                  <c:v>4.8455027470406211</c:v>
                </c:pt>
                <c:pt idx="21">
                  <c:v>5.0073759999999998</c:v>
                </c:pt>
                <c:pt idx="22">
                  <c:v>5.0701960000000001</c:v>
                </c:pt>
                <c:pt idx="23">
                  <c:v>5.006418</c:v>
                </c:pt>
                <c:pt idx="24">
                  <c:v>5.0257100000000001</c:v>
                </c:pt>
                <c:pt idx="25">
                  <c:v>5.0462069999999999</c:v>
                </c:pt>
                <c:pt idx="26">
                  <c:v>5.0568770000000001</c:v>
                </c:pt>
                <c:pt idx="27">
                  <c:v>5.0596949999999996</c:v>
                </c:pt>
                <c:pt idx="28">
                  <c:v>5.0545609999999996</c:v>
                </c:pt>
                <c:pt idx="29">
                  <c:v>5.0432160000000001</c:v>
                </c:pt>
                <c:pt idx="30">
                  <c:v>5.0329839999999999</c:v>
                </c:pt>
                <c:pt idx="31">
                  <c:v>5.0154139999999998</c:v>
                </c:pt>
                <c:pt idx="32">
                  <c:v>5.0026410000000006</c:v>
                </c:pt>
                <c:pt idx="33">
                  <c:v>4.9901039999999997</c:v>
                </c:pt>
                <c:pt idx="34">
                  <c:v>4.9814720000000001</c:v>
                </c:pt>
                <c:pt idx="35">
                  <c:v>4.977093</c:v>
                </c:pt>
                <c:pt idx="36">
                  <c:v>4.9733669999999996</c:v>
                </c:pt>
                <c:pt idx="37">
                  <c:v>4.9681169999999995</c:v>
                </c:pt>
                <c:pt idx="38">
                  <c:v>4.9626669999999997</c:v>
                </c:pt>
                <c:pt idx="39">
                  <c:v>4.9571440000000004</c:v>
                </c:pt>
                <c:pt idx="40">
                  <c:v>4.9532210000000001</c:v>
                </c:pt>
                <c:pt idx="41">
                  <c:v>4.9493939999999998</c:v>
                </c:pt>
                <c:pt idx="42">
                  <c:v>4.9460360000000003</c:v>
                </c:pt>
                <c:pt idx="43">
                  <c:v>4.9428619999999999</c:v>
                </c:pt>
                <c:pt idx="44">
                  <c:v>4.9409070000000002</c:v>
                </c:pt>
                <c:pt idx="45">
                  <c:v>4.9383319999999999</c:v>
                </c:pt>
                <c:pt idx="46">
                  <c:v>4.9355609999999999</c:v>
                </c:pt>
                <c:pt idx="47">
                  <c:v>4.9320570000000004</c:v>
                </c:pt>
                <c:pt idx="48">
                  <c:v>4.9285350000000001</c:v>
                </c:pt>
                <c:pt idx="49">
                  <c:v>4.9240320000000004</c:v>
                </c:pt>
                <c:pt idx="50">
                  <c:v>4.9193829999999998</c:v>
                </c:pt>
              </c:numCache>
            </c:numRef>
          </c:val>
        </c:ser>
        <c:ser>
          <c:idx val="0"/>
          <c:order val="3"/>
          <c:tx>
            <c:strRef>
              <c:f>Sheet1!$E$1</c:f>
              <c:strCache>
                <c:ptCount val="1"/>
                <c:pt idx="0">
                  <c:v>electricity</c:v>
                </c:pt>
              </c:strCache>
            </c:strRef>
          </c:tx>
          <c:spPr>
            <a:solidFill>
              <a:schemeClr val="tx2"/>
            </a:solidFill>
            <a:ln w="22225">
              <a:noFill/>
            </a:ln>
            <a:effectLst/>
          </c:spP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Sheet1!$E$2:$E$52</c:f>
              <c:numCache>
                <c:formatCode>General</c:formatCode>
                <c:ptCount val="51"/>
                <c:pt idx="0">
                  <c:v>4.0686274272920002</c:v>
                </c:pt>
                <c:pt idx="1">
                  <c:v>4.0998816953160002</c:v>
                </c:pt>
                <c:pt idx="2">
                  <c:v>4.3167937130279999</c:v>
                </c:pt>
                <c:pt idx="3">
                  <c:v>4.3531111809199992</c:v>
                </c:pt>
                <c:pt idx="4">
                  <c:v>4.4082411441360003</c:v>
                </c:pt>
                <c:pt idx="5">
                  <c:v>4.6376828891181185</c:v>
                </c:pt>
                <c:pt idx="6">
                  <c:v>4.6113863628320004</c:v>
                </c:pt>
                <c:pt idx="7">
                  <c:v>4.7503262783861198</c:v>
                </c:pt>
                <c:pt idx="8">
                  <c:v>4.7108178737694004</c:v>
                </c:pt>
                <c:pt idx="9">
                  <c:v>4.6565548179677601</c:v>
                </c:pt>
                <c:pt idx="10">
                  <c:v>4.9327570707971606</c:v>
                </c:pt>
                <c:pt idx="11">
                  <c:v>4.8545973293159994</c:v>
                </c:pt>
                <c:pt idx="12">
                  <c:v>4.6898441835936397</c:v>
                </c:pt>
                <c:pt idx="13">
                  <c:v>4.7590989839091602</c:v>
                </c:pt>
                <c:pt idx="14">
                  <c:v>4.8013947571320008</c:v>
                </c:pt>
                <c:pt idx="15">
                  <c:v>4.7907772537008784</c:v>
                </c:pt>
                <c:pt idx="16">
                  <c:v>4.814530418036</c:v>
                </c:pt>
                <c:pt idx="17">
                  <c:v>4.7039460960452004</c:v>
                </c:pt>
                <c:pt idx="18">
                  <c:v>5.0125455171374007</c:v>
                </c:pt>
                <c:pt idx="19">
                  <c:v>4.9142657575079998</c:v>
                </c:pt>
                <c:pt idx="20">
                  <c:v>4.98819947607352</c:v>
                </c:pt>
                <c:pt idx="21">
                  <c:v>5.0851110000000004</c:v>
                </c:pt>
                <c:pt idx="22">
                  <c:v>4.9885730000000006</c:v>
                </c:pt>
                <c:pt idx="23">
                  <c:v>5.1303730000000005</c:v>
                </c:pt>
                <c:pt idx="24">
                  <c:v>5.17448</c:v>
                </c:pt>
                <c:pt idx="25">
                  <c:v>5.2160980000000006</c:v>
                </c:pt>
                <c:pt idx="26">
                  <c:v>5.2495120000000002</c:v>
                </c:pt>
                <c:pt idx="27">
                  <c:v>5.272672</c:v>
                </c:pt>
                <c:pt idx="28">
                  <c:v>5.2950040000000005</c:v>
                </c:pt>
                <c:pt idx="29">
                  <c:v>5.3176709999999998</c:v>
                </c:pt>
                <c:pt idx="30">
                  <c:v>5.3403669999999996</c:v>
                </c:pt>
                <c:pt idx="31">
                  <c:v>5.3639339999999995</c:v>
                </c:pt>
                <c:pt idx="32">
                  <c:v>5.3899169999999996</c:v>
                </c:pt>
                <c:pt idx="33">
                  <c:v>5.41629</c:v>
                </c:pt>
                <c:pt idx="34">
                  <c:v>5.4440949999999999</c:v>
                </c:pt>
                <c:pt idx="35">
                  <c:v>5.4804199999999996</c:v>
                </c:pt>
                <c:pt idx="36">
                  <c:v>5.5214349999999994</c:v>
                </c:pt>
                <c:pt idx="37">
                  <c:v>5.5681989999999999</c:v>
                </c:pt>
                <c:pt idx="38">
                  <c:v>5.6166029999999996</c:v>
                </c:pt>
                <c:pt idx="39">
                  <c:v>5.662032</c:v>
                </c:pt>
                <c:pt idx="40">
                  <c:v>5.7030609999999999</c:v>
                </c:pt>
                <c:pt idx="41">
                  <c:v>5.74526</c:v>
                </c:pt>
                <c:pt idx="42">
                  <c:v>5.7888699999999993</c:v>
                </c:pt>
                <c:pt idx="43">
                  <c:v>5.833412</c:v>
                </c:pt>
                <c:pt idx="44">
                  <c:v>5.8834109999999997</c:v>
                </c:pt>
                <c:pt idx="45">
                  <c:v>5.9333599999999995</c:v>
                </c:pt>
                <c:pt idx="46">
                  <c:v>5.9833470000000002</c:v>
                </c:pt>
                <c:pt idx="47">
                  <c:v>6.0338209999999997</c:v>
                </c:pt>
                <c:pt idx="48">
                  <c:v>6.0830980000000006</c:v>
                </c:pt>
                <c:pt idx="49">
                  <c:v>6.1346290000000003</c:v>
                </c:pt>
                <c:pt idx="50">
                  <c:v>6.1923059999999994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31843872"/>
        <c:axId val="2131850944"/>
      </c:areaChart>
      <c:catAx>
        <c:axId val="21318438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31850944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21318509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31843872"/>
        <c:crossesAt val="22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0013610177180889E-2"/>
          <c:y val="0.27069253870812693"/>
          <c:w val="0.79262039308580223"/>
          <c:h val="0.5979376340160198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televisions and related equipment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2021</c:v>
                </c:pt>
                <c:pt idx="1">
                  <c:v>2050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190.7834</c:v>
                </c:pt>
                <c:pt idx="1">
                  <c:v>135.24440000000001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ceiling fans and dehumidifiers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2021</c:v>
                </c:pt>
                <c:pt idx="1">
                  <c:v>2050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139.75559999999999</c:v>
                </c:pt>
                <c:pt idx="1">
                  <c:v>253.56180000000001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pool pumps, heaters, and spas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2021</c:v>
                </c:pt>
                <c:pt idx="1">
                  <c:v>2050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125.3186</c:v>
                </c:pt>
                <c:pt idx="1">
                  <c:v>229.07820000000001</c:v>
                </c:pt>
              </c:numCache>
            </c:numRef>
          </c:val>
        </c:ser>
        <c:ser>
          <c:idx val="1"/>
          <c:order val="3"/>
          <c:tx>
            <c:strRef>
              <c:f>Sheet1!$E$1</c:f>
              <c:strCache>
                <c:ptCount val="1"/>
                <c:pt idx="0">
                  <c:v>PCs and related equipment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2021</c:v>
                </c:pt>
                <c:pt idx="1">
                  <c:v>2050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122.6601</c:v>
                </c:pt>
                <c:pt idx="1">
                  <c:v>63.632379999999998</c:v>
                </c:pt>
              </c:numCache>
            </c:numRef>
          </c:val>
        </c:ser>
        <c:ser>
          <c:idx val="5"/>
          <c:order val="4"/>
          <c:tx>
            <c:strRef>
              <c:f>Sheet1!$G$1</c:f>
              <c:strCache>
                <c:ptCount val="1"/>
                <c:pt idx="0">
                  <c:v>small kitchen appliances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2021</c:v>
                </c:pt>
                <c:pt idx="1">
                  <c:v>2050</c:v>
                </c:pt>
              </c:strCache>
            </c:strRef>
          </c:cat>
          <c:val>
            <c:numRef>
              <c:f>Sheet1!$G$2:$G$3</c:f>
              <c:numCache>
                <c:formatCode>General</c:formatCode>
                <c:ptCount val="2"/>
                <c:pt idx="0">
                  <c:v>80.853660000000005</c:v>
                </c:pt>
                <c:pt idx="1">
                  <c:v>104.50109999999999</c:v>
                </c:pt>
              </c:numCache>
            </c:numRef>
          </c:val>
        </c:ser>
        <c:ser>
          <c:idx val="6"/>
          <c:order val="5"/>
          <c:tx>
            <c:strRef>
              <c:f>Sheet1!$H$1</c:f>
              <c:strCache>
                <c:ptCount val="1"/>
                <c:pt idx="0">
                  <c:v>tablets, phones, and smart speakers</c:v>
                </c:pt>
              </c:strCache>
            </c:strRef>
          </c:tx>
          <c:spPr>
            <a:solidFill>
              <a:schemeClr val="tx2">
                <a:lumMod val="90000"/>
                <a:lumOff val="1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2021</c:v>
                </c:pt>
                <c:pt idx="1">
                  <c:v>2050</c:v>
                </c:pt>
              </c:strCache>
            </c:strRef>
          </c:cat>
          <c:val>
            <c:numRef>
              <c:f>Sheet1!$H$2:$H$3</c:f>
              <c:numCache>
                <c:formatCode>General</c:formatCode>
                <c:ptCount val="2"/>
                <c:pt idx="0">
                  <c:v>17.956910000000001</c:v>
                </c:pt>
                <c:pt idx="1">
                  <c:v>22.751010000000001</c:v>
                </c:pt>
              </c:numCache>
            </c:numRef>
          </c:val>
        </c:ser>
        <c:ser>
          <c:idx val="3"/>
          <c:order val="6"/>
          <c:tx>
            <c:strRef>
              <c:f>Sheet1!$F$1</c:f>
              <c:strCache>
                <c:ptCount val="1"/>
                <c:pt idx="0">
                  <c:v>security systems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2021</c:v>
                </c:pt>
                <c:pt idx="1">
                  <c:v>2050</c:v>
                </c:pt>
              </c:strCache>
            </c:strRef>
          </c:cat>
          <c:val>
            <c:numRef>
              <c:f>Sheet1!$F$2:$F$3</c:f>
              <c:numCache>
                <c:formatCode>General</c:formatCode>
                <c:ptCount val="2"/>
                <c:pt idx="0">
                  <c:v>9.0685319999999994</c:v>
                </c:pt>
                <c:pt idx="1">
                  <c:v>17.43974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8"/>
        <c:overlap val="100"/>
        <c:axId val="265988288"/>
        <c:axId val="265990464"/>
      </c:barChart>
      <c:valAx>
        <c:axId val="265990464"/>
        <c:scaling>
          <c:orientation val="minMax"/>
          <c:max val="16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5988288"/>
        <c:crosses val="autoZero"/>
        <c:crossBetween val="between"/>
        <c:majorUnit val="400"/>
        <c:dispUnits>
          <c:builtInUnit val="thousands"/>
        </c:dispUnits>
      </c:valAx>
      <c:dateAx>
        <c:axId val="265988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5990464"/>
        <c:crosses val="autoZero"/>
        <c:auto val="1"/>
        <c:lblOffset val="100"/>
        <c:baseTimeUnit val="days"/>
        <c:majorUnit val="1"/>
        <c:majorTimeUnit val="years"/>
        <c:minorUnit val="10"/>
        <c:minorTimeUnit val="years"/>
      </c:date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391050036125589E-2"/>
          <c:y val="0.26716897743387813"/>
          <c:w val="0.73623561980125618"/>
          <c:h val="0.59782955395538184"/>
        </c:manualLayout>
      </c:layout>
      <c:barChart>
        <c:barDir val="col"/>
        <c:grouping val="stack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other uncharacterized MELs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2021</c:v>
                </c:pt>
                <c:pt idx="1">
                  <c:v>2050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0.78117999999999999</c:v>
                </c:pt>
                <c:pt idx="1">
                  <c:v>0.98848899999999995</c:v>
                </c:pt>
              </c:numCache>
            </c:numRef>
          </c:val>
        </c:ser>
        <c:ser>
          <c:idx val="6"/>
          <c:order val="1"/>
          <c:tx>
            <c:strRef>
              <c:f>Sheet1!$C$1</c:f>
              <c:strCache>
                <c:ptCount val="1"/>
                <c:pt idx="0">
                  <c:v>known MELs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2021</c:v>
                </c:pt>
                <c:pt idx="1">
                  <c:v>2050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1.4956499999999999</c:v>
                </c:pt>
                <c:pt idx="1">
                  <c:v>2.281946</c:v>
                </c:pt>
              </c:numCache>
            </c:numRef>
          </c:val>
        </c:ser>
        <c:ser>
          <c:idx val="8"/>
          <c:order val="2"/>
          <c:tx>
            <c:strRef>
              <c:f>Sheet1!$D$1</c:f>
              <c:strCache>
                <c:ptCount val="1"/>
                <c:pt idx="0">
                  <c:v>refrigeration and freezing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2021</c:v>
                </c:pt>
                <c:pt idx="1">
                  <c:v>2050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0.64944999999999997</c:v>
                </c:pt>
                <c:pt idx="1">
                  <c:v>0.72158800000000001</c:v>
                </c:pt>
              </c:numCache>
            </c:numRef>
          </c:val>
        </c:ser>
        <c:ser>
          <c:idx val="7"/>
          <c:order val="3"/>
          <c:tx>
            <c:strRef>
              <c:f>Sheet1!$E$1</c:f>
              <c:strCache>
                <c:ptCount val="1"/>
                <c:pt idx="0">
                  <c:v>space cooling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2021</c:v>
                </c:pt>
                <c:pt idx="1">
                  <c:v>2050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0.52340100000000001</c:v>
                </c:pt>
                <c:pt idx="1">
                  <c:v>0.72341</c:v>
                </c:pt>
              </c:numCache>
            </c:numRef>
          </c:val>
        </c:ser>
        <c:ser>
          <c:idx val="9"/>
          <c:order val="4"/>
          <c:tx>
            <c:strRef>
              <c:f>Sheet1!$G$1</c:f>
              <c:strCache>
                <c:ptCount val="1"/>
                <c:pt idx="0">
                  <c:v>ventilation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2021</c:v>
                </c:pt>
                <c:pt idx="1">
                  <c:v>2050</c:v>
                </c:pt>
              </c:strCache>
            </c:strRef>
          </c:cat>
          <c:val>
            <c:numRef>
              <c:f>Sheet1!$G$2:$G$3</c:f>
              <c:numCache>
                <c:formatCode>General</c:formatCode>
                <c:ptCount val="2"/>
                <c:pt idx="0">
                  <c:v>0.51834100000000005</c:v>
                </c:pt>
                <c:pt idx="1">
                  <c:v>0.35175499999999998</c:v>
                </c:pt>
              </c:numCache>
            </c:numRef>
          </c:val>
          <c:extLst/>
        </c:ser>
        <c:ser>
          <c:idx val="2"/>
          <c:order val="5"/>
          <c:tx>
            <c:strRef>
              <c:f>Sheet1!$F$1</c:f>
              <c:strCache>
                <c:ptCount val="1"/>
                <c:pt idx="0">
                  <c:v>lighting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2021</c:v>
                </c:pt>
                <c:pt idx="1">
                  <c:v>2050</c:v>
                </c:pt>
              </c:strCache>
            </c:strRef>
          </c:cat>
          <c:val>
            <c:numRef>
              <c:f>Sheet1!$F$2:$F$3</c:f>
              <c:numCache>
                <c:formatCode>General</c:formatCode>
                <c:ptCount val="2"/>
                <c:pt idx="0">
                  <c:v>0.50243899999999997</c:v>
                </c:pt>
                <c:pt idx="1">
                  <c:v>0.41114299999999998</c:v>
                </c:pt>
              </c:numCache>
            </c:numRef>
          </c:val>
        </c:ser>
        <c:ser>
          <c:idx val="4"/>
          <c:order val="6"/>
          <c:tx>
            <c:strRef>
              <c:f>Sheet1!$H$1</c:f>
              <c:strCache>
                <c:ptCount val="1"/>
                <c:pt idx="0">
                  <c:v>space heating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2021</c:v>
                </c:pt>
                <c:pt idx="1">
                  <c:v>2050</c:v>
                </c:pt>
              </c:strCache>
            </c:strRef>
          </c:cat>
          <c:val>
            <c:numRef>
              <c:f>Sheet1!$H$2:$H$3</c:f>
              <c:numCache>
                <c:formatCode>General</c:formatCode>
                <c:ptCount val="2"/>
                <c:pt idx="0">
                  <c:v>0.115368</c:v>
                </c:pt>
                <c:pt idx="1">
                  <c:v>7.9183000000000003E-2</c:v>
                </c:pt>
              </c:numCache>
            </c:numRef>
          </c:val>
        </c:ser>
        <c:ser>
          <c:idx val="0"/>
          <c:order val="7"/>
          <c:tx>
            <c:strRef>
              <c:f>Sheet1!$I$1</c:f>
              <c:strCache>
                <c:ptCount val="1"/>
                <c:pt idx="0">
                  <c:v>cooking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2021</c:v>
                </c:pt>
                <c:pt idx="1">
                  <c:v>2050</c:v>
                </c:pt>
              </c:strCache>
            </c:strRef>
          </c:cat>
          <c:val>
            <c:numRef>
              <c:f>Sheet1!$I$2:$I$3</c:f>
              <c:numCache>
                <c:formatCode>General</c:formatCode>
                <c:ptCount val="2"/>
                <c:pt idx="0">
                  <c:v>8.4322999999999995E-2</c:v>
                </c:pt>
                <c:pt idx="1">
                  <c:v>7.8133999999999995E-2</c:v>
                </c:pt>
              </c:numCache>
            </c:numRef>
          </c:val>
        </c:ser>
        <c:ser>
          <c:idx val="1"/>
          <c:order val="8"/>
          <c:tx>
            <c:strRef>
              <c:f>Sheet1!$J$1</c:f>
              <c:strCache>
                <c:ptCount val="1"/>
                <c:pt idx="0">
                  <c:v>water heating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2021</c:v>
                </c:pt>
                <c:pt idx="1">
                  <c:v>2050</c:v>
                </c:pt>
              </c:strCache>
            </c:strRef>
          </c:cat>
          <c:val>
            <c:numRef>
              <c:f>Sheet1!$J$2:$J$3</c:f>
              <c:numCache>
                <c:formatCode>General</c:formatCode>
                <c:ptCount val="2"/>
                <c:pt idx="0">
                  <c:v>2.4849E-2</c:v>
                </c:pt>
                <c:pt idx="1">
                  <c:v>1.8964000000000002E-2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5"/>
        <c:overlap val="100"/>
        <c:axId val="265982304"/>
        <c:axId val="265989920"/>
      </c:barChart>
      <c:valAx>
        <c:axId val="265989920"/>
        <c:scaling>
          <c:orientation val="minMax"/>
          <c:max val="6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5982304"/>
        <c:crosses val="autoZero"/>
        <c:crossBetween val="between"/>
      </c:valAx>
      <c:dateAx>
        <c:axId val="265982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5989920"/>
        <c:crosses val="autoZero"/>
        <c:auto val="1"/>
        <c:lblOffset val="100"/>
        <c:baseTimeUnit val="days"/>
        <c:majorUnit val="1"/>
        <c:majorTimeUnit val="years"/>
        <c:minorUnit val="10"/>
        <c:minorTimeUnit val="years"/>
      </c:date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3910503212336776E-2"/>
          <c:y val="0.26706120143591355"/>
          <c:w val="0.79262039308580223"/>
          <c:h val="0.5979376340160198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IT and office equipment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2021</c:v>
                </c:pt>
                <c:pt idx="1">
                  <c:v>2050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668.76179999999999</c:v>
                </c:pt>
                <c:pt idx="1">
                  <c:v>1116.2260000000001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water services, parking lot lighting, and other non-building uses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2021</c:v>
                </c:pt>
                <c:pt idx="1">
                  <c:v>2050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590.07309999999995</c:v>
                </c:pt>
                <c:pt idx="1">
                  <c:v>957.21379999999999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transformers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2021</c:v>
                </c:pt>
                <c:pt idx="1">
                  <c:v>2050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141.64240000000001</c:v>
                </c:pt>
                <c:pt idx="1">
                  <c:v>122.16200000000001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lab and diagnostic equipment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2021</c:v>
                </c:pt>
                <c:pt idx="1">
                  <c:v>2050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95.173280000000005</c:v>
                </c:pt>
                <c:pt idx="1">
                  <c:v>86.344909999999999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8"/>
        <c:overlap val="100"/>
        <c:axId val="265984480"/>
        <c:axId val="265985568"/>
      </c:barChart>
      <c:valAx>
        <c:axId val="265985568"/>
        <c:scaling>
          <c:orientation val="minMax"/>
          <c:max val="3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5984480"/>
        <c:crosses val="autoZero"/>
        <c:crossBetween val="between"/>
        <c:dispUnits>
          <c:builtInUnit val="thousand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dateAx>
        <c:axId val="265984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5985568"/>
        <c:crosses val="autoZero"/>
        <c:auto val="1"/>
        <c:lblOffset val="100"/>
        <c:baseTimeUnit val="days"/>
        <c:majorUnit val="1"/>
        <c:majorTimeUnit val="years"/>
        <c:minorUnit val="10"/>
        <c:minorTimeUnit val="years"/>
      </c:date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5097790195580387E-2"/>
          <c:y val="6.3038657303531198E-2"/>
          <c:w val="0.70641400647671881"/>
          <c:h val="0.84630740493069834"/>
        </c:manualLayout>
      </c:layout>
      <c:lineChart>
        <c:grouping val="standard"/>
        <c:varyColors val="0"/>
        <c:ser>
          <c:idx val="9"/>
          <c:order val="4"/>
          <c:tx>
            <c:strRef>
              <c:f>Sheet1!$B$1</c:f>
              <c:strCache>
                <c:ptCount val="1"/>
                <c:pt idx="0">
                  <c:v>Residential - Reference</c:v>
                </c:pt>
              </c:strCache>
            </c:strRef>
          </c:tx>
          <c:spPr>
            <a:ln w="22225" cap="rnd">
              <a:solidFill>
                <a:srgbClr val="000000"/>
              </a:solidFill>
              <a:round/>
            </a:ln>
            <a:effectLst/>
          </c:spPr>
          <c:marker>
            <c:symbol val="none"/>
          </c:marker>
          <c:cat>
            <c:strRef>
              <c:f>Sheet1!$A$2:$A$37</c:f>
              <c:strCach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strCache>
            </c:strRef>
          </c:cat>
          <c:val>
            <c:numRef>
              <c:f>Sheet1!$B$2:$B$37</c:f>
              <c:numCache>
                <c:formatCode>General</c:formatCode>
                <c:ptCount val="36"/>
                <c:pt idx="0">
                  <c:v>5.6263009999999998</c:v>
                </c:pt>
                <c:pt idx="1">
                  <c:v>8.2486720000000009</c:v>
                </c:pt>
                <c:pt idx="2">
                  <c:v>10.460122999999999</c:v>
                </c:pt>
                <c:pt idx="3">
                  <c:v>12.820938999999999</c:v>
                </c:pt>
                <c:pt idx="4">
                  <c:v>15.670322000000001</c:v>
                </c:pt>
                <c:pt idx="5">
                  <c:v>18.833786</c:v>
                </c:pt>
                <c:pt idx="6">
                  <c:v>21.319988000000002</c:v>
                </c:pt>
                <c:pt idx="7">
                  <c:v>23.47871</c:v>
                </c:pt>
                <c:pt idx="8">
                  <c:v>25.676676</c:v>
                </c:pt>
                <c:pt idx="9">
                  <c:v>27.305626</c:v>
                </c:pt>
                <c:pt idx="10">
                  <c:v>28.925159000000004</c:v>
                </c:pt>
                <c:pt idx="11">
                  <c:v>30.599508</c:v>
                </c:pt>
                <c:pt idx="12">
                  <c:v>32.348998999999999</c:v>
                </c:pt>
                <c:pt idx="13">
                  <c:v>34.164012999999997</c:v>
                </c:pt>
                <c:pt idx="14">
                  <c:v>36.056767000000001</c:v>
                </c:pt>
                <c:pt idx="15">
                  <c:v>37.980891999999997</c:v>
                </c:pt>
                <c:pt idx="16">
                  <c:v>40.052795000000003</c:v>
                </c:pt>
                <c:pt idx="17">
                  <c:v>42.193890000000003</c:v>
                </c:pt>
                <c:pt idx="18">
                  <c:v>44.577702000000002</c:v>
                </c:pt>
                <c:pt idx="19">
                  <c:v>47.159484999999997</c:v>
                </c:pt>
                <c:pt idx="20">
                  <c:v>49.790779000000001</c:v>
                </c:pt>
                <c:pt idx="21">
                  <c:v>52.561928000000002</c:v>
                </c:pt>
                <c:pt idx="22">
                  <c:v>55.490288</c:v>
                </c:pt>
                <c:pt idx="23">
                  <c:v>58.461661999999997</c:v>
                </c:pt>
                <c:pt idx="24">
                  <c:v>61.712803000000001</c:v>
                </c:pt>
                <c:pt idx="25">
                  <c:v>65.138968999999989</c:v>
                </c:pt>
                <c:pt idx="26">
                  <c:v>68.655205000000009</c:v>
                </c:pt>
                <c:pt idx="27">
                  <c:v>72.496612999999996</c:v>
                </c:pt>
                <c:pt idx="28">
                  <c:v>76.624329000000003</c:v>
                </c:pt>
                <c:pt idx="29">
                  <c:v>80.744781000000003</c:v>
                </c:pt>
                <c:pt idx="30">
                  <c:v>85.213593000000003</c:v>
                </c:pt>
                <c:pt idx="31">
                  <c:v>89.913169999999994</c:v>
                </c:pt>
                <c:pt idx="32">
                  <c:v>94.716468999999989</c:v>
                </c:pt>
                <c:pt idx="33">
                  <c:v>99.926636000000002</c:v>
                </c:pt>
                <c:pt idx="34">
                  <c:v>105.42272199999999</c:v>
                </c:pt>
                <c:pt idx="35">
                  <c:v>111.01030700000001</c:v>
                </c:pt>
              </c:numCache>
            </c:numRef>
          </c:val>
          <c:smooth val="0"/>
        </c:ser>
        <c:ser>
          <c:idx val="6"/>
          <c:order val="5"/>
          <c:tx>
            <c:strRef>
              <c:f>Sheet1!$C$1</c:f>
              <c:strCache>
                <c:ptCount val="1"/>
                <c:pt idx="0">
                  <c:v>Residential - Low oil and gas supply</c:v>
                </c:pt>
              </c:strCache>
            </c:strRef>
          </c:tx>
          <c:spPr>
            <a:ln w="22225" cap="rnd">
              <a:solidFill>
                <a:srgbClr val="BD732A">
                  <a:lumMod val="40000"/>
                  <a:lumOff val="60000"/>
                </a:srgbClr>
              </a:solidFill>
              <a:round/>
            </a:ln>
            <a:effectLst/>
          </c:spPr>
          <c:marker>
            <c:symbol val="none"/>
          </c:marker>
          <c:cat>
            <c:strRef>
              <c:f>Sheet1!$A$2:$A$37</c:f>
              <c:strCach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strCache>
            </c:strRef>
          </c:cat>
          <c:val>
            <c:numRef>
              <c:f>Sheet1!$C$2:$C$37</c:f>
              <c:numCache>
                <c:formatCode>General</c:formatCode>
                <c:ptCount val="36"/>
                <c:pt idx="0">
                  <c:v>5.6263009999999998</c:v>
                </c:pt>
                <c:pt idx="1">
                  <c:v>8.2486720000000009</c:v>
                </c:pt>
                <c:pt idx="2">
                  <c:v>10.460122999999999</c:v>
                </c:pt>
                <c:pt idx="3">
                  <c:v>12.820938999999999</c:v>
                </c:pt>
                <c:pt idx="4">
                  <c:v>15.670322000000001</c:v>
                </c:pt>
                <c:pt idx="5">
                  <c:v>18.833786</c:v>
                </c:pt>
                <c:pt idx="6">
                  <c:v>21.342188</c:v>
                </c:pt>
                <c:pt idx="7">
                  <c:v>23.439054000000002</c:v>
                </c:pt>
                <c:pt idx="8">
                  <c:v>25.764434999999999</c:v>
                </c:pt>
                <c:pt idx="9">
                  <c:v>27.577449999999999</c:v>
                </c:pt>
                <c:pt idx="10">
                  <c:v>29.402705999999998</c:v>
                </c:pt>
                <c:pt idx="11">
                  <c:v>31.407484000000004</c:v>
                </c:pt>
                <c:pt idx="12">
                  <c:v>33.418579000000001</c:v>
                </c:pt>
                <c:pt idx="13">
                  <c:v>35.638328999999999</c:v>
                </c:pt>
                <c:pt idx="14">
                  <c:v>38.030597999999998</c:v>
                </c:pt>
                <c:pt idx="15">
                  <c:v>40.604178999999995</c:v>
                </c:pt>
                <c:pt idx="16">
                  <c:v>43.408332999999999</c:v>
                </c:pt>
                <c:pt idx="17">
                  <c:v>46.416676000000002</c:v>
                </c:pt>
                <c:pt idx="18">
                  <c:v>49.731696999999997</c:v>
                </c:pt>
                <c:pt idx="19">
                  <c:v>53.228531000000004</c:v>
                </c:pt>
                <c:pt idx="20">
                  <c:v>56.885216</c:v>
                </c:pt>
                <c:pt idx="21">
                  <c:v>60.731327</c:v>
                </c:pt>
                <c:pt idx="22">
                  <c:v>64.823654000000005</c:v>
                </c:pt>
                <c:pt idx="23">
                  <c:v>68.952826999999999</c:v>
                </c:pt>
                <c:pt idx="24">
                  <c:v>73.340064999999996</c:v>
                </c:pt>
                <c:pt idx="25">
                  <c:v>77.893929</c:v>
                </c:pt>
                <c:pt idx="26">
                  <c:v>82.751518000000004</c:v>
                </c:pt>
                <c:pt idx="27">
                  <c:v>87.811264000000008</c:v>
                </c:pt>
                <c:pt idx="28">
                  <c:v>93.169968000000011</c:v>
                </c:pt>
                <c:pt idx="29">
                  <c:v>98.749779000000004</c:v>
                </c:pt>
                <c:pt idx="30">
                  <c:v>104.609657</c:v>
                </c:pt>
                <c:pt idx="31">
                  <c:v>110.748672</c:v>
                </c:pt>
                <c:pt idx="32">
                  <c:v>117.251198</c:v>
                </c:pt>
                <c:pt idx="33">
                  <c:v>124.07532500000001</c:v>
                </c:pt>
                <c:pt idx="34">
                  <c:v>131.28898600000002</c:v>
                </c:pt>
                <c:pt idx="35">
                  <c:v>138.87915000000001</c:v>
                </c:pt>
              </c:numCache>
            </c:numRef>
          </c:val>
          <c:smooth val="0"/>
        </c:ser>
        <c:ser>
          <c:idx val="10"/>
          <c:order val="6"/>
          <c:tx>
            <c:strRef>
              <c:f>Sheet1!$D$1</c:f>
              <c:strCache>
                <c:ptCount val="1"/>
                <c:pt idx="0">
                  <c:v>Residential - High oil and gas supply</c:v>
                </c:pt>
              </c:strCache>
            </c:strRef>
          </c:tx>
          <c:spPr>
            <a:ln w="22225" cap="rnd">
              <a:solidFill>
                <a:srgbClr val="BD732A">
                  <a:lumMod val="75000"/>
                </a:srgbClr>
              </a:solidFill>
              <a:round/>
            </a:ln>
            <a:effectLst/>
          </c:spPr>
          <c:marker>
            <c:symbol val="none"/>
          </c:marker>
          <c:cat>
            <c:strRef>
              <c:f>Sheet1!$A$2:$A$37</c:f>
              <c:strCach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strCache>
            </c:strRef>
          </c:cat>
          <c:val>
            <c:numRef>
              <c:f>Sheet1!$D$2:$D$37</c:f>
              <c:numCache>
                <c:formatCode>General</c:formatCode>
                <c:ptCount val="36"/>
                <c:pt idx="0">
                  <c:v>5.6263009999999998</c:v>
                </c:pt>
                <c:pt idx="1">
                  <c:v>8.2486720000000009</c:v>
                </c:pt>
                <c:pt idx="2">
                  <c:v>10.460122999999999</c:v>
                </c:pt>
                <c:pt idx="3">
                  <c:v>12.820938999999999</c:v>
                </c:pt>
                <c:pt idx="4">
                  <c:v>15.670322000000001</c:v>
                </c:pt>
                <c:pt idx="5">
                  <c:v>18.833786</c:v>
                </c:pt>
                <c:pt idx="6">
                  <c:v>21.316406000000001</c:v>
                </c:pt>
                <c:pt idx="7">
                  <c:v>23.407684</c:v>
                </c:pt>
                <c:pt idx="8">
                  <c:v>25.501759</c:v>
                </c:pt>
                <c:pt idx="9">
                  <c:v>27.070864</c:v>
                </c:pt>
                <c:pt idx="10">
                  <c:v>28.608158000000003</c:v>
                </c:pt>
                <c:pt idx="11">
                  <c:v>30.236066999999998</c:v>
                </c:pt>
                <c:pt idx="12">
                  <c:v>31.925218999999998</c:v>
                </c:pt>
                <c:pt idx="13">
                  <c:v>33.709957000000003</c:v>
                </c:pt>
                <c:pt idx="14">
                  <c:v>35.518394000000001</c:v>
                </c:pt>
                <c:pt idx="15">
                  <c:v>37.286251</c:v>
                </c:pt>
                <c:pt idx="16">
                  <c:v>39.255726000000003</c:v>
                </c:pt>
                <c:pt idx="17">
                  <c:v>41.261200000000002</c:v>
                </c:pt>
                <c:pt idx="18">
                  <c:v>43.492798000000001</c:v>
                </c:pt>
                <c:pt idx="19">
                  <c:v>45.911892000000002</c:v>
                </c:pt>
                <c:pt idx="20">
                  <c:v>48.332904999999997</c:v>
                </c:pt>
                <c:pt idx="21">
                  <c:v>50.898128999999997</c:v>
                </c:pt>
                <c:pt idx="22">
                  <c:v>53.632587000000001</c:v>
                </c:pt>
                <c:pt idx="23">
                  <c:v>56.384380000000007</c:v>
                </c:pt>
                <c:pt idx="24">
                  <c:v>59.328860999999996</c:v>
                </c:pt>
                <c:pt idx="25">
                  <c:v>62.527923999999999</c:v>
                </c:pt>
                <c:pt idx="26">
                  <c:v>65.780151000000004</c:v>
                </c:pt>
                <c:pt idx="27">
                  <c:v>69.333611000000005</c:v>
                </c:pt>
                <c:pt idx="28">
                  <c:v>73.146912</c:v>
                </c:pt>
                <c:pt idx="29">
                  <c:v>77.005875000000003</c:v>
                </c:pt>
                <c:pt idx="30">
                  <c:v>81.063477000000006</c:v>
                </c:pt>
                <c:pt idx="31">
                  <c:v>85.473388999999997</c:v>
                </c:pt>
                <c:pt idx="32">
                  <c:v>89.994788999999997</c:v>
                </c:pt>
                <c:pt idx="33">
                  <c:v>94.872543000000007</c:v>
                </c:pt>
                <c:pt idx="34">
                  <c:v>99.975571000000002</c:v>
                </c:pt>
                <c:pt idx="35">
                  <c:v>105.24350700000001</c:v>
                </c:pt>
              </c:numCache>
            </c:numRef>
          </c:val>
          <c:smooth val="0"/>
        </c:ser>
        <c:ser>
          <c:idx val="11"/>
          <c:order val="7"/>
          <c:tx>
            <c:strRef>
              <c:f>Sheet1!$E$1</c:f>
              <c:strCache>
                <c:ptCount val="1"/>
                <c:pt idx="0">
                  <c:v>Residential - Low Renewables Cost</c:v>
                </c:pt>
              </c:strCache>
            </c:strRef>
          </c:tx>
          <c:spPr>
            <a:ln w="22225" cap="rnd">
              <a:solidFill>
                <a:srgbClr val="5D9732">
                  <a:lumMod val="40000"/>
                  <a:lumOff val="60000"/>
                </a:srgbClr>
              </a:solidFill>
              <a:round/>
            </a:ln>
            <a:effectLst/>
          </c:spPr>
          <c:marker>
            <c:symbol val="none"/>
          </c:marker>
          <c:cat>
            <c:strRef>
              <c:f>Sheet1!$A$2:$A$37</c:f>
              <c:strCach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strCache>
            </c:strRef>
          </c:cat>
          <c:val>
            <c:numRef>
              <c:f>Sheet1!$E$2:$E$37</c:f>
              <c:numCache>
                <c:formatCode>General</c:formatCode>
                <c:ptCount val="36"/>
                <c:pt idx="0">
                  <c:v>5.6263009999999998</c:v>
                </c:pt>
                <c:pt idx="1">
                  <c:v>8.2486720000000009</c:v>
                </c:pt>
                <c:pt idx="2">
                  <c:v>10.460122999999999</c:v>
                </c:pt>
                <c:pt idx="3">
                  <c:v>12.820938999999999</c:v>
                </c:pt>
                <c:pt idx="4">
                  <c:v>15.670322000000001</c:v>
                </c:pt>
                <c:pt idx="5">
                  <c:v>18.833786</c:v>
                </c:pt>
                <c:pt idx="6">
                  <c:v>21.317960999999997</c:v>
                </c:pt>
                <c:pt idx="7">
                  <c:v>23.396841000000002</c:v>
                </c:pt>
                <c:pt idx="8">
                  <c:v>25.587104999999998</c:v>
                </c:pt>
                <c:pt idx="9">
                  <c:v>27.211965999999997</c:v>
                </c:pt>
                <c:pt idx="10">
                  <c:v>28.769527000000004</c:v>
                </c:pt>
                <c:pt idx="11">
                  <c:v>30.409840000000003</c:v>
                </c:pt>
                <c:pt idx="12">
                  <c:v>32.100914000000003</c:v>
                </c:pt>
                <c:pt idx="13">
                  <c:v>33.881458000000002</c:v>
                </c:pt>
                <c:pt idx="14">
                  <c:v>35.759211999999998</c:v>
                </c:pt>
                <c:pt idx="15">
                  <c:v>37.641517999999998</c:v>
                </c:pt>
                <c:pt idx="16">
                  <c:v>39.736916000000001</c:v>
                </c:pt>
                <c:pt idx="17">
                  <c:v>41.837115999999995</c:v>
                </c:pt>
                <c:pt idx="18">
                  <c:v>44.180153000000004</c:v>
                </c:pt>
                <c:pt idx="19">
                  <c:v>46.796883000000001</c:v>
                </c:pt>
                <c:pt idx="20">
                  <c:v>49.445927000000005</c:v>
                </c:pt>
                <c:pt idx="21">
                  <c:v>52.28257</c:v>
                </c:pt>
                <c:pt idx="22">
                  <c:v>55.460442000000008</c:v>
                </c:pt>
                <c:pt idx="23">
                  <c:v>58.768657999999995</c:v>
                </c:pt>
                <c:pt idx="24">
                  <c:v>62.385722999999999</c:v>
                </c:pt>
                <c:pt idx="25">
                  <c:v>66.410247999999996</c:v>
                </c:pt>
                <c:pt idx="26">
                  <c:v>70.620688999999999</c:v>
                </c:pt>
                <c:pt idx="27">
                  <c:v>75.164154000000011</c:v>
                </c:pt>
                <c:pt idx="28">
                  <c:v>80.191474999999997</c:v>
                </c:pt>
                <c:pt idx="29">
                  <c:v>85.496552000000008</c:v>
                </c:pt>
                <c:pt idx="30">
                  <c:v>91.247924999999995</c:v>
                </c:pt>
                <c:pt idx="31">
                  <c:v>97.387550000000005</c:v>
                </c:pt>
                <c:pt idx="32">
                  <c:v>103.663025</c:v>
                </c:pt>
                <c:pt idx="33">
                  <c:v>110.515877</c:v>
                </c:pt>
                <c:pt idx="34">
                  <c:v>117.75068700000001</c:v>
                </c:pt>
                <c:pt idx="35">
                  <c:v>125.17351499999999</c:v>
                </c:pt>
              </c:numCache>
            </c:numRef>
          </c:val>
          <c:smooth val="0"/>
        </c:ser>
        <c:ser>
          <c:idx val="0"/>
          <c:order val="8"/>
          <c:tx>
            <c:strRef>
              <c:f>Sheet1!$F$1</c:f>
              <c:strCache>
                <c:ptCount val="1"/>
                <c:pt idx="0">
                  <c:v>Residential - High Renewables Cost</c:v>
                </c:pt>
              </c:strCache>
            </c:strRef>
          </c:tx>
          <c:spPr>
            <a:ln w="22225" cap="rnd">
              <a:solidFill>
                <a:srgbClr val="5D9732">
                  <a:lumMod val="75000"/>
                </a:srgbClr>
              </a:solidFill>
              <a:round/>
            </a:ln>
            <a:effectLst/>
          </c:spPr>
          <c:marker>
            <c:symbol val="none"/>
          </c:marker>
          <c:cat>
            <c:strRef>
              <c:f>Sheet1!$A$2:$A$37</c:f>
              <c:strCach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strCache>
            </c:strRef>
          </c:cat>
          <c:val>
            <c:numRef>
              <c:f>Sheet1!$F$2:$F$37</c:f>
              <c:numCache>
                <c:formatCode>General</c:formatCode>
                <c:ptCount val="36"/>
                <c:pt idx="0">
                  <c:v>5.6263009999999998</c:v>
                </c:pt>
                <c:pt idx="1">
                  <c:v>8.2486720000000009</c:v>
                </c:pt>
                <c:pt idx="2">
                  <c:v>10.460122999999999</c:v>
                </c:pt>
                <c:pt idx="3">
                  <c:v>12.820938999999999</c:v>
                </c:pt>
                <c:pt idx="4">
                  <c:v>15.670322000000001</c:v>
                </c:pt>
                <c:pt idx="5">
                  <c:v>18.833786</c:v>
                </c:pt>
                <c:pt idx="6">
                  <c:v>21.320169</c:v>
                </c:pt>
                <c:pt idx="7">
                  <c:v>23.392042</c:v>
                </c:pt>
                <c:pt idx="8">
                  <c:v>25.588708999999998</c:v>
                </c:pt>
                <c:pt idx="9">
                  <c:v>27.261693999999999</c:v>
                </c:pt>
                <c:pt idx="10">
                  <c:v>28.926926000000002</c:v>
                </c:pt>
                <c:pt idx="11">
                  <c:v>30.631535999999997</c:v>
                </c:pt>
                <c:pt idx="12">
                  <c:v>32.436184000000004</c:v>
                </c:pt>
                <c:pt idx="13">
                  <c:v>34.409362999999999</c:v>
                </c:pt>
                <c:pt idx="14">
                  <c:v>36.397030000000001</c:v>
                </c:pt>
                <c:pt idx="15">
                  <c:v>38.391632000000001</c:v>
                </c:pt>
                <c:pt idx="16">
                  <c:v>40.599350000000001</c:v>
                </c:pt>
                <c:pt idx="17">
                  <c:v>42.824165000000001</c:v>
                </c:pt>
                <c:pt idx="18">
                  <c:v>45.367961999999999</c:v>
                </c:pt>
                <c:pt idx="19">
                  <c:v>48.027850999999998</c:v>
                </c:pt>
                <c:pt idx="20">
                  <c:v>50.705428999999995</c:v>
                </c:pt>
                <c:pt idx="21">
                  <c:v>53.520626</c:v>
                </c:pt>
                <c:pt idx="22">
                  <c:v>56.515326999999999</c:v>
                </c:pt>
                <c:pt idx="23">
                  <c:v>59.574539000000001</c:v>
                </c:pt>
                <c:pt idx="24">
                  <c:v>63.021632999999994</c:v>
                </c:pt>
                <c:pt idx="25">
                  <c:v>66.707115000000002</c:v>
                </c:pt>
                <c:pt idx="26">
                  <c:v>70.504844999999989</c:v>
                </c:pt>
                <c:pt idx="27">
                  <c:v>74.567809999999994</c:v>
                </c:pt>
                <c:pt idx="28">
                  <c:v>78.816055000000006</c:v>
                </c:pt>
                <c:pt idx="29">
                  <c:v>83.174416000000008</c:v>
                </c:pt>
                <c:pt idx="30">
                  <c:v>87.835739000000004</c:v>
                </c:pt>
                <c:pt idx="31">
                  <c:v>92.722594999999998</c:v>
                </c:pt>
                <c:pt idx="32">
                  <c:v>97.901978</c:v>
                </c:pt>
                <c:pt idx="33">
                  <c:v>103.320297</c:v>
                </c:pt>
                <c:pt idx="34">
                  <c:v>108.89537</c:v>
                </c:pt>
                <c:pt idx="35">
                  <c:v>114.719955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65991552"/>
        <c:axId val="265976320"/>
        <c:extLst>
          <c:ext xmlns:c15="http://schemas.microsoft.com/office/drawing/2012/chart" uri="{02D57815-91ED-43cb-92C2-25804820EDAC}">
            <c15:filteredLineSeries>
              <c15:ser>
                <c:idx val="1"/>
                <c:order val="0"/>
                <c:tx>
                  <c:strRef>
                    <c:extLst>
                      <c:ext uri="{02D57815-91ED-43cb-92C2-25804820EDAC}">
                        <c15:formulaRef>
                          <c15:sqref>Sheet1!$C$1</c15:sqref>
                        </c15:formulaRef>
                      </c:ext>
                    </c:extLst>
                    <c:strCache>
                      <c:ptCount val="1"/>
                      <c:pt idx="0">
                        <c:v>Residential - Low oil and gas supply</c:v>
                      </c:pt>
                    </c:strCache>
                  </c:strRef>
                </c:tx>
                <c:spPr>
                  <a:ln w="28575" cap="rnd">
                    <a:solidFill>
                      <a:srgbClr val="0096D7">
                        <a:lumMod val="75000"/>
                      </a:srgbClr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>
                      <c:ext uri="{02D57815-91ED-43cb-92C2-25804820EDAC}">
                        <c15:formulaRef>
                          <c15:sqref>Sheet1!$A$2:$A$37</c15:sqref>
                        </c15:formulaRef>
                      </c:ext>
                    </c:extLst>
                    <c:numCache>
                      <c:formatCode>General</c:formatCode>
                      <c:ptCount val="36"/>
                      <c:pt idx="0">
                        <c:v>2015</c:v>
                      </c:pt>
                      <c:pt idx="1">
                        <c:v>2016</c:v>
                      </c:pt>
                      <c:pt idx="2">
                        <c:v>2017</c:v>
                      </c:pt>
                      <c:pt idx="3">
                        <c:v>2018</c:v>
                      </c:pt>
                      <c:pt idx="4">
                        <c:v>2019</c:v>
                      </c:pt>
                      <c:pt idx="5">
                        <c:v>2020</c:v>
                      </c:pt>
                      <c:pt idx="6">
                        <c:v>2021</c:v>
                      </c:pt>
                      <c:pt idx="7">
                        <c:v>2022</c:v>
                      </c:pt>
                      <c:pt idx="8">
                        <c:v>2023</c:v>
                      </c:pt>
                      <c:pt idx="9">
                        <c:v>2024</c:v>
                      </c:pt>
                      <c:pt idx="10">
                        <c:v>2025</c:v>
                      </c:pt>
                      <c:pt idx="11">
                        <c:v>2026</c:v>
                      </c:pt>
                      <c:pt idx="12">
                        <c:v>2027</c:v>
                      </c:pt>
                      <c:pt idx="13">
                        <c:v>2028</c:v>
                      </c:pt>
                      <c:pt idx="14">
                        <c:v>2029</c:v>
                      </c:pt>
                      <c:pt idx="15">
                        <c:v>2030</c:v>
                      </c:pt>
                      <c:pt idx="16">
                        <c:v>2031</c:v>
                      </c:pt>
                      <c:pt idx="17">
                        <c:v>2032</c:v>
                      </c:pt>
                      <c:pt idx="18">
                        <c:v>2033</c:v>
                      </c:pt>
                      <c:pt idx="19">
                        <c:v>2034</c:v>
                      </c:pt>
                      <c:pt idx="20">
                        <c:v>2035</c:v>
                      </c:pt>
                      <c:pt idx="21">
                        <c:v>2036</c:v>
                      </c:pt>
                      <c:pt idx="22">
                        <c:v>2037</c:v>
                      </c:pt>
                      <c:pt idx="23">
                        <c:v>2038</c:v>
                      </c:pt>
                      <c:pt idx="24">
                        <c:v>2039</c:v>
                      </c:pt>
                      <c:pt idx="25">
                        <c:v>2040</c:v>
                      </c:pt>
                      <c:pt idx="26">
                        <c:v>2041</c:v>
                      </c:pt>
                      <c:pt idx="27">
                        <c:v>2042</c:v>
                      </c:pt>
                      <c:pt idx="28">
                        <c:v>2043</c:v>
                      </c:pt>
                      <c:pt idx="29">
                        <c:v>2044</c:v>
                      </c:pt>
                      <c:pt idx="30">
                        <c:v>2045</c:v>
                      </c:pt>
                      <c:pt idx="31">
                        <c:v>2046</c:v>
                      </c:pt>
                      <c:pt idx="32">
                        <c:v>2047</c:v>
                      </c:pt>
                      <c:pt idx="33">
                        <c:v>2048</c:v>
                      </c:pt>
                      <c:pt idx="34">
                        <c:v>2049</c:v>
                      </c:pt>
                      <c:pt idx="35">
                        <c:v>2050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Sheet1!$C$2:$C$37</c15:sqref>
                        </c15:formulaRef>
                      </c:ext>
                    </c:extLst>
                    <c:numCache>
                      <c:formatCode>General</c:formatCode>
                      <c:ptCount val="36"/>
                      <c:pt idx="0">
                        <c:v>5.6263009999999998</c:v>
                      </c:pt>
                      <c:pt idx="1">
                        <c:v>8.2486719999999991</c:v>
                      </c:pt>
                      <c:pt idx="2">
                        <c:v>10.460122999999999</c:v>
                      </c:pt>
                      <c:pt idx="3">
                        <c:v>12.820938999999999</c:v>
                      </c:pt>
                      <c:pt idx="4">
                        <c:v>15.670322000000001</c:v>
                      </c:pt>
                      <c:pt idx="5">
                        <c:v>18.833786</c:v>
                      </c:pt>
                      <c:pt idx="6">
                        <c:v>21.284472999999998</c:v>
                      </c:pt>
                      <c:pt idx="7">
                        <c:v>23.412562999999999</c:v>
                      </c:pt>
                      <c:pt idx="8">
                        <c:v>25.78755</c:v>
                      </c:pt>
                      <c:pt idx="9">
                        <c:v>27.621625999999999</c:v>
                      </c:pt>
                      <c:pt idx="10">
                        <c:v>29.492184000000002</c:v>
                      </c:pt>
                      <c:pt idx="11">
                        <c:v>31.445785999999998</c:v>
                      </c:pt>
                      <c:pt idx="12">
                        <c:v>33.510731</c:v>
                      </c:pt>
                      <c:pt idx="13">
                        <c:v>35.818359000000001</c:v>
                      </c:pt>
                      <c:pt idx="14">
                        <c:v>38.230269999999997</c:v>
                      </c:pt>
                      <c:pt idx="15">
                        <c:v>0</c:v>
                      </c:pt>
                      <c:pt idx="16">
                        <c:v>43.600436999999999</c:v>
                      </c:pt>
                      <c:pt idx="17">
                        <c:v>46.558475000000001</c:v>
                      </c:pt>
                      <c:pt idx="18">
                        <c:v>49.82056</c:v>
                      </c:pt>
                      <c:pt idx="19">
                        <c:v>53.281601000000002</c:v>
                      </c:pt>
                      <c:pt idx="20">
                        <c:v>56.834556999999997</c:v>
                      </c:pt>
                      <c:pt idx="21">
                        <c:v>60.530754000000002</c:v>
                      </c:pt>
                      <c:pt idx="22">
                        <c:v>64.440703999999997</c:v>
                      </c:pt>
                      <c:pt idx="23">
                        <c:v>68.492012000000003</c:v>
                      </c:pt>
                      <c:pt idx="24">
                        <c:v>72.808509999999998</c:v>
                      </c:pt>
                      <c:pt idx="25">
                        <c:v>77.246857000000006</c:v>
                      </c:pt>
                      <c:pt idx="26">
                        <c:v>81.854911999999999</c:v>
                      </c:pt>
                      <c:pt idx="27">
                        <c:v>86.762032000000005</c:v>
                      </c:pt>
                      <c:pt idx="28">
                        <c:v>91.862487999999999</c:v>
                      </c:pt>
                      <c:pt idx="29">
                        <c:v>97.229293999999996</c:v>
                      </c:pt>
                      <c:pt idx="30">
                        <c:v>102.90016900000001</c:v>
                      </c:pt>
                      <c:pt idx="31">
                        <c:v>108.903702</c:v>
                      </c:pt>
                      <c:pt idx="32">
                        <c:v>115.2761</c:v>
                      </c:pt>
                      <c:pt idx="33">
                        <c:v>122.068123</c:v>
                      </c:pt>
                      <c:pt idx="34">
                        <c:v>129.19094799999999</c:v>
                      </c:pt>
                      <c:pt idx="35">
                        <c:v>136.88355999999999</c:v>
                      </c:pt>
                    </c:numCache>
                  </c:numRef>
                </c:val>
                <c:smooth val="0"/>
              </c15:ser>
            </c15:filteredLineSeries>
            <c15:filteredLineSeries>
              <c15:ser>
                <c:idx val="2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Sheet1!$D$1</c15:sqref>
                        </c15:formulaRef>
                      </c:ext>
                    </c:extLst>
                    <c:strCache>
                      <c:ptCount val="1"/>
                      <c:pt idx="0">
                        <c:v>Residential - High oil and gas supply</c:v>
                      </c:pt>
                    </c:strCache>
                  </c:strRef>
                </c:tx>
                <c:spPr>
                  <a:ln w="28575" cap="rnd">
                    <a:solidFill>
                      <a:srgbClr val="A33340">
                        <a:lumMod val="40000"/>
                        <a:lumOff val="60000"/>
                      </a:srgbClr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Sheet1!$A$2:$A$37</c15:sqref>
                        </c15:formulaRef>
                      </c:ext>
                    </c:extLst>
                    <c:numCache>
                      <c:formatCode>General</c:formatCode>
                      <c:ptCount val="36"/>
                      <c:pt idx="0">
                        <c:v>2015</c:v>
                      </c:pt>
                      <c:pt idx="1">
                        <c:v>2016</c:v>
                      </c:pt>
                      <c:pt idx="2">
                        <c:v>2017</c:v>
                      </c:pt>
                      <c:pt idx="3">
                        <c:v>2018</c:v>
                      </c:pt>
                      <c:pt idx="4">
                        <c:v>2019</c:v>
                      </c:pt>
                      <c:pt idx="5">
                        <c:v>2020</c:v>
                      </c:pt>
                      <c:pt idx="6">
                        <c:v>2021</c:v>
                      </c:pt>
                      <c:pt idx="7">
                        <c:v>2022</c:v>
                      </c:pt>
                      <c:pt idx="8">
                        <c:v>2023</c:v>
                      </c:pt>
                      <c:pt idx="9">
                        <c:v>2024</c:v>
                      </c:pt>
                      <c:pt idx="10">
                        <c:v>2025</c:v>
                      </c:pt>
                      <c:pt idx="11">
                        <c:v>2026</c:v>
                      </c:pt>
                      <c:pt idx="12">
                        <c:v>2027</c:v>
                      </c:pt>
                      <c:pt idx="13">
                        <c:v>2028</c:v>
                      </c:pt>
                      <c:pt idx="14">
                        <c:v>2029</c:v>
                      </c:pt>
                      <c:pt idx="15">
                        <c:v>2030</c:v>
                      </c:pt>
                      <c:pt idx="16">
                        <c:v>2031</c:v>
                      </c:pt>
                      <c:pt idx="17">
                        <c:v>2032</c:v>
                      </c:pt>
                      <c:pt idx="18">
                        <c:v>2033</c:v>
                      </c:pt>
                      <c:pt idx="19">
                        <c:v>2034</c:v>
                      </c:pt>
                      <c:pt idx="20">
                        <c:v>2035</c:v>
                      </c:pt>
                      <c:pt idx="21">
                        <c:v>2036</c:v>
                      </c:pt>
                      <c:pt idx="22">
                        <c:v>2037</c:v>
                      </c:pt>
                      <c:pt idx="23">
                        <c:v>2038</c:v>
                      </c:pt>
                      <c:pt idx="24">
                        <c:v>2039</c:v>
                      </c:pt>
                      <c:pt idx="25">
                        <c:v>2040</c:v>
                      </c:pt>
                      <c:pt idx="26">
                        <c:v>2041</c:v>
                      </c:pt>
                      <c:pt idx="27">
                        <c:v>2042</c:v>
                      </c:pt>
                      <c:pt idx="28">
                        <c:v>2043</c:v>
                      </c:pt>
                      <c:pt idx="29">
                        <c:v>2044</c:v>
                      </c:pt>
                      <c:pt idx="30">
                        <c:v>2045</c:v>
                      </c:pt>
                      <c:pt idx="31">
                        <c:v>2046</c:v>
                      </c:pt>
                      <c:pt idx="32">
                        <c:v>2047</c:v>
                      </c:pt>
                      <c:pt idx="33">
                        <c:v>2048</c:v>
                      </c:pt>
                      <c:pt idx="34">
                        <c:v>2049</c:v>
                      </c:pt>
                      <c:pt idx="35">
                        <c:v>2050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Sheet1!$D$2:$D$37</c15:sqref>
                        </c15:formulaRef>
                      </c:ext>
                    </c:extLst>
                    <c:numCache>
                      <c:formatCode>General</c:formatCode>
                      <c:ptCount val="36"/>
                      <c:pt idx="0">
                        <c:v>5.6263009999999998</c:v>
                      </c:pt>
                      <c:pt idx="1">
                        <c:v>8.2486719999999991</c:v>
                      </c:pt>
                      <c:pt idx="2">
                        <c:v>10.460122999999999</c:v>
                      </c:pt>
                      <c:pt idx="3">
                        <c:v>12.820938999999999</c:v>
                      </c:pt>
                      <c:pt idx="4">
                        <c:v>15.670322000000001</c:v>
                      </c:pt>
                      <c:pt idx="5">
                        <c:v>18.833786</c:v>
                      </c:pt>
                      <c:pt idx="6">
                        <c:v>21.274059000000001</c:v>
                      </c:pt>
                      <c:pt idx="7">
                        <c:v>23.361433000000002</c:v>
                      </c:pt>
                      <c:pt idx="8">
                        <c:v>25.557230000000001</c:v>
                      </c:pt>
                      <c:pt idx="9">
                        <c:v>27.249898999999999</c:v>
                      </c:pt>
                      <c:pt idx="10">
                        <c:v>28.911356000000001</c:v>
                      </c:pt>
                      <c:pt idx="11">
                        <c:v>30.626211000000001</c:v>
                      </c:pt>
                      <c:pt idx="12">
                        <c:v>32.383434000000001</c:v>
                      </c:pt>
                      <c:pt idx="13">
                        <c:v>34.214573000000001</c:v>
                      </c:pt>
                      <c:pt idx="14">
                        <c:v>36.023936999999997</c:v>
                      </c:pt>
                      <c:pt idx="15">
                        <c:v>0</c:v>
                      </c:pt>
                      <c:pt idx="16">
                        <c:v>39.817211</c:v>
                      </c:pt>
                      <c:pt idx="17">
                        <c:v>41.812438999999998</c:v>
                      </c:pt>
                      <c:pt idx="18">
                        <c:v>44.018909000000001</c:v>
                      </c:pt>
                      <c:pt idx="19">
                        <c:v>46.384231999999997</c:v>
                      </c:pt>
                      <c:pt idx="20">
                        <c:v>48.749935000000001</c:v>
                      </c:pt>
                      <c:pt idx="21">
                        <c:v>51.165492999999998</c:v>
                      </c:pt>
                      <c:pt idx="22">
                        <c:v>53.792065000000001</c:v>
                      </c:pt>
                      <c:pt idx="23">
                        <c:v>56.473728000000001</c:v>
                      </c:pt>
                      <c:pt idx="24">
                        <c:v>59.320037999999997</c:v>
                      </c:pt>
                      <c:pt idx="25">
                        <c:v>62.411320000000003</c:v>
                      </c:pt>
                      <c:pt idx="26">
                        <c:v>65.551734999999994</c:v>
                      </c:pt>
                      <c:pt idx="27">
                        <c:v>68.899344999999997</c:v>
                      </c:pt>
                      <c:pt idx="28">
                        <c:v>72.568588000000005</c:v>
                      </c:pt>
                      <c:pt idx="29">
                        <c:v>76.231949</c:v>
                      </c:pt>
                      <c:pt idx="30">
                        <c:v>80.066727</c:v>
                      </c:pt>
                      <c:pt idx="31">
                        <c:v>84.239052000000001</c:v>
                      </c:pt>
                      <c:pt idx="32">
                        <c:v>88.510673999999995</c:v>
                      </c:pt>
                      <c:pt idx="33">
                        <c:v>93.105331000000007</c:v>
                      </c:pt>
                      <c:pt idx="34">
                        <c:v>97.896141</c:v>
                      </c:pt>
                      <c:pt idx="35">
                        <c:v>102.861221</c:v>
                      </c:pt>
                    </c:numCache>
                  </c:numRef>
                </c:val>
                <c:smooth val="0"/>
              </c15:ser>
            </c15:filteredLineSeries>
            <c15:filteredLineSeries>
              <c15:ser>
                <c:idx val="3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Sheet1!$E$1</c15:sqref>
                        </c15:formulaRef>
                      </c:ext>
                    </c:extLst>
                    <c:strCache>
                      <c:ptCount val="1"/>
                      <c:pt idx="0">
                        <c:v>Residential - Low Renewables Cost</c:v>
                      </c:pt>
                    </c:strCache>
                  </c:strRef>
                </c:tx>
                <c:spPr>
                  <a:ln w="28575" cap="rnd">
                    <a:solidFill>
                      <a:srgbClr val="A33340">
                        <a:lumMod val="75000"/>
                      </a:srgbClr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Sheet1!$A$2:$A$37</c15:sqref>
                        </c15:formulaRef>
                      </c:ext>
                    </c:extLst>
                    <c:numCache>
                      <c:formatCode>General</c:formatCode>
                      <c:ptCount val="36"/>
                      <c:pt idx="0">
                        <c:v>2015</c:v>
                      </c:pt>
                      <c:pt idx="1">
                        <c:v>2016</c:v>
                      </c:pt>
                      <c:pt idx="2">
                        <c:v>2017</c:v>
                      </c:pt>
                      <c:pt idx="3">
                        <c:v>2018</c:v>
                      </c:pt>
                      <c:pt idx="4">
                        <c:v>2019</c:v>
                      </c:pt>
                      <c:pt idx="5">
                        <c:v>2020</c:v>
                      </c:pt>
                      <c:pt idx="6">
                        <c:v>2021</c:v>
                      </c:pt>
                      <c:pt idx="7">
                        <c:v>2022</c:v>
                      </c:pt>
                      <c:pt idx="8">
                        <c:v>2023</c:v>
                      </c:pt>
                      <c:pt idx="9">
                        <c:v>2024</c:v>
                      </c:pt>
                      <c:pt idx="10">
                        <c:v>2025</c:v>
                      </c:pt>
                      <c:pt idx="11">
                        <c:v>2026</c:v>
                      </c:pt>
                      <c:pt idx="12">
                        <c:v>2027</c:v>
                      </c:pt>
                      <c:pt idx="13">
                        <c:v>2028</c:v>
                      </c:pt>
                      <c:pt idx="14">
                        <c:v>2029</c:v>
                      </c:pt>
                      <c:pt idx="15">
                        <c:v>2030</c:v>
                      </c:pt>
                      <c:pt idx="16">
                        <c:v>2031</c:v>
                      </c:pt>
                      <c:pt idx="17">
                        <c:v>2032</c:v>
                      </c:pt>
                      <c:pt idx="18">
                        <c:v>2033</c:v>
                      </c:pt>
                      <c:pt idx="19">
                        <c:v>2034</c:v>
                      </c:pt>
                      <c:pt idx="20">
                        <c:v>2035</c:v>
                      </c:pt>
                      <c:pt idx="21">
                        <c:v>2036</c:v>
                      </c:pt>
                      <c:pt idx="22">
                        <c:v>2037</c:v>
                      </c:pt>
                      <c:pt idx="23">
                        <c:v>2038</c:v>
                      </c:pt>
                      <c:pt idx="24">
                        <c:v>2039</c:v>
                      </c:pt>
                      <c:pt idx="25">
                        <c:v>2040</c:v>
                      </c:pt>
                      <c:pt idx="26">
                        <c:v>2041</c:v>
                      </c:pt>
                      <c:pt idx="27">
                        <c:v>2042</c:v>
                      </c:pt>
                      <c:pt idx="28">
                        <c:v>2043</c:v>
                      </c:pt>
                      <c:pt idx="29">
                        <c:v>2044</c:v>
                      </c:pt>
                      <c:pt idx="30">
                        <c:v>2045</c:v>
                      </c:pt>
                      <c:pt idx="31">
                        <c:v>2046</c:v>
                      </c:pt>
                      <c:pt idx="32">
                        <c:v>2047</c:v>
                      </c:pt>
                      <c:pt idx="33">
                        <c:v>2048</c:v>
                      </c:pt>
                      <c:pt idx="34">
                        <c:v>2049</c:v>
                      </c:pt>
                      <c:pt idx="35">
                        <c:v>2050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Sheet1!$E$2:$E$37</c15:sqref>
                        </c15:formulaRef>
                      </c:ext>
                    </c:extLst>
                    <c:numCache>
                      <c:formatCode>General</c:formatCode>
                      <c:ptCount val="36"/>
                      <c:pt idx="0">
                        <c:v>5.6263009999999998</c:v>
                      </c:pt>
                      <c:pt idx="1">
                        <c:v>8.2486719999999991</c:v>
                      </c:pt>
                      <c:pt idx="2">
                        <c:v>10.460122999999999</c:v>
                      </c:pt>
                      <c:pt idx="3">
                        <c:v>12.820938999999999</c:v>
                      </c:pt>
                      <c:pt idx="4">
                        <c:v>15.670322000000001</c:v>
                      </c:pt>
                      <c:pt idx="5">
                        <c:v>18.833786</c:v>
                      </c:pt>
                      <c:pt idx="6">
                        <c:v>21.281065000000002</c:v>
                      </c:pt>
                      <c:pt idx="7">
                        <c:v>23.366137999999999</c:v>
                      </c:pt>
                      <c:pt idx="8">
                        <c:v>25.629650000000002</c:v>
                      </c:pt>
                      <c:pt idx="9">
                        <c:v>27.378149000000001</c:v>
                      </c:pt>
                      <c:pt idx="10">
                        <c:v>28.998163000000002</c:v>
                      </c:pt>
                      <c:pt idx="11">
                        <c:v>30.69632</c:v>
                      </c:pt>
                      <c:pt idx="12">
                        <c:v>32.441462999999999</c:v>
                      </c:pt>
                      <c:pt idx="13">
                        <c:v>34.310428999999999</c:v>
                      </c:pt>
                      <c:pt idx="14">
                        <c:v>36.218513000000002</c:v>
                      </c:pt>
                      <c:pt idx="15">
                        <c:v>0</c:v>
                      </c:pt>
                      <c:pt idx="16">
                        <c:v>40.296920999999998</c:v>
                      </c:pt>
                      <c:pt idx="17">
                        <c:v>42.452255000000001</c:v>
                      </c:pt>
                      <c:pt idx="18">
                        <c:v>44.784903999999997</c:v>
                      </c:pt>
                      <c:pt idx="19">
                        <c:v>47.349285000000002</c:v>
                      </c:pt>
                      <c:pt idx="20">
                        <c:v>49.976737999999997</c:v>
                      </c:pt>
                      <c:pt idx="21">
                        <c:v>52.764256000000003</c:v>
                      </c:pt>
                      <c:pt idx="22">
                        <c:v>55.863456999999997</c:v>
                      </c:pt>
                      <c:pt idx="23">
                        <c:v>59.081935999999999</c:v>
                      </c:pt>
                      <c:pt idx="24">
                        <c:v>62.588509000000002</c:v>
                      </c:pt>
                      <c:pt idx="25">
                        <c:v>66.454162999999994</c:v>
                      </c:pt>
                      <c:pt idx="26">
                        <c:v>70.504593</c:v>
                      </c:pt>
                      <c:pt idx="27">
                        <c:v>74.804564999999997</c:v>
                      </c:pt>
                      <c:pt idx="28">
                        <c:v>79.552802999999997</c:v>
                      </c:pt>
                      <c:pt idx="29">
                        <c:v>84.555121999999997</c:v>
                      </c:pt>
                      <c:pt idx="30">
                        <c:v>89.989188999999996</c:v>
                      </c:pt>
                      <c:pt idx="31">
                        <c:v>95.768517000000003</c:v>
                      </c:pt>
                      <c:pt idx="32">
                        <c:v>101.829285</c:v>
                      </c:pt>
                      <c:pt idx="33">
                        <c:v>108.29727200000001</c:v>
                      </c:pt>
                      <c:pt idx="34">
                        <c:v>115.16746500000001</c:v>
                      </c:pt>
                      <c:pt idx="35">
                        <c:v>122.32717100000001</c:v>
                      </c:pt>
                    </c:numCache>
                  </c:numRef>
                </c:val>
                <c:smooth val="0"/>
              </c15:ser>
            </c15:filteredLineSeries>
            <c15:filteredLineSeries>
              <c15:ser>
                <c:idx val="5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Sheet1!$F$1</c15:sqref>
                        </c15:formulaRef>
                      </c:ext>
                    </c:extLst>
                    <c:strCache>
                      <c:ptCount val="1"/>
                      <c:pt idx="0">
                        <c:v>Residential - High Renewables Cost</c:v>
                      </c:pt>
                    </c:strCache>
                  </c:strRef>
                </c:tx>
                <c:spPr>
                  <a:ln w="28575" cap="rnd">
                    <a:solidFill>
                      <a:srgbClr val="BD732A">
                        <a:lumMod val="75000"/>
                      </a:srgbClr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Sheet1!$A$2:$A$37</c15:sqref>
                        </c15:formulaRef>
                      </c:ext>
                    </c:extLst>
                    <c:numCache>
                      <c:formatCode>General</c:formatCode>
                      <c:ptCount val="36"/>
                      <c:pt idx="0">
                        <c:v>2015</c:v>
                      </c:pt>
                      <c:pt idx="1">
                        <c:v>2016</c:v>
                      </c:pt>
                      <c:pt idx="2">
                        <c:v>2017</c:v>
                      </c:pt>
                      <c:pt idx="3">
                        <c:v>2018</c:v>
                      </c:pt>
                      <c:pt idx="4">
                        <c:v>2019</c:v>
                      </c:pt>
                      <c:pt idx="5">
                        <c:v>2020</c:v>
                      </c:pt>
                      <c:pt idx="6">
                        <c:v>2021</c:v>
                      </c:pt>
                      <c:pt idx="7">
                        <c:v>2022</c:v>
                      </c:pt>
                      <c:pt idx="8">
                        <c:v>2023</c:v>
                      </c:pt>
                      <c:pt idx="9">
                        <c:v>2024</c:v>
                      </c:pt>
                      <c:pt idx="10">
                        <c:v>2025</c:v>
                      </c:pt>
                      <c:pt idx="11">
                        <c:v>2026</c:v>
                      </c:pt>
                      <c:pt idx="12">
                        <c:v>2027</c:v>
                      </c:pt>
                      <c:pt idx="13">
                        <c:v>2028</c:v>
                      </c:pt>
                      <c:pt idx="14">
                        <c:v>2029</c:v>
                      </c:pt>
                      <c:pt idx="15">
                        <c:v>2030</c:v>
                      </c:pt>
                      <c:pt idx="16">
                        <c:v>2031</c:v>
                      </c:pt>
                      <c:pt idx="17">
                        <c:v>2032</c:v>
                      </c:pt>
                      <c:pt idx="18">
                        <c:v>2033</c:v>
                      </c:pt>
                      <c:pt idx="19">
                        <c:v>2034</c:v>
                      </c:pt>
                      <c:pt idx="20">
                        <c:v>2035</c:v>
                      </c:pt>
                      <c:pt idx="21">
                        <c:v>2036</c:v>
                      </c:pt>
                      <c:pt idx="22">
                        <c:v>2037</c:v>
                      </c:pt>
                      <c:pt idx="23">
                        <c:v>2038</c:v>
                      </c:pt>
                      <c:pt idx="24">
                        <c:v>2039</c:v>
                      </c:pt>
                      <c:pt idx="25">
                        <c:v>2040</c:v>
                      </c:pt>
                      <c:pt idx="26">
                        <c:v>2041</c:v>
                      </c:pt>
                      <c:pt idx="27">
                        <c:v>2042</c:v>
                      </c:pt>
                      <c:pt idx="28">
                        <c:v>2043</c:v>
                      </c:pt>
                      <c:pt idx="29">
                        <c:v>2044</c:v>
                      </c:pt>
                      <c:pt idx="30">
                        <c:v>2045</c:v>
                      </c:pt>
                      <c:pt idx="31">
                        <c:v>2046</c:v>
                      </c:pt>
                      <c:pt idx="32">
                        <c:v>2047</c:v>
                      </c:pt>
                      <c:pt idx="33">
                        <c:v>2048</c:v>
                      </c:pt>
                      <c:pt idx="34">
                        <c:v>2049</c:v>
                      </c:pt>
                      <c:pt idx="35">
                        <c:v>2050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Sheet1!$F$2:$F$37</c15:sqref>
                        </c15:formulaRef>
                      </c:ext>
                    </c:extLst>
                    <c:numCache>
                      <c:formatCode>General</c:formatCode>
                      <c:ptCount val="36"/>
                      <c:pt idx="0">
                        <c:v>5.6263009999999998</c:v>
                      </c:pt>
                      <c:pt idx="1">
                        <c:v>8.2486719999999991</c:v>
                      </c:pt>
                      <c:pt idx="2">
                        <c:v>10.460122999999999</c:v>
                      </c:pt>
                      <c:pt idx="3">
                        <c:v>12.820938999999999</c:v>
                      </c:pt>
                      <c:pt idx="4">
                        <c:v>15.670322000000001</c:v>
                      </c:pt>
                      <c:pt idx="5">
                        <c:v>18.833786</c:v>
                      </c:pt>
                      <c:pt idx="6">
                        <c:v>21.297243000000002</c:v>
                      </c:pt>
                      <c:pt idx="7">
                        <c:v>23.374825000000001</c:v>
                      </c:pt>
                      <c:pt idx="8">
                        <c:v>25.639378000000001</c:v>
                      </c:pt>
                      <c:pt idx="9">
                        <c:v>27.411754999999999</c:v>
                      </c:pt>
                      <c:pt idx="10">
                        <c:v>29.162596000000001</c:v>
                      </c:pt>
                      <c:pt idx="11">
                        <c:v>30.941777999999999</c:v>
                      </c:pt>
                      <c:pt idx="12">
                        <c:v>32.789158</c:v>
                      </c:pt>
                      <c:pt idx="13">
                        <c:v>34.796790999999999</c:v>
                      </c:pt>
                      <c:pt idx="14">
                        <c:v>36.820095000000002</c:v>
                      </c:pt>
                      <c:pt idx="15">
                        <c:v>0</c:v>
                      </c:pt>
                      <c:pt idx="16">
                        <c:v>41.03492</c:v>
                      </c:pt>
                      <c:pt idx="17">
                        <c:v>43.302779999999998</c:v>
                      </c:pt>
                      <c:pt idx="18">
                        <c:v>45.773696999999999</c:v>
                      </c:pt>
                      <c:pt idx="19">
                        <c:v>48.417259000000001</c:v>
                      </c:pt>
                      <c:pt idx="20">
                        <c:v>51.074215000000002</c:v>
                      </c:pt>
                      <c:pt idx="21">
                        <c:v>53.878971</c:v>
                      </c:pt>
                      <c:pt idx="22">
                        <c:v>56.825954000000003</c:v>
                      </c:pt>
                      <c:pt idx="23">
                        <c:v>59.790717999999998</c:v>
                      </c:pt>
                      <c:pt idx="24">
                        <c:v>63.115639000000002</c:v>
                      </c:pt>
                      <c:pt idx="25">
                        <c:v>66.650467000000006</c:v>
                      </c:pt>
                      <c:pt idx="26">
                        <c:v>70.280663000000004</c:v>
                      </c:pt>
                      <c:pt idx="27">
                        <c:v>74.226624000000001</c:v>
                      </c:pt>
                      <c:pt idx="28">
                        <c:v>78.383178999999998</c:v>
                      </c:pt>
                      <c:pt idx="29">
                        <c:v>82.671004999999994</c:v>
                      </c:pt>
                      <c:pt idx="30">
                        <c:v>87.208916000000002</c:v>
                      </c:pt>
                      <c:pt idx="31">
                        <c:v>91.939667</c:v>
                      </c:pt>
                      <c:pt idx="32">
                        <c:v>96.965157000000005</c:v>
                      </c:pt>
                      <c:pt idx="33">
                        <c:v>102.189972</c:v>
                      </c:pt>
                      <c:pt idx="34">
                        <c:v>107.577484</c:v>
                      </c:pt>
                      <c:pt idx="35">
                        <c:v>113.18235</c:v>
                      </c:pt>
                    </c:numCache>
                  </c:numRef>
                </c:val>
                <c:smooth val="0"/>
              </c15:ser>
            </c15:filteredLineSeries>
          </c:ext>
        </c:extLst>
      </c:lineChart>
      <c:catAx>
        <c:axId val="2659915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one"/>
        <c:spPr>
          <a:noFill/>
          <a:ln w="9525" cap="flat" cmpd="sng" algn="ctr">
            <a:solidFill>
              <a:srgbClr val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5976320"/>
        <c:crosses val="autoZero"/>
        <c:auto val="1"/>
        <c:lblAlgn val="ctr"/>
        <c:lblOffset val="100"/>
        <c:tickLblSkip val="10"/>
        <c:tickMarkSkip val="5"/>
        <c:noMultiLvlLbl val="0"/>
      </c:catAx>
      <c:valAx>
        <c:axId val="265976320"/>
        <c:scaling>
          <c:orientation val="minMax"/>
          <c:max val="15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low"/>
        <c:spPr>
          <a:noFill/>
          <a:ln w="22225">
            <a:solidFill>
              <a:srgbClr val="FFFFFF">
                <a:lumMod val="65000"/>
              </a:srgb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5991552"/>
        <c:crossesAt val="7"/>
        <c:crossBetween val="midCat"/>
        <c:majorUnit val="30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857490879938352"/>
          <c:y val="6.6193269244666258E-2"/>
          <c:w val="0.71017332778154107"/>
          <c:h val="0.84315244047956872"/>
        </c:manualLayout>
      </c:layout>
      <c:lineChart>
        <c:grouping val="standard"/>
        <c:varyColors val="0"/>
        <c:ser>
          <c:idx val="16"/>
          <c:order val="4"/>
          <c:tx>
            <c:strRef>
              <c:f>Sheet1!$B$1</c:f>
              <c:strCache>
                <c:ptCount val="1"/>
                <c:pt idx="0">
                  <c:v>Commercial - Reference</c:v>
                </c:pt>
              </c:strCache>
            </c:strRef>
          </c:tx>
          <c:spPr>
            <a:ln w="22225" cap="rnd">
              <a:solidFill>
                <a:srgbClr val="000000"/>
              </a:solidFill>
              <a:round/>
            </a:ln>
            <a:effectLst/>
          </c:spPr>
          <c:marker>
            <c:symbol val="none"/>
          </c:marker>
          <c:cat>
            <c:strRef>
              <c:f>Sheet1!$A$2:$A$37</c:f>
              <c:strCach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strCache>
            </c:strRef>
          </c:cat>
          <c:val>
            <c:numRef>
              <c:f>Sheet1!$B$2:$B$37</c:f>
              <c:numCache>
                <c:formatCode>General</c:formatCode>
                <c:ptCount val="36"/>
                <c:pt idx="0">
                  <c:v>5.9569179999999999</c:v>
                </c:pt>
                <c:pt idx="1">
                  <c:v>7.6611390000000004</c:v>
                </c:pt>
                <c:pt idx="2">
                  <c:v>10.015375000000001</c:v>
                </c:pt>
                <c:pt idx="3">
                  <c:v>12.175248</c:v>
                </c:pt>
                <c:pt idx="4">
                  <c:v>14.324807</c:v>
                </c:pt>
                <c:pt idx="5">
                  <c:v>16.379239999999999</c:v>
                </c:pt>
                <c:pt idx="6">
                  <c:v>18.947776999999999</c:v>
                </c:pt>
                <c:pt idx="7">
                  <c:v>21.596054000000002</c:v>
                </c:pt>
                <c:pt idx="8">
                  <c:v>24.298204000000002</c:v>
                </c:pt>
                <c:pt idx="9">
                  <c:v>26.953621000000002</c:v>
                </c:pt>
                <c:pt idx="10">
                  <c:v>28.791496000000002</c:v>
                </c:pt>
                <c:pt idx="11">
                  <c:v>30.86195</c:v>
                </c:pt>
                <c:pt idx="12">
                  <c:v>32.616409000000004</c:v>
                </c:pt>
                <c:pt idx="13">
                  <c:v>33.906387000000002</c:v>
                </c:pt>
                <c:pt idx="14">
                  <c:v>35.586933000000002</c:v>
                </c:pt>
                <c:pt idx="15">
                  <c:v>36.594112000000003</c:v>
                </c:pt>
                <c:pt idx="16">
                  <c:v>38.177459999999996</c:v>
                </c:pt>
                <c:pt idx="17">
                  <c:v>39.242946999999994</c:v>
                </c:pt>
                <c:pt idx="18">
                  <c:v>40.849482999999999</c:v>
                </c:pt>
                <c:pt idx="19">
                  <c:v>42.256976999999999</c:v>
                </c:pt>
                <c:pt idx="20">
                  <c:v>42.829430000000002</c:v>
                </c:pt>
                <c:pt idx="21">
                  <c:v>44.403618000000002</c:v>
                </c:pt>
                <c:pt idx="22">
                  <c:v>45.970795000000003</c:v>
                </c:pt>
                <c:pt idx="23">
                  <c:v>47.380115999999994</c:v>
                </c:pt>
                <c:pt idx="24">
                  <c:v>49.587494</c:v>
                </c:pt>
                <c:pt idx="25">
                  <c:v>51.607689000000001</c:v>
                </c:pt>
                <c:pt idx="26">
                  <c:v>53.244811999999996</c:v>
                </c:pt>
                <c:pt idx="27">
                  <c:v>55.221577000000003</c:v>
                </c:pt>
                <c:pt idx="28">
                  <c:v>57.420116</c:v>
                </c:pt>
                <c:pt idx="29">
                  <c:v>58.728133999999997</c:v>
                </c:pt>
                <c:pt idx="30">
                  <c:v>61.005843999999996</c:v>
                </c:pt>
                <c:pt idx="31">
                  <c:v>63.944389000000001</c:v>
                </c:pt>
                <c:pt idx="32">
                  <c:v>65.597243999999989</c:v>
                </c:pt>
                <c:pt idx="33">
                  <c:v>68.124831999999998</c:v>
                </c:pt>
                <c:pt idx="34">
                  <c:v>70.192695999999998</c:v>
                </c:pt>
                <c:pt idx="35">
                  <c:v>71.639015000000001</c:v>
                </c:pt>
              </c:numCache>
            </c:numRef>
          </c:val>
          <c:smooth val="0"/>
        </c:ser>
        <c:ser>
          <c:idx val="17"/>
          <c:order val="5"/>
          <c:tx>
            <c:strRef>
              <c:f>Sheet1!$C$1</c:f>
              <c:strCache>
                <c:ptCount val="1"/>
                <c:pt idx="0">
                  <c:v>Commercial - Low oil and gas supply</c:v>
                </c:pt>
              </c:strCache>
            </c:strRef>
          </c:tx>
          <c:spPr>
            <a:ln w="22225" cap="rnd">
              <a:solidFill>
                <a:srgbClr val="BD732A">
                  <a:lumMod val="40000"/>
                  <a:lumOff val="60000"/>
                </a:srgbClr>
              </a:solidFill>
              <a:round/>
            </a:ln>
            <a:effectLst/>
          </c:spPr>
          <c:marker>
            <c:symbol val="none"/>
          </c:marker>
          <c:cat>
            <c:strRef>
              <c:f>Sheet1!$A$2:$A$37</c:f>
              <c:strCach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strCache>
            </c:strRef>
          </c:cat>
          <c:val>
            <c:numRef>
              <c:f>Sheet1!$C$2:$C$37</c:f>
              <c:numCache>
                <c:formatCode>General</c:formatCode>
                <c:ptCount val="36"/>
                <c:pt idx="0">
                  <c:v>5.9569179999999999</c:v>
                </c:pt>
                <c:pt idx="1">
                  <c:v>7.6611390000000004</c:v>
                </c:pt>
                <c:pt idx="2">
                  <c:v>10.015375000000001</c:v>
                </c:pt>
                <c:pt idx="3">
                  <c:v>12.175248</c:v>
                </c:pt>
                <c:pt idx="4">
                  <c:v>14.324807</c:v>
                </c:pt>
                <c:pt idx="5">
                  <c:v>16.379239999999999</c:v>
                </c:pt>
                <c:pt idx="6">
                  <c:v>18.947776999999999</c:v>
                </c:pt>
                <c:pt idx="7">
                  <c:v>21.596054000000002</c:v>
                </c:pt>
                <c:pt idx="8">
                  <c:v>24.298204000000002</c:v>
                </c:pt>
                <c:pt idx="9">
                  <c:v>26.953621000000002</c:v>
                </c:pt>
                <c:pt idx="10">
                  <c:v>29.428260999999999</c:v>
                </c:pt>
                <c:pt idx="11">
                  <c:v>32.082104000000001</c:v>
                </c:pt>
                <c:pt idx="12">
                  <c:v>34.092976</c:v>
                </c:pt>
                <c:pt idx="13">
                  <c:v>36.169090000000004</c:v>
                </c:pt>
                <c:pt idx="14">
                  <c:v>38.638233</c:v>
                </c:pt>
                <c:pt idx="15">
                  <c:v>40.634467999999998</c:v>
                </c:pt>
                <c:pt idx="16">
                  <c:v>42.816265000000001</c:v>
                </c:pt>
                <c:pt idx="17">
                  <c:v>44.698672999999999</c:v>
                </c:pt>
                <c:pt idx="18">
                  <c:v>46.776828999999999</c:v>
                </c:pt>
                <c:pt idx="19">
                  <c:v>48.228836000000001</c:v>
                </c:pt>
                <c:pt idx="20">
                  <c:v>49.138317000000001</c:v>
                </c:pt>
                <c:pt idx="21">
                  <c:v>51.372864</c:v>
                </c:pt>
                <c:pt idx="22">
                  <c:v>52.692470999999998</c:v>
                </c:pt>
                <c:pt idx="23">
                  <c:v>54.821975999999999</c:v>
                </c:pt>
                <c:pt idx="24">
                  <c:v>57.082644999999992</c:v>
                </c:pt>
                <c:pt idx="25">
                  <c:v>59.607975000000003</c:v>
                </c:pt>
                <c:pt idx="26">
                  <c:v>62.328304000000003</c:v>
                </c:pt>
                <c:pt idx="27">
                  <c:v>64.139374000000004</c:v>
                </c:pt>
                <c:pt idx="28">
                  <c:v>66.251221000000001</c:v>
                </c:pt>
                <c:pt idx="29">
                  <c:v>68.507698000000005</c:v>
                </c:pt>
                <c:pt idx="30">
                  <c:v>70.830055000000002</c:v>
                </c:pt>
                <c:pt idx="31">
                  <c:v>74.470253</c:v>
                </c:pt>
                <c:pt idx="32">
                  <c:v>76.757080000000002</c:v>
                </c:pt>
                <c:pt idx="33">
                  <c:v>79.106277000000006</c:v>
                </c:pt>
                <c:pt idx="34">
                  <c:v>81.907814000000002</c:v>
                </c:pt>
                <c:pt idx="35">
                  <c:v>84.296309999999991</c:v>
                </c:pt>
              </c:numCache>
            </c:numRef>
          </c:val>
          <c:smooth val="0"/>
        </c:ser>
        <c:ser>
          <c:idx val="7"/>
          <c:order val="6"/>
          <c:tx>
            <c:strRef>
              <c:f>Sheet1!$D$1</c:f>
              <c:strCache>
                <c:ptCount val="1"/>
                <c:pt idx="0">
                  <c:v>Commercial - High oil and gas supply</c:v>
                </c:pt>
              </c:strCache>
            </c:strRef>
          </c:tx>
          <c:spPr>
            <a:ln w="22225" cap="rnd">
              <a:solidFill>
                <a:srgbClr val="BD732A">
                  <a:lumMod val="75000"/>
                </a:srgbClr>
              </a:solidFill>
              <a:round/>
            </a:ln>
            <a:effectLst/>
          </c:spPr>
          <c:marker>
            <c:symbol val="none"/>
          </c:marker>
          <c:cat>
            <c:strRef>
              <c:f>Sheet1!$A$2:$A$37</c:f>
              <c:strCach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strCache>
            </c:strRef>
          </c:cat>
          <c:val>
            <c:numRef>
              <c:f>Sheet1!$D$2:$D$37</c:f>
              <c:numCache>
                <c:formatCode>General</c:formatCode>
                <c:ptCount val="36"/>
                <c:pt idx="0">
                  <c:v>5.9569179999999999</c:v>
                </c:pt>
                <c:pt idx="1">
                  <c:v>7.6611390000000004</c:v>
                </c:pt>
                <c:pt idx="2">
                  <c:v>10.015375000000001</c:v>
                </c:pt>
                <c:pt idx="3">
                  <c:v>12.175248</c:v>
                </c:pt>
                <c:pt idx="4">
                  <c:v>14.324807</c:v>
                </c:pt>
                <c:pt idx="5">
                  <c:v>16.379239999999999</c:v>
                </c:pt>
                <c:pt idx="6">
                  <c:v>18.947776999999999</c:v>
                </c:pt>
                <c:pt idx="7">
                  <c:v>21.596054000000002</c:v>
                </c:pt>
                <c:pt idx="8">
                  <c:v>24.298204000000002</c:v>
                </c:pt>
                <c:pt idx="9">
                  <c:v>26.953621000000002</c:v>
                </c:pt>
                <c:pt idx="10">
                  <c:v>28.673082000000001</c:v>
                </c:pt>
                <c:pt idx="11">
                  <c:v>30.376765999999996</c:v>
                </c:pt>
                <c:pt idx="12">
                  <c:v>32.103535000000001</c:v>
                </c:pt>
                <c:pt idx="13">
                  <c:v>33.316943999999999</c:v>
                </c:pt>
                <c:pt idx="14">
                  <c:v>34.311503999999999</c:v>
                </c:pt>
                <c:pt idx="15">
                  <c:v>34.959938000000001</c:v>
                </c:pt>
                <c:pt idx="16">
                  <c:v>36.726936000000002</c:v>
                </c:pt>
                <c:pt idx="17">
                  <c:v>37.630569000000001</c:v>
                </c:pt>
                <c:pt idx="18">
                  <c:v>38.806034000000004</c:v>
                </c:pt>
                <c:pt idx="19">
                  <c:v>40.073546999999998</c:v>
                </c:pt>
                <c:pt idx="20">
                  <c:v>40.098540999999997</c:v>
                </c:pt>
                <c:pt idx="21">
                  <c:v>42.203133000000001</c:v>
                </c:pt>
                <c:pt idx="22">
                  <c:v>44.059882999999999</c:v>
                </c:pt>
                <c:pt idx="23">
                  <c:v>45.210320000000003</c:v>
                </c:pt>
                <c:pt idx="24">
                  <c:v>46.964438999999999</c:v>
                </c:pt>
                <c:pt idx="25">
                  <c:v>49.063927</c:v>
                </c:pt>
                <c:pt idx="26">
                  <c:v>50.644829000000001</c:v>
                </c:pt>
                <c:pt idx="27">
                  <c:v>52.669724000000002</c:v>
                </c:pt>
                <c:pt idx="28">
                  <c:v>54.680209999999995</c:v>
                </c:pt>
                <c:pt idx="29">
                  <c:v>56.158314000000004</c:v>
                </c:pt>
                <c:pt idx="30">
                  <c:v>57.950458999999995</c:v>
                </c:pt>
                <c:pt idx="31">
                  <c:v>61.044421999999997</c:v>
                </c:pt>
                <c:pt idx="32">
                  <c:v>62.464381999999993</c:v>
                </c:pt>
                <c:pt idx="33">
                  <c:v>64.819130000000001</c:v>
                </c:pt>
                <c:pt idx="34">
                  <c:v>66.740707</c:v>
                </c:pt>
                <c:pt idx="35">
                  <c:v>68.488472000000002</c:v>
                </c:pt>
              </c:numCache>
            </c:numRef>
          </c:val>
          <c:smooth val="0"/>
        </c:ser>
        <c:ser>
          <c:idx val="18"/>
          <c:order val="7"/>
          <c:tx>
            <c:strRef>
              <c:f>Sheet1!$E$1</c:f>
              <c:strCache>
                <c:ptCount val="1"/>
                <c:pt idx="0">
                  <c:v>Commercial - Low Renewables Cost</c:v>
                </c:pt>
              </c:strCache>
            </c:strRef>
          </c:tx>
          <c:spPr>
            <a:ln w="22225" cap="rnd">
              <a:solidFill>
                <a:srgbClr val="5D9732">
                  <a:lumMod val="40000"/>
                  <a:lumOff val="60000"/>
                </a:srgbClr>
              </a:solidFill>
              <a:round/>
            </a:ln>
            <a:effectLst/>
          </c:spPr>
          <c:marker>
            <c:symbol val="none"/>
          </c:marker>
          <c:cat>
            <c:strRef>
              <c:f>Sheet1!$A$2:$A$37</c:f>
              <c:strCach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strCache>
            </c:strRef>
          </c:cat>
          <c:val>
            <c:numRef>
              <c:f>Sheet1!$E$2:$E$37</c:f>
              <c:numCache>
                <c:formatCode>General</c:formatCode>
                <c:ptCount val="36"/>
                <c:pt idx="0">
                  <c:v>5.9569179999999999</c:v>
                </c:pt>
                <c:pt idx="1">
                  <c:v>7.6611390000000004</c:v>
                </c:pt>
                <c:pt idx="2">
                  <c:v>10.015375000000001</c:v>
                </c:pt>
                <c:pt idx="3">
                  <c:v>12.175248</c:v>
                </c:pt>
                <c:pt idx="4">
                  <c:v>14.324807</c:v>
                </c:pt>
                <c:pt idx="5">
                  <c:v>16.379239999999999</c:v>
                </c:pt>
                <c:pt idx="6">
                  <c:v>18.947776999999999</c:v>
                </c:pt>
                <c:pt idx="7">
                  <c:v>21.596054000000002</c:v>
                </c:pt>
                <c:pt idx="8">
                  <c:v>24.298204000000002</c:v>
                </c:pt>
                <c:pt idx="9">
                  <c:v>26.953621000000002</c:v>
                </c:pt>
                <c:pt idx="10">
                  <c:v>28.744559999999996</c:v>
                </c:pt>
                <c:pt idx="11">
                  <c:v>30.966374999999999</c:v>
                </c:pt>
                <c:pt idx="12">
                  <c:v>32.661121000000001</c:v>
                </c:pt>
                <c:pt idx="13">
                  <c:v>34.162440999999994</c:v>
                </c:pt>
                <c:pt idx="14">
                  <c:v>36.872971</c:v>
                </c:pt>
                <c:pt idx="15">
                  <c:v>39.439846000000003</c:v>
                </c:pt>
                <c:pt idx="16">
                  <c:v>43.564819</c:v>
                </c:pt>
                <c:pt idx="17">
                  <c:v>46.459862000000001</c:v>
                </c:pt>
                <c:pt idx="18">
                  <c:v>50.491343999999998</c:v>
                </c:pt>
                <c:pt idx="19">
                  <c:v>54.384669999999993</c:v>
                </c:pt>
                <c:pt idx="20">
                  <c:v>56.913108999999999</c:v>
                </c:pt>
                <c:pt idx="21">
                  <c:v>61.418030000000002</c:v>
                </c:pt>
                <c:pt idx="22">
                  <c:v>65.633674999999997</c:v>
                </c:pt>
                <c:pt idx="23">
                  <c:v>70.137421000000003</c:v>
                </c:pt>
                <c:pt idx="24">
                  <c:v>74.72976700000001</c:v>
                </c:pt>
                <c:pt idx="25">
                  <c:v>80.221535000000003</c:v>
                </c:pt>
                <c:pt idx="26">
                  <c:v>84.974898999999994</c:v>
                </c:pt>
                <c:pt idx="27">
                  <c:v>89.588448</c:v>
                </c:pt>
                <c:pt idx="28">
                  <c:v>95.384186</c:v>
                </c:pt>
                <c:pt idx="29">
                  <c:v>100.01913499999999</c:v>
                </c:pt>
                <c:pt idx="30">
                  <c:v>106.97373200000001</c:v>
                </c:pt>
                <c:pt idx="31">
                  <c:v>112.59508500000001</c:v>
                </c:pt>
                <c:pt idx="32">
                  <c:v>119.00412800000001</c:v>
                </c:pt>
                <c:pt idx="33">
                  <c:v>125.88849599999999</c:v>
                </c:pt>
                <c:pt idx="34">
                  <c:v>131.99771100000001</c:v>
                </c:pt>
                <c:pt idx="35">
                  <c:v>137.574387</c:v>
                </c:pt>
              </c:numCache>
            </c:numRef>
          </c:val>
          <c:smooth val="0"/>
        </c:ser>
        <c:ser>
          <c:idx val="10"/>
          <c:order val="8"/>
          <c:tx>
            <c:strRef>
              <c:f>Sheet1!$F$1</c:f>
              <c:strCache>
                <c:ptCount val="1"/>
                <c:pt idx="0">
                  <c:v>Commercial - High Renewables Cost</c:v>
                </c:pt>
              </c:strCache>
            </c:strRef>
          </c:tx>
          <c:spPr>
            <a:ln w="22225" cap="rnd">
              <a:solidFill>
                <a:srgbClr val="5D9732">
                  <a:lumMod val="75000"/>
                </a:srgbClr>
              </a:solidFill>
              <a:round/>
            </a:ln>
            <a:effectLst/>
          </c:spPr>
          <c:marker>
            <c:symbol val="none"/>
          </c:marker>
          <c:cat>
            <c:strRef>
              <c:f>Sheet1!$A$2:$A$37</c:f>
              <c:strCach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strCache>
            </c:strRef>
          </c:cat>
          <c:val>
            <c:numRef>
              <c:f>Sheet1!$F$2:$F$37</c:f>
              <c:numCache>
                <c:formatCode>General</c:formatCode>
                <c:ptCount val="36"/>
                <c:pt idx="0">
                  <c:v>5.9569179999999999</c:v>
                </c:pt>
                <c:pt idx="1">
                  <c:v>7.6611390000000004</c:v>
                </c:pt>
                <c:pt idx="2">
                  <c:v>10.015375000000001</c:v>
                </c:pt>
                <c:pt idx="3">
                  <c:v>12.175248</c:v>
                </c:pt>
                <c:pt idx="4">
                  <c:v>14.324807</c:v>
                </c:pt>
                <c:pt idx="5">
                  <c:v>16.379239999999999</c:v>
                </c:pt>
                <c:pt idx="6">
                  <c:v>18.947776999999999</c:v>
                </c:pt>
                <c:pt idx="7">
                  <c:v>21.596054000000002</c:v>
                </c:pt>
                <c:pt idx="8">
                  <c:v>24.298204000000002</c:v>
                </c:pt>
                <c:pt idx="9">
                  <c:v>26.953621000000002</c:v>
                </c:pt>
                <c:pt idx="10">
                  <c:v>28.781686999999998</c:v>
                </c:pt>
                <c:pt idx="11">
                  <c:v>30.334070000000001</c:v>
                </c:pt>
                <c:pt idx="12">
                  <c:v>32.320717000000002</c:v>
                </c:pt>
                <c:pt idx="13">
                  <c:v>33.936996000000001</c:v>
                </c:pt>
                <c:pt idx="14">
                  <c:v>35.001162999999998</c:v>
                </c:pt>
                <c:pt idx="15">
                  <c:v>35.870102000000003</c:v>
                </c:pt>
                <c:pt idx="16">
                  <c:v>37.659667999999996</c:v>
                </c:pt>
                <c:pt idx="17">
                  <c:v>38.569603000000001</c:v>
                </c:pt>
                <c:pt idx="18">
                  <c:v>40.313460999999997</c:v>
                </c:pt>
                <c:pt idx="19">
                  <c:v>41.240665</c:v>
                </c:pt>
                <c:pt idx="20">
                  <c:v>41.548813000000003</c:v>
                </c:pt>
                <c:pt idx="21">
                  <c:v>42.291431000000003</c:v>
                </c:pt>
                <c:pt idx="22">
                  <c:v>43.168449000000003</c:v>
                </c:pt>
                <c:pt idx="23">
                  <c:v>43.888511999999999</c:v>
                </c:pt>
                <c:pt idx="24">
                  <c:v>45.339390000000002</c:v>
                </c:pt>
                <c:pt idx="25">
                  <c:v>46.592075000000001</c:v>
                </c:pt>
                <c:pt idx="26">
                  <c:v>47.232985999999997</c:v>
                </c:pt>
                <c:pt idx="27">
                  <c:v>48.082099999999997</c:v>
                </c:pt>
                <c:pt idx="28">
                  <c:v>48.834763000000002</c:v>
                </c:pt>
                <c:pt idx="29">
                  <c:v>49.318546000000005</c:v>
                </c:pt>
                <c:pt idx="30">
                  <c:v>50.254196</c:v>
                </c:pt>
                <c:pt idx="31">
                  <c:v>50.970878999999996</c:v>
                </c:pt>
                <c:pt idx="32">
                  <c:v>51.915278999999998</c:v>
                </c:pt>
                <c:pt idx="33">
                  <c:v>52.829081999999993</c:v>
                </c:pt>
                <c:pt idx="34">
                  <c:v>53.354477000000003</c:v>
                </c:pt>
                <c:pt idx="35">
                  <c:v>54.029812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65976864"/>
        <c:axId val="265977952"/>
        <c:extLst>
          <c:ext xmlns:c15="http://schemas.microsoft.com/office/drawing/2012/chart" uri="{02D57815-91ED-43cb-92C2-25804820EDAC}">
            <c15:filteredLineSeries>
              <c15:ser>
                <c:idx val="11"/>
                <c:order val="0"/>
                <c:tx>
                  <c:strRef>
                    <c:extLst>
                      <c:ext uri="{02D57815-91ED-43cb-92C2-25804820EDAC}">
                        <c15:formulaRef>
                          <c15:sqref>Sheet1!$C$1</c15:sqref>
                        </c15:formulaRef>
                      </c:ext>
                    </c:extLst>
                    <c:strCache>
                      <c:ptCount val="1"/>
                      <c:pt idx="0">
                        <c:v>Commercial - Low oil and gas supply</c:v>
                      </c:pt>
                    </c:strCache>
                  </c:strRef>
                </c:tx>
                <c:spPr>
                  <a:ln w="28575" cap="rnd">
                    <a:solidFill>
                      <a:srgbClr val="0096D7">
                        <a:lumMod val="75000"/>
                      </a:srgbClr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>
                      <c:ext uri="{02D57815-91ED-43cb-92C2-25804820EDAC}">
                        <c15:formulaRef>
                          <c15:sqref>Sheet1!$A$2:$A$37</c15:sqref>
                        </c15:formulaRef>
                      </c:ext>
                    </c:extLst>
                    <c:numCache>
                      <c:formatCode>General</c:formatCode>
                      <c:ptCount val="36"/>
                      <c:pt idx="0">
                        <c:v>2015</c:v>
                      </c:pt>
                      <c:pt idx="1">
                        <c:v>2016</c:v>
                      </c:pt>
                      <c:pt idx="2">
                        <c:v>2017</c:v>
                      </c:pt>
                      <c:pt idx="3">
                        <c:v>2018</c:v>
                      </c:pt>
                      <c:pt idx="4">
                        <c:v>2019</c:v>
                      </c:pt>
                      <c:pt idx="5">
                        <c:v>2020</c:v>
                      </c:pt>
                      <c:pt idx="6">
                        <c:v>2021</c:v>
                      </c:pt>
                      <c:pt idx="7">
                        <c:v>2022</c:v>
                      </c:pt>
                      <c:pt idx="8">
                        <c:v>2023</c:v>
                      </c:pt>
                      <c:pt idx="9">
                        <c:v>2024</c:v>
                      </c:pt>
                      <c:pt idx="10">
                        <c:v>2025</c:v>
                      </c:pt>
                      <c:pt idx="11">
                        <c:v>2026</c:v>
                      </c:pt>
                      <c:pt idx="12">
                        <c:v>2027</c:v>
                      </c:pt>
                      <c:pt idx="13">
                        <c:v>2028</c:v>
                      </c:pt>
                      <c:pt idx="14">
                        <c:v>2029</c:v>
                      </c:pt>
                      <c:pt idx="15">
                        <c:v>2030</c:v>
                      </c:pt>
                      <c:pt idx="16">
                        <c:v>2031</c:v>
                      </c:pt>
                      <c:pt idx="17">
                        <c:v>2032</c:v>
                      </c:pt>
                      <c:pt idx="18">
                        <c:v>2033</c:v>
                      </c:pt>
                      <c:pt idx="19">
                        <c:v>2034</c:v>
                      </c:pt>
                      <c:pt idx="20">
                        <c:v>2035</c:v>
                      </c:pt>
                      <c:pt idx="21">
                        <c:v>2036</c:v>
                      </c:pt>
                      <c:pt idx="22">
                        <c:v>2037</c:v>
                      </c:pt>
                      <c:pt idx="23">
                        <c:v>2038</c:v>
                      </c:pt>
                      <c:pt idx="24">
                        <c:v>2039</c:v>
                      </c:pt>
                      <c:pt idx="25">
                        <c:v>2040</c:v>
                      </c:pt>
                      <c:pt idx="26">
                        <c:v>2041</c:v>
                      </c:pt>
                      <c:pt idx="27">
                        <c:v>2042</c:v>
                      </c:pt>
                      <c:pt idx="28">
                        <c:v>2043</c:v>
                      </c:pt>
                      <c:pt idx="29">
                        <c:v>2044</c:v>
                      </c:pt>
                      <c:pt idx="30">
                        <c:v>2045</c:v>
                      </c:pt>
                      <c:pt idx="31">
                        <c:v>2046</c:v>
                      </c:pt>
                      <c:pt idx="32">
                        <c:v>2047</c:v>
                      </c:pt>
                      <c:pt idx="33">
                        <c:v>2048</c:v>
                      </c:pt>
                      <c:pt idx="34">
                        <c:v>2049</c:v>
                      </c:pt>
                      <c:pt idx="35">
                        <c:v>2050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Sheet1!$C$2:$C$37</c15:sqref>
                        </c15:formulaRef>
                      </c:ext>
                    </c:extLst>
                    <c:numCache>
                      <c:formatCode>General</c:formatCode>
                      <c:ptCount val="36"/>
                      <c:pt idx="0">
                        <c:v>5.9569179999999999</c:v>
                      </c:pt>
                      <c:pt idx="1">
                        <c:v>7.6611390000000004</c:v>
                      </c:pt>
                      <c:pt idx="2">
                        <c:v>10.015375000000001</c:v>
                      </c:pt>
                      <c:pt idx="3">
                        <c:v>12.175248</c:v>
                      </c:pt>
                      <c:pt idx="4">
                        <c:v>14.324807</c:v>
                      </c:pt>
                      <c:pt idx="5">
                        <c:v>16.379239999999999</c:v>
                      </c:pt>
                      <c:pt idx="6">
                        <c:v>18.947776999999999</c:v>
                      </c:pt>
                      <c:pt idx="7">
                        <c:v>21.596053999999999</c:v>
                      </c:pt>
                      <c:pt idx="8">
                        <c:v>24.298203999999998</c:v>
                      </c:pt>
                      <c:pt idx="9">
                        <c:v>26.953620999999998</c:v>
                      </c:pt>
                      <c:pt idx="10">
                        <c:v>29.412617000000001</c:v>
                      </c:pt>
                      <c:pt idx="11">
                        <c:v>31.661217000000001</c:v>
                      </c:pt>
                      <c:pt idx="12">
                        <c:v>34.237864999999999</c:v>
                      </c:pt>
                      <c:pt idx="13">
                        <c:v>37.025505000000003</c:v>
                      </c:pt>
                      <c:pt idx="14">
                        <c:v>39.313724999999998</c:v>
                      </c:pt>
                      <c:pt idx="15">
                        <c:v>0</c:v>
                      </c:pt>
                      <c:pt idx="16">
                        <c:v>43.008170999999997</c:v>
                      </c:pt>
                      <c:pt idx="17">
                        <c:v>44.642474999999997</c:v>
                      </c:pt>
                      <c:pt idx="18">
                        <c:v>46.613883999999999</c:v>
                      </c:pt>
                      <c:pt idx="19">
                        <c:v>47.843319000000001</c:v>
                      </c:pt>
                      <c:pt idx="20">
                        <c:v>48.370944999999999</c:v>
                      </c:pt>
                      <c:pt idx="21">
                        <c:v>50.297752000000003</c:v>
                      </c:pt>
                      <c:pt idx="22">
                        <c:v>51.775593000000001</c:v>
                      </c:pt>
                      <c:pt idx="23">
                        <c:v>53.596775000000001</c:v>
                      </c:pt>
                      <c:pt idx="24">
                        <c:v>56.141350000000003</c:v>
                      </c:pt>
                      <c:pt idx="25">
                        <c:v>58.719501000000001</c:v>
                      </c:pt>
                      <c:pt idx="26">
                        <c:v>61.447338000000002</c:v>
                      </c:pt>
                      <c:pt idx="27">
                        <c:v>63.724128999999998</c:v>
                      </c:pt>
                      <c:pt idx="28">
                        <c:v>65.802925000000002</c:v>
                      </c:pt>
                      <c:pt idx="29">
                        <c:v>68.306351000000006</c:v>
                      </c:pt>
                      <c:pt idx="30">
                        <c:v>70.884322999999995</c:v>
                      </c:pt>
                      <c:pt idx="31">
                        <c:v>74.837761</c:v>
                      </c:pt>
                      <c:pt idx="32">
                        <c:v>77.502387999999996</c:v>
                      </c:pt>
                      <c:pt idx="33">
                        <c:v>80.147934000000006</c:v>
                      </c:pt>
                      <c:pt idx="34">
                        <c:v>82.906914</c:v>
                      </c:pt>
                      <c:pt idx="35">
                        <c:v>86.276725999999996</c:v>
                      </c:pt>
                    </c:numCache>
                  </c:numRef>
                </c:val>
                <c:smooth val="0"/>
              </c15:ser>
            </c15:filteredLineSeries>
            <c15:filteredLineSeries>
              <c15:ser>
                <c:idx val="12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Sheet1!$D$1</c15:sqref>
                        </c15:formulaRef>
                      </c:ext>
                    </c:extLst>
                    <c:strCache>
                      <c:ptCount val="1"/>
                      <c:pt idx="0">
                        <c:v>Commercial - High oil and gas supply</c:v>
                      </c:pt>
                    </c:strCache>
                  </c:strRef>
                </c:tx>
                <c:spPr>
                  <a:ln w="28575" cap="rnd">
                    <a:solidFill>
                      <a:srgbClr val="A33340">
                        <a:lumMod val="40000"/>
                        <a:lumOff val="60000"/>
                      </a:srgbClr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Sheet1!$A$2:$A$37</c15:sqref>
                        </c15:formulaRef>
                      </c:ext>
                    </c:extLst>
                    <c:numCache>
                      <c:formatCode>General</c:formatCode>
                      <c:ptCount val="36"/>
                      <c:pt idx="0">
                        <c:v>2015</c:v>
                      </c:pt>
                      <c:pt idx="1">
                        <c:v>2016</c:v>
                      </c:pt>
                      <c:pt idx="2">
                        <c:v>2017</c:v>
                      </c:pt>
                      <c:pt idx="3">
                        <c:v>2018</c:v>
                      </c:pt>
                      <c:pt idx="4">
                        <c:v>2019</c:v>
                      </c:pt>
                      <c:pt idx="5">
                        <c:v>2020</c:v>
                      </c:pt>
                      <c:pt idx="6">
                        <c:v>2021</c:v>
                      </c:pt>
                      <c:pt idx="7">
                        <c:v>2022</c:v>
                      </c:pt>
                      <c:pt idx="8">
                        <c:v>2023</c:v>
                      </c:pt>
                      <c:pt idx="9">
                        <c:v>2024</c:v>
                      </c:pt>
                      <c:pt idx="10">
                        <c:v>2025</c:v>
                      </c:pt>
                      <c:pt idx="11">
                        <c:v>2026</c:v>
                      </c:pt>
                      <c:pt idx="12">
                        <c:v>2027</c:v>
                      </c:pt>
                      <c:pt idx="13">
                        <c:v>2028</c:v>
                      </c:pt>
                      <c:pt idx="14">
                        <c:v>2029</c:v>
                      </c:pt>
                      <c:pt idx="15">
                        <c:v>2030</c:v>
                      </c:pt>
                      <c:pt idx="16">
                        <c:v>2031</c:v>
                      </c:pt>
                      <c:pt idx="17">
                        <c:v>2032</c:v>
                      </c:pt>
                      <c:pt idx="18">
                        <c:v>2033</c:v>
                      </c:pt>
                      <c:pt idx="19">
                        <c:v>2034</c:v>
                      </c:pt>
                      <c:pt idx="20">
                        <c:v>2035</c:v>
                      </c:pt>
                      <c:pt idx="21">
                        <c:v>2036</c:v>
                      </c:pt>
                      <c:pt idx="22">
                        <c:v>2037</c:v>
                      </c:pt>
                      <c:pt idx="23">
                        <c:v>2038</c:v>
                      </c:pt>
                      <c:pt idx="24">
                        <c:v>2039</c:v>
                      </c:pt>
                      <c:pt idx="25">
                        <c:v>2040</c:v>
                      </c:pt>
                      <c:pt idx="26">
                        <c:v>2041</c:v>
                      </c:pt>
                      <c:pt idx="27">
                        <c:v>2042</c:v>
                      </c:pt>
                      <c:pt idx="28">
                        <c:v>2043</c:v>
                      </c:pt>
                      <c:pt idx="29">
                        <c:v>2044</c:v>
                      </c:pt>
                      <c:pt idx="30">
                        <c:v>2045</c:v>
                      </c:pt>
                      <c:pt idx="31">
                        <c:v>2046</c:v>
                      </c:pt>
                      <c:pt idx="32">
                        <c:v>2047</c:v>
                      </c:pt>
                      <c:pt idx="33">
                        <c:v>2048</c:v>
                      </c:pt>
                      <c:pt idx="34">
                        <c:v>2049</c:v>
                      </c:pt>
                      <c:pt idx="35">
                        <c:v>2050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Sheet1!$D$2:$D$37</c15:sqref>
                        </c15:formulaRef>
                      </c:ext>
                    </c:extLst>
                    <c:numCache>
                      <c:formatCode>General</c:formatCode>
                      <c:ptCount val="36"/>
                      <c:pt idx="0">
                        <c:v>5.9569179999999999</c:v>
                      </c:pt>
                      <c:pt idx="1">
                        <c:v>7.6611390000000004</c:v>
                      </c:pt>
                      <c:pt idx="2">
                        <c:v>10.015375000000001</c:v>
                      </c:pt>
                      <c:pt idx="3">
                        <c:v>12.175248</c:v>
                      </c:pt>
                      <c:pt idx="4">
                        <c:v>14.324807</c:v>
                      </c:pt>
                      <c:pt idx="5">
                        <c:v>16.379239999999999</c:v>
                      </c:pt>
                      <c:pt idx="6">
                        <c:v>18.947776999999999</c:v>
                      </c:pt>
                      <c:pt idx="7">
                        <c:v>21.596053999999999</c:v>
                      </c:pt>
                      <c:pt idx="8">
                        <c:v>24.298203999999998</c:v>
                      </c:pt>
                      <c:pt idx="9">
                        <c:v>26.953620999999998</c:v>
                      </c:pt>
                      <c:pt idx="10">
                        <c:v>28.613966000000001</c:v>
                      </c:pt>
                      <c:pt idx="11">
                        <c:v>30.213750999999998</c:v>
                      </c:pt>
                      <c:pt idx="12">
                        <c:v>31.743995999999999</c:v>
                      </c:pt>
                      <c:pt idx="13">
                        <c:v>32.779845999999999</c:v>
                      </c:pt>
                      <c:pt idx="14">
                        <c:v>33.716000000000001</c:v>
                      </c:pt>
                      <c:pt idx="15">
                        <c:v>0</c:v>
                      </c:pt>
                      <c:pt idx="16">
                        <c:v>36.459941999999998</c:v>
                      </c:pt>
                      <c:pt idx="17">
                        <c:v>37.252884000000002</c:v>
                      </c:pt>
                      <c:pt idx="18">
                        <c:v>38.653961000000002</c:v>
                      </c:pt>
                      <c:pt idx="19">
                        <c:v>39.654110000000003</c:v>
                      </c:pt>
                      <c:pt idx="20">
                        <c:v>39.733466999999997</c:v>
                      </c:pt>
                      <c:pt idx="21">
                        <c:v>41.253632000000003</c:v>
                      </c:pt>
                      <c:pt idx="22">
                        <c:v>43.222960999999998</c:v>
                      </c:pt>
                      <c:pt idx="23">
                        <c:v>44.507885000000002</c:v>
                      </c:pt>
                      <c:pt idx="24">
                        <c:v>46.004696000000003</c:v>
                      </c:pt>
                      <c:pt idx="25">
                        <c:v>48.002518000000002</c:v>
                      </c:pt>
                      <c:pt idx="26">
                        <c:v>49.500487999999997</c:v>
                      </c:pt>
                      <c:pt idx="27">
                        <c:v>51.426132000000003</c:v>
                      </c:pt>
                      <c:pt idx="28">
                        <c:v>53.592723999999997</c:v>
                      </c:pt>
                      <c:pt idx="29">
                        <c:v>54.663100999999997</c:v>
                      </c:pt>
                      <c:pt idx="30">
                        <c:v>56.298560999999999</c:v>
                      </c:pt>
                      <c:pt idx="31">
                        <c:v>59.214218000000002</c:v>
                      </c:pt>
                      <c:pt idx="32">
                        <c:v>60.451335999999998</c:v>
                      </c:pt>
                      <c:pt idx="33">
                        <c:v>62.518920999999999</c:v>
                      </c:pt>
                      <c:pt idx="34">
                        <c:v>64.392075000000006</c:v>
                      </c:pt>
                      <c:pt idx="35">
                        <c:v>66.049278000000001</c:v>
                      </c:pt>
                    </c:numCache>
                  </c:numRef>
                </c:val>
                <c:smooth val="0"/>
              </c15:ser>
            </c15:filteredLineSeries>
            <c15:filteredLineSeries>
              <c15:ser>
                <c:idx val="13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Sheet1!$E$1</c15:sqref>
                        </c15:formulaRef>
                      </c:ext>
                    </c:extLst>
                    <c:strCache>
                      <c:ptCount val="1"/>
                      <c:pt idx="0">
                        <c:v>Commercial - Low Renewables Cost</c:v>
                      </c:pt>
                    </c:strCache>
                  </c:strRef>
                </c:tx>
                <c:spPr>
                  <a:ln w="28575" cap="rnd">
                    <a:solidFill>
                      <a:srgbClr val="A33340">
                        <a:lumMod val="75000"/>
                      </a:srgbClr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Sheet1!$A$2:$A$37</c15:sqref>
                        </c15:formulaRef>
                      </c:ext>
                    </c:extLst>
                    <c:numCache>
                      <c:formatCode>General</c:formatCode>
                      <c:ptCount val="36"/>
                      <c:pt idx="0">
                        <c:v>2015</c:v>
                      </c:pt>
                      <c:pt idx="1">
                        <c:v>2016</c:v>
                      </c:pt>
                      <c:pt idx="2">
                        <c:v>2017</c:v>
                      </c:pt>
                      <c:pt idx="3">
                        <c:v>2018</c:v>
                      </c:pt>
                      <c:pt idx="4">
                        <c:v>2019</c:v>
                      </c:pt>
                      <c:pt idx="5">
                        <c:v>2020</c:v>
                      </c:pt>
                      <c:pt idx="6">
                        <c:v>2021</c:v>
                      </c:pt>
                      <c:pt idx="7">
                        <c:v>2022</c:v>
                      </c:pt>
                      <c:pt idx="8">
                        <c:v>2023</c:v>
                      </c:pt>
                      <c:pt idx="9">
                        <c:v>2024</c:v>
                      </c:pt>
                      <c:pt idx="10">
                        <c:v>2025</c:v>
                      </c:pt>
                      <c:pt idx="11">
                        <c:v>2026</c:v>
                      </c:pt>
                      <c:pt idx="12">
                        <c:v>2027</c:v>
                      </c:pt>
                      <c:pt idx="13">
                        <c:v>2028</c:v>
                      </c:pt>
                      <c:pt idx="14">
                        <c:v>2029</c:v>
                      </c:pt>
                      <c:pt idx="15">
                        <c:v>2030</c:v>
                      </c:pt>
                      <c:pt idx="16">
                        <c:v>2031</c:v>
                      </c:pt>
                      <c:pt idx="17">
                        <c:v>2032</c:v>
                      </c:pt>
                      <c:pt idx="18">
                        <c:v>2033</c:v>
                      </c:pt>
                      <c:pt idx="19">
                        <c:v>2034</c:v>
                      </c:pt>
                      <c:pt idx="20">
                        <c:v>2035</c:v>
                      </c:pt>
                      <c:pt idx="21">
                        <c:v>2036</c:v>
                      </c:pt>
                      <c:pt idx="22">
                        <c:v>2037</c:v>
                      </c:pt>
                      <c:pt idx="23">
                        <c:v>2038</c:v>
                      </c:pt>
                      <c:pt idx="24">
                        <c:v>2039</c:v>
                      </c:pt>
                      <c:pt idx="25">
                        <c:v>2040</c:v>
                      </c:pt>
                      <c:pt idx="26">
                        <c:v>2041</c:v>
                      </c:pt>
                      <c:pt idx="27">
                        <c:v>2042</c:v>
                      </c:pt>
                      <c:pt idx="28">
                        <c:v>2043</c:v>
                      </c:pt>
                      <c:pt idx="29">
                        <c:v>2044</c:v>
                      </c:pt>
                      <c:pt idx="30">
                        <c:v>2045</c:v>
                      </c:pt>
                      <c:pt idx="31">
                        <c:v>2046</c:v>
                      </c:pt>
                      <c:pt idx="32">
                        <c:v>2047</c:v>
                      </c:pt>
                      <c:pt idx="33">
                        <c:v>2048</c:v>
                      </c:pt>
                      <c:pt idx="34">
                        <c:v>2049</c:v>
                      </c:pt>
                      <c:pt idx="35">
                        <c:v>2050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Sheet1!$E$2:$E$37</c15:sqref>
                        </c15:formulaRef>
                      </c:ext>
                    </c:extLst>
                    <c:numCache>
                      <c:formatCode>General</c:formatCode>
                      <c:ptCount val="36"/>
                      <c:pt idx="0">
                        <c:v>5.9569179999999999</c:v>
                      </c:pt>
                      <c:pt idx="1">
                        <c:v>7.6611390000000004</c:v>
                      </c:pt>
                      <c:pt idx="2">
                        <c:v>10.015375000000001</c:v>
                      </c:pt>
                      <c:pt idx="3">
                        <c:v>12.175248</c:v>
                      </c:pt>
                      <c:pt idx="4">
                        <c:v>14.324807</c:v>
                      </c:pt>
                      <c:pt idx="5">
                        <c:v>16.379239999999999</c:v>
                      </c:pt>
                      <c:pt idx="6">
                        <c:v>18.947776999999999</c:v>
                      </c:pt>
                      <c:pt idx="7">
                        <c:v>21.596053999999999</c:v>
                      </c:pt>
                      <c:pt idx="8">
                        <c:v>24.298203999999998</c:v>
                      </c:pt>
                      <c:pt idx="9">
                        <c:v>26.953620999999998</c:v>
                      </c:pt>
                      <c:pt idx="10">
                        <c:v>28.668082999999999</c:v>
                      </c:pt>
                      <c:pt idx="11">
                        <c:v>30.942833</c:v>
                      </c:pt>
                      <c:pt idx="12">
                        <c:v>32.763514999999998</c:v>
                      </c:pt>
                      <c:pt idx="13">
                        <c:v>34.218139999999998</c:v>
                      </c:pt>
                      <c:pt idx="14">
                        <c:v>36.786991</c:v>
                      </c:pt>
                      <c:pt idx="15">
                        <c:v>0</c:v>
                      </c:pt>
                      <c:pt idx="16">
                        <c:v>43.578884000000002</c:v>
                      </c:pt>
                      <c:pt idx="17">
                        <c:v>46.519542999999999</c:v>
                      </c:pt>
                      <c:pt idx="18">
                        <c:v>50.151085000000002</c:v>
                      </c:pt>
                      <c:pt idx="19">
                        <c:v>53.838070000000002</c:v>
                      </c:pt>
                      <c:pt idx="20">
                        <c:v>56.393574000000001</c:v>
                      </c:pt>
                      <c:pt idx="21">
                        <c:v>60.749096000000002</c:v>
                      </c:pt>
                      <c:pt idx="22">
                        <c:v>64.876862000000003</c:v>
                      </c:pt>
                      <c:pt idx="23">
                        <c:v>69.375259</c:v>
                      </c:pt>
                      <c:pt idx="24">
                        <c:v>73.845878999999996</c:v>
                      </c:pt>
                      <c:pt idx="25">
                        <c:v>78.915870999999996</c:v>
                      </c:pt>
                      <c:pt idx="26">
                        <c:v>83.534278999999998</c:v>
                      </c:pt>
                      <c:pt idx="27">
                        <c:v>87.833327999999995</c:v>
                      </c:pt>
                      <c:pt idx="28">
                        <c:v>93.537491000000003</c:v>
                      </c:pt>
                      <c:pt idx="29">
                        <c:v>98.590110999999993</c:v>
                      </c:pt>
                      <c:pt idx="30">
                        <c:v>105.115646</c:v>
                      </c:pt>
                      <c:pt idx="31">
                        <c:v>111.10668200000001</c:v>
                      </c:pt>
                      <c:pt idx="32">
                        <c:v>118.158951</c:v>
                      </c:pt>
                      <c:pt idx="33">
                        <c:v>123.867638</c:v>
                      </c:pt>
                      <c:pt idx="34">
                        <c:v>130.41061400000001</c:v>
                      </c:pt>
                      <c:pt idx="35">
                        <c:v>136.517807</c:v>
                      </c:pt>
                    </c:numCache>
                  </c:numRef>
                </c:val>
                <c:smooth val="0"/>
              </c15:ser>
            </c15:filteredLineSeries>
            <c15:filteredLineSeries>
              <c15:ser>
                <c:idx val="15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Sheet1!$F$1</c15:sqref>
                        </c15:formulaRef>
                      </c:ext>
                    </c:extLst>
                    <c:strCache>
                      <c:ptCount val="1"/>
                      <c:pt idx="0">
                        <c:v>Commercial - High Renewables Cost</c:v>
                      </c:pt>
                    </c:strCache>
                  </c:strRef>
                </c:tx>
                <c:spPr>
                  <a:ln w="28575" cap="rnd">
                    <a:solidFill>
                      <a:srgbClr val="BD732A">
                        <a:lumMod val="75000"/>
                      </a:srgbClr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Sheet1!$A$2:$A$37</c15:sqref>
                        </c15:formulaRef>
                      </c:ext>
                    </c:extLst>
                    <c:numCache>
                      <c:formatCode>General</c:formatCode>
                      <c:ptCount val="36"/>
                      <c:pt idx="0">
                        <c:v>2015</c:v>
                      </c:pt>
                      <c:pt idx="1">
                        <c:v>2016</c:v>
                      </c:pt>
                      <c:pt idx="2">
                        <c:v>2017</c:v>
                      </c:pt>
                      <c:pt idx="3">
                        <c:v>2018</c:v>
                      </c:pt>
                      <c:pt idx="4">
                        <c:v>2019</c:v>
                      </c:pt>
                      <c:pt idx="5">
                        <c:v>2020</c:v>
                      </c:pt>
                      <c:pt idx="6">
                        <c:v>2021</c:v>
                      </c:pt>
                      <c:pt idx="7">
                        <c:v>2022</c:v>
                      </c:pt>
                      <c:pt idx="8">
                        <c:v>2023</c:v>
                      </c:pt>
                      <c:pt idx="9">
                        <c:v>2024</c:v>
                      </c:pt>
                      <c:pt idx="10">
                        <c:v>2025</c:v>
                      </c:pt>
                      <c:pt idx="11">
                        <c:v>2026</c:v>
                      </c:pt>
                      <c:pt idx="12">
                        <c:v>2027</c:v>
                      </c:pt>
                      <c:pt idx="13">
                        <c:v>2028</c:v>
                      </c:pt>
                      <c:pt idx="14">
                        <c:v>2029</c:v>
                      </c:pt>
                      <c:pt idx="15">
                        <c:v>2030</c:v>
                      </c:pt>
                      <c:pt idx="16">
                        <c:v>2031</c:v>
                      </c:pt>
                      <c:pt idx="17">
                        <c:v>2032</c:v>
                      </c:pt>
                      <c:pt idx="18">
                        <c:v>2033</c:v>
                      </c:pt>
                      <c:pt idx="19">
                        <c:v>2034</c:v>
                      </c:pt>
                      <c:pt idx="20">
                        <c:v>2035</c:v>
                      </c:pt>
                      <c:pt idx="21">
                        <c:v>2036</c:v>
                      </c:pt>
                      <c:pt idx="22">
                        <c:v>2037</c:v>
                      </c:pt>
                      <c:pt idx="23">
                        <c:v>2038</c:v>
                      </c:pt>
                      <c:pt idx="24">
                        <c:v>2039</c:v>
                      </c:pt>
                      <c:pt idx="25">
                        <c:v>2040</c:v>
                      </c:pt>
                      <c:pt idx="26">
                        <c:v>2041</c:v>
                      </c:pt>
                      <c:pt idx="27">
                        <c:v>2042</c:v>
                      </c:pt>
                      <c:pt idx="28">
                        <c:v>2043</c:v>
                      </c:pt>
                      <c:pt idx="29">
                        <c:v>2044</c:v>
                      </c:pt>
                      <c:pt idx="30">
                        <c:v>2045</c:v>
                      </c:pt>
                      <c:pt idx="31">
                        <c:v>2046</c:v>
                      </c:pt>
                      <c:pt idx="32">
                        <c:v>2047</c:v>
                      </c:pt>
                      <c:pt idx="33">
                        <c:v>2048</c:v>
                      </c:pt>
                      <c:pt idx="34">
                        <c:v>2049</c:v>
                      </c:pt>
                      <c:pt idx="35">
                        <c:v>2050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Sheet1!$F$2:$F$37</c15:sqref>
                        </c15:formulaRef>
                      </c:ext>
                    </c:extLst>
                    <c:numCache>
                      <c:formatCode>General</c:formatCode>
                      <c:ptCount val="36"/>
                      <c:pt idx="0">
                        <c:v>5.9569179999999999</c:v>
                      </c:pt>
                      <c:pt idx="1">
                        <c:v>7.6611390000000004</c:v>
                      </c:pt>
                      <c:pt idx="2">
                        <c:v>10.015375000000001</c:v>
                      </c:pt>
                      <c:pt idx="3">
                        <c:v>12.175248</c:v>
                      </c:pt>
                      <c:pt idx="4">
                        <c:v>14.324807</c:v>
                      </c:pt>
                      <c:pt idx="5">
                        <c:v>16.379239999999999</c:v>
                      </c:pt>
                      <c:pt idx="6">
                        <c:v>18.947776999999999</c:v>
                      </c:pt>
                      <c:pt idx="7">
                        <c:v>21.596053999999999</c:v>
                      </c:pt>
                      <c:pt idx="8">
                        <c:v>24.298203999999998</c:v>
                      </c:pt>
                      <c:pt idx="9">
                        <c:v>26.953620999999998</c:v>
                      </c:pt>
                      <c:pt idx="10">
                        <c:v>28.768324</c:v>
                      </c:pt>
                      <c:pt idx="11">
                        <c:v>30.317672999999999</c:v>
                      </c:pt>
                      <c:pt idx="12">
                        <c:v>32.138312999999997</c:v>
                      </c:pt>
                      <c:pt idx="13">
                        <c:v>34.091479999999997</c:v>
                      </c:pt>
                      <c:pt idx="14">
                        <c:v>35.080672999999997</c:v>
                      </c:pt>
                      <c:pt idx="15">
                        <c:v>0</c:v>
                      </c:pt>
                      <c:pt idx="16">
                        <c:v>37.415928000000001</c:v>
                      </c:pt>
                      <c:pt idx="17">
                        <c:v>38.483936</c:v>
                      </c:pt>
                      <c:pt idx="18">
                        <c:v>39.595790999999998</c:v>
                      </c:pt>
                      <c:pt idx="19">
                        <c:v>40.733638999999997</c:v>
                      </c:pt>
                      <c:pt idx="20">
                        <c:v>40.976677000000002</c:v>
                      </c:pt>
                      <c:pt idx="21">
                        <c:v>41.792991999999998</c:v>
                      </c:pt>
                      <c:pt idx="22">
                        <c:v>42.632075999999998</c:v>
                      </c:pt>
                      <c:pt idx="23">
                        <c:v>43.028163999999997</c:v>
                      </c:pt>
                      <c:pt idx="24">
                        <c:v>44.531002000000001</c:v>
                      </c:pt>
                      <c:pt idx="25">
                        <c:v>45.720585</c:v>
                      </c:pt>
                      <c:pt idx="26">
                        <c:v>46.284832000000002</c:v>
                      </c:pt>
                      <c:pt idx="27">
                        <c:v>47.355766000000003</c:v>
                      </c:pt>
                      <c:pt idx="28">
                        <c:v>48.302612000000003</c:v>
                      </c:pt>
                      <c:pt idx="29">
                        <c:v>48.823391000000001</c:v>
                      </c:pt>
                      <c:pt idx="30">
                        <c:v>49.718609000000001</c:v>
                      </c:pt>
                      <c:pt idx="31">
                        <c:v>50.447707999999999</c:v>
                      </c:pt>
                      <c:pt idx="32">
                        <c:v>51.375453999999998</c:v>
                      </c:pt>
                      <c:pt idx="33">
                        <c:v>51.943783000000003</c:v>
                      </c:pt>
                      <c:pt idx="34">
                        <c:v>52.565514</c:v>
                      </c:pt>
                      <c:pt idx="35">
                        <c:v>53.126967999999998</c:v>
                      </c:pt>
                    </c:numCache>
                  </c:numRef>
                </c:val>
                <c:smooth val="0"/>
              </c15:ser>
            </c15:filteredLineSeries>
          </c:ext>
        </c:extLst>
      </c:lineChart>
      <c:catAx>
        <c:axId val="265976864"/>
        <c:scaling>
          <c:orientation val="minMax"/>
        </c:scaling>
        <c:delete val="0"/>
        <c:axPos val="b"/>
        <c:numFmt formatCode="General" sourceLinked="1"/>
        <c:majorTickMark val="out"/>
        <c:minorTickMark val="out"/>
        <c:tickLblPos val="none"/>
        <c:spPr>
          <a:noFill/>
          <a:ln w="9525" cap="flat" cmpd="sng" algn="ctr">
            <a:solidFill>
              <a:srgbClr val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5977952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265977952"/>
        <c:scaling>
          <c:orientation val="minMax"/>
          <c:max val="15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low"/>
        <c:spPr>
          <a:noFill/>
          <a:ln w="22225">
            <a:solidFill>
              <a:srgbClr val="FFFFFF">
                <a:lumMod val="65000"/>
              </a:srgb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5976864"/>
        <c:crossesAt val="7"/>
        <c:crossBetween val="midCat"/>
        <c:majorUnit val="30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3910503212336776E-2"/>
          <c:y val="0.14112268029354133"/>
          <c:w val="0.81904365827510994"/>
          <c:h val="0.75667995710982749"/>
        </c:manualLayout>
      </c:layout>
      <c:barChart>
        <c:barDir val="col"/>
        <c:grouping val="stacked"/>
        <c:varyColors val="0"/>
        <c:ser>
          <c:idx val="5"/>
          <c:order val="0"/>
          <c:tx>
            <c:strRef>
              <c:f>Sheet1!$B$1</c:f>
              <c:strCache>
                <c:ptCount val="1"/>
                <c:pt idx="0">
                  <c:v>solar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2020</c:v>
                </c:pt>
                <c:pt idx="1">
                  <c:v>2030</c:v>
                </c:pt>
                <c:pt idx="2">
                  <c:v>2040</c:v>
                </c:pt>
                <c:pt idx="3">
                  <c:v>2050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16.379239999999999</c:v>
                </c:pt>
                <c:pt idx="1">
                  <c:v>36.594112000000003</c:v>
                </c:pt>
                <c:pt idx="2">
                  <c:v>51.607689000000001</c:v>
                </c:pt>
                <c:pt idx="3">
                  <c:v>71.639015000000001</c:v>
                </c:pt>
              </c:numCache>
            </c:numRef>
          </c:val>
        </c:ser>
        <c:ser>
          <c:idx val="8"/>
          <c:order val="1"/>
          <c:tx>
            <c:strRef>
              <c:f>Sheet1!$C$1</c:f>
              <c:strCache>
                <c:ptCount val="1"/>
                <c:pt idx="0">
                  <c:v>wind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2020</c:v>
                </c:pt>
                <c:pt idx="1">
                  <c:v>2030</c:v>
                </c:pt>
                <c:pt idx="2">
                  <c:v>2040</c:v>
                </c:pt>
                <c:pt idx="3">
                  <c:v>2050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0.55488100000000007</c:v>
                </c:pt>
                <c:pt idx="1">
                  <c:v>0.56386800000000004</c:v>
                </c:pt>
                <c:pt idx="2">
                  <c:v>0.56953299999999996</c:v>
                </c:pt>
                <c:pt idx="3">
                  <c:v>0.574318</c:v>
                </c:pt>
              </c:numCache>
            </c:numRef>
          </c:val>
        </c:ser>
        <c:ser>
          <c:idx val="6"/>
          <c:order val="2"/>
          <c:tx>
            <c:strRef>
              <c:f>Sheet1!$D$1</c:f>
              <c:strCache>
                <c:ptCount val="1"/>
                <c:pt idx="0">
                  <c:v>municipal solid waste/other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2020</c:v>
                </c:pt>
                <c:pt idx="1">
                  <c:v>2030</c:v>
                </c:pt>
                <c:pt idx="2">
                  <c:v>2040</c:v>
                </c:pt>
                <c:pt idx="3">
                  <c:v>2050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0.52785639009999996</c:v>
                </c:pt>
                <c:pt idx="1">
                  <c:v>0.52785639009999996</c:v>
                </c:pt>
                <c:pt idx="2">
                  <c:v>0.52785639009999996</c:v>
                </c:pt>
                <c:pt idx="3">
                  <c:v>0.52785639009999996</c:v>
                </c:pt>
              </c:numCache>
            </c:numRef>
          </c:val>
        </c:ser>
        <c:ser>
          <c:idx val="7"/>
          <c:order val="3"/>
          <c:tx>
            <c:strRef>
              <c:f>Sheet1!$E$1</c:f>
              <c:strCache>
                <c:ptCount val="1"/>
                <c:pt idx="0">
                  <c:v>natural gas-fired CHP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2020</c:v>
                </c:pt>
                <c:pt idx="1">
                  <c:v>2030</c:v>
                </c:pt>
                <c:pt idx="2">
                  <c:v>2040</c:v>
                </c:pt>
                <c:pt idx="3">
                  <c:v>2050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1.3541381323299999</c:v>
                </c:pt>
                <c:pt idx="1">
                  <c:v>1.5121405199899998</c:v>
                </c:pt>
                <c:pt idx="2">
                  <c:v>1.6772327716499995</c:v>
                </c:pt>
                <c:pt idx="3">
                  <c:v>1.8433126983599999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1"/>
        <c:overlap val="100"/>
        <c:axId val="265991008"/>
        <c:axId val="265980128"/>
      </c:barChart>
      <c:catAx>
        <c:axId val="265991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5980128"/>
        <c:crosses val="autoZero"/>
        <c:auto val="1"/>
        <c:lblAlgn val="ctr"/>
        <c:lblOffset val="100"/>
        <c:tickMarkSkip val="30"/>
        <c:noMultiLvlLbl val="0"/>
      </c:catAx>
      <c:valAx>
        <c:axId val="265980128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5991008"/>
        <c:crossesAt val="1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354819490811232"/>
          <c:y val="0.14116174767444148"/>
          <c:w val="0.81843153583702588"/>
          <c:h val="0.7586420436695829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wind</c:v>
                </c:pt>
              </c:strCache>
            </c:strRef>
          </c:tx>
          <c:spPr>
            <a:solidFill>
              <a:schemeClr val="accent3"/>
            </a:solidFill>
            <a:ln w="25400"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2020</c:v>
                </c:pt>
                <c:pt idx="1">
                  <c:v>2030</c:v>
                </c:pt>
                <c:pt idx="2">
                  <c:v>2040</c:v>
                </c:pt>
                <c:pt idx="3">
                  <c:v>2050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0.55488100000000007</c:v>
                </c:pt>
                <c:pt idx="1">
                  <c:v>0.56386800000000004</c:v>
                </c:pt>
                <c:pt idx="2">
                  <c:v>0.56953299999999996</c:v>
                </c:pt>
                <c:pt idx="3">
                  <c:v>0.574318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municipal solid waste/other</c:v>
                </c:pt>
              </c:strCache>
            </c:strRef>
          </c:tx>
          <c:spPr>
            <a:solidFill>
              <a:schemeClr val="accent2"/>
            </a:solidFill>
            <a:ln w="25400"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2020</c:v>
                </c:pt>
                <c:pt idx="1">
                  <c:v>2030</c:v>
                </c:pt>
                <c:pt idx="2">
                  <c:v>2040</c:v>
                </c:pt>
                <c:pt idx="3">
                  <c:v>2050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0.52785639009999996</c:v>
                </c:pt>
                <c:pt idx="1">
                  <c:v>0.52785639009999996</c:v>
                </c:pt>
                <c:pt idx="2">
                  <c:v>0.52785639009999996</c:v>
                </c:pt>
                <c:pt idx="3">
                  <c:v>0.52785639009999996</c:v>
                </c:pt>
              </c:numCache>
            </c:numRef>
          </c:val>
        </c:ser>
        <c:ser>
          <c:idx val="8"/>
          <c:order val="2"/>
          <c:tx>
            <c:strRef>
              <c:f>Sheet1!$D$1</c:f>
              <c:strCache>
                <c:ptCount val="1"/>
                <c:pt idx="0">
                  <c:v>gas turbines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 w="25400"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2020</c:v>
                </c:pt>
                <c:pt idx="1">
                  <c:v>2030</c:v>
                </c:pt>
                <c:pt idx="2">
                  <c:v>2040</c:v>
                </c:pt>
                <c:pt idx="3">
                  <c:v>2050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1.0039385008600001</c:v>
                </c:pt>
                <c:pt idx="1">
                  <c:v>1.1242886554499998</c:v>
                </c:pt>
                <c:pt idx="2">
                  <c:v>1.2597187177699998</c:v>
                </c:pt>
                <c:pt idx="3">
                  <c:v>1.3955780759</c:v>
                </c:pt>
              </c:numCache>
            </c:numRef>
          </c:val>
        </c:ser>
        <c:ser>
          <c:idx val="9"/>
          <c:order val="3"/>
          <c:tx>
            <c:strRef>
              <c:f>Sheet1!$E$1</c:f>
              <c:strCache>
                <c:ptCount val="1"/>
                <c:pt idx="0">
                  <c:v>fuel cells</c:v>
                </c:pt>
              </c:strCache>
            </c:strRef>
          </c:tx>
          <c:spPr>
            <a:solidFill>
              <a:schemeClr val="accent3">
                <a:lumMod val="40000"/>
                <a:lumOff val="60000"/>
              </a:schemeClr>
            </a:solidFill>
            <a:ln w="25400"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2020</c:v>
                </c:pt>
                <c:pt idx="1">
                  <c:v>2030</c:v>
                </c:pt>
                <c:pt idx="2">
                  <c:v>2040</c:v>
                </c:pt>
                <c:pt idx="3">
                  <c:v>2050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0.18709895694999995</c:v>
                </c:pt>
                <c:pt idx="1">
                  <c:v>0.19676830657000002</c:v>
                </c:pt>
                <c:pt idx="2">
                  <c:v>0.20040648624999999</c:v>
                </c:pt>
                <c:pt idx="3">
                  <c:v>0.20390848624999999</c:v>
                </c:pt>
              </c:numCache>
            </c:numRef>
          </c:val>
        </c:ser>
        <c:ser>
          <c:idx val="6"/>
          <c:order val="4"/>
          <c:tx>
            <c:strRef>
              <c:f>Sheet1!$F$1</c:f>
              <c:strCache>
                <c:ptCount val="1"/>
                <c:pt idx="0">
                  <c:v>gas engines</c:v>
                </c:pt>
              </c:strCache>
            </c:strRef>
          </c:tx>
          <c:spPr>
            <a:solidFill>
              <a:schemeClr val="accent1"/>
            </a:solidFill>
            <a:ln w="25400"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2020</c:v>
                </c:pt>
                <c:pt idx="1">
                  <c:v>2030</c:v>
                </c:pt>
                <c:pt idx="2">
                  <c:v>2040</c:v>
                </c:pt>
                <c:pt idx="3">
                  <c:v>2050</c:v>
                </c:pt>
              </c:strCache>
            </c:strRef>
          </c:cat>
          <c:val>
            <c:numRef>
              <c:f>Sheet1!$F$2:$F$5</c:f>
              <c:numCache>
                <c:formatCode>General</c:formatCode>
                <c:ptCount val="4"/>
                <c:pt idx="0">
                  <c:v>6.1626665859999985E-2</c:v>
                </c:pt>
                <c:pt idx="1">
                  <c:v>7.7096136600000004E-2</c:v>
                </c:pt>
                <c:pt idx="2">
                  <c:v>9.5985627079999983E-2</c:v>
                </c:pt>
                <c:pt idx="3">
                  <c:v>0.11464101607</c:v>
                </c:pt>
              </c:numCache>
            </c:numRef>
          </c:val>
        </c:ser>
        <c:ser>
          <c:idx val="7"/>
          <c:order val="5"/>
          <c:tx>
            <c:strRef>
              <c:f>Sheet1!$G$1</c:f>
              <c:strCache>
                <c:ptCount val="1"/>
                <c:pt idx="0">
                  <c:v>microturbines</c:v>
                </c:pt>
              </c:strCache>
            </c:strRef>
          </c:tx>
          <c:spPr>
            <a:solidFill>
              <a:schemeClr val="accent3"/>
            </a:solidFill>
            <a:ln w="25400"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2020</c:v>
                </c:pt>
                <c:pt idx="1">
                  <c:v>2030</c:v>
                </c:pt>
                <c:pt idx="2">
                  <c:v>2040</c:v>
                </c:pt>
                <c:pt idx="3">
                  <c:v>2050</c:v>
                </c:pt>
              </c:strCache>
            </c:strRef>
          </c:cat>
          <c:val>
            <c:numRef>
              <c:f>Sheet1!$G$2:$G$5</c:f>
              <c:numCache>
                <c:formatCode>General</c:formatCode>
                <c:ptCount val="4"/>
                <c:pt idx="0">
                  <c:v>0.10147400866</c:v>
                </c:pt>
                <c:pt idx="1">
                  <c:v>0.11398742136999995</c:v>
                </c:pt>
                <c:pt idx="2">
                  <c:v>0.12112194054999995</c:v>
                </c:pt>
                <c:pt idx="3">
                  <c:v>0.12918512013999994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65980672"/>
        <c:axId val="265986112"/>
      </c:barChart>
      <c:catAx>
        <c:axId val="265980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5986112"/>
        <c:crosses val="autoZero"/>
        <c:auto val="1"/>
        <c:lblAlgn val="ctr"/>
        <c:lblOffset val="100"/>
        <c:noMultiLvlLbl val="0"/>
      </c:catAx>
      <c:valAx>
        <c:axId val="265986112"/>
        <c:scaling>
          <c:orientation val="minMax"/>
          <c:max val="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0"/>
        <c:majorTickMark val="none"/>
        <c:minorTickMark val="none"/>
        <c:tickLblPos val="low"/>
        <c:spPr>
          <a:noFill/>
          <a:ln w="22225">
            <a:noFill/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5980672"/>
        <c:crossesAt val="6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580570745068262"/>
          <c:y val="0.2124764346612347"/>
          <c:w val="0.81904365827510994"/>
          <c:h val="0.652522205349065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residential</c:v>
                </c:pt>
              </c:strCache>
            </c:strRef>
          </c:tx>
          <c:spPr>
            <a:solidFill>
              <a:srgbClr val="72242D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2015</c:v>
                </c:pt>
                <c:pt idx="1">
                  <c:v>2020</c:v>
                </c:pt>
                <c:pt idx="2">
                  <c:v>2025</c:v>
                </c:pt>
                <c:pt idx="3">
                  <c:v>2030</c:v>
                </c:pt>
                <c:pt idx="4">
                  <c:v>2035</c:v>
                </c:pt>
                <c:pt idx="5">
                  <c:v>2040</c:v>
                </c:pt>
                <c:pt idx="6">
                  <c:v>2045</c:v>
                </c:pt>
                <c:pt idx="7">
                  <c:v>2050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0.44266700000000003</c:v>
                </c:pt>
                <c:pt idx="1">
                  <c:v>0.20806599999999997</c:v>
                </c:pt>
                <c:pt idx="2">
                  <c:v>0.201131</c:v>
                </c:pt>
                <c:pt idx="3">
                  <c:v>0.19889899999999999</c:v>
                </c:pt>
                <c:pt idx="4">
                  <c:v>0.19570199999999999</c:v>
                </c:pt>
                <c:pt idx="5">
                  <c:v>0.19495799999999999</c:v>
                </c:pt>
                <c:pt idx="6">
                  <c:v>0.18856500000000001</c:v>
                </c:pt>
                <c:pt idx="7">
                  <c:v>0.186807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commercial</c:v>
                </c:pt>
              </c:strCache>
            </c:strRef>
          </c:tx>
          <c:spPr>
            <a:solidFill>
              <a:srgbClr val="E3A5AC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2015</c:v>
                </c:pt>
                <c:pt idx="1">
                  <c:v>2020</c:v>
                </c:pt>
                <c:pt idx="2">
                  <c:v>2025</c:v>
                </c:pt>
                <c:pt idx="3">
                  <c:v>2030</c:v>
                </c:pt>
                <c:pt idx="4">
                  <c:v>2035</c:v>
                </c:pt>
                <c:pt idx="5">
                  <c:v>2040</c:v>
                </c:pt>
                <c:pt idx="6">
                  <c:v>2045</c:v>
                </c:pt>
                <c:pt idx="7">
                  <c:v>2050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0.58791899999999997</c:v>
                </c:pt>
                <c:pt idx="1">
                  <c:v>0.53568900000000008</c:v>
                </c:pt>
                <c:pt idx="2">
                  <c:v>0.48189199999999999</c:v>
                </c:pt>
                <c:pt idx="3">
                  <c:v>0.44149300000000002</c:v>
                </c:pt>
                <c:pt idx="4">
                  <c:v>0.395258</c:v>
                </c:pt>
                <c:pt idx="5">
                  <c:v>0.37235100000000004</c:v>
                </c:pt>
                <c:pt idx="6">
                  <c:v>0.35661399999999999</c:v>
                </c:pt>
                <c:pt idx="7">
                  <c:v>0.35190700000000003</c:v>
                </c:pt>
              </c:numCache>
            </c:numRef>
          </c:val>
          <c:extLst/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1"/>
        <c:overlap val="-15"/>
        <c:axId val="265986656"/>
        <c:axId val="265987200"/>
      </c:barChart>
      <c:catAx>
        <c:axId val="265986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5987200"/>
        <c:crosses val="autoZero"/>
        <c:auto val="1"/>
        <c:lblAlgn val="l"/>
        <c:lblOffset val="100"/>
        <c:tickLblSkip val="2"/>
        <c:tickMarkSkip val="10"/>
        <c:noMultiLvlLbl val="0"/>
      </c:catAx>
      <c:valAx>
        <c:axId val="265987200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59866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2.8021194212349703E-2"/>
          <c:y val="9.7612306557143383E-2"/>
          <c:w val="0.86836196563161416"/>
          <c:h val="0.69828923427792045"/>
        </c:manualLayout>
      </c:layout>
      <c:areaChart>
        <c:grouping val="percentStacked"/>
        <c:varyColors val="0"/>
        <c:ser>
          <c:idx val="4"/>
          <c:order val="0"/>
          <c:tx>
            <c:strRef>
              <c:f>Sheet1!$F$1</c:f>
              <c:strCache>
                <c:ptCount val="1"/>
                <c:pt idx="0">
                  <c:v>CFL</c:v>
                </c:pt>
              </c:strCache>
            </c:strRef>
          </c:tx>
          <c:spPr>
            <a:solidFill>
              <a:srgbClr val="5D9732"/>
            </a:solidFill>
            <a:ln w="25400">
              <a:noFill/>
            </a:ln>
            <a:effectLst/>
          </c:spPr>
          <c:cat>
            <c:numRef>
              <c:f>Sheet1!$B$2:$B$37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Sheet1!$F$2:$F$37</c:f>
              <c:numCache>
                <c:formatCode>General</c:formatCode>
                <c:ptCount val="36"/>
                <c:pt idx="0">
                  <c:v>95.27</c:v>
                </c:pt>
                <c:pt idx="1">
                  <c:v>84.191000000000003</c:v>
                </c:pt>
                <c:pt idx="2">
                  <c:v>74.388000000000005</c:v>
                </c:pt>
                <c:pt idx="3">
                  <c:v>65.698999999999998</c:v>
                </c:pt>
                <c:pt idx="4">
                  <c:v>58.137999999999998</c:v>
                </c:pt>
                <c:pt idx="5">
                  <c:v>51.435000000000002</c:v>
                </c:pt>
                <c:pt idx="6">
                  <c:v>45.557000000000002</c:v>
                </c:pt>
                <c:pt idx="7">
                  <c:v>40.341999999999999</c:v>
                </c:pt>
                <c:pt idx="8">
                  <c:v>35.728999999999999</c:v>
                </c:pt>
                <c:pt idx="9">
                  <c:v>31.632999999999999</c:v>
                </c:pt>
                <c:pt idx="10">
                  <c:v>28.012</c:v>
                </c:pt>
                <c:pt idx="11">
                  <c:v>24.8</c:v>
                </c:pt>
                <c:pt idx="12">
                  <c:v>21.957999999999998</c:v>
                </c:pt>
                <c:pt idx="13">
                  <c:v>19.431000000000001</c:v>
                </c:pt>
                <c:pt idx="14">
                  <c:v>17.198</c:v>
                </c:pt>
                <c:pt idx="15">
                  <c:v>15.215999999999999</c:v>
                </c:pt>
                <c:pt idx="16">
                  <c:v>13.484999999999999</c:v>
                </c:pt>
                <c:pt idx="17">
                  <c:v>11.952999999999999</c:v>
                </c:pt>
                <c:pt idx="18">
                  <c:v>10.595000000000001</c:v>
                </c:pt>
                <c:pt idx="19">
                  <c:v>9.3879999999999999</c:v>
                </c:pt>
                <c:pt idx="20">
                  <c:v>8.3190000000000008</c:v>
                </c:pt>
                <c:pt idx="21">
                  <c:v>7.367</c:v>
                </c:pt>
                <c:pt idx="22">
                  <c:v>6.5270000000000001</c:v>
                </c:pt>
                <c:pt idx="23">
                  <c:v>5.7859999999999996</c:v>
                </c:pt>
                <c:pt idx="24">
                  <c:v>5.1189999999999998</c:v>
                </c:pt>
                <c:pt idx="25">
                  <c:v>4.5410000000000004</c:v>
                </c:pt>
                <c:pt idx="26">
                  <c:v>4.0259999999999998</c:v>
                </c:pt>
                <c:pt idx="27">
                  <c:v>3.5720000000000001</c:v>
                </c:pt>
                <c:pt idx="28">
                  <c:v>3.1640000000000001</c:v>
                </c:pt>
                <c:pt idx="29">
                  <c:v>2.802</c:v>
                </c:pt>
                <c:pt idx="30">
                  <c:v>2.488</c:v>
                </c:pt>
                <c:pt idx="31">
                  <c:v>2.2029999999999998</c:v>
                </c:pt>
                <c:pt idx="32">
                  <c:v>1.9590000000000001</c:v>
                </c:pt>
                <c:pt idx="33">
                  <c:v>1.734</c:v>
                </c:pt>
                <c:pt idx="34">
                  <c:v>1.5349999999999999</c:v>
                </c:pt>
                <c:pt idx="35">
                  <c:v>1.363</c:v>
                </c:pt>
              </c:numCache>
            </c:numRef>
          </c:val>
        </c:ser>
        <c:ser>
          <c:idx val="3"/>
          <c:order val="1"/>
          <c:tx>
            <c:strRef>
              <c:f>Sheet1!$E$1</c:f>
              <c:strCache>
                <c:ptCount val="1"/>
                <c:pt idx="0">
                  <c:v>Incandescent/Halogen</c:v>
                </c:pt>
              </c:strCache>
            </c:strRef>
          </c:tx>
          <c:spPr>
            <a:solidFill>
              <a:srgbClr val="BD732A"/>
            </a:solidFill>
            <a:ln w="25400">
              <a:noFill/>
            </a:ln>
            <a:effectLst/>
          </c:spPr>
          <c:cat>
            <c:numRef>
              <c:f>Sheet1!$B$2:$B$37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Sheet1!$E$2:$E$37</c:f>
              <c:numCache>
                <c:formatCode>General</c:formatCode>
                <c:ptCount val="36"/>
                <c:pt idx="0">
                  <c:v>68.063000000000002</c:v>
                </c:pt>
                <c:pt idx="1">
                  <c:v>64.834000000000003</c:v>
                </c:pt>
                <c:pt idx="2">
                  <c:v>62.276000000000003</c:v>
                </c:pt>
                <c:pt idx="3">
                  <c:v>55.136000000000003</c:v>
                </c:pt>
                <c:pt idx="4">
                  <c:v>46.843000000000004</c:v>
                </c:pt>
                <c:pt idx="5">
                  <c:v>39.549999999999997</c:v>
                </c:pt>
                <c:pt idx="6">
                  <c:v>33.526000000000003</c:v>
                </c:pt>
                <c:pt idx="7">
                  <c:v>28.54</c:v>
                </c:pt>
                <c:pt idx="8">
                  <c:v>24.459</c:v>
                </c:pt>
                <c:pt idx="9">
                  <c:v>21.082000000000001</c:v>
                </c:pt>
                <c:pt idx="10">
                  <c:v>18.207999999999998</c:v>
                </c:pt>
                <c:pt idx="11">
                  <c:v>15.74</c:v>
                </c:pt>
                <c:pt idx="12">
                  <c:v>13.61</c:v>
                </c:pt>
                <c:pt idx="13">
                  <c:v>11.773999999999999</c:v>
                </c:pt>
                <c:pt idx="14">
                  <c:v>10.198</c:v>
                </c:pt>
                <c:pt idx="15">
                  <c:v>8.7910000000000004</c:v>
                </c:pt>
                <c:pt idx="16">
                  <c:v>7.5910000000000002</c:v>
                </c:pt>
                <c:pt idx="17">
                  <c:v>6.5540000000000003</c:v>
                </c:pt>
                <c:pt idx="18">
                  <c:v>5.6539999999999999</c:v>
                </c:pt>
                <c:pt idx="19">
                  <c:v>4.891</c:v>
                </c:pt>
                <c:pt idx="20">
                  <c:v>4.2240000000000002</c:v>
                </c:pt>
                <c:pt idx="21">
                  <c:v>3.653</c:v>
                </c:pt>
                <c:pt idx="22">
                  <c:v>3.16</c:v>
                </c:pt>
                <c:pt idx="23">
                  <c:v>2.7389999999999999</c:v>
                </c:pt>
                <c:pt idx="24">
                  <c:v>2.3639999999999999</c:v>
                </c:pt>
                <c:pt idx="25">
                  <c:v>2.04</c:v>
                </c:pt>
                <c:pt idx="26">
                  <c:v>1.7589999999999999</c:v>
                </c:pt>
                <c:pt idx="27">
                  <c:v>1.5189999999999999</c:v>
                </c:pt>
                <c:pt idx="28">
                  <c:v>1.321</c:v>
                </c:pt>
                <c:pt idx="29">
                  <c:v>1.145</c:v>
                </c:pt>
                <c:pt idx="30">
                  <c:v>0.99399999999999999</c:v>
                </c:pt>
                <c:pt idx="31">
                  <c:v>0.86</c:v>
                </c:pt>
                <c:pt idx="32">
                  <c:v>0.746</c:v>
                </c:pt>
                <c:pt idx="33">
                  <c:v>0.64400000000000002</c:v>
                </c:pt>
                <c:pt idx="34">
                  <c:v>0.56899999999999995</c:v>
                </c:pt>
                <c:pt idx="35">
                  <c:v>0.48499999999999999</c:v>
                </c:pt>
              </c:numCache>
            </c:numRef>
          </c:val>
        </c:ser>
        <c:ser>
          <c:idx val="8"/>
          <c:order val="2"/>
          <c:tx>
            <c:strRef>
              <c:f>Sheet1!$J$1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rgbClr val="FFC702"/>
            </a:solidFill>
            <a:ln w="25400">
              <a:noFill/>
            </a:ln>
            <a:effectLst/>
          </c:spPr>
          <c:cat>
            <c:numRef>
              <c:f>Sheet1!$B$2:$B$37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Sheet1!$J$2:$J$37</c:f>
              <c:numCache>
                <c:formatCode>General</c:formatCode>
                <c:ptCount val="36"/>
                <c:pt idx="0">
                  <c:v>27.105</c:v>
                </c:pt>
                <c:pt idx="1">
                  <c:v>23.937999999999999</c:v>
                </c:pt>
                <c:pt idx="2">
                  <c:v>21.497</c:v>
                </c:pt>
                <c:pt idx="3">
                  <c:v>19.451000000000001</c:v>
                </c:pt>
                <c:pt idx="4">
                  <c:v>16.981000000000002</c:v>
                </c:pt>
                <c:pt idx="5">
                  <c:v>15.625</c:v>
                </c:pt>
                <c:pt idx="6">
                  <c:v>14.372</c:v>
                </c:pt>
                <c:pt idx="7">
                  <c:v>13.401</c:v>
                </c:pt>
                <c:pt idx="8">
                  <c:v>12.66</c:v>
                </c:pt>
                <c:pt idx="9">
                  <c:v>12.090999999999999</c:v>
                </c:pt>
                <c:pt idx="10">
                  <c:v>11.577</c:v>
                </c:pt>
                <c:pt idx="11">
                  <c:v>11.143000000000001</c:v>
                </c:pt>
                <c:pt idx="12">
                  <c:v>10.728999999999999</c:v>
                </c:pt>
                <c:pt idx="13">
                  <c:v>10.337</c:v>
                </c:pt>
                <c:pt idx="14">
                  <c:v>9.8780000000000001</c:v>
                </c:pt>
                <c:pt idx="15">
                  <c:v>9.4710000000000001</c:v>
                </c:pt>
                <c:pt idx="16">
                  <c:v>8.6470000000000002</c:v>
                </c:pt>
                <c:pt idx="17">
                  <c:v>7.7130000000000001</c:v>
                </c:pt>
                <c:pt idx="18">
                  <c:v>7.0739999999999998</c:v>
                </c:pt>
                <c:pt idx="19">
                  <c:v>6.5940000000000003</c:v>
                </c:pt>
                <c:pt idx="20">
                  <c:v>6.2510000000000003</c:v>
                </c:pt>
                <c:pt idx="21">
                  <c:v>6.0039999999999996</c:v>
                </c:pt>
                <c:pt idx="22">
                  <c:v>5.7850000000000001</c:v>
                </c:pt>
                <c:pt idx="23">
                  <c:v>5.64</c:v>
                </c:pt>
                <c:pt idx="24">
                  <c:v>5.5119999999999996</c:v>
                </c:pt>
                <c:pt idx="25">
                  <c:v>5.2759999999999998</c:v>
                </c:pt>
                <c:pt idx="26">
                  <c:v>5.1189999999999998</c:v>
                </c:pt>
                <c:pt idx="27">
                  <c:v>5.0259999999999998</c:v>
                </c:pt>
                <c:pt idx="28">
                  <c:v>4.9630000000000001</c:v>
                </c:pt>
                <c:pt idx="29">
                  <c:v>4.93</c:v>
                </c:pt>
                <c:pt idx="30">
                  <c:v>4.899</c:v>
                </c:pt>
                <c:pt idx="31">
                  <c:v>4.8959999999999999</c:v>
                </c:pt>
                <c:pt idx="32">
                  <c:v>4.9020000000000001</c:v>
                </c:pt>
                <c:pt idx="33">
                  <c:v>4.9240000000000004</c:v>
                </c:pt>
                <c:pt idx="34">
                  <c:v>4.9379999999999997</c:v>
                </c:pt>
                <c:pt idx="35">
                  <c:v>4.9619999999999997</c:v>
                </c:pt>
              </c:numCache>
            </c:numRef>
          </c:val>
        </c:ser>
        <c:ser>
          <c:idx val="7"/>
          <c:order val="3"/>
          <c:tx>
            <c:strRef>
              <c:f>Sheet1!$I$1</c:f>
              <c:strCache>
                <c:ptCount val="1"/>
                <c:pt idx="0">
                  <c:v>LED Integrated Luminaire</c:v>
                </c:pt>
              </c:strCache>
            </c:strRef>
          </c:tx>
          <c:spPr>
            <a:solidFill>
              <a:srgbClr val="0096D7">
                <a:lumMod val="50000"/>
              </a:srgbClr>
            </a:solidFill>
            <a:ln w="25400">
              <a:noFill/>
            </a:ln>
            <a:effectLst/>
          </c:spPr>
          <c:cat>
            <c:numRef>
              <c:f>Sheet1!$B$2:$B$37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Sheet1!$I$2:$I$37</c:f>
              <c:numCache>
                <c:formatCode>General</c:formatCode>
                <c:ptCount val="36"/>
                <c:pt idx="0">
                  <c:v>13.65</c:v>
                </c:pt>
                <c:pt idx="1">
                  <c:v>16.181999999999999</c:v>
                </c:pt>
                <c:pt idx="2">
                  <c:v>18.312999999999999</c:v>
                </c:pt>
                <c:pt idx="3">
                  <c:v>20.559000000000001</c:v>
                </c:pt>
                <c:pt idx="4">
                  <c:v>29.012</c:v>
                </c:pt>
                <c:pt idx="5">
                  <c:v>86.582999999999998</c:v>
                </c:pt>
                <c:pt idx="6">
                  <c:v>149.57</c:v>
                </c:pt>
                <c:pt idx="7">
                  <c:v>201.899</c:v>
                </c:pt>
                <c:pt idx="8">
                  <c:v>253.893</c:v>
                </c:pt>
                <c:pt idx="9">
                  <c:v>306.12799999999999</c:v>
                </c:pt>
                <c:pt idx="10">
                  <c:v>353.26400000000001</c:v>
                </c:pt>
                <c:pt idx="11">
                  <c:v>395.779</c:v>
                </c:pt>
                <c:pt idx="12">
                  <c:v>434.029</c:v>
                </c:pt>
                <c:pt idx="13">
                  <c:v>490.86099999999999</c:v>
                </c:pt>
                <c:pt idx="14">
                  <c:v>541.68499999999995</c:v>
                </c:pt>
                <c:pt idx="15">
                  <c:v>588.80999999999995</c:v>
                </c:pt>
                <c:pt idx="16">
                  <c:v>632.90300000000002</c:v>
                </c:pt>
                <c:pt idx="17">
                  <c:v>673.17200000000003</c:v>
                </c:pt>
                <c:pt idx="18">
                  <c:v>709.69500000000005</c:v>
                </c:pt>
                <c:pt idx="19">
                  <c:v>742.86400000000003</c:v>
                </c:pt>
                <c:pt idx="20">
                  <c:v>772.85299999999995</c:v>
                </c:pt>
                <c:pt idx="21">
                  <c:v>799.94100000000003</c:v>
                </c:pt>
                <c:pt idx="22">
                  <c:v>824.66800000000001</c:v>
                </c:pt>
                <c:pt idx="23">
                  <c:v>847.34799999999996</c:v>
                </c:pt>
                <c:pt idx="24">
                  <c:v>868.476</c:v>
                </c:pt>
                <c:pt idx="25">
                  <c:v>888.59799999999996</c:v>
                </c:pt>
                <c:pt idx="26">
                  <c:v>907.923</c:v>
                </c:pt>
                <c:pt idx="27">
                  <c:v>925.63699999999994</c:v>
                </c:pt>
                <c:pt idx="28">
                  <c:v>941.94500000000005</c:v>
                </c:pt>
                <c:pt idx="29">
                  <c:v>956.928</c:v>
                </c:pt>
                <c:pt idx="30">
                  <c:v>970.98199999999997</c:v>
                </c:pt>
                <c:pt idx="31">
                  <c:v>984.16499999999996</c:v>
                </c:pt>
                <c:pt idx="32">
                  <c:v>996.43600000000004</c:v>
                </c:pt>
                <c:pt idx="33">
                  <c:v>1007.963</c:v>
                </c:pt>
                <c:pt idx="34">
                  <c:v>1018.847</c:v>
                </c:pt>
                <c:pt idx="35">
                  <c:v>1029.115</c:v>
                </c:pt>
              </c:numCache>
            </c:numRef>
          </c:val>
        </c:ser>
        <c:ser>
          <c:idx val="5"/>
          <c:order val="4"/>
          <c:tx>
            <c:strRef>
              <c:f>Sheet1!$G$1</c:f>
              <c:strCache>
                <c:ptCount val="1"/>
                <c:pt idx="0">
                  <c:v>LED A-Line/Reflector</c:v>
                </c:pt>
              </c:strCache>
            </c:strRef>
          </c:tx>
          <c:spPr>
            <a:solidFill>
              <a:srgbClr val="0096D7">
                <a:lumMod val="75000"/>
              </a:srgbClr>
            </a:solidFill>
            <a:ln w="25400">
              <a:noFill/>
            </a:ln>
            <a:effectLst/>
          </c:spPr>
          <c:cat>
            <c:numRef>
              <c:f>Sheet1!$B$2:$B$37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Sheet1!$G$2:$G$37</c:f>
              <c:numCache>
                <c:formatCode>General</c:formatCode>
                <c:ptCount val="36"/>
                <c:pt idx="0">
                  <c:v>77.701999999999998</c:v>
                </c:pt>
                <c:pt idx="1">
                  <c:v>93.096000000000004</c:v>
                </c:pt>
                <c:pt idx="2">
                  <c:v>106.753</c:v>
                </c:pt>
                <c:pt idx="3">
                  <c:v>123.997</c:v>
                </c:pt>
                <c:pt idx="4">
                  <c:v>141.79</c:v>
                </c:pt>
                <c:pt idx="5">
                  <c:v>156.482</c:v>
                </c:pt>
                <c:pt idx="6">
                  <c:v>169.75800000000001</c:v>
                </c:pt>
                <c:pt idx="7">
                  <c:v>181.809</c:v>
                </c:pt>
                <c:pt idx="8">
                  <c:v>192.416</c:v>
                </c:pt>
                <c:pt idx="9">
                  <c:v>201.892</c:v>
                </c:pt>
                <c:pt idx="10">
                  <c:v>210.392</c:v>
                </c:pt>
                <c:pt idx="11">
                  <c:v>218.078</c:v>
                </c:pt>
                <c:pt idx="12">
                  <c:v>225.01</c:v>
                </c:pt>
                <c:pt idx="13">
                  <c:v>231.233</c:v>
                </c:pt>
                <c:pt idx="14">
                  <c:v>236.82599999999999</c:v>
                </c:pt>
                <c:pt idx="15">
                  <c:v>241.95599999999999</c:v>
                </c:pt>
                <c:pt idx="16">
                  <c:v>247.084</c:v>
                </c:pt>
                <c:pt idx="17">
                  <c:v>251.822</c:v>
                </c:pt>
                <c:pt idx="18">
                  <c:v>256.214</c:v>
                </c:pt>
                <c:pt idx="19">
                  <c:v>260.26499999999999</c:v>
                </c:pt>
                <c:pt idx="20">
                  <c:v>264.01299999999998</c:v>
                </c:pt>
                <c:pt idx="21">
                  <c:v>267.43400000000003</c:v>
                </c:pt>
                <c:pt idx="22">
                  <c:v>270.678</c:v>
                </c:pt>
                <c:pt idx="23">
                  <c:v>273.66000000000003</c:v>
                </c:pt>
                <c:pt idx="24">
                  <c:v>276.46699999999998</c:v>
                </c:pt>
                <c:pt idx="25">
                  <c:v>279.15499999999997</c:v>
                </c:pt>
                <c:pt idx="26">
                  <c:v>282.05200000000002</c:v>
                </c:pt>
                <c:pt idx="27">
                  <c:v>284.82900000000001</c:v>
                </c:pt>
                <c:pt idx="28">
                  <c:v>287.45499999999998</c:v>
                </c:pt>
                <c:pt idx="29">
                  <c:v>290.01100000000002</c:v>
                </c:pt>
                <c:pt idx="30">
                  <c:v>292.50599999999997</c:v>
                </c:pt>
                <c:pt idx="31">
                  <c:v>294.90499999999997</c:v>
                </c:pt>
                <c:pt idx="32">
                  <c:v>297.29700000000003</c:v>
                </c:pt>
                <c:pt idx="33">
                  <c:v>299.54500000000002</c:v>
                </c:pt>
                <c:pt idx="34">
                  <c:v>301.81299999999999</c:v>
                </c:pt>
                <c:pt idx="35">
                  <c:v>304.01299999999998</c:v>
                </c:pt>
              </c:numCache>
            </c:numRef>
          </c:val>
        </c:ser>
        <c:ser>
          <c:idx val="6"/>
          <c:order val="5"/>
          <c:tx>
            <c:strRef>
              <c:f>Sheet1!$H$1</c:f>
              <c:strCache>
                <c:ptCount val="1"/>
                <c:pt idx="0">
                  <c:v>Linear Fluorescent</c:v>
                </c:pt>
              </c:strCache>
            </c:strRef>
          </c:tx>
          <c:spPr>
            <a:solidFill>
              <a:srgbClr val="A33340"/>
            </a:solidFill>
            <a:ln w="25400">
              <a:noFill/>
            </a:ln>
            <a:effectLst/>
          </c:spPr>
          <c:cat>
            <c:numRef>
              <c:f>Sheet1!$B$2:$B$37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Sheet1!$H$2:$H$37</c:f>
              <c:numCache>
                <c:formatCode>General</c:formatCode>
                <c:ptCount val="36"/>
                <c:pt idx="0">
                  <c:v>888.64499999999998</c:v>
                </c:pt>
                <c:pt idx="1">
                  <c:v>892.745</c:v>
                </c:pt>
                <c:pt idx="2">
                  <c:v>897.19</c:v>
                </c:pt>
                <c:pt idx="3">
                  <c:v>901.83399999999995</c:v>
                </c:pt>
                <c:pt idx="4">
                  <c:v>903.03</c:v>
                </c:pt>
                <c:pt idx="5">
                  <c:v>849.96699999999998</c:v>
                </c:pt>
                <c:pt idx="6">
                  <c:v>793.97900000000004</c:v>
                </c:pt>
                <c:pt idx="7">
                  <c:v>749.99599999999998</c:v>
                </c:pt>
                <c:pt idx="8">
                  <c:v>705.80799999999999</c:v>
                </c:pt>
                <c:pt idx="9">
                  <c:v>661.78399999999999</c:v>
                </c:pt>
                <c:pt idx="10">
                  <c:v>622.51</c:v>
                </c:pt>
                <c:pt idx="11">
                  <c:v>588.06500000000005</c:v>
                </c:pt>
                <c:pt idx="12">
                  <c:v>557.68899999999996</c:v>
                </c:pt>
                <c:pt idx="13">
                  <c:v>508.45600000000002</c:v>
                </c:pt>
                <c:pt idx="14">
                  <c:v>464.94299999999998</c:v>
                </c:pt>
                <c:pt idx="15">
                  <c:v>424.87799999999999</c:v>
                </c:pt>
                <c:pt idx="16">
                  <c:v>390.03</c:v>
                </c:pt>
                <c:pt idx="17">
                  <c:v>359.08499999999998</c:v>
                </c:pt>
                <c:pt idx="18">
                  <c:v>331.45699999999999</c:v>
                </c:pt>
                <c:pt idx="19">
                  <c:v>306.77499999999998</c:v>
                </c:pt>
                <c:pt idx="20">
                  <c:v>284.88900000000001</c:v>
                </c:pt>
                <c:pt idx="21">
                  <c:v>265.51600000000002</c:v>
                </c:pt>
                <c:pt idx="22">
                  <c:v>248.24600000000001</c:v>
                </c:pt>
                <c:pt idx="23">
                  <c:v>232.83199999999999</c:v>
                </c:pt>
                <c:pt idx="24">
                  <c:v>218.73500000000001</c:v>
                </c:pt>
                <c:pt idx="25">
                  <c:v>193.57300000000001</c:v>
                </c:pt>
                <c:pt idx="26">
                  <c:v>171.81100000000001</c:v>
                </c:pt>
                <c:pt idx="27">
                  <c:v>152.70400000000001</c:v>
                </c:pt>
                <c:pt idx="28">
                  <c:v>135.96700000000001</c:v>
                </c:pt>
                <c:pt idx="29">
                  <c:v>121.304</c:v>
                </c:pt>
                <c:pt idx="30">
                  <c:v>108.395</c:v>
                </c:pt>
                <c:pt idx="31">
                  <c:v>97.043000000000006</c:v>
                </c:pt>
                <c:pt idx="32">
                  <c:v>87.090999999999994</c:v>
                </c:pt>
                <c:pt idx="33">
                  <c:v>78.367999999999995</c:v>
                </c:pt>
                <c:pt idx="34">
                  <c:v>70.733000000000004</c:v>
                </c:pt>
                <c:pt idx="35">
                  <c:v>64.069000000000003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62566704"/>
        <c:axId val="262572144"/>
      </c:areaChart>
      <c:catAx>
        <c:axId val="262566704"/>
        <c:scaling>
          <c:orientation val="minMax"/>
        </c:scaling>
        <c:delete val="0"/>
        <c:axPos val="b"/>
        <c:numFmt formatCode="General" sourceLinked="1"/>
        <c:majorTickMark val="out"/>
        <c:minorTickMark val="out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2572144"/>
        <c:crossesAt val="0"/>
        <c:auto val="1"/>
        <c:lblAlgn val="ctr"/>
        <c:lblOffset val="100"/>
        <c:tickLblSkip val="10"/>
        <c:tickMarkSkip val="10"/>
        <c:noMultiLvlLbl val="0"/>
      </c:catAx>
      <c:valAx>
        <c:axId val="262572144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high"/>
        <c:spPr>
          <a:noFill/>
          <a:ln w="22225">
            <a:solidFill>
              <a:srgbClr val="FFFFFF">
                <a:lumMod val="65000"/>
              </a:srgb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2566704"/>
        <c:crossesAt val="7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l" rtl="0">
              <a:defRPr sz="1200" b="0" i="0" u="none" strike="noStrike" kern="1200" spc="0" baseline="0">
                <a:solidFill>
                  <a:srgbClr val="000000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en-US" sz="1200" b="1" dirty="0" smtClean="0">
                <a:solidFill>
                  <a:schemeClr val="tx1"/>
                </a:solidFill>
              </a:rPr>
              <a:t>Lighting</a:t>
            </a:r>
            <a:r>
              <a:rPr lang="en-US" sz="1200" b="1" baseline="0" dirty="0" smtClean="0">
                <a:solidFill>
                  <a:schemeClr val="tx1"/>
                </a:solidFill>
              </a:rPr>
              <a:t> shares by type </a:t>
            </a:r>
          </a:p>
          <a:p>
            <a:pPr algn="l" rtl="0">
              <a:defRPr sz="1200">
                <a:solidFill>
                  <a:srgbClr val="000000">
                    <a:lumMod val="65000"/>
                    <a:lumOff val="35000"/>
                  </a:srgbClr>
                </a:solidFill>
              </a:defRPr>
            </a:pPr>
            <a:r>
              <a:rPr lang="en-US" sz="1200" b="1" i="0" u="none" strike="noStrike" kern="1200" spc="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AEO2022 Reference case</a:t>
            </a:r>
          </a:p>
        </c:rich>
      </c:tx>
      <c:layout>
        <c:manualLayout>
          <c:xMode val="edge"/>
          <c:yMode val="edge"/>
          <c:x val="2.2889819943347097E-2"/>
          <c:y val="4.0954340166938601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l" rtl="0">
            <a:defRPr sz="1200" b="0" i="0" u="none" strike="noStrike" kern="1200" spc="0" baseline="0">
              <a:solidFill>
                <a:srgbClr val="000000">
                  <a:lumMod val="65000"/>
                  <a:lumOff val="35000"/>
                </a:srgb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areaChart>
        <c:grouping val="percentStacked"/>
        <c:varyColors val="0"/>
        <c:ser>
          <c:idx val="1"/>
          <c:order val="0"/>
          <c:tx>
            <c:strRef>
              <c:f>Sheet1!$E$1</c:f>
              <c:strCache>
                <c:ptCount val="1"/>
                <c:pt idx="0">
                  <c:v>CFL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cat>
            <c:numRef>
              <c:f>Sheet1!$C$2:$C$37</c:f>
              <c:numCache>
                <c:formatCode>0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Sheet1!$E$2:$E$37</c:f>
              <c:numCache>
                <c:formatCode>#,##0</c:formatCode>
                <c:ptCount val="36"/>
                <c:pt idx="0">
                  <c:v>1759487517</c:v>
                </c:pt>
                <c:pt idx="1">
                  <c:v>1753478684</c:v>
                </c:pt>
                <c:pt idx="2">
                  <c:v>1680199511</c:v>
                </c:pt>
                <c:pt idx="3">
                  <c:v>1591963938</c:v>
                </c:pt>
                <c:pt idx="4">
                  <c:v>1511193005</c:v>
                </c:pt>
                <c:pt idx="5">
                  <c:v>1433401000</c:v>
                </c:pt>
                <c:pt idx="6">
                  <c:v>1350343339</c:v>
                </c:pt>
                <c:pt idx="7">
                  <c:v>1277575931</c:v>
                </c:pt>
                <c:pt idx="8">
                  <c:v>1207901543</c:v>
                </c:pt>
                <c:pt idx="9">
                  <c:v>1137844700</c:v>
                </c:pt>
                <c:pt idx="10">
                  <c:v>1066941913</c:v>
                </c:pt>
                <c:pt idx="11">
                  <c:v>995773398</c:v>
                </c:pt>
                <c:pt idx="12">
                  <c:v>941802912</c:v>
                </c:pt>
                <c:pt idx="13">
                  <c:v>898412995</c:v>
                </c:pt>
                <c:pt idx="14">
                  <c:v>855965390</c:v>
                </c:pt>
                <c:pt idx="15">
                  <c:v>813291209</c:v>
                </c:pt>
                <c:pt idx="16">
                  <c:v>776498256</c:v>
                </c:pt>
                <c:pt idx="17">
                  <c:v>743455724</c:v>
                </c:pt>
                <c:pt idx="18">
                  <c:v>710487467</c:v>
                </c:pt>
                <c:pt idx="19">
                  <c:v>683594326</c:v>
                </c:pt>
                <c:pt idx="20">
                  <c:v>663333492</c:v>
                </c:pt>
                <c:pt idx="21">
                  <c:v>643993275</c:v>
                </c:pt>
                <c:pt idx="22">
                  <c:v>624995405</c:v>
                </c:pt>
                <c:pt idx="23">
                  <c:v>606320878</c:v>
                </c:pt>
                <c:pt idx="24">
                  <c:v>587664766</c:v>
                </c:pt>
                <c:pt idx="25">
                  <c:v>569346597</c:v>
                </c:pt>
                <c:pt idx="26">
                  <c:v>550973409</c:v>
                </c:pt>
                <c:pt idx="27">
                  <c:v>532509371</c:v>
                </c:pt>
                <c:pt idx="28">
                  <c:v>514091635</c:v>
                </c:pt>
                <c:pt idx="29">
                  <c:v>495686283</c:v>
                </c:pt>
                <c:pt idx="30">
                  <c:v>477347273</c:v>
                </c:pt>
                <c:pt idx="31">
                  <c:v>459090570</c:v>
                </c:pt>
                <c:pt idx="32">
                  <c:v>440865176</c:v>
                </c:pt>
                <c:pt idx="33">
                  <c:v>422693957</c:v>
                </c:pt>
                <c:pt idx="34">
                  <c:v>404548644</c:v>
                </c:pt>
                <c:pt idx="35">
                  <c:v>386400011</c:v>
                </c:pt>
              </c:numCache>
            </c:numRef>
          </c:val>
        </c:ser>
        <c:ser>
          <c:idx val="0"/>
          <c:order val="1"/>
          <c:tx>
            <c:strRef>
              <c:f>Sheet1!$D$1</c:f>
              <c:strCache>
                <c:ptCount val="1"/>
                <c:pt idx="0">
                  <c:v>incandescent/halogen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numRef>
              <c:f>Sheet1!$C$2:$C$37</c:f>
              <c:numCache>
                <c:formatCode>0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Sheet1!$D$2:$D$37</c:f>
              <c:numCache>
                <c:formatCode>#,##0</c:formatCode>
                <c:ptCount val="36"/>
                <c:pt idx="0">
                  <c:v>2980879406</c:v>
                </c:pt>
                <c:pt idx="1">
                  <c:v>2380307171</c:v>
                </c:pt>
                <c:pt idx="2">
                  <c:v>1802376751</c:v>
                </c:pt>
                <c:pt idx="3">
                  <c:v>1216594583</c:v>
                </c:pt>
                <c:pt idx="4">
                  <c:v>752277711</c:v>
                </c:pt>
                <c:pt idx="5">
                  <c:v>421696491</c:v>
                </c:pt>
                <c:pt idx="6">
                  <c:v>288612617</c:v>
                </c:pt>
                <c:pt idx="7">
                  <c:v>209154793</c:v>
                </c:pt>
                <c:pt idx="8">
                  <c:v>158818512</c:v>
                </c:pt>
                <c:pt idx="9">
                  <c:v>128272201</c:v>
                </c:pt>
                <c:pt idx="10">
                  <c:v>111328500</c:v>
                </c:pt>
                <c:pt idx="11">
                  <c:v>102086186</c:v>
                </c:pt>
                <c:pt idx="12">
                  <c:v>95603672</c:v>
                </c:pt>
                <c:pt idx="13">
                  <c:v>91811360</c:v>
                </c:pt>
                <c:pt idx="14">
                  <c:v>89973792</c:v>
                </c:pt>
                <c:pt idx="15">
                  <c:v>82542430</c:v>
                </c:pt>
                <c:pt idx="16">
                  <c:v>77586412</c:v>
                </c:pt>
                <c:pt idx="17">
                  <c:v>74811896</c:v>
                </c:pt>
                <c:pt idx="18">
                  <c:v>73444025</c:v>
                </c:pt>
                <c:pt idx="19">
                  <c:v>72596746</c:v>
                </c:pt>
                <c:pt idx="20">
                  <c:v>72236152</c:v>
                </c:pt>
                <c:pt idx="21">
                  <c:v>72585786</c:v>
                </c:pt>
                <c:pt idx="22">
                  <c:v>73382233</c:v>
                </c:pt>
                <c:pt idx="23">
                  <c:v>74368156</c:v>
                </c:pt>
                <c:pt idx="24">
                  <c:v>75465474</c:v>
                </c:pt>
                <c:pt idx="25">
                  <c:v>71455258</c:v>
                </c:pt>
                <c:pt idx="26">
                  <c:v>69042836</c:v>
                </c:pt>
                <c:pt idx="27">
                  <c:v>67925712</c:v>
                </c:pt>
                <c:pt idx="28">
                  <c:v>67960822</c:v>
                </c:pt>
                <c:pt idx="29">
                  <c:v>68650396</c:v>
                </c:pt>
                <c:pt idx="30">
                  <c:v>69749013</c:v>
                </c:pt>
                <c:pt idx="31">
                  <c:v>70986772</c:v>
                </c:pt>
                <c:pt idx="32">
                  <c:v>72231935</c:v>
                </c:pt>
                <c:pt idx="33">
                  <c:v>73458040</c:v>
                </c:pt>
                <c:pt idx="34">
                  <c:v>74757900</c:v>
                </c:pt>
                <c:pt idx="35">
                  <c:v>76159259</c:v>
                </c:pt>
              </c:numCache>
            </c:numRef>
          </c:val>
        </c:ser>
        <c:ser>
          <c:idx val="4"/>
          <c:order val="2"/>
          <c:tx>
            <c:strRef>
              <c:f>Sheet1!$H$1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chemeClr val="accent4"/>
            </a:solidFill>
            <a:ln w="25400">
              <a:noFill/>
            </a:ln>
            <a:effectLst/>
          </c:spPr>
          <c:cat>
            <c:numRef>
              <c:f>Sheet1!$C$2:$C$37</c:f>
              <c:numCache>
                <c:formatCode>0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Sheet1!$H$2:$H$37</c:f>
              <c:numCache>
                <c:formatCode>#,##0</c:formatCode>
                <c:ptCount val="36"/>
                <c:pt idx="0">
                  <c:v>0</c:v>
                </c:pt>
                <c:pt idx="1">
                  <c:v>73925</c:v>
                </c:pt>
                <c:pt idx="2">
                  <c:v>94583</c:v>
                </c:pt>
                <c:pt idx="3">
                  <c:v>97378</c:v>
                </c:pt>
                <c:pt idx="4">
                  <c:v>95549</c:v>
                </c:pt>
                <c:pt idx="5">
                  <c:v>137009</c:v>
                </c:pt>
                <c:pt idx="6">
                  <c:v>166413</c:v>
                </c:pt>
                <c:pt idx="7">
                  <c:v>192957</c:v>
                </c:pt>
                <c:pt idx="8">
                  <c:v>218911</c:v>
                </c:pt>
                <c:pt idx="9">
                  <c:v>244920</c:v>
                </c:pt>
                <c:pt idx="10">
                  <c:v>284522</c:v>
                </c:pt>
                <c:pt idx="11">
                  <c:v>323171</c:v>
                </c:pt>
                <c:pt idx="12">
                  <c:v>351915</c:v>
                </c:pt>
                <c:pt idx="13">
                  <c:v>370787</c:v>
                </c:pt>
                <c:pt idx="14">
                  <c:v>387966</c:v>
                </c:pt>
                <c:pt idx="15">
                  <c:v>389934</c:v>
                </c:pt>
                <c:pt idx="16">
                  <c:v>391543</c:v>
                </c:pt>
                <c:pt idx="17">
                  <c:v>392882</c:v>
                </c:pt>
                <c:pt idx="18">
                  <c:v>393625</c:v>
                </c:pt>
                <c:pt idx="19">
                  <c:v>393949</c:v>
                </c:pt>
                <c:pt idx="20">
                  <c:v>393949</c:v>
                </c:pt>
                <c:pt idx="21">
                  <c:v>393751</c:v>
                </c:pt>
                <c:pt idx="22">
                  <c:v>393350</c:v>
                </c:pt>
                <c:pt idx="23">
                  <c:v>392739</c:v>
                </c:pt>
                <c:pt idx="24">
                  <c:v>391935</c:v>
                </c:pt>
                <c:pt idx="25">
                  <c:v>373368</c:v>
                </c:pt>
                <c:pt idx="26">
                  <c:v>354731</c:v>
                </c:pt>
                <c:pt idx="27">
                  <c:v>335993</c:v>
                </c:pt>
                <c:pt idx="28">
                  <c:v>317308</c:v>
                </c:pt>
                <c:pt idx="29">
                  <c:v>300294</c:v>
                </c:pt>
                <c:pt idx="30">
                  <c:v>284724</c:v>
                </c:pt>
                <c:pt idx="31">
                  <c:v>269377</c:v>
                </c:pt>
                <c:pt idx="32">
                  <c:v>254022</c:v>
                </c:pt>
                <c:pt idx="33">
                  <c:v>239698</c:v>
                </c:pt>
                <c:pt idx="34">
                  <c:v>226798</c:v>
                </c:pt>
                <c:pt idx="35">
                  <c:v>214920</c:v>
                </c:pt>
              </c:numCache>
            </c:numRef>
          </c:val>
        </c:ser>
        <c:ser>
          <c:idx val="2"/>
          <c:order val="3"/>
          <c:tx>
            <c:strRef>
              <c:f>Sheet1!$F$1</c:f>
              <c:strCache>
                <c:ptCount val="1"/>
                <c:pt idx="0">
                  <c:v>LED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 w="25400">
              <a:noFill/>
            </a:ln>
            <a:effectLst/>
          </c:spPr>
          <c:cat>
            <c:numRef>
              <c:f>Sheet1!$C$2:$C$37</c:f>
              <c:numCache>
                <c:formatCode>0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Sheet1!$F$2:$F$37</c:f>
              <c:numCache>
                <c:formatCode>#,##0</c:formatCode>
                <c:ptCount val="36"/>
                <c:pt idx="0">
                  <c:v>325819807</c:v>
                </c:pt>
                <c:pt idx="1">
                  <c:v>995025351</c:v>
                </c:pt>
                <c:pt idx="2">
                  <c:v>1711013240</c:v>
                </c:pt>
                <c:pt idx="3">
                  <c:v>2451807405</c:v>
                </c:pt>
                <c:pt idx="4">
                  <c:v>3064226696</c:v>
                </c:pt>
                <c:pt idx="5">
                  <c:v>3545156430</c:v>
                </c:pt>
                <c:pt idx="6">
                  <c:v>3836953125</c:v>
                </c:pt>
                <c:pt idx="7">
                  <c:v>4065611382</c:v>
                </c:pt>
                <c:pt idx="8">
                  <c:v>4261262467</c:v>
                </c:pt>
                <c:pt idx="9">
                  <c:v>4437370233</c:v>
                </c:pt>
                <c:pt idx="10">
                  <c:v>4604990471</c:v>
                </c:pt>
                <c:pt idx="11">
                  <c:v>4765252433</c:v>
                </c:pt>
                <c:pt idx="12">
                  <c:v>4904320332</c:v>
                </c:pt>
                <c:pt idx="13">
                  <c:v>5029328635</c:v>
                </c:pt>
                <c:pt idx="14">
                  <c:v>5150788603</c:v>
                </c:pt>
                <c:pt idx="15">
                  <c:v>5289650609</c:v>
                </c:pt>
                <c:pt idx="16">
                  <c:v>5419808721</c:v>
                </c:pt>
                <c:pt idx="17">
                  <c:v>5543876547</c:v>
                </c:pt>
                <c:pt idx="18">
                  <c:v>5665466723</c:v>
                </c:pt>
                <c:pt idx="19">
                  <c:v>5779355430</c:v>
                </c:pt>
                <c:pt idx="20">
                  <c:v>5886156901</c:v>
                </c:pt>
                <c:pt idx="21">
                  <c:v>5990377042</c:v>
                </c:pt>
                <c:pt idx="22">
                  <c:v>6093090767</c:v>
                </c:pt>
                <c:pt idx="23">
                  <c:v>6194968151</c:v>
                </c:pt>
                <c:pt idx="24">
                  <c:v>6296283515</c:v>
                </c:pt>
                <c:pt idx="25">
                  <c:v>6405087776</c:v>
                </c:pt>
                <c:pt idx="26">
                  <c:v>6508445483</c:v>
                </c:pt>
                <c:pt idx="27">
                  <c:v>6610419777</c:v>
                </c:pt>
                <c:pt idx="28">
                  <c:v>6711611273</c:v>
                </c:pt>
                <c:pt idx="29">
                  <c:v>6812645855</c:v>
                </c:pt>
                <c:pt idx="30">
                  <c:v>6913439584</c:v>
                </c:pt>
                <c:pt idx="31">
                  <c:v>7013895420</c:v>
                </c:pt>
                <c:pt idx="32">
                  <c:v>7113878227</c:v>
                </c:pt>
                <c:pt idx="33">
                  <c:v>7213524875</c:v>
                </c:pt>
                <c:pt idx="34">
                  <c:v>7313059187</c:v>
                </c:pt>
                <c:pt idx="35">
                  <c:v>7409636394</c:v>
                </c:pt>
              </c:numCache>
            </c:numRef>
          </c:val>
        </c:ser>
        <c:ser>
          <c:idx val="3"/>
          <c:order val="4"/>
          <c:tx>
            <c:strRef>
              <c:f>Sheet1!$G$1</c:f>
              <c:strCache>
                <c:ptCount val="1"/>
                <c:pt idx="0">
                  <c:v>linear fluorescent</c:v>
                </c:pt>
              </c:strCache>
            </c:strRef>
          </c:tx>
          <c:spPr>
            <a:solidFill>
              <a:schemeClr val="accent5"/>
            </a:solidFill>
            <a:ln w="25400">
              <a:noFill/>
            </a:ln>
            <a:effectLst/>
          </c:spPr>
          <c:cat>
            <c:numRef>
              <c:f>Sheet1!$C$2:$C$37</c:f>
              <c:numCache>
                <c:formatCode>0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Sheet1!$G$2:$G$37</c:f>
              <c:numCache>
                <c:formatCode>#,##0</c:formatCode>
                <c:ptCount val="36"/>
                <c:pt idx="0">
                  <c:v>416335198</c:v>
                </c:pt>
                <c:pt idx="1">
                  <c:v>421497993</c:v>
                </c:pt>
                <c:pt idx="2">
                  <c:v>426858115</c:v>
                </c:pt>
                <c:pt idx="3">
                  <c:v>432311126</c:v>
                </c:pt>
                <c:pt idx="4">
                  <c:v>437765854</c:v>
                </c:pt>
                <c:pt idx="5">
                  <c:v>437885214</c:v>
                </c:pt>
                <c:pt idx="6">
                  <c:v>438017244</c:v>
                </c:pt>
                <c:pt idx="7">
                  <c:v>438111121</c:v>
                </c:pt>
                <c:pt idx="8">
                  <c:v>438102631</c:v>
                </c:pt>
                <c:pt idx="9">
                  <c:v>438036577</c:v>
                </c:pt>
                <c:pt idx="10">
                  <c:v>435303134</c:v>
                </c:pt>
                <c:pt idx="11">
                  <c:v>432467764</c:v>
                </c:pt>
                <c:pt idx="12">
                  <c:v>429469172</c:v>
                </c:pt>
                <c:pt idx="13">
                  <c:v>426338274</c:v>
                </c:pt>
                <c:pt idx="14">
                  <c:v>423077585</c:v>
                </c:pt>
                <c:pt idx="15">
                  <c:v>407790538</c:v>
                </c:pt>
                <c:pt idx="16">
                  <c:v>392454311</c:v>
                </c:pt>
                <c:pt idx="17">
                  <c:v>377066922</c:v>
                </c:pt>
                <c:pt idx="18">
                  <c:v>361585642</c:v>
                </c:pt>
                <c:pt idx="19">
                  <c:v>346025900</c:v>
                </c:pt>
                <c:pt idx="20">
                  <c:v>330407792</c:v>
                </c:pt>
                <c:pt idx="21">
                  <c:v>314727599</c:v>
                </c:pt>
                <c:pt idx="22">
                  <c:v>298985246</c:v>
                </c:pt>
                <c:pt idx="23">
                  <c:v>283188211</c:v>
                </c:pt>
                <c:pt idx="24">
                  <c:v>267330236</c:v>
                </c:pt>
                <c:pt idx="25">
                  <c:v>248827733</c:v>
                </c:pt>
                <c:pt idx="26">
                  <c:v>233969093</c:v>
                </c:pt>
                <c:pt idx="27">
                  <c:v>219257876</c:v>
                </c:pt>
                <c:pt idx="28">
                  <c:v>204550218</c:v>
                </c:pt>
                <c:pt idx="29">
                  <c:v>189839740</c:v>
                </c:pt>
                <c:pt idx="30">
                  <c:v>175126272</c:v>
                </c:pt>
                <c:pt idx="31">
                  <c:v>160410806</c:v>
                </c:pt>
                <c:pt idx="32">
                  <c:v>145728278</c:v>
                </c:pt>
                <c:pt idx="33">
                  <c:v>131134765</c:v>
                </c:pt>
                <c:pt idx="34">
                  <c:v>116537697</c:v>
                </c:pt>
                <c:pt idx="35">
                  <c:v>104909684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50931648"/>
        <c:axId val="350936544"/>
      </c:areaChart>
      <c:catAx>
        <c:axId val="350931648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0936544"/>
        <c:crossesAt val="0"/>
        <c:auto val="1"/>
        <c:lblAlgn val="ctr"/>
        <c:lblOffset val="100"/>
        <c:tickLblSkip val="10"/>
        <c:tickMarkSkip val="5"/>
        <c:noMultiLvlLbl val="0"/>
      </c:catAx>
      <c:valAx>
        <c:axId val="350936544"/>
        <c:scaling>
          <c:orientation val="minMax"/>
          <c:max val="1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high"/>
        <c:spPr>
          <a:noFill/>
          <a:ln w="22225">
            <a:solidFill>
              <a:srgbClr val="FFFFFF">
                <a:lumMod val="65000"/>
              </a:srgb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0931648"/>
        <c:crossesAt val="7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4101954916417768E-2"/>
          <c:y val="0.21322066030537354"/>
          <c:w val="0.8414814814814815"/>
          <c:h val="0.69227559612920087"/>
        </c:manualLayout>
      </c:layout>
      <c:areaChart>
        <c:grouping val="stack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 w="22225">
              <a:noFill/>
            </a:ln>
            <a:effectLst/>
          </c:spP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0.1191014000376312</c:v>
                </c:pt>
                <c:pt idx="1">
                  <c:v>9.1661140659353199E-2</c:v>
                </c:pt>
                <c:pt idx="2">
                  <c:v>9.499392659886928E-2</c:v>
                </c:pt>
                <c:pt idx="3">
                  <c:v>0.10128427968247693</c:v>
                </c:pt>
                <c:pt idx="4">
                  <c:v>0.1053194419430923</c:v>
                </c:pt>
                <c:pt idx="5">
                  <c:v>0.10512237016056684</c:v>
                </c:pt>
                <c:pt idx="6">
                  <c:v>0.1026657562464363</c:v>
                </c:pt>
                <c:pt idx="7">
                  <c:v>0.10272262710870736</c:v>
                </c:pt>
                <c:pt idx="8">
                  <c:v>0.10924709349770943</c:v>
                </c:pt>
                <c:pt idx="9">
                  <c:v>0.11177078542545003</c:v>
                </c:pt>
                <c:pt idx="10">
                  <c:v>0.11088251957194756</c:v>
                </c:pt>
                <c:pt idx="11">
                  <c:v>0.1146007098478569</c:v>
                </c:pt>
                <c:pt idx="12">
                  <c:v>0.1084830181111178</c:v>
                </c:pt>
                <c:pt idx="13">
                  <c:v>0.11990649860992172</c:v>
                </c:pt>
                <c:pt idx="14">
                  <c:v>0.12688296737508475</c:v>
                </c:pt>
                <c:pt idx="15">
                  <c:v>0.15190498095981722</c:v>
                </c:pt>
                <c:pt idx="16">
                  <c:v>0.1576695141354926</c:v>
                </c:pt>
                <c:pt idx="17">
                  <c:v>0.1563855780246253</c:v>
                </c:pt>
                <c:pt idx="18">
                  <c:v>0.1564742285266135</c:v>
                </c:pt>
                <c:pt idx="19">
                  <c:v>0.14927113865361091</c:v>
                </c:pt>
                <c:pt idx="20">
                  <c:v>0.14138588124692431</c:v>
                </c:pt>
                <c:pt idx="21">
                  <c:v>0.14013600000000004</c:v>
                </c:pt>
                <c:pt idx="22">
                  <c:v>0.13887699999999906</c:v>
                </c:pt>
                <c:pt idx="23">
                  <c:v>0.14091200000000015</c:v>
                </c:pt>
                <c:pt idx="24">
                  <c:v>0.14096499999999956</c:v>
                </c:pt>
                <c:pt idx="25">
                  <c:v>0.14051599999999986</c:v>
                </c:pt>
                <c:pt idx="26">
                  <c:v>0.14030499999999968</c:v>
                </c:pt>
                <c:pt idx="27">
                  <c:v>0.14036599999999844</c:v>
                </c:pt>
                <c:pt idx="28">
                  <c:v>0.14000599999999966</c:v>
                </c:pt>
                <c:pt idx="29">
                  <c:v>0.13978499999999805</c:v>
                </c:pt>
                <c:pt idx="30">
                  <c:v>0.13983699999999999</c:v>
                </c:pt>
                <c:pt idx="31">
                  <c:v>0.13985599999999998</c:v>
                </c:pt>
                <c:pt idx="32">
                  <c:v>0.13991599999999949</c:v>
                </c:pt>
                <c:pt idx="33">
                  <c:v>0.13997400000000049</c:v>
                </c:pt>
                <c:pt idx="34">
                  <c:v>0.14007600000000053</c:v>
                </c:pt>
                <c:pt idx="35">
                  <c:v>0.14038599999999946</c:v>
                </c:pt>
                <c:pt idx="36">
                  <c:v>0.14047100000000154</c:v>
                </c:pt>
                <c:pt idx="37">
                  <c:v>0.14054899999999826</c:v>
                </c:pt>
                <c:pt idx="38">
                  <c:v>0.14056100000000171</c:v>
                </c:pt>
                <c:pt idx="39">
                  <c:v>0.1405650000000005</c:v>
                </c:pt>
                <c:pt idx="40">
                  <c:v>0.14056399999999947</c:v>
                </c:pt>
                <c:pt idx="41">
                  <c:v>0.14161299999999954</c:v>
                </c:pt>
                <c:pt idx="42">
                  <c:v>0.14193400000000089</c:v>
                </c:pt>
                <c:pt idx="43">
                  <c:v>0.1420439999999985</c:v>
                </c:pt>
                <c:pt idx="44">
                  <c:v>0.14200499999999927</c:v>
                </c:pt>
                <c:pt idx="45">
                  <c:v>0.14201700000000095</c:v>
                </c:pt>
                <c:pt idx="46">
                  <c:v>0.14201399999999964</c:v>
                </c:pt>
                <c:pt idx="47">
                  <c:v>0.14204100000000075</c:v>
                </c:pt>
                <c:pt idx="48">
                  <c:v>0.14209300000000091</c:v>
                </c:pt>
                <c:pt idx="49">
                  <c:v>0.14212900000000062</c:v>
                </c:pt>
                <c:pt idx="50">
                  <c:v>0.1421689999999991</c:v>
                </c:pt>
              </c:numCache>
            </c:numRef>
          </c:val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petroleum and other liquids</c:v>
                </c:pt>
              </c:strCache>
            </c:strRef>
          </c:tx>
          <c:spPr>
            <a:solidFill>
              <a:schemeClr val="accent2"/>
            </a:solidFill>
            <a:ln w="22225">
              <a:noFill/>
            </a:ln>
            <a:effectLst/>
          </c:spP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Sheet1!$C$2:$C$52</c:f>
              <c:numCache>
                <c:formatCode>General</c:formatCode>
                <c:ptCount val="51"/>
                <c:pt idx="0">
                  <c:v>0.8065202351367371</c:v>
                </c:pt>
                <c:pt idx="1">
                  <c:v>0.78918520008351611</c:v>
                </c:pt>
                <c:pt idx="2">
                  <c:v>0.72516335090865858</c:v>
                </c:pt>
                <c:pt idx="3">
                  <c:v>0.84160358973033667</c:v>
                </c:pt>
                <c:pt idx="4">
                  <c:v>0.80893808215373286</c:v>
                </c:pt>
                <c:pt idx="5">
                  <c:v>0.76081953483328446</c:v>
                </c:pt>
                <c:pt idx="6">
                  <c:v>0.66086536960400522</c:v>
                </c:pt>
                <c:pt idx="7">
                  <c:v>0.64595017992575432</c:v>
                </c:pt>
                <c:pt idx="8">
                  <c:v>0.66038796959080814</c:v>
                </c:pt>
                <c:pt idx="9">
                  <c:v>0.65891939129593868</c:v>
                </c:pt>
                <c:pt idx="10">
                  <c:v>0.64656856115229711</c:v>
                </c:pt>
                <c:pt idx="11">
                  <c:v>0.63221546672251494</c:v>
                </c:pt>
                <c:pt idx="12">
                  <c:v>0.55969426106394216</c:v>
                </c:pt>
                <c:pt idx="13">
                  <c:v>0.55814110552725404</c:v>
                </c:pt>
                <c:pt idx="14">
                  <c:v>0.57769453231861623</c:v>
                </c:pt>
                <c:pt idx="15">
                  <c:v>0.86428870489741572</c:v>
                </c:pt>
                <c:pt idx="16">
                  <c:v>0.83187614088449602</c:v>
                </c:pt>
                <c:pt idx="17">
                  <c:v>0.8195120588428324</c:v>
                </c:pt>
                <c:pt idx="18">
                  <c:v>0.84474151489523519</c:v>
                </c:pt>
                <c:pt idx="19">
                  <c:v>0.85674072361254083</c:v>
                </c:pt>
                <c:pt idx="20">
                  <c:v>0.77735044349956139</c:v>
                </c:pt>
                <c:pt idx="21">
                  <c:v>0.84728999999999999</c:v>
                </c:pt>
                <c:pt idx="22">
                  <c:v>0.86734</c:v>
                </c:pt>
                <c:pt idx="23">
                  <c:v>0.86663099999999993</c:v>
                </c:pt>
                <c:pt idx="24">
                  <c:v>0.86223700000000003</c:v>
                </c:pt>
                <c:pt idx="25">
                  <c:v>0.85915400000000008</c:v>
                </c:pt>
                <c:pt idx="26">
                  <c:v>0.85597400000000001</c:v>
                </c:pt>
                <c:pt idx="27">
                  <c:v>0.85878299999999996</c:v>
                </c:pt>
                <c:pt idx="28">
                  <c:v>0.85991299999999993</c:v>
                </c:pt>
                <c:pt idx="29">
                  <c:v>0.86042399999999997</c:v>
                </c:pt>
                <c:pt idx="30">
                  <c:v>0.86072099999999996</c:v>
                </c:pt>
                <c:pt idx="31">
                  <c:v>0.86003099999999999</c:v>
                </c:pt>
                <c:pt idx="32">
                  <c:v>0.86005300000000007</c:v>
                </c:pt>
                <c:pt idx="33">
                  <c:v>0.86038199999999998</c:v>
                </c:pt>
                <c:pt idx="34">
                  <c:v>0.86114299999999999</c:v>
                </c:pt>
                <c:pt idx="35">
                  <c:v>0.86193500000000001</c:v>
                </c:pt>
                <c:pt idx="36">
                  <c:v>0.86245400000000005</c:v>
                </c:pt>
                <c:pt idx="37">
                  <c:v>0.86260700000000001</c:v>
                </c:pt>
                <c:pt idx="38">
                  <c:v>0.86277000000000004</c:v>
                </c:pt>
                <c:pt idx="39">
                  <c:v>0.86346299999999987</c:v>
                </c:pt>
                <c:pt idx="40">
                  <c:v>0.86360499999999996</c:v>
                </c:pt>
                <c:pt idx="41">
                  <c:v>0.86407099999999992</c:v>
                </c:pt>
                <c:pt idx="42">
                  <c:v>0.86491499999999999</c:v>
                </c:pt>
                <c:pt idx="43">
                  <c:v>0.86521100000000006</c:v>
                </c:pt>
                <c:pt idx="44">
                  <c:v>0.8652200000000001</c:v>
                </c:pt>
                <c:pt idx="45">
                  <c:v>0.86564400000000008</c:v>
                </c:pt>
                <c:pt idx="46">
                  <c:v>0.86601200000000012</c:v>
                </c:pt>
                <c:pt idx="47">
                  <c:v>0.86677199999999999</c:v>
                </c:pt>
                <c:pt idx="48">
                  <c:v>0.86792000000000002</c:v>
                </c:pt>
                <c:pt idx="49">
                  <c:v>0.86918300000000004</c:v>
                </c:pt>
                <c:pt idx="50">
                  <c:v>0.87059699999999995</c:v>
                </c:pt>
              </c:numCache>
            </c:numRef>
          </c:val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natural gas</c:v>
                </c:pt>
              </c:strCache>
            </c:strRef>
          </c:tx>
          <c:spPr>
            <a:solidFill>
              <a:schemeClr val="accent1"/>
            </a:solidFill>
            <a:ln w="22225">
              <a:noFill/>
            </a:ln>
            <a:effectLst/>
          </c:spP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Sheet1!$D$2:$D$52</c:f>
              <c:numCache>
                <c:formatCode>General</c:formatCode>
                <c:ptCount val="51"/>
                <c:pt idx="0">
                  <c:v>3.2515264785936724</c:v>
                </c:pt>
                <c:pt idx="1">
                  <c:v>3.0972624693099666</c:v>
                </c:pt>
                <c:pt idx="2">
                  <c:v>3.2124561412673804</c:v>
                </c:pt>
                <c:pt idx="3">
                  <c:v>3.2609162387569803</c:v>
                </c:pt>
                <c:pt idx="4">
                  <c:v>3.2009717020709423</c:v>
                </c:pt>
                <c:pt idx="5">
                  <c:v>3.0732156516098521</c:v>
                </c:pt>
                <c:pt idx="6">
                  <c:v>2.9016869219141763</c:v>
                </c:pt>
                <c:pt idx="7">
                  <c:v>3.0850520391241183</c:v>
                </c:pt>
                <c:pt idx="8">
                  <c:v>3.2284285282884011</c:v>
                </c:pt>
                <c:pt idx="9">
                  <c:v>3.1865938133888503</c:v>
                </c:pt>
                <c:pt idx="10">
                  <c:v>3.1646779503283038</c:v>
                </c:pt>
                <c:pt idx="11">
                  <c:v>3.216099639311194</c:v>
                </c:pt>
                <c:pt idx="12">
                  <c:v>2.9595108283073226</c:v>
                </c:pt>
                <c:pt idx="13">
                  <c:v>3.3797934818357755</c:v>
                </c:pt>
                <c:pt idx="14">
                  <c:v>3.57192452165964</c:v>
                </c:pt>
                <c:pt idx="15">
                  <c:v>3.3155908817601123</c:v>
                </c:pt>
                <c:pt idx="16">
                  <c:v>3.2235172331584625</c:v>
                </c:pt>
                <c:pt idx="17">
                  <c:v>3.2728517607686816</c:v>
                </c:pt>
                <c:pt idx="18">
                  <c:v>3.6382928516292408</c:v>
                </c:pt>
                <c:pt idx="19">
                  <c:v>3.647282831510446</c:v>
                </c:pt>
                <c:pt idx="20">
                  <c:v>3.2863269330703968</c:v>
                </c:pt>
                <c:pt idx="21">
                  <c:v>3.4811529999999999</c:v>
                </c:pt>
                <c:pt idx="22">
                  <c:v>3.6184080000000001</c:v>
                </c:pt>
                <c:pt idx="23">
                  <c:v>3.566306</c:v>
                </c:pt>
                <c:pt idx="24">
                  <c:v>3.575332</c:v>
                </c:pt>
                <c:pt idx="25">
                  <c:v>3.5880739999999998</c:v>
                </c:pt>
                <c:pt idx="26">
                  <c:v>3.5896370000000002</c:v>
                </c:pt>
                <c:pt idx="27">
                  <c:v>3.6041760000000003</c:v>
                </c:pt>
                <c:pt idx="28">
                  <c:v>3.6097099999999998</c:v>
                </c:pt>
                <c:pt idx="29">
                  <c:v>3.6076730000000001</c:v>
                </c:pt>
                <c:pt idx="30">
                  <c:v>3.6067900000000002</c:v>
                </c:pt>
                <c:pt idx="31">
                  <c:v>3.6032029999999997</c:v>
                </c:pt>
                <c:pt idx="32">
                  <c:v>3.6056269999999997</c:v>
                </c:pt>
                <c:pt idx="33">
                  <c:v>3.60731</c:v>
                </c:pt>
                <c:pt idx="34">
                  <c:v>3.6124949999999996</c:v>
                </c:pt>
                <c:pt idx="35">
                  <c:v>3.6223410000000005</c:v>
                </c:pt>
                <c:pt idx="36">
                  <c:v>3.6326410000000005</c:v>
                </c:pt>
                <c:pt idx="37">
                  <c:v>3.6393599999999999</c:v>
                </c:pt>
                <c:pt idx="38">
                  <c:v>3.6445059999999998</c:v>
                </c:pt>
                <c:pt idx="39">
                  <c:v>3.6490169999999997</c:v>
                </c:pt>
                <c:pt idx="40">
                  <c:v>3.6539280000000001</c:v>
                </c:pt>
                <c:pt idx="41">
                  <c:v>3.6602879999999995</c:v>
                </c:pt>
                <c:pt idx="42">
                  <c:v>3.6676500000000001</c:v>
                </c:pt>
                <c:pt idx="43">
                  <c:v>3.6747070000000002</c:v>
                </c:pt>
                <c:pt idx="44">
                  <c:v>3.682375</c:v>
                </c:pt>
                <c:pt idx="45">
                  <c:v>3.6889699999999999</c:v>
                </c:pt>
                <c:pt idx="46">
                  <c:v>3.6946180000000002</c:v>
                </c:pt>
                <c:pt idx="47">
                  <c:v>3.6989980000000005</c:v>
                </c:pt>
                <c:pt idx="48">
                  <c:v>3.7036580000000003</c:v>
                </c:pt>
                <c:pt idx="49">
                  <c:v>3.7064209999999997</c:v>
                </c:pt>
                <c:pt idx="50">
                  <c:v>3.7091870000000005</c:v>
                </c:pt>
              </c:numCache>
            </c:numRef>
          </c:val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electricity</c:v>
                </c:pt>
              </c:strCache>
            </c:strRef>
          </c:tx>
          <c:spPr>
            <a:solidFill>
              <a:schemeClr val="tx2"/>
            </a:solidFill>
            <a:ln w="22225">
              <a:noFill/>
            </a:ln>
            <a:effectLst/>
          </c:spP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Sheet1!$E$2:$E$52</c:f>
              <c:numCache>
                <c:formatCode>General</c:formatCode>
                <c:ptCount val="51"/>
                <c:pt idx="0">
                  <c:v>3.9556907363591587</c:v>
                </c:pt>
                <c:pt idx="1">
                  <c:v>4.0620469928888321</c:v>
                </c:pt>
                <c:pt idx="2">
                  <c:v>4.1098608398501266</c:v>
                </c:pt>
                <c:pt idx="3">
                  <c:v>4.0900585746461209</c:v>
                </c:pt>
                <c:pt idx="4">
                  <c:v>4.1982091821719996</c:v>
                </c:pt>
                <c:pt idx="5">
                  <c:v>4.3505696162400005</c:v>
                </c:pt>
                <c:pt idx="6">
                  <c:v>4.4347254873741191</c:v>
                </c:pt>
                <c:pt idx="7">
                  <c:v>4.5595074487861202</c:v>
                </c:pt>
                <c:pt idx="8">
                  <c:v>4.5588874510247193</c:v>
                </c:pt>
                <c:pt idx="9">
                  <c:v>4.4589808116150405</c:v>
                </c:pt>
                <c:pt idx="10">
                  <c:v>4.5386402297974007</c:v>
                </c:pt>
                <c:pt idx="11">
                  <c:v>4.531331982004482</c:v>
                </c:pt>
                <c:pt idx="12">
                  <c:v>4.5280692795919206</c:v>
                </c:pt>
                <c:pt idx="13">
                  <c:v>4.5621127875334384</c:v>
                </c:pt>
                <c:pt idx="14">
                  <c:v>4.6135639936630799</c:v>
                </c:pt>
                <c:pt idx="15">
                  <c:v>4.6428842089297984</c:v>
                </c:pt>
                <c:pt idx="16">
                  <c:v>4.6648570086566785</c:v>
                </c:pt>
                <c:pt idx="17">
                  <c:v>4.6160528115867994</c:v>
                </c:pt>
                <c:pt idx="18">
                  <c:v>4.7145475310376384</c:v>
                </c:pt>
                <c:pt idx="19">
                  <c:v>4.6433108058306001</c:v>
                </c:pt>
                <c:pt idx="20">
                  <c:v>4.3527508898587595</c:v>
                </c:pt>
                <c:pt idx="21">
                  <c:v>4.4995430000000001</c:v>
                </c:pt>
                <c:pt idx="22">
                  <c:v>4.5399519999999995</c:v>
                </c:pt>
                <c:pt idx="23">
                  <c:v>4.5769529999999996</c:v>
                </c:pt>
                <c:pt idx="24">
                  <c:v>4.5733699999999997</c:v>
                </c:pt>
                <c:pt idx="25">
                  <c:v>4.5737769999999998</c:v>
                </c:pt>
                <c:pt idx="26">
                  <c:v>4.5641350000000003</c:v>
                </c:pt>
                <c:pt idx="27">
                  <c:v>4.5734000000000004</c:v>
                </c:pt>
                <c:pt idx="28">
                  <c:v>4.5818539999999999</c:v>
                </c:pt>
                <c:pt idx="29">
                  <c:v>4.5909740000000001</c:v>
                </c:pt>
                <c:pt idx="30">
                  <c:v>4.595129</c:v>
                </c:pt>
                <c:pt idx="31">
                  <c:v>4.6034350000000002</c:v>
                </c:pt>
                <c:pt idx="32">
                  <c:v>4.6184510000000003</c:v>
                </c:pt>
                <c:pt idx="33">
                  <c:v>4.6334349999999995</c:v>
                </c:pt>
                <c:pt idx="34">
                  <c:v>4.6515979999999999</c:v>
                </c:pt>
                <c:pt idx="35">
                  <c:v>4.6786949999999994</c:v>
                </c:pt>
                <c:pt idx="36">
                  <c:v>4.7058450000000001</c:v>
                </c:pt>
                <c:pt idx="37">
                  <c:v>4.7353019999999999</c:v>
                </c:pt>
                <c:pt idx="38">
                  <c:v>4.7692019999999999</c:v>
                </c:pt>
                <c:pt idx="39">
                  <c:v>4.7996050000000006</c:v>
                </c:pt>
                <c:pt idx="40">
                  <c:v>4.8274249999999999</c:v>
                </c:pt>
                <c:pt idx="41">
                  <c:v>4.862393</c:v>
                </c:pt>
                <c:pt idx="42">
                  <c:v>4.8976579999999998</c:v>
                </c:pt>
                <c:pt idx="43">
                  <c:v>4.9340449999999993</c:v>
                </c:pt>
                <c:pt idx="44">
                  <c:v>4.9771039999999998</c:v>
                </c:pt>
                <c:pt idx="45">
                  <c:v>5.017754</c:v>
                </c:pt>
                <c:pt idx="46">
                  <c:v>5.0572220000000003</c:v>
                </c:pt>
                <c:pt idx="47">
                  <c:v>5.1034259999999998</c:v>
                </c:pt>
                <c:pt idx="48">
                  <c:v>5.1471999999999998</c:v>
                </c:pt>
                <c:pt idx="49">
                  <c:v>5.1942650000000006</c:v>
                </c:pt>
                <c:pt idx="50">
                  <c:v>5.2474959999999999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31852576"/>
        <c:axId val="2131838432"/>
      </c:areaChart>
      <c:catAx>
        <c:axId val="21318525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31838432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2131838432"/>
        <c:scaling>
          <c:orientation val="minMax"/>
          <c:max val="1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31852576"/>
        <c:crossesAt val="22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8060961443364731E-2"/>
          <c:y val="0.15849008625622851"/>
          <c:w val="0.92451537203334533"/>
          <c:h val="0.6822440602818322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res_hh!$B$5</c:f>
              <c:strCache>
                <c:ptCount val="1"/>
                <c:pt idx="0">
                  <c:v>Single Family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res_hh!$C$10:$AB$10</c:f>
              <c:numCache>
                <c:formatCode>General</c:formatCode>
                <c:ptCount val="26"/>
                <c:pt idx="0">
                  <c:v>2021</c:v>
                </c:pt>
                <c:pt idx="1">
                  <c:v>2050</c:v>
                </c:pt>
                <c:pt idx="3">
                  <c:v>2021</c:v>
                </c:pt>
                <c:pt idx="4">
                  <c:v>2050</c:v>
                </c:pt>
                <c:pt idx="6">
                  <c:v>2021</c:v>
                </c:pt>
                <c:pt idx="7">
                  <c:v>2050</c:v>
                </c:pt>
                <c:pt idx="9">
                  <c:v>2021</c:v>
                </c:pt>
                <c:pt idx="10">
                  <c:v>2050</c:v>
                </c:pt>
                <c:pt idx="12">
                  <c:v>2021</c:v>
                </c:pt>
                <c:pt idx="13">
                  <c:v>2050</c:v>
                </c:pt>
                <c:pt idx="15">
                  <c:v>2021</c:v>
                </c:pt>
                <c:pt idx="16">
                  <c:v>2050</c:v>
                </c:pt>
                <c:pt idx="18">
                  <c:v>2021</c:v>
                </c:pt>
                <c:pt idx="19">
                  <c:v>2050</c:v>
                </c:pt>
                <c:pt idx="21">
                  <c:v>2021</c:v>
                </c:pt>
                <c:pt idx="22">
                  <c:v>2050</c:v>
                </c:pt>
                <c:pt idx="24">
                  <c:v>2021</c:v>
                </c:pt>
                <c:pt idx="25">
                  <c:v>2050</c:v>
                </c:pt>
              </c:numCache>
            </c:numRef>
          </c:cat>
          <c:val>
            <c:numRef>
              <c:f>res_hh!$C$5:$AB$5</c:f>
              <c:numCache>
                <c:formatCode>General</c:formatCode>
                <c:ptCount val="26"/>
                <c:pt idx="0">
                  <c:v>12.333594</c:v>
                </c:pt>
                <c:pt idx="1">
                  <c:v>14.840400000000001</c:v>
                </c:pt>
                <c:pt idx="3">
                  <c:v>6.5929739999999999</c:v>
                </c:pt>
                <c:pt idx="4">
                  <c:v>9.2640919999999998</c:v>
                </c:pt>
                <c:pt idx="6">
                  <c:v>6.5957489999999996</c:v>
                </c:pt>
                <c:pt idx="7">
                  <c:v>7.924245</c:v>
                </c:pt>
                <c:pt idx="9">
                  <c:v>10.689584</c:v>
                </c:pt>
                <c:pt idx="10">
                  <c:v>15.339117</c:v>
                </c:pt>
                <c:pt idx="12">
                  <c:v>13.623452</c:v>
                </c:pt>
                <c:pt idx="13">
                  <c:v>15.301169</c:v>
                </c:pt>
                <c:pt idx="15">
                  <c:v>5.5477910000000001</c:v>
                </c:pt>
                <c:pt idx="16">
                  <c:v>6.9966189999999999</c:v>
                </c:pt>
                <c:pt idx="18">
                  <c:v>17.454484000000001</c:v>
                </c:pt>
                <c:pt idx="19">
                  <c:v>23.511776000000001</c:v>
                </c:pt>
                <c:pt idx="21">
                  <c:v>9.4646279999999994</c:v>
                </c:pt>
                <c:pt idx="22">
                  <c:v>10.535282</c:v>
                </c:pt>
                <c:pt idx="24">
                  <c:v>3.6512570000000002</c:v>
                </c:pt>
                <c:pt idx="25">
                  <c:v>4.2319000000000004</c:v>
                </c:pt>
              </c:numCache>
            </c:numRef>
          </c:val>
        </c:ser>
        <c:ser>
          <c:idx val="1"/>
          <c:order val="1"/>
          <c:tx>
            <c:strRef>
              <c:f>res_hh!$B$6</c:f>
              <c:strCache>
                <c:ptCount val="1"/>
                <c:pt idx="0">
                  <c:v>Multi-Family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res_hh!$C$10:$AB$10</c:f>
              <c:numCache>
                <c:formatCode>General</c:formatCode>
                <c:ptCount val="26"/>
                <c:pt idx="0">
                  <c:v>2021</c:v>
                </c:pt>
                <c:pt idx="1">
                  <c:v>2050</c:v>
                </c:pt>
                <c:pt idx="3">
                  <c:v>2021</c:v>
                </c:pt>
                <c:pt idx="4">
                  <c:v>2050</c:v>
                </c:pt>
                <c:pt idx="6">
                  <c:v>2021</c:v>
                </c:pt>
                <c:pt idx="7">
                  <c:v>2050</c:v>
                </c:pt>
                <c:pt idx="9">
                  <c:v>2021</c:v>
                </c:pt>
                <c:pt idx="10">
                  <c:v>2050</c:v>
                </c:pt>
                <c:pt idx="12">
                  <c:v>2021</c:v>
                </c:pt>
                <c:pt idx="13">
                  <c:v>2050</c:v>
                </c:pt>
                <c:pt idx="15">
                  <c:v>2021</c:v>
                </c:pt>
                <c:pt idx="16">
                  <c:v>2050</c:v>
                </c:pt>
                <c:pt idx="18">
                  <c:v>2021</c:v>
                </c:pt>
                <c:pt idx="19">
                  <c:v>2050</c:v>
                </c:pt>
                <c:pt idx="21">
                  <c:v>2021</c:v>
                </c:pt>
                <c:pt idx="22">
                  <c:v>2050</c:v>
                </c:pt>
                <c:pt idx="24">
                  <c:v>2021</c:v>
                </c:pt>
                <c:pt idx="25">
                  <c:v>2050</c:v>
                </c:pt>
              </c:numCache>
            </c:numRef>
          </c:cat>
          <c:val>
            <c:numRef>
              <c:f>res_hh!$C$6:$AB$6</c:f>
              <c:numCache>
                <c:formatCode>General</c:formatCode>
                <c:ptCount val="26"/>
                <c:pt idx="0">
                  <c:v>5.5535740000000002</c:v>
                </c:pt>
                <c:pt idx="1">
                  <c:v>6.2926799999999998</c:v>
                </c:pt>
                <c:pt idx="3">
                  <c:v>2.0596420000000002</c:v>
                </c:pt>
                <c:pt idx="4">
                  <c:v>3.0882849999999999</c:v>
                </c:pt>
                <c:pt idx="6">
                  <c:v>1.7722929999999999</c:v>
                </c:pt>
                <c:pt idx="7">
                  <c:v>2.1317219999999999</c:v>
                </c:pt>
                <c:pt idx="9">
                  <c:v>3.3790589999999998</c:v>
                </c:pt>
                <c:pt idx="10">
                  <c:v>4.7425030000000001</c:v>
                </c:pt>
                <c:pt idx="12">
                  <c:v>4.410145</c:v>
                </c:pt>
                <c:pt idx="13">
                  <c:v>4.7257189999999998</c:v>
                </c:pt>
                <c:pt idx="15">
                  <c:v>1.3235840000000001</c:v>
                </c:pt>
                <c:pt idx="16">
                  <c:v>1.743827</c:v>
                </c:pt>
                <c:pt idx="18">
                  <c:v>5.7963380000000004</c:v>
                </c:pt>
                <c:pt idx="19">
                  <c:v>7.504251</c:v>
                </c:pt>
                <c:pt idx="21">
                  <c:v>5.9789760000000003</c:v>
                </c:pt>
                <c:pt idx="22">
                  <c:v>6.3212510000000002</c:v>
                </c:pt>
                <c:pt idx="24">
                  <c:v>2.0908009999999999</c:v>
                </c:pt>
                <c:pt idx="25">
                  <c:v>2.3406609999999999</c:v>
                </c:pt>
              </c:numCache>
            </c:numRef>
          </c:val>
        </c:ser>
        <c:ser>
          <c:idx val="2"/>
          <c:order val="2"/>
          <c:tx>
            <c:strRef>
              <c:f>res_hh!$B$7</c:f>
              <c:strCache>
                <c:ptCount val="1"/>
                <c:pt idx="0">
                  <c:v>Mobile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res_hh!$C$10:$AB$10</c:f>
              <c:numCache>
                <c:formatCode>General</c:formatCode>
                <c:ptCount val="26"/>
                <c:pt idx="0">
                  <c:v>2021</c:v>
                </c:pt>
                <c:pt idx="1">
                  <c:v>2050</c:v>
                </c:pt>
                <c:pt idx="3">
                  <c:v>2021</c:v>
                </c:pt>
                <c:pt idx="4">
                  <c:v>2050</c:v>
                </c:pt>
                <c:pt idx="6">
                  <c:v>2021</c:v>
                </c:pt>
                <c:pt idx="7">
                  <c:v>2050</c:v>
                </c:pt>
                <c:pt idx="9">
                  <c:v>2021</c:v>
                </c:pt>
                <c:pt idx="10">
                  <c:v>2050</c:v>
                </c:pt>
                <c:pt idx="12">
                  <c:v>2021</c:v>
                </c:pt>
                <c:pt idx="13">
                  <c:v>2050</c:v>
                </c:pt>
                <c:pt idx="15">
                  <c:v>2021</c:v>
                </c:pt>
                <c:pt idx="16">
                  <c:v>2050</c:v>
                </c:pt>
                <c:pt idx="18">
                  <c:v>2021</c:v>
                </c:pt>
                <c:pt idx="19">
                  <c:v>2050</c:v>
                </c:pt>
                <c:pt idx="21">
                  <c:v>2021</c:v>
                </c:pt>
                <c:pt idx="22">
                  <c:v>2050</c:v>
                </c:pt>
                <c:pt idx="24">
                  <c:v>2021</c:v>
                </c:pt>
                <c:pt idx="25">
                  <c:v>2050</c:v>
                </c:pt>
              </c:numCache>
            </c:numRef>
          </c:cat>
          <c:val>
            <c:numRef>
              <c:f>res_hh!$C$7:$AB$7</c:f>
              <c:numCache>
                <c:formatCode>General</c:formatCode>
                <c:ptCount val="26"/>
                <c:pt idx="0">
                  <c:v>0.74460400000000004</c:v>
                </c:pt>
                <c:pt idx="1">
                  <c:v>0.62763800000000003</c:v>
                </c:pt>
                <c:pt idx="3">
                  <c:v>0.62163400000000002</c:v>
                </c:pt>
                <c:pt idx="4">
                  <c:v>0.55863200000000002</c:v>
                </c:pt>
                <c:pt idx="6">
                  <c:v>0.34060400000000002</c:v>
                </c:pt>
                <c:pt idx="7">
                  <c:v>0.31003900000000001</c:v>
                </c:pt>
                <c:pt idx="9">
                  <c:v>1.115591</c:v>
                </c:pt>
                <c:pt idx="10">
                  <c:v>1.3231580000000001</c:v>
                </c:pt>
                <c:pt idx="12">
                  <c:v>0.60143800000000003</c:v>
                </c:pt>
                <c:pt idx="13">
                  <c:v>0.49938199999999999</c:v>
                </c:pt>
                <c:pt idx="15">
                  <c:v>0.76777799999999996</c:v>
                </c:pt>
                <c:pt idx="16">
                  <c:v>0.66947400000000001</c:v>
                </c:pt>
                <c:pt idx="18">
                  <c:v>1.9765219999999999</c:v>
                </c:pt>
                <c:pt idx="19">
                  <c:v>2.049169</c:v>
                </c:pt>
                <c:pt idx="21">
                  <c:v>0.348362</c:v>
                </c:pt>
                <c:pt idx="22">
                  <c:v>0.29913499999999998</c:v>
                </c:pt>
                <c:pt idx="24">
                  <c:v>0.12761600000000001</c:v>
                </c:pt>
                <c:pt idx="25">
                  <c:v>0.123351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"/>
        <c:overlap val="100"/>
        <c:axId val="2047864416"/>
        <c:axId val="2047868224"/>
      </c:barChart>
      <c:lineChart>
        <c:grouping val="stacked"/>
        <c:varyColors val="0"/>
        <c:ser>
          <c:idx val="3"/>
          <c:order val="3"/>
          <c:tx>
            <c:strRef>
              <c:f>res_hh!$B$11</c:f>
              <c:strCache>
                <c:ptCount val="1"/>
                <c:pt idx="0">
                  <c:v>Population (millions)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diamond"/>
            <c:size val="5"/>
            <c:spPr>
              <a:solidFill>
                <a:schemeClr val="accent4"/>
              </a:solidFill>
              <a:ln w="38100">
                <a:solidFill>
                  <a:schemeClr val="accent4"/>
                </a:solidFill>
              </a:ln>
              <a:effectLst/>
            </c:spPr>
          </c:marker>
          <c:dPt>
            <c:idx val="2"/>
            <c:marker>
              <c:symbol val="diamond"/>
              <c:size val="5"/>
              <c:spPr>
                <a:noFill/>
                <a:ln w="38100">
                  <a:noFill/>
                </a:ln>
                <a:effectLst/>
              </c:spPr>
            </c:marker>
            <c:bubble3D val="0"/>
            <c:spPr>
              <a:ln w="28575" cap="rnd">
                <a:noFill/>
                <a:round/>
              </a:ln>
              <a:effectLst/>
            </c:spPr>
          </c:dPt>
          <c:dPt>
            <c:idx val="5"/>
            <c:marker>
              <c:symbol val="diamond"/>
              <c:size val="5"/>
              <c:spPr>
                <a:noFill/>
                <a:ln w="38100">
                  <a:noFill/>
                </a:ln>
                <a:effectLst/>
              </c:spPr>
            </c:marker>
            <c:bubble3D val="0"/>
            <c:spPr>
              <a:ln w="28575" cap="rnd">
                <a:noFill/>
                <a:round/>
              </a:ln>
              <a:effectLst/>
            </c:spPr>
          </c:dPt>
          <c:dPt>
            <c:idx val="8"/>
            <c:marker>
              <c:symbol val="diamond"/>
              <c:size val="5"/>
              <c:spPr>
                <a:noFill/>
                <a:ln w="38100">
                  <a:noFill/>
                </a:ln>
                <a:effectLst/>
              </c:spPr>
            </c:marker>
            <c:bubble3D val="0"/>
            <c:spPr>
              <a:ln w="28575" cap="rnd">
                <a:noFill/>
                <a:round/>
              </a:ln>
              <a:effectLst/>
            </c:spPr>
          </c:dPt>
          <c:dPt>
            <c:idx val="11"/>
            <c:marker>
              <c:symbol val="diamond"/>
              <c:size val="5"/>
              <c:spPr>
                <a:noFill/>
                <a:ln w="38100">
                  <a:noFill/>
                </a:ln>
                <a:effectLst/>
              </c:spPr>
            </c:marker>
            <c:bubble3D val="0"/>
            <c:spPr>
              <a:ln w="28575" cap="rnd">
                <a:noFill/>
                <a:round/>
              </a:ln>
              <a:effectLst/>
            </c:spPr>
          </c:dPt>
          <c:dPt>
            <c:idx val="14"/>
            <c:marker>
              <c:symbol val="diamond"/>
              <c:size val="5"/>
              <c:spPr>
                <a:noFill/>
                <a:ln w="38100">
                  <a:noFill/>
                </a:ln>
                <a:effectLst/>
              </c:spPr>
            </c:marker>
            <c:bubble3D val="0"/>
            <c:spPr>
              <a:ln w="28575" cap="rnd">
                <a:noFill/>
                <a:round/>
              </a:ln>
              <a:effectLst/>
            </c:spPr>
          </c:dPt>
          <c:dPt>
            <c:idx val="17"/>
            <c:marker>
              <c:symbol val="diamond"/>
              <c:size val="5"/>
              <c:spPr>
                <a:noFill/>
                <a:ln w="38100">
                  <a:noFill/>
                </a:ln>
                <a:effectLst/>
              </c:spPr>
            </c:marker>
            <c:bubble3D val="0"/>
            <c:spPr>
              <a:ln w="28575" cap="rnd">
                <a:noFill/>
                <a:round/>
              </a:ln>
              <a:effectLst/>
            </c:spPr>
          </c:dPt>
          <c:dPt>
            <c:idx val="20"/>
            <c:marker>
              <c:symbol val="diamond"/>
              <c:size val="5"/>
              <c:spPr>
                <a:noFill/>
                <a:ln w="38100">
                  <a:noFill/>
                </a:ln>
                <a:effectLst/>
              </c:spPr>
            </c:marker>
            <c:bubble3D val="0"/>
            <c:spPr>
              <a:ln w="28575" cap="rnd">
                <a:noFill/>
                <a:round/>
              </a:ln>
              <a:effectLst/>
            </c:spPr>
          </c:dPt>
          <c:dPt>
            <c:idx val="23"/>
            <c:marker>
              <c:symbol val="diamond"/>
              <c:size val="5"/>
              <c:spPr>
                <a:noFill/>
                <a:ln w="38100">
                  <a:noFill/>
                </a:ln>
                <a:effectLst/>
              </c:spPr>
            </c:marker>
            <c:bubble3D val="0"/>
            <c:spPr>
              <a:ln w="28575" cap="rnd">
                <a:noFill/>
                <a:round/>
              </a:ln>
              <a:effectLst/>
            </c:spPr>
          </c:dPt>
          <c:cat>
            <c:numRef>
              <c:f>res_hh!$C$10:$AB$10</c:f>
              <c:numCache>
                <c:formatCode>General</c:formatCode>
                <c:ptCount val="26"/>
                <c:pt idx="0">
                  <c:v>2021</c:v>
                </c:pt>
                <c:pt idx="1">
                  <c:v>2050</c:v>
                </c:pt>
                <c:pt idx="3">
                  <c:v>2021</c:v>
                </c:pt>
                <c:pt idx="4">
                  <c:v>2050</c:v>
                </c:pt>
                <c:pt idx="6">
                  <c:v>2021</c:v>
                </c:pt>
                <c:pt idx="7">
                  <c:v>2050</c:v>
                </c:pt>
                <c:pt idx="9">
                  <c:v>2021</c:v>
                </c:pt>
                <c:pt idx="10">
                  <c:v>2050</c:v>
                </c:pt>
                <c:pt idx="12">
                  <c:v>2021</c:v>
                </c:pt>
                <c:pt idx="13">
                  <c:v>2050</c:v>
                </c:pt>
                <c:pt idx="15">
                  <c:v>2021</c:v>
                </c:pt>
                <c:pt idx="16">
                  <c:v>2050</c:v>
                </c:pt>
                <c:pt idx="18">
                  <c:v>2021</c:v>
                </c:pt>
                <c:pt idx="19">
                  <c:v>2050</c:v>
                </c:pt>
                <c:pt idx="21">
                  <c:v>2021</c:v>
                </c:pt>
                <c:pt idx="22">
                  <c:v>2050</c:v>
                </c:pt>
                <c:pt idx="24">
                  <c:v>2021</c:v>
                </c:pt>
                <c:pt idx="25">
                  <c:v>2050</c:v>
                </c:pt>
              </c:numCache>
            </c:numRef>
          </c:cat>
          <c:val>
            <c:numRef>
              <c:f>res_hh!$C$11:$AB$11</c:f>
              <c:numCache>
                <c:formatCode>General</c:formatCode>
                <c:ptCount val="26"/>
                <c:pt idx="0">
                  <c:v>54.851779999999998</c:v>
                </c:pt>
                <c:pt idx="1">
                  <c:v>63.767944</c:v>
                </c:pt>
                <c:pt idx="3">
                  <c:v>25.284932999999999</c:v>
                </c:pt>
                <c:pt idx="4">
                  <c:v>34.200451000000001</c:v>
                </c:pt>
                <c:pt idx="6">
                  <c:v>21.518919</c:v>
                </c:pt>
                <c:pt idx="7">
                  <c:v>22.863265999999999</c:v>
                </c:pt>
                <c:pt idx="9">
                  <c:v>41.629894</c:v>
                </c:pt>
                <c:pt idx="10">
                  <c:v>53.159931</c:v>
                </c:pt>
                <c:pt idx="12">
                  <c:v>46.650573999999999</c:v>
                </c:pt>
                <c:pt idx="13">
                  <c:v>45.677509000000001</c:v>
                </c:pt>
                <c:pt idx="15">
                  <c:v>19.185887999999998</c:v>
                </c:pt>
                <c:pt idx="16">
                  <c:v>20.358025000000001</c:v>
                </c:pt>
                <c:pt idx="18">
                  <c:v>66.716255000000004</c:v>
                </c:pt>
                <c:pt idx="19">
                  <c:v>81.931633000000005</c:v>
                </c:pt>
                <c:pt idx="21">
                  <c:v>41.369889999999998</c:v>
                </c:pt>
                <c:pt idx="22">
                  <c:v>39.259619999999998</c:v>
                </c:pt>
                <c:pt idx="24">
                  <c:v>14.794140000000001</c:v>
                </c:pt>
                <c:pt idx="25">
                  <c:v>14.558628000000001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62563440"/>
        <c:axId val="262567248"/>
      </c:lineChart>
      <c:catAx>
        <c:axId val="204786441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047868224"/>
        <c:crosses val="autoZero"/>
        <c:auto val="1"/>
        <c:lblAlgn val="ctr"/>
        <c:lblOffset val="100"/>
        <c:noMultiLvlLbl val="0"/>
      </c:catAx>
      <c:valAx>
        <c:axId val="20478682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47864416"/>
        <c:crosses val="autoZero"/>
        <c:crossBetween val="between"/>
      </c:valAx>
      <c:valAx>
        <c:axId val="262567248"/>
        <c:scaling>
          <c:orientation val="minMax"/>
          <c:max val="105"/>
          <c:min val="0"/>
        </c:scaling>
        <c:delete val="0"/>
        <c:axPos val="r"/>
        <c:numFmt formatCode="#,##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2563440"/>
        <c:crosses val="max"/>
        <c:crossBetween val="between"/>
        <c:majorUnit val="15"/>
      </c:valAx>
      <c:catAx>
        <c:axId val="26256344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6256724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742194725659294"/>
          <c:y val="6.9650345750992645E-2"/>
          <c:w val="0.77422884639420075"/>
          <c:h val="0.83750315354553717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Pt>
            <c:idx val="5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Pt>
            <c:idx val="6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Pt>
            <c:idx val="7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Pt>
            <c:idx val="8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cat>
            <c:strRef>
              <c:f>Sheet1!$A$2:$A$10</c:f>
              <c:strCache>
                <c:ptCount val="9"/>
                <c:pt idx="0">
                  <c:v>health care</c:v>
                </c:pt>
                <c:pt idx="1">
                  <c:v>food sales/service</c:v>
                </c:pt>
                <c:pt idx="2">
                  <c:v>lodging</c:v>
                </c:pt>
                <c:pt idx="3">
                  <c:v>other</c:v>
                </c:pt>
                <c:pt idx="4">
                  <c:v>assembly</c:v>
                </c:pt>
                <c:pt idx="5">
                  <c:v>education</c:v>
                </c:pt>
                <c:pt idx="6">
                  <c:v>warehouse</c:v>
                </c:pt>
                <c:pt idx="7">
                  <c:v>mercantile/service</c:v>
                </c:pt>
                <c:pt idx="8">
                  <c:v>office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2.6556609999999998</c:v>
                </c:pt>
                <c:pt idx="1">
                  <c:v>3.2499359999999999</c:v>
                </c:pt>
                <c:pt idx="2">
                  <c:v>6.483867</c:v>
                </c:pt>
                <c:pt idx="3">
                  <c:v>7.4275989999999998</c:v>
                </c:pt>
                <c:pt idx="4">
                  <c:v>10.46392</c:v>
                </c:pt>
                <c:pt idx="5">
                  <c:v>13.515921000000001</c:v>
                </c:pt>
                <c:pt idx="6">
                  <c:v>14.629498</c:v>
                </c:pt>
                <c:pt idx="7">
                  <c:v>17.287718000000002</c:v>
                </c:pt>
                <c:pt idx="8">
                  <c:v>18.735743999999997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9"/>
        <c:axId val="262559632"/>
        <c:axId val="262568880"/>
      </c:barChart>
      <c:barChart>
        <c:barDir val="bar"/>
        <c:grouping val="clustered"/>
        <c:varyColors val="0"/>
        <c:ser>
          <c:idx val="0"/>
          <c:order val="1"/>
          <c:tx>
            <c:v>CAGR</c:v>
          </c:tx>
          <c:spPr>
            <a:solidFill>
              <a:schemeClr val="bg1">
                <a:lumMod val="75000"/>
                <a:alpha val="52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Sheet1!$D$2:$D$10</c:f>
              <c:numCache>
                <c:formatCode>0.0%</c:formatCode>
                <c:ptCount val="9"/>
                <c:pt idx="0">
                  <c:v>1.1854691815486706E-2</c:v>
                </c:pt>
                <c:pt idx="1">
                  <c:v>9.9078301256940726E-3</c:v>
                </c:pt>
                <c:pt idx="2">
                  <c:v>1.184693595448727E-2</c:v>
                </c:pt>
                <c:pt idx="3">
                  <c:v>1.3306081669040903E-2</c:v>
                </c:pt>
                <c:pt idx="4">
                  <c:v>6.3924143451408177E-3</c:v>
                </c:pt>
                <c:pt idx="5">
                  <c:v>1.079351475310375E-2</c:v>
                </c:pt>
                <c:pt idx="6">
                  <c:v>1.1892800732503428E-2</c:v>
                </c:pt>
                <c:pt idx="7">
                  <c:v>1.0341829611127729E-2</c:v>
                </c:pt>
                <c:pt idx="8">
                  <c:v>8.7334255093871604E-3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2"/>
        <c:axId val="262562896"/>
        <c:axId val="262565072"/>
      </c:barChart>
      <c:valAx>
        <c:axId val="26256888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2559632"/>
        <c:crosses val="autoZero"/>
        <c:crossBetween val="between"/>
        <c:majorUnit val="5"/>
      </c:valAx>
      <c:catAx>
        <c:axId val="2625596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2568880"/>
        <c:crosses val="autoZero"/>
        <c:auto val="1"/>
        <c:lblAlgn val="ctr"/>
        <c:lblOffset val="100"/>
        <c:noMultiLvlLbl val="0"/>
      </c:catAx>
      <c:valAx>
        <c:axId val="262565072"/>
        <c:scaling>
          <c:orientation val="minMax"/>
          <c:max val="4.0000000000000008E-2"/>
        </c:scaling>
        <c:delete val="0"/>
        <c:axPos val="t"/>
        <c:numFmt formatCode="0.0%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2562896"/>
        <c:crosses val="max"/>
        <c:crossBetween val="between"/>
      </c:valAx>
      <c:catAx>
        <c:axId val="262562896"/>
        <c:scaling>
          <c:orientation val="minMax"/>
        </c:scaling>
        <c:delete val="1"/>
        <c:axPos val="l"/>
        <c:majorTickMark val="out"/>
        <c:minorTickMark val="none"/>
        <c:tickLblPos val="nextTo"/>
        <c:crossAx val="26256507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chemeClr val="tx1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1463980562722807E-2"/>
          <c:y val="0.25059588431515084"/>
          <c:w val="0.888840941145702"/>
          <c:h val="0.456151855047454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rgbClr val="72242D"/>
            </a:solidFill>
            <a:ln>
              <a:noFill/>
            </a:ln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HDD - Pacific</c:v>
                </c:pt>
                <c:pt idx="1">
                  <c:v>HDD - Mountain</c:v>
                </c:pt>
                <c:pt idx="2">
                  <c:v>HDD - West North Central</c:v>
                </c:pt>
                <c:pt idx="3">
                  <c:v>HDD - West South Central</c:v>
                </c:pt>
                <c:pt idx="4">
                  <c:v>HDD - East North Central</c:v>
                </c:pt>
                <c:pt idx="5">
                  <c:v>HDD - East South Central</c:v>
                </c:pt>
                <c:pt idx="6">
                  <c:v>HDD - South Atlantic</c:v>
                </c:pt>
                <c:pt idx="7">
                  <c:v>HDD - Middle Atlantic</c:v>
                </c:pt>
                <c:pt idx="8">
                  <c:v>HDD - New England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3.4239999999999999</c:v>
                </c:pt>
                <c:pt idx="1">
                  <c:v>4.9539999999999997</c:v>
                </c:pt>
                <c:pt idx="2">
                  <c:v>6.3559999999999999</c:v>
                </c:pt>
                <c:pt idx="3">
                  <c:v>2.149</c:v>
                </c:pt>
                <c:pt idx="4">
                  <c:v>5.9249999999999998</c:v>
                </c:pt>
                <c:pt idx="5">
                  <c:v>3.3180000000000001</c:v>
                </c:pt>
                <c:pt idx="6">
                  <c:v>2.4540000000000002</c:v>
                </c:pt>
                <c:pt idx="7">
                  <c:v>5.3559999999999999</c:v>
                </c:pt>
                <c:pt idx="8">
                  <c:v>5.89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2050</c:v>
                </c:pt>
              </c:strCache>
            </c:strRef>
          </c:tx>
          <c:spPr>
            <a:solidFill>
              <a:srgbClr val="A33340">
                <a:lumMod val="40000"/>
                <a:lumOff val="60000"/>
              </a:srgbClr>
            </a:solidFill>
            <a:ln>
              <a:noFill/>
            </a:ln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HDD - Pacific</c:v>
                </c:pt>
                <c:pt idx="1">
                  <c:v>HDD - Mountain</c:v>
                </c:pt>
                <c:pt idx="2">
                  <c:v>HDD - West North Central</c:v>
                </c:pt>
                <c:pt idx="3">
                  <c:v>HDD - West South Central</c:v>
                </c:pt>
                <c:pt idx="4">
                  <c:v>HDD - East North Central</c:v>
                </c:pt>
                <c:pt idx="5">
                  <c:v>HDD - East South Central</c:v>
                </c:pt>
                <c:pt idx="6">
                  <c:v>HDD - South Atlantic</c:v>
                </c:pt>
                <c:pt idx="7">
                  <c:v>HDD - Middle Atlantic</c:v>
                </c:pt>
                <c:pt idx="8">
                  <c:v>HDD - New England</c:v>
                </c:pt>
              </c:strCache>
            </c:strRef>
          </c:cat>
          <c:val>
            <c:numRef>
              <c:f>Sheet1!$C$2:$C$10</c:f>
              <c:numCache>
                <c:formatCode>General</c:formatCode>
                <c:ptCount val="9"/>
                <c:pt idx="0">
                  <c:v>2.972</c:v>
                </c:pt>
                <c:pt idx="1">
                  <c:v>4.4610000000000003</c:v>
                </c:pt>
                <c:pt idx="2">
                  <c:v>6.25</c:v>
                </c:pt>
                <c:pt idx="3">
                  <c:v>1.75</c:v>
                </c:pt>
                <c:pt idx="4">
                  <c:v>5.8070000000000004</c:v>
                </c:pt>
                <c:pt idx="5">
                  <c:v>2.9630000000000001</c:v>
                </c:pt>
                <c:pt idx="6">
                  <c:v>2.069</c:v>
                </c:pt>
                <c:pt idx="7">
                  <c:v>4.9910000000000005</c:v>
                </c:pt>
                <c:pt idx="8">
                  <c:v>5.5949999999999998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1"/>
        <c:axId val="262559088"/>
        <c:axId val="262565616"/>
        <c:extLst/>
      </c:barChart>
      <c:catAx>
        <c:axId val="26255908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62565616"/>
        <c:crosses val="autoZero"/>
        <c:auto val="1"/>
        <c:lblAlgn val="ctr"/>
        <c:lblOffset val="100"/>
        <c:noMultiLvlLbl val="0"/>
      </c:catAx>
      <c:valAx>
        <c:axId val="262565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25590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9033118097806835E-2"/>
          <c:y val="0.25080486164423577"/>
          <c:w val="0.888840941145702"/>
          <c:h val="0.455213766959026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rgbClr val="0096D7"/>
            </a:solidFill>
            <a:ln>
              <a:noFill/>
            </a:ln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CDD - Pacific</c:v>
                </c:pt>
                <c:pt idx="1">
                  <c:v>CDD - Mountain</c:v>
                </c:pt>
                <c:pt idx="2">
                  <c:v>CDD - West North Central</c:v>
                </c:pt>
                <c:pt idx="3">
                  <c:v>CDD - West South Central</c:v>
                </c:pt>
                <c:pt idx="4">
                  <c:v>CDD - East North Central</c:v>
                </c:pt>
                <c:pt idx="5">
                  <c:v>CDD - East South Central</c:v>
                </c:pt>
                <c:pt idx="6">
                  <c:v>CDD - South Atlantic</c:v>
                </c:pt>
                <c:pt idx="7">
                  <c:v>CDD - Middle Atlantic</c:v>
                </c:pt>
                <c:pt idx="8">
                  <c:v>CDD - New England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1.0170000000000001</c:v>
                </c:pt>
                <c:pt idx="1">
                  <c:v>1.5609999999999999</c:v>
                </c:pt>
                <c:pt idx="2">
                  <c:v>1.089</c:v>
                </c:pt>
                <c:pt idx="3">
                  <c:v>2.605</c:v>
                </c:pt>
                <c:pt idx="4">
                  <c:v>0.90900000000000003</c:v>
                </c:pt>
                <c:pt idx="5">
                  <c:v>1.605</c:v>
                </c:pt>
                <c:pt idx="6">
                  <c:v>2.2130000000000001</c:v>
                </c:pt>
                <c:pt idx="7">
                  <c:v>0.83499999999999996</c:v>
                </c:pt>
                <c:pt idx="8">
                  <c:v>0.6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2050</c:v>
                </c:pt>
              </c:strCache>
            </c:strRef>
          </c:tx>
          <c:spPr>
            <a:solidFill>
              <a:srgbClr val="0096D7">
                <a:lumMod val="40000"/>
                <a:lumOff val="60000"/>
              </a:srgbClr>
            </a:solidFill>
            <a:ln>
              <a:noFill/>
            </a:ln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CDD - Pacific</c:v>
                </c:pt>
                <c:pt idx="1">
                  <c:v>CDD - Mountain</c:v>
                </c:pt>
                <c:pt idx="2">
                  <c:v>CDD - West North Central</c:v>
                </c:pt>
                <c:pt idx="3">
                  <c:v>CDD - West South Central</c:v>
                </c:pt>
                <c:pt idx="4">
                  <c:v>CDD - East North Central</c:v>
                </c:pt>
                <c:pt idx="5">
                  <c:v>CDD - East South Central</c:v>
                </c:pt>
                <c:pt idx="6">
                  <c:v>CDD - South Atlantic</c:v>
                </c:pt>
                <c:pt idx="7">
                  <c:v>CDD - Middle Atlantic</c:v>
                </c:pt>
                <c:pt idx="8">
                  <c:v>CDD - New England</c:v>
                </c:pt>
              </c:strCache>
            </c:strRef>
          </c:cat>
          <c:val>
            <c:numRef>
              <c:f>Sheet1!$C$2:$C$10</c:f>
              <c:numCache>
                <c:formatCode>General</c:formatCode>
                <c:ptCount val="9"/>
                <c:pt idx="0">
                  <c:v>1.1879999999999999</c:v>
                </c:pt>
                <c:pt idx="1">
                  <c:v>1.85</c:v>
                </c:pt>
                <c:pt idx="2">
                  <c:v>1.1919999999999999</c:v>
                </c:pt>
                <c:pt idx="3">
                  <c:v>3.266</c:v>
                </c:pt>
                <c:pt idx="4">
                  <c:v>1.0129999999999999</c:v>
                </c:pt>
                <c:pt idx="5">
                  <c:v>2.0649999999999999</c:v>
                </c:pt>
                <c:pt idx="6">
                  <c:v>2.8310000000000004</c:v>
                </c:pt>
                <c:pt idx="7">
                  <c:v>1.0640000000000001</c:v>
                </c:pt>
                <c:pt idx="8">
                  <c:v>0.77900000000000003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1"/>
        <c:overlap val="-15"/>
        <c:axId val="262560176"/>
        <c:axId val="262560720"/>
        <c:extLst/>
      </c:barChart>
      <c:catAx>
        <c:axId val="26256017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62560720"/>
        <c:crosses val="autoZero"/>
        <c:auto val="1"/>
        <c:lblAlgn val="ctr"/>
        <c:lblOffset val="100"/>
        <c:noMultiLvlLbl val="0"/>
      </c:catAx>
      <c:valAx>
        <c:axId val="262560720"/>
        <c:scaling>
          <c:orientation val="minMax"/>
          <c:max val="7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25601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2257217847769035E-2"/>
          <c:y val="0.25600762653537923"/>
          <c:w val="0.91811315252260139"/>
          <c:h val="0.65106456105817623"/>
        </c:manualLayout>
      </c:layout>
      <c:lineChart>
        <c:grouping val="standar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residential</c:v>
                </c:pt>
              </c:strCache>
            </c:strRef>
          </c:tx>
          <c:spPr>
            <a:ln w="22225" cap="rnd">
              <a:solidFill>
                <a:srgbClr val="72242D"/>
              </a:solidFill>
              <a:round/>
            </a:ln>
            <a:effectLst/>
          </c:spPr>
          <c:marker>
            <c:symbol val="none"/>
          </c:marker>
          <c:cat>
            <c:strRef>
              <c:f>Sheet1!$A$2:$A$62</c:f>
              <c:strCache>
                <c:ptCount val="6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  <c:pt idx="46">
                  <c:v>2036</c:v>
                </c:pt>
                <c:pt idx="47">
                  <c:v>2037</c:v>
                </c:pt>
                <c:pt idx="48">
                  <c:v>2038</c:v>
                </c:pt>
                <c:pt idx="49">
                  <c:v>2039</c:v>
                </c:pt>
                <c:pt idx="50">
                  <c:v>2040</c:v>
                </c:pt>
                <c:pt idx="51">
                  <c:v>2041</c:v>
                </c:pt>
                <c:pt idx="52">
                  <c:v>2042</c:v>
                </c:pt>
                <c:pt idx="53">
                  <c:v>2043</c:v>
                </c:pt>
                <c:pt idx="54">
                  <c:v>2044</c:v>
                </c:pt>
                <c:pt idx="55">
                  <c:v>2045</c:v>
                </c:pt>
                <c:pt idx="56">
                  <c:v>2046</c:v>
                </c:pt>
                <c:pt idx="57">
                  <c:v>2047</c:v>
                </c:pt>
                <c:pt idx="58">
                  <c:v>2048</c:v>
                </c:pt>
                <c:pt idx="59">
                  <c:v>2049</c:v>
                </c:pt>
                <c:pt idx="60">
                  <c:v>2050</c:v>
                </c:pt>
              </c:strCache>
            </c:strRef>
          </c:cat>
          <c:val>
            <c:numRef>
              <c:f>Sheet1!$B$2:$B$62</c:f>
              <c:numCache>
                <c:formatCode>General</c:formatCode>
                <c:ptCount val="61"/>
                <c:pt idx="0">
                  <c:v>13.943352393667448</c:v>
                </c:pt>
                <c:pt idx="1">
                  <c:v>13.845732063653625</c:v>
                </c:pt>
                <c:pt idx="2">
                  <c:v>13.822650594839955</c:v>
                </c:pt>
                <c:pt idx="3">
                  <c:v>13.690229708322695</c:v>
                </c:pt>
                <c:pt idx="4">
                  <c:v>13.499407488294125</c:v>
                </c:pt>
                <c:pt idx="5">
                  <c:v>13.247204875605281</c:v>
                </c:pt>
                <c:pt idx="6">
                  <c:v>12.947222005110474</c:v>
                </c:pt>
                <c:pt idx="7">
                  <c:v>12.834311223050575</c:v>
                </c:pt>
                <c:pt idx="8">
                  <c:v>12.435511576318689</c:v>
                </c:pt>
                <c:pt idx="9">
                  <c:v>12.110104596045568</c:v>
                </c:pt>
                <c:pt idx="10">
                  <c:v>11.961318578857044</c:v>
                </c:pt>
                <c:pt idx="11">
                  <c:v>12.187632460208047</c:v>
                </c:pt>
                <c:pt idx="12">
                  <c:v>11.802098554014707</c:v>
                </c:pt>
                <c:pt idx="13">
                  <c:v>11.971349443414853</c:v>
                </c:pt>
                <c:pt idx="14">
                  <c:v>11.964929641424865</c:v>
                </c:pt>
                <c:pt idx="15">
                  <c:v>12.251705940220313</c:v>
                </c:pt>
                <c:pt idx="16">
                  <c:v>13.087388359647369</c:v>
                </c:pt>
                <c:pt idx="17">
                  <c:v>13.051310955171594</c:v>
                </c:pt>
                <c:pt idx="18">
                  <c:v>13.535562581534711</c:v>
                </c:pt>
                <c:pt idx="19">
                  <c:v>13.731372815881436</c:v>
                </c:pt>
                <c:pt idx="20">
                  <c:v>13.608593418027072</c:v>
                </c:pt>
                <c:pt idx="21">
                  <c:v>13.538154018630632</c:v>
                </c:pt>
                <c:pt idx="22">
                  <c:v>13.464708840000002</c:v>
                </c:pt>
                <c:pt idx="23">
                  <c:v>13.510940091396005</c:v>
                </c:pt>
                <c:pt idx="24">
                  <c:v>13.691966614562226</c:v>
                </c:pt>
                <c:pt idx="25">
                  <c:v>13.703759605826578</c:v>
                </c:pt>
                <c:pt idx="26">
                  <c:v>13.454231049355858</c:v>
                </c:pt>
                <c:pt idx="27">
                  <c:v>13.563676325317983</c:v>
                </c:pt>
                <c:pt idx="28">
                  <c:v>13.225110529846956</c:v>
                </c:pt>
                <c:pt idx="29">
                  <c:v>13.134496886830268</c:v>
                </c:pt>
                <c:pt idx="30">
                  <c:v>13.166693890482811</c:v>
                </c:pt>
                <c:pt idx="31">
                  <c:v>13.204668</c:v>
                </c:pt>
                <c:pt idx="32">
                  <c:v>13.198920000000001</c:v>
                </c:pt>
                <c:pt idx="33">
                  <c:v>13.113318</c:v>
                </c:pt>
                <c:pt idx="34">
                  <c:v>12.846591999999999</c:v>
                </c:pt>
                <c:pt idx="35">
                  <c:v>12.796084</c:v>
                </c:pt>
                <c:pt idx="36">
                  <c:v>12.791221999999999</c:v>
                </c:pt>
                <c:pt idx="37">
                  <c:v>12.833588000000001</c:v>
                </c:pt>
                <c:pt idx="38">
                  <c:v>12.891199</c:v>
                </c:pt>
                <c:pt idx="39">
                  <c:v>12.947025999999999</c:v>
                </c:pt>
                <c:pt idx="40">
                  <c:v>12.982016</c:v>
                </c:pt>
                <c:pt idx="41">
                  <c:v>13.041229</c:v>
                </c:pt>
                <c:pt idx="42">
                  <c:v>13.087028999999999</c:v>
                </c:pt>
                <c:pt idx="43">
                  <c:v>13.172232000000001</c:v>
                </c:pt>
                <c:pt idx="44">
                  <c:v>13.234403</c:v>
                </c:pt>
                <c:pt idx="45">
                  <c:v>13.179122</c:v>
                </c:pt>
                <c:pt idx="46">
                  <c:v>13.164370999999999</c:v>
                </c:pt>
                <c:pt idx="47">
                  <c:v>13.112159</c:v>
                </c:pt>
                <c:pt idx="48">
                  <c:v>13.059194</c:v>
                </c:pt>
                <c:pt idx="49">
                  <c:v>13.071374</c:v>
                </c:pt>
                <c:pt idx="50">
                  <c:v>13.075871000000001</c:v>
                </c:pt>
                <c:pt idx="51">
                  <c:v>13.043702</c:v>
                </c:pt>
                <c:pt idx="52">
                  <c:v>13.050395</c:v>
                </c:pt>
                <c:pt idx="53">
                  <c:v>13.028461</c:v>
                </c:pt>
                <c:pt idx="54">
                  <c:v>12.954947000000001</c:v>
                </c:pt>
                <c:pt idx="55">
                  <c:v>12.965469000000001</c:v>
                </c:pt>
                <c:pt idx="56">
                  <c:v>12.952467</c:v>
                </c:pt>
                <c:pt idx="57">
                  <c:v>12.928181</c:v>
                </c:pt>
                <c:pt idx="58">
                  <c:v>12.947739</c:v>
                </c:pt>
                <c:pt idx="59">
                  <c:v>12.922132000000001</c:v>
                </c:pt>
                <c:pt idx="60">
                  <c:v>12.839005999999999</c:v>
                </c:pt>
              </c:numCache>
            </c:numRef>
          </c:val>
          <c:smooth val="0"/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commercial</c:v>
                </c:pt>
              </c:strCache>
            </c:strRef>
          </c:tx>
          <c:spPr>
            <a:ln w="22225" cap="rnd">
              <a:solidFill>
                <a:srgbClr val="E3A5AC"/>
              </a:solidFill>
              <a:round/>
            </a:ln>
            <a:effectLst/>
          </c:spPr>
          <c:marker>
            <c:symbol val="none"/>
          </c:marker>
          <c:cat>
            <c:strRef>
              <c:f>Sheet1!$A$2:$A$62</c:f>
              <c:strCache>
                <c:ptCount val="6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  <c:pt idx="46">
                  <c:v>2036</c:v>
                </c:pt>
                <c:pt idx="47">
                  <c:v>2037</c:v>
                </c:pt>
                <c:pt idx="48">
                  <c:v>2038</c:v>
                </c:pt>
                <c:pt idx="49">
                  <c:v>2039</c:v>
                </c:pt>
                <c:pt idx="50">
                  <c:v>2040</c:v>
                </c:pt>
                <c:pt idx="51">
                  <c:v>2041</c:v>
                </c:pt>
                <c:pt idx="52">
                  <c:v>2042</c:v>
                </c:pt>
                <c:pt idx="53">
                  <c:v>2043</c:v>
                </c:pt>
                <c:pt idx="54">
                  <c:v>2044</c:v>
                </c:pt>
                <c:pt idx="55">
                  <c:v>2045</c:v>
                </c:pt>
                <c:pt idx="56">
                  <c:v>2046</c:v>
                </c:pt>
                <c:pt idx="57">
                  <c:v>2047</c:v>
                </c:pt>
                <c:pt idx="58">
                  <c:v>2048</c:v>
                </c:pt>
                <c:pt idx="59">
                  <c:v>2049</c:v>
                </c:pt>
                <c:pt idx="60">
                  <c:v>2050</c:v>
                </c:pt>
              </c:strCache>
            </c:strRef>
          </c:cat>
          <c:val>
            <c:numRef>
              <c:f>Sheet1!$C$2:$C$62</c:f>
              <c:numCache>
                <c:formatCode>General</c:formatCode>
                <c:ptCount val="61"/>
                <c:pt idx="0">
                  <c:v>13.063709408823485</c:v>
                </c:pt>
                <c:pt idx="1">
                  <c:v>12.965537251934677</c:v>
                </c:pt>
                <c:pt idx="2">
                  <c:v>12.901806870741925</c:v>
                </c:pt>
                <c:pt idx="3">
                  <c:v>12.732876058977075</c:v>
                </c:pt>
                <c:pt idx="4">
                  <c:v>12.443992416169451</c:v>
                </c:pt>
                <c:pt idx="5">
                  <c:v>12.127500653976734</c:v>
                </c:pt>
                <c:pt idx="6">
                  <c:v>11.832150253474168</c:v>
                </c:pt>
                <c:pt idx="7">
                  <c:v>11.555447471287527</c:v>
                </c:pt>
                <c:pt idx="8">
                  <c:v>11.155828181661198</c:v>
                </c:pt>
                <c:pt idx="9">
                  <c:v>10.774431295011132</c:v>
                </c:pt>
                <c:pt idx="10">
                  <c:v>10.785509349624736</c:v>
                </c:pt>
                <c:pt idx="11">
                  <c:v>11.250122270961272</c:v>
                </c:pt>
                <c:pt idx="12">
                  <c:v>11.033004453930811</c:v>
                </c:pt>
                <c:pt idx="13">
                  <c:v>11.024075232869411</c:v>
                </c:pt>
                <c:pt idx="14">
                  <c:v>10.922175996697336</c:v>
                </c:pt>
                <c:pt idx="15">
                  <c:v>11.240454021344986</c:v>
                </c:pt>
                <c:pt idx="16">
                  <c:v>11.904489796371553</c:v>
                </c:pt>
                <c:pt idx="17">
                  <c:v>11.825835748113231</c:v>
                </c:pt>
                <c:pt idx="18">
                  <c:v>12.333469989924168</c:v>
                </c:pt>
                <c:pt idx="19">
                  <c:v>12.120829522967455</c:v>
                </c:pt>
                <c:pt idx="20">
                  <c:v>12.016600253873127</c:v>
                </c:pt>
                <c:pt idx="21">
                  <c:v>11.828557777370104</c:v>
                </c:pt>
                <c:pt idx="22">
                  <c:v>11.435935369999999</c:v>
                </c:pt>
                <c:pt idx="23">
                  <c:v>11.428049904181616</c:v>
                </c:pt>
                <c:pt idx="24">
                  <c:v>11.745345162971113</c:v>
                </c:pt>
                <c:pt idx="25">
                  <c:v>11.526324285058875</c:v>
                </c:pt>
                <c:pt idx="26">
                  <c:v>11.181484449783394</c:v>
                </c:pt>
                <c:pt idx="27">
                  <c:v>11.217128753133414</c:v>
                </c:pt>
                <c:pt idx="28">
                  <c:v>10.964407875172265</c:v>
                </c:pt>
                <c:pt idx="29">
                  <c:v>10.782200365207324</c:v>
                </c:pt>
                <c:pt idx="30">
                  <c:v>10.623128025275909</c:v>
                </c:pt>
                <c:pt idx="31">
                  <c:v>11.321513000000001</c:v>
                </c:pt>
                <c:pt idx="32">
                  <c:v>11.286731</c:v>
                </c:pt>
                <c:pt idx="33">
                  <c:v>11.000741</c:v>
                </c:pt>
                <c:pt idx="34">
                  <c:v>10.704583</c:v>
                </c:pt>
                <c:pt idx="35">
                  <c:v>10.655177999999999</c:v>
                </c:pt>
                <c:pt idx="36">
                  <c:v>10.625522</c:v>
                </c:pt>
                <c:pt idx="37">
                  <c:v>10.633972</c:v>
                </c:pt>
                <c:pt idx="38">
                  <c:v>10.651105000000001</c:v>
                </c:pt>
                <c:pt idx="39">
                  <c:v>10.669845</c:v>
                </c:pt>
                <c:pt idx="40">
                  <c:v>10.666556</c:v>
                </c:pt>
                <c:pt idx="41">
                  <c:v>10.69725</c:v>
                </c:pt>
                <c:pt idx="42">
                  <c:v>10.689817999999999</c:v>
                </c:pt>
                <c:pt idx="43">
                  <c:v>10.746161000000001</c:v>
                </c:pt>
                <c:pt idx="44">
                  <c:v>10.770408999999999</c:v>
                </c:pt>
                <c:pt idx="45">
                  <c:v>10.683289</c:v>
                </c:pt>
                <c:pt idx="46">
                  <c:v>10.638019</c:v>
                </c:pt>
                <c:pt idx="47">
                  <c:v>10.564421000000001</c:v>
                </c:pt>
                <c:pt idx="48">
                  <c:v>10.483219</c:v>
                </c:pt>
                <c:pt idx="49">
                  <c:v>10.48368</c:v>
                </c:pt>
                <c:pt idx="50">
                  <c:v>10.462956</c:v>
                </c:pt>
                <c:pt idx="51">
                  <c:v>10.396583</c:v>
                </c:pt>
                <c:pt idx="52">
                  <c:v>10.377704</c:v>
                </c:pt>
                <c:pt idx="53">
                  <c:v>10.347678</c:v>
                </c:pt>
                <c:pt idx="54">
                  <c:v>10.243177000000001</c:v>
                </c:pt>
                <c:pt idx="55">
                  <c:v>10.236178000000001</c:v>
                </c:pt>
                <c:pt idx="56">
                  <c:v>10.208999</c:v>
                </c:pt>
                <c:pt idx="57">
                  <c:v>10.153027999999999</c:v>
                </c:pt>
                <c:pt idx="58">
                  <c:v>10.160584</c:v>
                </c:pt>
                <c:pt idx="59">
                  <c:v>10.127775999999999</c:v>
                </c:pt>
                <c:pt idx="60">
                  <c:v>10.033151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62563984"/>
        <c:axId val="262561264"/>
      </c:lineChart>
      <c:catAx>
        <c:axId val="2625639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2561264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262561264"/>
        <c:scaling>
          <c:orientation val="minMax"/>
          <c:max val="1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2563984"/>
        <c:crossesAt val="32"/>
        <c:crossBetween val="midCat"/>
        <c:majorUnit val="5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chemeClr val="accent2">
              <a:lumMod val="75000"/>
            </a:schemeClr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2257217847769035E-2"/>
          <c:y val="0.25800404487737988"/>
          <c:w val="0.91811315252260139"/>
          <c:h val="0.64906814271617552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residential</c:v>
                </c:pt>
              </c:strCache>
            </c:strRef>
          </c:tx>
          <c:spPr>
            <a:ln w="22225" cap="rnd">
              <a:solidFill>
                <a:srgbClr val="72242D"/>
              </a:solidFill>
              <a:round/>
            </a:ln>
            <a:effectLst/>
          </c:spPr>
          <c:marker>
            <c:symbol val="none"/>
          </c:marker>
          <c:cat>
            <c:strRef>
              <c:f>Sheet1!$A$2:$A$62</c:f>
              <c:strCache>
                <c:ptCount val="6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  <c:pt idx="46">
                  <c:v>2036</c:v>
                </c:pt>
                <c:pt idx="47">
                  <c:v>2037</c:v>
                </c:pt>
                <c:pt idx="48">
                  <c:v>2038</c:v>
                </c:pt>
                <c:pt idx="49">
                  <c:v>2039</c:v>
                </c:pt>
                <c:pt idx="50">
                  <c:v>2040</c:v>
                </c:pt>
                <c:pt idx="51">
                  <c:v>2041</c:v>
                </c:pt>
                <c:pt idx="52">
                  <c:v>2042</c:v>
                </c:pt>
                <c:pt idx="53">
                  <c:v>2043</c:v>
                </c:pt>
                <c:pt idx="54">
                  <c:v>2044</c:v>
                </c:pt>
                <c:pt idx="55">
                  <c:v>2045</c:v>
                </c:pt>
                <c:pt idx="56">
                  <c:v>2046</c:v>
                </c:pt>
                <c:pt idx="57">
                  <c:v>2047</c:v>
                </c:pt>
                <c:pt idx="58">
                  <c:v>2048</c:v>
                </c:pt>
                <c:pt idx="59">
                  <c:v>2049</c:v>
                </c:pt>
                <c:pt idx="60">
                  <c:v>2050</c:v>
                </c:pt>
              </c:strCache>
            </c:strRef>
          </c:cat>
          <c:val>
            <c:numRef>
              <c:f>Sheet1!$B$2:$B$62</c:f>
              <c:numCache>
                <c:formatCode>General</c:formatCode>
                <c:ptCount val="61"/>
                <c:pt idx="0">
                  <c:v>10.324448178919759</c:v>
                </c:pt>
                <c:pt idx="1">
                  <c:v>10.021036475503227</c:v>
                </c:pt>
                <c:pt idx="2">
                  <c:v>9.9156105012996658</c:v>
                </c:pt>
                <c:pt idx="3">
                  <c:v>10.130152176436447</c:v>
                </c:pt>
                <c:pt idx="4">
                  <c:v>10.320844882941243</c:v>
                </c:pt>
                <c:pt idx="5">
                  <c:v>9.5569120888295238</c:v>
                </c:pt>
                <c:pt idx="6">
                  <c:v>9.8250211005288133</c:v>
                </c:pt>
                <c:pt idx="7">
                  <c:v>10.565850520518506</c:v>
                </c:pt>
                <c:pt idx="8">
                  <c:v>10.267577354781293</c:v>
                </c:pt>
                <c:pt idx="9">
                  <c:v>9.9285048710226516</c:v>
                </c:pt>
                <c:pt idx="10">
                  <c:v>11.264542739311972</c:v>
                </c:pt>
                <c:pt idx="11">
                  <c:v>13.67912594310064</c:v>
                </c:pt>
                <c:pt idx="12">
                  <c:v>11.033004453930811</c:v>
                </c:pt>
                <c:pt idx="13">
                  <c:v>13.220653112395071</c:v>
                </c:pt>
                <c:pt idx="14">
                  <c:v>14.371284206180706</c:v>
                </c:pt>
                <c:pt idx="15">
                  <c:v>16.465255602200848</c:v>
                </c:pt>
                <c:pt idx="16">
                  <c:v>17.277869440188308</c:v>
                </c:pt>
                <c:pt idx="17">
                  <c:v>16.029215708323427</c:v>
                </c:pt>
                <c:pt idx="18">
                  <c:v>16.69706609747044</c:v>
                </c:pt>
                <c:pt idx="19">
                  <c:v>14.482959685907964</c:v>
                </c:pt>
                <c:pt idx="20">
                  <c:v>13.431705288676634</c:v>
                </c:pt>
                <c:pt idx="21">
                  <c:v>12.741112527772682</c:v>
                </c:pt>
                <c:pt idx="22">
                  <c:v>12.070635449999999</c:v>
                </c:pt>
                <c:pt idx="23">
                  <c:v>11.494880605375659</c:v>
                </c:pt>
                <c:pt idx="24">
                  <c:v>11.996874901098057</c:v>
                </c:pt>
                <c:pt idx="25">
                  <c:v>11.24466598486007</c:v>
                </c:pt>
                <c:pt idx="26">
                  <c:v>10.774105342312861</c:v>
                </c:pt>
                <c:pt idx="27">
                  <c:v>11.480194624454555</c:v>
                </c:pt>
                <c:pt idx="28">
                  <c:v>10.789717215492857</c:v>
                </c:pt>
                <c:pt idx="29">
                  <c:v>10.61057358036788</c:v>
                </c:pt>
                <c:pt idx="30">
                  <c:v>10.752800010560962</c:v>
                </c:pt>
                <c:pt idx="31">
                  <c:v>12.15218</c:v>
                </c:pt>
                <c:pt idx="32">
                  <c:v>12.595036</c:v>
                </c:pt>
                <c:pt idx="33">
                  <c:v>11.978580000000001</c:v>
                </c:pt>
                <c:pt idx="34">
                  <c:v>11.493618</c:v>
                </c:pt>
                <c:pt idx="35">
                  <c:v>11.191397</c:v>
                </c:pt>
                <c:pt idx="36">
                  <c:v>11.030832999999999</c:v>
                </c:pt>
                <c:pt idx="37">
                  <c:v>10.948361</c:v>
                </c:pt>
                <c:pt idx="38">
                  <c:v>11.062147</c:v>
                </c:pt>
                <c:pt idx="39">
                  <c:v>11.246736</c:v>
                </c:pt>
                <c:pt idx="40">
                  <c:v>11.330397999999999</c:v>
                </c:pt>
                <c:pt idx="41">
                  <c:v>11.733277000000001</c:v>
                </c:pt>
                <c:pt idx="42">
                  <c:v>11.782685000000001</c:v>
                </c:pt>
                <c:pt idx="43">
                  <c:v>11.952657</c:v>
                </c:pt>
                <c:pt idx="44">
                  <c:v>11.995806</c:v>
                </c:pt>
                <c:pt idx="45">
                  <c:v>11.952959</c:v>
                </c:pt>
                <c:pt idx="46">
                  <c:v>11.967345</c:v>
                </c:pt>
                <c:pt idx="47">
                  <c:v>12.019080000000001</c:v>
                </c:pt>
                <c:pt idx="48">
                  <c:v>12.042966</c:v>
                </c:pt>
                <c:pt idx="49">
                  <c:v>12.079267999999999</c:v>
                </c:pt>
                <c:pt idx="50">
                  <c:v>12.099755</c:v>
                </c:pt>
                <c:pt idx="51">
                  <c:v>12.12377</c:v>
                </c:pt>
                <c:pt idx="52">
                  <c:v>12.124651</c:v>
                </c:pt>
                <c:pt idx="53">
                  <c:v>12.132</c:v>
                </c:pt>
                <c:pt idx="54">
                  <c:v>12.114572000000001</c:v>
                </c:pt>
                <c:pt idx="55">
                  <c:v>12.133596000000001</c:v>
                </c:pt>
                <c:pt idx="56">
                  <c:v>12.145632000000001</c:v>
                </c:pt>
                <c:pt idx="57">
                  <c:v>12.165523</c:v>
                </c:pt>
                <c:pt idx="58">
                  <c:v>12.167862</c:v>
                </c:pt>
                <c:pt idx="59">
                  <c:v>12.201312</c:v>
                </c:pt>
                <c:pt idx="60">
                  <c:v>12.213161999999999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commercial</c:v>
                </c:pt>
              </c:strCache>
            </c:strRef>
          </c:tx>
          <c:spPr>
            <a:ln w="22225" cap="rnd">
              <a:solidFill>
                <a:srgbClr val="E3A5AC"/>
              </a:solidFill>
              <a:round/>
            </a:ln>
            <a:effectLst/>
          </c:spPr>
          <c:marker>
            <c:symbol val="none"/>
          </c:marker>
          <c:cat>
            <c:strRef>
              <c:f>Sheet1!$A$2:$A$62</c:f>
              <c:strCache>
                <c:ptCount val="6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  <c:pt idx="36">
                  <c:v>2026</c:v>
                </c:pt>
                <c:pt idx="37">
                  <c:v>2027</c:v>
                </c:pt>
                <c:pt idx="38">
                  <c:v>2028</c:v>
                </c:pt>
                <c:pt idx="39">
                  <c:v>2029</c:v>
                </c:pt>
                <c:pt idx="40">
                  <c:v>2030</c:v>
                </c:pt>
                <c:pt idx="41">
                  <c:v>2031</c:v>
                </c:pt>
                <c:pt idx="42">
                  <c:v>2032</c:v>
                </c:pt>
                <c:pt idx="43">
                  <c:v>2033</c:v>
                </c:pt>
                <c:pt idx="44">
                  <c:v>2034</c:v>
                </c:pt>
                <c:pt idx="45">
                  <c:v>2035</c:v>
                </c:pt>
                <c:pt idx="46">
                  <c:v>2036</c:v>
                </c:pt>
                <c:pt idx="47">
                  <c:v>2037</c:v>
                </c:pt>
                <c:pt idx="48">
                  <c:v>2038</c:v>
                </c:pt>
                <c:pt idx="49">
                  <c:v>2039</c:v>
                </c:pt>
                <c:pt idx="50">
                  <c:v>2040</c:v>
                </c:pt>
                <c:pt idx="51">
                  <c:v>2041</c:v>
                </c:pt>
                <c:pt idx="52">
                  <c:v>2042</c:v>
                </c:pt>
                <c:pt idx="53">
                  <c:v>2043</c:v>
                </c:pt>
                <c:pt idx="54">
                  <c:v>2044</c:v>
                </c:pt>
                <c:pt idx="55">
                  <c:v>2045</c:v>
                </c:pt>
                <c:pt idx="56">
                  <c:v>2046</c:v>
                </c:pt>
                <c:pt idx="57">
                  <c:v>2047</c:v>
                </c:pt>
                <c:pt idx="58">
                  <c:v>2048</c:v>
                </c:pt>
                <c:pt idx="59">
                  <c:v>2049</c:v>
                </c:pt>
                <c:pt idx="60">
                  <c:v>2050</c:v>
                </c:pt>
              </c:strCache>
            </c:strRef>
          </c:cat>
          <c:val>
            <c:numRef>
              <c:f>Sheet1!$C$2:$C$62</c:f>
              <c:numCache>
                <c:formatCode>General</c:formatCode>
                <c:ptCount val="61"/>
                <c:pt idx="0">
                  <c:v>8.5977732248590435</c:v>
                </c:pt>
                <c:pt idx="1">
                  <c:v>8.281990626661603</c:v>
                </c:pt>
                <c:pt idx="2">
                  <c:v>8.2153105681396212</c:v>
                </c:pt>
                <c:pt idx="3">
                  <c:v>8.5843172663958214</c:v>
                </c:pt>
                <c:pt idx="4">
                  <c:v>8.7590321627457683</c:v>
                </c:pt>
                <c:pt idx="5">
                  <c:v>7.964093407357935</c:v>
                </c:pt>
                <c:pt idx="6">
                  <c:v>8.3692329803369638</c:v>
                </c:pt>
                <c:pt idx="7">
                  <c:v>8.8302497145543697</c:v>
                </c:pt>
                <c:pt idx="8">
                  <c:v>8.250194120850658</c:v>
                </c:pt>
                <c:pt idx="9">
                  <c:v>7.9101541050150574</c:v>
                </c:pt>
                <c:pt idx="10">
                  <c:v>9.5661516304208636</c:v>
                </c:pt>
                <c:pt idx="11">
                  <c:v>11.974561962651961</c:v>
                </c:pt>
                <c:pt idx="12">
                  <c:v>9.2710797882840676</c:v>
                </c:pt>
                <c:pt idx="13">
                  <c:v>11.532033867509721</c:v>
                </c:pt>
                <c:pt idx="14">
                  <c:v>12.60662419202642</c:v>
                </c:pt>
                <c:pt idx="15">
                  <c:v>14.702047128264375</c:v>
                </c:pt>
                <c:pt idx="16">
                  <c:v>15.100832722670043</c:v>
                </c:pt>
                <c:pt idx="17">
                  <c:v>13.896888848041868</c:v>
                </c:pt>
                <c:pt idx="18">
                  <c:v>14.701592395396938</c:v>
                </c:pt>
                <c:pt idx="19">
                  <c:v>12.001530019788639</c:v>
                </c:pt>
                <c:pt idx="20">
                  <c:v>11.167537232991023</c:v>
                </c:pt>
                <c:pt idx="21">
                  <c:v>10.292231425426527</c:v>
                </c:pt>
                <c:pt idx="22">
                  <c:v>9.1804833000000006</c:v>
                </c:pt>
                <c:pt idx="23">
                  <c:v>8.9998677607979971</c:v>
                </c:pt>
                <c:pt idx="24">
                  <c:v>9.7331072579555755</c:v>
                </c:pt>
                <c:pt idx="25">
                  <c:v>8.568912132971402</c:v>
                </c:pt>
                <c:pt idx="26">
                  <c:v>7.8045260589092145</c:v>
                </c:pt>
                <c:pt idx="27">
                  <c:v>8.2918362640423364</c:v>
                </c:pt>
                <c:pt idx="28">
                  <c:v>8.0049425817799378</c:v>
                </c:pt>
                <c:pt idx="29">
                  <c:v>7.6828225448715104</c:v>
                </c:pt>
                <c:pt idx="30">
                  <c:v>7.4711013060391114</c:v>
                </c:pt>
                <c:pt idx="31">
                  <c:v>8.7578119999999995</c:v>
                </c:pt>
                <c:pt idx="32">
                  <c:v>9.1276679999999999</c:v>
                </c:pt>
                <c:pt idx="33">
                  <c:v>8.8350369999999998</c:v>
                </c:pt>
                <c:pt idx="34">
                  <c:v>8.5249579999999998</c:v>
                </c:pt>
                <c:pt idx="35">
                  <c:v>8.376669999999999</c:v>
                </c:pt>
                <c:pt idx="36">
                  <c:v>8.3555510000000002</c:v>
                </c:pt>
                <c:pt idx="37">
                  <c:v>8.3968330000000009</c:v>
                </c:pt>
                <c:pt idx="38">
                  <c:v>8.4968039999999991</c:v>
                </c:pt>
                <c:pt idx="39">
                  <c:v>8.6571410000000011</c:v>
                </c:pt>
                <c:pt idx="40">
                  <c:v>8.7228619999999992</c:v>
                </c:pt>
                <c:pt idx="41">
                  <c:v>8.9968500000000002</c:v>
                </c:pt>
                <c:pt idx="42">
                  <c:v>9.0107509999999991</c:v>
                </c:pt>
                <c:pt idx="43">
                  <c:v>9.1389639999999996</c:v>
                </c:pt>
                <c:pt idx="44">
                  <c:v>9.166639</c:v>
                </c:pt>
                <c:pt idx="45">
                  <c:v>9.1153530000000007</c:v>
                </c:pt>
                <c:pt idx="46">
                  <c:v>9.1201190000000008</c:v>
                </c:pt>
                <c:pt idx="47">
                  <c:v>9.1621109999999994</c:v>
                </c:pt>
                <c:pt idx="48">
                  <c:v>9.1790610000000008</c:v>
                </c:pt>
                <c:pt idx="49">
                  <c:v>9.2072389999999995</c:v>
                </c:pt>
                <c:pt idx="50">
                  <c:v>9.2226330000000001</c:v>
                </c:pt>
                <c:pt idx="51">
                  <c:v>9.2382249999999999</c:v>
                </c:pt>
                <c:pt idx="52">
                  <c:v>9.2330320000000015</c:v>
                </c:pt>
                <c:pt idx="53">
                  <c:v>9.2360410000000002</c:v>
                </c:pt>
                <c:pt idx="54">
                  <c:v>9.2119330000000001</c:v>
                </c:pt>
                <c:pt idx="55">
                  <c:v>9.2234780000000001</c:v>
                </c:pt>
                <c:pt idx="56">
                  <c:v>9.230830000000001</c:v>
                </c:pt>
                <c:pt idx="57">
                  <c:v>9.2451910000000002</c:v>
                </c:pt>
                <c:pt idx="58">
                  <c:v>9.2459980000000002</c:v>
                </c:pt>
                <c:pt idx="59">
                  <c:v>9.275347</c:v>
                </c:pt>
                <c:pt idx="60">
                  <c:v>9.2835780000000003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62570512"/>
        <c:axId val="262561808"/>
      </c:lineChart>
      <c:catAx>
        <c:axId val="2625705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2561808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262561808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2570512"/>
        <c:crossesAt val="32"/>
        <c:crossBetween val="midCat"/>
        <c:majorUnit val="5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8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9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0.31147</cdr:x>
      <cdr:y>0.04466</cdr:y>
    </cdr:from>
    <cdr:to>
      <cdr:x>0.5838</cdr:x>
      <cdr:y>0.23366</cdr:y>
    </cdr:to>
    <cdr:sp macro="" textlink="">
      <cdr:nvSpPr>
        <cdr:cNvPr id="6" name="TextBox 1"/>
        <cdr:cNvSpPr txBox="1"/>
      </cdr:nvSpPr>
      <cdr:spPr bwMode="auto">
        <a:xfrm xmlns:a="http://schemas.openxmlformats.org/drawingml/2006/main">
          <a:off x="2638570" y="137478"/>
          <a:ext cx="2306922" cy="58177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>
            <a:spcAft>
              <a:spcPts val="300"/>
            </a:spcAft>
          </a:pPr>
          <a:r>
            <a: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2021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history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0.55777</cdr:x>
      <cdr:y>0.1226</cdr:y>
    </cdr:from>
    <cdr:to>
      <cdr:x>1</cdr:x>
      <cdr:y>0.54926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2073632" y="428764"/>
          <a:ext cx="1644086" cy="149214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0" tIns="0" rIns="0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endParaRPr lang="en-US" sz="1200" b="1" dirty="0" smtClean="0">
            <a:solidFill>
              <a:schemeClr val="accent6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dirty="0">
            <a:solidFill>
              <a:schemeClr val="accent6"/>
            </a:solidFill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0.1298</cdr:x>
      <cdr:y>0.9208</cdr:y>
    </cdr:from>
    <cdr:to>
      <cdr:x>0.95671</cdr:x>
      <cdr:y>1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482553" y="3220264"/>
          <a:ext cx="3074231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r>
            <a:rPr lang="en-US" sz="1200" dirty="0" smtClean="0"/>
            <a:t>2020           2030          2040           2050</a:t>
          </a:r>
          <a:endParaRPr lang="en-US" sz="1200" dirty="0"/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0.13783</cdr:x>
      <cdr:y>0.9208</cdr:y>
    </cdr:from>
    <cdr:to>
      <cdr:x>0.94615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24213" y="3220264"/>
          <a:ext cx="3074231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r>
            <a:rPr lang="en-US" sz="1200" dirty="0" smtClean="0"/>
            <a:t>2020          2030            2040           2050</a:t>
          </a:r>
          <a:endParaRPr lang="en-US" sz="1200" dirty="0"/>
        </a:p>
      </cdr:txBody>
    </cdr:sp>
  </cdr:relSizeAnchor>
  <cdr:relSizeAnchor xmlns:cdr="http://schemas.openxmlformats.org/drawingml/2006/chartDrawing">
    <cdr:from>
      <cdr:x>0.07533</cdr:x>
      <cdr:y>0.20531</cdr:y>
    </cdr:from>
    <cdr:to>
      <cdr:x>0.56433</cdr:x>
      <cdr:y>0.43918</cdr:y>
    </cdr:to>
    <cdr:sp macro="" textlink="">
      <cdr:nvSpPr>
        <cdr:cNvPr id="3" name="TextBox 1"/>
        <cdr:cNvSpPr txBox="1"/>
      </cdr:nvSpPr>
      <cdr:spPr bwMode="auto">
        <a:xfrm xmlns:a="http://schemas.openxmlformats.org/drawingml/2006/main">
          <a:off x="286513" y="718027"/>
          <a:ext cx="1859798" cy="81790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latin typeface="+mn-lt"/>
              <a:ea typeface="Times New Roman" charset="0"/>
              <a:cs typeface="Times New Roman" charset="0"/>
            </a:rPr>
            <a:t>2021</a:t>
          </a:r>
        </a:p>
        <a:p xmlns:a="http://schemas.openxmlformats.org/drawingml/2006/main">
          <a:pPr eaLnBrk="0" hangingPunct="0"/>
          <a:r>
            <a:rPr lang="en-US" sz="1200" b="0" i="0" dirty="0" smtClean="0">
              <a:latin typeface="+mn-lt"/>
              <a:ea typeface="Times New Roman" charset="0"/>
              <a:cs typeface="Times New Roman" charset="0"/>
            </a:rPr>
            <a:t>history</a:t>
          </a:r>
          <a:r>
            <a:rPr lang="en-US" sz="1200" b="0" i="0" baseline="0" dirty="0" smtClean="0">
              <a:latin typeface="+mn-lt"/>
              <a:ea typeface="Times New Roman" charset="0"/>
              <a:cs typeface="Times New Roman" charset="0"/>
            </a:rPr>
            <a:t>    projections</a:t>
          </a:r>
          <a:endParaRPr lang="en-US" sz="1200" b="0" i="0" dirty="0" smtClean="0"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0.66579</cdr:x>
      <cdr:y>0.40618</cdr:y>
    </cdr:from>
    <cdr:to>
      <cdr:x>0.74681</cdr:x>
      <cdr:y>0.55086</cdr:y>
    </cdr:to>
    <cdr:sp macro="" textlink="">
      <cdr:nvSpPr>
        <cdr:cNvPr id="3" name="TextBox 1"/>
        <cdr:cNvSpPr txBox="1"/>
      </cdr:nvSpPr>
      <cdr:spPr bwMode="auto">
        <a:xfrm xmlns:a="http://schemas.openxmlformats.org/drawingml/2006/main">
          <a:off x="2618054" y="1179663"/>
          <a:ext cx="318590" cy="42019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 smtClean="0">
              <a:solidFill>
                <a:srgbClr val="72242D"/>
              </a:solidFill>
              <a:latin typeface="+mn-lt"/>
              <a:ea typeface="Times New Roman" charset="0"/>
              <a:cs typeface="Times New Roman" charset="0"/>
            </a:rPr>
            <a:t>2021</a:t>
          </a:r>
        </a:p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5">
                  <a:lumMod val="60000"/>
                  <a:lumOff val="40000"/>
                </a:schemeClr>
              </a:solidFill>
              <a:latin typeface="+mn-lt"/>
              <a:ea typeface="Times New Roman" charset="0"/>
              <a:cs typeface="Times New Roman" charset="0"/>
            </a:rPr>
            <a:t>2050</a:t>
          </a:r>
          <a:endParaRPr lang="en-US" sz="1200" i="0" dirty="0" smtClean="0">
            <a:solidFill>
              <a:schemeClr val="accent5">
                <a:lumMod val="60000"/>
                <a:lumOff val="40000"/>
              </a:schemeClr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13.xml><?xml version="1.0" encoding="utf-8"?>
<c:userShapes xmlns:c="http://schemas.openxmlformats.org/drawingml/2006/chart">
  <cdr:relSizeAnchor xmlns:cdr="http://schemas.openxmlformats.org/drawingml/2006/chartDrawing">
    <cdr:from>
      <cdr:x>0.68064</cdr:x>
      <cdr:y>0.39859</cdr:y>
    </cdr:from>
    <cdr:to>
      <cdr:x>0.7869</cdr:x>
      <cdr:y>0.55281</cdr:y>
    </cdr:to>
    <cdr:sp macro="" textlink="">
      <cdr:nvSpPr>
        <cdr:cNvPr id="4" name="TextBox 3"/>
        <cdr:cNvSpPr txBox="1"/>
      </cdr:nvSpPr>
      <cdr:spPr bwMode="auto">
        <a:xfrm xmlns:a="http://schemas.openxmlformats.org/drawingml/2006/main">
          <a:off x="2738009" y="1148954"/>
          <a:ext cx="427465" cy="44455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0" tIns="0" rIns="0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n-lt"/>
              <a:ea typeface="Times New Roman" charset="0"/>
              <a:cs typeface="Times New Roman" charset="0"/>
            </a:rPr>
            <a:t>2021</a:t>
          </a:r>
        </a:p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chemeClr val="accent1">
                  <a:lumMod val="40000"/>
                  <a:lumOff val="60000"/>
                </a:schemeClr>
              </a:solidFill>
              <a:effectLst/>
              <a:uLnTx/>
              <a:uFillTx/>
              <a:latin typeface="+mn-lt"/>
              <a:ea typeface="Times New Roman" charset="0"/>
              <a:cs typeface="Times New Roman" charset="0"/>
            </a:rPr>
            <a:t>2050</a:t>
          </a:r>
          <a:endParaRPr kumimoji="0" lang="en-US" sz="1200" b="0" i="0" u="none" strike="noStrike" kern="0" cap="none" spc="0" normalizeH="0" baseline="0" noProof="0" dirty="0" smtClean="0">
            <a:ln>
              <a:noFill/>
            </a:ln>
            <a:solidFill>
              <a:schemeClr val="accent1">
                <a:lumMod val="40000"/>
                <a:lumOff val="60000"/>
              </a:schemeClr>
            </a:solidFill>
            <a:effectLst/>
            <a:uLnTx/>
            <a:uFillTx/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i="1" dirty="0" smtClean="0">
            <a:solidFill>
              <a:srgbClr val="333333"/>
            </a:solidFill>
            <a:latin typeface="Times New Roman" charset="0"/>
            <a:ea typeface="Times New Roman" charset="0"/>
            <a:cs typeface="Times New Roman" charset="0"/>
          </a:endParaRPr>
        </a:p>
      </cdr:txBody>
    </cdr:sp>
  </cdr:relSizeAnchor>
</c:userShapes>
</file>

<file path=ppt/drawings/drawing14.xml><?xml version="1.0" encoding="utf-8"?>
<c:userShapes xmlns:c="http://schemas.openxmlformats.org/drawingml/2006/chart">
  <cdr:relSizeAnchor xmlns:cdr="http://schemas.openxmlformats.org/drawingml/2006/chartDrawing">
    <cdr:from>
      <cdr:x>0.65638</cdr:x>
      <cdr:y>0.42766</cdr:y>
    </cdr:from>
    <cdr:to>
      <cdr:x>0.7374</cdr:x>
      <cdr:y>0.57234</cdr:y>
    </cdr:to>
    <cdr:sp macro="" textlink="">
      <cdr:nvSpPr>
        <cdr:cNvPr id="3" name="TextBox 1"/>
        <cdr:cNvSpPr txBox="1"/>
      </cdr:nvSpPr>
      <cdr:spPr bwMode="auto">
        <a:xfrm xmlns:a="http://schemas.openxmlformats.org/drawingml/2006/main">
          <a:off x="2581046" y="1167185"/>
          <a:ext cx="318590" cy="39486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 smtClean="0">
              <a:solidFill>
                <a:srgbClr val="72242D"/>
              </a:solidFill>
              <a:latin typeface="+mn-lt"/>
              <a:ea typeface="Times New Roman" charset="0"/>
              <a:cs typeface="Times New Roman" charset="0"/>
            </a:rPr>
            <a:t>2021</a:t>
          </a:r>
        </a:p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5">
                  <a:lumMod val="60000"/>
                  <a:lumOff val="40000"/>
                </a:schemeClr>
              </a:solidFill>
              <a:latin typeface="+mn-lt"/>
              <a:ea typeface="Times New Roman" charset="0"/>
              <a:cs typeface="Times New Roman" charset="0"/>
            </a:rPr>
            <a:t>2050</a:t>
          </a:r>
          <a:endParaRPr lang="en-US" sz="1200" i="0" dirty="0" smtClean="0">
            <a:solidFill>
              <a:schemeClr val="accent5">
                <a:lumMod val="60000"/>
                <a:lumOff val="40000"/>
              </a:schemeClr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15.xml><?xml version="1.0" encoding="utf-8"?>
<c:userShapes xmlns:c="http://schemas.openxmlformats.org/drawingml/2006/chart">
  <cdr:relSizeAnchor xmlns:cdr="http://schemas.openxmlformats.org/drawingml/2006/chartDrawing">
    <cdr:from>
      <cdr:x>0.63711</cdr:x>
      <cdr:y>0.42289</cdr:y>
    </cdr:from>
    <cdr:to>
      <cdr:x>0.74337</cdr:x>
      <cdr:y>0.57711</cdr:y>
    </cdr:to>
    <cdr:sp macro="" textlink="">
      <cdr:nvSpPr>
        <cdr:cNvPr id="4" name="TextBox 3"/>
        <cdr:cNvSpPr txBox="1"/>
      </cdr:nvSpPr>
      <cdr:spPr bwMode="auto">
        <a:xfrm xmlns:a="http://schemas.openxmlformats.org/drawingml/2006/main">
          <a:off x="2562923" y="1154167"/>
          <a:ext cx="427455" cy="42090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0" tIns="0" rIns="0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n-lt"/>
              <a:ea typeface="Times New Roman" charset="0"/>
              <a:cs typeface="Times New Roman" charset="0"/>
            </a:rPr>
            <a:t>2021</a:t>
          </a:r>
        </a:p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chemeClr val="accent1">
                  <a:lumMod val="40000"/>
                  <a:lumOff val="60000"/>
                </a:schemeClr>
              </a:solidFill>
              <a:effectLst/>
              <a:uLnTx/>
              <a:uFillTx/>
              <a:latin typeface="+mn-lt"/>
              <a:ea typeface="Times New Roman" charset="0"/>
              <a:cs typeface="Times New Roman" charset="0"/>
            </a:rPr>
            <a:t>2050</a:t>
          </a:r>
          <a:endParaRPr kumimoji="0" lang="en-US" sz="1200" b="0" i="0" u="none" strike="noStrike" kern="0" cap="none" spc="0" normalizeH="0" baseline="0" noProof="0" dirty="0" smtClean="0">
            <a:ln>
              <a:noFill/>
            </a:ln>
            <a:solidFill>
              <a:schemeClr val="accent1">
                <a:lumMod val="40000"/>
                <a:lumOff val="60000"/>
              </a:schemeClr>
            </a:solidFill>
            <a:effectLst/>
            <a:uLnTx/>
            <a:uFillTx/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i="1" dirty="0" smtClean="0">
            <a:solidFill>
              <a:srgbClr val="333333"/>
            </a:solidFill>
            <a:latin typeface="Times New Roman" charset="0"/>
            <a:ea typeface="Times New Roman" charset="0"/>
            <a:cs typeface="Times New Roman" charset="0"/>
          </a:endParaRPr>
        </a:p>
      </cdr:txBody>
    </cdr:sp>
  </cdr:relSizeAnchor>
</c:userShapes>
</file>

<file path=ppt/drawings/drawing16.xml><?xml version="1.0" encoding="utf-8"?>
<c:userShapes xmlns:c="http://schemas.openxmlformats.org/drawingml/2006/chart">
  <cdr:relSizeAnchor xmlns:cdr="http://schemas.openxmlformats.org/drawingml/2006/chartDrawing">
    <cdr:from>
      <cdr:x>0.066</cdr:x>
      <cdr:y>0</cdr:y>
    </cdr:from>
    <cdr:to>
      <cdr:x>0.27608</cdr:x>
      <cdr:y>0.14125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489961" y="0"/>
          <a:ext cx="1559447" cy="41948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>
            <a:spcAft>
              <a:spcPts val="300"/>
            </a:spcAft>
          </a:pP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2021</a:t>
          </a:r>
          <a:endParaRPr lang="en-US" sz="500" b="1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dirty="0">
              <a:solidFill>
                <a:schemeClr val="tx1"/>
              </a:solidFill>
              <a:ea typeface="Times New Roman" charset="0"/>
              <a:cs typeface="Times New Roman" charset="0"/>
            </a:rPr>
            <a:t> </a:t>
          </a:r>
          <a:r>
            <a:rPr lang="en-US" sz="1200" dirty="0" smtClean="0">
              <a:solidFill>
                <a:schemeClr val="tx1"/>
              </a:solidFill>
              <a:ea typeface="Times New Roman" charset="0"/>
              <a:cs typeface="Times New Roman" charset="0"/>
            </a:rPr>
            <a:t>        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17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0.23838</cdr:y>
    </cdr:to>
    <cdr:sp macro="" textlink="">
      <cdr:nvSpPr>
        <cdr:cNvPr id="7" name="Rectangle 6"/>
        <cdr:cNvSpPr/>
      </cdr:nvSpPr>
      <cdr:spPr>
        <a:xfrm xmlns:a="http://schemas.openxmlformats.org/drawingml/2006/main">
          <a:off x="0" y="0"/>
          <a:ext cx="3932238" cy="83099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>
            <a:defRPr sz="1400" b="0" i="0" u="none" strike="noStrike" kern="1200" spc="0" baseline="0">
              <a:solidFill>
                <a:srgbClr val="000000">
                  <a:lumMod val="65000"/>
                  <a:lumOff val="35000"/>
                </a:srgbClr>
              </a:solidFill>
              <a:latin typeface="+mn-lt"/>
              <a:ea typeface="+mn-ea"/>
              <a:cs typeface="+mn-cs"/>
            </a:defRPr>
          </a:pPr>
          <a:r>
            <a:rPr lang="en-US" sz="1200" b="1" dirty="0" smtClean="0">
              <a:solidFill>
                <a:schemeClr val="tx1">
                  <a:lumMod val="95000"/>
                  <a:lumOff val="5000"/>
                </a:schemeClr>
              </a:solidFill>
              <a:ea typeface="Times New Roman" panose="02020603050405020304" pitchFamily="18" charset="0"/>
              <a:cs typeface="Times New Roman" panose="02020603050405020304" pitchFamily="18" charset="0"/>
            </a:rPr>
            <a:t>Electricity consumed to meet residential end-use demand</a:t>
          </a:r>
        </a:p>
        <a:p xmlns:a="http://schemas.openxmlformats.org/drawingml/2006/main">
          <a:pPr>
            <a:defRPr sz="1400" b="0" i="0" u="none" strike="noStrike" kern="1200" spc="0" baseline="0">
              <a:solidFill>
                <a:srgbClr val="000000">
                  <a:lumMod val="65000"/>
                  <a:lumOff val="35000"/>
                </a:srgbClr>
              </a:solidFill>
              <a:latin typeface="+mn-lt"/>
              <a:ea typeface="+mn-ea"/>
              <a:cs typeface="+mn-cs"/>
            </a:defRPr>
          </a:pPr>
          <a:r>
            <a:rPr lang="en-US" sz="1200" b="1" dirty="0" smtClean="0">
              <a:solidFill>
                <a:schemeClr val="tx1">
                  <a:lumMod val="95000"/>
                  <a:lumOff val="5000"/>
                </a:schemeClr>
              </a:solidFill>
              <a:cs typeface="Times New Roman" panose="02020603050405020304" pitchFamily="18" charset="0"/>
            </a:rPr>
            <a:t>AEO2022 Reference case</a:t>
          </a:r>
          <a:endParaRPr lang="en-US" sz="1200" dirty="0" smtClean="0">
            <a:solidFill>
              <a:schemeClr val="tx1">
                <a:lumMod val="95000"/>
                <a:lumOff val="5000"/>
              </a:schemeClr>
            </a:solidFill>
          </a:endParaRPr>
        </a:p>
        <a:p xmlns:a="http://schemas.openxmlformats.org/drawingml/2006/main">
          <a:pPr>
            <a:defRPr sz="1400" b="0" i="0" u="none" strike="noStrike" kern="1200" spc="0" baseline="0">
              <a:solidFill>
                <a:srgbClr val="000000">
                  <a:lumMod val="65000"/>
                  <a:lumOff val="35000"/>
                </a:srgbClr>
              </a:solidFill>
              <a:latin typeface="+mn-lt"/>
              <a:ea typeface="+mn-ea"/>
              <a:cs typeface="+mn-cs"/>
            </a:defRPr>
          </a:pPr>
          <a:r>
            <a:rPr lang="en-US" sz="1100" dirty="0" smtClean="0">
              <a:solidFill>
                <a:schemeClr val="tx1">
                  <a:lumMod val="95000"/>
                  <a:lumOff val="5000"/>
                </a:schemeClr>
              </a:solidFill>
              <a:ea typeface="Times New Roman" panose="02020603050405020304" pitchFamily="18" charset="0"/>
              <a:cs typeface="Times New Roman" panose="02020603050405020304" pitchFamily="18" charset="0"/>
            </a:rPr>
            <a:t>quadrillion British thermal units</a:t>
          </a:r>
          <a:endParaRPr lang="en-US" sz="1100" dirty="0">
            <a:solidFill>
              <a:schemeClr val="tx1">
                <a:lumMod val="95000"/>
                <a:lumOff val="5000"/>
              </a:schemeClr>
            </a:solidFill>
          </a:endParaRPr>
        </a:p>
      </cdr:txBody>
    </cdr:sp>
  </cdr:relSizeAnchor>
</c:userShapes>
</file>

<file path=ppt/drawings/drawing18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0.23321</cdr:y>
    </cdr:to>
    <cdr:sp macro="" textlink="">
      <cdr:nvSpPr>
        <cdr:cNvPr id="7" name="Rectangle 6"/>
        <cdr:cNvSpPr/>
      </cdr:nvSpPr>
      <cdr:spPr>
        <a:xfrm xmlns:a="http://schemas.openxmlformats.org/drawingml/2006/main">
          <a:off x="0" y="0"/>
          <a:ext cx="4022725" cy="8156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>
            <a:defRPr sz="1400" b="0" i="0" u="none" strike="noStrike" kern="1200" spc="0" baseline="0">
              <a:solidFill>
                <a:srgbClr val="000000">
                  <a:lumMod val="65000"/>
                  <a:lumOff val="35000"/>
                </a:srgbClr>
              </a:solidFill>
              <a:latin typeface="+mn-lt"/>
              <a:ea typeface="+mn-ea"/>
              <a:cs typeface="+mn-cs"/>
            </a:defRPr>
          </a:pPr>
          <a:r>
            <a:rPr lang="en-US" sz="1200" b="1" dirty="0" smtClean="0">
              <a:solidFill>
                <a:schemeClr val="tx1"/>
              </a:solidFill>
              <a:cs typeface="Times New Roman" panose="02020603050405020304" pitchFamily="18" charset="0"/>
            </a:rPr>
            <a:t>Characterized miscellaneous electric loads in the residential sector</a:t>
          </a:r>
        </a:p>
        <a:p xmlns:a="http://schemas.openxmlformats.org/drawingml/2006/main">
          <a:pPr algn="l">
            <a:defRPr sz="1400" b="0" i="0" u="none" strike="noStrike" kern="1200" spc="0" baseline="0">
              <a:solidFill>
                <a:srgbClr val="000000">
                  <a:lumMod val="65000"/>
                  <a:lumOff val="35000"/>
                </a:srgbClr>
              </a:solidFill>
              <a:latin typeface="+mn-lt"/>
              <a:ea typeface="+mn-ea"/>
              <a:cs typeface="+mn-cs"/>
            </a:defRPr>
          </a:pPr>
          <a:r>
            <a:rPr lang="en-US" sz="1200" b="1" dirty="0" smtClean="0">
              <a:solidFill>
                <a:schemeClr val="tx1"/>
              </a:solidFill>
              <a:cs typeface="Times New Roman" panose="02020603050405020304" pitchFamily="18" charset="0"/>
            </a:rPr>
            <a:t>AEO2022 Reference case</a:t>
          </a:r>
          <a:endParaRPr lang="en-US" sz="1200" dirty="0" smtClean="0">
            <a:solidFill>
              <a:schemeClr val="tx1"/>
            </a:solidFill>
          </a:endParaRPr>
        </a:p>
        <a:p xmlns:a="http://schemas.openxmlformats.org/drawingml/2006/main">
          <a:pPr algn="l">
            <a:defRPr sz="1400" b="0" i="0" u="none" strike="noStrike" kern="1200" spc="0" baseline="0">
              <a:solidFill>
                <a:srgbClr val="000000">
                  <a:lumMod val="65000"/>
                  <a:lumOff val="35000"/>
                </a:srgbClr>
              </a:solidFill>
              <a:latin typeface="+mn-lt"/>
              <a:ea typeface="+mn-ea"/>
              <a:cs typeface="+mn-cs"/>
            </a:defRPr>
          </a:pPr>
          <a:r>
            <a:rPr lang="en-US" sz="1100" dirty="0" smtClean="0">
              <a:solidFill>
                <a:schemeClr val="tx1"/>
              </a:solidFill>
              <a:ea typeface="Times New Roman" panose="02020603050405020304" pitchFamily="18" charset="0"/>
              <a:cs typeface="Times New Roman" panose="02020603050405020304" pitchFamily="18" charset="0"/>
            </a:rPr>
            <a:t>quadrillion British thermal units</a:t>
          </a:r>
          <a:endParaRPr lang="en-US" sz="1100" dirty="0">
            <a:solidFill>
              <a:schemeClr val="tx1"/>
            </a:solidFill>
          </a:endParaRPr>
        </a:p>
      </cdr:txBody>
    </cdr:sp>
  </cdr:relSizeAnchor>
</c:userShapes>
</file>

<file path=ppt/drawings/drawing19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0.23321</cdr:y>
    </cdr:to>
    <cdr:sp macro="" textlink="">
      <cdr:nvSpPr>
        <cdr:cNvPr id="7" name="Rectangle 6"/>
        <cdr:cNvSpPr/>
      </cdr:nvSpPr>
      <cdr:spPr>
        <a:xfrm xmlns:a="http://schemas.openxmlformats.org/drawingml/2006/main">
          <a:off x="0" y="0"/>
          <a:ext cx="3932238" cy="8156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>
            <a:defRPr sz="1400" b="0" i="0" u="none" strike="noStrike" kern="1200" spc="0" baseline="0">
              <a:solidFill>
                <a:srgbClr val="000000">
                  <a:lumMod val="65000"/>
                  <a:lumOff val="35000"/>
                </a:srgbClr>
              </a:solidFill>
              <a:latin typeface="+mn-lt"/>
              <a:ea typeface="+mn-ea"/>
              <a:cs typeface="+mn-cs"/>
            </a:defRPr>
          </a:pPr>
          <a:r>
            <a:rPr lang="en-US" sz="1200" b="1" dirty="0" smtClean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rPr>
            <a:t>Electricity consumed to meet commercial end-use demand</a:t>
          </a:r>
        </a:p>
        <a:p xmlns:a="http://schemas.openxmlformats.org/drawingml/2006/main">
          <a:pPr>
            <a:defRPr sz="1400" b="0" i="0" u="none" strike="noStrike" kern="1200" spc="0" baseline="0">
              <a:solidFill>
                <a:srgbClr val="000000">
                  <a:lumMod val="65000"/>
                  <a:lumOff val="35000"/>
                </a:srgbClr>
              </a:solidFill>
              <a:latin typeface="+mn-lt"/>
              <a:ea typeface="+mn-ea"/>
              <a:cs typeface="+mn-cs"/>
            </a:defRPr>
          </a:pPr>
          <a:r>
            <a:rPr lang="en-US" sz="1200" b="1" dirty="0" smtClean="0">
              <a:solidFill>
                <a:srgbClr val="000000"/>
              </a:solidFill>
              <a:cs typeface="Times New Roman" panose="02020603050405020304" pitchFamily="18" charset="0"/>
            </a:rPr>
            <a:t>AEO2022 Reference case</a:t>
          </a:r>
          <a:endParaRPr lang="en-US" sz="1200" dirty="0" smtClean="0">
            <a:solidFill>
              <a:srgbClr val="000000"/>
            </a:solidFill>
          </a:endParaRPr>
        </a:p>
        <a:p xmlns:a="http://schemas.openxmlformats.org/drawingml/2006/main">
          <a:pPr>
            <a:defRPr sz="1400" b="0" i="0" u="none" strike="noStrike" kern="1200" spc="0" baseline="0">
              <a:solidFill>
                <a:srgbClr val="000000">
                  <a:lumMod val="65000"/>
                  <a:lumOff val="35000"/>
                </a:srgbClr>
              </a:solidFill>
              <a:latin typeface="+mn-lt"/>
              <a:ea typeface="+mn-ea"/>
              <a:cs typeface="+mn-cs"/>
            </a:defRPr>
          </a:pPr>
          <a:r>
            <a:rPr lang="en-US" sz="1100" dirty="0" smtClean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rPr>
            <a:t>quadrillion British thermal units</a:t>
          </a:r>
          <a:endParaRPr lang="en-US" sz="1100" dirty="0">
            <a:solidFill>
              <a:srgbClr val="000000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0.00869</cdr:y>
    </cdr:from>
    <cdr:to>
      <cdr:x>0.94271</cdr:x>
      <cdr:y>0.21467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0" y="30324"/>
          <a:ext cx="4273921" cy="71877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27432" tIns="27432" rIns="27432" bIns="27432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Residential sector delivered energy consumption</a:t>
          </a:r>
        </a:p>
        <a:p xmlns:a="http://schemas.openxmlformats.org/drawingml/2006/main">
          <a:pPr eaLnBrk="0" hangingPunct="0"/>
          <a:r>
            <a:rPr lang="en-US" sz="1200" b="1" dirty="0" smtClean="0">
              <a:solidFill>
                <a:schemeClr val="tx1"/>
              </a:solidFill>
              <a:ea typeface="Times New Roman" charset="0"/>
              <a:cs typeface="Times New Roman" charset="0"/>
            </a:rPr>
            <a:t>AEO2022</a:t>
          </a:r>
          <a:r>
            <a:rPr lang="en-US" sz="1200" b="1" dirty="0" smtClean="0">
              <a:ea typeface="Times New Roman" charset="0"/>
              <a:cs typeface="Times New Roman" charset="0"/>
            </a:rPr>
            <a:t> Reference case</a:t>
          </a:r>
          <a:endParaRPr lang="en-US" sz="1200" b="1" i="0" baseline="0" dirty="0" smtClean="0">
            <a:solidFill>
              <a:sysClr val="windowText" lastClr="000000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b="0" i="0" baseline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quadrillion British thermal units</a:t>
          </a:r>
          <a:endParaRPr lang="en-US" b="0" i="0" dirty="0" smtClean="0">
            <a:solidFill>
              <a:sysClr val="windowText" lastClr="000000"/>
            </a:solidFill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0.27828</cdr:x>
      <cdr:y>0.16629</cdr:y>
    </cdr:from>
    <cdr:to>
      <cdr:x>0.72172</cdr:x>
      <cdr:y>0.36185</cdr:y>
    </cdr:to>
    <cdr:sp macro="" textlink="">
      <cdr:nvSpPr>
        <cdr:cNvPr id="6" name="TextBox 1"/>
        <cdr:cNvSpPr txBox="1"/>
      </cdr:nvSpPr>
      <cdr:spPr bwMode="auto">
        <a:xfrm xmlns:a="http://schemas.openxmlformats.org/drawingml/2006/main">
          <a:off x="1000245" y="591906"/>
          <a:ext cx="1593835" cy="69608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>
            <a:spcAft>
              <a:spcPts val="300"/>
            </a:spcAft>
          </a:pPr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2021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history 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20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0.23321</cdr:y>
    </cdr:to>
    <cdr:sp macro="" textlink="">
      <cdr:nvSpPr>
        <cdr:cNvPr id="7" name="Rectangle 6"/>
        <cdr:cNvSpPr/>
      </cdr:nvSpPr>
      <cdr:spPr>
        <a:xfrm xmlns:a="http://schemas.openxmlformats.org/drawingml/2006/main">
          <a:off x="0" y="0"/>
          <a:ext cx="4022725" cy="8156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>
            <a:defRPr sz="1400" b="0" i="0" u="none" strike="noStrike" kern="1200" spc="0" baseline="0">
              <a:solidFill>
                <a:srgbClr val="000000">
                  <a:lumMod val="65000"/>
                  <a:lumOff val="35000"/>
                </a:srgbClr>
              </a:solidFill>
              <a:latin typeface="+mn-lt"/>
              <a:ea typeface="+mn-ea"/>
              <a:cs typeface="+mn-cs"/>
            </a:defRPr>
          </a:pPr>
          <a:r>
            <a:rPr lang="en-US" sz="1200" b="1" dirty="0" smtClean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rPr>
            <a:t>Characterized miscellaneous electric loads in the commercial sector</a:t>
          </a:r>
        </a:p>
        <a:p xmlns:a="http://schemas.openxmlformats.org/drawingml/2006/main">
          <a:pPr algn="l">
            <a:defRPr sz="1400" b="0" i="0" u="none" strike="noStrike" kern="1200" spc="0" baseline="0">
              <a:solidFill>
                <a:srgbClr val="000000">
                  <a:lumMod val="65000"/>
                  <a:lumOff val="35000"/>
                </a:srgbClr>
              </a:solidFill>
              <a:latin typeface="+mn-lt"/>
              <a:ea typeface="+mn-ea"/>
              <a:cs typeface="+mn-cs"/>
            </a:defRPr>
          </a:pPr>
          <a:r>
            <a:rPr lang="en-US" sz="1200" b="1" dirty="0" smtClean="0">
              <a:solidFill>
                <a:srgbClr val="000000"/>
              </a:solidFill>
              <a:cs typeface="Times New Roman" panose="02020603050405020304" pitchFamily="18" charset="0"/>
            </a:rPr>
            <a:t>AEO2022 Reference case</a:t>
          </a:r>
          <a:endParaRPr lang="en-US" sz="1200" dirty="0" smtClean="0">
            <a:solidFill>
              <a:srgbClr val="000000"/>
            </a:solidFill>
          </a:endParaRPr>
        </a:p>
        <a:p xmlns:a="http://schemas.openxmlformats.org/drawingml/2006/main">
          <a:pPr algn="l">
            <a:defRPr sz="1400" b="0" i="0" u="none" strike="noStrike" kern="1200" spc="0" baseline="0">
              <a:solidFill>
                <a:srgbClr val="000000">
                  <a:lumMod val="65000"/>
                  <a:lumOff val="35000"/>
                </a:srgbClr>
              </a:solidFill>
              <a:latin typeface="+mn-lt"/>
              <a:ea typeface="+mn-ea"/>
              <a:cs typeface="+mn-cs"/>
            </a:defRPr>
          </a:pPr>
          <a:r>
            <a:rPr lang="en-US" sz="1100" dirty="0" smtClean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rPr>
            <a:t>quadrillion British thermal units</a:t>
          </a:r>
          <a:endParaRPr lang="en-US" sz="1100" dirty="0">
            <a:solidFill>
              <a:srgbClr val="000000"/>
            </a:solidFill>
          </a:endParaRPr>
        </a:p>
      </cdr:txBody>
    </cdr:sp>
  </cdr:relSizeAnchor>
</c:userShapes>
</file>

<file path=ppt/drawings/drawing21.xml><?xml version="1.0" encoding="utf-8"?>
<c:userShapes xmlns:c="http://schemas.openxmlformats.org/drawingml/2006/chart">
  <cdr:relSizeAnchor xmlns:cdr="http://schemas.openxmlformats.org/drawingml/2006/chartDrawing">
    <cdr:from>
      <cdr:x>0.08732</cdr:x>
      <cdr:y>0</cdr:y>
    </cdr:from>
    <cdr:to>
      <cdr:x>0.4839</cdr:x>
      <cdr:y>0.16256</cdr:y>
    </cdr:to>
    <cdr:sp macro="" textlink="">
      <cdr:nvSpPr>
        <cdr:cNvPr id="6" name="TextBox 1"/>
        <cdr:cNvSpPr txBox="1"/>
      </cdr:nvSpPr>
      <cdr:spPr bwMode="auto">
        <a:xfrm xmlns:a="http://schemas.openxmlformats.org/drawingml/2006/main">
          <a:off x="343363" y="-1552639"/>
          <a:ext cx="1559447" cy="46115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>
            <a:spcAft>
              <a:spcPts val="300"/>
            </a:spcAft>
          </a:pPr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2021</a:t>
          </a:r>
          <a:endParaRPr lang="en-US" sz="500" b="1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history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22.xml><?xml version="1.0" encoding="utf-8"?>
<c:userShapes xmlns:c="http://schemas.openxmlformats.org/drawingml/2006/chart">
  <cdr:relSizeAnchor xmlns:cdr="http://schemas.openxmlformats.org/drawingml/2006/chartDrawing">
    <cdr:from>
      <cdr:x>0.09353</cdr:x>
      <cdr:y>0</cdr:y>
    </cdr:from>
    <cdr:to>
      <cdr:x>0.49011</cdr:x>
      <cdr:y>0.189</cdr:y>
    </cdr:to>
    <cdr:sp macro="" textlink="">
      <cdr:nvSpPr>
        <cdr:cNvPr id="6" name="TextBox 1"/>
        <cdr:cNvSpPr txBox="1"/>
      </cdr:nvSpPr>
      <cdr:spPr bwMode="auto">
        <a:xfrm xmlns:a="http://schemas.openxmlformats.org/drawingml/2006/main">
          <a:off x="376259" y="-1552639"/>
          <a:ext cx="1595333" cy="53615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>
            <a:spcAft>
              <a:spcPts val="300"/>
            </a:spcAft>
          </a:pPr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2021</a:t>
          </a:r>
          <a:endParaRPr lang="en-US" sz="4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history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23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0.06947</cdr:y>
    </cdr:to>
    <cdr:sp macro="" textlink="">
      <cdr:nvSpPr>
        <cdr:cNvPr id="7" name="Rectangle 6"/>
        <cdr:cNvSpPr/>
      </cdr:nvSpPr>
      <cdr:spPr>
        <a:xfrm xmlns:a="http://schemas.openxmlformats.org/drawingml/2006/main">
          <a:off x="0" y="0"/>
          <a:ext cx="3509793" cy="2769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>
            <a:defRPr sz="1400" b="0" i="0" u="none" strike="noStrike" kern="1200" spc="0" baseline="0">
              <a:solidFill>
                <a:srgbClr val="000000">
                  <a:lumMod val="65000"/>
                  <a:lumOff val="35000"/>
                </a:srgbClr>
              </a:solidFill>
              <a:latin typeface="+mn-lt"/>
              <a:ea typeface="+mn-ea"/>
              <a:cs typeface="+mn-cs"/>
            </a:defRPr>
          </a:pPr>
          <a:endParaRPr lang="en-US" sz="1200" dirty="0"/>
        </a:p>
      </cdr:txBody>
    </cdr:sp>
  </cdr:relSizeAnchor>
</c:userShapes>
</file>

<file path=ppt/drawings/drawing24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0.17933</cdr:y>
    </cdr:to>
    <cdr:sp macro="" textlink="">
      <cdr:nvSpPr>
        <cdr:cNvPr id="7" name="Rectangle 6"/>
        <cdr:cNvSpPr/>
      </cdr:nvSpPr>
      <cdr:spPr>
        <a:xfrm xmlns:a="http://schemas.openxmlformats.org/drawingml/2006/main">
          <a:off x="0" y="0"/>
          <a:ext cx="3584893" cy="6309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>
            <a:defRPr sz="1400" b="0" i="0" u="none" strike="noStrike" kern="1200" spc="0" baseline="0">
              <a:solidFill>
                <a:srgbClr val="000000">
                  <a:lumMod val="65000"/>
                  <a:lumOff val="35000"/>
                </a:srgbClr>
              </a:solidFill>
              <a:latin typeface="+mn-lt"/>
              <a:ea typeface="+mn-ea"/>
              <a:cs typeface="+mn-cs"/>
            </a:defRPr>
          </a:pPr>
          <a:r>
            <a:rPr lang="en-US" sz="1200" b="1" dirty="0" smtClean="0">
              <a:solidFill>
                <a:schemeClr val="tx1">
                  <a:lumMod val="95000"/>
                  <a:lumOff val="5000"/>
                </a:schemeClr>
              </a:solidFill>
              <a:ea typeface="Times New Roman" panose="02020603050405020304" pitchFamily="18" charset="0"/>
              <a:cs typeface="Times New Roman" panose="02020603050405020304" pitchFamily="18" charset="0"/>
            </a:rPr>
            <a:t>Electricity consumed to meet lighting demand </a:t>
          </a:r>
          <a:endParaRPr lang="en-US" sz="1200" b="1" dirty="0">
            <a:solidFill>
              <a:schemeClr val="tx1">
                <a:lumMod val="95000"/>
                <a:lumOff val="5000"/>
              </a:schemeClr>
            </a:solidFill>
            <a:cs typeface="Times New Roman" panose="02020603050405020304" pitchFamily="18" charset="0"/>
          </a:endParaRPr>
        </a:p>
        <a:p xmlns:a="http://schemas.openxmlformats.org/drawingml/2006/main">
          <a:pPr>
            <a:defRPr sz="1400" b="0" i="0" u="none" strike="noStrike" kern="1200" spc="0" baseline="0">
              <a:solidFill>
                <a:srgbClr val="000000">
                  <a:lumMod val="65000"/>
                  <a:lumOff val="35000"/>
                </a:srgbClr>
              </a:solidFill>
              <a:latin typeface="+mn-lt"/>
              <a:ea typeface="+mn-ea"/>
              <a:cs typeface="+mn-cs"/>
            </a:defRPr>
          </a:pPr>
          <a:r>
            <a:rPr lang="en-US" sz="1200" b="1" dirty="0" smtClean="0">
              <a:solidFill>
                <a:schemeClr val="tx1">
                  <a:lumMod val="95000"/>
                  <a:lumOff val="5000"/>
                </a:schemeClr>
              </a:solidFill>
              <a:cs typeface="Times New Roman" panose="02020603050405020304" pitchFamily="18" charset="0"/>
            </a:rPr>
            <a:t>AEO2022 </a:t>
          </a:r>
          <a:r>
            <a:rPr lang="en-US" sz="1200" b="1" dirty="0" smtClean="0">
              <a:solidFill>
                <a:srgbClr val="000000"/>
              </a:solidFill>
              <a:cs typeface="Times New Roman" panose="02020603050405020304" pitchFamily="18" charset="0"/>
            </a:rPr>
            <a:t>Reference case</a:t>
          </a:r>
          <a:endParaRPr lang="en-US" sz="1200" dirty="0">
            <a:solidFill>
              <a:srgbClr val="000000"/>
            </a:solidFill>
          </a:endParaRPr>
        </a:p>
        <a:p xmlns:a="http://schemas.openxmlformats.org/drawingml/2006/main">
          <a:pPr>
            <a:defRPr sz="1400" b="0" i="0" u="none" strike="noStrike" kern="1200" spc="0" baseline="0">
              <a:solidFill>
                <a:srgbClr val="000000">
                  <a:lumMod val="65000"/>
                  <a:lumOff val="35000"/>
                </a:srgbClr>
              </a:solidFill>
              <a:latin typeface="+mn-lt"/>
              <a:ea typeface="+mn-ea"/>
              <a:cs typeface="+mn-cs"/>
            </a:defRPr>
          </a:pPr>
          <a:r>
            <a:rPr lang="en-US" sz="1100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rPr>
            <a:t>q</a:t>
          </a:r>
          <a:r>
            <a:rPr lang="en-US" sz="1100" dirty="0" smtClean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rPr>
            <a:t>uadrillion British thermal units</a:t>
          </a:r>
          <a:endParaRPr lang="en-US" sz="1100" dirty="0">
            <a:solidFill>
              <a:srgbClr val="000000"/>
            </a:solidFill>
          </a:endParaRPr>
        </a:p>
      </cdr:txBody>
    </cdr:sp>
  </cdr:relSizeAnchor>
  <cdr:relSizeAnchor xmlns:cdr="http://schemas.openxmlformats.org/drawingml/2006/chartDrawing">
    <cdr:from>
      <cdr:x>0.44359</cdr:x>
      <cdr:y>0.25231</cdr:y>
    </cdr:from>
    <cdr:to>
      <cdr:x>0.71403</cdr:x>
      <cdr:y>0.37334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1594774" y="887723"/>
          <a:ext cx="972274" cy="42583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0" tIns="0" rIns="0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r>
            <a:rPr lang="en-US" sz="1200" b="1" dirty="0" smtClean="0">
              <a:solidFill>
                <a:srgbClr val="E3A5AC"/>
              </a:solidFill>
              <a:ea typeface="Times New Roman" charset="0"/>
              <a:cs typeface="Times New Roman" charset="0"/>
            </a:rPr>
            <a:t>commercial</a:t>
          </a:r>
        </a:p>
        <a:p xmlns:a="http://schemas.openxmlformats.org/drawingml/2006/main">
          <a:pPr eaLnBrk="0" hangingPunct="0"/>
          <a:r>
            <a:rPr lang="en-US" sz="1200" b="1" dirty="0" smtClean="0">
              <a:solidFill>
                <a:srgbClr val="72242D"/>
              </a:solidFill>
              <a:ea typeface="Times New Roman" charset="0"/>
              <a:cs typeface="Times New Roman" charset="0"/>
            </a:rPr>
            <a:t>residential</a:t>
          </a:r>
          <a:endParaRPr lang="en-US" sz="1200" b="1" i="0" dirty="0" smtClean="0">
            <a:solidFill>
              <a:srgbClr val="72242D"/>
            </a:solidFill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0.03615</cdr:x>
      <cdr:y>0.86256</cdr:y>
    </cdr:from>
    <cdr:to>
      <cdr:x>0.98287</cdr:x>
      <cdr:y>0.94129</cdr:y>
    </cdr:to>
    <cdr:sp macro="" textlink="">
      <cdr:nvSpPr>
        <cdr:cNvPr id="4" name="TextBox 19"/>
        <cdr:cNvSpPr txBox="1"/>
      </cdr:nvSpPr>
      <cdr:spPr>
        <a:xfrm xmlns:a="http://schemas.openxmlformats.org/drawingml/2006/main">
          <a:off x="129973" y="3034838"/>
          <a:ext cx="3403600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>
            <a:defRPr sz="12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r>
            <a:rPr lang="en-US" sz="1200" kern="1200" dirty="0" smtClean="0"/>
            <a:t>             2020         2030         2040         2050     </a:t>
          </a:r>
          <a:endParaRPr lang="en-US" sz="1200" kern="1200" dirty="0"/>
        </a:p>
      </cdr:txBody>
    </cdr:sp>
  </cdr:relSizeAnchor>
</c:userShapes>
</file>

<file path=ppt/drawings/drawing25.xml><?xml version="1.0" encoding="utf-8"?>
<c:userShapes xmlns:c="http://schemas.openxmlformats.org/drawingml/2006/chart">
  <cdr:relSizeAnchor xmlns:cdr="http://schemas.openxmlformats.org/drawingml/2006/chartDrawing">
    <cdr:from>
      <cdr:x>0.01577</cdr:x>
      <cdr:y>0.79216</cdr:y>
    </cdr:from>
    <cdr:to>
      <cdr:x>0.98423</cdr:x>
      <cdr:y>0.97359</cdr:y>
    </cdr:to>
    <cdr:sp macro="" textlink="">
      <cdr:nvSpPr>
        <cdr:cNvPr id="6" name="TextBox 19"/>
        <cdr:cNvSpPr txBox="1"/>
      </cdr:nvSpPr>
      <cdr:spPr>
        <a:xfrm xmlns:a="http://schemas.openxmlformats.org/drawingml/2006/main">
          <a:off x="78622" y="1174233"/>
          <a:ext cx="4828268" cy="26893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dirty="0" smtClean="0"/>
            <a:t>          2020                     2030                     2040                     2050</a:t>
          </a:r>
          <a:endParaRPr lang="en-US" sz="1400" dirty="0"/>
        </a:p>
      </cdr:txBody>
    </cdr:sp>
  </cdr:relSizeAnchor>
</c:userShapes>
</file>

<file path=ppt/drawings/drawing26.xml><?xml version="1.0" encoding="utf-8"?>
<c:userShapes xmlns:c="http://schemas.openxmlformats.org/drawingml/2006/chart">
  <cdr:relSizeAnchor xmlns:cdr="http://schemas.openxmlformats.org/drawingml/2006/chartDrawing">
    <cdr:from>
      <cdr:x>0.06203</cdr:x>
      <cdr:y>0.14263</cdr:y>
    </cdr:from>
    <cdr:to>
      <cdr:x>0.5</cdr:x>
      <cdr:y>0.26286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308983" y="241286"/>
          <a:ext cx="2181621" cy="20338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</a:t>
          </a:r>
        </a:p>
        <a:p xmlns:a="http://schemas.openxmlformats.org/drawingml/2006/main">
          <a:pPr eaLnBrk="0" hangingPunct="0"/>
          <a:r>
            <a:rPr lang="en-US" sz="1200" dirty="0">
              <a:solidFill>
                <a:schemeClr val="tx1"/>
              </a:solidFill>
              <a:ea typeface="Times New Roman" charset="0"/>
              <a:cs typeface="Times New Roman" charset="0"/>
            </a:rPr>
            <a:t> </a:t>
          </a:r>
          <a:r>
            <a:rPr lang="en-US" sz="1200" dirty="0" smtClean="0">
              <a:solidFill>
                <a:schemeClr val="tx1"/>
              </a:solidFill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2021</a:t>
          </a:r>
        </a:p>
        <a:p xmlns:a="http://schemas.openxmlformats.org/drawingml/2006/main">
          <a:pPr eaLnBrk="0" hangingPunct="0"/>
          <a:endParaRPr lang="en-US" sz="700" b="0" i="0" dirty="0" smtClean="0">
            <a:solidFill>
              <a:schemeClr val="bg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700" b="0" i="0" dirty="0" smtClean="0">
              <a:solidFill>
                <a:schemeClr val="bg1"/>
              </a:solidFill>
              <a:latin typeface="+mn-lt"/>
              <a:ea typeface="Times New Roman" charset="0"/>
              <a:cs typeface="Times New Roman" charset="0"/>
            </a:rPr>
            <a:t> </a:t>
          </a:r>
          <a:r>
            <a:rPr lang="en-US" sz="600" b="0" i="0" dirty="0" smtClean="0">
              <a:solidFill>
                <a:schemeClr val="bg1"/>
              </a:solidFill>
              <a:latin typeface="+mn-lt"/>
              <a:ea typeface="Times New Roman" charset="0"/>
              <a:cs typeface="Times New Roman" charset="0"/>
            </a:rPr>
            <a:t> </a:t>
          </a:r>
          <a:r>
            <a:rPr lang="en-US" sz="1200" b="0" i="0" dirty="0" smtClean="0">
              <a:solidFill>
                <a:schemeClr val="bg1"/>
              </a:solidFill>
              <a:latin typeface="+mn-lt"/>
              <a:ea typeface="Times New Roman" charset="0"/>
              <a:cs typeface="Times New Roman" charset="0"/>
            </a:rPr>
            <a:t>history</a:t>
          </a:r>
          <a:r>
            <a:rPr lang="en-US" sz="1200" b="0" i="0" baseline="0" dirty="0" smtClean="0">
              <a:solidFill>
                <a:schemeClr val="bg1"/>
              </a:solidFill>
              <a:latin typeface="+mn-lt"/>
              <a:ea typeface="Times New Roman" charset="0"/>
              <a:cs typeface="Times New Roman" charset="0"/>
            </a:rPr>
            <a:t> </a:t>
          </a:r>
          <a:r>
            <a:rPr lang="en-US" sz="1200" b="0" i="0" dirty="0" smtClean="0">
              <a:solidFill>
                <a:schemeClr val="bg1"/>
              </a:solidFill>
              <a:latin typeface="+mn-lt"/>
              <a:ea typeface="Times New Roman" charset="0"/>
              <a:cs typeface="Times New Roman" charset="0"/>
            </a:rPr>
            <a:t>   </a:t>
          </a:r>
          <a:r>
            <a:rPr lang="en-US" sz="1200" b="0" i="0" baseline="0" dirty="0" smtClean="0">
              <a:solidFill>
                <a:schemeClr val="bg1"/>
              </a:solidFill>
              <a:latin typeface="+mn-lt"/>
              <a:ea typeface="Times New Roman" charset="0"/>
              <a:cs typeface="Times New Roman" charset="0"/>
            </a:rPr>
            <a:t>projections</a:t>
          </a:r>
          <a:endParaRPr lang="en-US" sz="1200" b="0" i="0" dirty="0" smtClean="0">
            <a:solidFill>
              <a:schemeClr val="bg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0.23264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0" y="0"/>
          <a:ext cx="3677037" cy="82806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27432" tIns="27432" rIns="27432" bIns="27432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algn="l" eaLnBrk="0" hangingPunct="0"/>
          <a:r>
            <a:rPr lang="en-US" sz="1200" b="1" i="0" baseline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Commercial sector delivered energy consumption</a:t>
          </a:r>
        </a:p>
        <a:p xmlns:a="http://schemas.openxmlformats.org/drawingml/2006/main">
          <a:pPr algn="l" eaLnBrk="0" hangingPunct="0"/>
          <a:r>
            <a:rPr lang="en-US" sz="1200" b="1" dirty="0" smtClean="0">
              <a:solidFill>
                <a:schemeClr val="tx1"/>
              </a:solidFill>
              <a:ea typeface="Times New Roman" charset="0"/>
              <a:cs typeface="Times New Roman" charset="0"/>
            </a:rPr>
            <a:t>AEO2022</a:t>
          </a:r>
          <a:r>
            <a:rPr lang="en-US" sz="1200" b="1" dirty="0" smtClean="0">
              <a:ea typeface="Times New Roman" charset="0"/>
              <a:cs typeface="Times New Roman" charset="0"/>
            </a:rPr>
            <a:t> Reference case</a:t>
          </a:r>
          <a:endParaRPr lang="en-US" sz="1200" b="1" i="0" baseline="0" dirty="0" smtClean="0">
            <a:solidFill>
              <a:sysClr val="windowText" lastClr="000000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algn="l" eaLnBrk="0" hangingPunct="0"/>
          <a:r>
            <a:rPr lang="en-US" b="0" i="0" baseline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quadrillion British thermal units</a:t>
          </a:r>
          <a:endParaRPr lang="en-US" b="0" i="0" dirty="0" smtClean="0">
            <a:solidFill>
              <a:sysClr val="windowText" lastClr="000000"/>
            </a:solidFill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0.29174</cdr:x>
      <cdr:y>0.16709</cdr:y>
    </cdr:from>
    <cdr:to>
      <cdr:x>0.77787</cdr:x>
      <cdr:y>0.38659</cdr:y>
    </cdr:to>
    <cdr:sp macro="" textlink="">
      <cdr:nvSpPr>
        <cdr:cNvPr id="6" name="TextBox 1"/>
        <cdr:cNvSpPr txBox="1"/>
      </cdr:nvSpPr>
      <cdr:spPr bwMode="auto">
        <a:xfrm xmlns:a="http://schemas.openxmlformats.org/drawingml/2006/main">
          <a:off x="1072740" y="594748"/>
          <a:ext cx="1787518" cy="78129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>
            <a:spcAft>
              <a:spcPts val="300"/>
            </a:spcAft>
          </a:pPr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2021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history 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0.04882</cdr:x>
      <cdr:y>0.84856</cdr:y>
    </cdr:from>
    <cdr:to>
      <cdr:x>0.15535</cdr:x>
      <cdr:y>1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390614" y="2612006"/>
          <a:ext cx="852347" cy="4661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0" tIns="0" rIns="0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r>
            <a:rPr lang="en-US" sz="1200" i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Pacific</a:t>
          </a:r>
        </a:p>
      </cdr:txBody>
    </cdr:sp>
  </cdr:relSizeAnchor>
  <cdr:relSizeAnchor xmlns:cdr="http://schemas.openxmlformats.org/drawingml/2006/chartDrawing">
    <cdr:from>
      <cdr:x>0.34857</cdr:x>
      <cdr:y>0.84488</cdr:y>
    </cdr:from>
    <cdr:to>
      <cdr:x>0.45046</cdr:x>
      <cdr:y>1</cdr:y>
    </cdr:to>
    <cdr:sp macro="" textlink="">
      <cdr:nvSpPr>
        <cdr:cNvPr id="4" name="TextBox 3"/>
        <cdr:cNvSpPr txBox="1"/>
      </cdr:nvSpPr>
      <cdr:spPr bwMode="auto">
        <a:xfrm xmlns:a="http://schemas.openxmlformats.org/drawingml/2006/main">
          <a:off x="2788930" y="2600678"/>
          <a:ext cx="815222" cy="47748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0" tIns="0" rIns="0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algn="ctr" eaLnBrk="0" hangingPunct="0"/>
          <a:r>
            <a:rPr lang="en-US" sz="1200" i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West South Central</a:t>
          </a:r>
        </a:p>
      </cdr:txBody>
    </cdr:sp>
  </cdr:relSizeAnchor>
  <cdr:relSizeAnchor xmlns:cdr="http://schemas.openxmlformats.org/drawingml/2006/chartDrawing">
    <cdr:from>
      <cdr:x>0.55823</cdr:x>
      <cdr:y>0.84516</cdr:y>
    </cdr:from>
    <cdr:to>
      <cdr:x>0.65778</cdr:x>
      <cdr:y>1</cdr:y>
    </cdr:to>
    <cdr:sp macro="" textlink="">
      <cdr:nvSpPr>
        <cdr:cNvPr id="5" name="TextBox 4"/>
        <cdr:cNvSpPr txBox="1"/>
      </cdr:nvSpPr>
      <cdr:spPr bwMode="auto">
        <a:xfrm xmlns:a="http://schemas.openxmlformats.org/drawingml/2006/main">
          <a:off x="4466399" y="2601540"/>
          <a:ext cx="796500" cy="47662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0" tIns="0" rIns="0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algn="ctr" eaLnBrk="0" hangingPunct="0"/>
          <a:r>
            <a:rPr lang="en-US" sz="1200" i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East South Central</a:t>
          </a:r>
        </a:p>
      </cdr:txBody>
    </cdr:sp>
  </cdr:relSizeAnchor>
  <cdr:relSizeAnchor xmlns:cdr="http://schemas.openxmlformats.org/drawingml/2006/chartDrawing">
    <cdr:from>
      <cdr:x>0.67829</cdr:x>
      <cdr:y>0.84528</cdr:y>
    </cdr:from>
    <cdr:to>
      <cdr:x>0.76051</cdr:x>
      <cdr:y>1</cdr:y>
    </cdr:to>
    <cdr:sp macro="" textlink="">
      <cdr:nvSpPr>
        <cdr:cNvPr id="6" name="TextBox 5"/>
        <cdr:cNvSpPr txBox="1"/>
      </cdr:nvSpPr>
      <cdr:spPr bwMode="auto">
        <a:xfrm xmlns:a="http://schemas.openxmlformats.org/drawingml/2006/main">
          <a:off x="5457826" y="2936351"/>
          <a:ext cx="661594" cy="53746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0" tIns="0" rIns="0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algn="ctr" eaLnBrk="0" hangingPunct="0"/>
          <a:r>
            <a:rPr lang="en-US" sz="1200" i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South</a:t>
          </a:r>
        </a:p>
        <a:p xmlns:a="http://schemas.openxmlformats.org/drawingml/2006/main">
          <a:pPr algn="ctr" eaLnBrk="0" hangingPunct="0"/>
          <a:r>
            <a:rPr lang="en-US" sz="1200" i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Atlantic	</a:t>
          </a:r>
        </a:p>
      </cdr:txBody>
    </cdr:sp>
  </cdr:relSizeAnchor>
  <cdr:relSizeAnchor xmlns:cdr="http://schemas.openxmlformats.org/drawingml/2006/chartDrawing">
    <cdr:from>
      <cdr:x>0.24118</cdr:x>
      <cdr:y>0.84528</cdr:y>
    </cdr:from>
    <cdr:to>
      <cdr:x>0.33763</cdr:x>
      <cdr:y>1</cdr:y>
    </cdr:to>
    <cdr:sp macro="" textlink="">
      <cdr:nvSpPr>
        <cdr:cNvPr id="7" name="TextBox 6"/>
        <cdr:cNvSpPr txBox="1"/>
      </cdr:nvSpPr>
      <cdr:spPr bwMode="auto">
        <a:xfrm xmlns:a="http://schemas.openxmlformats.org/drawingml/2006/main">
          <a:off x="1929708" y="2601910"/>
          <a:ext cx="771697" cy="47625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0" tIns="0" rIns="0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algn="ctr" eaLnBrk="0" hangingPunct="0"/>
          <a:r>
            <a:rPr lang="en-US" sz="1200" dirty="0" smtClean="0">
              <a:ea typeface="Times New Roman" charset="0"/>
              <a:cs typeface="Times New Roman" charset="0"/>
            </a:rPr>
            <a:t>We</a:t>
          </a:r>
          <a:r>
            <a:rPr lang="en-US" sz="1200" i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st North Central</a:t>
          </a:r>
        </a:p>
      </cdr:txBody>
    </cdr:sp>
  </cdr:relSizeAnchor>
  <cdr:relSizeAnchor xmlns:cdr="http://schemas.openxmlformats.org/drawingml/2006/chartDrawing">
    <cdr:from>
      <cdr:x>0.45393</cdr:x>
      <cdr:y>0.84461</cdr:y>
    </cdr:from>
    <cdr:to>
      <cdr:x>0.54607</cdr:x>
      <cdr:y>1</cdr:y>
    </cdr:to>
    <cdr:sp macro="" textlink="">
      <cdr:nvSpPr>
        <cdr:cNvPr id="8" name="TextBox 7"/>
        <cdr:cNvSpPr txBox="1"/>
      </cdr:nvSpPr>
      <cdr:spPr bwMode="auto">
        <a:xfrm xmlns:a="http://schemas.openxmlformats.org/drawingml/2006/main">
          <a:off x="3631894" y="2599847"/>
          <a:ext cx="737212" cy="47831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0" tIns="0" rIns="0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algn="ctr" eaLnBrk="0" hangingPunct="0"/>
          <a:r>
            <a:rPr lang="en-US" sz="1200" i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East North Central</a:t>
          </a:r>
        </a:p>
      </cdr:txBody>
    </cdr:sp>
  </cdr:relSizeAnchor>
  <cdr:relSizeAnchor xmlns:cdr="http://schemas.openxmlformats.org/drawingml/2006/chartDrawing">
    <cdr:from>
      <cdr:x>0.77536</cdr:x>
      <cdr:y>0.84756</cdr:y>
    </cdr:from>
    <cdr:to>
      <cdr:x>0.87132</cdr:x>
      <cdr:y>1</cdr:y>
    </cdr:to>
    <cdr:sp macro="" textlink="">
      <cdr:nvSpPr>
        <cdr:cNvPr id="9" name="TextBox 8"/>
        <cdr:cNvSpPr txBox="1"/>
      </cdr:nvSpPr>
      <cdr:spPr bwMode="auto">
        <a:xfrm xmlns:a="http://schemas.openxmlformats.org/drawingml/2006/main">
          <a:off x="6203655" y="2608927"/>
          <a:ext cx="767776" cy="46923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0" tIns="0" rIns="0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algn="ctr" eaLnBrk="0" hangingPunct="0"/>
          <a:r>
            <a:rPr lang="en-US" sz="1200" i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Middle</a:t>
          </a:r>
        </a:p>
        <a:p xmlns:a="http://schemas.openxmlformats.org/drawingml/2006/main">
          <a:pPr algn="ctr" eaLnBrk="0" hangingPunct="0"/>
          <a:r>
            <a:rPr lang="en-US" sz="1200" i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Atlantic</a:t>
          </a:r>
        </a:p>
      </cdr:txBody>
    </cdr:sp>
  </cdr:relSizeAnchor>
  <cdr:relSizeAnchor xmlns:cdr="http://schemas.openxmlformats.org/drawingml/2006/chartDrawing">
    <cdr:from>
      <cdr:x>0.87918</cdr:x>
      <cdr:y>0.84459</cdr:y>
    </cdr:from>
    <cdr:to>
      <cdr:x>0.97529</cdr:x>
      <cdr:y>1</cdr:y>
    </cdr:to>
    <cdr:sp macro="" textlink="">
      <cdr:nvSpPr>
        <cdr:cNvPr id="10" name="TextBox 9"/>
        <cdr:cNvSpPr txBox="1"/>
      </cdr:nvSpPr>
      <cdr:spPr bwMode="auto">
        <a:xfrm xmlns:a="http://schemas.openxmlformats.org/drawingml/2006/main">
          <a:off x="7034359" y="2599785"/>
          <a:ext cx="768976" cy="47837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0" tIns="0" rIns="0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algn="ctr" eaLnBrk="0" hangingPunct="0"/>
          <a:r>
            <a:rPr lang="en-US" sz="1200" i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New England</a:t>
          </a:r>
        </a:p>
      </cdr:txBody>
    </cdr:sp>
  </cdr:relSizeAnchor>
  <cdr:relSizeAnchor xmlns:cdr="http://schemas.openxmlformats.org/drawingml/2006/chartDrawing">
    <cdr:from>
      <cdr:x>0.14325</cdr:x>
      <cdr:y>0.84988</cdr:y>
    </cdr:from>
    <cdr:to>
      <cdr:x>0.24997</cdr:x>
      <cdr:y>0.9588</cdr:y>
    </cdr:to>
    <cdr:sp macro="" textlink="">
      <cdr:nvSpPr>
        <cdr:cNvPr id="11" name="TextBox 10"/>
        <cdr:cNvSpPr txBox="1"/>
      </cdr:nvSpPr>
      <cdr:spPr bwMode="auto">
        <a:xfrm xmlns:a="http://schemas.openxmlformats.org/drawingml/2006/main">
          <a:off x="1146113" y="2616059"/>
          <a:ext cx="853867" cy="33527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0" tIns="0" rIns="0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r>
            <a:rPr lang="en-US" sz="1200" i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Mountain</a:t>
          </a:r>
        </a:p>
      </cdr:txBody>
    </cdr:sp>
  </cdr:relSizeAnchor>
  <cdr:relSizeAnchor xmlns:cdr="http://schemas.openxmlformats.org/drawingml/2006/chartDrawing">
    <cdr:from>
      <cdr:x>0.65766</cdr:x>
      <cdr:y>0.09393</cdr:y>
    </cdr:from>
    <cdr:to>
      <cdr:x>0.7957</cdr:x>
      <cdr:y>0.14809</cdr:y>
    </cdr:to>
    <cdr:sp macro="" textlink="">
      <cdr:nvSpPr>
        <cdr:cNvPr id="12" name="TextBox 1"/>
        <cdr:cNvSpPr txBox="1"/>
      </cdr:nvSpPr>
      <cdr:spPr bwMode="auto">
        <a:xfrm xmlns:a="http://schemas.openxmlformats.org/drawingml/2006/main">
          <a:off x="5261900" y="267931"/>
          <a:ext cx="1104458" cy="15448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2021  2050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0.74634</cdr:x>
      <cdr:y>0.35649</cdr:y>
    </cdr:from>
    <cdr:to>
      <cdr:x>1</cdr:x>
      <cdr:y>0.90224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359664" y="1024156"/>
          <a:ext cx="1481716" cy="156786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b="1" dirty="0">
            <a:solidFill>
              <a:schemeClr val="tx2">
                <a:lumMod val="90000"/>
                <a:lumOff val="10000"/>
              </a:schemeClr>
            </a:solidFill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0.21293</cdr:x>
      <cdr:y>0.24721</cdr:y>
    </cdr:from>
    <cdr:to>
      <cdr:x>0.43127</cdr:x>
      <cdr:y>0.39472</cdr:y>
    </cdr:to>
    <cdr:sp macro="" textlink="">
      <cdr:nvSpPr>
        <cdr:cNvPr id="12" name="TextBox 1"/>
        <cdr:cNvSpPr txBox="1"/>
      </cdr:nvSpPr>
      <cdr:spPr bwMode="auto">
        <a:xfrm xmlns:a="http://schemas.openxmlformats.org/drawingml/2006/main" rot="16200000">
          <a:off x="995184" y="751800"/>
          <a:ext cx="542811" cy="85856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="vert" wrap="squar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dirty="0" smtClean="0">
              <a:solidFill>
                <a:srgbClr val="72242D"/>
              </a:solidFill>
              <a:ea typeface="Times New Roman" charset="0"/>
              <a:cs typeface="Times New Roman" charset="0"/>
            </a:rPr>
            <a:t>2021</a:t>
          </a:r>
          <a:r>
            <a:rPr lang="en-US" sz="1200" b="1" dirty="0" smtClean="0">
              <a:solidFill>
                <a:schemeClr val="accent5"/>
              </a:solidFill>
              <a:ea typeface="Times New Roman" charset="0"/>
              <a:cs typeface="Times New Roman" charset="0"/>
            </a:rPr>
            <a:t> </a:t>
          </a:r>
          <a:r>
            <a:rPr lang="en-US" sz="1200" b="1" i="0" dirty="0" smtClean="0">
              <a:solidFill>
                <a:schemeClr val="accent5">
                  <a:lumMod val="40000"/>
                  <a:lumOff val="60000"/>
                </a:schemeClr>
              </a:solidFill>
              <a:latin typeface="+mn-lt"/>
              <a:ea typeface="Times New Roman" charset="0"/>
              <a:cs typeface="Times New Roman" charset="0"/>
            </a:rPr>
            <a:t>2050</a:t>
          </a:r>
          <a:endParaRPr lang="en-US" sz="1200" b="1" i="0" dirty="0" smtClean="0">
            <a:solidFill>
              <a:schemeClr val="accent5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0.00119</cdr:x>
      <cdr:y>0.00931</cdr:y>
    </cdr:from>
    <cdr:to>
      <cdr:x>1</cdr:x>
      <cdr:y>0.09411</cdr:y>
    </cdr:to>
    <cdr:sp macro="" textlink="">
      <cdr:nvSpPr>
        <cdr:cNvPr id="14" name="TextBox 1"/>
        <cdr:cNvSpPr txBox="1"/>
      </cdr:nvSpPr>
      <cdr:spPr bwMode="auto">
        <a:xfrm xmlns:a="http://schemas.openxmlformats.org/drawingml/2006/main">
          <a:off x="6687" y="44250"/>
          <a:ext cx="5612869" cy="403052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dirty="0" smtClean="0">
              <a:solidFill>
                <a:schemeClr val="tx1"/>
              </a:solidFill>
              <a:ea typeface="Times New Roman" charset="0"/>
              <a:cs typeface="Times New Roman" charset="0"/>
            </a:rPr>
            <a:t>Population-weighted </a:t>
          </a:r>
          <a:r>
            <a:rPr lang="en-US" sz="1200" b="1" dirty="0" smtClean="0">
              <a:ea typeface="Times New Roman" charset="0"/>
              <a:cs typeface="Times New Roman" charset="0"/>
            </a:rPr>
            <a:t>h</a:t>
          </a:r>
          <a:r>
            <a:rPr lang="en-US" sz="1200" b="1" i="0" baseline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eating degree days by census division </a:t>
          </a: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chemeClr val="tx1"/>
              </a:solidFill>
              <a:ea typeface="Times New Roman" charset="0"/>
              <a:cs typeface="Times New Roman" charset="0"/>
            </a:rPr>
            <a:t>AEO2022</a:t>
          </a:r>
          <a:r>
            <a:rPr lang="en-US" sz="1200" b="1" i="0" baseline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 Reference case</a:t>
          </a:r>
        </a:p>
        <a:p xmlns:a="http://schemas.openxmlformats.org/drawingml/2006/main">
          <a:pPr eaLnBrk="0" hangingPunct="0"/>
          <a:r>
            <a:rPr lang="en-US" dirty="0" smtClean="0">
              <a:solidFill>
                <a:schemeClr val="tx1"/>
              </a:solidFill>
              <a:ea typeface="Times New Roman" charset="0"/>
              <a:cs typeface="Times New Roman" charset="0"/>
            </a:rPr>
            <a:t>thousand degree days</a:t>
          </a:r>
          <a:endParaRPr lang="en-US" i="0" dirty="0">
            <a:solidFill>
              <a:schemeClr val="tx1"/>
            </a:solidFill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0.09842</cdr:x>
      <cdr:y>0.82247</cdr:y>
    </cdr:from>
    <cdr:to>
      <cdr:x>0.12952</cdr:x>
      <cdr:y>0.96463</cdr:y>
    </cdr:to>
    <cdr:sp macro="" textlink="">
      <cdr:nvSpPr>
        <cdr:cNvPr id="13" name="TextBox 1"/>
        <cdr:cNvSpPr txBox="1"/>
      </cdr:nvSpPr>
      <cdr:spPr bwMode="auto">
        <a:xfrm xmlns:a="http://schemas.openxmlformats.org/drawingml/2006/main" rot="10800000">
          <a:off x="386995" y="3026546"/>
          <a:ext cx="122293" cy="52312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="vert" wrap="square" lIns="0" tIns="0" rIns="0" rtlCol="0" anchor="b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eaLnBrk="0" hangingPunct="0"/>
          <a:r>
            <a:rPr lang="en-US" i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Pacific</a:t>
          </a:r>
        </a:p>
      </cdr:txBody>
    </cdr:sp>
  </cdr:relSizeAnchor>
  <cdr:relSizeAnchor xmlns:cdr="http://schemas.openxmlformats.org/drawingml/2006/chartDrawing">
    <cdr:from>
      <cdr:x>0.37302</cdr:x>
      <cdr:y>0.73867</cdr:y>
    </cdr:from>
    <cdr:to>
      <cdr:x>0.4446</cdr:x>
      <cdr:y>0.96463</cdr:y>
    </cdr:to>
    <cdr:sp macro="" textlink="">
      <cdr:nvSpPr>
        <cdr:cNvPr id="15" name="TextBox 2"/>
        <cdr:cNvSpPr txBox="1"/>
      </cdr:nvSpPr>
      <cdr:spPr bwMode="auto">
        <a:xfrm xmlns:a="http://schemas.openxmlformats.org/drawingml/2006/main" rot="10800000">
          <a:off x="1466788" y="2718176"/>
          <a:ext cx="281469" cy="83149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="vert" wrap="square" lIns="0" tIns="0" rIns="0" rtlCol="0" anchor="b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eaLnBrk="0" hangingPunct="0"/>
          <a:r>
            <a:rPr lang="en-US" i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West South Central</a:t>
          </a:r>
        </a:p>
      </cdr:txBody>
    </cdr:sp>
  </cdr:relSizeAnchor>
  <cdr:relSizeAnchor xmlns:cdr="http://schemas.openxmlformats.org/drawingml/2006/chartDrawing">
    <cdr:from>
      <cdr:x>0.27762</cdr:x>
      <cdr:y>0.74591</cdr:y>
    </cdr:from>
    <cdr:to>
      <cdr:x>0.34624</cdr:x>
      <cdr:y>0.96463</cdr:y>
    </cdr:to>
    <cdr:sp macro="" textlink="">
      <cdr:nvSpPr>
        <cdr:cNvPr id="16" name="TextBox 3"/>
        <cdr:cNvSpPr txBox="1"/>
      </cdr:nvSpPr>
      <cdr:spPr bwMode="auto">
        <a:xfrm xmlns:a="http://schemas.openxmlformats.org/drawingml/2006/main" rot="10800000">
          <a:off x="1091652" y="2744818"/>
          <a:ext cx="269830" cy="80485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="vert" wrap="square" lIns="0" tIns="0" rIns="0" rtlCol="0" anchor="b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eaLnBrk="0" hangingPunct="0"/>
          <a:r>
            <a:rPr lang="en-US" i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West North Central</a:t>
          </a:r>
        </a:p>
      </cdr:txBody>
    </cdr:sp>
  </cdr:relSizeAnchor>
  <cdr:relSizeAnchor xmlns:cdr="http://schemas.openxmlformats.org/drawingml/2006/chartDrawing">
    <cdr:from>
      <cdr:x>0.48784</cdr:x>
      <cdr:y>0.75397</cdr:y>
    </cdr:from>
    <cdr:to>
      <cdr:x>0.59213</cdr:x>
      <cdr:y>0.96463</cdr:y>
    </cdr:to>
    <cdr:sp macro="" textlink="">
      <cdr:nvSpPr>
        <cdr:cNvPr id="17" name="TextBox 4"/>
        <cdr:cNvSpPr txBox="1"/>
      </cdr:nvSpPr>
      <cdr:spPr bwMode="auto">
        <a:xfrm xmlns:a="http://schemas.openxmlformats.org/drawingml/2006/main" rot="10800000">
          <a:off x="1918287" y="2774478"/>
          <a:ext cx="410093" cy="77519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="vert" wrap="square" lIns="0" tIns="0" rIns="0" rtlCol="0" anchor="b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eaLnBrk="0" hangingPunct="0"/>
          <a:r>
            <a:rPr lang="en-US" i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East North Central	</a:t>
          </a:r>
        </a:p>
      </cdr:txBody>
    </cdr:sp>
  </cdr:relSizeAnchor>
  <cdr:relSizeAnchor xmlns:cdr="http://schemas.openxmlformats.org/drawingml/2006/chartDrawing">
    <cdr:from>
      <cdr:x>0.58624</cdr:x>
      <cdr:y>0.75216</cdr:y>
    </cdr:from>
    <cdr:to>
      <cdr:x>0.6517</cdr:x>
      <cdr:y>0.96463</cdr:y>
    </cdr:to>
    <cdr:sp macro="" textlink="">
      <cdr:nvSpPr>
        <cdr:cNvPr id="18" name="TextBox 5"/>
        <cdr:cNvSpPr txBox="1"/>
      </cdr:nvSpPr>
      <cdr:spPr bwMode="auto">
        <a:xfrm xmlns:a="http://schemas.openxmlformats.org/drawingml/2006/main" rot="10800000">
          <a:off x="2305219" y="2767817"/>
          <a:ext cx="257405" cy="78185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="vert" wrap="square" lIns="0" tIns="0" rIns="0" rtlCol="0" anchor="b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eaLnBrk="0" hangingPunct="0"/>
          <a:r>
            <a:rPr lang="en-US" i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East South Central</a:t>
          </a:r>
        </a:p>
      </cdr:txBody>
    </cdr:sp>
  </cdr:relSizeAnchor>
  <cdr:relSizeAnchor xmlns:cdr="http://schemas.openxmlformats.org/drawingml/2006/chartDrawing">
    <cdr:from>
      <cdr:x>0.65088</cdr:x>
      <cdr:y>0.6938</cdr:y>
    </cdr:from>
    <cdr:to>
      <cdr:x>0.72207</cdr:x>
      <cdr:y>0.96463</cdr:y>
    </cdr:to>
    <cdr:sp macro="" textlink="">
      <cdr:nvSpPr>
        <cdr:cNvPr id="19" name="TextBox 6"/>
        <cdr:cNvSpPr txBox="1"/>
      </cdr:nvSpPr>
      <cdr:spPr bwMode="auto">
        <a:xfrm xmlns:a="http://schemas.openxmlformats.org/drawingml/2006/main" rot="10800000">
          <a:off x="2559399" y="2553063"/>
          <a:ext cx="279936" cy="99660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="vert" wrap="square" lIns="0" tIns="0" rIns="0" rtlCol="0" anchor="b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eaLnBrk="0" hangingPunct="0"/>
          <a:r>
            <a:rPr lang="en-US" i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South Atlantic</a:t>
          </a:r>
        </a:p>
      </cdr:txBody>
    </cdr:sp>
  </cdr:relSizeAnchor>
  <cdr:relSizeAnchor xmlns:cdr="http://schemas.openxmlformats.org/drawingml/2006/chartDrawing">
    <cdr:from>
      <cdr:x>0.75126</cdr:x>
      <cdr:y>0.68625</cdr:y>
    </cdr:from>
    <cdr:to>
      <cdr:x>0.82018</cdr:x>
      <cdr:y>0.96463</cdr:y>
    </cdr:to>
    <cdr:sp macro="" textlink="">
      <cdr:nvSpPr>
        <cdr:cNvPr id="20" name="TextBox 7"/>
        <cdr:cNvSpPr txBox="1"/>
      </cdr:nvSpPr>
      <cdr:spPr bwMode="auto">
        <a:xfrm xmlns:a="http://schemas.openxmlformats.org/drawingml/2006/main" rot="10800000">
          <a:off x="2954117" y="2525280"/>
          <a:ext cx="271010" cy="102439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="vert" wrap="square" lIns="0" tIns="0" rIns="0" rtlCol="0" anchor="b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eaLnBrk="0" hangingPunct="0"/>
          <a:r>
            <a:rPr lang="en-US" i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Middle Atlantic</a:t>
          </a:r>
        </a:p>
      </cdr:txBody>
    </cdr:sp>
  </cdr:relSizeAnchor>
  <cdr:relSizeAnchor xmlns:cdr="http://schemas.openxmlformats.org/drawingml/2006/chartDrawing">
    <cdr:from>
      <cdr:x>0.85013</cdr:x>
      <cdr:y>0.70878</cdr:y>
    </cdr:from>
    <cdr:to>
      <cdr:x>0.91989</cdr:x>
      <cdr:y>0.96463</cdr:y>
    </cdr:to>
    <cdr:sp macro="" textlink="">
      <cdr:nvSpPr>
        <cdr:cNvPr id="21" name="TextBox 8"/>
        <cdr:cNvSpPr txBox="1"/>
      </cdr:nvSpPr>
      <cdr:spPr bwMode="auto">
        <a:xfrm xmlns:a="http://schemas.openxmlformats.org/drawingml/2006/main" rot="10800000">
          <a:off x="3342898" y="2608186"/>
          <a:ext cx="274313" cy="94148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="vert" wrap="square" lIns="0" tIns="0" rIns="0" rtlCol="0" anchor="b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eaLnBrk="0" hangingPunct="0"/>
          <a:r>
            <a:rPr lang="en-US" i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New England</a:t>
          </a:r>
        </a:p>
      </cdr:txBody>
    </cdr:sp>
  </cdr:relSizeAnchor>
  <cdr:relSizeAnchor xmlns:cdr="http://schemas.openxmlformats.org/drawingml/2006/chartDrawing">
    <cdr:from>
      <cdr:x>0.18802</cdr:x>
      <cdr:y>0.7827</cdr:y>
    </cdr:from>
    <cdr:to>
      <cdr:x>0.22312</cdr:x>
      <cdr:y>0.96463</cdr:y>
    </cdr:to>
    <cdr:sp macro="" textlink="">
      <cdr:nvSpPr>
        <cdr:cNvPr id="22" name="TextBox 9"/>
        <cdr:cNvSpPr txBox="1"/>
      </cdr:nvSpPr>
      <cdr:spPr bwMode="auto">
        <a:xfrm xmlns:a="http://schemas.openxmlformats.org/drawingml/2006/main" rot="10800000">
          <a:off x="739324" y="2880199"/>
          <a:ext cx="138021" cy="66947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="vert" wrap="square" lIns="0" tIns="0" rIns="0" rtlCol="0" anchor="b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eaLnBrk="0" hangingPunct="0"/>
          <a:r>
            <a:rPr lang="en-US" i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Mountain</a:t>
          </a: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0.61844</cdr:x>
      <cdr:y>0.4582</cdr:y>
    </cdr:from>
    <cdr:to>
      <cdr:x>0.81957</cdr:x>
      <cdr:y>0.6091</cdr:y>
    </cdr:to>
    <cdr:sp macro="" textlink="">
      <cdr:nvSpPr>
        <cdr:cNvPr id="12" name="TextBox 1"/>
        <cdr:cNvSpPr txBox="1"/>
      </cdr:nvSpPr>
      <cdr:spPr bwMode="auto">
        <a:xfrm xmlns:a="http://schemas.openxmlformats.org/drawingml/2006/main" rot="16200000">
          <a:off x="2614700" y="1559189"/>
          <a:ext cx="555297" cy="80907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="vert" wrap="squar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1"/>
              </a:solidFill>
              <a:latin typeface="+mn-lt"/>
              <a:ea typeface="Times New Roman" charset="0"/>
              <a:cs typeface="Times New Roman" charset="0"/>
            </a:rPr>
            <a:t>2021 </a:t>
          </a:r>
          <a:r>
            <a:rPr lang="en-US" sz="1200" b="1" dirty="0" smtClean="0">
              <a:solidFill>
                <a:schemeClr val="accent1">
                  <a:lumMod val="40000"/>
                  <a:lumOff val="60000"/>
                </a:schemeClr>
              </a:solidFill>
              <a:ea typeface="Times New Roman" charset="0"/>
              <a:cs typeface="Times New Roman" charset="0"/>
            </a:rPr>
            <a:t>2050</a:t>
          </a:r>
          <a:endParaRPr lang="en-US" sz="1200" b="1" i="0" dirty="0" smtClean="0">
            <a:solidFill>
              <a:schemeClr val="accent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0.00119</cdr:x>
      <cdr:y>0.00931</cdr:y>
    </cdr:from>
    <cdr:to>
      <cdr:x>1</cdr:x>
      <cdr:y>0.09411</cdr:y>
    </cdr:to>
    <cdr:sp macro="" textlink="">
      <cdr:nvSpPr>
        <cdr:cNvPr id="14" name="TextBox 1"/>
        <cdr:cNvSpPr txBox="1"/>
      </cdr:nvSpPr>
      <cdr:spPr bwMode="auto">
        <a:xfrm xmlns:a="http://schemas.openxmlformats.org/drawingml/2006/main">
          <a:off x="5337" y="32521"/>
          <a:ext cx="4479227" cy="296218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eaLnBrk="0" hangingPunct="0"/>
          <a:r>
            <a:rPr lang="en-US" sz="1200" b="1" i="0" baseline="0" dirty="0" smtClean="0">
              <a:solidFill>
                <a:schemeClr val="tx1"/>
              </a:solidFill>
              <a:ea typeface="Times New Roman" charset="0"/>
              <a:cs typeface="Times New Roman" charset="0"/>
            </a:rPr>
            <a:t>Population-weighted </a:t>
          </a:r>
          <a:r>
            <a:rPr lang="en-US" sz="1200" b="1" dirty="0" smtClean="0">
              <a:ea typeface="Times New Roman" charset="0"/>
              <a:cs typeface="Times New Roman" charset="0"/>
            </a:rPr>
            <a:t>c</a:t>
          </a:r>
          <a:r>
            <a:rPr lang="en-US" sz="1200" b="1" i="0" baseline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ooling degree days by census division </a:t>
          </a:r>
        </a:p>
        <a:p xmlns:a="http://schemas.openxmlformats.org/drawingml/2006/main">
          <a:pPr algn="l" eaLnBrk="0" hangingPunct="0"/>
          <a:r>
            <a:rPr lang="en-US" sz="1200" b="1" i="0" baseline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AEO2022 Reference case</a:t>
          </a:r>
        </a:p>
        <a:p xmlns:a="http://schemas.openxmlformats.org/drawingml/2006/main">
          <a:pPr algn="l" eaLnBrk="0" hangingPunct="0"/>
          <a:r>
            <a:rPr lang="en-US" dirty="0" smtClean="0">
              <a:solidFill>
                <a:schemeClr val="tx1"/>
              </a:solidFill>
              <a:ea typeface="Times New Roman" charset="0"/>
              <a:cs typeface="Times New Roman" charset="0"/>
            </a:rPr>
            <a:t>thousand degree days</a:t>
          </a:r>
          <a:endParaRPr lang="en-US" i="0" dirty="0">
            <a:solidFill>
              <a:schemeClr val="tx1"/>
            </a:solidFill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0.08518</cdr:x>
      <cdr:y>0.76203</cdr:y>
    </cdr:from>
    <cdr:to>
      <cdr:x>0.12872</cdr:x>
      <cdr:y>0.96044</cdr:y>
    </cdr:to>
    <cdr:sp macro="" textlink="">
      <cdr:nvSpPr>
        <cdr:cNvPr id="13" name="TextBox 1"/>
        <cdr:cNvSpPr txBox="1"/>
      </cdr:nvSpPr>
      <cdr:spPr bwMode="auto">
        <a:xfrm xmlns:a="http://schemas.openxmlformats.org/drawingml/2006/main" rot="10800000">
          <a:off x="342658" y="2804137"/>
          <a:ext cx="175150" cy="73011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="vert" wrap="squar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i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Pacific</a:t>
          </a:r>
          <a:endParaRPr lang="en-US" sz="1200" i="0" dirty="0" smtClean="0">
            <a:solidFill>
              <a:sysClr val="windowText" lastClr="000000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0.25701</cdr:x>
      <cdr:y>0.71908</cdr:y>
    </cdr:from>
    <cdr:to>
      <cdr:x>0.38683</cdr:x>
      <cdr:y>0.96044</cdr:y>
    </cdr:to>
    <cdr:sp macro="" textlink="">
      <cdr:nvSpPr>
        <cdr:cNvPr id="15" name="TextBox 2"/>
        <cdr:cNvSpPr txBox="1"/>
      </cdr:nvSpPr>
      <cdr:spPr bwMode="auto">
        <a:xfrm xmlns:a="http://schemas.openxmlformats.org/drawingml/2006/main" rot="10800000">
          <a:off x="1033883" y="2646089"/>
          <a:ext cx="522230" cy="88816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="vert" wrap="squar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i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West </a:t>
          </a:r>
          <a:r>
            <a:rPr lang="en-US" dirty="0" smtClean="0">
              <a:ea typeface="Times New Roman" charset="0"/>
              <a:cs typeface="Times New Roman" charset="0"/>
            </a:rPr>
            <a:t>North</a:t>
          </a:r>
          <a:r>
            <a:rPr lang="en-US" i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 Central</a:t>
          </a:r>
        </a:p>
      </cdr:txBody>
    </cdr:sp>
  </cdr:relSizeAnchor>
  <cdr:relSizeAnchor xmlns:cdr="http://schemas.openxmlformats.org/drawingml/2006/chartDrawing">
    <cdr:from>
      <cdr:x>0.35855</cdr:x>
      <cdr:y>0.72698</cdr:y>
    </cdr:from>
    <cdr:to>
      <cdr:x>0.45664</cdr:x>
      <cdr:y>0.96044</cdr:y>
    </cdr:to>
    <cdr:sp macro="" textlink="">
      <cdr:nvSpPr>
        <cdr:cNvPr id="16" name="TextBox 3"/>
        <cdr:cNvSpPr txBox="1"/>
      </cdr:nvSpPr>
      <cdr:spPr bwMode="auto">
        <a:xfrm xmlns:a="http://schemas.openxmlformats.org/drawingml/2006/main" rot="10800000">
          <a:off x="1442350" y="2675159"/>
          <a:ext cx="394590" cy="85909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="vert" wrap="squar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i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West </a:t>
          </a:r>
          <a:r>
            <a:rPr lang="en-US" dirty="0" smtClean="0">
              <a:ea typeface="Times New Roman" charset="0"/>
              <a:cs typeface="Times New Roman" charset="0"/>
            </a:rPr>
            <a:t>South</a:t>
          </a:r>
          <a:r>
            <a:rPr lang="en-US" i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 Central</a:t>
          </a:r>
        </a:p>
      </cdr:txBody>
    </cdr:sp>
  </cdr:relSizeAnchor>
  <cdr:relSizeAnchor xmlns:cdr="http://schemas.openxmlformats.org/drawingml/2006/chartDrawing">
    <cdr:from>
      <cdr:x>0.45664</cdr:x>
      <cdr:y>0.70839</cdr:y>
    </cdr:from>
    <cdr:to>
      <cdr:x>0.55475</cdr:x>
      <cdr:y>0.96381</cdr:y>
    </cdr:to>
    <cdr:sp macro="" textlink="">
      <cdr:nvSpPr>
        <cdr:cNvPr id="17" name="TextBox 4"/>
        <cdr:cNvSpPr txBox="1"/>
      </cdr:nvSpPr>
      <cdr:spPr bwMode="auto">
        <a:xfrm xmlns:a="http://schemas.openxmlformats.org/drawingml/2006/main" rot="10800000">
          <a:off x="1836940" y="2606751"/>
          <a:ext cx="394669" cy="93990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="vert" wrap="squar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i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East North Central	</a:t>
          </a:r>
        </a:p>
      </cdr:txBody>
    </cdr:sp>
  </cdr:relSizeAnchor>
  <cdr:relSizeAnchor xmlns:cdr="http://schemas.openxmlformats.org/drawingml/2006/chartDrawing">
    <cdr:from>
      <cdr:x>0.5578</cdr:x>
      <cdr:y>0.70682</cdr:y>
    </cdr:from>
    <cdr:to>
      <cdr:x>0.65348</cdr:x>
      <cdr:y>0.96044</cdr:y>
    </cdr:to>
    <cdr:sp macro="" textlink="">
      <cdr:nvSpPr>
        <cdr:cNvPr id="18" name="TextBox 5"/>
        <cdr:cNvSpPr txBox="1"/>
      </cdr:nvSpPr>
      <cdr:spPr bwMode="auto">
        <a:xfrm xmlns:a="http://schemas.openxmlformats.org/drawingml/2006/main" rot="10800000">
          <a:off x="2243878" y="2600974"/>
          <a:ext cx="384895" cy="93327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="vert" wrap="squar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i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East South Central</a:t>
          </a:r>
        </a:p>
      </cdr:txBody>
    </cdr:sp>
  </cdr:relSizeAnchor>
  <cdr:relSizeAnchor xmlns:cdr="http://schemas.openxmlformats.org/drawingml/2006/chartDrawing">
    <cdr:from>
      <cdr:x>0.67402</cdr:x>
      <cdr:y>0.67315</cdr:y>
    </cdr:from>
    <cdr:to>
      <cdr:x>0.72044</cdr:x>
      <cdr:y>0.96044</cdr:y>
    </cdr:to>
    <cdr:sp macro="" textlink="">
      <cdr:nvSpPr>
        <cdr:cNvPr id="19" name="TextBox 6"/>
        <cdr:cNvSpPr txBox="1"/>
      </cdr:nvSpPr>
      <cdr:spPr bwMode="auto">
        <a:xfrm xmlns:a="http://schemas.openxmlformats.org/drawingml/2006/main" rot="10800000">
          <a:off x="2711399" y="2477074"/>
          <a:ext cx="186735" cy="105717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="vert" wrap="squar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i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South Atlantic</a:t>
          </a:r>
        </a:p>
      </cdr:txBody>
    </cdr:sp>
  </cdr:relSizeAnchor>
  <cdr:relSizeAnchor xmlns:cdr="http://schemas.openxmlformats.org/drawingml/2006/chartDrawing">
    <cdr:from>
      <cdr:x>0.77542</cdr:x>
      <cdr:y>0.63927</cdr:y>
    </cdr:from>
    <cdr:to>
      <cdr:x>0.82276</cdr:x>
      <cdr:y>0.96044</cdr:y>
    </cdr:to>
    <cdr:sp macro="" textlink="">
      <cdr:nvSpPr>
        <cdr:cNvPr id="20" name="TextBox 7"/>
        <cdr:cNvSpPr txBox="1"/>
      </cdr:nvSpPr>
      <cdr:spPr bwMode="auto">
        <a:xfrm xmlns:a="http://schemas.openxmlformats.org/drawingml/2006/main" rot="10800000">
          <a:off x="3119311" y="2352402"/>
          <a:ext cx="190436" cy="118184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="vert" wrap="squar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i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Middle Atlantic</a:t>
          </a:r>
        </a:p>
      </cdr:txBody>
    </cdr:sp>
  </cdr:relSizeAnchor>
  <cdr:relSizeAnchor xmlns:cdr="http://schemas.openxmlformats.org/drawingml/2006/chartDrawing">
    <cdr:from>
      <cdr:x>0.88446</cdr:x>
      <cdr:y>0.69598</cdr:y>
    </cdr:from>
    <cdr:to>
      <cdr:x>0.93398</cdr:x>
      <cdr:y>0.96044</cdr:y>
    </cdr:to>
    <cdr:sp macro="" textlink="">
      <cdr:nvSpPr>
        <cdr:cNvPr id="21" name="TextBox 8"/>
        <cdr:cNvSpPr txBox="1"/>
      </cdr:nvSpPr>
      <cdr:spPr bwMode="auto">
        <a:xfrm xmlns:a="http://schemas.openxmlformats.org/drawingml/2006/main" rot="10800000">
          <a:off x="3557923" y="2561085"/>
          <a:ext cx="199205" cy="97316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="vert" wrap="squar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i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New England</a:t>
          </a:r>
        </a:p>
      </cdr:txBody>
    </cdr:sp>
  </cdr:relSizeAnchor>
  <cdr:relSizeAnchor xmlns:cdr="http://schemas.openxmlformats.org/drawingml/2006/chartDrawing">
    <cdr:from>
      <cdr:x>0.17065</cdr:x>
      <cdr:y>0.76203</cdr:y>
    </cdr:from>
    <cdr:to>
      <cdr:x>0.26874</cdr:x>
      <cdr:y>0.96044</cdr:y>
    </cdr:to>
    <cdr:sp macro="" textlink="">
      <cdr:nvSpPr>
        <cdr:cNvPr id="22" name="TextBox 9"/>
        <cdr:cNvSpPr txBox="1"/>
      </cdr:nvSpPr>
      <cdr:spPr bwMode="auto">
        <a:xfrm xmlns:a="http://schemas.openxmlformats.org/drawingml/2006/main" rot="10800000">
          <a:off x="686480" y="2804137"/>
          <a:ext cx="394589" cy="73011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="vert" wrap="squar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i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Mountain</a:t>
          </a: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0.00521</cdr:x>
      <cdr:y>0</cdr:y>
    </cdr:from>
    <cdr:to>
      <cdr:x>0.6215</cdr:x>
      <cdr:y>0.23264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20487" y="0"/>
          <a:ext cx="2423412" cy="81360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27432" tIns="27432" rIns="27432" bIns="27432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r>
            <a:rPr lang="en-US" sz="1200" b="1" i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Electricity prices in the residential and commercial</a:t>
          </a:r>
        </a:p>
        <a:p xmlns:a="http://schemas.openxmlformats.org/drawingml/2006/main">
          <a:pPr eaLnBrk="0" hangingPunct="0"/>
          <a:r>
            <a:rPr lang="en-US" sz="1200" b="1" dirty="0" smtClean="0">
              <a:ea typeface="Times New Roman" charset="0"/>
              <a:cs typeface="Times New Roman" charset="0"/>
            </a:rPr>
            <a:t>sectors </a:t>
          </a:r>
        </a:p>
        <a:p xmlns:a="http://schemas.openxmlformats.org/drawingml/2006/main">
          <a:pPr eaLnBrk="0" hangingPunct="0"/>
          <a:r>
            <a:rPr lang="en-US" sz="1200" b="1" dirty="0" smtClean="0">
              <a:ea typeface="Times New Roman" charset="0"/>
              <a:cs typeface="Times New Roman" charset="0"/>
            </a:rPr>
            <a:t>AEO2022</a:t>
          </a:r>
          <a:r>
            <a:rPr lang="en-US" sz="1200" b="1" i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 Reference case</a:t>
          </a:r>
        </a:p>
        <a:p xmlns:a="http://schemas.openxmlformats.org/drawingml/2006/main">
          <a:pPr eaLnBrk="0" hangingPunct="0"/>
          <a:r>
            <a:rPr lang="en-US" dirty="0" smtClean="0">
              <a:ea typeface="Times New Roman" charset="0"/>
              <a:cs typeface="Times New Roman" charset="0"/>
            </a:rPr>
            <a:t>2021 </a:t>
          </a:r>
          <a:r>
            <a:rPr lang="en-US" dirty="0">
              <a:ea typeface="Times New Roman" charset="0"/>
              <a:cs typeface="Times New Roman" charset="0"/>
            </a:rPr>
            <a:t>cents </a:t>
          </a:r>
          <a:r>
            <a:rPr lang="en-US" b="0" i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per kilowatthour</a:t>
          </a:r>
        </a:p>
      </cdr:txBody>
    </cdr:sp>
  </cdr:relSizeAnchor>
  <cdr:relSizeAnchor xmlns:cdr="http://schemas.openxmlformats.org/drawingml/2006/chartDrawing">
    <cdr:from>
      <cdr:x>0.38954</cdr:x>
      <cdr:y>0.20553</cdr:y>
    </cdr:from>
    <cdr:to>
      <cdr:x>0.86251</cdr:x>
      <cdr:y>0.4394</cdr:y>
    </cdr:to>
    <cdr:sp macro="" textlink="">
      <cdr:nvSpPr>
        <cdr:cNvPr id="6" name="TextBox 1"/>
        <cdr:cNvSpPr txBox="1"/>
      </cdr:nvSpPr>
      <cdr:spPr bwMode="auto">
        <a:xfrm xmlns:a="http://schemas.openxmlformats.org/drawingml/2006/main">
          <a:off x="1531783" y="718792"/>
          <a:ext cx="1859831" cy="81790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2021</a:t>
          </a: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history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0.63048</cdr:x>
      <cdr:y>0.28856</cdr:y>
    </cdr:from>
    <cdr:to>
      <cdr:x>0.94297</cdr:x>
      <cdr:y>0.54682</cdr:y>
    </cdr:to>
    <cdr:sp macro="" textlink="">
      <cdr:nvSpPr>
        <cdr:cNvPr id="7" name="TextBox 1"/>
        <cdr:cNvSpPr txBox="1"/>
      </cdr:nvSpPr>
      <cdr:spPr bwMode="auto">
        <a:xfrm xmlns:a="http://schemas.openxmlformats.org/drawingml/2006/main">
          <a:off x="2479197" y="1009181"/>
          <a:ext cx="1228785" cy="90320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endParaRPr lang="en-US" sz="1200" b="1" i="0" dirty="0" smtClean="0">
            <a:solidFill>
              <a:schemeClr val="accent4">
                <a:lumMod val="75000"/>
              </a:schemeClr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i="0" dirty="0" smtClean="0">
              <a:solidFill>
                <a:srgbClr val="72242D"/>
              </a:solidFill>
              <a:latin typeface="+mn-lt"/>
              <a:ea typeface="Times New Roman" charset="0"/>
              <a:cs typeface="Times New Roman" charset="0"/>
            </a:rPr>
            <a:t>residential</a:t>
          </a:r>
        </a:p>
        <a:p xmlns:a="http://schemas.openxmlformats.org/drawingml/2006/main">
          <a:pPr eaLnBrk="0" hangingPunct="0"/>
          <a:endParaRPr lang="en-US" sz="1200" b="1" i="0" dirty="0" smtClean="0">
            <a:solidFill>
              <a:sysClr val="windowText" lastClr="000000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600" b="1" i="0" dirty="0" smtClean="0">
            <a:solidFill>
              <a:sysClr val="windowText" lastClr="000000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i="0" dirty="0" smtClean="0">
              <a:solidFill>
                <a:srgbClr val="E3A5AC"/>
              </a:solidFill>
              <a:latin typeface="+mn-lt"/>
              <a:ea typeface="Times New Roman" charset="0"/>
              <a:cs typeface="Times New Roman" charset="0"/>
            </a:rPr>
            <a:t>commercial</a:t>
          </a:r>
          <a:endParaRPr lang="en-US" sz="1200" b="0" i="0" dirty="0" smtClean="0">
            <a:solidFill>
              <a:srgbClr val="E3A5AC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0.40201</cdr:x>
      <cdr:y>0.20617</cdr:y>
    </cdr:from>
    <cdr:to>
      <cdr:x>0.93812</cdr:x>
      <cdr:y>0.4402</cdr:y>
    </cdr:to>
    <cdr:sp macro="" textlink="">
      <cdr:nvSpPr>
        <cdr:cNvPr id="6" name="TextBox 1"/>
        <cdr:cNvSpPr txBox="1"/>
      </cdr:nvSpPr>
      <cdr:spPr bwMode="auto">
        <a:xfrm xmlns:a="http://schemas.openxmlformats.org/drawingml/2006/main">
          <a:off x="1617195" y="721031"/>
          <a:ext cx="2156603" cy="81846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2021</a:t>
          </a: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history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</cdr:x>
      <cdr:y>0</cdr:y>
    </cdr:from>
    <cdr:to>
      <cdr:x>1</cdr:x>
      <cdr:y>0.14236</cdr:y>
    </cdr:to>
    <cdr:sp macro="" textlink="">
      <cdr:nvSpPr>
        <cdr:cNvPr id="7" name="TextBox 1"/>
        <cdr:cNvSpPr txBox="1"/>
      </cdr:nvSpPr>
      <cdr:spPr bwMode="auto">
        <a:xfrm xmlns:a="http://schemas.openxmlformats.org/drawingml/2006/main">
          <a:off x="0" y="0"/>
          <a:ext cx="4022725" cy="49787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eaLnBrk="0" hangingPunct="0"/>
          <a:r>
            <a:rPr lang="en-US" sz="1200" b="1" i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Natural</a:t>
          </a:r>
          <a:r>
            <a:rPr lang="en-US" sz="1200" b="1" i="0" baseline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 gas </a:t>
          </a:r>
          <a:r>
            <a:rPr lang="en-US" sz="1200" b="1" dirty="0" smtClean="0">
              <a:ea typeface="Times New Roman" charset="0"/>
              <a:cs typeface="Times New Roman" charset="0"/>
            </a:rPr>
            <a:t>prices in the residential and commercial </a:t>
          </a:r>
        </a:p>
        <a:p xmlns:a="http://schemas.openxmlformats.org/drawingml/2006/main">
          <a:pPr algn="l" eaLnBrk="0" hangingPunct="0"/>
          <a:r>
            <a:rPr lang="en-US" sz="1200" b="1" dirty="0" smtClean="0">
              <a:ea typeface="Times New Roman" charset="0"/>
              <a:cs typeface="Times New Roman" charset="0"/>
            </a:rPr>
            <a:t>sectors</a:t>
          </a:r>
        </a:p>
        <a:p xmlns:a="http://schemas.openxmlformats.org/drawingml/2006/main">
          <a:pPr algn="l" eaLnBrk="0" hangingPunct="0"/>
          <a:r>
            <a:rPr lang="en-US" sz="1200" b="1" dirty="0" smtClean="0">
              <a:ea typeface="Times New Roman" charset="0"/>
              <a:cs typeface="Times New Roman" charset="0"/>
            </a:rPr>
            <a:t>AEO2022 </a:t>
          </a:r>
          <a:r>
            <a:rPr lang="en-US" sz="1200" b="1" dirty="0">
              <a:ea typeface="Times New Roman" charset="0"/>
              <a:cs typeface="Times New Roman" charset="0"/>
            </a:rPr>
            <a:t>Reference </a:t>
          </a:r>
          <a:r>
            <a:rPr lang="en-US" sz="1200" b="1" i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case</a:t>
          </a:r>
        </a:p>
        <a:p xmlns:a="http://schemas.openxmlformats.org/drawingml/2006/main">
          <a:pPr algn="l" eaLnBrk="0" hangingPunct="0"/>
          <a:r>
            <a:rPr lang="en-US" dirty="0" smtClean="0">
              <a:ea typeface="Times New Roman" charset="0"/>
              <a:cs typeface="Times New Roman" charset="0"/>
            </a:rPr>
            <a:t>2021 </a:t>
          </a:r>
          <a:r>
            <a:rPr lang="en-US" dirty="0">
              <a:ea typeface="Times New Roman" charset="0"/>
              <a:cs typeface="Times New Roman" charset="0"/>
            </a:rPr>
            <a:t>dollars </a:t>
          </a:r>
          <a:r>
            <a:rPr lang="en-US" b="0" i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per thousand cubic feet</a:t>
          </a:r>
        </a:p>
      </cdr:txBody>
    </cdr:sp>
  </cdr:relSizeAnchor>
  <cdr:relSizeAnchor xmlns:cdr="http://schemas.openxmlformats.org/drawingml/2006/chartDrawing">
    <cdr:from>
      <cdr:x>0.62986</cdr:x>
      <cdr:y>0.4116</cdr:y>
    </cdr:from>
    <cdr:to>
      <cdr:x>0.9632</cdr:x>
      <cdr:y>0.76084</cdr:y>
    </cdr:to>
    <cdr:sp macro="" textlink="">
      <cdr:nvSpPr>
        <cdr:cNvPr id="8" name="TextBox 1"/>
        <cdr:cNvSpPr txBox="1"/>
      </cdr:nvSpPr>
      <cdr:spPr bwMode="auto">
        <a:xfrm xmlns:a="http://schemas.openxmlformats.org/drawingml/2006/main">
          <a:off x="2442475" y="1402028"/>
          <a:ext cx="1292635" cy="118964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 smtClean="0">
              <a:solidFill>
                <a:srgbClr val="72242D"/>
              </a:solidFill>
              <a:latin typeface="+mn-lt"/>
              <a:ea typeface="Times New Roman" charset="0"/>
              <a:cs typeface="Times New Roman" charset="0"/>
            </a:rPr>
            <a:t>residential</a:t>
          </a:r>
        </a:p>
        <a:p xmlns:a="http://schemas.openxmlformats.org/drawingml/2006/main">
          <a:pPr eaLnBrk="0" hangingPunct="0"/>
          <a:endParaRPr lang="en-US" sz="1200" b="1" i="0" dirty="0" smtClean="0">
            <a:solidFill>
              <a:sysClr val="windowText" lastClr="000000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dirty="0" smtClean="0">
            <a:solidFill>
              <a:sysClr val="windowText" lastClr="000000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dirty="0" smtClean="0">
            <a:solidFill>
              <a:sysClr val="windowText" lastClr="000000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i="0" dirty="0" smtClean="0">
              <a:solidFill>
                <a:srgbClr val="E3A5AC"/>
              </a:solidFill>
              <a:latin typeface="+mn-lt"/>
              <a:ea typeface="Times New Roman" charset="0"/>
              <a:cs typeface="Times New Roman" charset="0"/>
            </a:rPr>
            <a:t>commercial</a:t>
          </a:r>
          <a:endParaRPr lang="en-US" sz="1200" b="0" i="0" dirty="0" smtClean="0">
            <a:solidFill>
              <a:srgbClr val="E3A5AC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737461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1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50" tIns="46576" rIns="93150" bIns="46576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6" y="4416425"/>
            <a:ext cx="5607050" cy="4183063"/>
          </a:xfrm>
          <a:prstGeom prst="rect">
            <a:avLst/>
          </a:prstGeom>
        </p:spPr>
        <p:txBody>
          <a:bodyPr vert="horz" lIns="93150" tIns="46576" rIns="93150" bIns="46576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C049336-6624-4A1E-9498-510DC43D0C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15560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673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3156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7684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</p:spTree>
    <p:extLst>
      <p:ext uri="{BB962C8B-B14F-4D97-AF65-F5344CB8AC3E}">
        <p14:creationId xmlns:p14="http://schemas.microsoft.com/office/powerpoint/2010/main" val="3427389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0262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9795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41665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</p:spTree>
    <p:extLst>
      <p:ext uri="{BB962C8B-B14F-4D97-AF65-F5344CB8AC3E}">
        <p14:creationId xmlns:p14="http://schemas.microsoft.com/office/powerpoint/2010/main" val="34565429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97865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5411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6469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5082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699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91540"/>
            <a:ext cx="8001000" cy="3566160"/>
          </a:xfrm>
          <a:prstGeom prst="rect">
            <a:avLst/>
          </a:prstGeom>
        </p:spPr>
        <p:txBody>
          <a:bodyPr lIns="0" tIns="0" rIns="0" b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 marL="694944" indent="-237744">
              <a:spcAft>
                <a:spcPts val="400"/>
              </a:spcAft>
              <a:defRPr sz="1400"/>
            </a:lvl2pPr>
            <a:lvl3pPr marL="1088136" indent="-173736">
              <a:spcAft>
                <a:spcPts val="400"/>
              </a:spcAft>
              <a:defRPr sz="1400"/>
            </a:lvl3pPr>
            <a:lvl4pPr marL="1609344" indent="-237744">
              <a:spcAft>
                <a:spcPts val="400"/>
              </a:spcAft>
              <a:defRPr sz="1400"/>
            </a:lvl4pPr>
            <a:lvl5pPr marL="2002536" indent="-173736"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ine or bar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685800" y="1311965"/>
            <a:ext cx="8001000" cy="3077154"/>
          </a:xfrm>
          <a:prstGeom prst="rect">
            <a:avLst/>
          </a:prstGeom>
        </p:spPr>
        <p:txBody>
          <a:bodyPr lIns="0" tIns="0" rIns="0" bIns="0"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 dirty="0"/>
              <a:t>Click icon to add chart</a:t>
            </a:r>
          </a:p>
        </p:txBody>
      </p:sp>
      <p:sp>
        <p:nvSpPr>
          <p:cNvPr id="15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685800" y="840140"/>
            <a:ext cx="4005072" cy="411480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6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4800600" y="840140"/>
            <a:ext cx="3895344" cy="411480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7" name="Text Placeholder 15"/>
          <p:cNvSpPr>
            <a:spLocks noGrp="1"/>
          </p:cNvSpPr>
          <p:nvPr>
            <p:ph type="body" sz="quarter" idx="18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pie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685800" y="1262271"/>
            <a:ext cx="8001000" cy="3126850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 dirty="0"/>
              <a:t>Click icon to add chart</a:t>
            </a:r>
          </a:p>
        </p:txBody>
      </p:sp>
      <p:sp>
        <p:nvSpPr>
          <p:cNvPr id="12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40140"/>
            <a:ext cx="4005072" cy="411480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2"/>
          <p:cNvSpPr>
            <a:spLocks noGrp="1"/>
          </p:cNvSpPr>
          <p:nvPr>
            <p:ph type="pic" sz="quarter" idx="16"/>
          </p:nvPr>
        </p:nvSpPr>
        <p:spPr>
          <a:xfrm>
            <a:off x="685800" y="834888"/>
            <a:ext cx="8001000" cy="3554232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8" name="Text Placeholder 15"/>
          <p:cNvSpPr>
            <a:spLocks noGrp="1"/>
          </p:cNvSpPr>
          <p:nvPr>
            <p:ph type="body" sz="quarter" idx="17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*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*full-screen image/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credi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34887"/>
            <a:ext cx="8001000" cy="341707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400" i="1">
                <a:latin typeface="+mj-lt"/>
              </a:defRPr>
            </a:lvl1pPr>
            <a:lvl2pPr marL="457200" indent="0">
              <a:spcAft>
                <a:spcPts val="400"/>
              </a:spcAft>
              <a:buNone/>
              <a:defRPr sz="1600"/>
            </a:lvl2pPr>
            <a:lvl3pPr marL="914400" indent="0">
              <a:spcAft>
                <a:spcPts val="400"/>
              </a:spcAft>
              <a:buNone/>
              <a:defRPr sz="1600"/>
            </a:lvl3pPr>
            <a:lvl4pPr marL="1371600" indent="0">
              <a:spcAft>
                <a:spcPts val="400"/>
              </a:spcAft>
              <a:buNone/>
              <a:defRPr sz="1600"/>
            </a:lvl4pPr>
            <a:lvl5pPr marL="1828800" indent="0">
              <a:spcAft>
                <a:spcPts val="400"/>
              </a:spcAft>
              <a:buFont typeface="Arial" pitchFamily="34" charset="0"/>
              <a:buNone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5887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*long 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9" name="Text Placeholder 15"/>
          <p:cNvSpPr>
            <a:spLocks noGrp="1"/>
          </p:cNvSpPr>
          <p:nvPr>
            <p:ph type="body" sz="quarter" idx="17" hasCustomPrompt="1"/>
          </p:nvPr>
        </p:nvSpPr>
        <p:spPr>
          <a:xfrm>
            <a:off x="696433" y="4848542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 algn="l">
              <a:buFont typeface="Arial" panose="020B0604020202020204" pitchFamily="34" charset="0"/>
              <a:buNone/>
              <a:defRPr sz="1050" i="0" baseline="0">
                <a:solidFill>
                  <a:schemeClr val="bg1"/>
                </a:solidFill>
              </a:defRPr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algn="l"/>
            <a:r>
              <a:rPr lang="en-US" sz="1050" b="0" dirty="0" smtClean="0">
                <a:solidFill>
                  <a:schemeClr val="bg1"/>
                </a:solidFill>
              </a:rPr>
              <a:t>Source: U.S. Energy Information Administration</a:t>
            </a:r>
            <a:r>
              <a:rPr lang="en-US" sz="1050" b="0" baseline="0" dirty="0" smtClean="0">
                <a:solidFill>
                  <a:schemeClr val="bg1"/>
                </a:solidFill>
              </a:rPr>
              <a:t>, Annual Energy Outlook 2021</a:t>
            </a:r>
            <a:endParaRPr lang="en-US" sz="105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79865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*long 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9" name="Text Placeholder 15"/>
          <p:cNvSpPr>
            <a:spLocks noGrp="1"/>
          </p:cNvSpPr>
          <p:nvPr>
            <p:ph type="body" sz="quarter" idx="17" hasCustomPrompt="1"/>
          </p:nvPr>
        </p:nvSpPr>
        <p:spPr>
          <a:xfrm>
            <a:off x="696433" y="4848542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 algn="l">
              <a:buFont typeface="Arial" panose="020B0604020202020204" pitchFamily="34" charset="0"/>
              <a:buNone/>
              <a:defRPr sz="1050" i="0" baseline="0">
                <a:solidFill>
                  <a:schemeClr val="bg1"/>
                </a:solidFill>
              </a:defRPr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algn="l"/>
            <a:r>
              <a:rPr lang="en-US" sz="1050" b="0" dirty="0" smtClean="0">
                <a:solidFill>
                  <a:schemeClr val="bg1"/>
                </a:solidFill>
              </a:rPr>
              <a:t>Source: U.S. Energy Information Administration</a:t>
            </a:r>
            <a:r>
              <a:rPr lang="en-US" sz="1050" b="0" baseline="0" dirty="0" smtClean="0">
                <a:solidFill>
                  <a:schemeClr val="bg1"/>
                </a:solidFill>
              </a:rPr>
              <a:t>, Annual Energy Outlook 2021</a:t>
            </a:r>
            <a:endParaRPr lang="en-US" sz="105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1039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*long 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9" name="Text Placeholder 15"/>
          <p:cNvSpPr>
            <a:spLocks noGrp="1"/>
          </p:cNvSpPr>
          <p:nvPr>
            <p:ph type="body" sz="quarter" idx="17" hasCustomPrompt="1"/>
          </p:nvPr>
        </p:nvSpPr>
        <p:spPr>
          <a:xfrm>
            <a:off x="696433" y="4848542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 algn="l">
              <a:buFont typeface="Arial" panose="020B0604020202020204" pitchFamily="34" charset="0"/>
              <a:buNone/>
              <a:defRPr sz="1050" i="0" baseline="0">
                <a:solidFill>
                  <a:schemeClr val="bg1"/>
                </a:solidFill>
              </a:defRPr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algn="l"/>
            <a:r>
              <a:rPr lang="en-US" sz="1050" b="0" dirty="0" smtClean="0">
                <a:solidFill>
                  <a:schemeClr val="bg1"/>
                </a:solidFill>
              </a:rPr>
              <a:t>Source: U.S. Energy Information Administration</a:t>
            </a:r>
            <a:r>
              <a:rPr lang="en-US" sz="1050" b="0" baseline="0" dirty="0" smtClean="0">
                <a:solidFill>
                  <a:schemeClr val="bg1"/>
                </a:solidFill>
              </a:rPr>
              <a:t>, Annual Energy Outlook 2021</a:t>
            </a:r>
            <a:endParaRPr lang="en-US" sz="105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1740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91540"/>
            <a:ext cx="8001000" cy="3566160"/>
          </a:xfrm>
          <a:prstGeom prst="rect">
            <a:avLst/>
          </a:prstGeom>
        </p:spPr>
        <p:txBody>
          <a:bodyPr lIns="0" tIns="0" rIns="0" bIns="0"/>
          <a:lstStyle>
            <a:lvl1pPr marL="237738" indent="-237738">
              <a:spcBef>
                <a:spcPts val="1600"/>
              </a:spcBef>
              <a:spcAft>
                <a:spcPts val="600"/>
              </a:spcAft>
              <a:defRPr sz="1800"/>
            </a:lvl1pPr>
            <a:lvl2pPr marL="694927" indent="-237738">
              <a:spcAft>
                <a:spcPts val="400"/>
              </a:spcAft>
              <a:defRPr sz="1400"/>
            </a:lvl2pPr>
            <a:lvl3pPr marL="1088109" indent="-173732">
              <a:spcAft>
                <a:spcPts val="400"/>
              </a:spcAft>
              <a:defRPr sz="1400"/>
            </a:lvl3pPr>
            <a:lvl4pPr marL="1609304" indent="-237738">
              <a:spcAft>
                <a:spcPts val="400"/>
              </a:spcAft>
              <a:defRPr sz="1400"/>
            </a:lvl4pPr>
            <a:lvl5pPr marL="2002486" indent="-173732"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1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5588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91540"/>
            <a:ext cx="8001000" cy="3566160"/>
          </a:xfrm>
          <a:prstGeom prst="rect">
            <a:avLst/>
          </a:prstGeom>
        </p:spPr>
        <p:txBody>
          <a:bodyPr lIns="0" tIns="0" rIns="0" b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 marL="694944" indent="-237744">
              <a:spcAft>
                <a:spcPts val="400"/>
              </a:spcAft>
              <a:defRPr sz="1400"/>
            </a:lvl2pPr>
            <a:lvl3pPr marL="1088136" indent="-173736">
              <a:spcAft>
                <a:spcPts val="400"/>
              </a:spcAft>
              <a:defRPr sz="1400"/>
            </a:lvl3pPr>
            <a:lvl4pPr marL="1609344" indent="-237744">
              <a:spcAft>
                <a:spcPts val="400"/>
              </a:spcAft>
              <a:defRPr sz="1400"/>
            </a:lvl4pPr>
            <a:lvl5pPr marL="2002536" indent="-173736"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9452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91540"/>
            <a:ext cx="8001000" cy="3566160"/>
          </a:xfrm>
          <a:prstGeom prst="rect">
            <a:avLst/>
          </a:prstGeom>
        </p:spPr>
        <p:txBody>
          <a:bodyPr lIns="0" tIns="0" rIns="0" bIns="0"/>
          <a:lstStyle>
            <a:lvl1pPr marL="237738" indent="-237738">
              <a:spcBef>
                <a:spcPts val="1600"/>
              </a:spcBef>
              <a:spcAft>
                <a:spcPts val="600"/>
              </a:spcAft>
              <a:defRPr sz="1800"/>
            </a:lvl1pPr>
            <a:lvl2pPr marL="694927" indent="-237738">
              <a:spcAft>
                <a:spcPts val="400"/>
              </a:spcAft>
              <a:defRPr sz="1400"/>
            </a:lvl2pPr>
            <a:lvl3pPr marL="1088109" indent="-173732">
              <a:spcAft>
                <a:spcPts val="400"/>
              </a:spcAft>
              <a:defRPr sz="1400"/>
            </a:lvl3pPr>
            <a:lvl4pPr marL="1609304" indent="-237738">
              <a:spcAft>
                <a:spcPts val="400"/>
              </a:spcAft>
              <a:defRPr sz="1400"/>
            </a:lvl4pPr>
            <a:lvl5pPr marL="2002486" indent="-173732"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1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00592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38" indent="-237738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38" indent="-237738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1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1485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38" indent="-237738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38" indent="-237738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1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468420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2 labeled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1292088"/>
            <a:ext cx="3931920" cy="3097033"/>
          </a:xfrm>
          <a:prstGeom prst="rect">
            <a:avLst/>
          </a:prstGeom>
        </p:spPr>
        <p:txBody>
          <a:bodyPr lIns="0" rIns="0"/>
          <a:lstStyle>
            <a:lvl1pPr marL="237738" indent="-237738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1292088"/>
            <a:ext cx="4023360" cy="3097033"/>
          </a:xfrm>
          <a:prstGeom prst="rect">
            <a:avLst/>
          </a:prstGeom>
        </p:spPr>
        <p:txBody>
          <a:bodyPr/>
          <a:lstStyle>
            <a:lvl1pPr marL="237738" indent="-237738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94521"/>
            <a:ext cx="3931920" cy="350851"/>
          </a:xfrm>
          <a:prstGeom prst="rect">
            <a:avLst/>
          </a:prstGeom>
        </p:spPr>
        <p:txBody>
          <a:bodyPr lIns="0" tIns="0" bIns="0" anchor="b" anchorCtr="0"/>
          <a:lstStyle>
            <a:lvl1pPr marL="342892" marR="0" indent="-342892" algn="l" defTabSz="91437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0" name="Text Placeholder 13"/>
          <p:cNvSpPr>
            <a:spLocks noGrp="1"/>
          </p:cNvSpPr>
          <p:nvPr>
            <p:ph type="body" sz="quarter" idx="18"/>
          </p:nvPr>
        </p:nvSpPr>
        <p:spPr>
          <a:xfrm>
            <a:off x="4663440" y="894521"/>
            <a:ext cx="4023360" cy="350851"/>
          </a:xfrm>
          <a:prstGeom prst="rect">
            <a:avLst/>
          </a:prstGeom>
        </p:spPr>
        <p:txBody>
          <a:bodyPr tIns="0" rIns="0" bIns="0" anchor="b" anchorCtr="0"/>
          <a:lstStyle>
            <a:lvl1pPr marL="342892" marR="0" indent="-342892" algn="r" defTabSz="91437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algn="r"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2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2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1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597686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*long title and 2 labeled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1292088"/>
            <a:ext cx="2599267" cy="3097033"/>
          </a:xfrm>
          <a:prstGeom prst="rect">
            <a:avLst/>
          </a:prstGeom>
        </p:spPr>
        <p:txBody>
          <a:bodyPr lIns="0" rIns="0"/>
          <a:lstStyle>
            <a:lvl1pPr marL="237738" indent="-237738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94521"/>
            <a:ext cx="2599266" cy="350851"/>
          </a:xfrm>
          <a:prstGeom prst="rect">
            <a:avLst/>
          </a:prstGeom>
        </p:spPr>
        <p:txBody>
          <a:bodyPr lIns="0" tIns="0" bIns="0" anchor="b" anchorCtr="0"/>
          <a:lstStyle>
            <a:lvl1pPr marL="342892" marR="0" indent="0" algn="l" defTabSz="914378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indent="0">
              <a:lnSpc>
                <a:spcPct val="100000"/>
              </a:lnSpc>
              <a:spcBef>
                <a:spcPts val="0"/>
              </a:spcBef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2" name="Text Placeholder 13"/>
          <p:cNvSpPr>
            <a:spLocks noGrp="1"/>
          </p:cNvSpPr>
          <p:nvPr>
            <p:ph type="body" sz="quarter" idx="18"/>
          </p:nvPr>
        </p:nvSpPr>
        <p:spPr>
          <a:xfrm>
            <a:off x="3386667" y="894521"/>
            <a:ext cx="2599267" cy="350851"/>
          </a:xfrm>
          <a:prstGeom prst="rect">
            <a:avLst/>
          </a:prstGeom>
        </p:spPr>
        <p:txBody>
          <a:bodyPr tIns="0" rIns="0" bIns="0" anchor="b" anchorCtr="0"/>
          <a:lstStyle>
            <a:lvl1pPr marL="342892" marR="0" indent="0" algn="l" defTabSz="914378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indent="0" algn="l">
              <a:lnSpc>
                <a:spcPct val="100000"/>
              </a:lnSpc>
              <a:spcBef>
                <a:spcPts val="0"/>
              </a:spcBef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3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Content Placeholder 10"/>
          <p:cNvSpPr>
            <a:spLocks noGrp="1"/>
          </p:cNvSpPr>
          <p:nvPr>
            <p:ph sz="quarter" idx="19"/>
          </p:nvPr>
        </p:nvSpPr>
        <p:spPr>
          <a:xfrm>
            <a:off x="3386667" y="1292088"/>
            <a:ext cx="2599267" cy="3097033"/>
          </a:xfrm>
          <a:prstGeom prst="rect">
            <a:avLst/>
          </a:prstGeom>
        </p:spPr>
        <p:txBody>
          <a:bodyPr lIns="0" rIns="0"/>
          <a:lstStyle>
            <a:lvl1pPr marL="237738" indent="-237738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5" name="Content Placeholder 10"/>
          <p:cNvSpPr>
            <a:spLocks noGrp="1"/>
          </p:cNvSpPr>
          <p:nvPr>
            <p:ph sz="quarter" idx="20"/>
          </p:nvPr>
        </p:nvSpPr>
        <p:spPr>
          <a:xfrm>
            <a:off x="6087534" y="1292088"/>
            <a:ext cx="2599267" cy="3097033"/>
          </a:xfrm>
          <a:prstGeom prst="rect">
            <a:avLst/>
          </a:prstGeom>
        </p:spPr>
        <p:txBody>
          <a:bodyPr lIns="0" rIns="0"/>
          <a:lstStyle>
            <a:lvl1pPr marL="237738" indent="-237738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6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1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9" name="Text Placeholder 13"/>
          <p:cNvSpPr>
            <a:spLocks noGrp="1"/>
          </p:cNvSpPr>
          <p:nvPr>
            <p:ph type="body" sz="quarter" idx="21"/>
          </p:nvPr>
        </p:nvSpPr>
        <p:spPr>
          <a:xfrm>
            <a:off x="6087533" y="894520"/>
            <a:ext cx="2599267" cy="350851"/>
          </a:xfrm>
          <a:prstGeom prst="rect">
            <a:avLst/>
          </a:prstGeom>
        </p:spPr>
        <p:txBody>
          <a:bodyPr tIns="0" rIns="0" bIns="0" anchor="b" anchorCtr="0"/>
          <a:lstStyle>
            <a:lvl1pPr marL="342892" marR="0" indent="0" algn="l" defTabSz="914378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indent="0" algn="l">
              <a:lnSpc>
                <a:spcPct val="100000"/>
              </a:lnSpc>
              <a:spcBef>
                <a:spcPts val="0"/>
              </a:spcBef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81394138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659636"/>
            <a:ext cx="8229600" cy="1117854"/>
          </a:xfrm>
          <a:prstGeom prst="rect">
            <a:avLst/>
          </a:prstGeom>
        </p:spPr>
        <p:txBody>
          <a:bodyPr anchor="b" anchorCtr="0"/>
          <a:lstStyle>
            <a:lvl1pPr algn="ct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Section Title — click to edit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1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16905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1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864426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1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476602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ine or bar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685800" y="1311965"/>
            <a:ext cx="8001000" cy="3077154"/>
          </a:xfrm>
          <a:prstGeom prst="rect">
            <a:avLst/>
          </a:prstGeom>
        </p:spPr>
        <p:txBody>
          <a:bodyPr lIns="0" tIns="0" rIns="0" bIns="0"/>
          <a:lstStyle>
            <a:lvl1pPr marL="342892" marR="0" indent="-342892" algn="l" defTabSz="914378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 dirty="0"/>
              <a:t>Click icon to add chart</a:t>
            </a:r>
          </a:p>
        </p:txBody>
      </p:sp>
      <p:sp>
        <p:nvSpPr>
          <p:cNvPr id="15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685800" y="840140"/>
            <a:ext cx="4005072" cy="411480"/>
          </a:xfrm>
          <a:prstGeom prst="rect">
            <a:avLst/>
          </a:prstGeom>
        </p:spPr>
        <p:txBody>
          <a:bodyPr lIns="0" tIns="0" bIns="0" anchor="b" anchorCtr="0"/>
          <a:lstStyle>
            <a:lvl1pPr marL="342892" marR="0" indent="-342892" algn="l" defTabSz="91437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6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4800600" y="840140"/>
            <a:ext cx="3895344" cy="411480"/>
          </a:xfrm>
          <a:prstGeom prst="rect">
            <a:avLst/>
          </a:prstGeom>
        </p:spPr>
        <p:txBody>
          <a:bodyPr tIns="0" rIns="0" bIns="0" anchor="b" anchorCtr="0"/>
          <a:lstStyle>
            <a:lvl1pPr marL="342892" marR="0" indent="-342892" algn="r" defTabSz="91437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7" name="Text Placeholder 15"/>
          <p:cNvSpPr>
            <a:spLocks noGrp="1"/>
          </p:cNvSpPr>
          <p:nvPr>
            <p:ph type="body" sz="quarter" idx="18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1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003686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pie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685800" y="1262271"/>
            <a:ext cx="8001000" cy="3126850"/>
          </a:xfrm>
          <a:prstGeom prst="rect">
            <a:avLst/>
          </a:prstGeom>
        </p:spPr>
        <p:txBody>
          <a:bodyPr/>
          <a:lstStyle>
            <a:lvl1pPr marL="342892" marR="0" indent="-342892" algn="l" defTabSz="914378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 dirty="0"/>
              <a:t>Click icon to add chart</a:t>
            </a:r>
          </a:p>
        </p:txBody>
      </p:sp>
      <p:sp>
        <p:nvSpPr>
          <p:cNvPr id="12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40140"/>
            <a:ext cx="4005072" cy="411480"/>
          </a:xfrm>
          <a:prstGeom prst="rect">
            <a:avLst/>
          </a:prstGeom>
        </p:spPr>
        <p:txBody>
          <a:bodyPr lIns="0" tIns="0" bIns="0" anchor="b" anchorCtr="0"/>
          <a:lstStyle>
            <a:lvl1pPr marL="342892" marR="0" indent="-342892" algn="l" defTabSz="914378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1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1980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2"/>
          <p:cNvSpPr>
            <a:spLocks noGrp="1"/>
          </p:cNvSpPr>
          <p:nvPr>
            <p:ph type="pic" sz="quarter" idx="16"/>
          </p:nvPr>
        </p:nvSpPr>
        <p:spPr>
          <a:xfrm>
            <a:off x="685800" y="834888"/>
            <a:ext cx="8001000" cy="3554232"/>
          </a:xfrm>
          <a:prstGeom prst="rect">
            <a:avLst/>
          </a:prstGeom>
        </p:spPr>
        <p:txBody>
          <a:bodyPr/>
          <a:lstStyle>
            <a:lvl1pPr marL="342892" marR="0" indent="-342892" algn="l" defTabSz="914378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8" name="Text Placeholder 15"/>
          <p:cNvSpPr>
            <a:spLocks noGrp="1"/>
          </p:cNvSpPr>
          <p:nvPr>
            <p:ph type="body" sz="quarter" idx="17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1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097819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*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1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13290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*full-screen image/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1552577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credi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34887"/>
            <a:ext cx="8001000" cy="341707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400" i="1">
                <a:latin typeface="+mj-lt"/>
              </a:defRPr>
            </a:lvl1pPr>
            <a:lvl2pPr marL="457189" indent="0">
              <a:spcAft>
                <a:spcPts val="400"/>
              </a:spcAft>
              <a:buNone/>
              <a:defRPr sz="1600"/>
            </a:lvl2pPr>
            <a:lvl3pPr marL="914378" indent="0">
              <a:spcAft>
                <a:spcPts val="400"/>
              </a:spcAft>
              <a:buNone/>
              <a:defRPr sz="1600"/>
            </a:lvl3pPr>
            <a:lvl4pPr marL="1371566" indent="0">
              <a:spcAft>
                <a:spcPts val="400"/>
              </a:spcAft>
              <a:buNone/>
              <a:defRPr sz="1600"/>
            </a:lvl4pPr>
            <a:lvl5pPr marL="1828754" indent="0">
              <a:spcAft>
                <a:spcPts val="400"/>
              </a:spcAft>
              <a:buFont typeface="Arial" pitchFamily="34" charset="0"/>
              <a:buNone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1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45601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*long 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38" indent="-237738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38" indent="-237738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1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Text Placeholder 15"/>
          <p:cNvSpPr>
            <a:spLocks noGrp="1"/>
          </p:cNvSpPr>
          <p:nvPr>
            <p:ph type="body" sz="quarter" idx="17" hasCustomPrompt="1"/>
          </p:nvPr>
        </p:nvSpPr>
        <p:spPr>
          <a:xfrm>
            <a:off x="696433" y="4848542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 algn="l">
              <a:buFont typeface="Arial" panose="020B0604020202020204" pitchFamily="34" charset="0"/>
              <a:buNone/>
              <a:defRPr sz="1050" i="0" baseline="0">
                <a:solidFill>
                  <a:schemeClr val="bg1"/>
                </a:solidFill>
              </a:defRPr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algn="l"/>
            <a:r>
              <a:rPr lang="en-US" sz="1050" b="0" dirty="0" smtClean="0">
                <a:solidFill>
                  <a:schemeClr val="bg1"/>
                </a:solidFill>
              </a:rPr>
              <a:t>Source: U.S. Energy Information Administration</a:t>
            </a:r>
            <a:r>
              <a:rPr lang="en-US" sz="1050" b="0" baseline="0" dirty="0" smtClean="0">
                <a:solidFill>
                  <a:schemeClr val="bg1"/>
                </a:solidFill>
              </a:rPr>
              <a:t>, Annual Energy Outlook 2021</a:t>
            </a:r>
            <a:endParaRPr lang="en-US" sz="105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404110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*long 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38" indent="-237738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38" indent="-237738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1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Text Placeholder 15"/>
          <p:cNvSpPr>
            <a:spLocks noGrp="1"/>
          </p:cNvSpPr>
          <p:nvPr>
            <p:ph type="body" sz="quarter" idx="17" hasCustomPrompt="1"/>
          </p:nvPr>
        </p:nvSpPr>
        <p:spPr>
          <a:xfrm>
            <a:off x="696433" y="4848542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 algn="l">
              <a:buFont typeface="Arial" panose="020B0604020202020204" pitchFamily="34" charset="0"/>
              <a:buNone/>
              <a:defRPr sz="1050" i="0" baseline="0">
                <a:solidFill>
                  <a:schemeClr val="bg1"/>
                </a:solidFill>
              </a:defRPr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algn="l"/>
            <a:r>
              <a:rPr lang="en-US" sz="1050" b="0" dirty="0" smtClean="0">
                <a:solidFill>
                  <a:schemeClr val="bg1"/>
                </a:solidFill>
              </a:rPr>
              <a:t>Source: U.S. Energy Information Administration</a:t>
            </a:r>
            <a:r>
              <a:rPr lang="en-US" sz="1050" b="0" baseline="0" dirty="0" smtClean="0">
                <a:solidFill>
                  <a:schemeClr val="bg1"/>
                </a:solidFill>
              </a:rPr>
              <a:t>, Annual Energy Outlook 2021</a:t>
            </a:r>
            <a:endParaRPr lang="en-US" sz="105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871037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*long 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38" indent="-237738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38" indent="-237738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1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Text Placeholder 15"/>
          <p:cNvSpPr>
            <a:spLocks noGrp="1"/>
          </p:cNvSpPr>
          <p:nvPr>
            <p:ph type="body" sz="quarter" idx="17" hasCustomPrompt="1"/>
          </p:nvPr>
        </p:nvSpPr>
        <p:spPr>
          <a:xfrm>
            <a:off x="696433" y="4848542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 algn="l">
              <a:buFont typeface="Arial" panose="020B0604020202020204" pitchFamily="34" charset="0"/>
              <a:buNone/>
              <a:defRPr sz="1050" i="0" baseline="0">
                <a:solidFill>
                  <a:schemeClr val="bg1"/>
                </a:solidFill>
              </a:defRPr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algn="l"/>
            <a:r>
              <a:rPr lang="en-US" sz="1050" b="0" dirty="0" smtClean="0">
                <a:solidFill>
                  <a:schemeClr val="bg1"/>
                </a:solidFill>
              </a:rPr>
              <a:t>Source: U.S. Energy Information Administration</a:t>
            </a:r>
            <a:r>
              <a:rPr lang="en-US" sz="1050" b="0" baseline="0" dirty="0" smtClean="0">
                <a:solidFill>
                  <a:schemeClr val="bg1"/>
                </a:solidFill>
              </a:rPr>
              <a:t>, Annual Energy Outlook 2021</a:t>
            </a:r>
            <a:endParaRPr lang="en-US" sz="105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944994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*long 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38" indent="-237738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38" indent="-237738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1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Text Placeholder 15"/>
          <p:cNvSpPr>
            <a:spLocks noGrp="1"/>
          </p:cNvSpPr>
          <p:nvPr>
            <p:ph type="body" sz="quarter" idx="17" hasCustomPrompt="1"/>
          </p:nvPr>
        </p:nvSpPr>
        <p:spPr>
          <a:xfrm>
            <a:off x="696433" y="4848542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 algn="l">
              <a:buFont typeface="Arial" panose="020B0604020202020204" pitchFamily="34" charset="0"/>
              <a:buNone/>
              <a:defRPr sz="1050" i="0" baseline="0">
                <a:solidFill>
                  <a:schemeClr val="bg1"/>
                </a:solidFill>
              </a:defRPr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algn="l"/>
            <a:r>
              <a:rPr lang="en-US" sz="1050" b="0" dirty="0" smtClean="0">
                <a:solidFill>
                  <a:schemeClr val="bg1"/>
                </a:solidFill>
              </a:rPr>
              <a:t>Source: U.S. Energy Information Administration</a:t>
            </a:r>
            <a:r>
              <a:rPr lang="en-US" sz="1050" b="0" baseline="0" dirty="0" smtClean="0">
                <a:solidFill>
                  <a:schemeClr val="bg1"/>
                </a:solidFill>
              </a:rPr>
              <a:t>, Annual Energy Outlook 2021</a:t>
            </a:r>
            <a:endParaRPr lang="en-US" sz="105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5098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2 labeled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1292087"/>
            <a:ext cx="3931920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1292087"/>
            <a:ext cx="4023360" cy="3097033"/>
          </a:xfrm>
          <a:prstGeom prst="rect">
            <a:avLst/>
          </a:prstGeom>
        </p:spPr>
        <p:txBody>
          <a:bodyPr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94520"/>
            <a:ext cx="3931920" cy="350851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0" name="Text Placeholder 13"/>
          <p:cNvSpPr>
            <a:spLocks noGrp="1"/>
          </p:cNvSpPr>
          <p:nvPr>
            <p:ph type="body" sz="quarter" idx="18"/>
          </p:nvPr>
        </p:nvSpPr>
        <p:spPr>
          <a:xfrm>
            <a:off x="4663440" y="894520"/>
            <a:ext cx="4023360" cy="350851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algn="r"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2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2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179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*long title and 2 labeled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0"/>
          <p:cNvSpPr>
            <a:spLocks noGrp="1"/>
          </p:cNvSpPr>
          <p:nvPr>
            <p:ph sz="quarter" idx="12"/>
          </p:nvPr>
        </p:nvSpPr>
        <p:spPr>
          <a:xfrm>
            <a:off x="685799" y="1292087"/>
            <a:ext cx="2599267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94520"/>
            <a:ext cx="2599266" cy="350851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indent="0">
              <a:lnSpc>
                <a:spcPct val="100000"/>
              </a:lnSpc>
              <a:spcBef>
                <a:spcPts val="0"/>
              </a:spcBef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2" name="Text Placeholder 13"/>
          <p:cNvSpPr>
            <a:spLocks noGrp="1"/>
          </p:cNvSpPr>
          <p:nvPr>
            <p:ph type="body" sz="quarter" idx="18"/>
          </p:nvPr>
        </p:nvSpPr>
        <p:spPr>
          <a:xfrm>
            <a:off x="3386666" y="894520"/>
            <a:ext cx="2599267" cy="350851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indent="0" algn="l">
              <a:lnSpc>
                <a:spcPct val="100000"/>
              </a:lnSpc>
              <a:spcBef>
                <a:spcPts val="0"/>
              </a:spcBef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3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Content Placeholder 10"/>
          <p:cNvSpPr>
            <a:spLocks noGrp="1"/>
          </p:cNvSpPr>
          <p:nvPr>
            <p:ph sz="quarter" idx="19"/>
          </p:nvPr>
        </p:nvSpPr>
        <p:spPr>
          <a:xfrm>
            <a:off x="3386666" y="1292087"/>
            <a:ext cx="2599267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5" name="Content Placeholder 10"/>
          <p:cNvSpPr>
            <a:spLocks noGrp="1"/>
          </p:cNvSpPr>
          <p:nvPr>
            <p:ph sz="quarter" idx="20"/>
          </p:nvPr>
        </p:nvSpPr>
        <p:spPr>
          <a:xfrm>
            <a:off x="6087533" y="1292087"/>
            <a:ext cx="2599267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6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9" name="Text Placeholder 13"/>
          <p:cNvSpPr>
            <a:spLocks noGrp="1"/>
          </p:cNvSpPr>
          <p:nvPr>
            <p:ph type="body" sz="quarter" idx="21"/>
          </p:nvPr>
        </p:nvSpPr>
        <p:spPr>
          <a:xfrm>
            <a:off x="6087532" y="894519"/>
            <a:ext cx="2599267" cy="350851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indent="0" algn="l">
              <a:lnSpc>
                <a:spcPct val="100000"/>
              </a:lnSpc>
              <a:spcBef>
                <a:spcPts val="0"/>
              </a:spcBef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016748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659636"/>
            <a:ext cx="8229600" cy="1117854"/>
          </a:xfrm>
          <a:prstGeom prst="rect">
            <a:avLst/>
          </a:prstGeom>
        </p:spPr>
        <p:txBody>
          <a:bodyPr anchor="b" anchorCtr="0"/>
          <a:lstStyle>
            <a:lvl1pPr algn="ct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Section Title — click to edit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13" Type="http://schemas.openxmlformats.org/officeDocument/2006/relationships/slideLayout" Target="../slideLayouts/slideLayout31.xml"/><Relationship Id="rId1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21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25.xml"/><Relationship Id="rId12" Type="http://schemas.openxmlformats.org/officeDocument/2006/relationships/slideLayout" Target="../slideLayouts/slideLayout30.xml"/><Relationship Id="rId1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0.xml"/><Relationship Id="rId16" Type="http://schemas.openxmlformats.org/officeDocument/2006/relationships/slideLayout" Target="../slideLayouts/slideLayout34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28.xml"/><Relationship Id="rId19" Type="http://schemas.openxmlformats.org/officeDocument/2006/relationships/slideLayout" Target="../slideLayouts/slideLayout37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Relationship Id="rId14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ChangeArrowheads="1"/>
          </p:cNvSpPr>
          <p:nvPr userDrawn="1"/>
        </p:nvSpPr>
        <p:spPr bwMode="auto">
          <a:xfrm>
            <a:off x="0" y="4785734"/>
            <a:ext cx="9144000" cy="36513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1" name="Rectangle 7"/>
          <p:cNvSpPr>
            <a:spLocks noChangeArrowheads="1"/>
          </p:cNvSpPr>
          <p:nvPr userDrawn="1"/>
        </p:nvSpPr>
        <p:spPr bwMode="auto">
          <a:xfrm>
            <a:off x="0" y="1"/>
            <a:ext cx="9144000" cy="69056"/>
          </a:xfrm>
          <a:prstGeom prst="rect">
            <a:avLst/>
          </a:prstGeom>
          <a:solidFill>
            <a:srgbClr val="169DD8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652463" y="4846394"/>
            <a:ext cx="608977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50" b="0" dirty="0" smtClean="0">
                <a:solidFill>
                  <a:schemeClr val="bg1"/>
                </a:solidFill>
              </a:rPr>
              <a:t>Source: U.S. Energy Information Administration</a:t>
            </a:r>
            <a:r>
              <a:rPr lang="en-US" sz="1050" b="0" baseline="0" dirty="0" smtClean="0">
                <a:solidFill>
                  <a:schemeClr val="bg1"/>
                </a:solidFill>
              </a:rPr>
              <a:t>, </a:t>
            </a:r>
            <a:r>
              <a:rPr lang="en-US" sz="1050" b="0" i="1" baseline="0" dirty="0" smtClean="0">
                <a:solidFill>
                  <a:schemeClr val="bg1"/>
                </a:solidFill>
              </a:rPr>
              <a:t>Annual Energy Outlook 2022</a:t>
            </a:r>
            <a:r>
              <a:rPr lang="en-US" sz="1050" b="0" i="0" baseline="0" dirty="0" smtClean="0">
                <a:solidFill>
                  <a:schemeClr val="bg1"/>
                </a:solidFill>
              </a:rPr>
              <a:t> (AEO2022)</a:t>
            </a:r>
            <a:endParaRPr lang="en-US" sz="1050" b="0" i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7070883" y="4846394"/>
            <a:ext cx="148037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dirty="0">
                <a:solidFill>
                  <a:schemeClr val="bg1"/>
                </a:solidFill>
                <a:latin typeface="+mn-lt"/>
              </a:rPr>
              <a:t>www.eia.gov/aeo</a:t>
            </a:r>
          </a:p>
        </p:txBody>
      </p:sp>
      <p:pic>
        <p:nvPicPr>
          <p:cNvPr id="17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153125" y="4842273"/>
            <a:ext cx="351507" cy="24282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8" name="Straight Connector 12"/>
          <p:cNvCxnSpPr>
            <a:cxnSpLocks noChangeShapeType="1"/>
          </p:cNvCxnSpPr>
          <p:nvPr userDrawn="1"/>
        </p:nvCxnSpPr>
        <p:spPr bwMode="auto">
          <a:xfrm>
            <a:off x="586383" y="4829380"/>
            <a:ext cx="0" cy="264893"/>
          </a:xfrm>
          <a:prstGeom prst="line">
            <a:avLst/>
          </a:prstGeom>
          <a:noFill/>
          <a:ln w="12700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19" name="Oval 13"/>
          <p:cNvSpPr>
            <a:spLocks/>
          </p:cNvSpPr>
          <p:nvPr userDrawn="1"/>
        </p:nvSpPr>
        <p:spPr bwMode="auto">
          <a:xfrm>
            <a:off x="8732839" y="4871769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58" r:id="rId1"/>
    <p:sldLayoutId id="2147485272" r:id="rId2"/>
    <p:sldLayoutId id="2147485260" r:id="rId3"/>
    <p:sldLayoutId id="2147485261" r:id="rId4"/>
    <p:sldLayoutId id="2147485273" r:id="rId5"/>
    <p:sldLayoutId id="2147485275" r:id="rId6"/>
    <p:sldLayoutId id="2147485262" r:id="rId7"/>
    <p:sldLayoutId id="2147485263" r:id="rId8"/>
    <p:sldLayoutId id="2147485264" r:id="rId9"/>
    <p:sldLayoutId id="2147485265" r:id="rId10"/>
    <p:sldLayoutId id="2147485266" r:id="rId11"/>
    <p:sldLayoutId id="2147485267" r:id="rId12"/>
    <p:sldLayoutId id="2147485268" r:id="rId13"/>
    <p:sldLayoutId id="2147485269" r:id="rId14"/>
    <p:sldLayoutId id="2147485274" r:id="rId15"/>
    <p:sldLayoutId id="2147485277" r:id="rId16"/>
    <p:sldLayoutId id="2147485278" r:id="rId17"/>
    <p:sldLayoutId id="2147485279" r:id="rId18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ChangeArrowheads="1"/>
          </p:cNvSpPr>
          <p:nvPr userDrawn="1"/>
        </p:nvSpPr>
        <p:spPr bwMode="auto">
          <a:xfrm>
            <a:off x="0" y="4785734"/>
            <a:ext cx="9144000" cy="36513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11" name="Rectangle 7"/>
          <p:cNvSpPr>
            <a:spLocks noChangeArrowheads="1"/>
          </p:cNvSpPr>
          <p:nvPr userDrawn="1"/>
        </p:nvSpPr>
        <p:spPr bwMode="auto">
          <a:xfrm>
            <a:off x="0" y="1"/>
            <a:ext cx="9144000" cy="69056"/>
          </a:xfrm>
          <a:prstGeom prst="rect">
            <a:avLst/>
          </a:prstGeom>
          <a:solidFill>
            <a:srgbClr val="169DD8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652464" y="4846394"/>
            <a:ext cx="608977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solidFill>
                  <a:srgbClr val="FFFFFF"/>
                </a:solidFill>
                <a:latin typeface="Arial"/>
              </a:rPr>
              <a:t>Source: U.S. Energy Information Administration, </a:t>
            </a:r>
            <a:r>
              <a:rPr lang="en-US" sz="1050" i="1" dirty="0">
                <a:solidFill>
                  <a:srgbClr val="FFFFFF"/>
                </a:solidFill>
                <a:latin typeface="Arial"/>
              </a:rPr>
              <a:t>Annual Energy Outlook 2022</a:t>
            </a:r>
            <a:r>
              <a:rPr lang="en-US" sz="1050" dirty="0">
                <a:solidFill>
                  <a:srgbClr val="FFFFFF"/>
                </a:solidFill>
                <a:latin typeface="Arial"/>
              </a:rPr>
              <a:t> (AEO2022)</a:t>
            </a:r>
            <a:endParaRPr lang="en-US" sz="1050" i="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7070884" y="4846394"/>
            <a:ext cx="148037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dirty="0">
                <a:solidFill>
                  <a:srgbClr val="FFFFFF"/>
                </a:solidFill>
                <a:latin typeface="Arial"/>
              </a:rPr>
              <a:t>www.eia.gov/aeo</a:t>
            </a:r>
          </a:p>
        </p:txBody>
      </p:sp>
      <p:pic>
        <p:nvPicPr>
          <p:cNvPr id="17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153125" y="4842274"/>
            <a:ext cx="351507" cy="24282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8" name="Straight Connector 12"/>
          <p:cNvCxnSpPr>
            <a:cxnSpLocks noChangeShapeType="1"/>
          </p:cNvCxnSpPr>
          <p:nvPr userDrawn="1"/>
        </p:nvCxnSpPr>
        <p:spPr bwMode="auto">
          <a:xfrm>
            <a:off x="586383" y="4829381"/>
            <a:ext cx="0" cy="264893"/>
          </a:xfrm>
          <a:prstGeom prst="line">
            <a:avLst/>
          </a:prstGeom>
          <a:noFill/>
          <a:ln w="12700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19" name="Oval 13"/>
          <p:cNvSpPr>
            <a:spLocks/>
          </p:cNvSpPr>
          <p:nvPr userDrawn="1"/>
        </p:nvSpPr>
        <p:spPr bwMode="auto">
          <a:xfrm>
            <a:off x="8732839" y="4871769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sz="1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3094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283" r:id="rId1"/>
    <p:sldLayoutId id="2147485284" r:id="rId2"/>
    <p:sldLayoutId id="2147485285" r:id="rId3"/>
    <p:sldLayoutId id="2147485286" r:id="rId4"/>
    <p:sldLayoutId id="2147485287" r:id="rId5"/>
    <p:sldLayoutId id="2147485288" r:id="rId6"/>
    <p:sldLayoutId id="2147485289" r:id="rId7"/>
    <p:sldLayoutId id="2147485290" r:id="rId8"/>
    <p:sldLayoutId id="2147485291" r:id="rId9"/>
    <p:sldLayoutId id="2147485292" r:id="rId10"/>
    <p:sldLayoutId id="2147485293" r:id="rId11"/>
    <p:sldLayoutId id="2147485294" r:id="rId12"/>
    <p:sldLayoutId id="2147485295" r:id="rId13"/>
    <p:sldLayoutId id="2147485296" r:id="rId14"/>
    <p:sldLayoutId id="2147485297" r:id="rId15"/>
    <p:sldLayoutId id="2147485298" r:id="rId16"/>
    <p:sldLayoutId id="2147485299" r:id="rId17"/>
    <p:sldLayoutId id="2147485300" r:id="rId18"/>
    <p:sldLayoutId id="2147485302" r:id="rId19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5pPr>
      <a:lvl6pPr marL="457189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6pPr>
      <a:lvl7pPr marL="914378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7pPr>
      <a:lvl8pPr marL="1371566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8pPr>
      <a:lvl9pPr marL="1828754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9pPr>
    </p:titleStyle>
    <p:bodyStyle>
      <a:lvl1pPr marL="342892" indent="-342892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1" indent="-285743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2" indent="-228594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8" indent="-228594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5" Type="http://schemas.openxmlformats.org/officeDocument/2006/relationships/chart" Target="../charts/chart15.xml"/><Relationship Id="rId4" Type="http://schemas.openxmlformats.org/officeDocument/2006/relationships/chart" Target="../charts/char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2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2.emf"/><Relationship Id="rId4" Type="http://schemas.openxmlformats.org/officeDocument/2006/relationships/chart" Target="../charts/chart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Relationship Id="rId5" Type="http://schemas.openxmlformats.org/officeDocument/2006/relationships/chart" Target="../charts/chart20.xml"/><Relationship Id="rId4" Type="http://schemas.openxmlformats.org/officeDocument/2006/relationships/image" Target="../media/image2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2.emf"/><Relationship Id="rId4" Type="http://schemas.openxmlformats.org/officeDocument/2006/relationships/chart" Target="../charts/chart2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2.emf"/><Relationship Id="rId4" Type="http://schemas.openxmlformats.org/officeDocument/2006/relationships/chart" Target="../charts/chart2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Relationship Id="rId5" Type="http://schemas.openxmlformats.org/officeDocument/2006/relationships/chart" Target="../charts/chart26.xml"/><Relationship Id="rId4" Type="http://schemas.openxmlformats.org/officeDocument/2006/relationships/chart" Target="../charts/chart2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29.xml"/><Relationship Id="rId5" Type="http://schemas.openxmlformats.org/officeDocument/2006/relationships/chart" Target="../charts/chart28.xml"/><Relationship Id="rId4" Type="http://schemas.openxmlformats.org/officeDocument/2006/relationships/chart" Target="../charts/chart2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chart" Target="../charts/chart9.xml"/><Relationship Id="rId4" Type="http://schemas.openxmlformats.org/officeDocument/2006/relationships/chart" Target="../charts/char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Relationship Id="rId5" Type="http://schemas.openxmlformats.org/officeDocument/2006/relationships/chart" Target="../charts/chart11.xml"/><Relationship Id="rId4" Type="http://schemas.openxmlformats.org/officeDocument/2006/relationships/chart" Target="../charts/char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5" Type="http://schemas.openxmlformats.org/officeDocument/2006/relationships/chart" Target="../charts/chart13.xml"/><Relationship Id="rId4" Type="http://schemas.openxmlformats.org/officeDocument/2006/relationships/chart" Target="../charts/char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1599" y="1260618"/>
            <a:ext cx="1833750" cy="1845000"/>
          </a:xfrm>
          <a:prstGeom prst="rect">
            <a:avLst/>
          </a:prstGeom>
        </p:spPr>
      </p:pic>
      <p:sp>
        <p:nvSpPr>
          <p:cNvPr id="14" name="Title 1"/>
          <p:cNvSpPr txBox="1">
            <a:spLocks/>
          </p:cNvSpPr>
          <p:nvPr/>
        </p:nvSpPr>
        <p:spPr>
          <a:xfrm>
            <a:off x="3334876" y="1733274"/>
            <a:ext cx="5063114" cy="776247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9pPr>
          </a:lstStyle>
          <a:p>
            <a:r>
              <a:rPr lang="en-US" sz="2800" dirty="0" smtClean="0">
                <a:solidFill>
                  <a:schemeClr val="bg1"/>
                </a:solidFill>
              </a:rPr>
              <a:t>Buildings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8057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32" y="203102"/>
            <a:ext cx="576228" cy="579763"/>
          </a:xfrm>
          <a:prstGeom prst="rect">
            <a:avLst/>
          </a:prstGeom>
        </p:spPr>
      </p:pic>
      <p:graphicFrame>
        <p:nvGraphicFramePr>
          <p:cNvPr id="14" name="BLD24a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3570162171"/>
              </p:ext>
            </p:extLst>
          </p:nvPr>
        </p:nvGraphicFramePr>
        <p:xfrm>
          <a:off x="484632" y="1324507"/>
          <a:ext cx="4087368" cy="27292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5" name="BLD24b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202478420"/>
              </p:ext>
            </p:extLst>
          </p:nvPr>
        </p:nvGraphicFramePr>
        <p:xfrm>
          <a:off x="4462907" y="1324507"/>
          <a:ext cx="4022725" cy="27292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" name="Text Placeholder 2"/>
          <p:cNvSpPr>
            <a:spLocks noGrp="1"/>
          </p:cNvSpPr>
          <p:nvPr>
            <p:ph type="body" sz="quarter" idx="17"/>
          </p:nvPr>
        </p:nvSpPr>
        <p:spPr>
          <a:xfrm>
            <a:off x="708502" y="1041413"/>
            <a:ext cx="3931920" cy="513650"/>
          </a:xfrm>
          <a:prstGeom prst="rect">
            <a:avLst/>
          </a:prstGeom>
        </p:spPr>
        <p:txBody>
          <a:bodyPr/>
          <a:lstStyle/>
          <a:p>
            <a:r>
              <a:rPr lang="en-US" b="1" dirty="0" smtClean="0"/>
              <a:t>Residential electricity intensity by end use</a:t>
            </a:r>
          </a:p>
          <a:p>
            <a:r>
              <a:rPr lang="en-US" b="1" dirty="0" smtClean="0"/>
              <a:t>AEO2022 Reference case</a:t>
            </a:r>
          </a:p>
          <a:p>
            <a:endParaRPr lang="en-US" b="1" dirty="0" smtClean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8"/>
          </p:nvPr>
        </p:nvSpPr>
        <p:spPr>
          <a:xfrm>
            <a:off x="4663440" y="894520"/>
            <a:ext cx="4023360" cy="627434"/>
          </a:xfrm>
        </p:spPr>
        <p:txBody>
          <a:bodyPr/>
          <a:lstStyle/>
          <a:p>
            <a:pPr algn="l" eaLnBrk="0" hangingPunct="0"/>
            <a:r>
              <a:rPr lang="en-US" b="1" dirty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Commercial </a:t>
            </a:r>
            <a:r>
              <a:rPr lang="en-US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electricity intensity by end use</a:t>
            </a:r>
            <a:endParaRPr lang="en-US" b="1" dirty="0">
              <a:solidFill>
                <a:sysClr val="windowText" lastClr="000000"/>
              </a:solidFill>
              <a:ea typeface="Times New Roman" charset="0"/>
              <a:cs typeface="Times New Roman" charset="0"/>
            </a:endParaRPr>
          </a:p>
          <a:p>
            <a:pPr algn="l" eaLnBrk="0" hangingPunct="0"/>
            <a:r>
              <a:rPr lang="en-US" b="1" dirty="0" smtClean="0">
                <a:ea typeface="Times New Roman" charset="0"/>
                <a:cs typeface="Times New Roman" charset="0"/>
              </a:rPr>
              <a:t>AEO2022 </a:t>
            </a:r>
            <a:r>
              <a:rPr lang="en-US" b="1" dirty="0">
                <a:ea typeface="Times New Roman" charset="0"/>
                <a:cs typeface="Times New Roman" charset="0"/>
              </a:rPr>
              <a:t>Reference </a:t>
            </a:r>
            <a:r>
              <a:rPr lang="en-US" b="1" dirty="0" smtClean="0">
                <a:ea typeface="Times New Roman" charset="0"/>
                <a:cs typeface="Times New Roman" charset="0"/>
              </a:rPr>
              <a:t>case</a:t>
            </a:r>
          </a:p>
          <a:p>
            <a:pPr algn="l" eaLnBrk="0" hangingPunct="0"/>
            <a:endParaRPr lang="en-US" b="1" dirty="0">
              <a:solidFill>
                <a:sysClr val="windowText" lastClr="000000"/>
              </a:solidFill>
              <a:ea typeface="Times New Roman" charset="0"/>
              <a:cs typeface="Times New Roman" charset="0"/>
            </a:endParaRP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prstGeom prst="rect">
            <a:avLst/>
          </a:prstGeom>
        </p:spPr>
        <p:txBody>
          <a:bodyPr/>
          <a:lstStyle/>
          <a:p>
            <a:pPr eaLnBrk="0" hangingPunct="0"/>
            <a:r>
              <a:rPr lang="en-US" dirty="0"/>
              <a:t>Note: Intensities reflect both purchased </a:t>
            </a:r>
            <a:r>
              <a:rPr lang="en-US" dirty="0" smtClean="0"/>
              <a:t>electricity </a:t>
            </a:r>
            <a:r>
              <a:rPr lang="en-US" dirty="0"/>
              <a:t>and electricity produced onsite for own use.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2400" dirty="0" smtClean="0"/>
              <a:t>Residential and commercial electricity intensity by end use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81638" y="4056776"/>
            <a:ext cx="25999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t</a:t>
            </a:r>
            <a:r>
              <a:rPr lang="en-US" sz="1100" dirty="0" smtClean="0"/>
              <a:t>housand</a:t>
            </a:r>
            <a:r>
              <a:rPr lang="en-US" sz="1100" dirty="0" smtClean="0">
                <a:solidFill>
                  <a:srgbClr val="FF0000"/>
                </a:solidFill>
              </a:rPr>
              <a:t> </a:t>
            </a:r>
            <a:r>
              <a:rPr lang="en-US" sz="1100" dirty="0" smtClean="0"/>
              <a:t>kilowatthours </a:t>
            </a:r>
            <a:r>
              <a:rPr lang="en-US" sz="1100" dirty="0"/>
              <a:t>per </a:t>
            </a:r>
            <a:r>
              <a:rPr lang="en-US" sz="1100" dirty="0" smtClean="0"/>
              <a:t>household</a:t>
            </a:r>
            <a:endParaRPr lang="en-US" sz="1100" dirty="0"/>
          </a:p>
        </p:txBody>
      </p:sp>
      <p:sp>
        <p:nvSpPr>
          <p:cNvPr id="8" name="TextBox 7"/>
          <p:cNvSpPr txBox="1"/>
          <p:nvPr/>
        </p:nvSpPr>
        <p:spPr>
          <a:xfrm>
            <a:off x="6455664" y="4017955"/>
            <a:ext cx="26883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hangingPunct="0"/>
            <a:r>
              <a:rPr lang="en-US" sz="1100" dirty="0" smtClean="0">
                <a:ea typeface="Times New Roman" charset="0"/>
                <a:cs typeface="Times New Roman" charset="0"/>
              </a:rPr>
              <a:t>kilowatthours </a:t>
            </a:r>
            <a:r>
              <a:rPr lang="en-US" sz="1100" dirty="0">
                <a:ea typeface="Times New Roman" charset="0"/>
                <a:cs typeface="Times New Roman" charset="0"/>
              </a:rPr>
              <a:t>per square foot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1980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BLD25a"/>
          <p:cNvGraphicFramePr>
            <a:graphicFrameLocks noGrp="1"/>
          </p:cNvGraphicFramePr>
          <p:nvPr>
            <p:ph type="chart" sz="quarter" idx="12"/>
            <p:extLst>
              <p:ext uri="{D42A27DB-BD31-4B8C-83A1-F6EECF244321}">
                <p14:modId xmlns:p14="http://schemas.microsoft.com/office/powerpoint/2010/main" val="3855465388"/>
              </p:ext>
            </p:extLst>
          </p:nvPr>
        </p:nvGraphicFramePr>
        <p:xfrm>
          <a:off x="619260" y="1453770"/>
          <a:ext cx="7423298" cy="2969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685800" y="1008159"/>
            <a:ext cx="7763540" cy="411480"/>
          </a:xfrm>
        </p:spPr>
        <p:txBody>
          <a:bodyPr/>
          <a:lstStyle/>
          <a:p>
            <a:pPr eaLnBrk="0" hangingPunct="0"/>
            <a:r>
              <a:rPr lang="en-US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Indexed commercial service </a:t>
            </a:r>
            <a:r>
              <a:rPr lang="en-US" b="1" dirty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provided per square foot of </a:t>
            </a:r>
            <a:r>
              <a:rPr lang="en-US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floorspace</a:t>
            </a:r>
            <a:endParaRPr lang="en-US" b="1" dirty="0">
              <a:solidFill>
                <a:sysClr val="windowText" lastClr="000000"/>
              </a:solidFill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b="1" dirty="0" smtClean="0">
                <a:ea typeface="Times New Roman" charset="0"/>
                <a:cs typeface="Times New Roman" charset="0"/>
              </a:rPr>
              <a:t>AEO2022 Reference case</a:t>
            </a:r>
          </a:p>
          <a:p>
            <a:pPr eaLnBrk="0" hangingPunct="0"/>
            <a:r>
              <a:rPr lang="en-US" sz="1100" dirty="0" smtClean="0">
                <a:ea typeface="Times New Roman" charset="0"/>
                <a:cs typeface="Times New Roman" charset="0"/>
              </a:rPr>
              <a:t>2021 = 1.0</a:t>
            </a:r>
            <a:endParaRPr lang="en-US" sz="11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Commercial </a:t>
            </a:r>
            <a:r>
              <a:rPr lang="en-US" dirty="0"/>
              <a:t>building </a:t>
            </a:r>
            <a:r>
              <a:rPr lang="en-US" dirty="0" smtClean="0"/>
              <a:t>end-use intensities</a:t>
            </a:r>
            <a:endParaRPr lang="en-US" sz="2000" dirty="0">
              <a:solidFill>
                <a:srgbClr val="FF0000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32" y="203102"/>
            <a:ext cx="576228" cy="57976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740090" y="2043415"/>
            <a:ext cx="128516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chemeClr val="accent1">
                    <a:lumMod val="75000"/>
                  </a:schemeClr>
                </a:solidFill>
              </a:rPr>
              <a:t>ventilation</a:t>
            </a:r>
          </a:p>
          <a:p>
            <a:r>
              <a:rPr lang="en-US" sz="12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cooking </a:t>
            </a:r>
          </a:p>
          <a:p>
            <a:r>
              <a:rPr lang="en-US" sz="1200" b="1" dirty="0" smtClean="0">
                <a:solidFill>
                  <a:schemeClr val="accent4"/>
                </a:solidFill>
              </a:rPr>
              <a:t>lighting</a:t>
            </a:r>
            <a:endParaRPr lang="en-US" sz="1200" b="1" dirty="0">
              <a:solidFill>
                <a:schemeClr val="accent1"/>
              </a:solidFill>
            </a:endParaRPr>
          </a:p>
          <a:p>
            <a:r>
              <a:rPr lang="en-US" sz="12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space cooling</a:t>
            </a:r>
          </a:p>
          <a:p>
            <a:endParaRPr lang="en-US" sz="1200" b="1" dirty="0" smtClean="0">
              <a:solidFill>
                <a:schemeClr val="accent1"/>
              </a:solidFill>
            </a:endParaRPr>
          </a:p>
          <a:p>
            <a:endParaRPr lang="en-US" sz="1200" b="1" dirty="0">
              <a:solidFill>
                <a:schemeClr val="accent1"/>
              </a:solidFill>
            </a:endParaRPr>
          </a:p>
          <a:p>
            <a:endParaRPr lang="en-US" sz="1200" b="1" dirty="0" smtClean="0">
              <a:solidFill>
                <a:schemeClr val="accent1"/>
              </a:solidFill>
            </a:endParaRPr>
          </a:p>
          <a:p>
            <a:endParaRPr lang="en-US" sz="1200" b="1" dirty="0">
              <a:solidFill>
                <a:schemeClr val="accent1"/>
              </a:solidFill>
            </a:endParaRPr>
          </a:p>
          <a:p>
            <a:r>
              <a:rPr lang="en-US" sz="1200" b="1" dirty="0" smtClean="0">
                <a:solidFill>
                  <a:schemeClr val="accent1"/>
                </a:solidFill>
              </a:rPr>
              <a:t>space </a:t>
            </a:r>
            <a:r>
              <a:rPr lang="en-US" sz="1200" b="1" dirty="0">
                <a:solidFill>
                  <a:schemeClr val="accent1"/>
                </a:solidFill>
              </a:rPr>
              <a:t>heating </a:t>
            </a:r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853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BLD26a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2359194305"/>
              </p:ext>
            </p:extLst>
          </p:nvPr>
        </p:nvGraphicFramePr>
        <p:xfrm>
          <a:off x="685800" y="1292225"/>
          <a:ext cx="3364283" cy="3097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BLD26b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032974968"/>
              </p:ext>
            </p:extLst>
          </p:nvPr>
        </p:nvGraphicFramePr>
        <p:xfrm>
          <a:off x="4663440" y="1289660"/>
          <a:ext cx="3441700" cy="3097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5" name="Text Placeholder 14"/>
          <p:cNvSpPr>
            <a:spLocks noGrp="1"/>
          </p:cNvSpPr>
          <p:nvPr>
            <p:ph type="body" sz="quarter" idx="18"/>
          </p:nvPr>
        </p:nvSpPr>
        <p:spPr>
          <a:xfrm>
            <a:off x="4663440" y="1146360"/>
            <a:ext cx="4023360" cy="350851"/>
          </a:xfrm>
        </p:spPr>
        <p:txBody>
          <a:bodyPr/>
          <a:lstStyle/>
          <a:p>
            <a:pPr algn="l"/>
            <a:r>
              <a:rPr lang="en-US" b="1" dirty="0" smtClean="0"/>
              <a:t>Commercial sector electricity consumption</a:t>
            </a:r>
          </a:p>
          <a:p>
            <a:pPr algn="l"/>
            <a:r>
              <a:rPr lang="en-US" b="1" dirty="0" smtClean="0"/>
              <a:t>AEO2022 Reference case</a:t>
            </a:r>
          </a:p>
          <a:p>
            <a:pPr algn="l"/>
            <a:r>
              <a:rPr lang="en-US" sz="1100" dirty="0" smtClean="0"/>
              <a:t>quadrillion British thermal units</a:t>
            </a:r>
            <a:endParaRPr lang="en-US" sz="11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3820160" y="1603236"/>
            <a:ext cx="971550" cy="1195374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sz="1200" b="1" i="0" dirty="0">
                <a:solidFill>
                  <a:schemeClr val="accent5">
                    <a:lumMod val="60000"/>
                    <a:lumOff val="40000"/>
                  </a:schemeClr>
                </a:solidFill>
                <a:ea typeface="Times New Roman" charset="0"/>
                <a:cs typeface="Times New Roman" charset="0"/>
              </a:rPr>
              <a:t>onsite generation for own </a:t>
            </a:r>
            <a:r>
              <a:rPr lang="en-US" sz="1200" b="1" i="0" dirty="0" smtClean="0">
                <a:solidFill>
                  <a:schemeClr val="accent5">
                    <a:lumMod val="60000"/>
                    <a:lumOff val="40000"/>
                  </a:schemeClr>
                </a:solidFill>
                <a:ea typeface="Times New Roman" charset="0"/>
                <a:cs typeface="Times New Roman" charset="0"/>
              </a:rPr>
              <a:t>use</a:t>
            </a:r>
          </a:p>
          <a:p>
            <a:pPr marL="0" indent="0">
              <a:buNone/>
            </a:pPr>
            <a:endParaRPr lang="en-US" sz="1200" b="1" i="0" dirty="0" smtClean="0">
              <a:solidFill>
                <a:schemeClr val="accent5"/>
              </a:solidFill>
              <a:ea typeface="Times New Roman" charset="0"/>
              <a:cs typeface="Times New Roman" charset="0"/>
            </a:endParaRPr>
          </a:p>
          <a:p>
            <a:pPr marL="0" indent="0">
              <a:buNone/>
            </a:pPr>
            <a:r>
              <a:rPr lang="en-US" sz="1200" b="1" i="0" dirty="0" smtClean="0">
                <a:solidFill>
                  <a:schemeClr val="accent5"/>
                </a:solidFill>
                <a:ea typeface="Times New Roman" charset="0"/>
                <a:cs typeface="Times New Roman" charset="0"/>
              </a:rPr>
              <a:t>purchased electricity</a:t>
            </a:r>
            <a:endParaRPr lang="en-US" sz="1200" b="1" i="0" dirty="0">
              <a:solidFill>
                <a:schemeClr val="tx2">
                  <a:lumMod val="90000"/>
                  <a:lumOff val="10000"/>
                </a:schemeClr>
              </a:solidFill>
              <a:ea typeface="Times New Roman" charset="0"/>
              <a:cs typeface="Times New Roman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2400" dirty="0" smtClean="0"/>
              <a:t>Residential </a:t>
            </a:r>
            <a:r>
              <a:rPr lang="en-US" sz="2400" dirty="0"/>
              <a:t>and commercial </a:t>
            </a:r>
            <a:r>
              <a:rPr lang="en-US" sz="2400" dirty="0" smtClean="0"/>
              <a:t>onsite generation versus purchased electricity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7"/>
          </p:nvPr>
        </p:nvSpPr>
        <p:spPr>
          <a:xfrm>
            <a:off x="685800" y="942788"/>
            <a:ext cx="3931920" cy="547654"/>
          </a:xfrm>
        </p:spPr>
        <p:txBody>
          <a:bodyPr/>
          <a:lstStyle/>
          <a:p>
            <a:r>
              <a:rPr lang="en-US" b="1" dirty="0" smtClean="0"/>
              <a:t>Residential sector electricity consumption</a:t>
            </a:r>
          </a:p>
          <a:p>
            <a:r>
              <a:rPr lang="en-US" b="1" dirty="0" smtClean="0"/>
              <a:t>AEO2022 Reference case</a:t>
            </a:r>
          </a:p>
          <a:p>
            <a:r>
              <a:rPr lang="en-US" sz="1100" dirty="0" smtClean="0"/>
              <a:t>quadrillion British thermal units</a:t>
            </a:r>
            <a:endParaRPr lang="en-US" sz="1100" dirty="0"/>
          </a:p>
        </p:txBody>
      </p:sp>
      <p:sp>
        <p:nvSpPr>
          <p:cNvPr id="2" name="TextBox 1"/>
          <p:cNvSpPr txBox="1"/>
          <p:nvPr/>
        </p:nvSpPr>
        <p:spPr>
          <a:xfrm>
            <a:off x="7843520" y="1889893"/>
            <a:ext cx="11049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accent1"/>
                </a:solidFill>
                <a:ea typeface="Times New Roman" charset="0"/>
                <a:cs typeface="Times New Roman" charset="0"/>
              </a:rPr>
              <a:t>onsite generation for own use  </a:t>
            </a:r>
            <a:endParaRPr lang="en-US" sz="1200" b="1" dirty="0" smtClean="0">
              <a:solidFill>
                <a:schemeClr val="accent1"/>
              </a:solidFill>
              <a:ea typeface="Times New Roman" charset="0"/>
              <a:cs typeface="Times New Roman" charset="0"/>
            </a:endParaRPr>
          </a:p>
          <a:p>
            <a:endParaRPr lang="en-US" sz="1200" b="1" dirty="0">
              <a:solidFill>
                <a:schemeClr val="accent1"/>
              </a:solidFill>
              <a:ea typeface="Times New Roman" charset="0"/>
              <a:cs typeface="Times New Roman" charset="0"/>
            </a:endParaRPr>
          </a:p>
          <a:p>
            <a:r>
              <a:rPr lang="en-US" sz="1200" b="1" dirty="0" smtClean="0">
                <a:solidFill>
                  <a:schemeClr val="tx2">
                    <a:lumMod val="90000"/>
                    <a:lumOff val="10000"/>
                  </a:schemeClr>
                </a:solidFill>
                <a:ea typeface="Times New Roman" charset="0"/>
                <a:cs typeface="Times New Roman" charset="0"/>
              </a:rPr>
              <a:t>purchased </a:t>
            </a:r>
            <a:r>
              <a:rPr lang="en-US" sz="1200" b="1" dirty="0">
                <a:solidFill>
                  <a:schemeClr val="tx2">
                    <a:lumMod val="90000"/>
                    <a:lumOff val="10000"/>
                  </a:schemeClr>
                </a:solidFill>
                <a:ea typeface="Times New Roman" charset="0"/>
                <a:cs typeface="Times New Roman" charset="0"/>
              </a:rPr>
              <a:t>electricity</a:t>
            </a:r>
          </a:p>
          <a:p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32" y="203102"/>
            <a:ext cx="576228" cy="579763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9898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BLD27a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2318672934"/>
              </p:ext>
            </p:extLst>
          </p:nvPr>
        </p:nvGraphicFramePr>
        <p:xfrm>
          <a:off x="685800" y="892176"/>
          <a:ext cx="3932238" cy="3497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32" y="203103"/>
            <a:ext cx="576228" cy="57976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Residential </a:t>
            </a:r>
            <a:r>
              <a:rPr lang="en-US" dirty="0" smtClean="0"/>
              <a:t>electricity use and miscellaneous electrical loads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72298" y="1528696"/>
            <a:ext cx="146915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dirty="0"/>
              <a:t>cooking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dirty="0">
                <a:solidFill>
                  <a:schemeClr val="accent4"/>
                </a:solidFill>
              </a:rPr>
              <a:t>lighting</a:t>
            </a:r>
          </a:p>
          <a:p>
            <a:r>
              <a:rPr lang="en-US" sz="1000" b="1" dirty="0">
                <a:solidFill>
                  <a:schemeClr val="accent2"/>
                </a:solidFill>
              </a:rPr>
              <a:t>laundry and dishwashing</a:t>
            </a:r>
          </a:p>
          <a:p>
            <a:r>
              <a:rPr lang="en-US" sz="1000" b="1" dirty="0" smtClean="0">
                <a:solidFill>
                  <a:schemeClr val="accent2">
                    <a:lumMod val="75000"/>
                  </a:schemeClr>
                </a:solidFill>
              </a:rPr>
              <a:t>refrigeration </a:t>
            </a:r>
            <a:endParaRPr lang="en-US" sz="1000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sz="1000" b="1" dirty="0">
                <a:solidFill>
                  <a:schemeClr val="accent2">
                    <a:lumMod val="75000"/>
                  </a:schemeClr>
                </a:solidFill>
              </a:rPr>
              <a:t>and freezing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water heating</a:t>
            </a:r>
            <a:endParaRPr lang="en-US" sz="1000" b="1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s</a:t>
            </a:r>
            <a:r>
              <a:rPr lang="en-US" sz="10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pace heating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dirty="0" smtClean="0">
                <a:solidFill>
                  <a:schemeClr val="accent5"/>
                </a:solidFill>
              </a:rPr>
              <a:t>space cooling</a:t>
            </a:r>
            <a:endParaRPr lang="en-US" sz="1000" b="1" dirty="0">
              <a:solidFill>
                <a:schemeClr val="accent5"/>
              </a:solidFill>
            </a:endParaRPr>
          </a:p>
          <a:p>
            <a:r>
              <a:rPr lang="en-US" sz="1000" b="1" dirty="0" smtClean="0">
                <a:solidFill>
                  <a:schemeClr val="bg1">
                    <a:lumMod val="50000"/>
                  </a:schemeClr>
                </a:solidFill>
              </a:rPr>
              <a:t>characterized</a:t>
            </a:r>
            <a:r>
              <a:rPr lang="en-US" sz="800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000" b="1" dirty="0" smtClean="0">
                <a:solidFill>
                  <a:schemeClr val="bg1">
                    <a:lumMod val="50000"/>
                  </a:schemeClr>
                </a:solidFill>
              </a:rPr>
              <a:t>miscellaneous electric loads</a:t>
            </a:r>
          </a:p>
          <a:p>
            <a:r>
              <a:rPr lang="en-US" sz="1000" b="1" dirty="0" smtClean="0">
                <a:solidFill>
                  <a:schemeClr val="bg1">
                    <a:lumMod val="50000"/>
                  </a:schemeClr>
                </a:solidFill>
              </a:rPr>
              <a:t>(MELS)</a:t>
            </a:r>
          </a:p>
          <a:p>
            <a:r>
              <a:rPr lang="en-US" sz="1000" b="1" dirty="0" smtClean="0">
                <a:solidFill>
                  <a:schemeClr val="accent6">
                    <a:lumMod val="50000"/>
                  </a:schemeClr>
                </a:solidFill>
              </a:rPr>
              <a:t>other MELs</a:t>
            </a:r>
            <a:endParaRPr lang="en-US" sz="1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13" name="BLD27b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757075229"/>
              </p:ext>
            </p:extLst>
          </p:nvPr>
        </p:nvGraphicFramePr>
        <p:xfrm>
          <a:off x="4664075" y="892176"/>
          <a:ext cx="4022725" cy="3497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836098" y="1528696"/>
            <a:ext cx="130790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accent1"/>
                </a:solidFill>
              </a:rPr>
              <a:t>security systems</a:t>
            </a:r>
            <a:endParaRPr lang="en-US" sz="500" b="1" dirty="0">
              <a:solidFill>
                <a:schemeClr val="accent1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dirty="0" smtClean="0">
                <a:solidFill>
                  <a:schemeClr val="tx2">
                    <a:lumMod val="90000"/>
                    <a:lumOff val="10000"/>
                  </a:schemeClr>
                </a:solidFill>
                <a:ea typeface="Times New Roman" charset="0"/>
                <a:cs typeface="Times New Roman" charset="0"/>
              </a:rPr>
              <a:t>tablets, phones, smart speakers and rechargeable devices</a:t>
            </a:r>
            <a:endParaRPr lang="en-US" sz="1000" b="1" dirty="0">
              <a:solidFill>
                <a:schemeClr val="tx2">
                  <a:lumMod val="90000"/>
                  <a:lumOff val="10000"/>
                </a:schemeClr>
              </a:solidFill>
              <a:ea typeface="Times New Roman" charset="0"/>
              <a:cs typeface="Times New Roman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ea typeface="Times New Roman" charset="0"/>
                <a:cs typeface="Times New Roman" charset="0"/>
              </a:rPr>
              <a:t>small kitchen appliances</a:t>
            </a:r>
          </a:p>
          <a:p>
            <a:r>
              <a:rPr lang="en-US" sz="10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PCs </a:t>
            </a:r>
            <a:r>
              <a:rPr lang="en-US" sz="1000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and related equipment</a:t>
            </a:r>
          </a:p>
          <a:p>
            <a:r>
              <a:rPr lang="en-US" sz="1000" b="1" dirty="0">
                <a:solidFill>
                  <a:schemeClr val="accent3"/>
                </a:solidFill>
              </a:rPr>
              <a:t>pool pumps, heaters, and spas</a:t>
            </a:r>
          </a:p>
          <a:p>
            <a:r>
              <a:rPr lang="en-US" sz="1000" b="1" dirty="0" smtClean="0">
                <a:solidFill>
                  <a:srgbClr val="385B1E"/>
                </a:solidFill>
              </a:rPr>
              <a:t>ceiling </a:t>
            </a:r>
            <a:r>
              <a:rPr lang="en-US" sz="1000" b="1" dirty="0">
                <a:solidFill>
                  <a:srgbClr val="385B1E"/>
                </a:solidFill>
              </a:rPr>
              <a:t>fans and dehumidifiers</a:t>
            </a:r>
          </a:p>
          <a:p>
            <a:r>
              <a:rPr lang="en-US" sz="1000" b="1" dirty="0" smtClean="0"/>
              <a:t>televisions </a:t>
            </a:r>
            <a:r>
              <a:rPr lang="en-US" sz="1000" b="1" dirty="0"/>
              <a:t>and related </a:t>
            </a:r>
            <a:r>
              <a:rPr lang="en-US" sz="1000" b="1" dirty="0" smtClean="0"/>
              <a:t>equipment</a:t>
            </a:r>
            <a:endParaRPr lang="en-US" sz="10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685800" y="4366152"/>
            <a:ext cx="8001000" cy="297288"/>
          </a:xfrm>
          <a:prstGeom prst="rect">
            <a:avLst/>
          </a:prstGeom>
        </p:spPr>
        <p:txBody>
          <a:bodyPr/>
          <a:lstStyle/>
          <a:p>
            <a:pPr eaLnBrk="0" hangingPunct="0"/>
            <a:r>
              <a:rPr lang="en-US" dirty="0"/>
              <a:t>Note: </a:t>
            </a:r>
            <a:r>
              <a:rPr lang="en-US" dirty="0" smtClean="0"/>
              <a:t>The other MELs </a:t>
            </a:r>
            <a:r>
              <a:rPr lang="en-US" dirty="0"/>
              <a:t>category includes aggregated energy use for end uses not explicitly characterized in the right-hand </a:t>
            </a:r>
            <a:r>
              <a:rPr lang="en-US" dirty="0" smtClean="0"/>
              <a:t>chart, as well as unspecified </a:t>
            </a:r>
            <a:r>
              <a:rPr lang="en-US" dirty="0"/>
              <a:t>electricity consumption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0678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BLD29a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1025872166"/>
              </p:ext>
            </p:extLst>
          </p:nvPr>
        </p:nvGraphicFramePr>
        <p:xfrm>
          <a:off x="685800" y="892175"/>
          <a:ext cx="3932238" cy="3497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BLD29b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928001832"/>
              </p:ext>
            </p:extLst>
          </p:nvPr>
        </p:nvGraphicFramePr>
        <p:xfrm>
          <a:off x="4664075" y="892175"/>
          <a:ext cx="4022725" cy="3497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Commercial </a:t>
            </a:r>
            <a:r>
              <a:rPr lang="en-US" dirty="0"/>
              <a:t>electricity use and miscellaneous electrical </a:t>
            </a:r>
            <a:r>
              <a:rPr lang="en-US" dirty="0" smtClean="0"/>
              <a:t>loads</a:t>
            </a: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32" y="203102"/>
            <a:ext cx="576228" cy="57976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836098" y="2121504"/>
            <a:ext cx="130790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accent3">
                    <a:lumMod val="60000"/>
                    <a:lumOff val="40000"/>
                  </a:schemeClr>
                </a:solidFill>
                <a:ea typeface="Times New Roman" charset="0"/>
                <a:cs typeface="Times New Roman" charset="0"/>
              </a:rPr>
              <a:t>l</a:t>
            </a:r>
            <a:r>
              <a:rPr lang="en-US" sz="1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a typeface="Times New Roman" charset="0"/>
                <a:cs typeface="Times New Roman" charset="0"/>
              </a:rPr>
              <a:t>ab and diagnostic equipment</a:t>
            </a:r>
          </a:p>
          <a:p>
            <a:r>
              <a:rPr lang="en-US" sz="1000" b="1" dirty="0" smtClean="0">
                <a:solidFill>
                  <a:schemeClr val="accent3"/>
                </a:solidFill>
                <a:ea typeface="Times New Roman" charset="0"/>
                <a:cs typeface="Times New Roman" charset="0"/>
              </a:rPr>
              <a:t>transformers</a:t>
            </a:r>
          </a:p>
          <a:p>
            <a:r>
              <a:rPr lang="en-US" sz="1000" b="1" dirty="0">
                <a:solidFill>
                  <a:schemeClr val="accent3">
                    <a:lumMod val="75000"/>
                  </a:schemeClr>
                </a:solidFill>
              </a:rPr>
              <a:t>water services, parking lot lighting, and other non-building </a:t>
            </a:r>
            <a:r>
              <a:rPr lang="en-US" sz="1000" b="1" dirty="0" smtClean="0">
                <a:solidFill>
                  <a:schemeClr val="accent3">
                    <a:lumMod val="75000"/>
                  </a:schemeClr>
                </a:solidFill>
              </a:rPr>
              <a:t>uses</a:t>
            </a:r>
          </a:p>
          <a:p>
            <a:r>
              <a:rPr lang="en-US" sz="1000" b="1" dirty="0">
                <a:solidFill>
                  <a:schemeClr val="bg2"/>
                </a:solidFill>
              </a:rPr>
              <a:t>IT and office equipment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471647" y="1735723"/>
            <a:ext cx="147045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bg2"/>
                </a:solidFill>
              </a:rPr>
              <a:t>w</a:t>
            </a:r>
            <a:r>
              <a:rPr lang="en-US" sz="1000" b="1" dirty="0" smtClean="0">
                <a:solidFill>
                  <a:schemeClr val="bg2"/>
                </a:solidFill>
              </a:rPr>
              <a:t>ater heating,</a:t>
            </a:r>
          </a:p>
          <a:p>
            <a:r>
              <a:rPr lang="en-US" sz="1000" b="1" dirty="0" smtClean="0">
                <a:solidFill>
                  <a:schemeClr val="bg2"/>
                </a:solidFill>
              </a:rPr>
              <a:t>cooking, and</a:t>
            </a:r>
          </a:p>
          <a:p>
            <a:r>
              <a:rPr lang="en-US" sz="1000" b="1" dirty="0" smtClean="0">
                <a:solidFill>
                  <a:schemeClr val="bg2"/>
                </a:solidFill>
              </a:rPr>
              <a:t>space heating</a:t>
            </a:r>
          </a:p>
          <a:p>
            <a:r>
              <a:rPr lang="en-US" sz="1000" b="1" dirty="0">
                <a:solidFill>
                  <a:schemeClr val="accent4"/>
                </a:solidFill>
              </a:rPr>
              <a:t>lighting</a:t>
            </a:r>
          </a:p>
          <a:p>
            <a:r>
              <a:rPr lang="en-US" sz="10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ventilation</a:t>
            </a:r>
            <a:endParaRPr lang="en-US" sz="10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sz="1000" b="1" dirty="0" smtClean="0">
                <a:solidFill>
                  <a:schemeClr val="accent1"/>
                </a:solidFill>
              </a:rPr>
              <a:t>space cooling</a:t>
            </a:r>
          </a:p>
          <a:p>
            <a:r>
              <a:rPr lang="en-US" sz="1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r</a:t>
            </a:r>
            <a:r>
              <a:rPr lang="en-US" sz="1000" b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efrigeration and freezing</a:t>
            </a:r>
          </a:p>
          <a:p>
            <a:r>
              <a:rPr lang="en-US" sz="1000" b="1" dirty="0" smtClean="0">
                <a:solidFill>
                  <a:schemeClr val="bg1">
                    <a:lumMod val="50000"/>
                  </a:schemeClr>
                </a:solidFill>
              </a:rPr>
              <a:t>characterized miscellaneous electric loads</a:t>
            </a:r>
          </a:p>
          <a:p>
            <a:r>
              <a:rPr lang="en-US" sz="1000" b="1" dirty="0" smtClean="0">
                <a:solidFill>
                  <a:schemeClr val="bg1">
                    <a:lumMod val="50000"/>
                  </a:schemeClr>
                </a:solidFill>
              </a:rPr>
              <a:t>(MELs)</a:t>
            </a:r>
            <a:endParaRPr lang="en-US" sz="1000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1000" b="1" dirty="0" smtClean="0">
                <a:solidFill>
                  <a:schemeClr val="tx2"/>
                </a:solidFill>
              </a:rPr>
              <a:t>other MELs</a:t>
            </a:r>
          </a:p>
          <a:p>
            <a:endParaRPr lang="en-US" sz="1000" b="1" dirty="0">
              <a:solidFill>
                <a:srgbClr val="D6D6D6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685800" y="4366152"/>
            <a:ext cx="8001000" cy="297288"/>
          </a:xfrm>
          <a:prstGeom prst="rect">
            <a:avLst/>
          </a:prstGeom>
        </p:spPr>
        <p:txBody>
          <a:bodyPr/>
          <a:lstStyle/>
          <a:p>
            <a:pPr eaLnBrk="0" hangingPunct="0"/>
            <a:r>
              <a:rPr lang="en-US" dirty="0"/>
              <a:t>Note: </a:t>
            </a:r>
            <a:r>
              <a:rPr lang="en-US" dirty="0" smtClean="0"/>
              <a:t>The other MELs </a:t>
            </a:r>
            <a:r>
              <a:rPr lang="en-US" dirty="0"/>
              <a:t>category includes aggregated energy use for end uses not explicitly characterized in the right-hand </a:t>
            </a:r>
            <a:r>
              <a:rPr lang="en-US" dirty="0" smtClean="0"/>
              <a:t>chart, as well as </a:t>
            </a:r>
            <a:r>
              <a:rPr lang="en-US" dirty="0"/>
              <a:t>unspecified electricity consumption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912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BLD31a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3991396516"/>
              </p:ext>
            </p:extLst>
          </p:nvPr>
        </p:nvGraphicFramePr>
        <p:xfrm>
          <a:off x="685800" y="1552639"/>
          <a:ext cx="3932238" cy="2836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5" name="BLD31b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758202734"/>
              </p:ext>
            </p:extLst>
          </p:nvPr>
        </p:nvGraphicFramePr>
        <p:xfrm>
          <a:off x="4664075" y="1552639"/>
          <a:ext cx="4022725" cy="2836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32" y="203102"/>
            <a:ext cx="576228" cy="57976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2400" dirty="0" smtClean="0"/>
              <a:t>Residential and commercial solar photovoltaic </a:t>
            </a:r>
            <a:r>
              <a:rPr lang="en-US" sz="2400" dirty="0"/>
              <a:t>generation </a:t>
            </a:r>
            <a:r>
              <a:rPr lang="en-US" sz="2400" dirty="0" smtClean="0"/>
              <a:t>capacity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610798" y="2672801"/>
            <a:ext cx="1363604" cy="147732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1" kern="0" dirty="0">
                <a:solidFill>
                  <a:schemeClr val="accent2">
                    <a:lumMod val="40000"/>
                    <a:lumOff val="60000"/>
                  </a:schemeClr>
                </a:solidFill>
                <a:ea typeface="Times New Roman" charset="0"/>
                <a:cs typeface="Times New Roman" charset="0"/>
              </a:rPr>
              <a:t>Low Oil and Gas Supply</a:t>
            </a:r>
          </a:p>
          <a:p>
            <a:pPr eaLnBrk="0" hangingPunct="0"/>
            <a:r>
              <a:rPr lang="en-US" sz="10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Low Renewables Cost</a:t>
            </a:r>
          </a:p>
          <a:p>
            <a:pPr eaLnBrk="0" hangingPunct="0"/>
            <a:r>
              <a:rPr lang="en-US" sz="1000" b="1" dirty="0">
                <a:solidFill>
                  <a:schemeClr val="accent3">
                    <a:lumMod val="75000"/>
                  </a:schemeClr>
                </a:solidFill>
                <a:ea typeface="Times New Roman" charset="0"/>
                <a:cs typeface="Times New Roman" charset="0"/>
              </a:rPr>
              <a:t>High Renewables Cost</a:t>
            </a:r>
          </a:p>
          <a:p>
            <a:pPr eaLnBrk="0" hangingPunct="0"/>
            <a:r>
              <a:rPr lang="en-US" sz="1000" b="1" dirty="0" smtClean="0">
                <a:ea typeface="Times New Roman" charset="0"/>
                <a:cs typeface="Times New Roman" charset="0"/>
              </a:rPr>
              <a:t>Reference</a:t>
            </a:r>
            <a:endParaRPr lang="en-US" sz="1000" b="1" dirty="0">
              <a:solidFill>
                <a:schemeClr val="accent3"/>
              </a:solidFill>
            </a:endParaRPr>
          </a:p>
          <a:p>
            <a:pPr eaLnBrk="0" hangingPunct="0">
              <a:defRPr/>
            </a:pPr>
            <a:r>
              <a:rPr lang="en-US" sz="1000" b="1" dirty="0" smtClean="0">
                <a:solidFill>
                  <a:schemeClr val="accent2">
                    <a:lumMod val="75000"/>
                  </a:schemeClr>
                </a:solidFill>
              </a:rPr>
              <a:t>High </a:t>
            </a:r>
            <a:r>
              <a:rPr lang="en-US" sz="1000" b="1" dirty="0">
                <a:solidFill>
                  <a:schemeClr val="accent2">
                    <a:lumMod val="75000"/>
                  </a:schemeClr>
                </a:solidFill>
              </a:rPr>
              <a:t>Oil and Gas </a:t>
            </a:r>
            <a:r>
              <a:rPr lang="en-US" sz="1000" b="1" dirty="0" smtClean="0">
                <a:solidFill>
                  <a:schemeClr val="accent2">
                    <a:lumMod val="75000"/>
                  </a:schemeClr>
                </a:solidFill>
              </a:rPr>
              <a:t>Supply</a:t>
            </a:r>
          </a:p>
        </p:txBody>
      </p:sp>
      <p:sp>
        <p:nvSpPr>
          <p:cNvPr id="16" name="TextBox 1"/>
          <p:cNvSpPr txBox="1"/>
          <p:nvPr/>
        </p:nvSpPr>
        <p:spPr>
          <a:xfrm>
            <a:off x="1218369" y="4170434"/>
            <a:ext cx="30742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/>
              <a:t>2020          2030          2040           2050</a:t>
            </a:r>
            <a:endParaRPr lang="en-US" sz="1200" dirty="0"/>
          </a:p>
        </p:txBody>
      </p:sp>
      <p:sp>
        <p:nvSpPr>
          <p:cNvPr id="22" name="TextBox 1"/>
          <p:cNvSpPr txBox="1">
            <a:spLocks noGrp="1"/>
          </p:cNvSpPr>
          <p:nvPr>
            <p:ph type="body" sz="quarter" idx="17"/>
          </p:nvPr>
        </p:nvSpPr>
        <p:spPr bwMode="auto">
          <a:xfrm>
            <a:off x="708502" y="1222254"/>
            <a:ext cx="3931920" cy="35085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lIns="27432" tIns="27432" rIns="27432" bIns="27432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r>
              <a:rPr lang="en-US" sz="1200" b="1" dirty="0" smtClean="0"/>
              <a:t>Residential </a:t>
            </a:r>
            <a:r>
              <a:rPr lang="en-US" sz="1200" b="1" dirty="0"/>
              <a:t>solar </a:t>
            </a:r>
            <a:r>
              <a:rPr lang="en-US" sz="1200" b="1" dirty="0">
                <a:solidFill>
                  <a:srgbClr val="000000"/>
                </a:solidFill>
              </a:rPr>
              <a:t>distributed generation </a:t>
            </a:r>
            <a:r>
              <a:rPr lang="en-US" sz="1200" b="1" dirty="0" smtClean="0">
                <a:solidFill>
                  <a:srgbClr val="000000"/>
                </a:solidFill>
              </a:rPr>
              <a:t>capacity</a:t>
            </a:r>
          </a:p>
          <a:p>
            <a:pPr eaLnBrk="0" hangingPunct="0"/>
            <a:r>
              <a:rPr lang="en-US" sz="1200" b="1" dirty="0" smtClean="0">
                <a:solidFill>
                  <a:srgbClr val="000000"/>
                </a:solidFill>
              </a:rPr>
              <a:t>AEO2022 Reference and side cases</a:t>
            </a:r>
          </a:p>
          <a:p>
            <a:pPr eaLnBrk="0" hangingPunct="0"/>
            <a:r>
              <a:rPr lang="en-US" dirty="0" smtClean="0">
                <a:solidFill>
                  <a:srgbClr val="000000"/>
                </a:solidFill>
                <a:ea typeface="Times New Roman" charset="0"/>
                <a:cs typeface="Times New Roman" charset="0"/>
              </a:rPr>
              <a:t>gigawatts </a:t>
            </a:r>
            <a:r>
              <a:rPr lang="en-US" dirty="0">
                <a:solidFill>
                  <a:srgbClr val="000000"/>
                </a:solidFill>
                <a:ea typeface="Times New Roman" charset="0"/>
                <a:cs typeface="Times New Roman" charset="0"/>
              </a:rPr>
              <a:t>direct </a:t>
            </a:r>
            <a:r>
              <a:rPr lang="en-US" dirty="0" smtClean="0">
                <a:solidFill>
                  <a:srgbClr val="000000"/>
                </a:solidFill>
                <a:ea typeface="Times New Roman" charset="0"/>
                <a:cs typeface="Times New Roman" charset="0"/>
              </a:rPr>
              <a:t>current</a:t>
            </a:r>
          </a:p>
        </p:txBody>
      </p:sp>
      <p:sp>
        <p:nvSpPr>
          <p:cNvPr id="24" name="TextBox 1"/>
          <p:cNvSpPr txBox="1">
            <a:spLocks noGrp="1"/>
          </p:cNvSpPr>
          <p:nvPr>
            <p:ph type="body" sz="quarter" idx="18"/>
          </p:nvPr>
        </p:nvSpPr>
        <p:spPr bwMode="auto">
          <a:xfrm>
            <a:off x="4687093" y="1222254"/>
            <a:ext cx="4023360" cy="35085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lIns="27432" tIns="27432" rIns="27432" bIns="27432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eaLnBrk="0" hangingPunct="0"/>
            <a:r>
              <a:rPr lang="en-US" sz="1200" b="1" dirty="0"/>
              <a:t>Commercial </a:t>
            </a:r>
            <a:r>
              <a:rPr lang="en-US" sz="1200" b="1" dirty="0" smtClean="0"/>
              <a:t>solar </a:t>
            </a:r>
            <a:r>
              <a:rPr lang="en-US" sz="1200" b="1" dirty="0"/>
              <a:t>distributed generation </a:t>
            </a:r>
            <a:r>
              <a:rPr lang="en-US" sz="1200" b="1" dirty="0" smtClean="0"/>
              <a:t>capacity</a:t>
            </a:r>
          </a:p>
          <a:p>
            <a:pPr algn="l" eaLnBrk="0" hangingPunct="0"/>
            <a:r>
              <a:rPr lang="en-US" sz="1200" b="1" dirty="0" smtClean="0">
                <a:solidFill>
                  <a:srgbClr val="000000"/>
                </a:solidFill>
              </a:rPr>
              <a:t>AEO2022 Reference and side cases</a:t>
            </a:r>
          </a:p>
          <a:p>
            <a:pPr algn="l" eaLnBrk="0" hangingPunct="0"/>
            <a:r>
              <a:rPr lang="en-US" dirty="0" smtClean="0">
                <a:solidFill>
                  <a:srgbClr val="000000"/>
                </a:solidFill>
                <a:ea typeface="Times New Roman" charset="0"/>
                <a:cs typeface="Times New Roman" charset="0"/>
              </a:rPr>
              <a:t>gigawatts </a:t>
            </a:r>
            <a:r>
              <a:rPr lang="en-US" dirty="0">
                <a:solidFill>
                  <a:srgbClr val="000000"/>
                </a:solidFill>
                <a:ea typeface="Times New Roman" charset="0"/>
                <a:cs typeface="Times New Roman" charset="0"/>
              </a:rPr>
              <a:t>direct </a:t>
            </a:r>
            <a:r>
              <a:rPr lang="en-US" dirty="0" smtClean="0">
                <a:solidFill>
                  <a:srgbClr val="000000"/>
                </a:solidFill>
                <a:ea typeface="Times New Roman" charset="0"/>
                <a:cs typeface="Times New Roman" charset="0"/>
              </a:rPr>
              <a:t>current</a:t>
            </a:r>
            <a:endParaRPr lang="en-US" sz="1200" dirty="0">
              <a:solidFill>
                <a:srgbClr val="000000"/>
              </a:solidFill>
              <a:ea typeface="Times New Roman" charset="0"/>
              <a:cs typeface="Times New Roman" charset="0"/>
            </a:endParaRPr>
          </a:p>
        </p:txBody>
      </p:sp>
      <p:sp>
        <p:nvSpPr>
          <p:cNvPr id="14" name="TextBox 1"/>
          <p:cNvSpPr txBox="1"/>
          <p:nvPr/>
        </p:nvSpPr>
        <p:spPr>
          <a:xfrm>
            <a:off x="5244269" y="4170433"/>
            <a:ext cx="30742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/>
              <a:t>2020          2030           2040           2050</a:t>
            </a:r>
            <a:endParaRPr lang="en-US" sz="1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959278" y="1661139"/>
            <a:ext cx="1363604" cy="209288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Low Renewables Cost</a:t>
            </a:r>
          </a:p>
          <a:p>
            <a:pPr eaLnBrk="0" hangingPunct="0"/>
            <a:endParaRPr lang="en-US" sz="1000" b="1" kern="0" dirty="0" smtClean="0">
              <a:solidFill>
                <a:schemeClr val="accent2">
                  <a:lumMod val="40000"/>
                  <a:lumOff val="60000"/>
                </a:schemeClr>
              </a:solidFill>
              <a:ea typeface="Times New Roman" charset="0"/>
              <a:cs typeface="Times New Roman" charset="0"/>
            </a:endParaRPr>
          </a:p>
          <a:p>
            <a:pPr eaLnBrk="0" hangingPunct="0"/>
            <a:endParaRPr lang="en-US" sz="1000" b="1" kern="0" dirty="0" smtClean="0">
              <a:solidFill>
                <a:schemeClr val="accent2">
                  <a:lumMod val="40000"/>
                  <a:lumOff val="60000"/>
                </a:schemeClr>
              </a:solidFill>
              <a:ea typeface="Times New Roman" charset="0"/>
              <a:cs typeface="Times New Roman" charset="0"/>
            </a:endParaRPr>
          </a:p>
          <a:p>
            <a:pPr eaLnBrk="0" hangingPunct="0"/>
            <a:endParaRPr lang="en-US" sz="1000" b="1" kern="0" dirty="0">
              <a:solidFill>
                <a:schemeClr val="accent2">
                  <a:lumMod val="40000"/>
                  <a:lumOff val="60000"/>
                </a:schemeClr>
              </a:solidFill>
              <a:ea typeface="Times New Roman" charset="0"/>
              <a:cs typeface="Times New Roman" charset="0"/>
            </a:endParaRPr>
          </a:p>
          <a:p>
            <a:pPr eaLnBrk="0" hangingPunct="0"/>
            <a:endParaRPr lang="en-US" sz="1000" b="1" kern="0" dirty="0" smtClean="0">
              <a:solidFill>
                <a:schemeClr val="accent2">
                  <a:lumMod val="40000"/>
                  <a:lumOff val="60000"/>
                </a:schemeClr>
              </a:solidFill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sz="1000" b="1" kern="0" dirty="0" smtClean="0">
                <a:solidFill>
                  <a:schemeClr val="accent2">
                    <a:lumMod val="40000"/>
                    <a:lumOff val="60000"/>
                  </a:schemeClr>
                </a:solidFill>
                <a:ea typeface="Times New Roman" charset="0"/>
                <a:cs typeface="Times New Roman" charset="0"/>
              </a:rPr>
              <a:t>Low </a:t>
            </a:r>
            <a:r>
              <a:rPr lang="en-US" sz="1000" b="1" kern="0" dirty="0">
                <a:solidFill>
                  <a:schemeClr val="accent2">
                    <a:lumMod val="40000"/>
                    <a:lumOff val="60000"/>
                  </a:schemeClr>
                </a:solidFill>
                <a:ea typeface="Times New Roman" charset="0"/>
                <a:cs typeface="Times New Roman" charset="0"/>
              </a:rPr>
              <a:t>Oil and Gas Supply</a:t>
            </a:r>
          </a:p>
          <a:p>
            <a:pPr eaLnBrk="0" hangingPunct="0"/>
            <a:r>
              <a:rPr lang="en-US" sz="1000" b="1" dirty="0" smtClean="0">
                <a:ea typeface="Times New Roman" charset="0"/>
                <a:cs typeface="Times New Roman" charset="0"/>
              </a:rPr>
              <a:t>Reference</a:t>
            </a:r>
            <a:endParaRPr lang="en-US" sz="1000" b="1" dirty="0">
              <a:solidFill>
                <a:schemeClr val="accent3"/>
              </a:solidFill>
            </a:endParaRPr>
          </a:p>
          <a:p>
            <a:pPr eaLnBrk="0" hangingPunct="0">
              <a:defRPr/>
            </a:pPr>
            <a:r>
              <a:rPr lang="en-US" sz="1000" b="1" dirty="0" smtClean="0">
                <a:solidFill>
                  <a:schemeClr val="accent2">
                    <a:lumMod val="75000"/>
                  </a:schemeClr>
                </a:solidFill>
              </a:rPr>
              <a:t>High </a:t>
            </a:r>
            <a:r>
              <a:rPr lang="en-US" sz="1000" b="1" dirty="0">
                <a:solidFill>
                  <a:schemeClr val="accent2">
                    <a:lumMod val="75000"/>
                  </a:schemeClr>
                </a:solidFill>
              </a:rPr>
              <a:t>Oil and Gas </a:t>
            </a:r>
            <a:r>
              <a:rPr lang="en-US" sz="1000" b="1" dirty="0" smtClean="0">
                <a:solidFill>
                  <a:schemeClr val="accent2">
                    <a:lumMod val="75000"/>
                  </a:schemeClr>
                </a:solidFill>
              </a:rPr>
              <a:t>Supply</a:t>
            </a:r>
          </a:p>
          <a:p>
            <a:pPr eaLnBrk="0" hangingPunct="0">
              <a:defRPr/>
            </a:pPr>
            <a:r>
              <a:rPr lang="en-US" sz="1000" b="1" dirty="0" smtClean="0">
                <a:solidFill>
                  <a:schemeClr val="accent3">
                    <a:lumMod val="75000"/>
                  </a:schemeClr>
                </a:solidFill>
                <a:ea typeface="Times New Roman" charset="0"/>
                <a:cs typeface="Times New Roman" charset="0"/>
              </a:rPr>
              <a:t>High </a:t>
            </a:r>
            <a:r>
              <a:rPr lang="en-US" sz="1000" b="1" dirty="0">
                <a:solidFill>
                  <a:schemeClr val="accent3">
                    <a:lumMod val="75000"/>
                  </a:schemeClr>
                </a:solidFill>
                <a:ea typeface="Times New Roman" charset="0"/>
                <a:cs typeface="Times New Roman" charset="0"/>
              </a:rPr>
              <a:t>Renewables </a:t>
            </a:r>
            <a:r>
              <a:rPr lang="en-US" sz="1000" b="1" dirty="0" smtClean="0">
                <a:solidFill>
                  <a:schemeClr val="accent3">
                    <a:lumMod val="75000"/>
                  </a:schemeClr>
                </a:solidFill>
                <a:ea typeface="Times New Roman" charset="0"/>
                <a:cs typeface="Times New Roman" charset="0"/>
              </a:rPr>
              <a:t>Cost</a:t>
            </a:r>
            <a:endParaRPr lang="en-US" sz="1000" b="1" dirty="0">
              <a:solidFill>
                <a:schemeClr val="accent3">
                  <a:lumMod val="75000"/>
                </a:schemeClr>
              </a:solidFill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0643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32" y="203102"/>
            <a:ext cx="576228" cy="579763"/>
          </a:xfrm>
          <a:prstGeom prst="rect">
            <a:avLst/>
          </a:prstGeom>
        </p:spPr>
      </p:pic>
      <p:graphicFrame>
        <p:nvGraphicFramePr>
          <p:cNvPr id="41" name="BLD32a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4018217288"/>
              </p:ext>
            </p:extLst>
          </p:nvPr>
        </p:nvGraphicFramePr>
        <p:xfrm>
          <a:off x="685800" y="1292225"/>
          <a:ext cx="3301095" cy="3097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44" name="BLD32b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237622781"/>
              </p:ext>
            </p:extLst>
          </p:nvPr>
        </p:nvGraphicFramePr>
        <p:xfrm>
          <a:off x="4664076" y="1292225"/>
          <a:ext cx="3377058" cy="3097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0" name="Text Placeholder 29"/>
          <p:cNvSpPr>
            <a:spLocks noGrp="1"/>
          </p:cNvSpPr>
          <p:nvPr>
            <p:ph type="body" sz="quarter" idx="17"/>
          </p:nvPr>
        </p:nvSpPr>
        <p:spPr>
          <a:xfrm>
            <a:off x="708715" y="1178489"/>
            <a:ext cx="3931920" cy="350851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b="1" dirty="0">
                <a:solidFill>
                  <a:sysClr val="windowText" lastClr="000000"/>
                </a:solidFill>
              </a:rPr>
              <a:t>Commercial </a:t>
            </a:r>
            <a:r>
              <a:rPr lang="en-US" b="1" dirty="0" smtClean="0">
                <a:solidFill>
                  <a:sysClr val="windowText" lastClr="000000"/>
                </a:solidFill>
              </a:rPr>
              <a:t>distributed generation capacity </a:t>
            </a:r>
          </a:p>
          <a:p>
            <a:pPr algn="l"/>
            <a:r>
              <a:rPr lang="en-US" b="1" dirty="0" smtClean="0">
                <a:solidFill>
                  <a:sysClr val="windowText" lastClr="000000"/>
                </a:solidFill>
              </a:rPr>
              <a:t>AEO2022 </a:t>
            </a:r>
            <a:r>
              <a:rPr lang="en-US" b="1" dirty="0">
                <a:solidFill>
                  <a:sysClr val="windowText" lastClr="000000"/>
                </a:solidFill>
              </a:rPr>
              <a:t>Reference </a:t>
            </a:r>
            <a:r>
              <a:rPr lang="en-US" b="1" dirty="0" smtClean="0">
                <a:solidFill>
                  <a:sysClr val="windowText" lastClr="000000"/>
                </a:solidFill>
              </a:rPr>
              <a:t>case</a:t>
            </a:r>
          </a:p>
          <a:p>
            <a:pPr algn="l"/>
            <a:r>
              <a:rPr lang="en-US" sz="1100" dirty="0">
                <a:solidFill>
                  <a:sysClr val="windowText" lastClr="000000"/>
                </a:solidFill>
              </a:rPr>
              <a:t>g</a:t>
            </a:r>
            <a:r>
              <a:rPr lang="en-US" sz="1100" dirty="0" smtClean="0">
                <a:solidFill>
                  <a:sysClr val="windowText" lastClr="000000"/>
                </a:solidFill>
              </a:rPr>
              <a:t>igawatts direct current</a:t>
            </a:r>
          </a:p>
        </p:txBody>
      </p:sp>
      <p:sp>
        <p:nvSpPr>
          <p:cNvPr id="37" name="Text Placeholder 36"/>
          <p:cNvSpPr>
            <a:spLocks noGrp="1"/>
          </p:cNvSpPr>
          <p:nvPr>
            <p:ph type="body" sz="quarter" idx="18"/>
          </p:nvPr>
        </p:nvSpPr>
        <p:spPr>
          <a:xfrm>
            <a:off x="4686300" y="1178489"/>
            <a:ext cx="4023360" cy="350851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b="1" dirty="0" smtClean="0"/>
              <a:t>Commercial non-solar distributed generation capacity </a:t>
            </a:r>
          </a:p>
          <a:p>
            <a:pPr algn="l"/>
            <a:r>
              <a:rPr lang="en-US" b="1" dirty="0" smtClean="0"/>
              <a:t>AEO2022 Reference case</a:t>
            </a:r>
          </a:p>
          <a:p>
            <a:pPr algn="l"/>
            <a:r>
              <a:rPr lang="en-US" sz="1100" dirty="0" smtClean="0"/>
              <a:t>gigawatts direct current </a:t>
            </a:r>
            <a:endParaRPr lang="en-US" sz="11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2400" dirty="0" smtClean="0"/>
              <a:t>Commercial </a:t>
            </a:r>
            <a:r>
              <a:rPr lang="en-US" sz="2400" dirty="0"/>
              <a:t>distributed generation </a:t>
            </a:r>
            <a:r>
              <a:rPr lang="en-US" sz="2400" dirty="0" smtClean="0"/>
              <a:t>capacity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3546389" y="2231790"/>
            <a:ext cx="123699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en-US" sz="1000" b="1" dirty="0" smtClean="0">
                <a:solidFill>
                  <a:schemeClr val="accent1"/>
                </a:solidFill>
                <a:ea typeface="Times New Roman" charset="0"/>
                <a:cs typeface="Times New Roman" charset="0"/>
              </a:rPr>
              <a:t>natural gas-fired combined heat and power</a:t>
            </a:r>
            <a:endParaRPr lang="en-US" sz="1000" b="1" dirty="0">
              <a:solidFill>
                <a:schemeClr val="accent1"/>
              </a:solidFill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sz="1000" b="1" dirty="0" smtClean="0">
                <a:solidFill>
                  <a:schemeClr val="accent2"/>
                </a:solidFill>
                <a:ea typeface="Times New Roman" charset="0"/>
                <a:cs typeface="Times New Roman" charset="0"/>
              </a:rPr>
              <a:t>municipal solid waste/other</a:t>
            </a:r>
          </a:p>
          <a:p>
            <a:pPr eaLnBrk="0" hangingPunct="0"/>
            <a:r>
              <a:rPr lang="en-US" sz="1000" b="1" dirty="0">
                <a:solidFill>
                  <a:schemeClr val="accent3"/>
                </a:solidFill>
                <a:ea typeface="Times New Roman" charset="0"/>
                <a:cs typeface="Times New Roman" charset="0"/>
              </a:rPr>
              <a:t>wind</a:t>
            </a:r>
          </a:p>
          <a:p>
            <a:pPr eaLnBrk="0" hangingPunct="0"/>
            <a:r>
              <a:rPr lang="en-US" sz="1000" b="1" dirty="0" smtClean="0">
                <a:solidFill>
                  <a:schemeClr val="accent4"/>
                </a:solidFill>
                <a:ea typeface="Times New Roman" charset="0"/>
                <a:cs typeface="Times New Roman" charset="0"/>
              </a:rPr>
              <a:t>solar</a:t>
            </a:r>
            <a:endParaRPr lang="en-US" sz="1000" b="1" dirty="0">
              <a:solidFill>
                <a:schemeClr val="accent4"/>
              </a:solidFill>
              <a:ea typeface="Times New Roman" charset="0"/>
              <a:cs typeface="Times New Roman" charset="0"/>
            </a:endParaRPr>
          </a:p>
          <a:p>
            <a:pPr eaLnBrk="0" hangingPunct="0"/>
            <a:endParaRPr lang="en-US" sz="1000" b="1" dirty="0">
              <a:solidFill>
                <a:schemeClr val="accent2"/>
              </a:solidFill>
              <a:ea typeface="Times New Roman" charset="0"/>
              <a:cs typeface="Times New Roman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823964" y="2154845"/>
            <a:ext cx="120129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en-US" sz="1000" b="1" dirty="0">
                <a:solidFill>
                  <a:schemeClr val="accent3"/>
                </a:solidFill>
                <a:ea typeface="Times New Roman" charset="0"/>
                <a:cs typeface="Times New Roman" charset="0"/>
              </a:rPr>
              <a:t>microturbines</a:t>
            </a:r>
          </a:p>
          <a:p>
            <a:pPr eaLnBrk="0" hangingPunct="0"/>
            <a:r>
              <a:rPr lang="en-US" sz="1000" b="1" dirty="0" smtClean="0">
                <a:solidFill>
                  <a:schemeClr val="accent1"/>
                </a:solidFill>
                <a:ea typeface="Times New Roman" charset="0"/>
                <a:cs typeface="Times New Roman" charset="0"/>
              </a:rPr>
              <a:t>natural gas-fired engines</a:t>
            </a:r>
            <a:endParaRPr lang="en-US" sz="1000" b="1" dirty="0">
              <a:solidFill>
                <a:schemeClr val="accent1"/>
              </a:solidFill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sz="10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ea typeface="Times New Roman" charset="0"/>
                <a:cs typeface="Times New Roman" charset="0"/>
              </a:rPr>
              <a:t>fuel </a:t>
            </a:r>
            <a:r>
              <a:rPr lang="en-US" sz="1000" b="1" dirty="0">
                <a:solidFill>
                  <a:schemeClr val="accent3">
                    <a:lumMod val="40000"/>
                    <a:lumOff val="60000"/>
                  </a:schemeClr>
                </a:solidFill>
                <a:ea typeface="Times New Roman" charset="0"/>
                <a:cs typeface="Times New Roman" charset="0"/>
              </a:rPr>
              <a:t>cells</a:t>
            </a:r>
          </a:p>
          <a:p>
            <a:pPr eaLnBrk="0" hangingPunct="0"/>
            <a:r>
              <a:rPr lang="en-US" sz="1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a typeface="Times New Roman" charset="0"/>
                <a:cs typeface="Times New Roman" charset="0"/>
              </a:rPr>
              <a:t>natural gas-fired turbines</a:t>
            </a:r>
          </a:p>
          <a:p>
            <a:pPr eaLnBrk="0" hangingPunct="0"/>
            <a:r>
              <a:rPr lang="en-US" sz="1000" b="1" dirty="0">
                <a:solidFill>
                  <a:schemeClr val="accent2"/>
                </a:solidFill>
                <a:ea typeface="Times New Roman" charset="0"/>
                <a:cs typeface="Times New Roman" charset="0"/>
              </a:rPr>
              <a:t>m</a:t>
            </a:r>
            <a:r>
              <a:rPr lang="en-US" sz="1000" b="1" dirty="0" smtClean="0">
                <a:solidFill>
                  <a:schemeClr val="accent2"/>
                </a:solidFill>
                <a:ea typeface="Times New Roman" charset="0"/>
                <a:cs typeface="Times New Roman" charset="0"/>
              </a:rPr>
              <a:t>unicipal solid waste/other</a:t>
            </a:r>
          </a:p>
          <a:p>
            <a:pPr eaLnBrk="0" hangingPunct="0"/>
            <a:r>
              <a:rPr lang="en-US" sz="1000" b="1" dirty="0" smtClean="0">
                <a:solidFill>
                  <a:schemeClr val="accent3"/>
                </a:solidFill>
                <a:ea typeface="Times New Roman" charset="0"/>
                <a:cs typeface="Times New Roman" charset="0"/>
              </a:rPr>
              <a:t>wind</a:t>
            </a:r>
            <a:endParaRPr lang="en-US" sz="1000" b="1" dirty="0">
              <a:solidFill>
                <a:schemeClr val="accent3"/>
              </a:solidFill>
              <a:ea typeface="Times New Roman" charset="0"/>
              <a:cs typeface="Times New Roman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89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32" y="203102"/>
            <a:ext cx="576228" cy="57976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2400" dirty="0" smtClean="0"/>
              <a:t>Residential and commercial lighting </a:t>
            </a:r>
            <a:r>
              <a:rPr lang="en-US" sz="2400" dirty="0"/>
              <a:t>consumption and lighting </a:t>
            </a:r>
            <a:r>
              <a:rPr lang="en-US" sz="2400" dirty="0" smtClean="0"/>
              <a:t>shares</a:t>
            </a:r>
            <a:endParaRPr lang="en-US" sz="2400" dirty="0">
              <a:solidFill>
                <a:srgbClr val="FF0000"/>
              </a:solidFill>
            </a:endParaRPr>
          </a:p>
        </p:txBody>
      </p:sp>
      <p:graphicFrame>
        <p:nvGraphicFramePr>
          <p:cNvPr id="8" name="BLD33a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64890877"/>
              </p:ext>
            </p:extLst>
          </p:nvPr>
        </p:nvGraphicFramePr>
        <p:xfrm>
          <a:off x="555827" y="965852"/>
          <a:ext cx="3595154" cy="35184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TextBox 2"/>
          <p:cNvSpPr txBox="1"/>
          <p:nvPr/>
        </p:nvSpPr>
        <p:spPr bwMode="auto">
          <a:xfrm>
            <a:off x="4393002" y="4139190"/>
            <a:ext cx="4632254" cy="5802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rtlCol="0" anchor="t">
            <a:prstTxWarp prst="textNoShape">
              <a:avLst/>
            </a:prstTxWarp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endParaRPr lang="en-US" sz="900" b="1" dirty="0" smtClean="0">
              <a:solidFill>
                <a:schemeClr val="accent4"/>
              </a:solidFill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sz="900" b="1" dirty="0" smtClean="0">
                <a:solidFill>
                  <a:schemeClr val="accent4"/>
                </a:solidFill>
                <a:ea typeface="Times New Roman" charset="0"/>
                <a:cs typeface="Times New Roman" charset="0"/>
              </a:rPr>
              <a:t>other                                                      </a:t>
            </a:r>
            <a:r>
              <a:rPr lang="en-US" sz="900" b="1" dirty="0" smtClean="0">
                <a:solidFill>
                  <a:schemeClr val="accent5"/>
                </a:solidFill>
                <a:ea typeface="Times New Roman" charset="0"/>
                <a:cs typeface="Times New Roman" charset="0"/>
              </a:rPr>
              <a:t>linear fluorescent</a:t>
            </a:r>
          </a:p>
          <a:p>
            <a:pPr eaLnBrk="0" hangingPunct="0"/>
            <a:r>
              <a:rPr lang="en-US" sz="900" b="1" dirty="0" smtClean="0">
                <a:solidFill>
                  <a:schemeClr val="accent2"/>
                </a:solidFill>
                <a:ea typeface="Times New Roman" charset="0"/>
                <a:cs typeface="Times New Roman" charset="0"/>
              </a:rPr>
              <a:t>incandescent/halogen                         </a:t>
            </a:r>
            <a:r>
              <a:rPr lang="en-US" sz="900" b="1" dirty="0" smtClean="0">
                <a:solidFill>
                  <a:schemeClr val="accent1">
                    <a:lumMod val="75000"/>
                  </a:schemeClr>
                </a:solidFill>
                <a:ea typeface="Times New Roman" charset="0"/>
                <a:cs typeface="Times New Roman" charset="0"/>
              </a:rPr>
              <a:t>light-emitting diode (LED) </a:t>
            </a:r>
            <a:r>
              <a:rPr lang="en-US" sz="900" b="1" dirty="0">
                <a:solidFill>
                  <a:schemeClr val="accent1">
                    <a:lumMod val="75000"/>
                  </a:schemeClr>
                </a:solidFill>
                <a:ea typeface="Times New Roman" charset="0"/>
                <a:cs typeface="Times New Roman" charset="0"/>
              </a:rPr>
              <a:t>A-line/reflector </a:t>
            </a:r>
            <a:endParaRPr lang="en-US" sz="900" b="1" dirty="0">
              <a:solidFill>
                <a:schemeClr val="accent4"/>
              </a:solidFill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sz="900" b="1" dirty="0" smtClean="0">
                <a:solidFill>
                  <a:schemeClr val="accent3"/>
                </a:solidFill>
                <a:ea typeface="Times New Roman" charset="0"/>
                <a:cs typeface="Times New Roman" charset="0"/>
              </a:rPr>
              <a:t>compact </a:t>
            </a:r>
            <a:r>
              <a:rPr lang="en-US" sz="900" b="1" dirty="0">
                <a:solidFill>
                  <a:schemeClr val="accent3"/>
                </a:solidFill>
                <a:ea typeface="Times New Roman" charset="0"/>
                <a:cs typeface="Times New Roman" charset="0"/>
              </a:rPr>
              <a:t>fluorescent lamp (CFL) </a:t>
            </a:r>
            <a:r>
              <a:rPr lang="en-US" sz="900" b="1" dirty="0" smtClean="0">
                <a:solidFill>
                  <a:schemeClr val="accent3"/>
                </a:solidFill>
                <a:ea typeface="Times New Roman" charset="0"/>
                <a:cs typeface="Times New Roman" charset="0"/>
              </a:rPr>
              <a:t>       </a:t>
            </a:r>
            <a:r>
              <a:rPr lang="en-US" sz="900" b="1" dirty="0" smtClean="0">
                <a:solidFill>
                  <a:schemeClr val="accent1">
                    <a:lumMod val="50000"/>
                  </a:schemeClr>
                </a:solidFill>
                <a:ea typeface="Times New Roman" charset="0"/>
                <a:cs typeface="Times New Roman" charset="0"/>
              </a:rPr>
              <a:t>LED </a:t>
            </a:r>
            <a:r>
              <a:rPr lang="en-US" sz="900" b="1" dirty="0">
                <a:solidFill>
                  <a:schemeClr val="accent1">
                    <a:lumMod val="50000"/>
                  </a:schemeClr>
                </a:solidFill>
                <a:ea typeface="Times New Roman" charset="0"/>
                <a:cs typeface="Times New Roman" charset="0"/>
              </a:rPr>
              <a:t>integrated luminaire</a:t>
            </a:r>
            <a:r>
              <a:rPr lang="en-US" sz="900" b="1" dirty="0">
                <a:solidFill>
                  <a:schemeClr val="accent3"/>
                </a:solidFill>
                <a:ea typeface="Times New Roman" charset="0"/>
                <a:cs typeface="Times New Roman" charset="0"/>
              </a:rPr>
              <a:t> </a:t>
            </a:r>
          </a:p>
          <a:p>
            <a:pPr eaLnBrk="0" hangingPunct="0"/>
            <a:endParaRPr lang="en-US" sz="900" b="1" dirty="0">
              <a:solidFill>
                <a:schemeClr val="accent4"/>
              </a:solidFill>
              <a:ea typeface="Times New Roman" charset="0"/>
              <a:cs typeface="Times New Roman" charset="0"/>
            </a:endParaRPr>
          </a:p>
        </p:txBody>
      </p:sp>
      <p:graphicFrame>
        <p:nvGraphicFramePr>
          <p:cNvPr id="10" name="BLD33c"/>
          <p:cNvGraphicFramePr/>
          <p:nvPr>
            <p:extLst>
              <p:ext uri="{D42A27DB-BD31-4B8C-83A1-F6EECF244321}">
                <p14:modId xmlns:p14="http://schemas.microsoft.com/office/powerpoint/2010/main" val="169038551"/>
              </p:ext>
            </p:extLst>
          </p:nvPr>
        </p:nvGraphicFramePr>
        <p:xfrm>
          <a:off x="4158488" y="2822983"/>
          <a:ext cx="4985512" cy="14823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1" name="BLD33b"/>
          <p:cNvGraphicFramePr/>
          <p:nvPr>
            <p:extLst>
              <p:ext uri="{D42A27DB-BD31-4B8C-83A1-F6EECF244321}">
                <p14:modId xmlns:p14="http://schemas.microsoft.com/office/powerpoint/2010/main" val="2986051"/>
              </p:ext>
            </p:extLst>
          </p:nvPr>
        </p:nvGraphicFramePr>
        <p:xfrm>
          <a:off x="4150981" y="965851"/>
          <a:ext cx="4981210" cy="1691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6769388" y="1113012"/>
            <a:ext cx="19124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b="1" dirty="0" smtClean="0">
                <a:solidFill>
                  <a:srgbClr val="000000"/>
                </a:solidFill>
              </a:rPr>
              <a:t>residential sector</a:t>
            </a:r>
          </a:p>
          <a:p>
            <a:pPr algn="r"/>
            <a:r>
              <a:rPr lang="en-US" sz="1100" dirty="0" smtClean="0"/>
              <a:t>percentage</a:t>
            </a:r>
            <a:endParaRPr lang="en-US" sz="1100" dirty="0"/>
          </a:p>
        </p:txBody>
      </p:sp>
      <p:sp>
        <p:nvSpPr>
          <p:cNvPr id="14" name="TextBox 13"/>
          <p:cNvSpPr txBox="1"/>
          <p:nvPr/>
        </p:nvSpPr>
        <p:spPr>
          <a:xfrm>
            <a:off x="6789911" y="2533425"/>
            <a:ext cx="19124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b="1" dirty="0" smtClean="0"/>
              <a:t>commercial sector</a:t>
            </a:r>
          </a:p>
          <a:p>
            <a:pPr algn="r"/>
            <a:r>
              <a:rPr lang="en-US" sz="1100" dirty="0" smtClean="0"/>
              <a:t>percentage</a:t>
            </a:r>
            <a:endParaRPr lang="en-US" sz="1100" dirty="0"/>
          </a:p>
        </p:txBody>
      </p:sp>
      <p:sp>
        <p:nvSpPr>
          <p:cNvPr id="12" name="Text Placeholder 17"/>
          <p:cNvSpPr>
            <a:spLocks noGrp="1"/>
          </p:cNvSpPr>
          <p:nvPr>
            <p:ph type="body" sz="quarter" idx="16"/>
          </p:nvPr>
        </p:nvSpPr>
        <p:spPr>
          <a:xfrm>
            <a:off x="685800" y="4459927"/>
            <a:ext cx="3454919" cy="207321"/>
          </a:xfrm>
        </p:spPr>
        <p:txBody>
          <a:bodyPr/>
          <a:lstStyle/>
          <a:p>
            <a:r>
              <a:rPr lang="en-US" dirty="0" smtClean="0"/>
              <a:t>Note: Includes both purchased electricity and onsite generation for own use.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6253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BLD16a"/>
          <p:cNvGraphicFramePr>
            <a:graphicFrameLocks noGrp="1"/>
          </p:cNvGraphicFramePr>
          <p:nvPr>
            <p:ph type="chart" sz="quarter" idx="12"/>
            <p:extLst>
              <p:ext uri="{D42A27DB-BD31-4B8C-83A1-F6EECF244321}">
                <p14:modId xmlns:p14="http://schemas.microsoft.com/office/powerpoint/2010/main" val="4001898793"/>
              </p:ext>
            </p:extLst>
          </p:nvPr>
        </p:nvGraphicFramePr>
        <p:xfrm>
          <a:off x="215590" y="1311275"/>
          <a:ext cx="8471210" cy="3078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85800" y="1037273"/>
            <a:ext cx="4005072" cy="411480"/>
          </a:xfrm>
        </p:spPr>
        <p:txBody>
          <a:bodyPr/>
          <a:lstStyle/>
          <a:p>
            <a:pPr eaLnBrk="0" hangingPunct="0"/>
            <a:r>
              <a:rPr lang="en-US" b="1" dirty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Buildings delivered energy consumption</a:t>
            </a:r>
          </a:p>
          <a:p>
            <a:pPr eaLnBrk="0" hangingPunct="0"/>
            <a:r>
              <a:rPr lang="en-US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AEO2022 Reference case</a:t>
            </a:r>
          </a:p>
          <a:p>
            <a:pPr eaLnBrk="0" hangingPunct="0"/>
            <a:r>
              <a:rPr lang="en-US" sz="1100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quadrillion </a:t>
            </a:r>
            <a:r>
              <a:rPr lang="en-US" sz="1100" dirty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British thermal units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Total buildings sector delivered </a:t>
            </a:r>
            <a:r>
              <a:rPr lang="en-US" dirty="0"/>
              <a:t>energy </a:t>
            </a:r>
            <a:r>
              <a:rPr lang="en-US" dirty="0" smtClean="0"/>
              <a:t>consumption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869553" y="1949666"/>
            <a:ext cx="1880179" cy="156966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eaLnBrk="0" hangingPunct="0"/>
            <a:endParaRPr lang="en-US" sz="1200" b="1" dirty="0" smtClean="0">
              <a:ea typeface="Times New Roman" charset="0"/>
              <a:cs typeface="Times New Roman" charset="0"/>
            </a:endParaRPr>
          </a:p>
          <a:p>
            <a:pPr eaLnBrk="0" hangingPunct="0"/>
            <a:endParaRPr lang="en-US" sz="1200" b="1" dirty="0" smtClean="0">
              <a:solidFill>
                <a:schemeClr val="accent3"/>
              </a:solidFill>
              <a:cs typeface="Times New Roman" charset="0"/>
            </a:endParaRPr>
          </a:p>
          <a:p>
            <a:pPr eaLnBrk="0" hangingPunct="0"/>
            <a:endParaRPr lang="en-US" sz="1200" b="1" dirty="0">
              <a:solidFill>
                <a:schemeClr val="accent3"/>
              </a:solidFill>
              <a:cs typeface="Times New Roman" charset="0"/>
            </a:endParaRPr>
          </a:p>
          <a:p>
            <a:pPr eaLnBrk="0" hangingPunct="0"/>
            <a:r>
              <a:rPr lang="en-US" sz="1200" b="1" dirty="0" smtClean="0">
                <a:solidFill>
                  <a:srgbClr val="C00000"/>
                </a:solidFill>
                <a:cs typeface="Times New Roman" charset="0"/>
              </a:rPr>
              <a:t>residential buildings</a:t>
            </a:r>
          </a:p>
          <a:p>
            <a:pPr eaLnBrk="0" hangingPunct="0"/>
            <a:endParaRPr lang="en-US" sz="1200" b="1" dirty="0">
              <a:solidFill>
                <a:schemeClr val="accent5"/>
              </a:solidFill>
              <a:cs typeface="Times New Roman" charset="0"/>
            </a:endParaRPr>
          </a:p>
          <a:p>
            <a:pPr eaLnBrk="0" hangingPunct="0"/>
            <a:endParaRPr lang="en-US" sz="1200" b="1" dirty="0" smtClean="0">
              <a:solidFill>
                <a:schemeClr val="accent5"/>
              </a:solidFill>
              <a:cs typeface="Times New Roman" charset="0"/>
            </a:endParaRPr>
          </a:p>
          <a:p>
            <a:pPr eaLnBrk="0" hangingPunct="0"/>
            <a:endParaRPr lang="en-US" sz="1200" b="1" dirty="0" smtClean="0">
              <a:solidFill>
                <a:schemeClr val="accent5"/>
              </a:solidFill>
              <a:cs typeface="Times New Roman" charset="0"/>
            </a:endParaRPr>
          </a:p>
          <a:p>
            <a:pPr eaLnBrk="0" hangingPunct="0"/>
            <a:r>
              <a:rPr lang="en-US" sz="1200" b="1" dirty="0">
                <a:solidFill>
                  <a:schemeClr val="accent1"/>
                </a:solidFill>
              </a:rPr>
              <a:t>c</a:t>
            </a:r>
            <a:r>
              <a:rPr lang="en-US" sz="1200" b="1" dirty="0" smtClean="0">
                <a:solidFill>
                  <a:schemeClr val="accent1"/>
                </a:solidFill>
              </a:rPr>
              <a:t>ommercial buildings</a:t>
            </a:r>
            <a:endParaRPr lang="en-US" sz="1200" b="1" dirty="0">
              <a:solidFill>
                <a:schemeClr val="accent1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32" y="203102"/>
            <a:ext cx="576228" cy="579763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8127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BLD17a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1571715453"/>
              </p:ext>
            </p:extLst>
          </p:nvPr>
        </p:nvGraphicFramePr>
        <p:xfrm>
          <a:off x="685800" y="829995"/>
          <a:ext cx="3594326" cy="35594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32" y="203102"/>
            <a:ext cx="576228" cy="57976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2400" dirty="0" smtClean="0"/>
              <a:t>Residential </a:t>
            </a:r>
            <a:r>
              <a:rPr lang="en-US" sz="2400" dirty="0"/>
              <a:t>and commercial </a:t>
            </a:r>
            <a:r>
              <a:rPr lang="en-US" sz="2400" dirty="0" smtClean="0"/>
              <a:t>buildings energy </a:t>
            </a:r>
            <a:r>
              <a:rPr lang="en-US" sz="2400" dirty="0"/>
              <a:t>consumption</a:t>
            </a:r>
          </a:p>
        </p:txBody>
      </p:sp>
      <p:graphicFrame>
        <p:nvGraphicFramePr>
          <p:cNvPr id="11" name="BLD17b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411563877"/>
              </p:ext>
            </p:extLst>
          </p:nvPr>
        </p:nvGraphicFramePr>
        <p:xfrm>
          <a:off x="4855804" y="829994"/>
          <a:ext cx="3677037" cy="35594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4105860" y="2826197"/>
            <a:ext cx="839641" cy="1358265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en-US" sz="400" b="1" i="0" dirty="0" smtClean="0">
              <a:solidFill>
                <a:schemeClr val="tx2"/>
              </a:solidFill>
              <a:ea typeface="Times New Roman" charset="0"/>
              <a:cs typeface="Times New Roman" charset="0"/>
            </a:endParaRPr>
          </a:p>
          <a:p>
            <a:endParaRPr lang="en-US" sz="400" b="1" i="0" dirty="0">
              <a:solidFill>
                <a:schemeClr val="tx2"/>
              </a:solidFill>
              <a:ea typeface="Times New Roman" charset="0"/>
              <a:cs typeface="Times New Roman" charset="0"/>
            </a:endParaRPr>
          </a:p>
          <a:p>
            <a:endParaRPr lang="en-US" sz="400" b="1" i="0" dirty="0" smtClean="0">
              <a:solidFill>
                <a:schemeClr val="tx2"/>
              </a:solidFill>
              <a:ea typeface="Times New Roman" charset="0"/>
              <a:cs typeface="Times New Roman" charset="0"/>
            </a:endParaRPr>
          </a:p>
          <a:p>
            <a:endParaRPr lang="en-US" sz="400" b="1" i="0" dirty="0">
              <a:solidFill>
                <a:schemeClr val="tx2"/>
              </a:solidFill>
              <a:ea typeface="Times New Roman" charset="0"/>
              <a:cs typeface="Times New Roman" charset="0"/>
            </a:endParaRPr>
          </a:p>
          <a:p>
            <a:endParaRPr lang="en-US" sz="1400" b="1" i="0" dirty="0" smtClean="0">
              <a:solidFill>
                <a:schemeClr val="tx2"/>
              </a:solidFill>
              <a:ea typeface="Times New Roman" charset="0"/>
              <a:cs typeface="Times New Roman" charset="0"/>
            </a:endParaRPr>
          </a:p>
          <a:p>
            <a:endParaRPr lang="en-US" sz="1400" b="1" i="0" dirty="0">
              <a:solidFill>
                <a:schemeClr val="tx2"/>
              </a:solidFill>
              <a:ea typeface="Times New Roman" charset="0"/>
              <a:cs typeface="Times New Roman" charset="0"/>
            </a:endParaRPr>
          </a:p>
          <a:p>
            <a:r>
              <a:rPr lang="en-US" sz="1100" b="1" i="0" dirty="0" smtClean="0">
                <a:solidFill>
                  <a:schemeClr val="tx2"/>
                </a:solidFill>
                <a:ea typeface="Times New Roman" charset="0"/>
                <a:cs typeface="Times New Roman" charset="0"/>
              </a:rPr>
              <a:t>electricity</a:t>
            </a:r>
          </a:p>
          <a:p>
            <a:r>
              <a:rPr lang="en-US" sz="1100" b="1" i="0" dirty="0" smtClean="0">
                <a:solidFill>
                  <a:schemeClr val="accent1"/>
                </a:solidFill>
                <a:ea typeface="Times New Roman" charset="0"/>
                <a:cs typeface="Times New Roman" charset="0"/>
              </a:rPr>
              <a:t>natural gas</a:t>
            </a:r>
          </a:p>
          <a:p>
            <a:r>
              <a:rPr lang="en-US" sz="1100" b="1" i="0" dirty="0" smtClean="0">
                <a:solidFill>
                  <a:schemeClr val="accent2"/>
                </a:solidFill>
                <a:ea typeface="Times New Roman" charset="0"/>
                <a:cs typeface="Times New Roman" charset="0"/>
              </a:rPr>
              <a:t>petroleum </a:t>
            </a:r>
            <a:r>
              <a:rPr lang="en-US" sz="1100" b="1" i="0" dirty="0">
                <a:solidFill>
                  <a:schemeClr val="accent2"/>
                </a:solidFill>
                <a:ea typeface="Times New Roman" charset="0"/>
                <a:cs typeface="Times New Roman" charset="0"/>
              </a:rPr>
              <a:t>and other </a:t>
            </a:r>
            <a:r>
              <a:rPr lang="en-US" sz="1100" b="1" i="0" dirty="0" smtClean="0">
                <a:solidFill>
                  <a:schemeClr val="accent2"/>
                </a:solidFill>
                <a:ea typeface="Times New Roman" charset="0"/>
                <a:cs typeface="Times New Roman" charset="0"/>
              </a:rPr>
              <a:t>liquids</a:t>
            </a:r>
          </a:p>
          <a:p>
            <a:r>
              <a:rPr lang="en-US" sz="1100" b="1" i="0" dirty="0" smtClean="0">
                <a:solidFill>
                  <a:schemeClr val="bg1">
                    <a:lumMod val="50000"/>
                  </a:schemeClr>
                </a:solidFill>
                <a:ea typeface="Times New Roman" charset="0"/>
                <a:cs typeface="Times New Roman" charset="0"/>
              </a:rPr>
              <a:t>other</a:t>
            </a:r>
            <a:endParaRPr lang="en-US" sz="1100" i="0" dirty="0">
              <a:solidFill>
                <a:schemeClr val="bg1">
                  <a:lumMod val="50000"/>
                </a:schemeClr>
              </a:solidFill>
              <a:ea typeface="Times New Roman" charset="0"/>
              <a:cs typeface="Times New Roman" charset="0"/>
            </a:endParaRPr>
          </a:p>
          <a:p>
            <a:endParaRPr lang="en-US" sz="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8" name="Text Placeholder 3"/>
          <p:cNvSpPr txBox="1">
            <a:spLocks/>
          </p:cNvSpPr>
          <p:nvPr/>
        </p:nvSpPr>
        <p:spPr>
          <a:xfrm>
            <a:off x="8317231" y="2826196"/>
            <a:ext cx="826770" cy="1358265"/>
          </a:xfrm>
          <a:prstGeom prst="rect">
            <a:avLst/>
          </a:prstGeom>
        </p:spPr>
        <p:txBody>
          <a:bodyPr lIns="0" rIns="0" bIns="0" anchor="b" anchorCtr="0">
            <a:noAutofit/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000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2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2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2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2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400" b="1" smtClean="0">
              <a:solidFill>
                <a:schemeClr val="tx2"/>
              </a:solidFill>
              <a:ea typeface="Times New Roman" charset="0"/>
              <a:cs typeface="Times New Roman" charset="0"/>
            </a:endParaRPr>
          </a:p>
          <a:p>
            <a:endParaRPr lang="en-US" sz="400" b="1" smtClean="0">
              <a:solidFill>
                <a:schemeClr val="tx2"/>
              </a:solidFill>
              <a:ea typeface="Times New Roman" charset="0"/>
              <a:cs typeface="Times New Roman" charset="0"/>
            </a:endParaRPr>
          </a:p>
          <a:p>
            <a:endParaRPr lang="en-US" sz="400" b="1" smtClean="0">
              <a:solidFill>
                <a:schemeClr val="tx2"/>
              </a:solidFill>
              <a:ea typeface="Times New Roman" charset="0"/>
              <a:cs typeface="Times New Roman" charset="0"/>
            </a:endParaRPr>
          </a:p>
          <a:p>
            <a:endParaRPr lang="en-US" sz="400" b="1" smtClean="0">
              <a:solidFill>
                <a:schemeClr val="tx2"/>
              </a:solidFill>
              <a:ea typeface="Times New Roman" charset="0"/>
              <a:cs typeface="Times New Roman" charset="0"/>
            </a:endParaRPr>
          </a:p>
          <a:p>
            <a:endParaRPr lang="en-US" sz="1400" b="1" smtClean="0">
              <a:solidFill>
                <a:schemeClr val="tx2"/>
              </a:solidFill>
              <a:ea typeface="Times New Roman" charset="0"/>
              <a:cs typeface="Times New Roman" charset="0"/>
            </a:endParaRPr>
          </a:p>
          <a:p>
            <a:endParaRPr lang="en-US" sz="1400" b="1" smtClean="0">
              <a:solidFill>
                <a:schemeClr val="tx2"/>
              </a:solidFill>
              <a:ea typeface="Times New Roman" charset="0"/>
              <a:cs typeface="Times New Roman" charset="0"/>
            </a:endParaRPr>
          </a:p>
          <a:p>
            <a:r>
              <a:rPr lang="en-US" sz="1100" b="1" smtClean="0">
                <a:solidFill>
                  <a:schemeClr val="tx2"/>
                </a:solidFill>
                <a:ea typeface="Times New Roman" charset="0"/>
                <a:cs typeface="Times New Roman" charset="0"/>
              </a:rPr>
              <a:t>electricity</a:t>
            </a:r>
          </a:p>
          <a:p>
            <a:r>
              <a:rPr lang="en-US" sz="1100" b="1" smtClean="0">
                <a:solidFill>
                  <a:schemeClr val="accent1"/>
                </a:solidFill>
                <a:ea typeface="Times New Roman" charset="0"/>
                <a:cs typeface="Times New Roman" charset="0"/>
              </a:rPr>
              <a:t>natural gas</a:t>
            </a:r>
          </a:p>
          <a:p>
            <a:r>
              <a:rPr lang="en-US" sz="1100" b="1" smtClean="0">
                <a:solidFill>
                  <a:schemeClr val="accent2"/>
                </a:solidFill>
                <a:ea typeface="Times New Roman" charset="0"/>
                <a:cs typeface="Times New Roman" charset="0"/>
              </a:rPr>
              <a:t>petroleum and other liquids</a:t>
            </a:r>
          </a:p>
          <a:p>
            <a:r>
              <a:rPr lang="en-US" sz="1100" b="1" smtClean="0">
                <a:solidFill>
                  <a:schemeClr val="bg1">
                    <a:lumMod val="50000"/>
                  </a:schemeClr>
                </a:solidFill>
                <a:ea typeface="Times New Roman" charset="0"/>
                <a:cs typeface="Times New Roman" charset="0"/>
              </a:rPr>
              <a:t>other</a:t>
            </a:r>
            <a:endParaRPr lang="en-US" sz="1100" smtClean="0">
              <a:solidFill>
                <a:schemeClr val="bg1">
                  <a:lumMod val="50000"/>
                </a:schemeClr>
              </a:solidFill>
              <a:ea typeface="Times New Roman" charset="0"/>
              <a:cs typeface="Times New Roman" charset="0"/>
            </a:endParaRPr>
          </a:p>
          <a:p>
            <a:endParaRPr lang="en-US" sz="400" dirty="0"/>
          </a:p>
        </p:txBody>
      </p:sp>
    </p:spTree>
    <p:extLst>
      <p:ext uri="{BB962C8B-B14F-4D97-AF65-F5344CB8AC3E}">
        <p14:creationId xmlns:p14="http://schemas.microsoft.com/office/powerpoint/2010/main" val="467859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" name="BLD18a"/>
          <p:cNvGraphicFramePr>
            <a:graphicFrameLocks noGrp="1"/>
          </p:cNvGraphicFramePr>
          <p:nvPr>
            <p:ph type="chart" sz="quarter" idx="12"/>
            <p:extLst>
              <p:ext uri="{D42A27DB-BD31-4B8C-83A1-F6EECF244321}">
                <p14:modId xmlns:p14="http://schemas.microsoft.com/office/powerpoint/2010/main" val="2259790362"/>
              </p:ext>
            </p:extLst>
          </p:nvPr>
        </p:nvGraphicFramePr>
        <p:xfrm>
          <a:off x="685800" y="1537132"/>
          <a:ext cx="8001000" cy="28523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32" y="203102"/>
            <a:ext cx="576228" cy="579763"/>
          </a:xfrm>
          <a:prstGeom prst="rect">
            <a:avLst/>
          </a:prstGeom>
        </p:spPr>
      </p:pic>
      <p:sp>
        <p:nvSpPr>
          <p:cNvPr id="8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4791456" y="1079653"/>
            <a:ext cx="3895344" cy="411480"/>
          </a:xfrm>
        </p:spPr>
        <p:txBody>
          <a:bodyPr/>
          <a:lstStyle/>
          <a:p>
            <a:pPr eaLnBrk="0" hangingPunct="0"/>
            <a:r>
              <a:rPr lang="en-US" b="1" dirty="0" smtClean="0">
                <a:ea typeface="Times New Roman" charset="0"/>
                <a:cs typeface="Times New Roman" charset="0"/>
              </a:rPr>
              <a:t>population</a:t>
            </a:r>
          </a:p>
          <a:p>
            <a:pPr eaLnBrk="0" hangingPunct="0"/>
            <a:r>
              <a:rPr lang="en-US" sz="1100" dirty="0" smtClean="0">
                <a:solidFill>
                  <a:srgbClr val="000000"/>
                </a:solidFill>
                <a:ea typeface="Times New Roman" charset="0"/>
                <a:cs typeface="Times New Roman" charset="0"/>
              </a:rPr>
              <a:t>millions, U.S. population</a:t>
            </a:r>
            <a:endParaRPr lang="en-US" sz="1100" dirty="0">
              <a:solidFill>
                <a:srgbClr val="000000"/>
              </a:solidFill>
              <a:ea typeface="Times New Roman" charset="0"/>
              <a:cs typeface="Times New Roman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2400" dirty="0" smtClean="0"/>
              <a:t>Change in population and residential housing stocks</a:t>
            </a:r>
            <a:endParaRPr lang="en-US" sz="2400" dirty="0">
              <a:solidFill>
                <a:srgbClr val="FF0000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1660635" y="1495350"/>
            <a:ext cx="2475997" cy="1561993"/>
            <a:chOff x="522981" y="898557"/>
            <a:chExt cx="4793566" cy="2982049"/>
          </a:xfrm>
        </p:grpSpPr>
        <p:grpSp>
          <p:nvGrpSpPr>
            <p:cNvPr id="12" name="Group 11"/>
            <p:cNvGrpSpPr/>
            <p:nvPr/>
          </p:nvGrpSpPr>
          <p:grpSpPr>
            <a:xfrm>
              <a:off x="2106094" y="1170955"/>
              <a:ext cx="1044692" cy="1198033"/>
              <a:chOff x="2106094" y="1170955"/>
              <a:chExt cx="1044692" cy="1198033"/>
            </a:xfrm>
            <a:solidFill>
              <a:schemeClr val="tx1">
                <a:lumMod val="50000"/>
                <a:lumOff val="50000"/>
              </a:schemeClr>
            </a:solidFill>
          </p:grpSpPr>
          <p:sp>
            <p:nvSpPr>
              <p:cNvPr id="124" name="ND"/>
              <p:cNvSpPr>
                <a:spLocks/>
              </p:cNvSpPr>
              <p:nvPr/>
            </p:nvSpPr>
            <p:spPr bwMode="auto">
              <a:xfrm>
                <a:off x="2146274" y="1178995"/>
                <a:ext cx="466093" cy="297498"/>
              </a:xfrm>
              <a:custGeom>
                <a:avLst/>
                <a:gdLst>
                  <a:gd name="T0" fmla="*/ 0 w 1935"/>
                  <a:gd name="T1" fmla="*/ 2147483647 h 1211"/>
                  <a:gd name="T2" fmla="*/ 2147483647 w 1935"/>
                  <a:gd name="T3" fmla="*/ 0 h 1211"/>
                  <a:gd name="T4" fmla="*/ 2147483647 w 1935"/>
                  <a:gd name="T5" fmla="*/ 2147483647 h 1211"/>
                  <a:gd name="T6" fmla="*/ 2147483647 w 1935"/>
                  <a:gd name="T7" fmla="*/ 2147483647 h 1211"/>
                  <a:gd name="T8" fmla="*/ 2147483647 w 1935"/>
                  <a:gd name="T9" fmla="*/ 2147483647 h 1211"/>
                  <a:gd name="T10" fmla="*/ 2147483647 w 1935"/>
                  <a:gd name="T11" fmla="*/ 2147483647 h 1211"/>
                  <a:gd name="T12" fmla="*/ 2147483647 w 1935"/>
                  <a:gd name="T13" fmla="*/ 2147483647 h 1211"/>
                  <a:gd name="T14" fmla="*/ 2147483647 w 1935"/>
                  <a:gd name="T15" fmla="*/ 2147483647 h 1211"/>
                  <a:gd name="T16" fmla="*/ 2147483647 w 1935"/>
                  <a:gd name="T17" fmla="*/ 2147483647 h 1211"/>
                  <a:gd name="T18" fmla="*/ 2147483647 w 1935"/>
                  <a:gd name="T19" fmla="*/ 2147483647 h 1211"/>
                  <a:gd name="T20" fmla="*/ 2147483647 w 1935"/>
                  <a:gd name="T21" fmla="*/ 2147483647 h 1211"/>
                  <a:gd name="T22" fmla="*/ 2147483647 w 1935"/>
                  <a:gd name="T23" fmla="*/ 2147483647 h 1211"/>
                  <a:gd name="T24" fmla="*/ 2147483647 w 1935"/>
                  <a:gd name="T25" fmla="*/ 2147483647 h 1211"/>
                  <a:gd name="T26" fmla="*/ 2147483647 w 1935"/>
                  <a:gd name="T27" fmla="*/ 2147483647 h 1211"/>
                  <a:gd name="T28" fmla="*/ 2147483647 w 1935"/>
                  <a:gd name="T29" fmla="*/ 2147483647 h 1211"/>
                  <a:gd name="T30" fmla="*/ 2147483647 w 1935"/>
                  <a:gd name="T31" fmla="*/ 2147483647 h 1211"/>
                  <a:gd name="T32" fmla="*/ 2147483647 w 1935"/>
                  <a:gd name="T33" fmla="*/ 2147483647 h 1211"/>
                  <a:gd name="T34" fmla="*/ 2147483647 w 1935"/>
                  <a:gd name="T35" fmla="*/ 2147483647 h 1211"/>
                  <a:gd name="T36" fmla="*/ 2147483647 w 1935"/>
                  <a:gd name="T37" fmla="*/ 2147483647 h 1211"/>
                  <a:gd name="T38" fmla="*/ 0 w 1935"/>
                  <a:gd name="T39" fmla="*/ 2147483647 h 121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935"/>
                  <a:gd name="T61" fmla="*/ 0 h 1211"/>
                  <a:gd name="T62" fmla="*/ 1935 w 1935"/>
                  <a:gd name="T63" fmla="*/ 1211 h 1211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935" h="1211">
                    <a:moveTo>
                      <a:pt x="0" y="1124"/>
                    </a:moveTo>
                    <a:lnTo>
                      <a:pt x="93" y="0"/>
                    </a:lnTo>
                    <a:lnTo>
                      <a:pt x="949" y="59"/>
                    </a:lnTo>
                    <a:lnTo>
                      <a:pt x="1777" y="86"/>
                    </a:lnTo>
                    <a:lnTo>
                      <a:pt x="1777" y="113"/>
                    </a:lnTo>
                    <a:lnTo>
                      <a:pt x="1805" y="200"/>
                    </a:lnTo>
                    <a:lnTo>
                      <a:pt x="1794" y="226"/>
                    </a:lnTo>
                    <a:lnTo>
                      <a:pt x="1789" y="286"/>
                    </a:lnTo>
                    <a:lnTo>
                      <a:pt x="1794" y="395"/>
                    </a:lnTo>
                    <a:lnTo>
                      <a:pt x="1816" y="513"/>
                    </a:lnTo>
                    <a:lnTo>
                      <a:pt x="1849" y="546"/>
                    </a:lnTo>
                    <a:lnTo>
                      <a:pt x="1870" y="653"/>
                    </a:lnTo>
                    <a:lnTo>
                      <a:pt x="1875" y="838"/>
                    </a:lnTo>
                    <a:lnTo>
                      <a:pt x="1880" y="876"/>
                    </a:lnTo>
                    <a:lnTo>
                      <a:pt x="1880" y="941"/>
                    </a:lnTo>
                    <a:lnTo>
                      <a:pt x="1886" y="967"/>
                    </a:lnTo>
                    <a:lnTo>
                      <a:pt x="1935" y="1103"/>
                    </a:lnTo>
                    <a:lnTo>
                      <a:pt x="1924" y="1152"/>
                    </a:lnTo>
                    <a:lnTo>
                      <a:pt x="1929" y="1211"/>
                    </a:lnTo>
                    <a:lnTo>
                      <a:pt x="0" y="1124"/>
                    </a:lnTo>
                    <a:close/>
                  </a:path>
                </a:pathLst>
              </a:custGeom>
              <a:grpFill/>
              <a:ln w="9525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</p:sp>
          <p:sp>
            <p:nvSpPr>
              <p:cNvPr id="125" name="SD"/>
              <p:cNvSpPr>
                <a:spLocks/>
              </p:cNvSpPr>
              <p:nvPr/>
            </p:nvSpPr>
            <p:spPr bwMode="auto">
              <a:xfrm>
                <a:off x="2122166" y="1452372"/>
                <a:ext cx="498238" cy="337702"/>
              </a:xfrm>
              <a:custGeom>
                <a:avLst/>
                <a:gdLst>
                  <a:gd name="T0" fmla="*/ 0 w 2053"/>
                  <a:gd name="T1" fmla="*/ 2147483647 h 1384"/>
                  <a:gd name="T2" fmla="*/ 2147483647 w 2053"/>
                  <a:gd name="T3" fmla="*/ 2147483647 h 1384"/>
                  <a:gd name="T4" fmla="*/ 2147483647 w 2053"/>
                  <a:gd name="T5" fmla="*/ 0 h 1384"/>
                  <a:gd name="T6" fmla="*/ 2147483647 w 2053"/>
                  <a:gd name="T7" fmla="*/ 2147483647 h 1384"/>
                  <a:gd name="T8" fmla="*/ 2147483647 w 2053"/>
                  <a:gd name="T9" fmla="*/ 2147483647 h 1384"/>
                  <a:gd name="T10" fmla="*/ 2147483647 w 2053"/>
                  <a:gd name="T11" fmla="*/ 2147483647 h 1384"/>
                  <a:gd name="T12" fmla="*/ 2147483647 w 2053"/>
                  <a:gd name="T13" fmla="*/ 2147483647 h 1384"/>
                  <a:gd name="T14" fmla="*/ 2147483647 w 2053"/>
                  <a:gd name="T15" fmla="*/ 2147483647 h 1384"/>
                  <a:gd name="T16" fmla="*/ 2147483647 w 2053"/>
                  <a:gd name="T17" fmla="*/ 2147483647 h 1384"/>
                  <a:gd name="T18" fmla="*/ 2147483647 w 2053"/>
                  <a:gd name="T19" fmla="*/ 2147483647 h 1384"/>
                  <a:gd name="T20" fmla="*/ 2147483647 w 2053"/>
                  <a:gd name="T21" fmla="*/ 2147483647 h 1384"/>
                  <a:gd name="T22" fmla="*/ 2147483647 w 2053"/>
                  <a:gd name="T23" fmla="*/ 2147483647 h 1384"/>
                  <a:gd name="T24" fmla="*/ 2147483647 w 2053"/>
                  <a:gd name="T25" fmla="*/ 2147483647 h 1384"/>
                  <a:gd name="T26" fmla="*/ 2147483647 w 2053"/>
                  <a:gd name="T27" fmla="*/ 2147483647 h 1384"/>
                  <a:gd name="T28" fmla="*/ 2147483647 w 2053"/>
                  <a:gd name="T29" fmla="*/ 2147483647 h 1384"/>
                  <a:gd name="T30" fmla="*/ 2147483647 w 2053"/>
                  <a:gd name="T31" fmla="*/ 2147483647 h 1384"/>
                  <a:gd name="T32" fmla="*/ 2147483647 w 2053"/>
                  <a:gd name="T33" fmla="*/ 2147483647 h 1384"/>
                  <a:gd name="T34" fmla="*/ 2147483647 w 2053"/>
                  <a:gd name="T35" fmla="*/ 2147483647 h 1384"/>
                  <a:gd name="T36" fmla="*/ 2147483647 w 2053"/>
                  <a:gd name="T37" fmla="*/ 2147483647 h 1384"/>
                  <a:gd name="T38" fmla="*/ 2147483647 w 2053"/>
                  <a:gd name="T39" fmla="*/ 2147483647 h 1384"/>
                  <a:gd name="T40" fmla="*/ 2147483647 w 2053"/>
                  <a:gd name="T41" fmla="*/ 2147483647 h 1384"/>
                  <a:gd name="T42" fmla="*/ 2147483647 w 2053"/>
                  <a:gd name="T43" fmla="*/ 2147483647 h 1384"/>
                  <a:gd name="T44" fmla="*/ 2147483647 w 2053"/>
                  <a:gd name="T45" fmla="*/ 2147483647 h 1384"/>
                  <a:gd name="T46" fmla="*/ 2147483647 w 2053"/>
                  <a:gd name="T47" fmla="*/ 2147483647 h 1384"/>
                  <a:gd name="T48" fmla="*/ 2147483647 w 2053"/>
                  <a:gd name="T49" fmla="*/ 2147483647 h 1384"/>
                  <a:gd name="T50" fmla="*/ 2147483647 w 2053"/>
                  <a:gd name="T51" fmla="*/ 2147483647 h 1384"/>
                  <a:gd name="T52" fmla="*/ 2147483647 w 2053"/>
                  <a:gd name="T53" fmla="*/ 2147483647 h 1384"/>
                  <a:gd name="T54" fmla="*/ 2147483647 w 2053"/>
                  <a:gd name="T55" fmla="*/ 2147483647 h 1384"/>
                  <a:gd name="T56" fmla="*/ 2147483647 w 2053"/>
                  <a:gd name="T57" fmla="*/ 2147483647 h 1384"/>
                  <a:gd name="T58" fmla="*/ 2147483647 w 2053"/>
                  <a:gd name="T59" fmla="*/ 2147483647 h 1384"/>
                  <a:gd name="T60" fmla="*/ 2147483647 w 2053"/>
                  <a:gd name="T61" fmla="*/ 2147483647 h 1384"/>
                  <a:gd name="T62" fmla="*/ 2147483647 w 2053"/>
                  <a:gd name="T63" fmla="*/ 2147483647 h 1384"/>
                  <a:gd name="T64" fmla="*/ 2147483647 w 2053"/>
                  <a:gd name="T65" fmla="*/ 2147483647 h 1384"/>
                  <a:gd name="T66" fmla="*/ 2147483647 w 2053"/>
                  <a:gd name="T67" fmla="*/ 2147483647 h 1384"/>
                  <a:gd name="T68" fmla="*/ 2147483647 w 2053"/>
                  <a:gd name="T69" fmla="*/ 2147483647 h 1384"/>
                  <a:gd name="T70" fmla="*/ 0 w 2053"/>
                  <a:gd name="T71" fmla="*/ 2147483647 h 1384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2053"/>
                  <a:gd name="T109" fmla="*/ 0 h 1384"/>
                  <a:gd name="T110" fmla="*/ 2053 w 2053"/>
                  <a:gd name="T111" fmla="*/ 1384 h 1384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2053" h="1384">
                    <a:moveTo>
                      <a:pt x="0" y="1093"/>
                    </a:moveTo>
                    <a:lnTo>
                      <a:pt x="66" y="362"/>
                    </a:lnTo>
                    <a:lnTo>
                      <a:pt x="92" y="0"/>
                    </a:lnTo>
                    <a:lnTo>
                      <a:pt x="2021" y="87"/>
                    </a:lnTo>
                    <a:lnTo>
                      <a:pt x="2021" y="114"/>
                    </a:lnTo>
                    <a:lnTo>
                      <a:pt x="2005" y="151"/>
                    </a:lnTo>
                    <a:lnTo>
                      <a:pt x="1956" y="200"/>
                    </a:lnTo>
                    <a:lnTo>
                      <a:pt x="1962" y="233"/>
                    </a:lnTo>
                    <a:lnTo>
                      <a:pt x="2053" y="319"/>
                    </a:lnTo>
                    <a:lnTo>
                      <a:pt x="2053" y="996"/>
                    </a:lnTo>
                    <a:lnTo>
                      <a:pt x="2037" y="996"/>
                    </a:lnTo>
                    <a:lnTo>
                      <a:pt x="2016" y="1001"/>
                    </a:lnTo>
                    <a:lnTo>
                      <a:pt x="2027" y="1022"/>
                    </a:lnTo>
                    <a:lnTo>
                      <a:pt x="2037" y="1044"/>
                    </a:lnTo>
                    <a:lnTo>
                      <a:pt x="2027" y="1082"/>
                    </a:lnTo>
                    <a:lnTo>
                      <a:pt x="2043" y="1098"/>
                    </a:lnTo>
                    <a:lnTo>
                      <a:pt x="2053" y="1152"/>
                    </a:lnTo>
                    <a:lnTo>
                      <a:pt x="2032" y="1174"/>
                    </a:lnTo>
                    <a:lnTo>
                      <a:pt x="2037" y="1207"/>
                    </a:lnTo>
                    <a:lnTo>
                      <a:pt x="2016" y="1271"/>
                    </a:lnTo>
                    <a:lnTo>
                      <a:pt x="2037" y="1342"/>
                    </a:lnTo>
                    <a:lnTo>
                      <a:pt x="2048" y="1374"/>
                    </a:lnTo>
                    <a:lnTo>
                      <a:pt x="2043" y="1384"/>
                    </a:lnTo>
                    <a:lnTo>
                      <a:pt x="1988" y="1347"/>
                    </a:lnTo>
                    <a:lnTo>
                      <a:pt x="1869" y="1271"/>
                    </a:lnTo>
                    <a:lnTo>
                      <a:pt x="1843" y="1260"/>
                    </a:lnTo>
                    <a:lnTo>
                      <a:pt x="1788" y="1260"/>
                    </a:lnTo>
                    <a:lnTo>
                      <a:pt x="1750" y="1287"/>
                    </a:lnTo>
                    <a:lnTo>
                      <a:pt x="1713" y="1298"/>
                    </a:lnTo>
                    <a:lnTo>
                      <a:pt x="1674" y="1287"/>
                    </a:lnTo>
                    <a:lnTo>
                      <a:pt x="1653" y="1239"/>
                    </a:lnTo>
                    <a:lnTo>
                      <a:pt x="1620" y="1217"/>
                    </a:lnTo>
                    <a:lnTo>
                      <a:pt x="1583" y="1228"/>
                    </a:lnTo>
                    <a:lnTo>
                      <a:pt x="1539" y="1228"/>
                    </a:lnTo>
                    <a:lnTo>
                      <a:pt x="1501" y="1174"/>
                    </a:lnTo>
                    <a:lnTo>
                      <a:pt x="0" y="1093"/>
                    </a:lnTo>
                    <a:close/>
                  </a:path>
                </a:pathLst>
              </a:custGeom>
              <a:grpFill/>
              <a:ln w="9525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</p:sp>
          <p:sp>
            <p:nvSpPr>
              <p:cNvPr id="126" name="NE"/>
              <p:cNvSpPr>
                <a:spLocks/>
              </p:cNvSpPr>
              <p:nvPr/>
            </p:nvSpPr>
            <p:spPr bwMode="auto">
              <a:xfrm>
                <a:off x="2106094" y="1717709"/>
                <a:ext cx="586634" cy="297498"/>
              </a:xfrm>
              <a:custGeom>
                <a:avLst/>
                <a:gdLst>
                  <a:gd name="T0" fmla="*/ 0 w 2428"/>
                  <a:gd name="T1" fmla="*/ 2147483647 h 1200"/>
                  <a:gd name="T2" fmla="*/ 2147483647 w 2428"/>
                  <a:gd name="T3" fmla="*/ 0 h 1200"/>
                  <a:gd name="T4" fmla="*/ 2147483647 w 2428"/>
                  <a:gd name="T5" fmla="*/ 2147483647 h 1200"/>
                  <a:gd name="T6" fmla="*/ 2147483647 w 2428"/>
                  <a:gd name="T7" fmla="*/ 2147483647 h 1200"/>
                  <a:gd name="T8" fmla="*/ 2147483647 w 2428"/>
                  <a:gd name="T9" fmla="*/ 2147483647 h 1200"/>
                  <a:gd name="T10" fmla="*/ 2147483647 w 2428"/>
                  <a:gd name="T11" fmla="*/ 2147483647 h 1200"/>
                  <a:gd name="T12" fmla="*/ 2147483647 w 2428"/>
                  <a:gd name="T13" fmla="*/ 2147483647 h 1200"/>
                  <a:gd name="T14" fmla="*/ 2147483647 w 2428"/>
                  <a:gd name="T15" fmla="*/ 2147483647 h 1200"/>
                  <a:gd name="T16" fmla="*/ 2147483647 w 2428"/>
                  <a:gd name="T17" fmla="*/ 2147483647 h 1200"/>
                  <a:gd name="T18" fmla="*/ 2147483647 w 2428"/>
                  <a:gd name="T19" fmla="*/ 2147483647 h 1200"/>
                  <a:gd name="T20" fmla="*/ 2147483647 w 2428"/>
                  <a:gd name="T21" fmla="*/ 2147483647 h 1200"/>
                  <a:gd name="T22" fmla="*/ 2147483647 w 2428"/>
                  <a:gd name="T23" fmla="*/ 2147483647 h 1200"/>
                  <a:gd name="T24" fmla="*/ 2147483647 w 2428"/>
                  <a:gd name="T25" fmla="*/ 2147483647 h 1200"/>
                  <a:gd name="T26" fmla="*/ 2147483647 w 2428"/>
                  <a:gd name="T27" fmla="*/ 2147483647 h 1200"/>
                  <a:gd name="T28" fmla="*/ 2147483647 w 2428"/>
                  <a:gd name="T29" fmla="*/ 2147483647 h 1200"/>
                  <a:gd name="T30" fmla="*/ 2147483647 w 2428"/>
                  <a:gd name="T31" fmla="*/ 2147483647 h 1200"/>
                  <a:gd name="T32" fmla="*/ 2147483647 w 2428"/>
                  <a:gd name="T33" fmla="*/ 2147483647 h 1200"/>
                  <a:gd name="T34" fmla="*/ 2147483647 w 2428"/>
                  <a:gd name="T35" fmla="*/ 2147483647 h 1200"/>
                  <a:gd name="T36" fmla="*/ 2147483647 w 2428"/>
                  <a:gd name="T37" fmla="*/ 2147483647 h 1200"/>
                  <a:gd name="T38" fmla="*/ 2147483647 w 2428"/>
                  <a:gd name="T39" fmla="*/ 2147483647 h 1200"/>
                  <a:gd name="T40" fmla="*/ 2147483647 w 2428"/>
                  <a:gd name="T41" fmla="*/ 2147483647 h 1200"/>
                  <a:gd name="T42" fmla="*/ 2147483647 w 2428"/>
                  <a:gd name="T43" fmla="*/ 2147483647 h 1200"/>
                  <a:gd name="T44" fmla="*/ 2147483647 w 2428"/>
                  <a:gd name="T45" fmla="*/ 2147483647 h 1200"/>
                  <a:gd name="T46" fmla="*/ 2147483647 w 2428"/>
                  <a:gd name="T47" fmla="*/ 2147483647 h 1200"/>
                  <a:gd name="T48" fmla="*/ 2147483647 w 2428"/>
                  <a:gd name="T49" fmla="*/ 2147483647 h 1200"/>
                  <a:gd name="T50" fmla="*/ 2147483647 w 2428"/>
                  <a:gd name="T51" fmla="*/ 2147483647 h 1200"/>
                  <a:gd name="T52" fmla="*/ 2147483647 w 2428"/>
                  <a:gd name="T53" fmla="*/ 2147483647 h 1200"/>
                  <a:gd name="T54" fmla="*/ 2147483647 w 2428"/>
                  <a:gd name="T55" fmla="*/ 2147483647 h 1200"/>
                  <a:gd name="T56" fmla="*/ 2147483647 w 2428"/>
                  <a:gd name="T57" fmla="*/ 2147483647 h 1200"/>
                  <a:gd name="T58" fmla="*/ 2147483647 w 2428"/>
                  <a:gd name="T59" fmla="*/ 2147483647 h 1200"/>
                  <a:gd name="T60" fmla="*/ 2147483647 w 2428"/>
                  <a:gd name="T61" fmla="*/ 2147483647 h 1200"/>
                  <a:gd name="T62" fmla="*/ 2147483647 w 2428"/>
                  <a:gd name="T63" fmla="*/ 2147483647 h 1200"/>
                  <a:gd name="T64" fmla="*/ 2147483647 w 2428"/>
                  <a:gd name="T65" fmla="*/ 2147483647 h 1200"/>
                  <a:gd name="T66" fmla="*/ 2147483647 w 2428"/>
                  <a:gd name="T67" fmla="*/ 2147483647 h 1200"/>
                  <a:gd name="T68" fmla="*/ 2147483647 w 2428"/>
                  <a:gd name="T69" fmla="*/ 2147483647 h 1200"/>
                  <a:gd name="T70" fmla="*/ 2147483647 w 2428"/>
                  <a:gd name="T71" fmla="*/ 2147483647 h 1200"/>
                  <a:gd name="T72" fmla="*/ 2147483647 w 2428"/>
                  <a:gd name="T73" fmla="*/ 2147483647 h 1200"/>
                  <a:gd name="T74" fmla="*/ 2147483647 w 2428"/>
                  <a:gd name="T75" fmla="*/ 2147483647 h 1200"/>
                  <a:gd name="T76" fmla="*/ 2147483647 w 2428"/>
                  <a:gd name="T77" fmla="*/ 2147483647 h 1200"/>
                  <a:gd name="T78" fmla="*/ 2147483647 w 2428"/>
                  <a:gd name="T79" fmla="*/ 2147483647 h 1200"/>
                  <a:gd name="T80" fmla="*/ 2147483647 w 2428"/>
                  <a:gd name="T81" fmla="*/ 2147483647 h 1200"/>
                  <a:gd name="T82" fmla="*/ 2147483647 w 2428"/>
                  <a:gd name="T83" fmla="*/ 2147483647 h 1200"/>
                  <a:gd name="T84" fmla="*/ 2147483647 w 2428"/>
                  <a:gd name="T85" fmla="*/ 2147483647 h 1200"/>
                  <a:gd name="T86" fmla="*/ 2147483647 w 2428"/>
                  <a:gd name="T87" fmla="*/ 2147483647 h 1200"/>
                  <a:gd name="T88" fmla="*/ 2147483647 w 2428"/>
                  <a:gd name="T89" fmla="*/ 2147483647 h 1200"/>
                  <a:gd name="T90" fmla="*/ 0 w 2428"/>
                  <a:gd name="T91" fmla="*/ 2147483647 h 1200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2428"/>
                  <a:gd name="T139" fmla="*/ 0 h 1200"/>
                  <a:gd name="T140" fmla="*/ 2428 w 2428"/>
                  <a:gd name="T141" fmla="*/ 1200 h 1200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2428" h="1200">
                    <a:moveTo>
                      <a:pt x="0" y="741"/>
                    </a:moveTo>
                    <a:lnTo>
                      <a:pt x="65" y="0"/>
                    </a:lnTo>
                    <a:lnTo>
                      <a:pt x="1566" y="81"/>
                    </a:lnTo>
                    <a:lnTo>
                      <a:pt x="1604" y="135"/>
                    </a:lnTo>
                    <a:lnTo>
                      <a:pt x="1648" y="135"/>
                    </a:lnTo>
                    <a:lnTo>
                      <a:pt x="1685" y="124"/>
                    </a:lnTo>
                    <a:lnTo>
                      <a:pt x="1718" y="146"/>
                    </a:lnTo>
                    <a:lnTo>
                      <a:pt x="1739" y="194"/>
                    </a:lnTo>
                    <a:lnTo>
                      <a:pt x="1778" y="205"/>
                    </a:lnTo>
                    <a:lnTo>
                      <a:pt x="1815" y="194"/>
                    </a:lnTo>
                    <a:lnTo>
                      <a:pt x="1853" y="167"/>
                    </a:lnTo>
                    <a:lnTo>
                      <a:pt x="1908" y="167"/>
                    </a:lnTo>
                    <a:lnTo>
                      <a:pt x="1934" y="178"/>
                    </a:lnTo>
                    <a:lnTo>
                      <a:pt x="2053" y="254"/>
                    </a:lnTo>
                    <a:lnTo>
                      <a:pt x="2108" y="291"/>
                    </a:lnTo>
                    <a:lnTo>
                      <a:pt x="2113" y="335"/>
                    </a:lnTo>
                    <a:lnTo>
                      <a:pt x="2151" y="356"/>
                    </a:lnTo>
                    <a:lnTo>
                      <a:pt x="2151" y="384"/>
                    </a:lnTo>
                    <a:lnTo>
                      <a:pt x="2135" y="432"/>
                    </a:lnTo>
                    <a:lnTo>
                      <a:pt x="2162" y="460"/>
                    </a:lnTo>
                    <a:lnTo>
                      <a:pt x="2184" y="519"/>
                    </a:lnTo>
                    <a:lnTo>
                      <a:pt x="2211" y="551"/>
                    </a:lnTo>
                    <a:lnTo>
                      <a:pt x="2200" y="578"/>
                    </a:lnTo>
                    <a:lnTo>
                      <a:pt x="2211" y="611"/>
                    </a:lnTo>
                    <a:lnTo>
                      <a:pt x="2255" y="638"/>
                    </a:lnTo>
                    <a:lnTo>
                      <a:pt x="2260" y="670"/>
                    </a:lnTo>
                    <a:lnTo>
                      <a:pt x="2255" y="697"/>
                    </a:lnTo>
                    <a:lnTo>
                      <a:pt x="2244" y="757"/>
                    </a:lnTo>
                    <a:lnTo>
                      <a:pt x="2281" y="778"/>
                    </a:lnTo>
                    <a:lnTo>
                      <a:pt x="2292" y="806"/>
                    </a:lnTo>
                    <a:lnTo>
                      <a:pt x="2271" y="832"/>
                    </a:lnTo>
                    <a:lnTo>
                      <a:pt x="2281" y="865"/>
                    </a:lnTo>
                    <a:lnTo>
                      <a:pt x="2303" y="892"/>
                    </a:lnTo>
                    <a:lnTo>
                      <a:pt x="2292" y="924"/>
                    </a:lnTo>
                    <a:lnTo>
                      <a:pt x="2303" y="962"/>
                    </a:lnTo>
                    <a:lnTo>
                      <a:pt x="2314" y="978"/>
                    </a:lnTo>
                    <a:lnTo>
                      <a:pt x="2330" y="1011"/>
                    </a:lnTo>
                    <a:lnTo>
                      <a:pt x="2362" y="1043"/>
                    </a:lnTo>
                    <a:lnTo>
                      <a:pt x="2369" y="1092"/>
                    </a:lnTo>
                    <a:lnTo>
                      <a:pt x="2411" y="1141"/>
                    </a:lnTo>
                    <a:lnTo>
                      <a:pt x="2428" y="1152"/>
                    </a:lnTo>
                    <a:lnTo>
                      <a:pt x="2422" y="1194"/>
                    </a:lnTo>
                    <a:lnTo>
                      <a:pt x="2422" y="1200"/>
                    </a:lnTo>
                    <a:lnTo>
                      <a:pt x="536" y="1157"/>
                    </a:lnTo>
                    <a:lnTo>
                      <a:pt x="559" y="789"/>
                    </a:lnTo>
                    <a:lnTo>
                      <a:pt x="0" y="741"/>
                    </a:lnTo>
                    <a:close/>
                  </a:path>
                </a:pathLst>
              </a:custGeom>
              <a:grpFill/>
              <a:ln w="9525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</p:sp>
          <p:sp>
            <p:nvSpPr>
              <p:cNvPr id="127" name="KS"/>
              <p:cNvSpPr>
                <a:spLocks/>
              </p:cNvSpPr>
              <p:nvPr/>
            </p:nvSpPr>
            <p:spPr bwMode="auto">
              <a:xfrm>
                <a:off x="2218599" y="1999126"/>
                <a:ext cx="530382" cy="289458"/>
              </a:xfrm>
              <a:custGeom>
                <a:avLst/>
                <a:gdLst>
                  <a:gd name="T0" fmla="*/ 2147483647 w 2179"/>
                  <a:gd name="T1" fmla="*/ 0 h 1168"/>
                  <a:gd name="T2" fmla="*/ 2147483647 w 2179"/>
                  <a:gd name="T3" fmla="*/ 2147483647 h 1168"/>
                  <a:gd name="T4" fmla="*/ 2147483647 w 2179"/>
                  <a:gd name="T5" fmla="*/ 2147483647 h 1168"/>
                  <a:gd name="T6" fmla="*/ 2147483647 w 2179"/>
                  <a:gd name="T7" fmla="*/ 2147483647 h 1168"/>
                  <a:gd name="T8" fmla="*/ 2147483647 w 2179"/>
                  <a:gd name="T9" fmla="*/ 2147483647 h 1168"/>
                  <a:gd name="T10" fmla="*/ 2147483647 w 2179"/>
                  <a:gd name="T11" fmla="*/ 2147483647 h 1168"/>
                  <a:gd name="T12" fmla="*/ 2147483647 w 2179"/>
                  <a:gd name="T13" fmla="*/ 2147483647 h 1168"/>
                  <a:gd name="T14" fmla="*/ 2147483647 w 2179"/>
                  <a:gd name="T15" fmla="*/ 2147483647 h 1168"/>
                  <a:gd name="T16" fmla="*/ 2147483647 w 2179"/>
                  <a:gd name="T17" fmla="*/ 2147483647 h 1168"/>
                  <a:gd name="T18" fmla="*/ 2147483647 w 2179"/>
                  <a:gd name="T19" fmla="*/ 2147483647 h 1168"/>
                  <a:gd name="T20" fmla="*/ 2147483647 w 2179"/>
                  <a:gd name="T21" fmla="*/ 2147483647 h 1168"/>
                  <a:gd name="T22" fmla="*/ 2147483647 w 2179"/>
                  <a:gd name="T23" fmla="*/ 2147483647 h 1168"/>
                  <a:gd name="T24" fmla="*/ 0 w 2179"/>
                  <a:gd name="T25" fmla="*/ 2147483647 h 1168"/>
                  <a:gd name="T26" fmla="*/ 2147483647 w 2179"/>
                  <a:gd name="T27" fmla="*/ 0 h 1168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2179"/>
                  <a:gd name="T43" fmla="*/ 0 h 1168"/>
                  <a:gd name="T44" fmla="*/ 2179 w 2179"/>
                  <a:gd name="T45" fmla="*/ 1168 h 1168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2179" h="1168">
                    <a:moveTo>
                      <a:pt x="65" y="0"/>
                    </a:moveTo>
                    <a:lnTo>
                      <a:pt x="1951" y="43"/>
                    </a:lnTo>
                    <a:lnTo>
                      <a:pt x="2076" y="141"/>
                    </a:lnTo>
                    <a:lnTo>
                      <a:pt x="2038" y="183"/>
                    </a:lnTo>
                    <a:lnTo>
                      <a:pt x="2033" y="227"/>
                    </a:lnTo>
                    <a:lnTo>
                      <a:pt x="2049" y="254"/>
                    </a:lnTo>
                    <a:lnTo>
                      <a:pt x="2082" y="265"/>
                    </a:lnTo>
                    <a:lnTo>
                      <a:pt x="2098" y="329"/>
                    </a:lnTo>
                    <a:lnTo>
                      <a:pt x="2130" y="352"/>
                    </a:lnTo>
                    <a:lnTo>
                      <a:pt x="2157" y="357"/>
                    </a:lnTo>
                    <a:lnTo>
                      <a:pt x="2168" y="368"/>
                    </a:lnTo>
                    <a:lnTo>
                      <a:pt x="2179" y="1168"/>
                    </a:lnTo>
                    <a:lnTo>
                      <a:pt x="0" y="1125"/>
                    </a:lnTo>
                    <a:lnTo>
                      <a:pt x="65" y="0"/>
                    </a:lnTo>
                    <a:close/>
                  </a:path>
                </a:pathLst>
              </a:custGeom>
              <a:grpFill/>
              <a:ln w="9525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</p:sp>
          <p:sp>
            <p:nvSpPr>
              <p:cNvPr id="128" name="MN"/>
              <p:cNvSpPr>
                <a:spLocks/>
              </p:cNvSpPr>
              <p:nvPr/>
            </p:nvSpPr>
            <p:spPr bwMode="auto">
              <a:xfrm>
                <a:off x="2572188" y="1170955"/>
                <a:ext cx="474129" cy="522632"/>
              </a:xfrm>
              <a:custGeom>
                <a:avLst/>
                <a:gdLst>
                  <a:gd name="T0" fmla="*/ 2147483647 w 1940"/>
                  <a:gd name="T1" fmla="*/ 2147483647 h 2175"/>
                  <a:gd name="T2" fmla="*/ 2147483647 w 1940"/>
                  <a:gd name="T3" fmla="*/ 2147483647 h 2175"/>
                  <a:gd name="T4" fmla="*/ 2147483647 w 1940"/>
                  <a:gd name="T5" fmla="*/ 2147483647 h 2175"/>
                  <a:gd name="T6" fmla="*/ 2147483647 w 1940"/>
                  <a:gd name="T7" fmla="*/ 2147483647 h 2175"/>
                  <a:gd name="T8" fmla="*/ 2147483647 w 1940"/>
                  <a:gd name="T9" fmla="*/ 2147483647 h 2175"/>
                  <a:gd name="T10" fmla="*/ 2147483647 w 1940"/>
                  <a:gd name="T11" fmla="*/ 2147483647 h 2175"/>
                  <a:gd name="T12" fmla="*/ 2147483647 w 1940"/>
                  <a:gd name="T13" fmla="*/ 2147483647 h 2175"/>
                  <a:gd name="T14" fmla="*/ 2147483647 w 1940"/>
                  <a:gd name="T15" fmla="*/ 2147483647 h 2175"/>
                  <a:gd name="T16" fmla="*/ 2147483647 w 1940"/>
                  <a:gd name="T17" fmla="*/ 2147483647 h 2175"/>
                  <a:gd name="T18" fmla="*/ 2147483647 w 1940"/>
                  <a:gd name="T19" fmla="*/ 2147483647 h 2175"/>
                  <a:gd name="T20" fmla="*/ 0 w 1940"/>
                  <a:gd name="T21" fmla="*/ 2147483647 h 2175"/>
                  <a:gd name="T22" fmla="*/ 2147483647 w 1940"/>
                  <a:gd name="T23" fmla="*/ 2147483647 h 2175"/>
                  <a:gd name="T24" fmla="*/ 2147483647 w 1940"/>
                  <a:gd name="T25" fmla="*/ 0 h 2175"/>
                  <a:gd name="T26" fmla="*/ 2147483647 w 1940"/>
                  <a:gd name="T27" fmla="*/ 2147483647 h 2175"/>
                  <a:gd name="T28" fmla="*/ 2147483647 w 1940"/>
                  <a:gd name="T29" fmla="*/ 2147483647 h 2175"/>
                  <a:gd name="T30" fmla="*/ 2147483647 w 1940"/>
                  <a:gd name="T31" fmla="*/ 2147483647 h 2175"/>
                  <a:gd name="T32" fmla="*/ 2147483647 w 1940"/>
                  <a:gd name="T33" fmla="*/ 2147483647 h 2175"/>
                  <a:gd name="T34" fmla="*/ 2147483647 w 1940"/>
                  <a:gd name="T35" fmla="*/ 2147483647 h 2175"/>
                  <a:gd name="T36" fmla="*/ 2147483647 w 1940"/>
                  <a:gd name="T37" fmla="*/ 2147483647 h 2175"/>
                  <a:gd name="T38" fmla="*/ 2147483647 w 1940"/>
                  <a:gd name="T39" fmla="*/ 2147483647 h 2175"/>
                  <a:gd name="T40" fmla="*/ 2147483647 w 1940"/>
                  <a:gd name="T41" fmla="*/ 2147483647 h 2175"/>
                  <a:gd name="T42" fmla="*/ 2147483647 w 1940"/>
                  <a:gd name="T43" fmla="*/ 2147483647 h 2175"/>
                  <a:gd name="T44" fmla="*/ 2147483647 w 1940"/>
                  <a:gd name="T45" fmla="*/ 2147483647 h 2175"/>
                  <a:gd name="T46" fmla="*/ 2147483647 w 1940"/>
                  <a:gd name="T47" fmla="*/ 2147483647 h 2175"/>
                  <a:gd name="T48" fmla="*/ 2147483647 w 1940"/>
                  <a:gd name="T49" fmla="*/ 2147483647 h 2175"/>
                  <a:gd name="T50" fmla="*/ 2147483647 w 1940"/>
                  <a:gd name="T51" fmla="*/ 2147483647 h 2175"/>
                  <a:gd name="T52" fmla="*/ 2147483647 w 1940"/>
                  <a:gd name="T53" fmla="*/ 2147483647 h 2175"/>
                  <a:gd name="T54" fmla="*/ 2147483647 w 1940"/>
                  <a:gd name="T55" fmla="*/ 2147483647 h 2175"/>
                  <a:gd name="T56" fmla="*/ 2147483647 w 1940"/>
                  <a:gd name="T57" fmla="*/ 2147483647 h 2175"/>
                  <a:gd name="T58" fmla="*/ 2147483647 w 1940"/>
                  <a:gd name="T59" fmla="*/ 2147483647 h 2175"/>
                  <a:gd name="T60" fmla="*/ 2147483647 w 1940"/>
                  <a:gd name="T61" fmla="*/ 2147483647 h 2175"/>
                  <a:gd name="T62" fmla="*/ 2147483647 w 1940"/>
                  <a:gd name="T63" fmla="*/ 2147483647 h 2175"/>
                  <a:gd name="T64" fmla="*/ 2147483647 w 1940"/>
                  <a:gd name="T65" fmla="*/ 2147483647 h 2175"/>
                  <a:gd name="T66" fmla="*/ 2147483647 w 1940"/>
                  <a:gd name="T67" fmla="*/ 2147483647 h 2175"/>
                  <a:gd name="T68" fmla="*/ 2147483647 w 1940"/>
                  <a:gd name="T69" fmla="*/ 2147483647 h 2175"/>
                  <a:gd name="T70" fmla="*/ 2147483647 w 1940"/>
                  <a:gd name="T71" fmla="*/ 2147483647 h 2175"/>
                  <a:gd name="T72" fmla="*/ 2147483647 w 1940"/>
                  <a:gd name="T73" fmla="*/ 2147483647 h 2175"/>
                  <a:gd name="T74" fmla="*/ 2147483647 w 1940"/>
                  <a:gd name="T75" fmla="*/ 2147483647 h 2175"/>
                  <a:gd name="T76" fmla="*/ 2147483647 w 1940"/>
                  <a:gd name="T77" fmla="*/ 2147483647 h 2175"/>
                  <a:gd name="T78" fmla="*/ 2147483647 w 1940"/>
                  <a:gd name="T79" fmla="*/ 2147483647 h 2175"/>
                  <a:gd name="T80" fmla="*/ 2147483647 w 1940"/>
                  <a:gd name="T81" fmla="*/ 2147483647 h 2175"/>
                  <a:gd name="T82" fmla="*/ 2147483647 w 1940"/>
                  <a:gd name="T83" fmla="*/ 2147483647 h 2175"/>
                  <a:gd name="T84" fmla="*/ 2147483647 w 1940"/>
                  <a:gd name="T85" fmla="*/ 2147483647 h 2175"/>
                  <a:gd name="T86" fmla="*/ 2147483647 w 1940"/>
                  <a:gd name="T87" fmla="*/ 2147483647 h 2175"/>
                  <a:gd name="T88" fmla="*/ 2147483647 w 1940"/>
                  <a:gd name="T89" fmla="*/ 2147483647 h 2175"/>
                  <a:gd name="T90" fmla="*/ 2147483647 w 1940"/>
                  <a:gd name="T91" fmla="*/ 2147483647 h 2175"/>
                  <a:gd name="T92" fmla="*/ 2147483647 w 1940"/>
                  <a:gd name="T93" fmla="*/ 2147483647 h 2175"/>
                  <a:gd name="T94" fmla="*/ 2147483647 w 1940"/>
                  <a:gd name="T95" fmla="*/ 2147483647 h 2175"/>
                  <a:gd name="T96" fmla="*/ 2147483647 w 1940"/>
                  <a:gd name="T97" fmla="*/ 2147483647 h 2175"/>
                  <a:gd name="T98" fmla="*/ 2147483647 w 1940"/>
                  <a:gd name="T99" fmla="*/ 2147483647 h 2175"/>
                  <a:gd name="T100" fmla="*/ 2147483647 w 1940"/>
                  <a:gd name="T101" fmla="*/ 2147483647 h 2175"/>
                  <a:gd name="T102" fmla="*/ 2147483647 w 1940"/>
                  <a:gd name="T103" fmla="*/ 2147483647 h 2175"/>
                  <a:gd name="T104" fmla="*/ 2147483647 w 1940"/>
                  <a:gd name="T105" fmla="*/ 2147483647 h 2175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1940"/>
                  <a:gd name="T160" fmla="*/ 0 h 2175"/>
                  <a:gd name="T161" fmla="*/ 1940 w 1940"/>
                  <a:gd name="T162" fmla="*/ 2175 h 2175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1940" h="2175">
                    <a:moveTo>
                      <a:pt x="184" y="2175"/>
                    </a:moveTo>
                    <a:lnTo>
                      <a:pt x="184" y="1498"/>
                    </a:lnTo>
                    <a:lnTo>
                      <a:pt x="93" y="1412"/>
                    </a:lnTo>
                    <a:lnTo>
                      <a:pt x="87" y="1379"/>
                    </a:lnTo>
                    <a:lnTo>
                      <a:pt x="136" y="1330"/>
                    </a:lnTo>
                    <a:lnTo>
                      <a:pt x="152" y="1293"/>
                    </a:lnTo>
                    <a:lnTo>
                      <a:pt x="152" y="1266"/>
                    </a:lnTo>
                    <a:lnTo>
                      <a:pt x="147" y="1207"/>
                    </a:lnTo>
                    <a:lnTo>
                      <a:pt x="158" y="1158"/>
                    </a:lnTo>
                    <a:lnTo>
                      <a:pt x="109" y="1022"/>
                    </a:lnTo>
                    <a:lnTo>
                      <a:pt x="103" y="996"/>
                    </a:lnTo>
                    <a:lnTo>
                      <a:pt x="103" y="931"/>
                    </a:lnTo>
                    <a:lnTo>
                      <a:pt x="98" y="893"/>
                    </a:lnTo>
                    <a:lnTo>
                      <a:pt x="93" y="708"/>
                    </a:lnTo>
                    <a:lnTo>
                      <a:pt x="72" y="601"/>
                    </a:lnTo>
                    <a:lnTo>
                      <a:pt x="39" y="568"/>
                    </a:lnTo>
                    <a:lnTo>
                      <a:pt x="17" y="450"/>
                    </a:lnTo>
                    <a:lnTo>
                      <a:pt x="12" y="341"/>
                    </a:lnTo>
                    <a:lnTo>
                      <a:pt x="17" y="281"/>
                    </a:lnTo>
                    <a:lnTo>
                      <a:pt x="28" y="255"/>
                    </a:lnTo>
                    <a:lnTo>
                      <a:pt x="0" y="168"/>
                    </a:lnTo>
                    <a:lnTo>
                      <a:pt x="0" y="141"/>
                    </a:lnTo>
                    <a:lnTo>
                      <a:pt x="505" y="141"/>
                    </a:lnTo>
                    <a:lnTo>
                      <a:pt x="505" y="55"/>
                    </a:lnTo>
                    <a:lnTo>
                      <a:pt x="510" y="0"/>
                    </a:lnTo>
                    <a:lnTo>
                      <a:pt x="554" y="0"/>
                    </a:lnTo>
                    <a:lnTo>
                      <a:pt x="602" y="23"/>
                    </a:lnTo>
                    <a:lnTo>
                      <a:pt x="607" y="103"/>
                    </a:lnTo>
                    <a:lnTo>
                      <a:pt x="624" y="158"/>
                    </a:lnTo>
                    <a:lnTo>
                      <a:pt x="619" y="211"/>
                    </a:lnTo>
                    <a:lnTo>
                      <a:pt x="673" y="249"/>
                    </a:lnTo>
                    <a:lnTo>
                      <a:pt x="694" y="244"/>
                    </a:lnTo>
                    <a:lnTo>
                      <a:pt x="732" y="249"/>
                    </a:lnTo>
                    <a:lnTo>
                      <a:pt x="754" y="271"/>
                    </a:lnTo>
                    <a:lnTo>
                      <a:pt x="791" y="265"/>
                    </a:lnTo>
                    <a:lnTo>
                      <a:pt x="840" y="271"/>
                    </a:lnTo>
                    <a:lnTo>
                      <a:pt x="851" y="292"/>
                    </a:lnTo>
                    <a:lnTo>
                      <a:pt x="851" y="304"/>
                    </a:lnTo>
                    <a:lnTo>
                      <a:pt x="922" y="298"/>
                    </a:lnTo>
                    <a:lnTo>
                      <a:pt x="949" y="276"/>
                    </a:lnTo>
                    <a:lnTo>
                      <a:pt x="1052" y="265"/>
                    </a:lnTo>
                    <a:lnTo>
                      <a:pt x="1122" y="287"/>
                    </a:lnTo>
                    <a:lnTo>
                      <a:pt x="1138" y="287"/>
                    </a:lnTo>
                    <a:lnTo>
                      <a:pt x="1133" y="309"/>
                    </a:lnTo>
                    <a:lnTo>
                      <a:pt x="1154" y="325"/>
                    </a:lnTo>
                    <a:lnTo>
                      <a:pt x="1166" y="325"/>
                    </a:lnTo>
                    <a:lnTo>
                      <a:pt x="1177" y="336"/>
                    </a:lnTo>
                    <a:lnTo>
                      <a:pt x="1187" y="385"/>
                    </a:lnTo>
                    <a:lnTo>
                      <a:pt x="1214" y="395"/>
                    </a:lnTo>
                    <a:lnTo>
                      <a:pt x="1242" y="362"/>
                    </a:lnTo>
                    <a:lnTo>
                      <a:pt x="1258" y="352"/>
                    </a:lnTo>
                    <a:lnTo>
                      <a:pt x="1285" y="362"/>
                    </a:lnTo>
                    <a:lnTo>
                      <a:pt x="1307" y="395"/>
                    </a:lnTo>
                    <a:lnTo>
                      <a:pt x="1361" y="411"/>
                    </a:lnTo>
                    <a:lnTo>
                      <a:pt x="1377" y="433"/>
                    </a:lnTo>
                    <a:lnTo>
                      <a:pt x="1405" y="455"/>
                    </a:lnTo>
                    <a:lnTo>
                      <a:pt x="1442" y="455"/>
                    </a:lnTo>
                    <a:lnTo>
                      <a:pt x="1480" y="444"/>
                    </a:lnTo>
                    <a:lnTo>
                      <a:pt x="1577" y="379"/>
                    </a:lnTo>
                    <a:lnTo>
                      <a:pt x="1594" y="390"/>
                    </a:lnTo>
                    <a:lnTo>
                      <a:pt x="1615" y="422"/>
                    </a:lnTo>
                    <a:lnTo>
                      <a:pt x="1762" y="417"/>
                    </a:lnTo>
                    <a:lnTo>
                      <a:pt x="1784" y="422"/>
                    </a:lnTo>
                    <a:lnTo>
                      <a:pt x="1805" y="433"/>
                    </a:lnTo>
                    <a:lnTo>
                      <a:pt x="1843" y="460"/>
                    </a:lnTo>
                    <a:lnTo>
                      <a:pt x="1870" y="444"/>
                    </a:lnTo>
                    <a:lnTo>
                      <a:pt x="1940" y="444"/>
                    </a:lnTo>
                    <a:lnTo>
                      <a:pt x="1903" y="476"/>
                    </a:lnTo>
                    <a:lnTo>
                      <a:pt x="1816" y="525"/>
                    </a:lnTo>
                    <a:lnTo>
                      <a:pt x="1768" y="541"/>
                    </a:lnTo>
                    <a:lnTo>
                      <a:pt x="1735" y="552"/>
                    </a:lnTo>
                    <a:lnTo>
                      <a:pt x="1696" y="590"/>
                    </a:lnTo>
                    <a:lnTo>
                      <a:pt x="1626" y="622"/>
                    </a:lnTo>
                    <a:lnTo>
                      <a:pt x="1589" y="650"/>
                    </a:lnTo>
                    <a:lnTo>
                      <a:pt x="1469" y="785"/>
                    </a:lnTo>
                    <a:lnTo>
                      <a:pt x="1291" y="942"/>
                    </a:lnTo>
                    <a:lnTo>
                      <a:pt x="1274" y="968"/>
                    </a:lnTo>
                    <a:lnTo>
                      <a:pt x="1258" y="984"/>
                    </a:lnTo>
                    <a:lnTo>
                      <a:pt x="1263" y="1184"/>
                    </a:lnTo>
                    <a:lnTo>
                      <a:pt x="1242" y="1207"/>
                    </a:lnTo>
                    <a:lnTo>
                      <a:pt x="1220" y="1217"/>
                    </a:lnTo>
                    <a:lnTo>
                      <a:pt x="1144" y="1282"/>
                    </a:lnTo>
                    <a:lnTo>
                      <a:pt x="1138" y="1314"/>
                    </a:lnTo>
                    <a:lnTo>
                      <a:pt x="1128" y="1320"/>
                    </a:lnTo>
                    <a:lnTo>
                      <a:pt x="1112" y="1379"/>
                    </a:lnTo>
                    <a:lnTo>
                      <a:pt x="1149" y="1401"/>
                    </a:lnTo>
                    <a:lnTo>
                      <a:pt x="1177" y="1444"/>
                    </a:lnTo>
                    <a:lnTo>
                      <a:pt x="1154" y="1488"/>
                    </a:lnTo>
                    <a:lnTo>
                      <a:pt x="1161" y="1520"/>
                    </a:lnTo>
                    <a:lnTo>
                      <a:pt x="1149" y="1585"/>
                    </a:lnTo>
                    <a:lnTo>
                      <a:pt x="1149" y="1683"/>
                    </a:lnTo>
                    <a:lnTo>
                      <a:pt x="1166" y="1704"/>
                    </a:lnTo>
                    <a:lnTo>
                      <a:pt x="1193" y="1725"/>
                    </a:lnTo>
                    <a:lnTo>
                      <a:pt x="1203" y="1741"/>
                    </a:lnTo>
                    <a:lnTo>
                      <a:pt x="1268" y="1753"/>
                    </a:lnTo>
                    <a:lnTo>
                      <a:pt x="1280" y="1764"/>
                    </a:lnTo>
                    <a:lnTo>
                      <a:pt x="1285" y="1780"/>
                    </a:lnTo>
                    <a:lnTo>
                      <a:pt x="1301" y="1790"/>
                    </a:lnTo>
                    <a:lnTo>
                      <a:pt x="1382" y="1829"/>
                    </a:lnTo>
                    <a:lnTo>
                      <a:pt x="1410" y="1882"/>
                    </a:lnTo>
                    <a:lnTo>
                      <a:pt x="1485" y="1936"/>
                    </a:lnTo>
                    <a:lnTo>
                      <a:pt x="1566" y="1996"/>
                    </a:lnTo>
                    <a:lnTo>
                      <a:pt x="1577" y="2017"/>
                    </a:lnTo>
                    <a:lnTo>
                      <a:pt x="1577" y="2066"/>
                    </a:lnTo>
                    <a:lnTo>
                      <a:pt x="1583" y="2131"/>
                    </a:lnTo>
                    <a:lnTo>
                      <a:pt x="184" y="2175"/>
                    </a:lnTo>
                    <a:close/>
                  </a:path>
                </a:pathLst>
              </a:custGeom>
              <a:grpFill/>
              <a:ln w="9525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</p:sp>
          <p:sp>
            <p:nvSpPr>
              <p:cNvPr id="129" name="IA"/>
              <p:cNvSpPr>
                <a:spLocks/>
              </p:cNvSpPr>
              <p:nvPr/>
            </p:nvSpPr>
            <p:spPr bwMode="auto">
              <a:xfrm>
                <a:off x="2612369" y="1685546"/>
                <a:ext cx="425912" cy="289458"/>
              </a:xfrm>
              <a:custGeom>
                <a:avLst/>
                <a:gdLst>
                  <a:gd name="T0" fmla="*/ 2147483647 w 1766"/>
                  <a:gd name="T1" fmla="*/ 0 h 1168"/>
                  <a:gd name="T2" fmla="*/ 2147483647 w 1766"/>
                  <a:gd name="T3" fmla="*/ 2147483647 h 1168"/>
                  <a:gd name="T4" fmla="*/ 2147483647 w 1766"/>
                  <a:gd name="T5" fmla="*/ 2147483647 h 1168"/>
                  <a:gd name="T6" fmla="*/ 2147483647 w 1766"/>
                  <a:gd name="T7" fmla="*/ 2147483647 h 1168"/>
                  <a:gd name="T8" fmla="*/ 2147483647 w 1766"/>
                  <a:gd name="T9" fmla="*/ 2147483647 h 1168"/>
                  <a:gd name="T10" fmla="*/ 2147483647 w 1766"/>
                  <a:gd name="T11" fmla="*/ 2147483647 h 1168"/>
                  <a:gd name="T12" fmla="*/ 2147483647 w 1766"/>
                  <a:gd name="T13" fmla="*/ 2147483647 h 1168"/>
                  <a:gd name="T14" fmla="*/ 2147483647 w 1766"/>
                  <a:gd name="T15" fmla="*/ 2147483647 h 1168"/>
                  <a:gd name="T16" fmla="*/ 2147483647 w 1766"/>
                  <a:gd name="T17" fmla="*/ 2147483647 h 1168"/>
                  <a:gd name="T18" fmla="*/ 2147483647 w 1766"/>
                  <a:gd name="T19" fmla="*/ 2147483647 h 1168"/>
                  <a:gd name="T20" fmla="*/ 2147483647 w 1766"/>
                  <a:gd name="T21" fmla="*/ 2147483647 h 1168"/>
                  <a:gd name="T22" fmla="*/ 2147483647 w 1766"/>
                  <a:gd name="T23" fmla="*/ 2147483647 h 1168"/>
                  <a:gd name="T24" fmla="*/ 2147483647 w 1766"/>
                  <a:gd name="T25" fmla="*/ 2147483647 h 1168"/>
                  <a:gd name="T26" fmla="*/ 2147483647 w 1766"/>
                  <a:gd name="T27" fmla="*/ 2147483647 h 1168"/>
                  <a:gd name="T28" fmla="*/ 2147483647 w 1766"/>
                  <a:gd name="T29" fmla="*/ 2147483647 h 1168"/>
                  <a:gd name="T30" fmla="*/ 2147483647 w 1766"/>
                  <a:gd name="T31" fmla="*/ 2147483647 h 1168"/>
                  <a:gd name="T32" fmla="*/ 2147483647 w 1766"/>
                  <a:gd name="T33" fmla="*/ 2147483647 h 1168"/>
                  <a:gd name="T34" fmla="*/ 2147483647 w 1766"/>
                  <a:gd name="T35" fmla="*/ 2147483647 h 1168"/>
                  <a:gd name="T36" fmla="*/ 2147483647 w 1766"/>
                  <a:gd name="T37" fmla="*/ 2147483647 h 1168"/>
                  <a:gd name="T38" fmla="*/ 2147483647 w 1766"/>
                  <a:gd name="T39" fmla="*/ 2147483647 h 1168"/>
                  <a:gd name="T40" fmla="*/ 2147483647 w 1766"/>
                  <a:gd name="T41" fmla="*/ 2147483647 h 1168"/>
                  <a:gd name="T42" fmla="*/ 2147483647 w 1766"/>
                  <a:gd name="T43" fmla="*/ 2147483647 h 1168"/>
                  <a:gd name="T44" fmla="*/ 2147483647 w 1766"/>
                  <a:gd name="T45" fmla="*/ 2147483647 h 1168"/>
                  <a:gd name="T46" fmla="*/ 2147483647 w 1766"/>
                  <a:gd name="T47" fmla="*/ 2147483647 h 1168"/>
                  <a:gd name="T48" fmla="*/ 2147483647 w 1766"/>
                  <a:gd name="T49" fmla="*/ 2147483647 h 1168"/>
                  <a:gd name="T50" fmla="*/ 2147483647 w 1766"/>
                  <a:gd name="T51" fmla="*/ 2147483647 h 1168"/>
                  <a:gd name="T52" fmla="*/ 2147483647 w 1766"/>
                  <a:gd name="T53" fmla="*/ 2147483647 h 1168"/>
                  <a:gd name="T54" fmla="*/ 2147483647 w 1766"/>
                  <a:gd name="T55" fmla="*/ 2147483647 h 1168"/>
                  <a:gd name="T56" fmla="*/ 2147483647 w 1766"/>
                  <a:gd name="T57" fmla="*/ 2147483647 h 1168"/>
                  <a:gd name="T58" fmla="*/ 2147483647 w 1766"/>
                  <a:gd name="T59" fmla="*/ 2147483647 h 1168"/>
                  <a:gd name="T60" fmla="*/ 2147483647 w 1766"/>
                  <a:gd name="T61" fmla="*/ 2147483647 h 1168"/>
                  <a:gd name="T62" fmla="*/ 2147483647 w 1766"/>
                  <a:gd name="T63" fmla="*/ 2147483647 h 1168"/>
                  <a:gd name="T64" fmla="*/ 2147483647 w 1766"/>
                  <a:gd name="T65" fmla="*/ 2147483647 h 1168"/>
                  <a:gd name="T66" fmla="*/ 2147483647 w 1766"/>
                  <a:gd name="T67" fmla="*/ 2147483647 h 1168"/>
                  <a:gd name="T68" fmla="*/ 2147483647 w 1766"/>
                  <a:gd name="T69" fmla="*/ 2147483647 h 1168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766"/>
                  <a:gd name="T106" fmla="*/ 0 h 1168"/>
                  <a:gd name="T107" fmla="*/ 1766 w 1766"/>
                  <a:gd name="T108" fmla="*/ 1168 h 1168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766" h="1168">
                    <a:moveTo>
                      <a:pt x="37" y="44"/>
                    </a:moveTo>
                    <a:lnTo>
                      <a:pt x="1436" y="0"/>
                    </a:lnTo>
                    <a:lnTo>
                      <a:pt x="1452" y="44"/>
                    </a:lnTo>
                    <a:lnTo>
                      <a:pt x="1484" y="76"/>
                    </a:lnTo>
                    <a:lnTo>
                      <a:pt x="1479" y="97"/>
                    </a:lnTo>
                    <a:lnTo>
                      <a:pt x="1458" y="130"/>
                    </a:lnTo>
                    <a:lnTo>
                      <a:pt x="1474" y="179"/>
                    </a:lnTo>
                    <a:lnTo>
                      <a:pt x="1501" y="281"/>
                    </a:lnTo>
                    <a:lnTo>
                      <a:pt x="1582" y="314"/>
                    </a:lnTo>
                    <a:lnTo>
                      <a:pt x="1609" y="335"/>
                    </a:lnTo>
                    <a:lnTo>
                      <a:pt x="1621" y="367"/>
                    </a:lnTo>
                    <a:lnTo>
                      <a:pt x="1631" y="390"/>
                    </a:lnTo>
                    <a:lnTo>
                      <a:pt x="1691" y="427"/>
                    </a:lnTo>
                    <a:lnTo>
                      <a:pt x="1696" y="460"/>
                    </a:lnTo>
                    <a:lnTo>
                      <a:pt x="1745" y="492"/>
                    </a:lnTo>
                    <a:lnTo>
                      <a:pt x="1766" y="557"/>
                    </a:lnTo>
                    <a:lnTo>
                      <a:pt x="1766" y="590"/>
                    </a:lnTo>
                    <a:lnTo>
                      <a:pt x="1745" y="627"/>
                    </a:lnTo>
                    <a:lnTo>
                      <a:pt x="1728" y="643"/>
                    </a:lnTo>
                    <a:lnTo>
                      <a:pt x="1728" y="676"/>
                    </a:lnTo>
                    <a:lnTo>
                      <a:pt x="1680" y="731"/>
                    </a:lnTo>
                    <a:lnTo>
                      <a:pt x="1631" y="747"/>
                    </a:lnTo>
                    <a:lnTo>
                      <a:pt x="1621" y="763"/>
                    </a:lnTo>
                    <a:lnTo>
                      <a:pt x="1561" y="763"/>
                    </a:lnTo>
                    <a:lnTo>
                      <a:pt x="1533" y="779"/>
                    </a:lnTo>
                    <a:lnTo>
                      <a:pt x="1517" y="817"/>
                    </a:lnTo>
                    <a:lnTo>
                      <a:pt x="1523" y="849"/>
                    </a:lnTo>
                    <a:lnTo>
                      <a:pt x="1556" y="882"/>
                    </a:lnTo>
                    <a:lnTo>
                      <a:pt x="1566" y="908"/>
                    </a:lnTo>
                    <a:lnTo>
                      <a:pt x="1556" y="963"/>
                    </a:lnTo>
                    <a:lnTo>
                      <a:pt x="1512" y="1054"/>
                    </a:lnTo>
                    <a:lnTo>
                      <a:pt x="1468" y="1082"/>
                    </a:lnTo>
                    <a:lnTo>
                      <a:pt x="1458" y="1109"/>
                    </a:lnTo>
                    <a:lnTo>
                      <a:pt x="1458" y="1141"/>
                    </a:lnTo>
                    <a:lnTo>
                      <a:pt x="1442" y="1168"/>
                    </a:lnTo>
                    <a:lnTo>
                      <a:pt x="1354" y="1087"/>
                    </a:lnTo>
                    <a:lnTo>
                      <a:pt x="233" y="1119"/>
                    </a:lnTo>
                    <a:lnTo>
                      <a:pt x="222" y="1103"/>
                    </a:lnTo>
                    <a:lnTo>
                      <a:pt x="211" y="1065"/>
                    </a:lnTo>
                    <a:lnTo>
                      <a:pt x="222" y="1033"/>
                    </a:lnTo>
                    <a:lnTo>
                      <a:pt x="200" y="1006"/>
                    </a:lnTo>
                    <a:lnTo>
                      <a:pt x="190" y="973"/>
                    </a:lnTo>
                    <a:lnTo>
                      <a:pt x="211" y="947"/>
                    </a:lnTo>
                    <a:lnTo>
                      <a:pt x="200" y="919"/>
                    </a:lnTo>
                    <a:lnTo>
                      <a:pt x="163" y="898"/>
                    </a:lnTo>
                    <a:lnTo>
                      <a:pt x="174" y="838"/>
                    </a:lnTo>
                    <a:lnTo>
                      <a:pt x="179" y="811"/>
                    </a:lnTo>
                    <a:lnTo>
                      <a:pt x="174" y="779"/>
                    </a:lnTo>
                    <a:lnTo>
                      <a:pt x="130" y="752"/>
                    </a:lnTo>
                    <a:lnTo>
                      <a:pt x="119" y="719"/>
                    </a:lnTo>
                    <a:lnTo>
                      <a:pt x="130" y="692"/>
                    </a:lnTo>
                    <a:lnTo>
                      <a:pt x="103" y="660"/>
                    </a:lnTo>
                    <a:lnTo>
                      <a:pt x="81" y="601"/>
                    </a:lnTo>
                    <a:lnTo>
                      <a:pt x="54" y="573"/>
                    </a:lnTo>
                    <a:lnTo>
                      <a:pt x="70" y="525"/>
                    </a:lnTo>
                    <a:lnTo>
                      <a:pt x="70" y="497"/>
                    </a:lnTo>
                    <a:lnTo>
                      <a:pt x="32" y="476"/>
                    </a:lnTo>
                    <a:lnTo>
                      <a:pt x="27" y="432"/>
                    </a:lnTo>
                    <a:lnTo>
                      <a:pt x="32" y="422"/>
                    </a:lnTo>
                    <a:lnTo>
                      <a:pt x="21" y="390"/>
                    </a:lnTo>
                    <a:lnTo>
                      <a:pt x="0" y="319"/>
                    </a:lnTo>
                    <a:lnTo>
                      <a:pt x="21" y="255"/>
                    </a:lnTo>
                    <a:lnTo>
                      <a:pt x="16" y="222"/>
                    </a:lnTo>
                    <a:lnTo>
                      <a:pt x="37" y="200"/>
                    </a:lnTo>
                    <a:lnTo>
                      <a:pt x="27" y="146"/>
                    </a:lnTo>
                    <a:lnTo>
                      <a:pt x="11" y="130"/>
                    </a:lnTo>
                    <a:lnTo>
                      <a:pt x="21" y="92"/>
                    </a:lnTo>
                    <a:lnTo>
                      <a:pt x="11" y="70"/>
                    </a:lnTo>
                    <a:lnTo>
                      <a:pt x="0" y="49"/>
                    </a:lnTo>
                    <a:lnTo>
                      <a:pt x="21" y="44"/>
                    </a:lnTo>
                    <a:lnTo>
                      <a:pt x="37" y="44"/>
                    </a:lnTo>
                    <a:close/>
                  </a:path>
                </a:pathLst>
              </a:custGeom>
              <a:grpFill/>
              <a:ln w="9525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</p:sp>
          <p:sp>
            <p:nvSpPr>
              <p:cNvPr id="130" name="MO"/>
              <p:cNvSpPr>
                <a:spLocks/>
              </p:cNvSpPr>
              <p:nvPr/>
            </p:nvSpPr>
            <p:spPr bwMode="auto">
              <a:xfrm>
                <a:off x="2668621" y="1950883"/>
                <a:ext cx="482165" cy="418105"/>
              </a:xfrm>
              <a:custGeom>
                <a:avLst/>
                <a:gdLst>
                  <a:gd name="T0" fmla="*/ 2147483647 w 1972"/>
                  <a:gd name="T1" fmla="*/ 2147483647 h 1703"/>
                  <a:gd name="T2" fmla="*/ 2147483647 w 1972"/>
                  <a:gd name="T3" fmla="*/ 2147483647 h 1703"/>
                  <a:gd name="T4" fmla="*/ 2147483647 w 1972"/>
                  <a:gd name="T5" fmla="*/ 2147483647 h 1703"/>
                  <a:gd name="T6" fmla="*/ 2147483647 w 1972"/>
                  <a:gd name="T7" fmla="*/ 2147483647 h 1703"/>
                  <a:gd name="T8" fmla="*/ 2147483647 w 1972"/>
                  <a:gd name="T9" fmla="*/ 2147483647 h 1703"/>
                  <a:gd name="T10" fmla="*/ 2147483647 w 1972"/>
                  <a:gd name="T11" fmla="*/ 2147483647 h 1703"/>
                  <a:gd name="T12" fmla="*/ 2147483647 w 1972"/>
                  <a:gd name="T13" fmla="*/ 2147483647 h 1703"/>
                  <a:gd name="T14" fmla="*/ 2147483647 w 1972"/>
                  <a:gd name="T15" fmla="*/ 2147483647 h 1703"/>
                  <a:gd name="T16" fmla="*/ 2147483647 w 1972"/>
                  <a:gd name="T17" fmla="*/ 2147483647 h 1703"/>
                  <a:gd name="T18" fmla="*/ 2147483647 w 1972"/>
                  <a:gd name="T19" fmla="*/ 2147483647 h 1703"/>
                  <a:gd name="T20" fmla="*/ 2147483647 w 1972"/>
                  <a:gd name="T21" fmla="*/ 2147483647 h 1703"/>
                  <a:gd name="T22" fmla="*/ 2147483647 w 1972"/>
                  <a:gd name="T23" fmla="*/ 2147483647 h 1703"/>
                  <a:gd name="T24" fmla="*/ 2147483647 w 1972"/>
                  <a:gd name="T25" fmla="*/ 2147483647 h 1703"/>
                  <a:gd name="T26" fmla="*/ 2147483647 w 1972"/>
                  <a:gd name="T27" fmla="*/ 2147483647 h 1703"/>
                  <a:gd name="T28" fmla="*/ 2147483647 w 1972"/>
                  <a:gd name="T29" fmla="*/ 2147483647 h 1703"/>
                  <a:gd name="T30" fmla="*/ 2147483647 w 1972"/>
                  <a:gd name="T31" fmla="*/ 2147483647 h 1703"/>
                  <a:gd name="T32" fmla="*/ 2147483647 w 1972"/>
                  <a:gd name="T33" fmla="*/ 2147483647 h 1703"/>
                  <a:gd name="T34" fmla="*/ 2147483647 w 1972"/>
                  <a:gd name="T35" fmla="*/ 2147483647 h 1703"/>
                  <a:gd name="T36" fmla="*/ 2147483647 w 1972"/>
                  <a:gd name="T37" fmla="*/ 2147483647 h 1703"/>
                  <a:gd name="T38" fmla="*/ 2147483647 w 1972"/>
                  <a:gd name="T39" fmla="*/ 2147483647 h 1703"/>
                  <a:gd name="T40" fmla="*/ 2147483647 w 1972"/>
                  <a:gd name="T41" fmla="*/ 2147483647 h 1703"/>
                  <a:gd name="T42" fmla="*/ 2147483647 w 1972"/>
                  <a:gd name="T43" fmla="*/ 2147483647 h 1703"/>
                  <a:gd name="T44" fmla="*/ 2147483647 w 1972"/>
                  <a:gd name="T45" fmla="*/ 2147483647 h 1703"/>
                  <a:gd name="T46" fmla="*/ 2147483647 w 1972"/>
                  <a:gd name="T47" fmla="*/ 2147483647 h 1703"/>
                  <a:gd name="T48" fmla="*/ 2147483647 w 1972"/>
                  <a:gd name="T49" fmla="*/ 2147483647 h 1703"/>
                  <a:gd name="T50" fmla="*/ 2147483647 w 1972"/>
                  <a:gd name="T51" fmla="*/ 2147483647 h 1703"/>
                  <a:gd name="T52" fmla="*/ 2147483647 w 1972"/>
                  <a:gd name="T53" fmla="*/ 2147483647 h 1703"/>
                  <a:gd name="T54" fmla="*/ 2147483647 w 1972"/>
                  <a:gd name="T55" fmla="*/ 2147483647 h 1703"/>
                  <a:gd name="T56" fmla="*/ 0 w 1972"/>
                  <a:gd name="T57" fmla="*/ 2147483647 h 1703"/>
                  <a:gd name="T58" fmla="*/ 2147483647 w 1972"/>
                  <a:gd name="T59" fmla="*/ 2147483647 h 1703"/>
                  <a:gd name="T60" fmla="*/ 2147483647 w 1972"/>
                  <a:gd name="T61" fmla="*/ 2147483647 h 1703"/>
                  <a:gd name="T62" fmla="*/ 2147483647 w 1972"/>
                  <a:gd name="T63" fmla="*/ 2147483647 h 1703"/>
                  <a:gd name="T64" fmla="*/ 2147483647 w 1972"/>
                  <a:gd name="T65" fmla="*/ 2147483647 h 1703"/>
                  <a:gd name="T66" fmla="*/ 2147483647 w 1972"/>
                  <a:gd name="T67" fmla="*/ 2147483647 h 1703"/>
                  <a:gd name="T68" fmla="*/ 2147483647 w 1972"/>
                  <a:gd name="T69" fmla="*/ 2147483647 h 1703"/>
                  <a:gd name="T70" fmla="*/ 2147483647 w 1972"/>
                  <a:gd name="T71" fmla="*/ 2147483647 h 1703"/>
                  <a:gd name="T72" fmla="*/ 2147483647 w 1972"/>
                  <a:gd name="T73" fmla="*/ 2147483647 h 1703"/>
                  <a:gd name="T74" fmla="*/ 2147483647 w 1972"/>
                  <a:gd name="T75" fmla="*/ 2147483647 h 1703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1972"/>
                  <a:gd name="T115" fmla="*/ 0 h 1703"/>
                  <a:gd name="T116" fmla="*/ 1972 w 1972"/>
                  <a:gd name="T117" fmla="*/ 1703 h 1703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1972" h="1703">
                    <a:moveTo>
                      <a:pt x="336" y="1563"/>
                    </a:moveTo>
                    <a:lnTo>
                      <a:pt x="1658" y="1508"/>
                    </a:lnTo>
                    <a:lnTo>
                      <a:pt x="1653" y="1525"/>
                    </a:lnTo>
                    <a:lnTo>
                      <a:pt x="1679" y="1541"/>
                    </a:lnTo>
                    <a:lnTo>
                      <a:pt x="1691" y="1573"/>
                    </a:lnTo>
                    <a:lnTo>
                      <a:pt x="1686" y="1601"/>
                    </a:lnTo>
                    <a:lnTo>
                      <a:pt x="1647" y="1633"/>
                    </a:lnTo>
                    <a:lnTo>
                      <a:pt x="1609" y="1676"/>
                    </a:lnTo>
                    <a:lnTo>
                      <a:pt x="1604" y="1703"/>
                    </a:lnTo>
                    <a:lnTo>
                      <a:pt x="1805" y="1687"/>
                    </a:lnTo>
                    <a:lnTo>
                      <a:pt x="1821" y="1633"/>
                    </a:lnTo>
                    <a:lnTo>
                      <a:pt x="1816" y="1611"/>
                    </a:lnTo>
                    <a:lnTo>
                      <a:pt x="1832" y="1552"/>
                    </a:lnTo>
                    <a:lnTo>
                      <a:pt x="1853" y="1498"/>
                    </a:lnTo>
                    <a:lnTo>
                      <a:pt x="1870" y="1466"/>
                    </a:lnTo>
                    <a:lnTo>
                      <a:pt x="1907" y="1455"/>
                    </a:lnTo>
                    <a:lnTo>
                      <a:pt x="1923" y="1460"/>
                    </a:lnTo>
                    <a:lnTo>
                      <a:pt x="1940" y="1450"/>
                    </a:lnTo>
                    <a:lnTo>
                      <a:pt x="1972" y="1357"/>
                    </a:lnTo>
                    <a:lnTo>
                      <a:pt x="1962" y="1320"/>
                    </a:lnTo>
                    <a:lnTo>
                      <a:pt x="1946" y="1309"/>
                    </a:lnTo>
                    <a:lnTo>
                      <a:pt x="1935" y="1309"/>
                    </a:lnTo>
                    <a:lnTo>
                      <a:pt x="1930" y="1297"/>
                    </a:lnTo>
                    <a:lnTo>
                      <a:pt x="1923" y="1287"/>
                    </a:lnTo>
                    <a:lnTo>
                      <a:pt x="1902" y="1287"/>
                    </a:lnTo>
                    <a:lnTo>
                      <a:pt x="1902" y="1309"/>
                    </a:lnTo>
                    <a:lnTo>
                      <a:pt x="1891" y="1309"/>
                    </a:lnTo>
                    <a:lnTo>
                      <a:pt x="1826" y="1211"/>
                    </a:lnTo>
                    <a:lnTo>
                      <a:pt x="1832" y="1195"/>
                    </a:lnTo>
                    <a:lnTo>
                      <a:pt x="1853" y="1174"/>
                    </a:lnTo>
                    <a:lnTo>
                      <a:pt x="1853" y="1157"/>
                    </a:lnTo>
                    <a:lnTo>
                      <a:pt x="1826" y="1125"/>
                    </a:lnTo>
                    <a:lnTo>
                      <a:pt x="1810" y="1060"/>
                    </a:lnTo>
                    <a:lnTo>
                      <a:pt x="1728" y="990"/>
                    </a:lnTo>
                    <a:lnTo>
                      <a:pt x="1686" y="974"/>
                    </a:lnTo>
                    <a:lnTo>
                      <a:pt x="1604" y="925"/>
                    </a:lnTo>
                    <a:lnTo>
                      <a:pt x="1560" y="876"/>
                    </a:lnTo>
                    <a:lnTo>
                      <a:pt x="1539" y="833"/>
                    </a:lnTo>
                    <a:lnTo>
                      <a:pt x="1549" y="811"/>
                    </a:lnTo>
                    <a:lnTo>
                      <a:pt x="1604" y="746"/>
                    </a:lnTo>
                    <a:lnTo>
                      <a:pt x="1593" y="698"/>
                    </a:lnTo>
                    <a:lnTo>
                      <a:pt x="1609" y="649"/>
                    </a:lnTo>
                    <a:lnTo>
                      <a:pt x="1598" y="628"/>
                    </a:lnTo>
                    <a:lnTo>
                      <a:pt x="1528" y="589"/>
                    </a:lnTo>
                    <a:lnTo>
                      <a:pt x="1507" y="605"/>
                    </a:lnTo>
                    <a:lnTo>
                      <a:pt x="1479" y="633"/>
                    </a:lnTo>
                    <a:lnTo>
                      <a:pt x="1463" y="617"/>
                    </a:lnTo>
                    <a:lnTo>
                      <a:pt x="1414" y="482"/>
                    </a:lnTo>
                    <a:lnTo>
                      <a:pt x="1393" y="459"/>
                    </a:lnTo>
                    <a:lnTo>
                      <a:pt x="1311" y="394"/>
                    </a:lnTo>
                    <a:lnTo>
                      <a:pt x="1225" y="297"/>
                    </a:lnTo>
                    <a:lnTo>
                      <a:pt x="1219" y="271"/>
                    </a:lnTo>
                    <a:lnTo>
                      <a:pt x="1197" y="206"/>
                    </a:lnTo>
                    <a:lnTo>
                      <a:pt x="1192" y="136"/>
                    </a:lnTo>
                    <a:lnTo>
                      <a:pt x="1209" y="103"/>
                    </a:lnTo>
                    <a:lnTo>
                      <a:pt x="1209" y="81"/>
                    </a:lnTo>
                    <a:lnTo>
                      <a:pt x="1121" y="0"/>
                    </a:lnTo>
                    <a:lnTo>
                      <a:pt x="0" y="32"/>
                    </a:lnTo>
                    <a:lnTo>
                      <a:pt x="16" y="65"/>
                    </a:lnTo>
                    <a:lnTo>
                      <a:pt x="48" y="97"/>
                    </a:lnTo>
                    <a:lnTo>
                      <a:pt x="55" y="146"/>
                    </a:lnTo>
                    <a:lnTo>
                      <a:pt x="97" y="195"/>
                    </a:lnTo>
                    <a:lnTo>
                      <a:pt x="114" y="206"/>
                    </a:lnTo>
                    <a:lnTo>
                      <a:pt x="108" y="248"/>
                    </a:lnTo>
                    <a:lnTo>
                      <a:pt x="108" y="254"/>
                    </a:lnTo>
                    <a:lnTo>
                      <a:pt x="233" y="352"/>
                    </a:lnTo>
                    <a:lnTo>
                      <a:pt x="195" y="394"/>
                    </a:lnTo>
                    <a:lnTo>
                      <a:pt x="190" y="438"/>
                    </a:lnTo>
                    <a:lnTo>
                      <a:pt x="206" y="465"/>
                    </a:lnTo>
                    <a:lnTo>
                      <a:pt x="239" y="476"/>
                    </a:lnTo>
                    <a:lnTo>
                      <a:pt x="255" y="540"/>
                    </a:lnTo>
                    <a:lnTo>
                      <a:pt x="287" y="563"/>
                    </a:lnTo>
                    <a:lnTo>
                      <a:pt x="314" y="568"/>
                    </a:lnTo>
                    <a:lnTo>
                      <a:pt x="325" y="579"/>
                    </a:lnTo>
                    <a:lnTo>
                      <a:pt x="336" y="1379"/>
                    </a:lnTo>
                    <a:lnTo>
                      <a:pt x="336" y="1563"/>
                    </a:lnTo>
                    <a:close/>
                  </a:path>
                </a:pathLst>
              </a:custGeom>
              <a:grpFill/>
              <a:ln w="9525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</p:sp>
        </p:grpSp>
        <p:grpSp>
          <p:nvGrpSpPr>
            <p:cNvPr id="13" name="Group 12"/>
            <p:cNvGrpSpPr/>
            <p:nvPr/>
          </p:nvGrpSpPr>
          <p:grpSpPr>
            <a:xfrm>
              <a:off x="2845414" y="1315684"/>
              <a:ext cx="859863" cy="956818"/>
              <a:chOff x="2845414" y="1315684"/>
              <a:chExt cx="859863" cy="956818"/>
            </a:xfrm>
          </p:grpSpPr>
          <p:sp>
            <p:nvSpPr>
              <p:cNvPr id="117" name="IL"/>
              <p:cNvSpPr>
                <a:spLocks/>
              </p:cNvSpPr>
              <p:nvPr/>
            </p:nvSpPr>
            <p:spPr bwMode="auto">
              <a:xfrm>
                <a:off x="2957919" y="1765951"/>
                <a:ext cx="289299" cy="506551"/>
              </a:xfrm>
              <a:custGeom>
                <a:avLst/>
                <a:gdLst>
                  <a:gd name="T0" fmla="*/ 2147483647 w 1171"/>
                  <a:gd name="T1" fmla="*/ 2147483647 h 2077"/>
                  <a:gd name="T2" fmla="*/ 2147483647 w 1171"/>
                  <a:gd name="T3" fmla="*/ 2147483647 h 2077"/>
                  <a:gd name="T4" fmla="*/ 2147483647 w 1171"/>
                  <a:gd name="T5" fmla="*/ 2147483647 h 2077"/>
                  <a:gd name="T6" fmla="*/ 2147483647 w 1171"/>
                  <a:gd name="T7" fmla="*/ 2147483647 h 2077"/>
                  <a:gd name="T8" fmla="*/ 2147483647 w 1171"/>
                  <a:gd name="T9" fmla="*/ 2147483647 h 2077"/>
                  <a:gd name="T10" fmla="*/ 2147483647 w 1171"/>
                  <a:gd name="T11" fmla="*/ 2147483647 h 2077"/>
                  <a:gd name="T12" fmla="*/ 2147483647 w 1171"/>
                  <a:gd name="T13" fmla="*/ 2147483647 h 2077"/>
                  <a:gd name="T14" fmla="*/ 2147483647 w 1171"/>
                  <a:gd name="T15" fmla="*/ 2147483647 h 2077"/>
                  <a:gd name="T16" fmla="*/ 2147483647 w 1171"/>
                  <a:gd name="T17" fmla="*/ 2147483647 h 2077"/>
                  <a:gd name="T18" fmla="*/ 2147483647 w 1171"/>
                  <a:gd name="T19" fmla="*/ 2147483647 h 2077"/>
                  <a:gd name="T20" fmla="*/ 2147483647 w 1171"/>
                  <a:gd name="T21" fmla="*/ 2147483647 h 2077"/>
                  <a:gd name="T22" fmla="*/ 2147483647 w 1171"/>
                  <a:gd name="T23" fmla="*/ 2147483647 h 2077"/>
                  <a:gd name="T24" fmla="*/ 2147483647 w 1171"/>
                  <a:gd name="T25" fmla="*/ 2147483647 h 2077"/>
                  <a:gd name="T26" fmla="*/ 0 w 1171"/>
                  <a:gd name="T27" fmla="*/ 2147483647 h 2077"/>
                  <a:gd name="T28" fmla="*/ 2147483647 w 1171"/>
                  <a:gd name="T29" fmla="*/ 2147483647 h 2077"/>
                  <a:gd name="T30" fmla="*/ 2147483647 w 1171"/>
                  <a:gd name="T31" fmla="*/ 2147483647 h 2077"/>
                  <a:gd name="T32" fmla="*/ 2147483647 w 1171"/>
                  <a:gd name="T33" fmla="*/ 2147483647 h 2077"/>
                  <a:gd name="T34" fmla="*/ 2147483647 w 1171"/>
                  <a:gd name="T35" fmla="*/ 2147483647 h 2077"/>
                  <a:gd name="T36" fmla="*/ 2147483647 w 1171"/>
                  <a:gd name="T37" fmla="*/ 2147483647 h 2077"/>
                  <a:gd name="T38" fmla="*/ 2147483647 w 1171"/>
                  <a:gd name="T39" fmla="*/ 2147483647 h 2077"/>
                  <a:gd name="T40" fmla="*/ 2147483647 w 1171"/>
                  <a:gd name="T41" fmla="*/ 2147483647 h 2077"/>
                  <a:gd name="T42" fmla="*/ 2147483647 w 1171"/>
                  <a:gd name="T43" fmla="*/ 2147483647 h 2077"/>
                  <a:gd name="T44" fmla="*/ 2147483647 w 1171"/>
                  <a:gd name="T45" fmla="*/ 2147483647 h 2077"/>
                  <a:gd name="T46" fmla="*/ 2147483647 w 1171"/>
                  <a:gd name="T47" fmla="*/ 2147483647 h 2077"/>
                  <a:gd name="T48" fmla="*/ 2147483647 w 1171"/>
                  <a:gd name="T49" fmla="*/ 2147483647 h 2077"/>
                  <a:gd name="T50" fmla="*/ 2147483647 w 1171"/>
                  <a:gd name="T51" fmla="*/ 2147483647 h 2077"/>
                  <a:gd name="T52" fmla="*/ 2147483647 w 1171"/>
                  <a:gd name="T53" fmla="*/ 2147483647 h 2077"/>
                  <a:gd name="T54" fmla="*/ 2147483647 w 1171"/>
                  <a:gd name="T55" fmla="*/ 2147483647 h 2077"/>
                  <a:gd name="T56" fmla="*/ 2147483647 w 1171"/>
                  <a:gd name="T57" fmla="*/ 2147483647 h 2077"/>
                  <a:gd name="T58" fmla="*/ 2147483647 w 1171"/>
                  <a:gd name="T59" fmla="*/ 2147483647 h 2077"/>
                  <a:gd name="T60" fmla="*/ 2147483647 w 1171"/>
                  <a:gd name="T61" fmla="*/ 2147483647 h 2077"/>
                  <a:gd name="T62" fmla="*/ 2147483647 w 1171"/>
                  <a:gd name="T63" fmla="*/ 2147483647 h 2077"/>
                  <a:gd name="T64" fmla="*/ 2147483647 w 1171"/>
                  <a:gd name="T65" fmla="*/ 2147483647 h 2077"/>
                  <a:gd name="T66" fmla="*/ 2147483647 w 1171"/>
                  <a:gd name="T67" fmla="*/ 2147483647 h 2077"/>
                  <a:gd name="T68" fmla="*/ 2147483647 w 1171"/>
                  <a:gd name="T69" fmla="*/ 2147483647 h 2077"/>
                  <a:gd name="T70" fmla="*/ 2147483647 w 1171"/>
                  <a:gd name="T71" fmla="*/ 2147483647 h 2077"/>
                  <a:gd name="T72" fmla="*/ 2147483647 w 1171"/>
                  <a:gd name="T73" fmla="*/ 2147483647 h 2077"/>
                  <a:gd name="T74" fmla="*/ 2147483647 w 1171"/>
                  <a:gd name="T75" fmla="*/ 2147483647 h 2077"/>
                  <a:gd name="T76" fmla="*/ 2147483647 w 1171"/>
                  <a:gd name="T77" fmla="*/ 2147483647 h 2077"/>
                  <a:gd name="T78" fmla="*/ 2147483647 w 1171"/>
                  <a:gd name="T79" fmla="*/ 2147483647 h 2077"/>
                  <a:gd name="T80" fmla="*/ 2147483647 w 1171"/>
                  <a:gd name="T81" fmla="*/ 2147483647 h 2077"/>
                  <a:gd name="T82" fmla="*/ 2147483647 w 1171"/>
                  <a:gd name="T83" fmla="*/ 2147483647 h 2077"/>
                  <a:gd name="T84" fmla="*/ 2147483647 w 1171"/>
                  <a:gd name="T85" fmla="*/ 2147483647 h 2077"/>
                  <a:gd name="T86" fmla="*/ 2147483647 w 1171"/>
                  <a:gd name="T87" fmla="*/ 2147483647 h 2077"/>
                  <a:gd name="T88" fmla="*/ 2147483647 w 1171"/>
                  <a:gd name="T89" fmla="*/ 2147483647 h 2077"/>
                  <a:gd name="T90" fmla="*/ 2147483647 w 1171"/>
                  <a:gd name="T91" fmla="*/ 2147483647 h 2077"/>
                  <a:gd name="T92" fmla="*/ 2147483647 w 1171"/>
                  <a:gd name="T93" fmla="*/ 2147483647 h 2077"/>
                  <a:gd name="T94" fmla="*/ 2147483647 w 1171"/>
                  <a:gd name="T95" fmla="*/ 2147483647 h 2077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1171"/>
                  <a:gd name="T145" fmla="*/ 0 h 2077"/>
                  <a:gd name="T146" fmla="*/ 1171 w 1171"/>
                  <a:gd name="T147" fmla="*/ 2077 h 2077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1171" h="2077">
                    <a:moveTo>
                      <a:pt x="964" y="0"/>
                    </a:moveTo>
                    <a:lnTo>
                      <a:pt x="196" y="48"/>
                    </a:lnTo>
                    <a:lnTo>
                      <a:pt x="206" y="71"/>
                    </a:lnTo>
                    <a:lnTo>
                      <a:pt x="266" y="108"/>
                    </a:lnTo>
                    <a:lnTo>
                      <a:pt x="271" y="141"/>
                    </a:lnTo>
                    <a:lnTo>
                      <a:pt x="320" y="173"/>
                    </a:lnTo>
                    <a:lnTo>
                      <a:pt x="341" y="238"/>
                    </a:lnTo>
                    <a:lnTo>
                      <a:pt x="341" y="271"/>
                    </a:lnTo>
                    <a:lnTo>
                      <a:pt x="320" y="308"/>
                    </a:lnTo>
                    <a:lnTo>
                      <a:pt x="303" y="324"/>
                    </a:lnTo>
                    <a:lnTo>
                      <a:pt x="303" y="357"/>
                    </a:lnTo>
                    <a:lnTo>
                      <a:pt x="255" y="412"/>
                    </a:lnTo>
                    <a:lnTo>
                      <a:pt x="206" y="428"/>
                    </a:lnTo>
                    <a:lnTo>
                      <a:pt x="196" y="444"/>
                    </a:lnTo>
                    <a:lnTo>
                      <a:pt x="136" y="444"/>
                    </a:lnTo>
                    <a:lnTo>
                      <a:pt x="108" y="460"/>
                    </a:lnTo>
                    <a:lnTo>
                      <a:pt x="92" y="498"/>
                    </a:lnTo>
                    <a:lnTo>
                      <a:pt x="98" y="530"/>
                    </a:lnTo>
                    <a:lnTo>
                      <a:pt x="131" y="563"/>
                    </a:lnTo>
                    <a:lnTo>
                      <a:pt x="141" y="589"/>
                    </a:lnTo>
                    <a:lnTo>
                      <a:pt x="131" y="644"/>
                    </a:lnTo>
                    <a:lnTo>
                      <a:pt x="87" y="735"/>
                    </a:lnTo>
                    <a:lnTo>
                      <a:pt x="43" y="763"/>
                    </a:lnTo>
                    <a:lnTo>
                      <a:pt x="33" y="790"/>
                    </a:lnTo>
                    <a:lnTo>
                      <a:pt x="33" y="822"/>
                    </a:lnTo>
                    <a:lnTo>
                      <a:pt x="17" y="849"/>
                    </a:lnTo>
                    <a:lnTo>
                      <a:pt x="17" y="871"/>
                    </a:lnTo>
                    <a:lnTo>
                      <a:pt x="0" y="904"/>
                    </a:lnTo>
                    <a:lnTo>
                      <a:pt x="5" y="974"/>
                    </a:lnTo>
                    <a:lnTo>
                      <a:pt x="27" y="1039"/>
                    </a:lnTo>
                    <a:lnTo>
                      <a:pt x="33" y="1065"/>
                    </a:lnTo>
                    <a:lnTo>
                      <a:pt x="119" y="1162"/>
                    </a:lnTo>
                    <a:lnTo>
                      <a:pt x="201" y="1227"/>
                    </a:lnTo>
                    <a:lnTo>
                      <a:pt x="222" y="1250"/>
                    </a:lnTo>
                    <a:lnTo>
                      <a:pt x="271" y="1385"/>
                    </a:lnTo>
                    <a:lnTo>
                      <a:pt x="287" y="1401"/>
                    </a:lnTo>
                    <a:lnTo>
                      <a:pt x="315" y="1373"/>
                    </a:lnTo>
                    <a:lnTo>
                      <a:pt x="336" y="1357"/>
                    </a:lnTo>
                    <a:lnTo>
                      <a:pt x="406" y="1396"/>
                    </a:lnTo>
                    <a:lnTo>
                      <a:pt x="417" y="1417"/>
                    </a:lnTo>
                    <a:lnTo>
                      <a:pt x="401" y="1466"/>
                    </a:lnTo>
                    <a:lnTo>
                      <a:pt x="412" y="1514"/>
                    </a:lnTo>
                    <a:lnTo>
                      <a:pt x="357" y="1579"/>
                    </a:lnTo>
                    <a:lnTo>
                      <a:pt x="347" y="1601"/>
                    </a:lnTo>
                    <a:lnTo>
                      <a:pt x="368" y="1644"/>
                    </a:lnTo>
                    <a:lnTo>
                      <a:pt x="412" y="1693"/>
                    </a:lnTo>
                    <a:lnTo>
                      <a:pt x="494" y="1742"/>
                    </a:lnTo>
                    <a:lnTo>
                      <a:pt x="536" y="1758"/>
                    </a:lnTo>
                    <a:lnTo>
                      <a:pt x="618" y="1828"/>
                    </a:lnTo>
                    <a:lnTo>
                      <a:pt x="634" y="1893"/>
                    </a:lnTo>
                    <a:lnTo>
                      <a:pt x="661" y="1925"/>
                    </a:lnTo>
                    <a:lnTo>
                      <a:pt x="661" y="1942"/>
                    </a:lnTo>
                    <a:lnTo>
                      <a:pt x="640" y="1963"/>
                    </a:lnTo>
                    <a:lnTo>
                      <a:pt x="634" y="1979"/>
                    </a:lnTo>
                    <a:lnTo>
                      <a:pt x="699" y="2077"/>
                    </a:lnTo>
                    <a:lnTo>
                      <a:pt x="710" y="2077"/>
                    </a:lnTo>
                    <a:lnTo>
                      <a:pt x="710" y="2055"/>
                    </a:lnTo>
                    <a:lnTo>
                      <a:pt x="731" y="2055"/>
                    </a:lnTo>
                    <a:lnTo>
                      <a:pt x="738" y="2065"/>
                    </a:lnTo>
                    <a:lnTo>
                      <a:pt x="754" y="2000"/>
                    </a:lnTo>
                    <a:lnTo>
                      <a:pt x="791" y="1984"/>
                    </a:lnTo>
                    <a:lnTo>
                      <a:pt x="840" y="1990"/>
                    </a:lnTo>
                    <a:lnTo>
                      <a:pt x="878" y="2012"/>
                    </a:lnTo>
                    <a:lnTo>
                      <a:pt x="910" y="2039"/>
                    </a:lnTo>
                    <a:lnTo>
                      <a:pt x="954" y="2017"/>
                    </a:lnTo>
                    <a:lnTo>
                      <a:pt x="938" y="1947"/>
                    </a:lnTo>
                    <a:lnTo>
                      <a:pt x="932" y="1903"/>
                    </a:lnTo>
                    <a:lnTo>
                      <a:pt x="959" y="1893"/>
                    </a:lnTo>
                    <a:lnTo>
                      <a:pt x="1046" y="1866"/>
                    </a:lnTo>
                    <a:lnTo>
                      <a:pt x="1052" y="1855"/>
                    </a:lnTo>
                    <a:lnTo>
                      <a:pt x="1024" y="1823"/>
                    </a:lnTo>
                    <a:lnTo>
                      <a:pt x="1024" y="1807"/>
                    </a:lnTo>
                    <a:lnTo>
                      <a:pt x="1029" y="1801"/>
                    </a:lnTo>
                    <a:lnTo>
                      <a:pt x="1041" y="1768"/>
                    </a:lnTo>
                    <a:lnTo>
                      <a:pt x="1052" y="1752"/>
                    </a:lnTo>
                    <a:lnTo>
                      <a:pt x="1046" y="1747"/>
                    </a:lnTo>
                    <a:lnTo>
                      <a:pt x="1041" y="1736"/>
                    </a:lnTo>
                    <a:lnTo>
                      <a:pt x="1041" y="1714"/>
                    </a:lnTo>
                    <a:lnTo>
                      <a:pt x="1057" y="1649"/>
                    </a:lnTo>
                    <a:lnTo>
                      <a:pt x="1057" y="1596"/>
                    </a:lnTo>
                    <a:lnTo>
                      <a:pt x="1106" y="1552"/>
                    </a:lnTo>
                    <a:lnTo>
                      <a:pt x="1133" y="1492"/>
                    </a:lnTo>
                    <a:lnTo>
                      <a:pt x="1133" y="1471"/>
                    </a:lnTo>
                    <a:lnTo>
                      <a:pt x="1171" y="1396"/>
                    </a:lnTo>
                    <a:lnTo>
                      <a:pt x="1160" y="1320"/>
                    </a:lnTo>
                    <a:lnTo>
                      <a:pt x="1127" y="1250"/>
                    </a:lnTo>
                    <a:lnTo>
                      <a:pt x="1138" y="1206"/>
                    </a:lnTo>
                    <a:lnTo>
                      <a:pt x="1133" y="1174"/>
                    </a:lnTo>
                    <a:lnTo>
                      <a:pt x="1143" y="1157"/>
                    </a:lnTo>
                    <a:lnTo>
                      <a:pt x="1068" y="276"/>
                    </a:lnTo>
                    <a:lnTo>
                      <a:pt x="1057" y="271"/>
                    </a:lnTo>
                    <a:lnTo>
                      <a:pt x="1046" y="249"/>
                    </a:lnTo>
                    <a:lnTo>
                      <a:pt x="1029" y="168"/>
                    </a:lnTo>
                    <a:lnTo>
                      <a:pt x="1013" y="141"/>
                    </a:lnTo>
                    <a:lnTo>
                      <a:pt x="992" y="119"/>
                    </a:lnTo>
                    <a:lnTo>
                      <a:pt x="964" y="65"/>
                    </a:lnTo>
                    <a:lnTo>
                      <a:pt x="964" y="0"/>
                    </a:lnTo>
                    <a:close/>
                  </a:path>
                </a:pathLst>
              </a:custGeom>
              <a:solidFill>
                <a:schemeClr val="bg2">
                  <a:lumMod val="40000"/>
                  <a:lumOff val="60000"/>
                </a:schemeClr>
              </a:solidFill>
              <a:ln w="9525">
                <a:solidFill>
                  <a:schemeClr val="bg2">
                    <a:lumMod val="40000"/>
                    <a:lumOff val="60000"/>
                  </a:schemeClr>
                </a:solidFill>
                <a:round/>
                <a:headEnd/>
                <a:tailEnd/>
              </a:ln>
            </p:spPr>
          </p:sp>
          <p:grpSp>
            <p:nvGrpSpPr>
              <p:cNvPr id="118" name="MI"/>
              <p:cNvGrpSpPr>
                <a:grpSpLocks/>
              </p:cNvGrpSpPr>
              <p:nvPr/>
            </p:nvGrpSpPr>
            <p:grpSpPr bwMode="auto">
              <a:xfrm>
                <a:off x="2998099" y="1315684"/>
                <a:ext cx="546454" cy="514592"/>
                <a:chOff x="2933700" y="400050"/>
                <a:chExt cx="68" cy="64"/>
              </a:xfrm>
              <a:solidFill>
                <a:schemeClr val="bg2">
                  <a:lumMod val="40000"/>
                  <a:lumOff val="60000"/>
                </a:schemeClr>
              </a:solidFill>
            </p:grpSpPr>
            <p:sp>
              <p:nvSpPr>
                <p:cNvPr id="122" name="Freeform 121"/>
                <p:cNvSpPr>
                  <a:spLocks/>
                </p:cNvSpPr>
                <p:nvPr/>
              </p:nvSpPr>
              <p:spPr bwMode="auto">
                <a:xfrm>
                  <a:off x="2933733" y="400066"/>
                  <a:ext cx="35" cy="48"/>
                </a:xfrm>
                <a:custGeom>
                  <a:avLst/>
                  <a:gdLst>
                    <a:gd name="T0" fmla="*/ 0 w 1143"/>
                    <a:gd name="T1" fmla="*/ 0 h 1568"/>
                    <a:gd name="T2" fmla="*/ 0 w 1143"/>
                    <a:gd name="T3" fmla="*/ 0 h 1568"/>
                    <a:gd name="T4" fmla="*/ 0 w 1143"/>
                    <a:gd name="T5" fmla="*/ 0 h 1568"/>
                    <a:gd name="T6" fmla="*/ 0 w 1143"/>
                    <a:gd name="T7" fmla="*/ 0 h 1568"/>
                    <a:gd name="T8" fmla="*/ 0 w 1143"/>
                    <a:gd name="T9" fmla="*/ 0 h 1568"/>
                    <a:gd name="T10" fmla="*/ 0 w 1143"/>
                    <a:gd name="T11" fmla="*/ 0 h 1568"/>
                    <a:gd name="T12" fmla="*/ 0 w 1143"/>
                    <a:gd name="T13" fmla="*/ 0 h 1568"/>
                    <a:gd name="T14" fmla="*/ 0 w 1143"/>
                    <a:gd name="T15" fmla="*/ 0 h 1568"/>
                    <a:gd name="T16" fmla="*/ 0 w 1143"/>
                    <a:gd name="T17" fmla="*/ 0 h 1568"/>
                    <a:gd name="T18" fmla="*/ 0 w 1143"/>
                    <a:gd name="T19" fmla="*/ 0 h 1568"/>
                    <a:gd name="T20" fmla="*/ 0 w 1143"/>
                    <a:gd name="T21" fmla="*/ 0 h 1568"/>
                    <a:gd name="T22" fmla="*/ 0 w 1143"/>
                    <a:gd name="T23" fmla="*/ 0 h 1568"/>
                    <a:gd name="T24" fmla="*/ 0 w 1143"/>
                    <a:gd name="T25" fmla="*/ 0 h 1568"/>
                    <a:gd name="T26" fmla="*/ 0 w 1143"/>
                    <a:gd name="T27" fmla="*/ 0 h 1568"/>
                    <a:gd name="T28" fmla="*/ 0 w 1143"/>
                    <a:gd name="T29" fmla="*/ 0 h 1568"/>
                    <a:gd name="T30" fmla="*/ 0 w 1143"/>
                    <a:gd name="T31" fmla="*/ 0 h 1568"/>
                    <a:gd name="T32" fmla="*/ 0 w 1143"/>
                    <a:gd name="T33" fmla="*/ 0 h 1568"/>
                    <a:gd name="T34" fmla="*/ 0 w 1143"/>
                    <a:gd name="T35" fmla="*/ 0 h 1568"/>
                    <a:gd name="T36" fmla="*/ 0 w 1143"/>
                    <a:gd name="T37" fmla="*/ 0 h 1568"/>
                    <a:gd name="T38" fmla="*/ 0 w 1143"/>
                    <a:gd name="T39" fmla="*/ 0 h 1568"/>
                    <a:gd name="T40" fmla="*/ 0 w 1143"/>
                    <a:gd name="T41" fmla="*/ 0 h 1568"/>
                    <a:gd name="T42" fmla="*/ 0 w 1143"/>
                    <a:gd name="T43" fmla="*/ 0 h 1568"/>
                    <a:gd name="T44" fmla="*/ 0 w 1143"/>
                    <a:gd name="T45" fmla="*/ 0 h 1568"/>
                    <a:gd name="T46" fmla="*/ 0 w 1143"/>
                    <a:gd name="T47" fmla="*/ 0 h 1568"/>
                    <a:gd name="T48" fmla="*/ 0 w 1143"/>
                    <a:gd name="T49" fmla="*/ 0 h 1568"/>
                    <a:gd name="T50" fmla="*/ 0 w 1143"/>
                    <a:gd name="T51" fmla="*/ 0 h 1568"/>
                    <a:gd name="T52" fmla="*/ 0 w 1143"/>
                    <a:gd name="T53" fmla="*/ 0 h 1568"/>
                    <a:gd name="T54" fmla="*/ 0 w 1143"/>
                    <a:gd name="T55" fmla="*/ 0 h 1568"/>
                    <a:gd name="T56" fmla="*/ 0 w 1143"/>
                    <a:gd name="T57" fmla="*/ 0 h 1568"/>
                    <a:gd name="T58" fmla="*/ 0 w 1143"/>
                    <a:gd name="T59" fmla="*/ 0 h 1568"/>
                    <a:gd name="T60" fmla="*/ 0 w 1143"/>
                    <a:gd name="T61" fmla="*/ 0 h 1568"/>
                    <a:gd name="T62" fmla="*/ 0 w 1143"/>
                    <a:gd name="T63" fmla="*/ 0 h 1568"/>
                    <a:gd name="T64" fmla="*/ 0 w 1143"/>
                    <a:gd name="T65" fmla="*/ 0 h 1568"/>
                    <a:gd name="T66" fmla="*/ 0 w 1143"/>
                    <a:gd name="T67" fmla="*/ 0 h 1568"/>
                    <a:gd name="T68" fmla="*/ 0 w 1143"/>
                    <a:gd name="T69" fmla="*/ 0 h 1568"/>
                    <a:gd name="T70" fmla="*/ 0 w 1143"/>
                    <a:gd name="T71" fmla="*/ 0 h 1568"/>
                    <a:gd name="T72" fmla="*/ 0 w 1143"/>
                    <a:gd name="T73" fmla="*/ 0 h 1568"/>
                    <a:gd name="T74" fmla="*/ 0 w 1143"/>
                    <a:gd name="T75" fmla="*/ 0 h 1568"/>
                    <a:gd name="T76" fmla="*/ 0 w 1143"/>
                    <a:gd name="T77" fmla="*/ 0 h 1568"/>
                    <a:gd name="T78" fmla="*/ 0 w 1143"/>
                    <a:gd name="T79" fmla="*/ 0 h 1568"/>
                    <a:gd name="T80" fmla="*/ 0 w 1143"/>
                    <a:gd name="T81" fmla="*/ 0 h 1568"/>
                    <a:gd name="T82" fmla="*/ 0 w 1143"/>
                    <a:gd name="T83" fmla="*/ 0 h 1568"/>
                    <a:gd name="T84" fmla="*/ 0 w 1143"/>
                    <a:gd name="T85" fmla="*/ 0 h 1568"/>
                    <a:gd name="T86" fmla="*/ 0 w 1143"/>
                    <a:gd name="T87" fmla="*/ 0 h 1568"/>
                    <a:gd name="T88" fmla="*/ 0 w 1143"/>
                    <a:gd name="T89" fmla="*/ 0 h 1568"/>
                    <a:gd name="T90" fmla="*/ 0 w 1143"/>
                    <a:gd name="T91" fmla="*/ 0 h 1568"/>
                    <a:gd name="T92" fmla="*/ 0 w 1143"/>
                    <a:gd name="T93" fmla="*/ 0 h 1568"/>
                    <a:gd name="T94" fmla="*/ 0 w 1143"/>
                    <a:gd name="T95" fmla="*/ 0 h 1568"/>
                    <a:gd name="T96" fmla="*/ 0 w 1143"/>
                    <a:gd name="T97" fmla="*/ 0 h 1568"/>
                    <a:gd name="T98" fmla="*/ 0 w 1143"/>
                    <a:gd name="T99" fmla="*/ 0 h 1568"/>
                    <a:gd name="T100" fmla="*/ 0 w 1143"/>
                    <a:gd name="T101" fmla="*/ 0 h 1568"/>
                    <a:gd name="T102" fmla="*/ 0 w 1143"/>
                    <a:gd name="T103" fmla="*/ 0 h 1568"/>
                    <a:gd name="T104" fmla="*/ 0 w 1143"/>
                    <a:gd name="T105" fmla="*/ 0 h 1568"/>
                    <a:gd name="T106" fmla="*/ 0 w 1143"/>
                    <a:gd name="T107" fmla="*/ 0 h 1568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w 1143"/>
                    <a:gd name="T163" fmla="*/ 0 h 1568"/>
                    <a:gd name="T164" fmla="*/ 1143 w 1143"/>
                    <a:gd name="T165" fmla="*/ 1568 h 1568"/>
                  </a:gdLst>
                  <a:ahLst/>
                  <a:cxnLst>
                    <a:cxn ang="T108">
                      <a:pos x="T0" y="T1"/>
                    </a:cxn>
                    <a:cxn ang="T109">
                      <a:pos x="T2" y="T3"/>
                    </a:cxn>
                    <a:cxn ang="T110">
                      <a:pos x="T4" y="T5"/>
                    </a:cxn>
                    <a:cxn ang="T111">
                      <a:pos x="T6" y="T7"/>
                    </a:cxn>
                    <a:cxn ang="T112">
                      <a:pos x="T8" y="T9"/>
                    </a:cxn>
                    <a:cxn ang="T113">
                      <a:pos x="T10" y="T11"/>
                    </a:cxn>
                    <a:cxn ang="T114">
                      <a:pos x="T12" y="T13"/>
                    </a:cxn>
                    <a:cxn ang="T115">
                      <a:pos x="T14" y="T15"/>
                    </a:cxn>
                    <a:cxn ang="T116">
                      <a:pos x="T16" y="T17"/>
                    </a:cxn>
                    <a:cxn ang="T117">
                      <a:pos x="T18" y="T19"/>
                    </a:cxn>
                    <a:cxn ang="T118">
                      <a:pos x="T20" y="T21"/>
                    </a:cxn>
                    <a:cxn ang="T119">
                      <a:pos x="T22" y="T23"/>
                    </a:cxn>
                    <a:cxn ang="T120">
                      <a:pos x="T24" y="T25"/>
                    </a:cxn>
                    <a:cxn ang="T121">
                      <a:pos x="T26" y="T27"/>
                    </a:cxn>
                    <a:cxn ang="T122">
                      <a:pos x="T28" y="T29"/>
                    </a:cxn>
                    <a:cxn ang="T123">
                      <a:pos x="T30" y="T31"/>
                    </a:cxn>
                    <a:cxn ang="T124">
                      <a:pos x="T32" y="T33"/>
                    </a:cxn>
                    <a:cxn ang="T125">
                      <a:pos x="T34" y="T35"/>
                    </a:cxn>
                    <a:cxn ang="T126">
                      <a:pos x="T36" y="T37"/>
                    </a:cxn>
                    <a:cxn ang="T127">
                      <a:pos x="T38" y="T39"/>
                    </a:cxn>
                    <a:cxn ang="T128">
                      <a:pos x="T40" y="T41"/>
                    </a:cxn>
                    <a:cxn ang="T129">
                      <a:pos x="T42" y="T43"/>
                    </a:cxn>
                    <a:cxn ang="T130">
                      <a:pos x="T44" y="T45"/>
                    </a:cxn>
                    <a:cxn ang="T131">
                      <a:pos x="T46" y="T47"/>
                    </a:cxn>
                    <a:cxn ang="T132">
                      <a:pos x="T48" y="T49"/>
                    </a:cxn>
                    <a:cxn ang="T133">
                      <a:pos x="T50" y="T51"/>
                    </a:cxn>
                    <a:cxn ang="T134">
                      <a:pos x="T52" y="T53"/>
                    </a:cxn>
                    <a:cxn ang="T135">
                      <a:pos x="T54" y="T55"/>
                    </a:cxn>
                    <a:cxn ang="T136">
                      <a:pos x="T56" y="T57"/>
                    </a:cxn>
                    <a:cxn ang="T137">
                      <a:pos x="T58" y="T59"/>
                    </a:cxn>
                    <a:cxn ang="T138">
                      <a:pos x="T60" y="T61"/>
                    </a:cxn>
                    <a:cxn ang="T139">
                      <a:pos x="T62" y="T63"/>
                    </a:cxn>
                    <a:cxn ang="T140">
                      <a:pos x="T64" y="T65"/>
                    </a:cxn>
                    <a:cxn ang="T141">
                      <a:pos x="T66" y="T67"/>
                    </a:cxn>
                    <a:cxn ang="T142">
                      <a:pos x="T68" y="T69"/>
                    </a:cxn>
                    <a:cxn ang="T143">
                      <a:pos x="T70" y="T71"/>
                    </a:cxn>
                    <a:cxn ang="T144">
                      <a:pos x="T72" y="T73"/>
                    </a:cxn>
                    <a:cxn ang="T145">
                      <a:pos x="T74" y="T75"/>
                    </a:cxn>
                    <a:cxn ang="T146">
                      <a:pos x="T76" y="T77"/>
                    </a:cxn>
                    <a:cxn ang="T147">
                      <a:pos x="T78" y="T79"/>
                    </a:cxn>
                    <a:cxn ang="T148">
                      <a:pos x="T80" y="T81"/>
                    </a:cxn>
                    <a:cxn ang="T149">
                      <a:pos x="T82" y="T83"/>
                    </a:cxn>
                    <a:cxn ang="T150">
                      <a:pos x="T84" y="T85"/>
                    </a:cxn>
                    <a:cxn ang="T151">
                      <a:pos x="T86" y="T87"/>
                    </a:cxn>
                    <a:cxn ang="T152">
                      <a:pos x="T88" y="T89"/>
                    </a:cxn>
                    <a:cxn ang="T153">
                      <a:pos x="T90" y="T91"/>
                    </a:cxn>
                    <a:cxn ang="T154">
                      <a:pos x="T92" y="T93"/>
                    </a:cxn>
                    <a:cxn ang="T155">
                      <a:pos x="T94" y="T95"/>
                    </a:cxn>
                    <a:cxn ang="T156">
                      <a:pos x="T96" y="T97"/>
                    </a:cxn>
                    <a:cxn ang="T157">
                      <a:pos x="T98" y="T99"/>
                    </a:cxn>
                    <a:cxn ang="T158">
                      <a:pos x="T100" y="T101"/>
                    </a:cxn>
                    <a:cxn ang="T159">
                      <a:pos x="T102" y="T103"/>
                    </a:cxn>
                    <a:cxn ang="T160">
                      <a:pos x="T104" y="T105"/>
                    </a:cxn>
                    <a:cxn ang="T161">
                      <a:pos x="T106" y="T107"/>
                    </a:cxn>
                  </a:cxnLst>
                  <a:rect l="T162" t="T163" r="T164" b="T165"/>
                  <a:pathLst>
                    <a:path w="1143" h="1568">
                      <a:moveTo>
                        <a:pt x="0" y="1568"/>
                      </a:moveTo>
                      <a:lnTo>
                        <a:pt x="568" y="1498"/>
                      </a:lnTo>
                      <a:lnTo>
                        <a:pt x="573" y="1515"/>
                      </a:lnTo>
                      <a:lnTo>
                        <a:pt x="931" y="1466"/>
                      </a:lnTo>
                      <a:lnTo>
                        <a:pt x="936" y="1450"/>
                      </a:lnTo>
                      <a:lnTo>
                        <a:pt x="980" y="1362"/>
                      </a:lnTo>
                      <a:lnTo>
                        <a:pt x="996" y="1341"/>
                      </a:lnTo>
                      <a:lnTo>
                        <a:pt x="991" y="1282"/>
                      </a:lnTo>
                      <a:lnTo>
                        <a:pt x="1013" y="1233"/>
                      </a:lnTo>
                      <a:lnTo>
                        <a:pt x="1056" y="1195"/>
                      </a:lnTo>
                      <a:lnTo>
                        <a:pt x="1056" y="1152"/>
                      </a:lnTo>
                      <a:lnTo>
                        <a:pt x="1062" y="1141"/>
                      </a:lnTo>
                      <a:lnTo>
                        <a:pt x="1067" y="1114"/>
                      </a:lnTo>
                      <a:lnTo>
                        <a:pt x="1094" y="1092"/>
                      </a:lnTo>
                      <a:lnTo>
                        <a:pt x="1105" y="1114"/>
                      </a:lnTo>
                      <a:lnTo>
                        <a:pt x="1115" y="1120"/>
                      </a:lnTo>
                      <a:lnTo>
                        <a:pt x="1132" y="1109"/>
                      </a:lnTo>
                      <a:lnTo>
                        <a:pt x="1138" y="1092"/>
                      </a:lnTo>
                      <a:lnTo>
                        <a:pt x="1143" y="1071"/>
                      </a:lnTo>
                      <a:lnTo>
                        <a:pt x="1132" y="1022"/>
                      </a:lnTo>
                      <a:lnTo>
                        <a:pt x="1143" y="957"/>
                      </a:lnTo>
                      <a:lnTo>
                        <a:pt x="1122" y="914"/>
                      </a:lnTo>
                      <a:lnTo>
                        <a:pt x="1115" y="828"/>
                      </a:lnTo>
                      <a:lnTo>
                        <a:pt x="1029" y="617"/>
                      </a:lnTo>
                      <a:lnTo>
                        <a:pt x="948" y="589"/>
                      </a:lnTo>
                      <a:lnTo>
                        <a:pt x="920" y="611"/>
                      </a:lnTo>
                      <a:lnTo>
                        <a:pt x="883" y="649"/>
                      </a:lnTo>
                      <a:lnTo>
                        <a:pt x="785" y="790"/>
                      </a:lnTo>
                      <a:lnTo>
                        <a:pt x="775" y="790"/>
                      </a:lnTo>
                      <a:lnTo>
                        <a:pt x="769" y="784"/>
                      </a:lnTo>
                      <a:lnTo>
                        <a:pt x="726" y="768"/>
                      </a:lnTo>
                      <a:lnTo>
                        <a:pt x="715" y="758"/>
                      </a:lnTo>
                      <a:lnTo>
                        <a:pt x="704" y="725"/>
                      </a:lnTo>
                      <a:lnTo>
                        <a:pt x="715" y="665"/>
                      </a:lnTo>
                      <a:lnTo>
                        <a:pt x="731" y="644"/>
                      </a:lnTo>
                      <a:lnTo>
                        <a:pt x="780" y="611"/>
                      </a:lnTo>
                      <a:lnTo>
                        <a:pt x="791" y="589"/>
                      </a:lnTo>
                      <a:lnTo>
                        <a:pt x="791" y="568"/>
                      </a:lnTo>
                      <a:lnTo>
                        <a:pt x="801" y="540"/>
                      </a:lnTo>
                      <a:lnTo>
                        <a:pt x="818" y="524"/>
                      </a:lnTo>
                      <a:lnTo>
                        <a:pt x="840" y="482"/>
                      </a:lnTo>
                      <a:lnTo>
                        <a:pt x="840" y="389"/>
                      </a:lnTo>
                      <a:lnTo>
                        <a:pt x="829" y="341"/>
                      </a:lnTo>
                      <a:lnTo>
                        <a:pt x="812" y="319"/>
                      </a:lnTo>
                      <a:lnTo>
                        <a:pt x="785" y="282"/>
                      </a:lnTo>
                      <a:lnTo>
                        <a:pt x="775" y="265"/>
                      </a:lnTo>
                      <a:lnTo>
                        <a:pt x="780" y="243"/>
                      </a:lnTo>
                      <a:lnTo>
                        <a:pt x="812" y="233"/>
                      </a:lnTo>
                      <a:lnTo>
                        <a:pt x="818" y="222"/>
                      </a:lnTo>
                      <a:lnTo>
                        <a:pt x="780" y="152"/>
                      </a:lnTo>
                      <a:lnTo>
                        <a:pt x="747" y="136"/>
                      </a:lnTo>
                      <a:lnTo>
                        <a:pt x="655" y="103"/>
                      </a:lnTo>
                      <a:lnTo>
                        <a:pt x="585" y="87"/>
                      </a:lnTo>
                      <a:lnTo>
                        <a:pt x="557" y="59"/>
                      </a:lnTo>
                      <a:lnTo>
                        <a:pt x="503" y="43"/>
                      </a:lnTo>
                      <a:lnTo>
                        <a:pt x="455" y="32"/>
                      </a:lnTo>
                      <a:lnTo>
                        <a:pt x="412" y="0"/>
                      </a:lnTo>
                      <a:lnTo>
                        <a:pt x="396" y="27"/>
                      </a:lnTo>
                      <a:lnTo>
                        <a:pt x="363" y="38"/>
                      </a:lnTo>
                      <a:lnTo>
                        <a:pt x="336" y="87"/>
                      </a:lnTo>
                      <a:lnTo>
                        <a:pt x="330" y="130"/>
                      </a:lnTo>
                      <a:lnTo>
                        <a:pt x="336" y="146"/>
                      </a:lnTo>
                      <a:lnTo>
                        <a:pt x="352" y="146"/>
                      </a:lnTo>
                      <a:lnTo>
                        <a:pt x="357" y="162"/>
                      </a:lnTo>
                      <a:lnTo>
                        <a:pt x="347" y="168"/>
                      </a:lnTo>
                      <a:lnTo>
                        <a:pt x="319" y="178"/>
                      </a:lnTo>
                      <a:lnTo>
                        <a:pt x="303" y="189"/>
                      </a:lnTo>
                      <a:lnTo>
                        <a:pt x="282" y="222"/>
                      </a:lnTo>
                      <a:lnTo>
                        <a:pt x="265" y="254"/>
                      </a:lnTo>
                      <a:lnTo>
                        <a:pt x="270" y="292"/>
                      </a:lnTo>
                      <a:lnTo>
                        <a:pt x="276" y="335"/>
                      </a:lnTo>
                      <a:lnTo>
                        <a:pt x="254" y="378"/>
                      </a:lnTo>
                      <a:lnTo>
                        <a:pt x="222" y="394"/>
                      </a:lnTo>
                      <a:lnTo>
                        <a:pt x="217" y="362"/>
                      </a:lnTo>
                      <a:lnTo>
                        <a:pt x="227" y="324"/>
                      </a:lnTo>
                      <a:lnTo>
                        <a:pt x="217" y="287"/>
                      </a:lnTo>
                      <a:lnTo>
                        <a:pt x="222" y="265"/>
                      </a:lnTo>
                      <a:lnTo>
                        <a:pt x="217" y="259"/>
                      </a:lnTo>
                      <a:lnTo>
                        <a:pt x="200" y="265"/>
                      </a:lnTo>
                      <a:lnTo>
                        <a:pt x="184" y="292"/>
                      </a:lnTo>
                      <a:lnTo>
                        <a:pt x="178" y="330"/>
                      </a:lnTo>
                      <a:lnTo>
                        <a:pt x="168" y="352"/>
                      </a:lnTo>
                      <a:lnTo>
                        <a:pt x="145" y="352"/>
                      </a:lnTo>
                      <a:lnTo>
                        <a:pt x="113" y="378"/>
                      </a:lnTo>
                      <a:lnTo>
                        <a:pt x="97" y="405"/>
                      </a:lnTo>
                      <a:lnTo>
                        <a:pt x="97" y="427"/>
                      </a:lnTo>
                      <a:lnTo>
                        <a:pt x="64" y="459"/>
                      </a:lnTo>
                      <a:lnTo>
                        <a:pt x="64" y="519"/>
                      </a:lnTo>
                      <a:lnTo>
                        <a:pt x="59" y="584"/>
                      </a:lnTo>
                      <a:lnTo>
                        <a:pt x="54" y="628"/>
                      </a:lnTo>
                      <a:lnTo>
                        <a:pt x="32" y="676"/>
                      </a:lnTo>
                      <a:lnTo>
                        <a:pt x="15" y="703"/>
                      </a:lnTo>
                      <a:lnTo>
                        <a:pt x="15" y="735"/>
                      </a:lnTo>
                      <a:lnTo>
                        <a:pt x="43" y="816"/>
                      </a:lnTo>
                      <a:lnTo>
                        <a:pt x="26" y="865"/>
                      </a:lnTo>
                      <a:lnTo>
                        <a:pt x="48" y="909"/>
                      </a:lnTo>
                      <a:lnTo>
                        <a:pt x="103" y="1016"/>
                      </a:lnTo>
                      <a:lnTo>
                        <a:pt x="140" y="1109"/>
                      </a:lnTo>
                      <a:lnTo>
                        <a:pt x="140" y="1185"/>
                      </a:lnTo>
                      <a:lnTo>
                        <a:pt x="157" y="1201"/>
                      </a:lnTo>
                      <a:lnTo>
                        <a:pt x="157" y="1211"/>
                      </a:lnTo>
                      <a:lnTo>
                        <a:pt x="145" y="1222"/>
                      </a:lnTo>
                      <a:lnTo>
                        <a:pt x="135" y="1303"/>
                      </a:lnTo>
                      <a:lnTo>
                        <a:pt x="124" y="1357"/>
                      </a:lnTo>
                      <a:lnTo>
                        <a:pt x="97" y="1411"/>
                      </a:lnTo>
                      <a:lnTo>
                        <a:pt x="54" y="1520"/>
                      </a:lnTo>
                      <a:lnTo>
                        <a:pt x="15" y="1557"/>
                      </a:lnTo>
                      <a:lnTo>
                        <a:pt x="0" y="1568"/>
                      </a:lnTo>
                      <a:close/>
                    </a:path>
                  </a:pathLst>
                </a:custGeom>
                <a:grpFill/>
                <a:ln w="9525">
                  <a:solidFill>
                    <a:schemeClr val="bg2">
                      <a:lumMod val="40000"/>
                      <a:lumOff val="60000"/>
                    </a:schemeClr>
                  </a:solidFill>
                  <a:round/>
                  <a:headEnd/>
                  <a:tailEnd/>
                </a:ln>
              </p:spPr>
            </p:sp>
            <p:sp>
              <p:nvSpPr>
                <p:cNvPr id="123" name="Freeform 122"/>
                <p:cNvSpPr>
                  <a:spLocks/>
                </p:cNvSpPr>
                <p:nvPr/>
              </p:nvSpPr>
              <p:spPr bwMode="auto">
                <a:xfrm>
                  <a:off x="2933700" y="400050"/>
                  <a:ext cx="55" cy="27"/>
                </a:xfrm>
                <a:custGeom>
                  <a:avLst/>
                  <a:gdLst>
                    <a:gd name="T0" fmla="*/ 0 w 1794"/>
                    <a:gd name="T1" fmla="*/ 0 h 882"/>
                    <a:gd name="T2" fmla="*/ 0 w 1794"/>
                    <a:gd name="T3" fmla="*/ 0 h 882"/>
                    <a:gd name="T4" fmla="*/ 0 w 1794"/>
                    <a:gd name="T5" fmla="*/ 0 h 882"/>
                    <a:gd name="T6" fmla="*/ 0 w 1794"/>
                    <a:gd name="T7" fmla="*/ 0 h 882"/>
                    <a:gd name="T8" fmla="*/ 0 w 1794"/>
                    <a:gd name="T9" fmla="*/ 0 h 882"/>
                    <a:gd name="T10" fmla="*/ 0 w 1794"/>
                    <a:gd name="T11" fmla="*/ 0 h 882"/>
                    <a:gd name="T12" fmla="*/ 0 w 1794"/>
                    <a:gd name="T13" fmla="*/ 0 h 882"/>
                    <a:gd name="T14" fmla="*/ 0 w 1794"/>
                    <a:gd name="T15" fmla="*/ 0 h 882"/>
                    <a:gd name="T16" fmla="*/ 0 w 1794"/>
                    <a:gd name="T17" fmla="*/ 0 h 882"/>
                    <a:gd name="T18" fmla="*/ 0 w 1794"/>
                    <a:gd name="T19" fmla="*/ 0 h 882"/>
                    <a:gd name="T20" fmla="*/ 0 w 1794"/>
                    <a:gd name="T21" fmla="*/ 0 h 882"/>
                    <a:gd name="T22" fmla="*/ 0 w 1794"/>
                    <a:gd name="T23" fmla="*/ 0 h 882"/>
                    <a:gd name="T24" fmla="*/ 0 w 1794"/>
                    <a:gd name="T25" fmla="*/ 0 h 882"/>
                    <a:gd name="T26" fmla="*/ 0 w 1794"/>
                    <a:gd name="T27" fmla="*/ 0 h 882"/>
                    <a:gd name="T28" fmla="*/ 0 w 1794"/>
                    <a:gd name="T29" fmla="*/ 0 h 882"/>
                    <a:gd name="T30" fmla="*/ 0 w 1794"/>
                    <a:gd name="T31" fmla="*/ 0 h 882"/>
                    <a:gd name="T32" fmla="*/ 0 w 1794"/>
                    <a:gd name="T33" fmla="*/ 0 h 882"/>
                    <a:gd name="T34" fmla="*/ 0 w 1794"/>
                    <a:gd name="T35" fmla="*/ 0 h 882"/>
                    <a:gd name="T36" fmla="*/ 0 w 1794"/>
                    <a:gd name="T37" fmla="*/ 0 h 882"/>
                    <a:gd name="T38" fmla="*/ 0 w 1794"/>
                    <a:gd name="T39" fmla="*/ 0 h 882"/>
                    <a:gd name="T40" fmla="*/ 0 w 1794"/>
                    <a:gd name="T41" fmla="*/ 0 h 882"/>
                    <a:gd name="T42" fmla="*/ 0 w 1794"/>
                    <a:gd name="T43" fmla="*/ 0 h 882"/>
                    <a:gd name="T44" fmla="*/ 0 w 1794"/>
                    <a:gd name="T45" fmla="*/ 0 h 882"/>
                    <a:gd name="T46" fmla="*/ 0 w 1794"/>
                    <a:gd name="T47" fmla="*/ 0 h 882"/>
                    <a:gd name="T48" fmla="*/ 0 w 1794"/>
                    <a:gd name="T49" fmla="*/ 0 h 882"/>
                    <a:gd name="T50" fmla="*/ 0 w 1794"/>
                    <a:gd name="T51" fmla="*/ 0 h 882"/>
                    <a:gd name="T52" fmla="*/ 0 w 1794"/>
                    <a:gd name="T53" fmla="*/ 0 h 882"/>
                    <a:gd name="T54" fmla="*/ 0 w 1794"/>
                    <a:gd name="T55" fmla="*/ 0 h 882"/>
                    <a:gd name="T56" fmla="*/ 0 w 1794"/>
                    <a:gd name="T57" fmla="*/ 0 h 882"/>
                    <a:gd name="T58" fmla="*/ 0 w 1794"/>
                    <a:gd name="T59" fmla="*/ 0 h 882"/>
                    <a:gd name="T60" fmla="*/ 0 w 1794"/>
                    <a:gd name="T61" fmla="*/ 0 h 882"/>
                    <a:gd name="T62" fmla="*/ 0 w 1794"/>
                    <a:gd name="T63" fmla="*/ 0 h 882"/>
                    <a:gd name="T64" fmla="*/ 0 w 1794"/>
                    <a:gd name="T65" fmla="*/ 0 h 882"/>
                    <a:gd name="T66" fmla="*/ 0 w 1794"/>
                    <a:gd name="T67" fmla="*/ 0 h 882"/>
                    <a:gd name="T68" fmla="*/ 0 w 1794"/>
                    <a:gd name="T69" fmla="*/ 0 h 882"/>
                    <a:gd name="T70" fmla="*/ 0 w 1794"/>
                    <a:gd name="T71" fmla="*/ 0 h 882"/>
                    <a:gd name="T72" fmla="*/ 0 w 1794"/>
                    <a:gd name="T73" fmla="*/ 0 h 882"/>
                    <a:gd name="T74" fmla="*/ 0 w 1794"/>
                    <a:gd name="T75" fmla="*/ 0 h 882"/>
                    <a:gd name="T76" fmla="*/ 0 w 1794"/>
                    <a:gd name="T77" fmla="*/ 0 h 882"/>
                    <a:gd name="T78" fmla="*/ 0 w 1794"/>
                    <a:gd name="T79" fmla="*/ 0 h 882"/>
                    <a:gd name="T80" fmla="*/ 0 w 1794"/>
                    <a:gd name="T81" fmla="*/ 0 h 882"/>
                    <a:gd name="T82" fmla="*/ 0 w 1794"/>
                    <a:gd name="T83" fmla="*/ 0 h 882"/>
                    <a:gd name="T84" fmla="*/ 0 w 1794"/>
                    <a:gd name="T85" fmla="*/ 0 h 882"/>
                    <a:gd name="T86" fmla="*/ 0 w 1794"/>
                    <a:gd name="T87" fmla="*/ 0 h 882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1794"/>
                    <a:gd name="T133" fmla="*/ 0 h 882"/>
                    <a:gd name="T134" fmla="*/ 1794 w 1794"/>
                    <a:gd name="T135" fmla="*/ 882 h 882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1794" h="882">
                      <a:moveTo>
                        <a:pt x="0" y="373"/>
                      </a:moveTo>
                      <a:lnTo>
                        <a:pt x="54" y="357"/>
                      </a:lnTo>
                      <a:lnTo>
                        <a:pt x="76" y="341"/>
                      </a:lnTo>
                      <a:lnTo>
                        <a:pt x="135" y="308"/>
                      </a:lnTo>
                      <a:lnTo>
                        <a:pt x="147" y="281"/>
                      </a:lnTo>
                      <a:lnTo>
                        <a:pt x="168" y="276"/>
                      </a:lnTo>
                      <a:lnTo>
                        <a:pt x="271" y="243"/>
                      </a:lnTo>
                      <a:lnTo>
                        <a:pt x="336" y="206"/>
                      </a:lnTo>
                      <a:lnTo>
                        <a:pt x="423" y="119"/>
                      </a:lnTo>
                      <a:lnTo>
                        <a:pt x="445" y="114"/>
                      </a:lnTo>
                      <a:lnTo>
                        <a:pt x="515" y="38"/>
                      </a:lnTo>
                      <a:lnTo>
                        <a:pt x="558" y="11"/>
                      </a:lnTo>
                      <a:lnTo>
                        <a:pt x="640" y="0"/>
                      </a:lnTo>
                      <a:lnTo>
                        <a:pt x="656" y="5"/>
                      </a:lnTo>
                      <a:lnTo>
                        <a:pt x="661" y="16"/>
                      </a:lnTo>
                      <a:lnTo>
                        <a:pt x="618" y="44"/>
                      </a:lnTo>
                      <a:lnTo>
                        <a:pt x="607" y="49"/>
                      </a:lnTo>
                      <a:lnTo>
                        <a:pt x="591" y="81"/>
                      </a:lnTo>
                      <a:lnTo>
                        <a:pt x="537" y="141"/>
                      </a:lnTo>
                      <a:lnTo>
                        <a:pt x="510" y="167"/>
                      </a:lnTo>
                      <a:lnTo>
                        <a:pt x="493" y="184"/>
                      </a:lnTo>
                      <a:lnTo>
                        <a:pt x="482" y="238"/>
                      </a:lnTo>
                      <a:lnTo>
                        <a:pt x="493" y="276"/>
                      </a:lnTo>
                      <a:lnTo>
                        <a:pt x="504" y="255"/>
                      </a:lnTo>
                      <a:lnTo>
                        <a:pt x="547" y="216"/>
                      </a:lnTo>
                      <a:lnTo>
                        <a:pt x="580" y="216"/>
                      </a:lnTo>
                      <a:lnTo>
                        <a:pt x="602" y="206"/>
                      </a:lnTo>
                      <a:lnTo>
                        <a:pt x="705" y="255"/>
                      </a:lnTo>
                      <a:lnTo>
                        <a:pt x="786" y="346"/>
                      </a:lnTo>
                      <a:lnTo>
                        <a:pt x="845" y="336"/>
                      </a:lnTo>
                      <a:lnTo>
                        <a:pt x="884" y="336"/>
                      </a:lnTo>
                      <a:lnTo>
                        <a:pt x="905" y="352"/>
                      </a:lnTo>
                      <a:lnTo>
                        <a:pt x="926" y="352"/>
                      </a:lnTo>
                      <a:lnTo>
                        <a:pt x="933" y="346"/>
                      </a:lnTo>
                      <a:lnTo>
                        <a:pt x="954" y="357"/>
                      </a:lnTo>
                      <a:lnTo>
                        <a:pt x="954" y="368"/>
                      </a:lnTo>
                      <a:lnTo>
                        <a:pt x="970" y="357"/>
                      </a:lnTo>
                      <a:lnTo>
                        <a:pt x="986" y="336"/>
                      </a:lnTo>
                      <a:lnTo>
                        <a:pt x="1057" y="281"/>
                      </a:lnTo>
                      <a:lnTo>
                        <a:pt x="1289" y="222"/>
                      </a:lnTo>
                      <a:lnTo>
                        <a:pt x="1349" y="190"/>
                      </a:lnTo>
                      <a:lnTo>
                        <a:pt x="1377" y="179"/>
                      </a:lnTo>
                      <a:lnTo>
                        <a:pt x="1387" y="195"/>
                      </a:lnTo>
                      <a:lnTo>
                        <a:pt x="1371" y="227"/>
                      </a:lnTo>
                      <a:lnTo>
                        <a:pt x="1371" y="243"/>
                      </a:lnTo>
                      <a:lnTo>
                        <a:pt x="1398" y="297"/>
                      </a:lnTo>
                      <a:lnTo>
                        <a:pt x="1415" y="308"/>
                      </a:lnTo>
                      <a:lnTo>
                        <a:pt x="1431" y="297"/>
                      </a:lnTo>
                      <a:lnTo>
                        <a:pt x="1468" y="303"/>
                      </a:lnTo>
                      <a:lnTo>
                        <a:pt x="1485" y="292"/>
                      </a:lnTo>
                      <a:lnTo>
                        <a:pt x="1561" y="287"/>
                      </a:lnTo>
                      <a:lnTo>
                        <a:pt x="1594" y="308"/>
                      </a:lnTo>
                      <a:lnTo>
                        <a:pt x="1620" y="362"/>
                      </a:lnTo>
                      <a:lnTo>
                        <a:pt x="1642" y="390"/>
                      </a:lnTo>
                      <a:lnTo>
                        <a:pt x="1701" y="411"/>
                      </a:lnTo>
                      <a:lnTo>
                        <a:pt x="1761" y="401"/>
                      </a:lnTo>
                      <a:lnTo>
                        <a:pt x="1778" y="401"/>
                      </a:lnTo>
                      <a:lnTo>
                        <a:pt x="1794" y="411"/>
                      </a:lnTo>
                      <a:lnTo>
                        <a:pt x="1794" y="432"/>
                      </a:lnTo>
                      <a:lnTo>
                        <a:pt x="1766" y="455"/>
                      </a:lnTo>
                      <a:lnTo>
                        <a:pt x="1729" y="460"/>
                      </a:lnTo>
                      <a:lnTo>
                        <a:pt x="1712" y="455"/>
                      </a:lnTo>
                      <a:lnTo>
                        <a:pt x="1707" y="443"/>
                      </a:lnTo>
                      <a:lnTo>
                        <a:pt x="1696" y="443"/>
                      </a:lnTo>
                      <a:lnTo>
                        <a:pt x="1659" y="465"/>
                      </a:lnTo>
                      <a:lnTo>
                        <a:pt x="1631" y="455"/>
                      </a:lnTo>
                      <a:lnTo>
                        <a:pt x="1610" y="455"/>
                      </a:lnTo>
                      <a:lnTo>
                        <a:pt x="1545" y="465"/>
                      </a:lnTo>
                      <a:lnTo>
                        <a:pt x="1507" y="455"/>
                      </a:lnTo>
                      <a:lnTo>
                        <a:pt x="1491" y="465"/>
                      </a:lnTo>
                      <a:lnTo>
                        <a:pt x="1501" y="503"/>
                      </a:lnTo>
                      <a:lnTo>
                        <a:pt x="1491" y="513"/>
                      </a:lnTo>
                      <a:lnTo>
                        <a:pt x="1475" y="508"/>
                      </a:lnTo>
                      <a:lnTo>
                        <a:pt x="1436" y="476"/>
                      </a:lnTo>
                      <a:lnTo>
                        <a:pt x="1338" y="460"/>
                      </a:lnTo>
                      <a:lnTo>
                        <a:pt x="1317" y="465"/>
                      </a:lnTo>
                      <a:lnTo>
                        <a:pt x="1296" y="455"/>
                      </a:lnTo>
                      <a:lnTo>
                        <a:pt x="1231" y="503"/>
                      </a:lnTo>
                      <a:lnTo>
                        <a:pt x="1214" y="503"/>
                      </a:lnTo>
                      <a:lnTo>
                        <a:pt x="1187" y="519"/>
                      </a:lnTo>
                      <a:lnTo>
                        <a:pt x="1176" y="530"/>
                      </a:lnTo>
                      <a:lnTo>
                        <a:pt x="1165" y="536"/>
                      </a:lnTo>
                      <a:lnTo>
                        <a:pt x="1127" y="530"/>
                      </a:lnTo>
                      <a:lnTo>
                        <a:pt x="1089" y="536"/>
                      </a:lnTo>
                      <a:lnTo>
                        <a:pt x="1084" y="568"/>
                      </a:lnTo>
                      <a:lnTo>
                        <a:pt x="1073" y="584"/>
                      </a:lnTo>
                      <a:lnTo>
                        <a:pt x="992" y="660"/>
                      </a:lnTo>
                      <a:lnTo>
                        <a:pt x="981" y="654"/>
                      </a:lnTo>
                      <a:lnTo>
                        <a:pt x="975" y="643"/>
                      </a:lnTo>
                      <a:lnTo>
                        <a:pt x="1008" y="595"/>
                      </a:lnTo>
                      <a:lnTo>
                        <a:pt x="1003" y="573"/>
                      </a:lnTo>
                      <a:lnTo>
                        <a:pt x="959" y="573"/>
                      </a:lnTo>
                      <a:lnTo>
                        <a:pt x="943" y="617"/>
                      </a:lnTo>
                      <a:lnTo>
                        <a:pt x="926" y="638"/>
                      </a:lnTo>
                      <a:lnTo>
                        <a:pt x="910" y="611"/>
                      </a:lnTo>
                      <a:lnTo>
                        <a:pt x="900" y="573"/>
                      </a:lnTo>
                      <a:lnTo>
                        <a:pt x="894" y="578"/>
                      </a:lnTo>
                      <a:lnTo>
                        <a:pt x="884" y="633"/>
                      </a:lnTo>
                      <a:lnTo>
                        <a:pt x="856" y="682"/>
                      </a:lnTo>
                      <a:lnTo>
                        <a:pt x="835" y="736"/>
                      </a:lnTo>
                      <a:lnTo>
                        <a:pt x="819" y="768"/>
                      </a:lnTo>
                      <a:lnTo>
                        <a:pt x="780" y="828"/>
                      </a:lnTo>
                      <a:lnTo>
                        <a:pt x="780" y="865"/>
                      </a:lnTo>
                      <a:lnTo>
                        <a:pt x="775" y="882"/>
                      </a:lnTo>
                      <a:lnTo>
                        <a:pt x="737" y="854"/>
                      </a:lnTo>
                      <a:lnTo>
                        <a:pt x="726" y="817"/>
                      </a:lnTo>
                      <a:lnTo>
                        <a:pt x="742" y="801"/>
                      </a:lnTo>
                      <a:lnTo>
                        <a:pt x="742" y="779"/>
                      </a:lnTo>
                      <a:lnTo>
                        <a:pt x="737" y="773"/>
                      </a:lnTo>
                      <a:lnTo>
                        <a:pt x="694" y="784"/>
                      </a:lnTo>
                      <a:lnTo>
                        <a:pt x="682" y="779"/>
                      </a:lnTo>
                      <a:lnTo>
                        <a:pt x="699" y="687"/>
                      </a:lnTo>
                      <a:lnTo>
                        <a:pt x="694" y="654"/>
                      </a:lnTo>
                      <a:lnTo>
                        <a:pt x="645" y="633"/>
                      </a:lnTo>
                      <a:lnTo>
                        <a:pt x="607" y="622"/>
                      </a:lnTo>
                      <a:lnTo>
                        <a:pt x="607" y="606"/>
                      </a:lnTo>
                      <a:lnTo>
                        <a:pt x="612" y="595"/>
                      </a:lnTo>
                      <a:lnTo>
                        <a:pt x="596" y="584"/>
                      </a:lnTo>
                      <a:lnTo>
                        <a:pt x="558" y="568"/>
                      </a:lnTo>
                      <a:lnTo>
                        <a:pt x="504" y="557"/>
                      </a:lnTo>
                      <a:lnTo>
                        <a:pt x="482" y="562"/>
                      </a:lnTo>
                      <a:lnTo>
                        <a:pt x="466" y="573"/>
                      </a:lnTo>
                      <a:lnTo>
                        <a:pt x="461" y="557"/>
                      </a:lnTo>
                      <a:lnTo>
                        <a:pt x="423" y="557"/>
                      </a:lnTo>
                      <a:lnTo>
                        <a:pt x="374" y="513"/>
                      </a:lnTo>
                      <a:lnTo>
                        <a:pt x="342" y="513"/>
                      </a:lnTo>
                      <a:lnTo>
                        <a:pt x="98" y="465"/>
                      </a:lnTo>
                      <a:lnTo>
                        <a:pt x="82" y="455"/>
                      </a:lnTo>
                      <a:lnTo>
                        <a:pt x="70" y="416"/>
                      </a:lnTo>
                      <a:lnTo>
                        <a:pt x="49" y="401"/>
                      </a:lnTo>
                      <a:lnTo>
                        <a:pt x="16" y="395"/>
                      </a:lnTo>
                      <a:lnTo>
                        <a:pt x="0" y="373"/>
                      </a:lnTo>
                      <a:close/>
                    </a:path>
                  </a:pathLst>
                </a:custGeom>
                <a:grpFill/>
                <a:ln w="9525">
                  <a:solidFill>
                    <a:schemeClr val="bg2">
                      <a:lumMod val="40000"/>
                      <a:lumOff val="60000"/>
                    </a:schemeClr>
                  </a:solidFill>
                  <a:round/>
                  <a:headEnd/>
                  <a:tailEnd/>
                </a:ln>
              </p:spPr>
            </p:sp>
          </p:grpSp>
          <p:sp>
            <p:nvSpPr>
              <p:cNvPr id="119" name="WI"/>
              <p:cNvSpPr>
                <a:spLocks/>
              </p:cNvSpPr>
              <p:nvPr/>
            </p:nvSpPr>
            <p:spPr bwMode="auto">
              <a:xfrm>
                <a:off x="2845414" y="1371967"/>
                <a:ext cx="377696" cy="402025"/>
              </a:xfrm>
              <a:custGeom>
                <a:avLst/>
                <a:gdLst>
                  <a:gd name="T0" fmla="*/ 2147483647 w 1549"/>
                  <a:gd name="T1" fmla="*/ 2147483647 h 1649"/>
                  <a:gd name="T2" fmla="*/ 2147483647 w 1549"/>
                  <a:gd name="T3" fmla="*/ 2147483647 h 1649"/>
                  <a:gd name="T4" fmla="*/ 2147483647 w 1549"/>
                  <a:gd name="T5" fmla="*/ 2147483647 h 1649"/>
                  <a:gd name="T6" fmla="*/ 2147483647 w 1549"/>
                  <a:gd name="T7" fmla="*/ 2147483647 h 1649"/>
                  <a:gd name="T8" fmla="*/ 2147483647 w 1549"/>
                  <a:gd name="T9" fmla="*/ 2147483647 h 1649"/>
                  <a:gd name="T10" fmla="*/ 2147483647 w 1549"/>
                  <a:gd name="T11" fmla="*/ 2147483647 h 1649"/>
                  <a:gd name="T12" fmla="*/ 2147483647 w 1549"/>
                  <a:gd name="T13" fmla="*/ 2147483647 h 1649"/>
                  <a:gd name="T14" fmla="*/ 2147483647 w 1549"/>
                  <a:gd name="T15" fmla="*/ 2147483647 h 1649"/>
                  <a:gd name="T16" fmla="*/ 2147483647 w 1549"/>
                  <a:gd name="T17" fmla="*/ 2147483647 h 1649"/>
                  <a:gd name="T18" fmla="*/ 2147483647 w 1549"/>
                  <a:gd name="T19" fmla="*/ 2147483647 h 1649"/>
                  <a:gd name="T20" fmla="*/ 2147483647 w 1549"/>
                  <a:gd name="T21" fmla="*/ 2147483647 h 1649"/>
                  <a:gd name="T22" fmla="*/ 2147483647 w 1549"/>
                  <a:gd name="T23" fmla="*/ 2147483647 h 1649"/>
                  <a:gd name="T24" fmla="*/ 2147483647 w 1549"/>
                  <a:gd name="T25" fmla="*/ 2147483647 h 1649"/>
                  <a:gd name="T26" fmla="*/ 2147483647 w 1549"/>
                  <a:gd name="T27" fmla="*/ 2147483647 h 1649"/>
                  <a:gd name="T28" fmla="*/ 0 w 1549"/>
                  <a:gd name="T29" fmla="*/ 2147483647 h 1649"/>
                  <a:gd name="T30" fmla="*/ 2147483647 w 1549"/>
                  <a:gd name="T31" fmla="*/ 2147483647 h 1649"/>
                  <a:gd name="T32" fmla="*/ 2147483647 w 1549"/>
                  <a:gd name="T33" fmla="*/ 2147483647 h 1649"/>
                  <a:gd name="T34" fmla="*/ 2147483647 w 1549"/>
                  <a:gd name="T35" fmla="*/ 2147483647 h 1649"/>
                  <a:gd name="T36" fmla="*/ 2147483647 w 1549"/>
                  <a:gd name="T37" fmla="*/ 2147483647 h 1649"/>
                  <a:gd name="T38" fmla="*/ 2147483647 w 1549"/>
                  <a:gd name="T39" fmla="*/ 2147483647 h 1649"/>
                  <a:gd name="T40" fmla="*/ 2147483647 w 1549"/>
                  <a:gd name="T41" fmla="*/ 2147483647 h 1649"/>
                  <a:gd name="T42" fmla="*/ 2147483647 w 1549"/>
                  <a:gd name="T43" fmla="*/ 2147483647 h 1649"/>
                  <a:gd name="T44" fmla="*/ 2147483647 w 1549"/>
                  <a:gd name="T45" fmla="*/ 2147483647 h 1649"/>
                  <a:gd name="T46" fmla="*/ 2147483647 w 1549"/>
                  <a:gd name="T47" fmla="*/ 2147483647 h 1649"/>
                  <a:gd name="T48" fmla="*/ 2147483647 w 1549"/>
                  <a:gd name="T49" fmla="*/ 2147483647 h 1649"/>
                  <a:gd name="T50" fmla="*/ 2147483647 w 1549"/>
                  <a:gd name="T51" fmla="*/ 2147483647 h 1649"/>
                  <a:gd name="T52" fmla="*/ 2147483647 w 1549"/>
                  <a:gd name="T53" fmla="*/ 2147483647 h 1649"/>
                  <a:gd name="T54" fmla="*/ 2147483647 w 1549"/>
                  <a:gd name="T55" fmla="*/ 2147483647 h 1649"/>
                  <a:gd name="T56" fmla="*/ 2147483647 w 1549"/>
                  <a:gd name="T57" fmla="*/ 2147483647 h 1649"/>
                  <a:gd name="T58" fmla="*/ 2147483647 w 1549"/>
                  <a:gd name="T59" fmla="*/ 2147483647 h 1649"/>
                  <a:gd name="T60" fmla="*/ 2147483647 w 1549"/>
                  <a:gd name="T61" fmla="*/ 2147483647 h 1649"/>
                  <a:gd name="T62" fmla="*/ 2147483647 w 1549"/>
                  <a:gd name="T63" fmla="*/ 2147483647 h 1649"/>
                  <a:gd name="T64" fmla="*/ 2147483647 w 1549"/>
                  <a:gd name="T65" fmla="*/ 2147483647 h 1649"/>
                  <a:gd name="T66" fmla="*/ 2147483647 w 1549"/>
                  <a:gd name="T67" fmla="*/ 2147483647 h 1649"/>
                  <a:gd name="T68" fmla="*/ 2147483647 w 1549"/>
                  <a:gd name="T69" fmla="*/ 2147483647 h 1649"/>
                  <a:gd name="T70" fmla="*/ 2147483647 w 1549"/>
                  <a:gd name="T71" fmla="*/ 2147483647 h 1649"/>
                  <a:gd name="T72" fmla="*/ 2147483647 w 1549"/>
                  <a:gd name="T73" fmla="*/ 2147483647 h 1649"/>
                  <a:gd name="T74" fmla="*/ 2147483647 w 1549"/>
                  <a:gd name="T75" fmla="*/ 2147483647 h 1649"/>
                  <a:gd name="T76" fmla="*/ 2147483647 w 1549"/>
                  <a:gd name="T77" fmla="*/ 2147483647 h 1649"/>
                  <a:gd name="T78" fmla="*/ 2147483647 w 1549"/>
                  <a:gd name="T79" fmla="*/ 2147483647 h 1649"/>
                  <a:gd name="T80" fmla="*/ 2147483647 w 1549"/>
                  <a:gd name="T81" fmla="*/ 2147483647 h 1649"/>
                  <a:gd name="T82" fmla="*/ 2147483647 w 1549"/>
                  <a:gd name="T83" fmla="*/ 2147483647 h 1649"/>
                  <a:gd name="T84" fmla="*/ 2147483647 w 1549"/>
                  <a:gd name="T85" fmla="*/ 2147483647 h 1649"/>
                  <a:gd name="T86" fmla="*/ 2147483647 w 1549"/>
                  <a:gd name="T87" fmla="*/ 2147483647 h 1649"/>
                  <a:gd name="T88" fmla="*/ 2147483647 w 1549"/>
                  <a:gd name="T89" fmla="*/ 2147483647 h 1649"/>
                  <a:gd name="T90" fmla="*/ 2147483647 w 1549"/>
                  <a:gd name="T91" fmla="*/ 2147483647 h 1649"/>
                  <a:gd name="T92" fmla="*/ 2147483647 w 1549"/>
                  <a:gd name="T93" fmla="*/ 2147483647 h 1649"/>
                  <a:gd name="T94" fmla="*/ 2147483647 w 1549"/>
                  <a:gd name="T95" fmla="*/ 2147483647 h 1649"/>
                  <a:gd name="T96" fmla="*/ 2147483647 w 1549"/>
                  <a:gd name="T97" fmla="*/ 2147483647 h 1649"/>
                  <a:gd name="T98" fmla="*/ 2147483647 w 1549"/>
                  <a:gd name="T99" fmla="*/ 2147483647 h 1649"/>
                  <a:gd name="T100" fmla="*/ 2147483647 w 1549"/>
                  <a:gd name="T101" fmla="*/ 2147483647 h 1649"/>
                  <a:gd name="T102" fmla="*/ 2147483647 w 1549"/>
                  <a:gd name="T103" fmla="*/ 2147483647 h 1649"/>
                  <a:gd name="T104" fmla="*/ 2147483647 w 1549"/>
                  <a:gd name="T105" fmla="*/ 2147483647 h 1649"/>
                  <a:gd name="T106" fmla="*/ 2147483647 w 1549"/>
                  <a:gd name="T107" fmla="*/ 2147483647 h 1649"/>
                  <a:gd name="T108" fmla="*/ 2147483647 w 1549"/>
                  <a:gd name="T109" fmla="*/ 2147483647 h 1649"/>
                  <a:gd name="T110" fmla="*/ 2147483647 w 1549"/>
                  <a:gd name="T111" fmla="*/ 2147483647 h 1649"/>
                  <a:gd name="T112" fmla="*/ 2147483647 w 1549"/>
                  <a:gd name="T113" fmla="*/ 2147483647 h 1649"/>
                  <a:gd name="T114" fmla="*/ 2147483647 w 1549"/>
                  <a:gd name="T115" fmla="*/ 2147483647 h 1649"/>
                  <a:gd name="T116" fmla="*/ 2147483647 w 1549"/>
                  <a:gd name="T117" fmla="*/ 2147483647 h 1649"/>
                  <a:gd name="T118" fmla="*/ 2147483647 w 1549"/>
                  <a:gd name="T119" fmla="*/ 2147483647 h 1649"/>
                  <a:gd name="T120" fmla="*/ 2147483647 w 1549"/>
                  <a:gd name="T121" fmla="*/ 2147483647 h 1649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w 1549"/>
                  <a:gd name="T184" fmla="*/ 0 h 1649"/>
                  <a:gd name="T185" fmla="*/ 1549 w 1549"/>
                  <a:gd name="T186" fmla="*/ 1649 h 1649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T183" t="T184" r="T185" b="T186"/>
                <a:pathLst>
                  <a:path w="1549" h="1649">
                    <a:moveTo>
                      <a:pt x="656" y="1649"/>
                    </a:moveTo>
                    <a:lnTo>
                      <a:pt x="644" y="1617"/>
                    </a:lnTo>
                    <a:lnTo>
                      <a:pt x="617" y="1596"/>
                    </a:lnTo>
                    <a:lnTo>
                      <a:pt x="536" y="1563"/>
                    </a:lnTo>
                    <a:lnTo>
                      <a:pt x="509" y="1461"/>
                    </a:lnTo>
                    <a:lnTo>
                      <a:pt x="493" y="1412"/>
                    </a:lnTo>
                    <a:lnTo>
                      <a:pt x="514" y="1379"/>
                    </a:lnTo>
                    <a:lnTo>
                      <a:pt x="519" y="1358"/>
                    </a:lnTo>
                    <a:lnTo>
                      <a:pt x="487" y="1326"/>
                    </a:lnTo>
                    <a:lnTo>
                      <a:pt x="471" y="1282"/>
                    </a:lnTo>
                    <a:lnTo>
                      <a:pt x="465" y="1217"/>
                    </a:lnTo>
                    <a:lnTo>
                      <a:pt x="465" y="1168"/>
                    </a:lnTo>
                    <a:lnTo>
                      <a:pt x="454" y="1147"/>
                    </a:lnTo>
                    <a:lnTo>
                      <a:pt x="373" y="1087"/>
                    </a:lnTo>
                    <a:lnTo>
                      <a:pt x="298" y="1033"/>
                    </a:lnTo>
                    <a:lnTo>
                      <a:pt x="270" y="980"/>
                    </a:lnTo>
                    <a:lnTo>
                      <a:pt x="189" y="941"/>
                    </a:lnTo>
                    <a:lnTo>
                      <a:pt x="173" y="931"/>
                    </a:lnTo>
                    <a:lnTo>
                      <a:pt x="168" y="915"/>
                    </a:lnTo>
                    <a:lnTo>
                      <a:pt x="156" y="904"/>
                    </a:lnTo>
                    <a:lnTo>
                      <a:pt x="91" y="892"/>
                    </a:lnTo>
                    <a:lnTo>
                      <a:pt x="81" y="876"/>
                    </a:lnTo>
                    <a:lnTo>
                      <a:pt x="54" y="855"/>
                    </a:lnTo>
                    <a:lnTo>
                      <a:pt x="37" y="834"/>
                    </a:lnTo>
                    <a:lnTo>
                      <a:pt x="37" y="736"/>
                    </a:lnTo>
                    <a:lnTo>
                      <a:pt x="49" y="671"/>
                    </a:lnTo>
                    <a:lnTo>
                      <a:pt x="42" y="639"/>
                    </a:lnTo>
                    <a:lnTo>
                      <a:pt x="65" y="595"/>
                    </a:lnTo>
                    <a:lnTo>
                      <a:pt x="37" y="552"/>
                    </a:lnTo>
                    <a:lnTo>
                      <a:pt x="0" y="530"/>
                    </a:lnTo>
                    <a:lnTo>
                      <a:pt x="16" y="471"/>
                    </a:lnTo>
                    <a:lnTo>
                      <a:pt x="26" y="465"/>
                    </a:lnTo>
                    <a:lnTo>
                      <a:pt x="32" y="433"/>
                    </a:lnTo>
                    <a:lnTo>
                      <a:pt x="108" y="368"/>
                    </a:lnTo>
                    <a:lnTo>
                      <a:pt x="130" y="358"/>
                    </a:lnTo>
                    <a:lnTo>
                      <a:pt x="151" y="335"/>
                    </a:lnTo>
                    <a:lnTo>
                      <a:pt x="146" y="135"/>
                    </a:lnTo>
                    <a:lnTo>
                      <a:pt x="162" y="119"/>
                    </a:lnTo>
                    <a:lnTo>
                      <a:pt x="179" y="93"/>
                    </a:lnTo>
                    <a:lnTo>
                      <a:pt x="205" y="109"/>
                    </a:lnTo>
                    <a:lnTo>
                      <a:pt x="244" y="114"/>
                    </a:lnTo>
                    <a:lnTo>
                      <a:pt x="287" y="109"/>
                    </a:lnTo>
                    <a:lnTo>
                      <a:pt x="357" y="71"/>
                    </a:lnTo>
                    <a:lnTo>
                      <a:pt x="487" y="6"/>
                    </a:lnTo>
                    <a:lnTo>
                      <a:pt x="509" y="0"/>
                    </a:lnTo>
                    <a:lnTo>
                      <a:pt x="519" y="12"/>
                    </a:lnTo>
                    <a:lnTo>
                      <a:pt x="519" y="44"/>
                    </a:lnTo>
                    <a:lnTo>
                      <a:pt x="509" y="65"/>
                    </a:lnTo>
                    <a:lnTo>
                      <a:pt x="503" y="82"/>
                    </a:lnTo>
                    <a:lnTo>
                      <a:pt x="493" y="130"/>
                    </a:lnTo>
                    <a:lnTo>
                      <a:pt x="542" y="109"/>
                    </a:lnTo>
                    <a:lnTo>
                      <a:pt x="568" y="109"/>
                    </a:lnTo>
                    <a:lnTo>
                      <a:pt x="596" y="135"/>
                    </a:lnTo>
                    <a:lnTo>
                      <a:pt x="628" y="130"/>
                    </a:lnTo>
                    <a:lnTo>
                      <a:pt x="644" y="152"/>
                    </a:lnTo>
                    <a:lnTo>
                      <a:pt x="677" y="158"/>
                    </a:lnTo>
                    <a:lnTo>
                      <a:pt x="698" y="173"/>
                    </a:lnTo>
                    <a:lnTo>
                      <a:pt x="710" y="212"/>
                    </a:lnTo>
                    <a:lnTo>
                      <a:pt x="726" y="222"/>
                    </a:lnTo>
                    <a:lnTo>
                      <a:pt x="970" y="270"/>
                    </a:lnTo>
                    <a:lnTo>
                      <a:pt x="1002" y="270"/>
                    </a:lnTo>
                    <a:lnTo>
                      <a:pt x="1051" y="314"/>
                    </a:lnTo>
                    <a:lnTo>
                      <a:pt x="1089" y="314"/>
                    </a:lnTo>
                    <a:lnTo>
                      <a:pt x="1094" y="330"/>
                    </a:lnTo>
                    <a:lnTo>
                      <a:pt x="1110" y="319"/>
                    </a:lnTo>
                    <a:lnTo>
                      <a:pt x="1132" y="314"/>
                    </a:lnTo>
                    <a:lnTo>
                      <a:pt x="1186" y="325"/>
                    </a:lnTo>
                    <a:lnTo>
                      <a:pt x="1224" y="341"/>
                    </a:lnTo>
                    <a:lnTo>
                      <a:pt x="1240" y="352"/>
                    </a:lnTo>
                    <a:lnTo>
                      <a:pt x="1235" y="363"/>
                    </a:lnTo>
                    <a:lnTo>
                      <a:pt x="1235" y="379"/>
                    </a:lnTo>
                    <a:lnTo>
                      <a:pt x="1273" y="390"/>
                    </a:lnTo>
                    <a:lnTo>
                      <a:pt x="1322" y="411"/>
                    </a:lnTo>
                    <a:lnTo>
                      <a:pt x="1327" y="444"/>
                    </a:lnTo>
                    <a:lnTo>
                      <a:pt x="1310" y="536"/>
                    </a:lnTo>
                    <a:lnTo>
                      <a:pt x="1322" y="541"/>
                    </a:lnTo>
                    <a:lnTo>
                      <a:pt x="1365" y="530"/>
                    </a:lnTo>
                    <a:lnTo>
                      <a:pt x="1370" y="536"/>
                    </a:lnTo>
                    <a:lnTo>
                      <a:pt x="1370" y="558"/>
                    </a:lnTo>
                    <a:lnTo>
                      <a:pt x="1354" y="574"/>
                    </a:lnTo>
                    <a:lnTo>
                      <a:pt x="1365" y="611"/>
                    </a:lnTo>
                    <a:lnTo>
                      <a:pt x="1403" y="639"/>
                    </a:lnTo>
                    <a:lnTo>
                      <a:pt x="1398" y="644"/>
                    </a:lnTo>
                    <a:lnTo>
                      <a:pt x="1343" y="698"/>
                    </a:lnTo>
                    <a:lnTo>
                      <a:pt x="1310" y="774"/>
                    </a:lnTo>
                    <a:lnTo>
                      <a:pt x="1294" y="822"/>
                    </a:lnTo>
                    <a:lnTo>
                      <a:pt x="1289" y="839"/>
                    </a:lnTo>
                    <a:lnTo>
                      <a:pt x="1305" y="850"/>
                    </a:lnTo>
                    <a:lnTo>
                      <a:pt x="1343" y="827"/>
                    </a:lnTo>
                    <a:lnTo>
                      <a:pt x="1387" y="746"/>
                    </a:lnTo>
                    <a:lnTo>
                      <a:pt x="1430" y="709"/>
                    </a:lnTo>
                    <a:lnTo>
                      <a:pt x="1452" y="698"/>
                    </a:lnTo>
                    <a:lnTo>
                      <a:pt x="1463" y="681"/>
                    </a:lnTo>
                    <a:lnTo>
                      <a:pt x="1484" y="660"/>
                    </a:lnTo>
                    <a:lnTo>
                      <a:pt x="1489" y="639"/>
                    </a:lnTo>
                    <a:lnTo>
                      <a:pt x="1489" y="611"/>
                    </a:lnTo>
                    <a:lnTo>
                      <a:pt x="1495" y="590"/>
                    </a:lnTo>
                    <a:lnTo>
                      <a:pt x="1506" y="579"/>
                    </a:lnTo>
                    <a:lnTo>
                      <a:pt x="1517" y="558"/>
                    </a:lnTo>
                    <a:lnTo>
                      <a:pt x="1528" y="546"/>
                    </a:lnTo>
                    <a:lnTo>
                      <a:pt x="1544" y="546"/>
                    </a:lnTo>
                    <a:lnTo>
                      <a:pt x="1549" y="563"/>
                    </a:lnTo>
                    <a:lnTo>
                      <a:pt x="1549" y="606"/>
                    </a:lnTo>
                    <a:lnTo>
                      <a:pt x="1512" y="698"/>
                    </a:lnTo>
                    <a:lnTo>
                      <a:pt x="1489" y="725"/>
                    </a:lnTo>
                    <a:lnTo>
                      <a:pt x="1479" y="757"/>
                    </a:lnTo>
                    <a:lnTo>
                      <a:pt x="1484" y="774"/>
                    </a:lnTo>
                    <a:lnTo>
                      <a:pt x="1447" y="855"/>
                    </a:lnTo>
                    <a:lnTo>
                      <a:pt x="1447" y="920"/>
                    </a:lnTo>
                    <a:lnTo>
                      <a:pt x="1447" y="968"/>
                    </a:lnTo>
                    <a:lnTo>
                      <a:pt x="1408" y="1006"/>
                    </a:lnTo>
                    <a:lnTo>
                      <a:pt x="1403" y="1022"/>
                    </a:lnTo>
                    <a:lnTo>
                      <a:pt x="1414" y="1077"/>
                    </a:lnTo>
                    <a:lnTo>
                      <a:pt x="1414" y="1168"/>
                    </a:lnTo>
                    <a:lnTo>
                      <a:pt x="1403" y="1185"/>
                    </a:lnTo>
                    <a:lnTo>
                      <a:pt x="1370" y="1277"/>
                    </a:lnTo>
                    <a:lnTo>
                      <a:pt x="1392" y="1417"/>
                    </a:lnTo>
                    <a:lnTo>
                      <a:pt x="1430" y="1509"/>
                    </a:lnTo>
                    <a:lnTo>
                      <a:pt x="1419" y="1526"/>
                    </a:lnTo>
                    <a:lnTo>
                      <a:pt x="1424" y="1542"/>
                    </a:lnTo>
                    <a:lnTo>
                      <a:pt x="1419" y="1558"/>
                    </a:lnTo>
                    <a:lnTo>
                      <a:pt x="1424" y="1601"/>
                    </a:lnTo>
                    <a:lnTo>
                      <a:pt x="656" y="1649"/>
                    </a:lnTo>
                    <a:close/>
                  </a:path>
                </a:pathLst>
              </a:custGeom>
              <a:solidFill>
                <a:schemeClr val="bg2">
                  <a:lumMod val="40000"/>
                  <a:lumOff val="60000"/>
                </a:schemeClr>
              </a:solidFill>
              <a:ln w="9525">
                <a:solidFill>
                  <a:schemeClr val="bg2">
                    <a:lumMod val="40000"/>
                    <a:lumOff val="60000"/>
                  </a:schemeClr>
                </a:solidFill>
                <a:round/>
                <a:headEnd/>
                <a:tailEnd/>
              </a:ln>
            </p:spPr>
          </p:sp>
          <p:sp>
            <p:nvSpPr>
              <p:cNvPr id="120" name="IN"/>
              <p:cNvSpPr>
                <a:spLocks/>
              </p:cNvSpPr>
              <p:nvPr/>
            </p:nvSpPr>
            <p:spPr bwMode="auto">
              <a:xfrm>
                <a:off x="3215078" y="1806152"/>
                <a:ext cx="216974" cy="385943"/>
              </a:xfrm>
              <a:custGeom>
                <a:avLst/>
                <a:gdLst>
                  <a:gd name="T0" fmla="*/ 2147483647 w 893"/>
                  <a:gd name="T1" fmla="*/ 2147483647 h 1568"/>
                  <a:gd name="T2" fmla="*/ 2147483647 w 893"/>
                  <a:gd name="T3" fmla="*/ 2147483647 h 1568"/>
                  <a:gd name="T4" fmla="*/ 2147483647 w 893"/>
                  <a:gd name="T5" fmla="*/ 2147483647 h 1568"/>
                  <a:gd name="T6" fmla="*/ 2147483647 w 893"/>
                  <a:gd name="T7" fmla="*/ 2147483647 h 1568"/>
                  <a:gd name="T8" fmla="*/ 2147483647 w 893"/>
                  <a:gd name="T9" fmla="*/ 2147483647 h 1568"/>
                  <a:gd name="T10" fmla="*/ 2147483647 w 893"/>
                  <a:gd name="T11" fmla="*/ 2147483647 h 1568"/>
                  <a:gd name="T12" fmla="*/ 2147483647 w 893"/>
                  <a:gd name="T13" fmla="*/ 2147483647 h 1568"/>
                  <a:gd name="T14" fmla="*/ 2147483647 w 893"/>
                  <a:gd name="T15" fmla="*/ 2147483647 h 1568"/>
                  <a:gd name="T16" fmla="*/ 2147483647 w 893"/>
                  <a:gd name="T17" fmla="*/ 2147483647 h 1568"/>
                  <a:gd name="T18" fmla="*/ 2147483647 w 893"/>
                  <a:gd name="T19" fmla="*/ 2147483647 h 1568"/>
                  <a:gd name="T20" fmla="*/ 2147483647 w 893"/>
                  <a:gd name="T21" fmla="*/ 2147483647 h 1568"/>
                  <a:gd name="T22" fmla="*/ 2147483647 w 893"/>
                  <a:gd name="T23" fmla="*/ 2147483647 h 1568"/>
                  <a:gd name="T24" fmla="*/ 0 w 893"/>
                  <a:gd name="T25" fmla="*/ 2147483647 h 1568"/>
                  <a:gd name="T26" fmla="*/ 0 w 893"/>
                  <a:gd name="T27" fmla="*/ 2147483647 h 1568"/>
                  <a:gd name="T28" fmla="*/ 2147483647 w 893"/>
                  <a:gd name="T29" fmla="*/ 2147483647 h 1568"/>
                  <a:gd name="T30" fmla="*/ 2147483647 w 893"/>
                  <a:gd name="T31" fmla="*/ 2147483647 h 1568"/>
                  <a:gd name="T32" fmla="*/ 2147483647 w 893"/>
                  <a:gd name="T33" fmla="*/ 2147483647 h 1568"/>
                  <a:gd name="T34" fmla="*/ 2147483647 w 893"/>
                  <a:gd name="T35" fmla="*/ 2147483647 h 1568"/>
                  <a:gd name="T36" fmla="*/ 2147483647 w 893"/>
                  <a:gd name="T37" fmla="*/ 2147483647 h 1568"/>
                  <a:gd name="T38" fmla="*/ 2147483647 w 893"/>
                  <a:gd name="T39" fmla="*/ 2147483647 h 1568"/>
                  <a:gd name="T40" fmla="*/ 2147483647 w 893"/>
                  <a:gd name="T41" fmla="*/ 2147483647 h 1568"/>
                  <a:gd name="T42" fmla="*/ 2147483647 w 893"/>
                  <a:gd name="T43" fmla="*/ 2147483647 h 1568"/>
                  <a:gd name="T44" fmla="*/ 2147483647 w 893"/>
                  <a:gd name="T45" fmla="*/ 2147483647 h 1568"/>
                  <a:gd name="T46" fmla="*/ 2147483647 w 893"/>
                  <a:gd name="T47" fmla="*/ 2147483647 h 1568"/>
                  <a:gd name="T48" fmla="*/ 2147483647 w 893"/>
                  <a:gd name="T49" fmla="*/ 2147483647 h 1568"/>
                  <a:gd name="T50" fmla="*/ 2147483647 w 893"/>
                  <a:gd name="T51" fmla="*/ 2147483647 h 1568"/>
                  <a:gd name="T52" fmla="*/ 2147483647 w 893"/>
                  <a:gd name="T53" fmla="*/ 2147483647 h 1568"/>
                  <a:gd name="T54" fmla="*/ 2147483647 w 893"/>
                  <a:gd name="T55" fmla="*/ 2147483647 h 1568"/>
                  <a:gd name="T56" fmla="*/ 2147483647 w 893"/>
                  <a:gd name="T57" fmla="*/ 2147483647 h 1568"/>
                  <a:gd name="T58" fmla="*/ 2147483647 w 893"/>
                  <a:gd name="T59" fmla="*/ 2147483647 h 1568"/>
                  <a:gd name="T60" fmla="*/ 2147483647 w 893"/>
                  <a:gd name="T61" fmla="*/ 2147483647 h 1568"/>
                  <a:gd name="T62" fmla="*/ 2147483647 w 893"/>
                  <a:gd name="T63" fmla="*/ 2147483647 h 1568"/>
                  <a:gd name="T64" fmla="*/ 2147483647 w 893"/>
                  <a:gd name="T65" fmla="*/ 2147483647 h 1568"/>
                  <a:gd name="T66" fmla="*/ 2147483647 w 893"/>
                  <a:gd name="T67" fmla="*/ 2147483647 h 1568"/>
                  <a:gd name="T68" fmla="*/ 2147483647 w 893"/>
                  <a:gd name="T69" fmla="*/ 2147483647 h 1568"/>
                  <a:gd name="T70" fmla="*/ 2147483647 w 893"/>
                  <a:gd name="T71" fmla="*/ 2147483647 h 1568"/>
                  <a:gd name="T72" fmla="*/ 2147483647 w 893"/>
                  <a:gd name="T73" fmla="*/ 2147483647 h 1568"/>
                  <a:gd name="T74" fmla="*/ 2147483647 w 893"/>
                  <a:gd name="T75" fmla="*/ 2147483647 h 1568"/>
                  <a:gd name="T76" fmla="*/ 2147483647 w 893"/>
                  <a:gd name="T77" fmla="*/ 2147483647 h 1568"/>
                  <a:gd name="T78" fmla="*/ 2147483647 w 893"/>
                  <a:gd name="T79" fmla="*/ 2147483647 h 1568"/>
                  <a:gd name="T80" fmla="*/ 2147483647 w 893"/>
                  <a:gd name="T81" fmla="*/ 2147483647 h 1568"/>
                  <a:gd name="T82" fmla="*/ 2147483647 w 893"/>
                  <a:gd name="T83" fmla="*/ 2147483647 h 1568"/>
                  <a:gd name="T84" fmla="*/ 2147483647 w 893"/>
                  <a:gd name="T85" fmla="*/ 2147483647 h 1568"/>
                  <a:gd name="T86" fmla="*/ 2147483647 w 893"/>
                  <a:gd name="T87" fmla="*/ 2147483647 h 1568"/>
                  <a:gd name="T88" fmla="*/ 2147483647 w 893"/>
                  <a:gd name="T89" fmla="*/ 2147483647 h 1568"/>
                  <a:gd name="T90" fmla="*/ 2147483647 w 893"/>
                  <a:gd name="T91" fmla="*/ 2147483647 h 1568"/>
                  <a:gd name="T92" fmla="*/ 2147483647 w 893"/>
                  <a:gd name="T93" fmla="*/ 0 h 1568"/>
                  <a:gd name="T94" fmla="*/ 2147483647 w 893"/>
                  <a:gd name="T95" fmla="*/ 2147483647 h 1568"/>
                  <a:gd name="T96" fmla="*/ 2147483647 w 893"/>
                  <a:gd name="T97" fmla="*/ 2147483647 h 1568"/>
                  <a:gd name="T98" fmla="*/ 2147483647 w 893"/>
                  <a:gd name="T99" fmla="*/ 2147483647 h 1568"/>
                  <a:gd name="T100" fmla="*/ 2147483647 w 893"/>
                  <a:gd name="T101" fmla="*/ 2147483647 h 1568"/>
                  <a:gd name="T102" fmla="*/ 2147483647 w 893"/>
                  <a:gd name="T103" fmla="*/ 2147483647 h 1568"/>
                  <a:gd name="T104" fmla="*/ 2147483647 w 893"/>
                  <a:gd name="T105" fmla="*/ 2147483647 h 1568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893"/>
                  <a:gd name="T160" fmla="*/ 0 h 1568"/>
                  <a:gd name="T161" fmla="*/ 893 w 893"/>
                  <a:gd name="T162" fmla="*/ 1568 h 1568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893" h="1568">
                    <a:moveTo>
                      <a:pt x="27" y="92"/>
                    </a:moveTo>
                    <a:lnTo>
                      <a:pt x="102" y="973"/>
                    </a:lnTo>
                    <a:lnTo>
                      <a:pt x="92" y="990"/>
                    </a:lnTo>
                    <a:lnTo>
                      <a:pt x="97" y="1022"/>
                    </a:lnTo>
                    <a:lnTo>
                      <a:pt x="86" y="1066"/>
                    </a:lnTo>
                    <a:lnTo>
                      <a:pt x="119" y="1136"/>
                    </a:lnTo>
                    <a:lnTo>
                      <a:pt x="130" y="1212"/>
                    </a:lnTo>
                    <a:lnTo>
                      <a:pt x="92" y="1287"/>
                    </a:lnTo>
                    <a:lnTo>
                      <a:pt x="92" y="1308"/>
                    </a:lnTo>
                    <a:lnTo>
                      <a:pt x="65" y="1368"/>
                    </a:lnTo>
                    <a:lnTo>
                      <a:pt x="16" y="1412"/>
                    </a:lnTo>
                    <a:lnTo>
                      <a:pt x="16" y="1465"/>
                    </a:lnTo>
                    <a:lnTo>
                      <a:pt x="0" y="1530"/>
                    </a:lnTo>
                    <a:lnTo>
                      <a:pt x="0" y="1552"/>
                    </a:lnTo>
                    <a:lnTo>
                      <a:pt x="5" y="1563"/>
                    </a:lnTo>
                    <a:lnTo>
                      <a:pt x="27" y="1568"/>
                    </a:lnTo>
                    <a:lnTo>
                      <a:pt x="53" y="1558"/>
                    </a:lnTo>
                    <a:lnTo>
                      <a:pt x="48" y="1552"/>
                    </a:lnTo>
                    <a:lnTo>
                      <a:pt x="60" y="1519"/>
                    </a:lnTo>
                    <a:lnTo>
                      <a:pt x="113" y="1525"/>
                    </a:lnTo>
                    <a:lnTo>
                      <a:pt x="184" y="1498"/>
                    </a:lnTo>
                    <a:lnTo>
                      <a:pt x="270" y="1535"/>
                    </a:lnTo>
                    <a:lnTo>
                      <a:pt x="276" y="1547"/>
                    </a:lnTo>
                    <a:lnTo>
                      <a:pt x="298" y="1542"/>
                    </a:lnTo>
                    <a:lnTo>
                      <a:pt x="314" y="1487"/>
                    </a:lnTo>
                    <a:lnTo>
                      <a:pt x="363" y="1465"/>
                    </a:lnTo>
                    <a:lnTo>
                      <a:pt x="379" y="1493"/>
                    </a:lnTo>
                    <a:lnTo>
                      <a:pt x="411" y="1514"/>
                    </a:lnTo>
                    <a:lnTo>
                      <a:pt x="433" y="1493"/>
                    </a:lnTo>
                    <a:lnTo>
                      <a:pt x="455" y="1417"/>
                    </a:lnTo>
                    <a:lnTo>
                      <a:pt x="476" y="1395"/>
                    </a:lnTo>
                    <a:lnTo>
                      <a:pt x="498" y="1395"/>
                    </a:lnTo>
                    <a:lnTo>
                      <a:pt x="530" y="1433"/>
                    </a:lnTo>
                    <a:lnTo>
                      <a:pt x="602" y="1433"/>
                    </a:lnTo>
                    <a:lnTo>
                      <a:pt x="618" y="1368"/>
                    </a:lnTo>
                    <a:lnTo>
                      <a:pt x="737" y="1212"/>
                    </a:lnTo>
                    <a:lnTo>
                      <a:pt x="737" y="1157"/>
                    </a:lnTo>
                    <a:lnTo>
                      <a:pt x="763" y="1147"/>
                    </a:lnTo>
                    <a:lnTo>
                      <a:pt x="812" y="1152"/>
                    </a:lnTo>
                    <a:lnTo>
                      <a:pt x="851" y="1119"/>
                    </a:lnTo>
                    <a:lnTo>
                      <a:pt x="883" y="1114"/>
                    </a:lnTo>
                    <a:lnTo>
                      <a:pt x="893" y="1087"/>
                    </a:lnTo>
                    <a:lnTo>
                      <a:pt x="877" y="1027"/>
                    </a:lnTo>
                    <a:lnTo>
                      <a:pt x="877" y="1006"/>
                    </a:lnTo>
                    <a:lnTo>
                      <a:pt x="888" y="978"/>
                    </a:lnTo>
                    <a:lnTo>
                      <a:pt x="779" y="17"/>
                    </a:lnTo>
                    <a:lnTo>
                      <a:pt x="774" y="0"/>
                    </a:lnTo>
                    <a:lnTo>
                      <a:pt x="206" y="70"/>
                    </a:lnTo>
                    <a:lnTo>
                      <a:pt x="190" y="87"/>
                    </a:lnTo>
                    <a:lnTo>
                      <a:pt x="146" y="103"/>
                    </a:lnTo>
                    <a:lnTo>
                      <a:pt x="119" y="114"/>
                    </a:lnTo>
                    <a:lnTo>
                      <a:pt x="70" y="124"/>
                    </a:lnTo>
                    <a:lnTo>
                      <a:pt x="27" y="92"/>
                    </a:lnTo>
                    <a:close/>
                  </a:path>
                </a:pathLst>
              </a:custGeom>
              <a:solidFill>
                <a:schemeClr val="bg2">
                  <a:lumMod val="40000"/>
                  <a:lumOff val="60000"/>
                </a:schemeClr>
              </a:solidFill>
              <a:ln w="9525">
                <a:solidFill>
                  <a:schemeClr val="bg2">
                    <a:lumMod val="40000"/>
                    <a:lumOff val="60000"/>
                  </a:schemeClr>
                </a:solidFill>
                <a:round/>
                <a:headEnd/>
                <a:tailEnd/>
              </a:ln>
            </p:spPr>
          </p:sp>
          <p:sp>
            <p:nvSpPr>
              <p:cNvPr id="121" name="OH"/>
              <p:cNvSpPr>
                <a:spLocks/>
              </p:cNvSpPr>
              <p:nvPr/>
            </p:nvSpPr>
            <p:spPr bwMode="auto">
              <a:xfrm>
                <a:off x="3399906" y="1757909"/>
                <a:ext cx="305371" cy="329661"/>
              </a:xfrm>
              <a:custGeom>
                <a:avLst/>
                <a:gdLst>
                  <a:gd name="T0" fmla="*/ 2147483647 w 1231"/>
                  <a:gd name="T1" fmla="*/ 2147483647 h 1379"/>
                  <a:gd name="T2" fmla="*/ 2147483647 w 1231"/>
                  <a:gd name="T3" fmla="*/ 2147483647 h 1379"/>
                  <a:gd name="T4" fmla="*/ 2147483647 w 1231"/>
                  <a:gd name="T5" fmla="*/ 2147483647 h 1379"/>
                  <a:gd name="T6" fmla="*/ 2147483647 w 1231"/>
                  <a:gd name="T7" fmla="*/ 2147483647 h 1379"/>
                  <a:gd name="T8" fmla="*/ 2147483647 w 1231"/>
                  <a:gd name="T9" fmla="*/ 2147483647 h 1379"/>
                  <a:gd name="T10" fmla="*/ 2147483647 w 1231"/>
                  <a:gd name="T11" fmla="*/ 2147483647 h 1379"/>
                  <a:gd name="T12" fmla="*/ 2147483647 w 1231"/>
                  <a:gd name="T13" fmla="*/ 2147483647 h 1379"/>
                  <a:gd name="T14" fmla="*/ 2147483647 w 1231"/>
                  <a:gd name="T15" fmla="*/ 2147483647 h 1379"/>
                  <a:gd name="T16" fmla="*/ 2147483647 w 1231"/>
                  <a:gd name="T17" fmla="*/ 2147483647 h 1379"/>
                  <a:gd name="T18" fmla="*/ 2147483647 w 1231"/>
                  <a:gd name="T19" fmla="*/ 2147483647 h 1379"/>
                  <a:gd name="T20" fmla="*/ 2147483647 w 1231"/>
                  <a:gd name="T21" fmla="*/ 2147483647 h 1379"/>
                  <a:gd name="T22" fmla="*/ 2147483647 w 1231"/>
                  <a:gd name="T23" fmla="*/ 2147483647 h 1379"/>
                  <a:gd name="T24" fmla="*/ 2147483647 w 1231"/>
                  <a:gd name="T25" fmla="*/ 2147483647 h 1379"/>
                  <a:gd name="T26" fmla="*/ 2147483647 w 1231"/>
                  <a:gd name="T27" fmla="*/ 2147483647 h 1379"/>
                  <a:gd name="T28" fmla="*/ 2147483647 w 1231"/>
                  <a:gd name="T29" fmla="*/ 2147483647 h 1379"/>
                  <a:gd name="T30" fmla="*/ 2147483647 w 1231"/>
                  <a:gd name="T31" fmla="*/ 2147483647 h 1379"/>
                  <a:gd name="T32" fmla="*/ 2147483647 w 1231"/>
                  <a:gd name="T33" fmla="*/ 2147483647 h 1379"/>
                  <a:gd name="T34" fmla="*/ 2147483647 w 1231"/>
                  <a:gd name="T35" fmla="*/ 2147483647 h 1379"/>
                  <a:gd name="T36" fmla="*/ 2147483647 w 1231"/>
                  <a:gd name="T37" fmla="*/ 2147483647 h 1379"/>
                  <a:gd name="T38" fmla="*/ 2147483647 w 1231"/>
                  <a:gd name="T39" fmla="*/ 2147483647 h 1379"/>
                  <a:gd name="T40" fmla="*/ 2147483647 w 1231"/>
                  <a:gd name="T41" fmla="*/ 2147483647 h 1379"/>
                  <a:gd name="T42" fmla="*/ 2147483647 w 1231"/>
                  <a:gd name="T43" fmla="*/ 2147483647 h 1379"/>
                  <a:gd name="T44" fmla="*/ 2147483647 w 1231"/>
                  <a:gd name="T45" fmla="*/ 2147483647 h 1379"/>
                  <a:gd name="T46" fmla="*/ 2147483647 w 1231"/>
                  <a:gd name="T47" fmla="*/ 2147483647 h 1379"/>
                  <a:gd name="T48" fmla="*/ 2147483647 w 1231"/>
                  <a:gd name="T49" fmla="*/ 2147483647 h 1379"/>
                  <a:gd name="T50" fmla="*/ 2147483647 w 1231"/>
                  <a:gd name="T51" fmla="*/ 2147483647 h 1379"/>
                  <a:gd name="T52" fmla="*/ 2147483647 w 1231"/>
                  <a:gd name="T53" fmla="*/ 2147483647 h 1379"/>
                  <a:gd name="T54" fmla="*/ 2147483647 w 1231"/>
                  <a:gd name="T55" fmla="*/ 2147483647 h 1379"/>
                  <a:gd name="T56" fmla="*/ 2147483647 w 1231"/>
                  <a:gd name="T57" fmla="*/ 2147483647 h 1379"/>
                  <a:gd name="T58" fmla="*/ 2147483647 w 1231"/>
                  <a:gd name="T59" fmla="*/ 2147483647 h 1379"/>
                  <a:gd name="T60" fmla="*/ 2147483647 w 1231"/>
                  <a:gd name="T61" fmla="*/ 2147483647 h 1379"/>
                  <a:gd name="T62" fmla="*/ 2147483647 w 1231"/>
                  <a:gd name="T63" fmla="*/ 2147483647 h 1379"/>
                  <a:gd name="T64" fmla="*/ 2147483647 w 1231"/>
                  <a:gd name="T65" fmla="*/ 2147483647 h 1379"/>
                  <a:gd name="T66" fmla="*/ 2147483647 w 1231"/>
                  <a:gd name="T67" fmla="*/ 2147483647 h 1379"/>
                  <a:gd name="T68" fmla="*/ 2147483647 w 1231"/>
                  <a:gd name="T69" fmla="*/ 2147483647 h 1379"/>
                  <a:gd name="T70" fmla="*/ 2147483647 w 1231"/>
                  <a:gd name="T71" fmla="*/ 2147483647 h 1379"/>
                  <a:gd name="T72" fmla="*/ 2147483647 w 1231"/>
                  <a:gd name="T73" fmla="*/ 2147483647 h 1379"/>
                  <a:gd name="T74" fmla="*/ 0 w 1231"/>
                  <a:gd name="T75" fmla="*/ 2147483647 h 1379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1231"/>
                  <a:gd name="T115" fmla="*/ 0 h 1379"/>
                  <a:gd name="T116" fmla="*/ 1231 w 1231"/>
                  <a:gd name="T117" fmla="*/ 1379 h 1379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1231" h="1379">
                    <a:moveTo>
                      <a:pt x="0" y="244"/>
                    </a:moveTo>
                    <a:lnTo>
                      <a:pt x="109" y="1205"/>
                    </a:lnTo>
                    <a:lnTo>
                      <a:pt x="137" y="1205"/>
                    </a:lnTo>
                    <a:lnTo>
                      <a:pt x="163" y="1222"/>
                    </a:lnTo>
                    <a:lnTo>
                      <a:pt x="179" y="1222"/>
                    </a:lnTo>
                    <a:lnTo>
                      <a:pt x="207" y="1200"/>
                    </a:lnTo>
                    <a:lnTo>
                      <a:pt x="267" y="1244"/>
                    </a:lnTo>
                    <a:lnTo>
                      <a:pt x="293" y="1298"/>
                    </a:lnTo>
                    <a:lnTo>
                      <a:pt x="337" y="1314"/>
                    </a:lnTo>
                    <a:lnTo>
                      <a:pt x="391" y="1309"/>
                    </a:lnTo>
                    <a:lnTo>
                      <a:pt x="456" y="1351"/>
                    </a:lnTo>
                    <a:lnTo>
                      <a:pt x="477" y="1325"/>
                    </a:lnTo>
                    <a:lnTo>
                      <a:pt x="500" y="1314"/>
                    </a:lnTo>
                    <a:lnTo>
                      <a:pt x="549" y="1341"/>
                    </a:lnTo>
                    <a:lnTo>
                      <a:pt x="591" y="1335"/>
                    </a:lnTo>
                    <a:lnTo>
                      <a:pt x="597" y="1325"/>
                    </a:lnTo>
                    <a:lnTo>
                      <a:pt x="624" y="1314"/>
                    </a:lnTo>
                    <a:lnTo>
                      <a:pt x="630" y="1298"/>
                    </a:lnTo>
                    <a:lnTo>
                      <a:pt x="668" y="1270"/>
                    </a:lnTo>
                    <a:lnTo>
                      <a:pt x="679" y="1293"/>
                    </a:lnTo>
                    <a:lnTo>
                      <a:pt x="705" y="1335"/>
                    </a:lnTo>
                    <a:lnTo>
                      <a:pt x="744" y="1346"/>
                    </a:lnTo>
                    <a:lnTo>
                      <a:pt x="770" y="1368"/>
                    </a:lnTo>
                    <a:lnTo>
                      <a:pt x="786" y="1379"/>
                    </a:lnTo>
                    <a:lnTo>
                      <a:pt x="824" y="1379"/>
                    </a:lnTo>
                    <a:lnTo>
                      <a:pt x="852" y="1325"/>
                    </a:lnTo>
                    <a:lnTo>
                      <a:pt x="873" y="1314"/>
                    </a:lnTo>
                    <a:lnTo>
                      <a:pt x="873" y="1270"/>
                    </a:lnTo>
                    <a:lnTo>
                      <a:pt x="873" y="1228"/>
                    </a:lnTo>
                    <a:lnTo>
                      <a:pt x="900" y="1140"/>
                    </a:lnTo>
                    <a:lnTo>
                      <a:pt x="922" y="1140"/>
                    </a:lnTo>
                    <a:lnTo>
                      <a:pt x="949" y="1184"/>
                    </a:lnTo>
                    <a:lnTo>
                      <a:pt x="982" y="1147"/>
                    </a:lnTo>
                    <a:lnTo>
                      <a:pt x="971" y="1103"/>
                    </a:lnTo>
                    <a:lnTo>
                      <a:pt x="998" y="1038"/>
                    </a:lnTo>
                    <a:lnTo>
                      <a:pt x="1025" y="1017"/>
                    </a:lnTo>
                    <a:lnTo>
                      <a:pt x="1025" y="1000"/>
                    </a:lnTo>
                    <a:lnTo>
                      <a:pt x="1047" y="973"/>
                    </a:lnTo>
                    <a:lnTo>
                      <a:pt x="1074" y="979"/>
                    </a:lnTo>
                    <a:lnTo>
                      <a:pt x="1107" y="968"/>
                    </a:lnTo>
                    <a:lnTo>
                      <a:pt x="1112" y="957"/>
                    </a:lnTo>
                    <a:lnTo>
                      <a:pt x="1166" y="892"/>
                    </a:lnTo>
                    <a:lnTo>
                      <a:pt x="1177" y="887"/>
                    </a:lnTo>
                    <a:lnTo>
                      <a:pt x="1209" y="859"/>
                    </a:lnTo>
                    <a:lnTo>
                      <a:pt x="1204" y="817"/>
                    </a:lnTo>
                    <a:lnTo>
                      <a:pt x="1198" y="794"/>
                    </a:lnTo>
                    <a:lnTo>
                      <a:pt x="1198" y="768"/>
                    </a:lnTo>
                    <a:lnTo>
                      <a:pt x="1215" y="736"/>
                    </a:lnTo>
                    <a:lnTo>
                      <a:pt x="1231" y="600"/>
                    </a:lnTo>
                    <a:lnTo>
                      <a:pt x="1177" y="573"/>
                    </a:lnTo>
                    <a:lnTo>
                      <a:pt x="1221" y="541"/>
                    </a:lnTo>
                    <a:lnTo>
                      <a:pt x="1204" y="503"/>
                    </a:lnTo>
                    <a:lnTo>
                      <a:pt x="1226" y="487"/>
                    </a:lnTo>
                    <a:lnTo>
                      <a:pt x="1231" y="487"/>
                    </a:lnTo>
                    <a:lnTo>
                      <a:pt x="1149" y="0"/>
                    </a:lnTo>
                    <a:lnTo>
                      <a:pt x="1009" y="70"/>
                    </a:lnTo>
                    <a:lnTo>
                      <a:pt x="949" y="108"/>
                    </a:lnTo>
                    <a:lnTo>
                      <a:pt x="922" y="130"/>
                    </a:lnTo>
                    <a:lnTo>
                      <a:pt x="840" y="216"/>
                    </a:lnTo>
                    <a:lnTo>
                      <a:pt x="814" y="227"/>
                    </a:lnTo>
                    <a:lnTo>
                      <a:pt x="792" y="227"/>
                    </a:lnTo>
                    <a:lnTo>
                      <a:pt x="749" y="227"/>
                    </a:lnTo>
                    <a:lnTo>
                      <a:pt x="721" y="232"/>
                    </a:lnTo>
                    <a:lnTo>
                      <a:pt x="656" y="286"/>
                    </a:lnTo>
                    <a:lnTo>
                      <a:pt x="630" y="286"/>
                    </a:lnTo>
                    <a:lnTo>
                      <a:pt x="575" y="265"/>
                    </a:lnTo>
                    <a:lnTo>
                      <a:pt x="559" y="276"/>
                    </a:lnTo>
                    <a:lnTo>
                      <a:pt x="542" y="270"/>
                    </a:lnTo>
                    <a:lnTo>
                      <a:pt x="559" y="249"/>
                    </a:lnTo>
                    <a:lnTo>
                      <a:pt x="542" y="244"/>
                    </a:lnTo>
                    <a:lnTo>
                      <a:pt x="505" y="237"/>
                    </a:lnTo>
                    <a:lnTo>
                      <a:pt x="418" y="211"/>
                    </a:lnTo>
                    <a:lnTo>
                      <a:pt x="402" y="200"/>
                    </a:lnTo>
                    <a:lnTo>
                      <a:pt x="358" y="211"/>
                    </a:lnTo>
                    <a:lnTo>
                      <a:pt x="358" y="195"/>
                    </a:lnTo>
                    <a:lnTo>
                      <a:pt x="0" y="244"/>
                    </a:lnTo>
                    <a:close/>
                  </a:path>
                </a:pathLst>
              </a:custGeom>
              <a:solidFill>
                <a:schemeClr val="bg2">
                  <a:lumMod val="40000"/>
                  <a:lumOff val="60000"/>
                </a:schemeClr>
              </a:solidFill>
              <a:ln w="9525">
                <a:solidFill>
                  <a:schemeClr val="bg2">
                    <a:lumMod val="40000"/>
                    <a:lumOff val="60000"/>
                  </a:schemeClr>
                </a:solidFill>
                <a:round/>
                <a:headEnd/>
                <a:tailEnd/>
              </a:ln>
            </p:spPr>
          </p:sp>
        </p:grpSp>
        <p:sp>
          <p:nvSpPr>
            <p:cNvPr id="14" name="FL"/>
            <p:cNvSpPr>
              <a:spLocks/>
            </p:cNvSpPr>
            <p:nvPr/>
          </p:nvSpPr>
          <p:spPr bwMode="auto">
            <a:xfrm>
              <a:off x="3303472" y="2762975"/>
              <a:ext cx="650924" cy="490471"/>
            </a:xfrm>
            <a:custGeom>
              <a:avLst/>
              <a:gdLst>
                <a:gd name="T0" fmla="*/ 2147483647 w 2687"/>
                <a:gd name="T1" fmla="*/ 2147483647 h 2028"/>
                <a:gd name="T2" fmla="*/ 0 w 2687"/>
                <a:gd name="T3" fmla="*/ 2147483647 h 2028"/>
                <a:gd name="T4" fmla="*/ 2147483647 w 2687"/>
                <a:gd name="T5" fmla="*/ 2147483647 h 2028"/>
                <a:gd name="T6" fmla="*/ 2147483647 w 2687"/>
                <a:gd name="T7" fmla="*/ 2147483647 h 2028"/>
                <a:gd name="T8" fmla="*/ 2147483647 w 2687"/>
                <a:gd name="T9" fmla="*/ 2147483647 h 2028"/>
                <a:gd name="T10" fmla="*/ 2147483647 w 2687"/>
                <a:gd name="T11" fmla="*/ 2147483647 h 2028"/>
                <a:gd name="T12" fmla="*/ 2147483647 w 2687"/>
                <a:gd name="T13" fmla="*/ 2147483647 h 2028"/>
                <a:gd name="T14" fmla="*/ 2147483647 w 2687"/>
                <a:gd name="T15" fmla="*/ 2147483647 h 2028"/>
                <a:gd name="T16" fmla="*/ 2147483647 w 2687"/>
                <a:gd name="T17" fmla="*/ 2147483647 h 2028"/>
                <a:gd name="T18" fmla="*/ 2147483647 w 2687"/>
                <a:gd name="T19" fmla="*/ 2147483647 h 2028"/>
                <a:gd name="T20" fmla="*/ 2147483647 w 2687"/>
                <a:gd name="T21" fmla="*/ 2147483647 h 2028"/>
                <a:gd name="T22" fmla="*/ 2147483647 w 2687"/>
                <a:gd name="T23" fmla="*/ 2147483647 h 2028"/>
                <a:gd name="T24" fmla="*/ 2147483647 w 2687"/>
                <a:gd name="T25" fmla="*/ 2147483647 h 2028"/>
                <a:gd name="T26" fmla="*/ 2147483647 w 2687"/>
                <a:gd name="T27" fmla="*/ 2147483647 h 2028"/>
                <a:gd name="T28" fmla="*/ 2147483647 w 2687"/>
                <a:gd name="T29" fmla="*/ 2147483647 h 2028"/>
                <a:gd name="T30" fmla="*/ 2147483647 w 2687"/>
                <a:gd name="T31" fmla="*/ 2147483647 h 2028"/>
                <a:gd name="T32" fmla="*/ 2147483647 w 2687"/>
                <a:gd name="T33" fmla="*/ 2147483647 h 2028"/>
                <a:gd name="T34" fmla="*/ 2147483647 w 2687"/>
                <a:gd name="T35" fmla="*/ 2147483647 h 2028"/>
                <a:gd name="T36" fmla="*/ 2147483647 w 2687"/>
                <a:gd name="T37" fmla="*/ 2147483647 h 2028"/>
                <a:gd name="T38" fmla="*/ 2147483647 w 2687"/>
                <a:gd name="T39" fmla="*/ 2147483647 h 2028"/>
                <a:gd name="T40" fmla="*/ 2147483647 w 2687"/>
                <a:gd name="T41" fmla="*/ 2147483647 h 2028"/>
                <a:gd name="T42" fmla="*/ 2147483647 w 2687"/>
                <a:gd name="T43" fmla="*/ 2147483647 h 2028"/>
                <a:gd name="T44" fmla="*/ 2147483647 w 2687"/>
                <a:gd name="T45" fmla="*/ 2147483647 h 2028"/>
                <a:gd name="T46" fmla="*/ 2147483647 w 2687"/>
                <a:gd name="T47" fmla="*/ 2147483647 h 2028"/>
                <a:gd name="T48" fmla="*/ 2147483647 w 2687"/>
                <a:gd name="T49" fmla="*/ 2147483647 h 2028"/>
                <a:gd name="T50" fmla="*/ 2147483647 w 2687"/>
                <a:gd name="T51" fmla="*/ 2147483647 h 2028"/>
                <a:gd name="T52" fmla="*/ 2147483647 w 2687"/>
                <a:gd name="T53" fmla="*/ 2147483647 h 2028"/>
                <a:gd name="T54" fmla="*/ 2147483647 w 2687"/>
                <a:gd name="T55" fmla="*/ 2147483647 h 2028"/>
                <a:gd name="T56" fmla="*/ 2147483647 w 2687"/>
                <a:gd name="T57" fmla="*/ 2147483647 h 2028"/>
                <a:gd name="T58" fmla="*/ 2147483647 w 2687"/>
                <a:gd name="T59" fmla="*/ 2147483647 h 2028"/>
                <a:gd name="T60" fmla="*/ 2147483647 w 2687"/>
                <a:gd name="T61" fmla="*/ 2147483647 h 2028"/>
                <a:gd name="T62" fmla="*/ 2147483647 w 2687"/>
                <a:gd name="T63" fmla="*/ 2147483647 h 2028"/>
                <a:gd name="T64" fmla="*/ 2147483647 w 2687"/>
                <a:gd name="T65" fmla="*/ 2147483647 h 2028"/>
                <a:gd name="T66" fmla="*/ 2147483647 w 2687"/>
                <a:gd name="T67" fmla="*/ 2147483647 h 2028"/>
                <a:gd name="T68" fmla="*/ 2147483647 w 2687"/>
                <a:gd name="T69" fmla="*/ 2147483647 h 2028"/>
                <a:gd name="T70" fmla="*/ 2147483647 w 2687"/>
                <a:gd name="T71" fmla="*/ 2147483647 h 2028"/>
                <a:gd name="T72" fmla="*/ 2147483647 w 2687"/>
                <a:gd name="T73" fmla="*/ 2147483647 h 2028"/>
                <a:gd name="T74" fmla="*/ 2147483647 w 2687"/>
                <a:gd name="T75" fmla="*/ 2147483647 h 2028"/>
                <a:gd name="T76" fmla="*/ 2147483647 w 2687"/>
                <a:gd name="T77" fmla="*/ 2147483647 h 2028"/>
                <a:gd name="T78" fmla="*/ 2147483647 w 2687"/>
                <a:gd name="T79" fmla="*/ 2147483647 h 2028"/>
                <a:gd name="T80" fmla="*/ 2147483647 w 2687"/>
                <a:gd name="T81" fmla="*/ 2147483647 h 2028"/>
                <a:gd name="T82" fmla="*/ 2147483647 w 2687"/>
                <a:gd name="T83" fmla="*/ 2147483647 h 2028"/>
                <a:gd name="T84" fmla="*/ 2147483647 w 2687"/>
                <a:gd name="T85" fmla="*/ 2147483647 h 2028"/>
                <a:gd name="T86" fmla="*/ 2147483647 w 2687"/>
                <a:gd name="T87" fmla="*/ 2147483647 h 2028"/>
                <a:gd name="T88" fmla="*/ 2147483647 w 2687"/>
                <a:gd name="T89" fmla="*/ 2147483647 h 2028"/>
                <a:gd name="T90" fmla="*/ 2147483647 w 2687"/>
                <a:gd name="T91" fmla="*/ 2147483647 h 2028"/>
                <a:gd name="T92" fmla="*/ 2147483647 w 2687"/>
                <a:gd name="T93" fmla="*/ 2147483647 h 2028"/>
                <a:gd name="T94" fmla="*/ 2147483647 w 2687"/>
                <a:gd name="T95" fmla="*/ 2147483647 h 2028"/>
                <a:gd name="T96" fmla="*/ 2147483647 w 2687"/>
                <a:gd name="T97" fmla="*/ 2147483647 h 2028"/>
                <a:gd name="T98" fmla="*/ 2147483647 w 2687"/>
                <a:gd name="T99" fmla="*/ 2147483647 h 2028"/>
                <a:gd name="T100" fmla="*/ 2147483647 w 2687"/>
                <a:gd name="T101" fmla="*/ 2147483647 h 2028"/>
                <a:gd name="T102" fmla="*/ 2147483647 w 2687"/>
                <a:gd name="T103" fmla="*/ 2147483647 h 2028"/>
                <a:gd name="T104" fmla="*/ 2147483647 w 2687"/>
                <a:gd name="T105" fmla="*/ 2147483647 h 2028"/>
                <a:gd name="T106" fmla="*/ 2147483647 w 2687"/>
                <a:gd name="T107" fmla="*/ 2147483647 h 2028"/>
                <a:gd name="T108" fmla="*/ 2147483647 w 2687"/>
                <a:gd name="T109" fmla="*/ 2147483647 h 2028"/>
                <a:gd name="T110" fmla="*/ 2147483647 w 2687"/>
                <a:gd name="T111" fmla="*/ 2147483647 h 2028"/>
                <a:gd name="T112" fmla="*/ 2147483647 w 2687"/>
                <a:gd name="T113" fmla="*/ 2147483647 h 2028"/>
                <a:gd name="T114" fmla="*/ 2147483647 w 2687"/>
                <a:gd name="T115" fmla="*/ 2147483647 h 2028"/>
                <a:gd name="T116" fmla="*/ 2147483647 w 2687"/>
                <a:gd name="T117" fmla="*/ 2147483647 h 2028"/>
                <a:gd name="T118" fmla="*/ 2147483647 w 2687"/>
                <a:gd name="T119" fmla="*/ 2147483647 h 2028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2687"/>
                <a:gd name="T181" fmla="*/ 0 h 2028"/>
                <a:gd name="T182" fmla="*/ 2687 w 2687"/>
                <a:gd name="T183" fmla="*/ 2028 h 2028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2687" h="2028">
                  <a:moveTo>
                    <a:pt x="823" y="71"/>
                  </a:moveTo>
                  <a:lnTo>
                    <a:pt x="5" y="151"/>
                  </a:lnTo>
                  <a:lnTo>
                    <a:pt x="5" y="167"/>
                  </a:lnTo>
                  <a:lnTo>
                    <a:pt x="5" y="178"/>
                  </a:lnTo>
                  <a:lnTo>
                    <a:pt x="0" y="183"/>
                  </a:lnTo>
                  <a:lnTo>
                    <a:pt x="0" y="211"/>
                  </a:lnTo>
                  <a:lnTo>
                    <a:pt x="27" y="248"/>
                  </a:lnTo>
                  <a:lnTo>
                    <a:pt x="43" y="265"/>
                  </a:lnTo>
                  <a:lnTo>
                    <a:pt x="53" y="265"/>
                  </a:lnTo>
                  <a:lnTo>
                    <a:pt x="76" y="281"/>
                  </a:lnTo>
                  <a:lnTo>
                    <a:pt x="81" y="297"/>
                  </a:lnTo>
                  <a:lnTo>
                    <a:pt x="65" y="330"/>
                  </a:lnTo>
                  <a:lnTo>
                    <a:pt x="65" y="341"/>
                  </a:lnTo>
                  <a:lnTo>
                    <a:pt x="81" y="346"/>
                  </a:lnTo>
                  <a:lnTo>
                    <a:pt x="86" y="357"/>
                  </a:lnTo>
                  <a:lnTo>
                    <a:pt x="86" y="362"/>
                  </a:lnTo>
                  <a:lnTo>
                    <a:pt x="70" y="378"/>
                  </a:lnTo>
                  <a:lnTo>
                    <a:pt x="70" y="401"/>
                  </a:lnTo>
                  <a:lnTo>
                    <a:pt x="81" y="406"/>
                  </a:lnTo>
                  <a:lnTo>
                    <a:pt x="125" y="394"/>
                  </a:lnTo>
                  <a:lnTo>
                    <a:pt x="146" y="384"/>
                  </a:lnTo>
                  <a:lnTo>
                    <a:pt x="157" y="336"/>
                  </a:lnTo>
                  <a:lnTo>
                    <a:pt x="167" y="324"/>
                  </a:lnTo>
                  <a:lnTo>
                    <a:pt x="184" y="330"/>
                  </a:lnTo>
                  <a:lnTo>
                    <a:pt x="200" y="330"/>
                  </a:lnTo>
                  <a:lnTo>
                    <a:pt x="211" y="324"/>
                  </a:lnTo>
                  <a:lnTo>
                    <a:pt x="227" y="324"/>
                  </a:lnTo>
                  <a:lnTo>
                    <a:pt x="222" y="341"/>
                  </a:lnTo>
                  <a:lnTo>
                    <a:pt x="190" y="368"/>
                  </a:lnTo>
                  <a:lnTo>
                    <a:pt x="195" y="368"/>
                  </a:lnTo>
                  <a:lnTo>
                    <a:pt x="222" y="357"/>
                  </a:lnTo>
                  <a:lnTo>
                    <a:pt x="265" y="357"/>
                  </a:lnTo>
                  <a:lnTo>
                    <a:pt x="406" y="308"/>
                  </a:lnTo>
                  <a:lnTo>
                    <a:pt x="428" y="308"/>
                  </a:lnTo>
                  <a:lnTo>
                    <a:pt x="428" y="319"/>
                  </a:lnTo>
                  <a:lnTo>
                    <a:pt x="400" y="341"/>
                  </a:lnTo>
                  <a:lnTo>
                    <a:pt x="416" y="346"/>
                  </a:lnTo>
                  <a:lnTo>
                    <a:pt x="476" y="352"/>
                  </a:lnTo>
                  <a:lnTo>
                    <a:pt x="542" y="373"/>
                  </a:lnTo>
                  <a:lnTo>
                    <a:pt x="607" y="406"/>
                  </a:lnTo>
                  <a:lnTo>
                    <a:pt x="623" y="417"/>
                  </a:lnTo>
                  <a:lnTo>
                    <a:pt x="623" y="394"/>
                  </a:lnTo>
                  <a:lnTo>
                    <a:pt x="634" y="384"/>
                  </a:lnTo>
                  <a:lnTo>
                    <a:pt x="650" y="401"/>
                  </a:lnTo>
                  <a:lnTo>
                    <a:pt x="688" y="411"/>
                  </a:lnTo>
                  <a:lnTo>
                    <a:pt x="699" y="417"/>
                  </a:lnTo>
                  <a:lnTo>
                    <a:pt x="699" y="422"/>
                  </a:lnTo>
                  <a:lnTo>
                    <a:pt x="683" y="433"/>
                  </a:lnTo>
                  <a:lnTo>
                    <a:pt x="688" y="443"/>
                  </a:lnTo>
                  <a:lnTo>
                    <a:pt x="774" y="503"/>
                  </a:lnTo>
                  <a:lnTo>
                    <a:pt x="779" y="524"/>
                  </a:lnTo>
                  <a:lnTo>
                    <a:pt x="774" y="547"/>
                  </a:lnTo>
                  <a:lnTo>
                    <a:pt x="769" y="557"/>
                  </a:lnTo>
                  <a:lnTo>
                    <a:pt x="758" y="552"/>
                  </a:lnTo>
                  <a:lnTo>
                    <a:pt x="753" y="530"/>
                  </a:lnTo>
                  <a:lnTo>
                    <a:pt x="742" y="552"/>
                  </a:lnTo>
                  <a:lnTo>
                    <a:pt x="753" y="568"/>
                  </a:lnTo>
                  <a:lnTo>
                    <a:pt x="763" y="573"/>
                  </a:lnTo>
                  <a:lnTo>
                    <a:pt x="883" y="541"/>
                  </a:lnTo>
                  <a:lnTo>
                    <a:pt x="888" y="524"/>
                  </a:lnTo>
                  <a:lnTo>
                    <a:pt x="926" y="524"/>
                  </a:lnTo>
                  <a:lnTo>
                    <a:pt x="1018" y="449"/>
                  </a:lnTo>
                  <a:lnTo>
                    <a:pt x="1084" y="449"/>
                  </a:lnTo>
                  <a:lnTo>
                    <a:pt x="1084" y="433"/>
                  </a:lnTo>
                  <a:lnTo>
                    <a:pt x="1072" y="417"/>
                  </a:lnTo>
                  <a:lnTo>
                    <a:pt x="1089" y="378"/>
                  </a:lnTo>
                  <a:lnTo>
                    <a:pt x="1186" y="368"/>
                  </a:lnTo>
                  <a:lnTo>
                    <a:pt x="1333" y="438"/>
                  </a:lnTo>
                  <a:lnTo>
                    <a:pt x="1338" y="459"/>
                  </a:lnTo>
                  <a:lnTo>
                    <a:pt x="1376" y="492"/>
                  </a:lnTo>
                  <a:lnTo>
                    <a:pt x="1409" y="541"/>
                  </a:lnTo>
                  <a:lnTo>
                    <a:pt x="1500" y="606"/>
                  </a:lnTo>
                  <a:lnTo>
                    <a:pt x="1512" y="633"/>
                  </a:lnTo>
                  <a:lnTo>
                    <a:pt x="1539" y="654"/>
                  </a:lnTo>
                  <a:lnTo>
                    <a:pt x="1609" y="654"/>
                  </a:lnTo>
                  <a:lnTo>
                    <a:pt x="1663" y="735"/>
                  </a:lnTo>
                  <a:lnTo>
                    <a:pt x="1679" y="747"/>
                  </a:lnTo>
                  <a:lnTo>
                    <a:pt x="1674" y="773"/>
                  </a:lnTo>
                  <a:lnTo>
                    <a:pt x="1696" y="854"/>
                  </a:lnTo>
                  <a:lnTo>
                    <a:pt x="1684" y="941"/>
                  </a:lnTo>
                  <a:lnTo>
                    <a:pt x="1663" y="1039"/>
                  </a:lnTo>
                  <a:lnTo>
                    <a:pt x="1668" y="1119"/>
                  </a:lnTo>
                  <a:lnTo>
                    <a:pt x="1679" y="1146"/>
                  </a:lnTo>
                  <a:lnTo>
                    <a:pt x="1733" y="1179"/>
                  </a:lnTo>
                  <a:lnTo>
                    <a:pt x="1750" y="1146"/>
                  </a:lnTo>
                  <a:lnTo>
                    <a:pt x="1733" y="1135"/>
                  </a:lnTo>
                  <a:lnTo>
                    <a:pt x="1717" y="1086"/>
                  </a:lnTo>
                  <a:lnTo>
                    <a:pt x="1723" y="1076"/>
                  </a:lnTo>
                  <a:lnTo>
                    <a:pt x="1756" y="1065"/>
                  </a:lnTo>
                  <a:lnTo>
                    <a:pt x="1777" y="1119"/>
                  </a:lnTo>
                  <a:lnTo>
                    <a:pt x="1788" y="1114"/>
                  </a:lnTo>
                  <a:lnTo>
                    <a:pt x="1798" y="1093"/>
                  </a:lnTo>
                  <a:lnTo>
                    <a:pt x="1804" y="1086"/>
                  </a:lnTo>
                  <a:lnTo>
                    <a:pt x="1821" y="1098"/>
                  </a:lnTo>
                  <a:lnTo>
                    <a:pt x="1821" y="1119"/>
                  </a:lnTo>
                  <a:lnTo>
                    <a:pt x="1804" y="1146"/>
                  </a:lnTo>
                  <a:lnTo>
                    <a:pt x="1788" y="1168"/>
                  </a:lnTo>
                  <a:lnTo>
                    <a:pt x="1766" y="1233"/>
                  </a:lnTo>
                  <a:lnTo>
                    <a:pt x="1750" y="1239"/>
                  </a:lnTo>
                  <a:lnTo>
                    <a:pt x="1750" y="1271"/>
                  </a:lnTo>
                  <a:lnTo>
                    <a:pt x="1772" y="1292"/>
                  </a:lnTo>
                  <a:lnTo>
                    <a:pt x="1804" y="1320"/>
                  </a:lnTo>
                  <a:lnTo>
                    <a:pt x="1853" y="1433"/>
                  </a:lnTo>
                  <a:lnTo>
                    <a:pt x="1928" y="1482"/>
                  </a:lnTo>
                  <a:lnTo>
                    <a:pt x="1940" y="1482"/>
                  </a:lnTo>
                  <a:lnTo>
                    <a:pt x="1945" y="1455"/>
                  </a:lnTo>
                  <a:lnTo>
                    <a:pt x="1967" y="1455"/>
                  </a:lnTo>
                  <a:lnTo>
                    <a:pt x="1983" y="1498"/>
                  </a:lnTo>
                  <a:lnTo>
                    <a:pt x="1988" y="1525"/>
                  </a:lnTo>
                  <a:lnTo>
                    <a:pt x="2016" y="1585"/>
                  </a:lnTo>
                  <a:lnTo>
                    <a:pt x="2048" y="1601"/>
                  </a:lnTo>
                  <a:lnTo>
                    <a:pt x="2081" y="1611"/>
                  </a:lnTo>
                  <a:lnTo>
                    <a:pt x="2140" y="1768"/>
                  </a:lnTo>
                  <a:lnTo>
                    <a:pt x="2156" y="1779"/>
                  </a:lnTo>
                  <a:lnTo>
                    <a:pt x="2233" y="1796"/>
                  </a:lnTo>
                  <a:lnTo>
                    <a:pt x="2265" y="1812"/>
                  </a:lnTo>
                  <a:lnTo>
                    <a:pt x="2351" y="1920"/>
                  </a:lnTo>
                  <a:lnTo>
                    <a:pt x="2389" y="1947"/>
                  </a:lnTo>
                  <a:lnTo>
                    <a:pt x="2405" y="1952"/>
                  </a:lnTo>
                  <a:lnTo>
                    <a:pt x="2422" y="1958"/>
                  </a:lnTo>
                  <a:lnTo>
                    <a:pt x="2433" y="1984"/>
                  </a:lnTo>
                  <a:lnTo>
                    <a:pt x="2417" y="1984"/>
                  </a:lnTo>
                  <a:lnTo>
                    <a:pt x="2400" y="1979"/>
                  </a:lnTo>
                  <a:lnTo>
                    <a:pt x="2389" y="1979"/>
                  </a:lnTo>
                  <a:lnTo>
                    <a:pt x="2379" y="1984"/>
                  </a:lnTo>
                  <a:lnTo>
                    <a:pt x="2379" y="2001"/>
                  </a:lnTo>
                  <a:lnTo>
                    <a:pt x="2389" y="2017"/>
                  </a:lnTo>
                  <a:lnTo>
                    <a:pt x="2433" y="2028"/>
                  </a:lnTo>
                  <a:lnTo>
                    <a:pt x="2454" y="2012"/>
                  </a:lnTo>
                  <a:lnTo>
                    <a:pt x="2487" y="2006"/>
                  </a:lnTo>
                  <a:lnTo>
                    <a:pt x="2617" y="1958"/>
                  </a:lnTo>
                  <a:lnTo>
                    <a:pt x="2644" y="1909"/>
                  </a:lnTo>
                  <a:lnTo>
                    <a:pt x="2649" y="1893"/>
                  </a:lnTo>
                  <a:lnTo>
                    <a:pt x="2633" y="1828"/>
                  </a:lnTo>
                  <a:lnTo>
                    <a:pt x="2633" y="1790"/>
                  </a:lnTo>
                  <a:lnTo>
                    <a:pt x="2661" y="1731"/>
                  </a:lnTo>
                  <a:lnTo>
                    <a:pt x="2687" y="1736"/>
                  </a:lnTo>
                  <a:lnTo>
                    <a:pt x="2654" y="1611"/>
                  </a:lnTo>
                  <a:lnTo>
                    <a:pt x="2666" y="1546"/>
                  </a:lnTo>
                  <a:lnTo>
                    <a:pt x="2654" y="1427"/>
                  </a:lnTo>
                  <a:lnTo>
                    <a:pt x="2633" y="1330"/>
                  </a:lnTo>
                  <a:lnTo>
                    <a:pt x="2612" y="1298"/>
                  </a:lnTo>
                  <a:lnTo>
                    <a:pt x="2525" y="1179"/>
                  </a:lnTo>
                  <a:lnTo>
                    <a:pt x="2470" y="1049"/>
                  </a:lnTo>
                  <a:lnTo>
                    <a:pt x="2400" y="958"/>
                  </a:lnTo>
                  <a:lnTo>
                    <a:pt x="2400" y="941"/>
                  </a:lnTo>
                  <a:lnTo>
                    <a:pt x="2395" y="925"/>
                  </a:lnTo>
                  <a:lnTo>
                    <a:pt x="2373" y="870"/>
                  </a:lnTo>
                  <a:lnTo>
                    <a:pt x="2373" y="849"/>
                  </a:lnTo>
                  <a:lnTo>
                    <a:pt x="2395" y="817"/>
                  </a:lnTo>
                  <a:lnTo>
                    <a:pt x="2395" y="800"/>
                  </a:lnTo>
                  <a:lnTo>
                    <a:pt x="2303" y="682"/>
                  </a:lnTo>
                  <a:lnTo>
                    <a:pt x="2254" y="627"/>
                  </a:lnTo>
                  <a:lnTo>
                    <a:pt x="2221" y="606"/>
                  </a:lnTo>
                  <a:lnTo>
                    <a:pt x="2210" y="589"/>
                  </a:lnTo>
                  <a:lnTo>
                    <a:pt x="2151" y="514"/>
                  </a:lnTo>
                  <a:lnTo>
                    <a:pt x="2075" y="373"/>
                  </a:lnTo>
                  <a:lnTo>
                    <a:pt x="2054" y="292"/>
                  </a:lnTo>
                  <a:lnTo>
                    <a:pt x="2005" y="173"/>
                  </a:lnTo>
                  <a:lnTo>
                    <a:pt x="2005" y="157"/>
                  </a:lnTo>
                  <a:lnTo>
                    <a:pt x="1983" y="141"/>
                  </a:lnTo>
                  <a:lnTo>
                    <a:pt x="1972" y="135"/>
                  </a:lnTo>
                  <a:lnTo>
                    <a:pt x="1961" y="48"/>
                  </a:lnTo>
                  <a:lnTo>
                    <a:pt x="1951" y="22"/>
                  </a:lnTo>
                  <a:lnTo>
                    <a:pt x="1923" y="27"/>
                  </a:lnTo>
                  <a:lnTo>
                    <a:pt x="1870" y="27"/>
                  </a:lnTo>
                  <a:lnTo>
                    <a:pt x="1810" y="0"/>
                  </a:lnTo>
                  <a:lnTo>
                    <a:pt x="1788" y="16"/>
                  </a:lnTo>
                  <a:lnTo>
                    <a:pt x="1777" y="32"/>
                  </a:lnTo>
                  <a:lnTo>
                    <a:pt x="1772" y="60"/>
                  </a:lnTo>
                  <a:lnTo>
                    <a:pt x="1798" y="141"/>
                  </a:lnTo>
                  <a:lnTo>
                    <a:pt x="1788" y="183"/>
                  </a:lnTo>
                  <a:lnTo>
                    <a:pt x="1750" y="178"/>
                  </a:lnTo>
                  <a:lnTo>
                    <a:pt x="1733" y="162"/>
                  </a:lnTo>
                  <a:lnTo>
                    <a:pt x="1723" y="120"/>
                  </a:lnTo>
                  <a:lnTo>
                    <a:pt x="872" y="173"/>
                  </a:lnTo>
                  <a:lnTo>
                    <a:pt x="856" y="146"/>
                  </a:lnTo>
                  <a:lnTo>
                    <a:pt x="856" y="120"/>
                  </a:lnTo>
                  <a:lnTo>
                    <a:pt x="828" y="92"/>
                  </a:lnTo>
                  <a:lnTo>
                    <a:pt x="823" y="71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</p:sp>
        <p:sp>
          <p:nvSpPr>
            <p:cNvPr id="15" name="VA"/>
            <p:cNvSpPr>
              <a:spLocks/>
            </p:cNvSpPr>
            <p:nvPr/>
          </p:nvSpPr>
          <p:spPr bwMode="auto">
            <a:xfrm>
              <a:off x="3544555" y="1950884"/>
              <a:ext cx="546455" cy="313580"/>
            </a:xfrm>
            <a:custGeom>
              <a:avLst/>
              <a:gdLst>
                <a:gd name="T0" fmla="*/ 2147483647 w 2244"/>
                <a:gd name="T1" fmla="*/ 2147483647 h 1281"/>
                <a:gd name="T2" fmla="*/ 2147483647 w 2244"/>
                <a:gd name="T3" fmla="*/ 2147483647 h 1281"/>
                <a:gd name="T4" fmla="*/ 2147483647 w 2244"/>
                <a:gd name="T5" fmla="*/ 2147483647 h 1281"/>
                <a:gd name="T6" fmla="*/ 2147483647 w 2244"/>
                <a:gd name="T7" fmla="*/ 2147483647 h 1281"/>
                <a:gd name="T8" fmla="*/ 0 w 2244"/>
                <a:gd name="T9" fmla="*/ 2147483647 h 1281"/>
                <a:gd name="T10" fmla="*/ 2147483647 w 2244"/>
                <a:gd name="T11" fmla="*/ 2147483647 h 1281"/>
                <a:gd name="T12" fmla="*/ 2147483647 w 2244"/>
                <a:gd name="T13" fmla="*/ 2147483647 h 1281"/>
                <a:gd name="T14" fmla="*/ 2147483647 w 2244"/>
                <a:gd name="T15" fmla="*/ 2147483647 h 1281"/>
                <a:gd name="T16" fmla="*/ 2147483647 w 2244"/>
                <a:gd name="T17" fmla="*/ 2147483647 h 1281"/>
                <a:gd name="T18" fmla="*/ 2147483647 w 2244"/>
                <a:gd name="T19" fmla="*/ 2147483647 h 1281"/>
                <a:gd name="T20" fmla="*/ 2147483647 w 2244"/>
                <a:gd name="T21" fmla="*/ 2147483647 h 1281"/>
                <a:gd name="T22" fmla="*/ 2147483647 w 2244"/>
                <a:gd name="T23" fmla="*/ 2147483647 h 1281"/>
                <a:gd name="T24" fmla="*/ 2147483647 w 2244"/>
                <a:gd name="T25" fmla="*/ 2147483647 h 1281"/>
                <a:gd name="T26" fmla="*/ 2147483647 w 2244"/>
                <a:gd name="T27" fmla="*/ 2147483647 h 1281"/>
                <a:gd name="T28" fmla="*/ 2147483647 w 2244"/>
                <a:gd name="T29" fmla="*/ 2147483647 h 1281"/>
                <a:gd name="T30" fmla="*/ 2147483647 w 2244"/>
                <a:gd name="T31" fmla="*/ 2147483647 h 1281"/>
                <a:gd name="T32" fmla="*/ 2147483647 w 2244"/>
                <a:gd name="T33" fmla="*/ 2147483647 h 1281"/>
                <a:gd name="T34" fmla="*/ 2147483647 w 2244"/>
                <a:gd name="T35" fmla="*/ 2147483647 h 1281"/>
                <a:gd name="T36" fmla="*/ 2147483647 w 2244"/>
                <a:gd name="T37" fmla="*/ 2147483647 h 1281"/>
                <a:gd name="T38" fmla="*/ 2147483647 w 2244"/>
                <a:gd name="T39" fmla="*/ 2147483647 h 1281"/>
                <a:gd name="T40" fmla="*/ 2147483647 w 2244"/>
                <a:gd name="T41" fmla="*/ 2147483647 h 1281"/>
                <a:gd name="T42" fmla="*/ 2147483647 w 2244"/>
                <a:gd name="T43" fmla="*/ 2147483647 h 1281"/>
                <a:gd name="T44" fmla="*/ 2147483647 w 2244"/>
                <a:gd name="T45" fmla="*/ 2147483647 h 1281"/>
                <a:gd name="T46" fmla="*/ 2147483647 w 2244"/>
                <a:gd name="T47" fmla="*/ 2147483647 h 1281"/>
                <a:gd name="T48" fmla="*/ 2147483647 w 2244"/>
                <a:gd name="T49" fmla="*/ 2147483647 h 1281"/>
                <a:gd name="T50" fmla="*/ 2147483647 w 2244"/>
                <a:gd name="T51" fmla="*/ 2147483647 h 1281"/>
                <a:gd name="T52" fmla="*/ 2147483647 w 2244"/>
                <a:gd name="T53" fmla="*/ 2147483647 h 1281"/>
                <a:gd name="T54" fmla="*/ 2147483647 w 2244"/>
                <a:gd name="T55" fmla="*/ 2147483647 h 1281"/>
                <a:gd name="T56" fmla="*/ 2147483647 w 2244"/>
                <a:gd name="T57" fmla="*/ 2147483647 h 1281"/>
                <a:gd name="T58" fmla="*/ 2147483647 w 2244"/>
                <a:gd name="T59" fmla="*/ 2147483647 h 1281"/>
                <a:gd name="T60" fmla="*/ 2147483647 w 2244"/>
                <a:gd name="T61" fmla="*/ 0 h 1281"/>
                <a:gd name="T62" fmla="*/ 2147483647 w 2244"/>
                <a:gd name="T63" fmla="*/ 2147483647 h 1281"/>
                <a:gd name="T64" fmla="*/ 2147483647 w 2244"/>
                <a:gd name="T65" fmla="*/ 2147483647 h 1281"/>
                <a:gd name="T66" fmla="*/ 2147483647 w 2244"/>
                <a:gd name="T67" fmla="*/ 2147483647 h 1281"/>
                <a:gd name="T68" fmla="*/ 2147483647 w 2244"/>
                <a:gd name="T69" fmla="*/ 2147483647 h 1281"/>
                <a:gd name="T70" fmla="*/ 2147483647 w 2244"/>
                <a:gd name="T71" fmla="*/ 2147483647 h 1281"/>
                <a:gd name="T72" fmla="*/ 2147483647 w 2244"/>
                <a:gd name="T73" fmla="*/ 2147483647 h 1281"/>
                <a:gd name="T74" fmla="*/ 2147483647 w 2244"/>
                <a:gd name="T75" fmla="*/ 2147483647 h 1281"/>
                <a:gd name="T76" fmla="*/ 2147483647 w 2244"/>
                <a:gd name="T77" fmla="*/ 2147483647 h 1281"/>
                <a:gd name="T78" fmla="*/ 2147483647 w 2244"/>
                <a:gd name="T79" fmla="*/ 2147483647 h 1281"/>
                <a:gd name="T80" fmla="*/ 2147483647 w 2244"/>
                <a:gd name="T81" fmla="*/ 2147483647 h 1281"/>
                <a:gd name="T82" fmla="*/ 2147483647 w 2244"/>
                <a:gd name="T83" fmla="*/ 2147483647 h 1281"/>
                <a:gd name="T84" fmla="*/ 2147483647 w 2244"/>
                <a:gd name="T85" fmla="*/ 2147483647 h 1281"/>
                <a:gd name="T86" fmla="*/ 2147483647 w 2244"/>
                <a:gd name="T87" fmla="*/ 2147483647 h 1281"/>
                <a:gd name="T88" fmla="*/ 2147483647 w 2244"/>
                <a:gd name="T89" fmla="*/ 2147483647 h 1281"/>
                <a:gd name="T90" fmla="*/ 2147483647 w 2244"/>
                <a:gd name="T91" fmla="*/ 2147483647 h 1281"/>
                <a:gd name="T92" fmla="*/ 2147483647 w 2244"/>
                <a:gd name="T93" fmla="*/ 2147483647 h 1281"/>
                <a:gd name="T94" fmla="*/ 2147483647 w 2244"/>
                <a:gd name="T95" fmla="*/ 2147483647 h 1281"/>
                <a:gd name="T96" fmla="*/ 2147483647 w 2244"/>
                <a:gd name="T97" fmla="*/ 2147483647 h 1281"/>
                <a:gd name="T98" fmla="*/ 2147483647 w 2244"/>
                <a:gd name="T99" fmla="*/ 2147483647 h 1281"/>
                <a:gd name="T100" fmla="*/ 2147483647 w 2244"/>
                <a:gd name="T101" fmla="*/ 2147483647 h 1281"/>
                <a:gd name="T102" fmla="*/ 2147483647 w 2244"/>
                <a:gd name="T103" fmla="*/ 2147483647 h 1281"/>
                <a:gd name="T104" fmla="*/ 2147483647 w 2244"/>
                <a:gd name="T105" fmla="*/ 2147483647 h 1281"/>
                <a:gd name="T106" fmla="*/ 2147483647 w 2244"/>
                <a:gd name="T107" fmla="*/ 2147483647 h 1281"/>
                <a:gd name="T108" fmla="*/ 2147483647 w 2244"/>
                <a:gd name="T109" fmla="*/ 2147483647 h 1281"/>
                <a:gd name="T110" fmla="*/ 2147483647 w 2244"/>
                <a:gd name="T111" fmla="*/ 2147483647 h 1281"/>
                <a:gd name="T112" fmla="*/ 2147483647 w 2244"/>
                <a:gd name="T113" fmla="*/ 2147483647 h 1281"/>
                <a:gd name="T114" fmla="*/ 2147483647 w 2244"/>
                <a:gd name="T115" fmla="*/ 2147483647 h 1281"/>
                <a:gd name="T116" fmla="*/ 2147483647 w 2244"/>
                <a:gd name="T117" fmla="*/ 2147483647 h 1281"/>
                <a:gd name="T118" fmla="*/ 2147483647 w 2244"/>
                <a:gd name="T119" fmla="*/ 2147483647 h 1281"/>
                <a:gd name="T120" fmla="*/ 2147483647 w 2244"/>
                <a:gd name="T121" fmla="*/ 2147483647 h 1281"/>
                <a:gd name="T122" fmla="*/ 2147483647 w 2244"/>
                <a:gd name="T123" fmla="*/ 2147483647 h 1281"/>
                <a:gd name="T124" fmla="*/ 2147483647 w 2244"/>
                <a:gd name="T125" fmla="*/ 2147483647 h 1281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2244"/>
                <a:gd name="T190" fmla="*/ 0 h 1281"/>
                <a:gd name="T191" fmla="*/ 2244 w 2244"/>
                <a:gd name="T192" fmla="*/ 1281 h 1281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2244" h="1281">
                  <a:moveTo>
                    <a:pt x="2217" y="935"/>
                  </a:moveTo>
                  <a:lnTo>
                    <a:pt x="1474" y="1076"/>
                  </a:lnTo>
                  <a:lnTo>
                    <a:pt x="700" y="1206"/>
                  </a:lnTo>
                  <a:lnTo>
                    <a:pt x="683" y="1200"/>
                  </a:lnTo>
                  <a:lnTo>
                    <a:pt x="651" y="1206"/>
                  </a:lnTo>
                  <a:lnTo>
                    <a:pt x="569" y="1216"/>
                  </a:lnTo>
                  <a:lnTo>
                    <a:pt x="574" y="1200"/>
                  </a:lnTo>
                  <a:lnTo>
                    <a:pt x="493" y="1216"/>
                  </a:lnTo>
                  <a:lnTo>
                    <a:pt x="493" y="1222"/>
                  </a:lnTo>
                  <a:lnTo>
                    <a:pt x="0" y="1281"/>
                  </a:lnTo>
                  <a:lnTo>
                    <a:pt x="22" y="1265"/>
                  </a:lnTo>
                  <a:lnTo>
                    <a:pt x="125" y="1216"/>
                  </a:lnTo>
                  <a:lnTo>
                    <a:pt x="141" y="1190"/>
                  </a:lnTo>
                  <a:lnTo>
                    <a:pt x="195" y="1146"/>
                  </a:lnTo>
                  <a:lnTo>
                    <a:pt x="201" y="1119"/>
                  </a:lnTo>
                  <a:lnTo>
                    <a:pt x="206" y="1109"/>
                  </a:lnTo>
                  <a:lnTo>
                    <a:pt x="239" y="1092"/>
                  </a:lnTo>
                  <a:lnTo>
                    <a:pt x="239" y="1060"/>
                  </a:lnTo>
                  <a:lnTo>
                    <a:pt x="271" y="1033"/>
                  </a:lnTo>
                  <a:lnTo>
                    <a:pt x="418" y="903"/>
                  </a:lnTo>
                  <a:lnTo>
                    <a:pt x="428" y="876"/>
                  </a:lnTo>
                  <a:lnTo>
                    <a:pt x="439" y="881"/>
                  </a:lnTo>
                  <a:lnTo>
                    <a:pt x="428" y="909"/>
                  </a:lnTo>
                  <a:lnTo>
                    <a:pt x="472" y="951"/>
                  </a:lnTo>
                  <a:lnTo>
                    <a:pt x="537" y="979"/>
                  </a:lnTo>
                  <a:lnTo>
                    <a:pt x="569" y="979"/>
                  </a:lnTo>
                  <a:lnTo>
                    <a:pt x="602" y="951"/>
                  </a:lnTo>
                  <a:lnTo>
                    <a:pt x="607" y="935"/>
                  </a:lnTo>
                  <a:lnTo>
                    <a:pt x="629" y="919"/>
                  </a:lnTo>
                  <a:lnTo>
                    <a:pt x="656" y="941"/>
                  </a:lnTo>
                  <a:lnTo>
                    <a:pt x="667" y="946"/>
                  </a:lnTo>
                  <a:lnTo>
                    <a:pt x="688" y="941"/>
                  </a:lnTo>
                  <a:lnTo>
                    <a:pt x="765" y="914"/>
                  </a:lnTo>
                  <a:lnTo>
                    <a:pt x="775" y="865"/>
                  </a:lnTo>
                  <a:lnTo>
                    <a:pt x="781" y="865"/>
                  </a:lnTo>
                  <a:lnTo>
                    <a:pt x="797" y="881"/>
                  </a:lnTo>
                  <a:lnTo>
                    <a:pt x="856" y="828"/>
                  </a:lnTo>
                  <a:lnTo>
                    <a:pt x="879" y="838"/>
                  </a:lnTo>
                  <a:lnTo>
                    <a:pt x="927" y="773"/>
                  </a:lnTo>
                  <a:lnTo>
                    <a:pt x="916" y="752"/>
                  </a:lnTo>
                  <a:lnTo>
                    <a:pt x="921" y="708"/>
                  </a:lnTo>
                  <a:lnTo>
                    <a:pt x="970" y="617"/>
                  </a:lnTo>
                  <a:lnTo>
                    <a:pt x="1035" y="373"/>
                  </a:lnTo>
                  <a:lnTo>
                    <a:pt x="1046" y="373"/>
                  </a:lnTo>
                  <a:lnTo>
                    <a:pt x="1084" y="394"/>
                  </a:lnTo>
                  <a:lnTo>
                    <a:pt x="1084" y="411"/>
                  </a:lnTo>
                  <a:lnTo>
                    <a:pt x="1106" y="427"/>
                  </a:lnTo>
                  <a:lnTo>
                    <a:pt x="1144" y="422"/>
                  </a:lnTo>
                  <a:lnTo>
                    <a:pt x="1165" y="378"/>
                  </a:lnTo>
                  <a:lnTo>
                    <a:pt x="1193" y="287"/>
                  </a:lnTo>
                  <a:lnTo>
                    <a:pt x="1214" y="254"/>
                  </a:lnTo>
                  <a:lnTo>
                    <a:pt x="1247" y="265"/>
                  </a:lnTo>
                  <a:lnTo>
                    <a:pt x="1268" y="211"/>
                  </a:lnTo>
                  <a:lnTo>
                    <a:pt x="1290" y="206"/>
                  </a:lnTo>
                  <a:lnTo>
                    <a:pt x="1312" y="178"/>
                  </a:lnTo>
                  <a:lnTo>
                    <a:pt x="1333" y="130"/>
                  </a:lnTo>
                  <a:lnTo>
                    <a:pt x="1344" y="119"/>
                  </a:lnTo>
                  <a:lnTo>
                    <a:pt x="1349" y="103"/>
                  </a:lnTo>
                  <a:lnTo>
                    <a:pt x="1333" y="92"/>
                  </a:lnTo>
                  <a:lnTo>
                    <a:pt x="1339" y="22"/>
                  </a:lnTo>
                  <a:lnTo>
                    <a:pt x="1349" y="6"/>
                  </a:lnTo>
                  <a:lnTo>
                    <a:pt x="1360" y="0"/>
                  </a:lnTo>
                  <a:lnTo>
                    <a:pt x="1491" y="81"/>
                  </a:lnTo>
                  <a:lnTo>
                    <a:pt x="1512" y="92"/>
                  </a:lnTo>
                  <a:lnTo>
                    <a:pt x="1518" y="87"/>
                  </a:lnTo>
                  <a:lnTo>
                    <a:pt x="1534" y="16"/>
                  </a:lnTo>
                  <a:lnTo>
                    <a:pt x="1556" y="11"/>
                  </a:lnTo>
                  <a:lnTo>
                    <a:pt x="1582" y="22"/>
                  </a:lnTo>
                  <a:lnTo>
                    <a:pt x="1610" y="32"/>
                  </a:lnTo>
                  <a:lnTo>
                    <a:pt x="1588" y="60"/>
                  </a:lnTo>
                  <a:lnTo>
                    <a:pt x="1621" y="92"/>
                  </a:lnTo>
                  <a:lnTo>
                    <a:pt x="1680" y="92"/>
                  </a:lnTo>
                  <a:lnTo>
                    <a:pt x="1702" y="119"/>
                  </a:lnTo>
                  <a:lnTo>
                    <a:pt x="1740" y="136"/>
                  </a:lnTo>
                  <a:lnTo>
                    <a:pt x="1767" y="168"/>
                  </a:lnTo>
                  <a:lnTo>
                    <a:pt x="1761" y="183"/>
                  </a:lnTo>
                  <a:lnTo>
                    <a:pt x="1723" y="248"/>
                  </a:lnTo>
                  <a:lnTo>
                    <a:pt x="1702" y="303"/>
                  </a:lnTo>
                  <a:lnTo>
                    <a:pt x="1707" y="346"/>
                  </a:lnTo>
                  <a:lnTo>
                    <a:pt x="1751" y="346"/>
                  </a:lnTo>
                  <a:lnTo>
                    <a:pt x="1789" y="324"/>
                  </a:lnTo>
                  <a:lnTo>
                    <a:pt x="1821" y="357"/>
                  </a:lnTo>
                  <a:lnTo>
                    <a:pt x="1837" y="368"/>
                  </a:lnTo>
                  <a:lnTo>
                    <a:pt x="1849" y="373"/>
                  </a:lnTo>
                  <a:lnTo>
                    <a:pt x="1870" y="389"/>
                  </a:lnTo>
                  <a:lnTo>
                    <a:pt x="1886" y="394"/>
                  </a:lnTo>
                  <a:lnTo>
                    <a:pt x="1902" y="384"/>
                  </a:lnTo>
                  <a:lnTo>
                    <a:pt x="1914" y="384"/>
                  </a:lnTo>
                  <a:lnTo>
                    <a:pt x="1984" y="422"/>
                  </a:lnTo>
                  <a:lnTo>
                    <a:pt x="2033" y="433"/>
                  </a:lnTo>
                  <a:lnTo>
                    <a:pt x="2054" y="465"/>
                  </a:lnTo>
                  <a:lnTo>
                    <a:pt x="2054" y="476"/>
                  </a:lnTo>
                  <a:lnTo>
                    <a:pt x="2033" y="492"/>
                  </a:lnTo>
                  <a:lnTo>
                    <a:pt x="2043" y="540"/>
                  </a:lnTo>
                  <a:lnTo>
                    <a:pt x="2033" y="552"/>
                  </a:lnTo>
                  <a:lnTo>
                    <a:pt x="2021" y="563"/>
                  </a:lnTo>
                  <a:lnTo>
                    <a:pt x="2070" y="589"/>
                  </a:lnTo>
                  <a:lnTo>
                    <a:pt x="2086" y="622"/>
                  </a:lnTo>
                  <a:lnTo>
                    <a:pt x="2086" y="638"/>
                  </a:lnTo>
                  <a:lnTo>
                    <a:pt x="2081" y="649"/>
                  </a:lnTo>
                  <a:lnTo>
                    <a:pt x="2038" y="643"/>
                  </a:lnTo>
                  <a:lnTo>
                    <a:pt x="2033" y="659"/>
                  </a:lnTo>
                  <a:lnTo>
                    <a:pt x="2049" y="675"/>
                  </a:lnTo>
                  <a:lnTo>
                    <a:pt x="2054" y="670"/>
                  </a:lnTo>
                  <a:lnTo>
                    <a:pt x="2054" y="687"/>
                  </a:lnTo>
                  <a:lnTo>
                    <a:pt x="2033" y="698"/>
                  </a:lnTo>
                  <a:lnTo>
                    <a:pt x="2021" y="698"/>
                  </a:lnTo>
                  <a:lnTo>
                    <a:pt x="2016" y="703"/>
                  </a:lnTo>
                  <a:lnTo>
                    <a:pt x="2033" y="714"/>
                  </a:lnTo>
                  <a:lnTo>
                    <a:pt x="2065" y="719"/>
                  </a:lnTo>
                  <a:lnTo>
                    <a:pt x="2098" y="735"/>
                  </a:lnTo>
                  <a:lnTo>
                    <a:pt x="2108" y="746"/>
                  </a:lnTo>
                  <a:lnTo>
                    <a:pt x="2070" y="784"/>
                  </a:lnTo>
                  <a:lnTo>
                    <a:pt x="2054" y="784"/>
                  </a:lnTo>
                  <a:lnTo>
                    <a:pt x="2016" y="768"/>
                  </a:lnTo>
                  <a:lnTo>
                    <a:pt x="2016" y="784"/>
                  </a:lnTo>
                  <a:lnTo>
                    <a:pt x="2038" y="800"/>
                  </a:lnTo>
                  <a:lnTo>
                    <a:pt x="2070" y="822"/>
                  </a:lnTo>
                  <a:lnTo>
                    <a:pt x="2098" y="811"/>
                  </a:lnTo>
                  <a:lnTo>
                    <a:pt x="2130" y="784"/>
                  </a:lnTo>
                  <a:lnTo>
                    <a:pt x="2163" y="789"/>
                  </a:lnTo>
                  <a:lnTo>
                    <a:pt x="2205" y="784"/>
                  </a:lnTo>
                  <a:lnTo>
                    <a:pt x="2212" y="795"/>
                  </a:lnTo>
                  <a:lnTo>
                    <a:pt x="2244" y="898"/>
                  </a:lnTo>
                  <a:lnTo>
                    <a:pt x="2222" y="919"/>
                  </a:lnTo>
                  <a:lnTo>
                    <a:pt x="2212" y="919"/>
                  </a:lnTo>
                  <a:lnTo>
                    <a:pt x="2217" y="935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</p:sp>
        <p:sp>
          <p:nvSpPr>
            <p:cNvPr id="16" name="NC"/>
            <p:cNvSpPr>
              <a:spLocks/>
            </p:cNvSpPr>
            <p:nvPr/>
          </p:nvSpPr>
          <p:spPr bwMode="auto">
            <a:xfrm>
              <a:off x="3488302" y="2176017"/>
              <a:ext cx="634852" cy="273377"/>
            </a:xfrm>
            <a:custGeom>
              <a:avLst/>
              <a:gdLst>
                <a:gd name="T0" fmla="*/ 2147483647 w 2596"/>
                <a:gd name="T1" fmla="*/ 2147483647 h 1109"/>
                <a:gd name="T2" fmla="*/ 2147483647 w 2596"/>
                <a:gd name="T3" fmla="*/ 2147483647 h 1109"/>
                <a:gd name="T4" fmla="*/ 2147483647 w 2596"/>
                <a:gd name="T5" fmla="*/ 2147483647 h 1109"/>
                <a:gd name="T6" fmla="*/ 2147483647 w 2596"/>
                <a:gd name="T7" fmla="*/ 2147483647 h 1109"/>
                <a:gd name="T8" fmla="*/ 2147483647 w 2596"/>
                <a:gd name="T9" fmla="*/ 2147483647 h 1109"/>
                <a:gd name="T10" fmla="*/ 2147483647 w 2596"/>
                <a:gd name="T11" fmla="*/ 2147483647 h 1109"/>
                <a:gd name="T12" fmla="*/ 2147483647 w 2596"/>
                <a:gd name="T13" fmla="*/ 2147483647 h 1109"/>
                <a:gd name="T14" fmla="*/ 2147483647 w 2596"/>
                <a:gd name="T15" fmla="*/ 2147483647 h 1109"/>
                <a:gd name="T16" fmla="*/ 2147483647 w 2596"/>
                <a:gd name="T17" fmla="*/ 2147483647 h 1109"/>
                <a:gd name="T18" fmla="*/ 2147483647 w 2596"/>
                <a:gd name="T19" fmla="*/ 2147483647 h 1109"/>
                <a:gd name="T20" fmla="*/ 2147483647 w 2596"/>
                <a:gd name="T21" fmla="*/ 2147483647 h 1109"/>
                <a:gd name="T22" fmla="*/ 2147483647 w 2596"/>
                <a:gd name="T23" fmla="*/ 2147483647 h 1109"/>
                <a:gd name="T24" fmla="*/ 2147483647 w 2596"/>
                <a:gd name="T25" fmla="*/ 2147483647 h 1109"/>
                <a:gd name="T26" fmla="*/ 2147483647 w 2596"/>
                <a:gd name="T27" fmla="*/ 2147483647 h 1109"/>
                <a:gd name="T28" fmla="*/ 2147483647 w 2596"/>
                <a:gd name="T29" fmla="*/ 2147483647 h 1109"/>
                <a:gd name="T30" fmla="*/ 2147483647 w 2596"/>
                <a:gd name="T31" fmla="*/ 2147483647 h 1109"/>
                <a:gd name="T32" fmla="*/ 2147483647 w 2596"/>
                <a:gd name="T33" fmla="*/ 2147483647 h 1109"/>
                <a:gd name="T34" fmla="*/ 2147483647 w 2596"/>
                <a:gd name="T35" fmla="*/ 2147483647 h 1109"/>
                <a:gd name="T36" fmla="*/ 2147483647 w 2596"/>
                <a:gd name="T37" fmla="*/ 2147483647 h 1109"/>
                <a:gd name="T38" fmla="*/ 2147483647 w 2596"/>
                <a:gd name="T39" fmla="*/ 2147483647 h 1109"/>
                <a:gd name="T40" fmla="*/ 2147483647 w 2596"/>
                <a:gd name="T41" fmla="*/ 2147483647 h 1109"/>
                <a:gd name="T42" fmla="*/ 2147483647 w 2596"/>
                <a:gd name="T43" fmla="*/ 2147483647 h 1109"/>
                <a:gd name="T44" fmla="*/ 2147483647 w 2596"/>
                <a:gd name="T45" fmla="*/ 2147483647 h 1109"/>
                <a:gd name="T46" fmla="*/ 2147483647 w 2596"/>
                <a:gd name="T47" fmla="*/ 2147483647 h 1109"/>
                <a:gd name="T48" fmla="*/ 2147483647 w 2596"/>
                <a:gd name="T49" fmla="*/ 2147483647 h 1109"/>
                <a:gd name="T50" fmla="*/ 2147483647 w 2596"/>
                <a:gd name="T51" fmla="*/ 2147483647 h 1109"/>
                <a:gd name="T52" fmla="*/ 2147483647 w 2596"/>
                <a:gd name="T53" fmla="*/ 2147483647 h 1109"/>
                <a:gd name="T54" fmla="*/ 2147483647 w 2596"/>
                <a:gd name="T55" fmla="*/ 2147483647 h 1109"/>
                <a:gd name="T56" fmla="*/ 2147483647 w 2596"/>
                <a:gd name="T57" fmla="*/ 2147483647 h 1109"/>
                <a:gd name="T58" fmla="*/ 2147483647 w 2596"/>
                <a:gd name="T59" fmla="*/ 2147483647 h 1109"/>
                <a:gd name="T60" fmla="*/ 2147483647 w 2596"/>
                <a:gd name="T61" fmla="*/ 2147483647 h 1109"/>
                <a:gd name="T62" fmla="*/ 2147483647 w 2596"/>
                <a:gd name="T63" fmla="*/ 2147483647 h 1109"/>
                <a:gd name="T64" fmla="*/ 2147483647 w 2596"/>
                <a:gd name="T65" fmla="*/ 2147483647 h 1109"/>
                <a:gd name="T66" fmla="*/ 2147483647 w 2596"/>
                <a:gd name="T67" fmla="*/ 2147483647 h 1109"/>
                <a:gd name="T68" fmla="*/ 2147483647 w 2596"/>
                <a:gd name="T69" fmla="*/ 2147483647 h 1109"/>
                <a:gd name="T70" fmla="*/ 2147483647 w 2596"/>
                <a:gd name="T71" fmla="*/ 2147483647 h 1109"/>
                <a:gd name="T72" fmla="*/ 2147483647 w 2596"/>
                <a:gd name="T73" fmla="*/ 2147483647 h 1109"/>
                <a:gd name="T74" fmla="*/ 2147483647 w 2596"/>
                <a:gd name="T75" fmla="*/ 2147483647 h 1109"/>
                <a:gd name="T76" fmla="*/ 2147483647 w 2596"/>
                <a:gd name="T77" fmla="*/ 2147483647 h 1109"/>
                <a:gd name="T78" fmla="*/ 2147483647 w 2596"/>
                <a:gd name="T79" fmla="*/ 2147483647 h 1109"/>
                <a:gd name="T80" fmla="*/ 2147483647 w 2596"/>
                <a:gd name="T81" fmla="*/ 2147483647 h 1109"/>
                <a:gd name="T82" fmla="*/ 2147483647 w 2596"/>
                <a:gd name="T83" fmla="*/ 2147483647 h 1109"/>
                <a:gd name="T84" fmla="*/ 2147483647 w 2596"/>
                <a:gd name="T85" fmla="*/ 2147483647 h 1109"/>
                <a:gd name="T86" fmla="*/ 2147483647 w 2596"/>
                <a:gd name="T87" fmla="*/ 2147483647 h 1109"/>
                <a:gd name="T88" fmla="*/ 2147483647 w 2596"/>
                <a:gd name="T89" fmla="*/ 2147483647 h 1109"/>
                <a:gd name="T90" fmla="*/ 2147483647 w 2596"/>
                <a:gd name="T91" fmla="*/ 2147483647 h 1109"/>
                <a:gd name="T92" fmla="*/ 2147483647 w 2596"/>
                <a:gd name="T93" fmla="*/ 2147483647 h 1109"/>
                <a:gd name="T94" fmla="*/ 2147483647 w 2596"/>
                <a:gd name="T95" fmla="*/ 2147483647 h 1109"/>
                <a:gd name="T96" fmla="*/ 2147483647 w 2596"/>
                <a:gd name="T97" fmla="*/ 2147483647 h 1109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2596"/>
                <a:gd name="T148" fmla="*/ 0 h 1109"/>
                <a:gd name="T149" fmla="*/ 2596 w 2596"/>
                <a:gd name="T150" fmla="*/ 1109 h 1109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2596" h="1109">
                  <a:moveTo>
                    <a:pt x="0" y="990"/>
                  </a:moveTo>
                  <a:lnTo>
                    <a:pt x="5" y="898"/>
                  </a:lnTo>
                  <a:lnTo>
                    <a:pt x="33" y="903"/>
                  </a:lnTo>
                  <a:lnTo>
                    <a:pt x="49" y="898"/>
                  </a:lnTo>
                  <a:lnTo>
                    <a:pt x="70" y="877"/>
                  </a:lnTo>
                  <a:lnTo>
                    <a:pt x="70" y="855"/>
                  </a:lnTo>
                  <a:lnTo>
                    <a:pt x="70" y="833"/>
                  </a:lnTo>
                  <a:lnTo>
                    <a:pt x="76" y="812"/>
                  </a:lnTo>
                  <a:lnTo>
                    <a:pt x="103" y="785"/>
                  </a:lnTo>
                  <a:lnTo>
                    <a:pt x="163" y="763"/>
                  </a:lnTo>
                  <a:lnTo>
                    <a:pt x="233" y="741"/>
                  </a:lnTo>
                  <a:lnTo>
                    <a:pt x="303" y="682"/>
                  </a:lnTo>
                  <a:lnTo>
                    <a:pt x="331" y="671"/>
                  </a:lnTo>
                  <a:lnTo>
                    <a:pt x="374" y="633"/>
                  </a:lnTo>
                  <a:lnTo>
                    <a:pt x="380" y="596"/>
                  </a:lnTo>
                  <a:lnTo>
                    <a:pt x="391" y="596"/>
                  </a:lnTo>
                  <a:lnTo>
                    <a:pt x="407" y="596"/>
                  </a:lnTo>
                  <a:lnTo>
                    <a:pt x="417" y="580"/>
                  </a:lnTo>
                  <a:lnTo>
                    <a:pt x="423" y="568"/>
                  </a:lnTo>
                  <a:lnTo>
                    <a:pt x="450" y="547"/>
                  </a:lnTo>
                  <a:lnTo>
                    <a:pt x="455" y="547"/>
                  </a:lnTo>
                  <a:lnTo>
                    <a:pt x="477" y="563"/>
                  </a:lnTo>
                  <a:lnTo>
                    <a:pt x="499" y="547"/>
                  </a:lnTo>
                  <a:lnTo>
                    <a:pt x="504" y="536"/>
                  </a:lnTo>
                  <a:lnTo>
                    <a:pt x="536" y="509"/>
                  </a:lnTo>
                  <a:lnTo>
                    <a:pt x="564" y="498"/>
                  </a:lnTo>
                  <a:lnTo>
                    <a:pt x="612" y="492"/>
                  </a:lnTo>
                  <a:lnTo>
                    <a:pt x="661" y="411"/>
                  </a:lnTo>
                  <a:lnTo>
                    <a:pt x="705" y="385"/>
                  </a:lnTo>
                  <a:lnTo>
                    <a:pt x="705" y="362"/>
                  </a:lnTo>
                  <a:lnTo>
                    <a:pt x="715" y="341"/>
                  </a:lnTo>
                  <a:lnTo>
                    <a:pt x="705" y="314"/>
                  </a:lnTo>
                  <a:lnTo>
                    <a:pt x="715" y="287"/>
                  </a:lnTo>
                  <a:lnTo>
                    <a:pt x="715" y="281"/>
                  </a:lnTo>
                  <a:lnTo>
                    <a:pt x="796" y="265"/>
                  </a:lnTo>
                  <a:lnTo>
                    <a:pt x="791" y="281"/>
                  </a:lnTo>
                  <a:lnTo>
                    <a:pt x="873" y="271"/>
                  </a:lnTo>
                  <a:lnTo>
                    <a:pt x="905" y="265"/>
                  </a:lnTo>
                  <a:lnTo>
                    <a:pt x="922" y="271"/>
                  </a:lnTo>
                  <a:lnTo>
                    <a:pt x="1696" y="141"/>
                  </a:lnTo>
                  <a:lnTo>
                    <a:pt x="2439" y="0"/>
                  </a:lnTo>
                  <a:lnTo>
                    <a:pt x="2450" y="11"/>
                  </a:lnTo>
                  <a:lnTo>
                    <a:pt x="2455" y="23"/>
                  </a:lnTo>
                  <a:lnTo>
                    <a:pt x="2476" y="39"/>
                  </a:lnTo>
                  <a:lnTo>
                    <a:pt x="2487" y="44"/>
                  </a:lnTo>
                  <a:lnTo>
                    <a:pt x="2504" y="60"/>
                  </a:lnTo>
                  <a:lnTo>
                    <a:pt x="2515" y="71"/>
                  </a:lnTo>
                  <a:lnTo>
                    <a:pt x="2531" y="109"/>
                  </a:lnTo>
                  <a:lnTo>
                    <a:pt x="2525" y="120"/>
                  </a:lnTo>
                  <a:lnTo>
                    <a:pt x="2515" y="120"/>
                  </a:lnTo>
                  <a:lnTo>
                    <a:pt x="2509" y="109"/>
                  </a:lnTo>
                  <a:lnTo>
                    <a:pt x="2487" y="114"/>
                  </a:lnTo>
                  <a:lnTo>
                    <a:pt x="2471" y="114"/>
                  </a:lnTo>
                  <a:lnTo>
                    <a:pt x="2460" y="109"/>
                  </a:lnTo>
                  <a:lnTo>
                    <a:pt x="2450" y="114"/>
                  </a:lnTo>
                  <a:lnTo>
                    <a:pt x="2455" y="125"/>
                  </a:lnTo>
                  <a:lnTo>
                    <a:pt x="2455" y="136"/>
                  </a:lnTo>
                  <a:lnTo>
                    <a:pt x="2385" y="169"/>
                  </a:lnTo>
                  <a:lnTo>
                    <a:pt x="2368" y="184"/>
                  </a:lnTo>
                  <a:lnTo>
                    <a:pt x="2341" y="206"/>
                  </a:lnTo>
                  <a:lnTo>
                    <a:pt x="2297" y="216"/>
                  </a:lnTo>
                  <a:lnTo>
                    <a:pt x="2287" y="244"/>
                  </a:lnTo>
                  <a:lnTo>
                    <a:pt x="2287" y="255"/>
                  </a:lnTo>
                  <a:lnTo>
                    <a:pt x="2297" y="255"/>
                  </a:lnTo>
                  <a:lnTo>
                    <a:pt x="2314" y="249"/>
                  </a:lnTo>
                  <a:lnTo>
                    <a:pt x="2357" y="227"/>
                  </a:lnTo>
                  <a:lnTo>
                    <a:pt x="2406" y="216"/>
                  </a:lnTo>
                  <a:lnTo>
                    <a:pt x="2434" y="200"/>
                  </a:lnTo>
                  <a:lnTo>
                    <a:pt x="2476" y="200"/>
                  </a:lnTo>
                  <a:lnTo>
                    <a:pt x="2482" y="206"/>
                  </a:lnTo>
                  <a:lnTo>
                    <a:pt x="2476" y="233"/>
                  </a:lnTo>
                  <a:lnTo>
                    <a:pt x="2482" y="244"/>
                  </a:lnTo>
                  <a:lnTo>
                    <a:pt x="2493" y="255"/>
                  </a:lnTo>
                  <a:lnTo>
                    <a:pt x="2509" y="249"/>
                  </a:lnTo>
                  <a:lnTo>
                    <a:pt x="2515" y="233"/>
                  </a:lnTo>
                  <a:lnTo>
                    <a:pt x="2541" y="200"/>
                  </a:lnTo>
                  <a:lnTo>
                    <a:pt x="2564" y="200"/>
                  </a:lnTo>
                  <a:lnTo>
                    <a:pt x="2580" y="233"/>
                  </a:lnTo>
                  <a:lnTo>
                    <a:pt x="2585" y="297"/>
                  </a:lnTo>
                  <a:lnTo>
                    <a:pt x="2596" y="314"/>
                  </a:lnTo>
                  <a:lnTo>
                    <a:pt x="2590" y="325"/>
                  </a:lnTo>
                  <a:lnTo>
                    <a:pt x="2553" y="352"/>
                  </a:lnTo>
                  <a:lnTo>
                    <a:pt x="2541" y="374"/>
                  </a:lnTo>
                  <a:lnTo>
                    <a:pt x="2541" y="390"/>
                  </a:lnTo>
                  <a:lnTo>
                    <a:pt x="2509" y="417"/>
                  </a:lnTo>
                  <a:lnTo>
                    <a:pt x="2487" y="422"/>
                  </a:lnTo>
                  <a:lnTo>
                    <a:pt x="2466" y="439"/>
                  </a:lnTo>
                  <a:lnTo>
                    <a:pt x="2417" y="433"/>
                  </a:lnTo>
                  <a:lnTo>
                    <a:pt x="2401" y="427"/>
                  </a:lnTo>
                  <a:lnTo>
                    <a:pt x="2395" y="433"/>
                  </a:lnTo>
                  <a:lnTo>
                    <a:pt x="2390" y="433"/>
                  </a:lnTo>
                  <a:lnTo>
                    <a:pt x="2379" y="411"/>
                  </a:lnTo>
                  <a:lnTo>
                    <a:pt x="2379" y="401"/>
                  </a:lnTo>
                  <a:lnTo>
                    <a:pt x="2374" y="390"/>
                  </a:lnTo>
                  <a:lnTo>
                    <a:pt x="2357" y="390"/>
                  </a:lnTo>
                  <a:lnTo>
                    <a:pt x="2352" y="395"/>
                  </a:lnTo>
                  <a:lnTo>
                    <a:pt x="2357" y="444"/>
                  </a:lnTo>
                  <a:lnTo>
                    <a:pt x="2352" y="455"/>
                  </a:lnTo>
                  <a:lnTo>
                    <a:pt x="2346" y="450"/>
                  </a:lnTo>
                  <a:lnTo>
                    <a:pt x="2357" y="471"/>
                  </a:lnTo>
                  <a:lnTo>
                    <a:pt x="2379" y="471"/>
                  </a:lnTo>
                  <a:lnTo>
                    <a:pt x="2401" y="492"/>
                  </a:lnTo>
                  <a:lnTo>
                    <a:pt x="2385" y="520"/>
                  </a:lnTo>
                  <a:lnTo>
                    <a:pt x="2395" y="531"/>
                  </a:lnTo>
                  <a:lnTo>
                    <a:pt x="2341" y="601"/>
                  </a:lnTo>
                  <a:lnTo>
                    <a:pt x="2320" y="606"/>
                  </a:lnTo>
                  <a:lnTo>
                    <a:pt x="2292" y="601"/>
                  </a:lnTo>
                  <a:lnTo>
                    <a:pt x="2271" y="601"/>
                  </a:lnTo>
                  <a:lnTo>
                    <a:pt x="2265" y="606"/>
                  </a:lnTo>
                  <a:lnTo>
                    <a:pt x="2281" y="622"/>
                  </a:lnTo>
                  <a:lnTo>
                    <a:pt x="2346" y="617"/>
                  </a:lnTo>
                  <a:lnTo>
                    <a:pt x="2385" y="606"/>
                  </a:lnTo>
                  <a:lnTo>
                    <a:pt x="2439" y="580"/>
                  </a:lnTo>
                  <a:lnTo>
                    <a:pt x="2444" y="563"/>
                  </a:lnTo>
                  <a:lnTo>
                    <a:pt x="2460" y="563"/>
                  </a:lnTo>
                  <a:lnTo>
                    <a:pt x="2476" y="585"/>
                  </a:lnTo>
                  <a:lnTo>
                    <a:pt x="2460" y="628"/>
                  </a:lnTo>
                  <a:lnTo>
                    <a:pt x="2411" y="682"/>
                  </a:lnTo>
                  <a:lnTo>
                    <a:pt x="2362" y="692"/>
                  </a:lnTo>
                  <a:lnTo>
                    <a:pt x="2341" y="703"/>
                  </a:lnTo>
                  <a:lnTo>
                    <a:pt x="2281" y="708"/>
                  </a:lnTo>
                  <a:lnTo>
                    <a:pt x="2233" y="790"/>
                  </a:lnTo>
                  <a:lnTo>
                    <a:pt x="2211" y="796"/>
                  </a:lnTo>
                  <a:lnTo>
                    <a:pt x="2211" y="806"/>
                  </a:lnTo>
                  <a:lnTo>
                    <a:pt x="2211" y="812"/>
                  </a:lnTo>
                  <a:lnTo>
                    <a:pt x="2152" y="849"/>
                  </a:lnTo>
                  <a:lnTo>
                    <a:pt x="2119" y="887"/>
                  </a:lnTo>
                  <a:lnTo>
                    <a:pt x="2092" y="963"/>
                  </a:lnTo>
                  <a:lnTo>
                    <a:pt x="2071" y="1044"/>
                  </a:lnTo>
                  <a:lnTo>
                    <a:pt x="2059" y="1066"/>
                  </a:lnTo>
                  <a:lnTo>
                    <a:pt x="2027" y="1077"/>
                  </a:lnTo>
                  <a:lnTo>
                    <a:pt x="1908" y="1098"/>
                  </a:lnTo>
                  <a:lnTo>
                    <a:pt x="1897" y="1109"/>
                  </a:lnTo>
                  <a:lnTo>
                    <a:pt x="1496" y="844"/>
                  </a:lnTo>
                  <a:lnTo>
                    <a:pt x="1159" y="887"/>
                  </a:lnTo>
                  <a:lnTo>
                    <a:pt x="1154" y="838"/>
                  </a:lnTo>
                  <a:lnTo>
                    <a:pt x="1094" y="790"/>
                  </a:lnTo>
                  <a:lnTo>
                    <a:pt x="1062" y="806"/>
                  </a:lnTo>
                  <a:lnTo>
                    <a:pt x="1052" y="796"/>
                  </a:lnTo>
                  <a:lnTo>
                    <a:pt x="1057" y="779"/>
                  </a:lnTo>
                  <a:lnTo>
                    <a:pt x="1057" y="773"/>
                  </a:lnTo>
                  <a:lnTo>
                    <a:pt x="661" y="817"/>
                  </a:lnTo>
                  <a:lnTo>
                    <a:pt x="650" y="812"/>
                  </a:lnTo>
                  <a:lnTo>
                    <a:pt x="645" y="828"/>
                  </a:lnTo>
                  <a:lnTo>
                    <a:pt x="564" y="866"/>
                  </a:lnTo>
                  <a:lnTo>
                    <a:pt x="564" y="882"/>
                  </a:lnTo>
                  <a:lnTo>
                    <a:pt x="536" y="882"/>
                  </a:lnTo>
                  <a:lnTo>
                    <a:pt x="445" y="926"/>
                  </a:lnTo>
                  <a:lnTo>
                    <a:pt x="0" y="990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</p:sp>
        <p:sp>
          <p:nvSpPr>
            <p:cNvPr id="17" name="SC"/>
            <p:cNvSpPr>
              <a:spLocks/>
            </p:cNvSpPr>
            <p:nvPr/>
          </p:nvSpPr>
          <p:spPr bwMode="auto">
            <a:xfrm>
              <a:off x="3584736" y="2368990"/>
              <a:ext cx="361625" cy="273377"/>
            </a:xfrm>
            <a:custGeom>
              <a:avLst/>
              <a:gdLst>
                <a:gd name="T0" fmla="*/ 2147483647 w 1512"/>
                <a:gd name="T1" fmla="*/ 2147483647 h 1131"/>
                <a:gd name="T2" fmla="*/ 2147483647 w 1512"/>
                <a:gd name="T3" fmla="*/ 2147483647 h 1131"/>
                <a:gd name="T4" fmla="*/ 2147483647 w 1512"/>
                <a:gd name="T5" fmla="*/ 2147483647 h 1131"/>
                <a:gd name="T6" fmla="*/ 2147483647 w 1512"/>
                <a:gd name="T7" fmla="*/ 2147483647 h 1131"/>
                <a:gd name="T8" fmla="*/ 2147483647 w 1512"/>
                <a:gd name="T9" fmla="*/ 2147483647 h 1131"/>
                <a:gd name="T10" fmla="*/ 2147483647 w 1512"/>
                <a:gd name="T11" fmla="*/ 2147483647 h 1131"/>
                <a:gd name="T12" fmla="*/ 2147483647 w 1512"/>
                <a:gd name="T13" fmla="*/ 2147483647 h 1131"/>
                <a:gd name="T14" fmla="*/ 2147483647 w 1512"/>
                <a:gd name="T15" fmla="*/ 2147483647 h 1131"/>
                <a:gd name="T16" fmla="*/ 2147483647 w 1512"/>
                <a:gd name="T17" fmla="*/ 2147483647 h 1131"/>
                <a:gd name="T18" fmla="*/ 2147483647 w 1512"/>
                <a:gd name="T19" fmla="*/ 2147483647 h 1131"/>
                <a:gd name="T20" fmla="*/ 2147483647 w 1512"/>
                <a:gd name="T21" fmla="*/ 2147483647 h 1131"/>
                <a:gd name="T22" fmla="*/ 2147483647 w 1512"/>
                <a:gd name="T23" fmla="*/ 2147483647 h 1131"/>
                <a:gd name="T24" fmla="*/ 2147483647 w 1512"/>
                <a:gd name="T25" fmla="*/ 2147483647 h 1131"/>
                <a:gd name="T26" fmla="*/ 2147483647 w 1512"/>
                <a:gd name="T27" fmla="*/ 2147483647 h 1131"/>
                <a:gd name="T28" fmla="*/ 2147483647 w 1512"/>
                <a:gd name="T29" fmla="*/ 2147483647 h 1131"/>
                <a:gd name="T30" fmla="*/ 2147483647 w 1512"/>
                <a:gd name="T31" fmla="*/ 2147483647 h 1131"/>
                <a:gd name="T32" fmla="*/ 2147483647 w 1512"/>
                <a:gd name="T33" fmla="*/ 2147483647 h 1131"/>
                <a:gd name="T34" fmla="*/ 2147483647 w 1512"/>
                <a:gd name="T35" fmla="*/ 2147483647 h 1131"/>
                <a:gd name="T36" fmla="*/ 2147483647 w 1512"/>
                <a:gd name="T37" fmla="*/ 2147483647 h 1131"/>
                <a:gd name="T38" fmla="*/ 2147483647 w 1512"/>
                <a:gd name="T39" fmla="*/ 2147483647 h 1131"/>
                <a:gd name="T40" fmla="*/ 2147483647 w 1512"/>
                <a:gd name="T41" fmla="*/ 2147483647 h 1131"/>
                <a:gd name="T42" fmla="*/ 2147483647 w 1512"/>
                <a:gd name="T43" fmla="*/ 2147483647 h 1131"/>
                <a:gd name="T44" fmla="*/ 2147483647 w 1512"/>
                <a:gd name="T45" fmla="*/ 2147483647 h 1131"/>
                <a:gd name="T46" fmla="*/ 2147483647 w 1512"/>
                <a:gd name="T47" fmla="*/ 2147483647 h 1131"/>
                <a:gd name="T48" fmla="*/ 2147483647 w 1512"/>
                <a:gd name="T49" fmla="*/ 2147483647 h 1131"/>
                <a:gd name="T50" fmla="*/ 2147483647 w 1512"/>
                <a:gd name="T51" fmla="*/ 2147483647 h 1131"/>
                <a:gd name="T52" fmla="*/ 2147483647 w 1512"/>
                <a:gd name="T53" fmla="*/ 2147483647 h 1131"/>
                <a:gd name="T54" fmla="*/ 2147483647 w 1512"/>
                <a:gd name="T55" fmla="*/ 2147483647 h 1131"/>
                <a:gd name="T56" fmla="*/ 2147483647 w 1512"/>
                <a:gd name="T57" fmla="*/ 2147483647 h 1131"/>
                <a:gd name="T58" fmla="*/ 2147483647 w 1512"/>
                <a:gd name="T59" fmla="*/ 2147483647 h 1131"/>
                <a:gd name="T60" fmla="*/ 2147483647 w 1512"/>
                <a:gd name="T61" fmla="*/ 2147483647 h 1131"/>
                <a:gd name="T62" fmla="*/ 2147483647 w 1512"/>
                <a:gd name="T63" fmla="*/ 2147483647 h 1131"/>
                <a:gd name="T64" fmla="*/ 2147483647 w 1512"/>
                <a:gd name="T65" fmla="*/ 2147483647 h 1131"/>
                <a:gd name="T66" fmla="*/ 2147483647 w 1512"/>
                <a:gd name="T67" fmla="*/ 2147483647 h 1131"/>
                <a:gd name="T68" fmla="*/ 2147483647 w 1512"/>
                <a:gd name="T69" fmla="*/ 2147483647 h 1131"/>
                <a:gd name="T70" fmla="*/ 2147483647 w 1512"/>
                <a:gd name="T71" fmla="*/ 2147483647 h 1131"/>
                <a:gd name="T72" fmla="*/ 2147483647 w 1512"/>
                <a:gd name="T73" fmla="*/ 2147483647 h 1131"/>
                <a:gd name="T74" fmla="*/ 2147483647 w 1512"/>
                <a:gd name="T75" fmla="*/ 2147483647 h 1131"/>
                <a:gd name="T76" fmla="*/ 2147483647 w 1512"/>
                <a:gd name="T77" fmla="*/ 2147483647 h 1131"/>
                <a:gd name="T78" fmla="*/ 2147483647 w 1512"/>
                <a:gd name="T79" fmla="*/ 2147483647 h 1131"/>
                <a:gd name="T80" fmla="*/ 2147483647 w 1512"/>
                <a:gd name="T81" fmla="*/ 2147483647 h 1131"/>
                <a:gd name="T82" fmla="*/ 2147483647 w 1512"/>
                <a:gd name="T83" fmla="*/ 2147483647 h 1131"/>
                <a:gd name="T84" fmla="*/ 2147483647 w 1512"/>
                <a:gd name="T85" fmla="*/ 2147483647 h 1131"/>
                <a:gd name="T86" fmla="*/ 2147483647 w 1512"/>
                <a:gd name="T87" fmla="*/ 2147483647 h 1131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1512"/>
                <a:gd name="T133" fmla="*/ 0 h 1131"/>
                <a:gd name="T134" fmla="*/ 1512 w 1512"/>
                <a:gd name="T135" fmla="*/ 1131 h 1131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1512" h="1131">
                  <a:moveTo>
                    <a:pt x="905" y="1131"/>
                  </a:moveTo>
                  <a:lnTo>
                    <a:pt x="894" y="1131"/>
                  </a:lnTo>
                  <a:lnTo>
                    <a:pt x="851" y="1126"/>
                  </a:lnTo>
                  <a:lnTo>
                    <a:pt x="834" y="1114"/>
                  </a:lnTo>
                  <a:lnTo>
                    <a:pt x="829" y="1098"/>
                  </a:lnTo>
                  <a:lnTo>
                    <a:pt x="807" y="1023"/>
                  </a:lnTo>
                  <a:lnTo>
                    <a:pt x="769" y="974"/>
                  </a:lnTo>
                  <a:lnTo>
                    <a:pt x="726" y="952"/>
                  </a:lnTo>
                  <a:lnTo>
                    <a:pt x="699" y="877"/>
                  </a:lnTo>
                  <a:lnTo>
                    <a:pt x="672" y="845"/>
                  </a:lnTo>
                  <a:lnTo>
                    <a:pt x="656" y="801"/>
                  </a:lnTo>
                  <a:lnTo>
                    <a:pt x="628" y="791"/>
                  </a:lnTo>
                  <a:lnTo>
                    <a:pt x="579" y="768"/>
                  </a:lnTo>
                  <a:lnTo>
                    <a:pt x="542" y="726"/>
                  </a:lnTo>
                  <a:lnTo>
                    <a:pt x="509" y="704"/>
                  </a:lnTo>
                  <a:lnTo>
                    <a:pt x="509" y="682"/>
                  </a:lnTo>
                  <a:lnTo>
                    <a:pt x="493" y="650"/>
                  </a:lnTo>
                  <a:lnTo>
                    <a:pt x="477" y="634"/>
                  </a:lnTo>
                  <a:lnTo>
                    <a:pt x="428" y="617"/>
                  </a:lnTo>
                  <a:lnTo>
                    <a:pt x="330" y="531"/>
                  </a:lnTo>
                  <a:lnTo>
                    <a:pt x="287" y="515"/>
                  </a:lnTo>
                  <a:lnTo>
                    <a:pt x="276" y="487"/>
                  </a:lnTo>
                  <a:lnTo>
                    <a:pt x="239" y="450"/>
                  </a:lnTo>
                  <a:lnTo>
                    <a:pt x="211" y="390"/>
                  </a:lnTo>
                  <a:lnTo>
                    <a:pt x="179" y="358"/>
                  </a:lnTo>
                  <a:lnTo>
                    <a:pt x="167" y="341"/>
                  </a:lnTo>
                  <a:lnTo>
                    <a:pt x="108" y="331"/>
                  </a:lnTo>
                  <a:lnTo>
                    <a:pt x="22" y="288"/>
                  </a:lnTo>
                  <a:lnTo>
                    <a:pt x="0" y="266"/>
                  </a:lnTo>
                  <a:lnTo>
                    <a:pt x="27" y="206"/>
                  </a:lnTo>
                  <a:lnTo>
                    <a:pt x="48" y="190"/>
                  </a:lnTo>
                  <a:lnTo>
                    <a:pt x="65" y="169"/>
                  </a:lnTo>
                  <a:lnTo>
                    <a:pt x="65" y="158"/>
                  </a:lnTo>
                  <a:lnTo>
                    <a:pt x="60" y="153"/>
                  </a:lnTo>
                  <a:lnTo>
                    <a:pt x="151" y="109"/>
                  </a:lnTo>
                  <a:lnTo>
                    <a:pt x="179" y="109"/>
                  </a:lnTo>
                  <a:lnTo>
                    <a:pt x="179" y="93"/>
                  </a:lnTo>
                  <a:lnTo>
                    <a:pt x="260" y="55"/>
                  </a:lnTo>
                  <a:lnTo>
                    <a:pt x="265" y="39"/>
                  </a:lnTo>
                  <a:lnTo>
                    <a:pt x="276" y="44"/>
                  </a:lnTo>
                  <a:lnTo>
                    <a:pt x="672" y="0"/>
                  </a:lnTo>
                  <a:lnTo>
                    <a:pt x="672" y="6"/>
                  </a:lnTo>
                  <a:lnTo>
                    <a:pt x="667" y="23"/>
                  </a:lnTo>
                  <a:lnTo>
                    <a:pt x="677" y="33"/>
                  </a:lnTo>
                  <a:lnTo>
                    <a:pt x="709" y="17"/>
                  </a:lnTo>
                  <a:lnTo>
                    <a:pt x="769" y="65"/>
                  </a:lnTo>
                  <a:lnTo>
                    <a:pt x="774" y="114"/>
                  </a:lnTo>
                  <a:lnTo>
                    <a:pt x="1111" y="71"/>
                  </a:lnTo>
                  <a:lnTo>
                    <a:pt x="1512" y="336"/>
                  </a:lnTo>
                  <a:lnTo>
                    <a:pt x="1495" y="347"/>
                  </a:lnTo>
                  <a:lnTo>
                    <a:pt x="1463" y="369"/>
                  </a:lnTo>
                  <a:lnTo>
                    <a:pt x="1435" y="406"/>
                  </a:lnTo>
                  <a:lnTo>
                    <a:pt x="1388" y="482"/>
                  </a:lnTo>
                  <a:lnTo>
                    <a:pt x="1371" y="509"/>
                  </a:lnTo>
                  <a:lnTo>
                    <a:pt x="1355" y="552"/>
                  </a:lnTo>
                  <a:lnTo>
                    <a:pt x="1360" y="590"/>
                  </a:lnTo>
                  <a:lnTo>
                    <a:pt x="1360" y="628"/>
                  </a:lnTo>
                  <a:lnTo>
                    <a:pt x="1349" y="639"/>
                  </a:lnTo>
                  <a:lnTo>
                    <a:pt x="1339" y="655"/>
                  </a:lnTo>
                  <a:lnTo>
                    <a:pt x="1316" y="661"/>
                  </a:lnTo>
                  <a:lnTo>
                    <a:pt x="1300" y="677"/>
                  </a:lnTo>
                  <a:lnTo>
                    <a:pt x="1279" y="698"/>
                  </a:lnTo>
                  <a:lnTo>
                    <a:pt x="1257" y="731"/>
                  </a:lnTo>
                  <a:lnTo>
                    <a:pt x="1241" y="758"/>
                  </a:lnTo>
                  <a:lnTo>
                    <a:pt x="1192" y="791"/>
                  </a:lnTo>
                  <a:lnTo>
                    <a:pt x="1165" y="833"/>
                  </a:lnTo>
                  <a:lnTo>
                    <a:pt x="1137" y="861"/>
                  </a:lnTo>
                  <a:lnTo>
                    <a:pt x="1105" y="882"/>
                  </a:lnTo>
                  <a:lnTo>
                    <a:pt x="1084" y="903"/>
                  </a:lnTo>
                  <a:lnTo>
                    <a:pt x="1062" y="920"/>
                  </a:lnTo>
                  <a:lnTo>
                    <a:pt x="1035" y="936"/>
                  </a:lnTo>
                  <a:lnTo>
                    <a:pt x="1013" y="942"/>
                  </a:lnTo>
                  <a:lnTo>
                    <a:pt x="1007" y="958"/>
                  </a:lnTo>
                  <a:lnTo>
                    <a:pt x="1007" y="968"/>
                  </a:lnTo>
                  <a:lnTo>
                    <a:pt x="1002" y="974"/>
                  </a:lnTo>
                  <a:lnTo>
                    <a:pt x="991" y="1001"/>
                  </a:lnTo>
                  <a:lnTo>
                    <a:pt x="965" y="1023"/>
                  </a:lnTo>
                  <a:lnTo>
                    <a:pt x="943" y="1023"/>
                  </a:lnTo>
                  <a:lnTo>
                    <a:pt x="937" y="1028"/>
                  </a:lnTo>
                  <a:lnTo>
                    <a:pt x="937" y="1033"/>
                  </a:lnTo>
                  <a:lnTo>
                    <a:pt x="943" y="1044"/>
                  </a:lnTo>
                  <a:lnTo>
                    <a:pt x="948" y="1050"/>
                  </a:lnTo>
                  <a:lnTo>
                    <a:pt x="960" y="1050"/>
                  </a:lnTo>
                  <a:lnTo>
                    <a:pt x="953" y="1066"/>
                  </a:lnTo>
                  <a:lnTo>
                    <a:pt x="943" y="1077"/>
                  </a:lnTo>
                  <a:lnTo>
                    <a:pt x="916" y="1104"/>
                  </a:lnTo>
                  <a:lnTo>
                    <a:pt x="905" y="1121"/>
                  </a:lnTo>
                  <a:lnTo>
                    <a:pt x="905" y="1131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</p:sp>
        <p:sp>
          <p:nvSpPr>
            <p:cNvPr id="18" name="GA"/>
            <p:cNvSpPr>
              <a:spLocks/>
            </p:cNvSpPr>
            <p:nvPr/>
          </p:nvSpPr>
          <p:spPr bwMode="auto">
            <a:xfrm>
              <a:off x="3415977" y="2401152"/>
              <a:ext cx="393769" cy="410066"/>
            </a:xfrm>
            <a:custGeom>
              <a:avLst/>
              <a:gdLst>
                <a:gd name="T0" fmla="*/ 2147483647 w 1616"/>
                <a:gd name="T1" fmla="*/ 2147483647 h 1653"/>
                <a:gd name="T2" fmla="*/ 2147483647 w 1616"/>
                <a:gd name="T3" fmla="*/ 2147483647 h 1653"/>
                <a:gd name="T4" fmla="*/ 2147483647 w 1616"/>
                <a:gd name="T5" fmla="*/ 2147483647 h 1653"/>
                <a:gd name="T6" fmla="*/ 2147483647 w 1616"/>
                <a:gd name="T7" fmla="*/ 2147483647 h 1653"/>
                <a:gd name="T8" fmla="*/ 2147483647 w 1616"/>
                <a:gd name="T9" fmla="*/ 2147483647 h 1653"/>
                <a:gd name="T10" fmla="*/ 2147483647 w 1616"/>
                <a:gd name="T11" fmla="*/ 2147483647 h 1653"/>
                <a:gd name="T12" fmla="*/ 2147483647 w 1616"/>
                <a:gd name="T13" fmla="*/ 2147483647 h 1653"/>
                <a:gd name="T14" fmla="*/ 2147483647 w 1616"/>
                <a:gd name="T15" fmla="*/ 2147483647 h 1653"/>
                <a:gd name="T16" fmla="*/ 2147483647 w 1616"/>
                <a:gd name="T17" fmla="*/ 2147483647 h 1653"/>
                <a:gd name="T18" fmla="*/ 2147483647 w 1616"/>
                <a:gd name="T19" fmla="*/ 2147483647 h 1653"/>
                <a:gd name="T20" fmla="*/ 2147483647 w 1616"/>
                <a:gd name="T21" fmla="*/ 2147483647 h 1653"/>
                <a:gd name="T22" fmla="*/ 2147483647 w 1616"/>
                <a:gd name="T23" fmla="*/ 2147483647 h 1653"/>
                <a:gd name="T24" fmla="*/ 2147483647 w 1616"/>
                <a:gd name="T25" fmla="*/ 2147483647 h 1653"/>
                <a:gd name="T26" fmla="*/ 2147483647 w 1616"/>
                <a:gd name="T27" fmla="*/ 2147483647 h 1653"/>
                <a:gd name="T28" fmla="*/ 2147483647 w 1616"/>
                <a:gd name="T29" fmla="*/ 2147483647 h 1653"/>
                <a:gd name="T30" fmla="*/ 2147483647 w 1616"/>
                <a:gd name="T31" fmla="*/ 2147483647 h 1653"/>
                <a:gd name="T32" fmla="*/ 2147483647 w 1616"/>
                <a:gd name="T33" fmla="*/ 2147483647 h 1653"/>
                <a:gd name="T34" fmla="*/ 2147483647 w 1616"/>
                <a:gd name="T35" fmla="*/ 2147483647 h 1653"/>
                <a:gd name="T36" fmla="*/ 2147483647 w 1616"/>
                <a:gd name="T37" fmla="*/ 2147483647 h 1653"/>
                <a:gd name="T38" fmla="*/ 2147483647 w 1616"/>
                <a:gd name="T39" fmla="*/ 2147483647 h 1653"/>
                <a:gd name="T40" fmla="*/ 2147483647 w 1616"/>
                <a:gd name="T41" fmla="*/ 2147483647 h 1653"/>
                <a:gd name="T42" fmla="*/ 2147483647 w 1616"/>
                <a:gd name="T43" fmla="*/ 2147483647 h 1653"/>
                <a:gd name="T44" fmla="*/ 2147483647 w 1616"/>
                <a:gd name="T45" fmla="*/ 2147483647 h 1653"/>
                <a:gd name="T46" fmla="*/ 2147483647 w 1616"/>
                <a:gd name="T47" fmla="*/ 2147483647 h 1653"/>
                <a:gd name="T48" fmla="*/ 2147483647 w 1616"/>
                <a:gd name="T49" fmla="*/ 2147483647 h 1653"/>
                <a:gd name="T50" fmla="*/ 2147483647 w 1616"/>
                <a:gd name="T51" fmla="*/ 2147483647 h 1653"/>
                <a:gd name="T52" fmla="*/ 2147483647 w 1616"/>
                <a:gd name="T53" fmla="*/ 2147483647 h 1653"/>
                <a:gd name="T54" fmla="*/ 2147483647 w 1616"/>
                <a:gd name="T55" fmla="*/ 2147483647 h 1653"/>
                <a:gd name="T56" fmla="*/ 2147483647 w 1616"/>
                <a:gd name="T57" fmla="*/ 2147483647 h 1653"/>
                <a:gd name="T58" fmla="*/ 2147483647 w 1616"/>
                <a:gd name="T59" fmla="*/ 2147483647 h 1653"/>
                <a:gd name="T60" fmla="*/ 2147483647 w 1616"/>
                <a:gd name="T61" fmla="*/ 2147483647 h 1653"/>
                <a:gd name="T62" fmla="*/ 2147483647 w 1616"/>
                <a:gd name="T63" fmla="*/ 2147483647 h 1653"/>
                <a:gd name="T64" fmla="*/ 2147483647 w 1616"/>
                <a:gd name="T65" fmla="*/ 2147483647 h 1653"/>
                <a:gd name="T66" fmla="*/ 2147483647 w 1616"/>
                <a:gd name="T67" fmla="*/ 2147483647 h 1653"/>
                <a:gd name="T68" fmla="*/ 2147483647 w 1616"/>
                <a:gd name="T69" fmla="*/ 2147483647 h 1653"/>
                <a:gd name="T70" fmla="*/ 2147483647 w 1616"/>
                <a:gd name="T71" fmla="*/ 2147483647 h 1653"/>
                <a:gd name="T72" fmla="*/ 2147483647 w 1616"/>
                <a:gd name="T73" fmla="*/ 2147483647 h 1653"/>
                <a:gd name="T74" fmla="*/ 2147483647 w 1616"/>
                <a:gd name="T75" fmla="*/ 2147483647 h 1653"/>
                <a:gd name="T76" fmla="*/ 2147483647 w 1616"/>
                <a:gd name="T77" fmla="*/ 2147483647 h 1653"/>
                <a:gd name="T78" fmla="*/ 2147483647 w 1616"/>
                <a:gd name="T79" fmla="*/ 0 h 1653"/>
                <a:gd name="T80" fmla="*/ 0 w 1616"/>
                <a:gd name="T81" fmla="*/ 2147483647 h 1653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616"/>
                <a:gd name="T124" fmla="*/ 0 h 1653"/>
                <a:gd name="T125" fmla="*/ 1616 w 1616"/>
                <a:gd name="T126" fmla="*/ 1653 h 1653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616" h="1653">
                  <a:moveTo>
                    <a:pt x="0" y="97"/>
                  </a:moveTo>
                  <a:lnTo>
                    <a:pt x="218" y="870"/>
                  </a:lnTo>
                  <a:lnTo>
                    <a:pt x="239" y="891"/>
                  </a:lnTo>
                  <a:lnTo>
                    <a:pt x="256" y="945"/>
                  </a:lnTo>
                  <a:lnTo>
                    <a:pt x="267" y="973"/>
                  </a:lnTo>
                  <a:lnTo>
                    <a:pt x="298" y="989"/>
                  </a:lnTo>
                  <a:lnTo>
                    <a:pt x="314" y="1010"/>
                  </a:lnTo>
                  <a:lnTo>
                    <a:pt x="304" y="1043"/>
                  </a:lnTo>
                  <a:lnTo>
                    <a:pt x="331" y="1075"/>
                  </a:lnTo>
                  <a:lnTo>
                    <a:pt x="326" y="1086"/>
                  </a:lnTo>
                  <a:lnTo>
                    <a:pt x="298" y="1124"/>
                  </a:lnTo>
                  <a:lnTo>
                    <a:pt x="298" y="1172"/>
                  </a:lnTo>
                  <a:lnTo>
                    <a:pt x="277" y="1221"/>
                  </a:lnTo>
                  <a:lnTo>
                    <a:pt x="288" y="1286"/>
                  </a:lnTo>
                  <a:lnTo>
                    <a:pt x="321" y="1367"/>
                  </a:lnTo>
                  <a:lnTo>
                    <a:pt x="314" y="1460"/>
                  </a:lnTo>
                  <a:lnTo>
                    <a:pt x="353" y="1518"/>
                  </a:lnTo>
                  <a:lnTo>
                    <a:pt x="358" y="1541"/>
                  </a:lnTo>
                  <a:lnTo>
                    <a:pt x="363" y="1562"/>
                  </a:lnTo>
                  <a:lnTo>
                    <a:pt x="391" y="1590"/>
                  </a:lnTo>
                  <a:lnTo>
                    <a:pt x="391" y="1616"/>
                  </a:lnTo>
                  <a:lnTo>
                    <a:pt x="407" y="1643"/>
                  </a:lnTo>
                  <a:lnTo>
                    <a:pt x="1258" y="1590"/>
                  </a:lnTo>
                  <a:lnTo>
                    <a:pt x="1268" y="1632"/>
                  </a:lnTo>
                  <a:lnTo>
                    <a:pt x="1285" y="1648"/>
                  </a:lnTo>
                  <a:lnTo>
                    <a:pt x="1323" y="1653"/>
                  </a:lnTo>
                  <a:lnTo>
                    <a:pt x="1333" y="1611"/>
                  </a:lnTo>
                  <a:lnTo>
                    <a:pt x="1307" y="1530"/>
                  </a:lnTo>
                  <a:lnTo>
                    <a:pt x="1312" y="1502"/>
                  </a:lnTo>
                  <a:lnTo>
                    <a:pt x="1323" y="1486"/>
                  </a:lnTo>
                  <a:lnTo>
                    <a:pt x="1345" y="1470"/>
                  </a:lnTo>
                  <a:lnTo>
                    <a:pt x="1405" y="1497"/>
                  </a:lnTo>
                  <a:lnTo>
                    <a:pt x="1458" y="1497"/>
                  </a:lnTo>
                  <a:lnTo>
                    <a:pt x="1486" y="1492"/>
                  </a:lnTo>
                  <a:lnTo>
                    <a:pt x="1480" y="1432"/>
                  </a:lnTo>
                  <a:lnTo>
                    <a:pt x="1470" y="1400"/>
                  </a:lnTo>
                  <a:lnTo>
                    <a:pt x="1470" y="1356"/>
                  </a:lnTo>
                  <a:lnTo>
                    <a:pt x="1475" y="1330"/>
                  </a:lnTo>
                  <a:lnTo>
                    <a:pt x="1518" y="1200"/>
                  </a:lnTo>
                  <a:lnTo>
                    <a:pt x="1523" y="1145"/>
                  </a:lnTo>
                  <a:lnTo>
                    <a:pt x="1545" y="1091"/>
                  </a:lnTo>
                  <a:lnTo>
                    <a:pt x="1572" y="1038"/>
                  </a:lnTo>
                  <a:lnTo>
                    <a:pt x="1600" y="1016"/>
                  </a:lnTo>
                  <a:lnTo>
                    <a:pt x="1610" y="1005"/>
                  </a:lnTo>
                  <a:lnTo>
                    <a:pt x="1616" y="989"/>
                  </a:lnTo>
                  <a:lnTo>
                    <a:pt x="1600" y="984"/>
                  </a:lnTo>
                  <a:lnTo>
                    <a:pt x="1594" y="978"/>
                  </a:lnTo>
                  <a:lnTo>
                    <a:pt x="1583" y="978"/>
                  </a:lnTo>
                  <a:lnTo>
                    <a:pt x="1540" y="973"/>
                  </a:lnTo>
                  <a:lnTo>
                    <a:pt x="1523" y="961"/>
                  </a:lnTo>
                  <a:lnTo>
                    <a:pt x="1518" y="945"/>
                  </a:lnTo>
                  <a:lnTo>
                    <a:pt x="1496" y="870"/>
                  </a:lnTo>
                  <a:lnTo>
                    <a:pt x="1458" y="821"/>
                  </a:lnTo>
                  <a:lnTo>
                    <a:pt x="1415" y="799"/>
                  </a:lnTo>
                  <a:lnTo>
                    <a:pt x="1388" y="724"/>
                  </a:lnTo>
                  <a:lnTo>
                    <a:pt x="1361" y="692"/>
                  </a:lnTo>
                  <a:lnTo>
                    <a:pt x="1345" y="648"/>
                  </a:lnTo>
                  <a:lnTo>
                    <a:pt x="1317" y="638"/>
                  </a:lnTo>
                  <a:lnTo>
                    <a:pt x="1268" y="615"/>
                  </a:lnTo>
                  <a:lnTo>
                    <a:pt x="1231" y="573"/>
                  </a:lnTo>
                  <a:lnTo>
                    <a:pt x="1198" y="551"/>
                  </a:lnTo>
                  <a:lnTo>
                    <a:pt x="1198" y="529"/>
                  </a:lnTo>
                  <a:lnTo>
                    <a:pt x="1182" y="497"/>
                  </a:lnTo>
                  <a:lnTo>
                    <a:pt x="1166" y="481"/>
                  </a:lnTo>
                  <a:lnTo>
                    <a:pt x="1117" y="464"/>
                  </a:lnTo>
                  <a:lnTo>
                    <a:pt x="1019" y="378"/>
                  </a:lnTo>
                  <a:lnTo>
                    <a:pt x="976" y="362"/>
                  </a:lnTo>
                  <a:lnTo>
                    <a:pt x="965" y="334"/>
                  </a:lnTo>
                  <a:lnTo>
                    <a:pt x="928" y="297"/>
                  </a:lnTo>
                  <a:lnTo>
                    <a:pt x="900" y="237"/>
                  </a:lnTo>
                  <a:lnTo>
                    <a:pt x="868" y="205"/>
                  </a:lnTo>
                  <a:lnTo>
                    <a:pt x="856" y="188"/>
                  </a:lnTo>
                  <a:lnTo>
                    <a:pt x="797" y="178"/>
                  </a:lnTo>
                  <a:lnTo>
                    <a:pt x="711" y="135"/>
                  </a:lnTo>
                  <a:lnTo>
                    <a:pt x="689" y="113"/>
                  </a:lnTo>
                  <a:lnTo>
                    <a:pt x="716" y="53"/>
                  </a:lnTo>
                  <a:lnTo>
                    <a:pt x="737" y="37"/>
                  </a:lnTo>
                  <a:lnTo>
                    <a:pt x="754" y="16"/>
                  </a:lnTo>
                  <a:lnTo>
                    <a:pt x="754" y="5"/>
                  </a:lnTo>
                  <a:lnTo>
                    <a:pt x="749" y="0"/>
                  </a:lnTo>
                  <a:lnTo>
                    <a:pt x="304" y="64"/>
                  </a:lnTo>
                  <a:lnTo>
                    <a:pt x="0" y="97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</p:sp>
        <p:sp>
          <p:nvSpPr>
            <p:cNvPr id="19" name="MD"/>
            <p:cNvSpPr>
              <a:spLocks/>
            </p:cNvSpPr>
            <p:nvPr/>
          </p:nvSpPr>
          <p:spPr bwMode="auto">
            <a:xfrm>
              <a:off x="3785638" y="1894600"/>
              <a:ext cx="329480" cy="152769"/>
            </a:xfrm>
            <a:custGeom>
              <a:avLst/>
              <a:gdLst>
                <a:gd name="T0" fmla="*/ 2147483647 w 1355"/>
                <a:gd name="T1" fmla="*/ 2147483647 h 649"/>
                <a:gd name="T2" fmla="*/ 2147483647 w 1355"/>
                <a:gd name="T3" fmla="*/ 2147483647 h 649"/>
                <a:gd name="T4" fmla="*/ 2147483647 w 1355"/>
                <a:gd name="T5" fmla="*/ 2147483647 h 649"/>
                <a:gd name="T6" fmla="*/ 2147483647 w 1355"/>
                <a:gd name="T7" fmla="*/ 2147483647 h 649"/>
                <a:gd name="T8" fmla="*/ 2147483647 w 1355"/>
                <a:gd name="T9" fmla="*/ 2147483647 h 649"/>
                <a:gd name="T10" fmla="*/ 2147483647 w 1355"/>
                <a:gd name="T11" fmla="*/ 2147483647 h 649"/>
                <a:gd name="T12" fmla="*/ 2147483647 w 1355"/>
                <a:gd name="T13" fmla="*/ 2147483647 h 649"/>
                <a:gd name="T14" fmla="*/ 2147483647 w 1355"/>
                <a:gd name="T15" fmla="*/ 2147483647 h 649"/>
                <a:gd name="T16" fmla="*/ 2147483647 w 1355"/>
                <a:gd name="T17" fmla="*/ 2147483647 h 649"/>
                <a:gd name="T18" fmla="*/ 2147483647 w 1355"/>
                <a:gd name="T19" fmla="*/ 2147483647 h 649"/>
                <a:gd name="T20" fmla="*/ 2147483647 w 1355"/>
                <a:gd name="T21" fmla="*/ 2147483647 h 649"/>
                <a:gd name="T22" fmla="*/ 2147483647 w 1355"/>
                <a:gd name="T23" fmla="*/ 2147483647 h 649"/>
                <a:gd name="T24" fmla="*/ 2147483647 w 1355"/>
                <a:gd name="T25" fmla="*/ 2147483647 h 649"/>
                <a:gd name="T26" fmla="*/ 2147483647 w 1355"/>
                <a:gd name="T27" fmla="*/ 2147483647 h 649"/>
                <a:gd name="T28" fmla="*/ 2147483647 w 1355"/>
                <a:gd name="T29" fmla="*/ 2147483647 h 649"/>
                <a:gd name="T30" fmla="*/ 2147483647 w 1355"/>
                <a:gd name="T31" fmla="*/ 2147483647 h 649"/>
                <a:gd name="T32" fmla="*/ 2147483647 w 1355"/>
                <a:gd name="T33" fmla="*/ 2147483647 h 649"/>
                <a:gd name="T34" fmla="*/ 2147483647 w 1355"/>
                <a:gd name="T35" fmla="*/ 2147483647 h 649"/>
                <a:gd name="T36" fmla="*/ 2147483647 w 1355"/>
                <a:gd name="T37" fmla="*/ 2147483647 h 649"/>
                <a:gd name="T38" fmla="*/ 2147483647 w 1355"/>
                <a:gd name="T39" fmla="*/ 2147483647 h 649"/>
                <a:gd name="T40" fmla="*/ 2147483647 w 1355"/>
                <a:gd name="T41" fmla="*/ 2147483647 h 649"/>
                <a:gd name="T42" fmla="*/ 2147483647 w 1355"/>
                <a:gd name="T43" fmla="*/ 2147483647 h 649"/>
                <a:gd name="T44" fmla="*/ 2147483647 w 1355"/>
                <a:gd name="T45" fmla="*/ 2147483647 h 649"/>
                <a:gd name="T46" fmla="*/ 2147483647 w 1355"/>
                <a:gd name="T47" fmla="*/ 2147483647 h 649"/>
                <a:gd name="T48" fmla="*/ 2147483647 w 1355"/>
                <a:gd name="T49" fmla="*/ 2147483647 h 649"/>
                <a:gd name="T50" fmla="*/ 2147483647 w 1355"/>
                <a:gd name="T51" fmla="*/ 2147483647 h 649"/>
                <a:gd name="T52" fmla="*/ 2147483647 w 1355"/>
                <a:gd name="T53" fmla="*/ 2147483647 h 649"/>
                <a:gd name="T54" fmla="*/ 2147483647 w 1355"/>
                <a:gd name="T55" fmla="*/ 2147483647 h 649"/>
                <a:gd name="T56" fmla="*/ 2147483647 w 1355"/>
                <a:gd name="T57" fmla="*/ 2147483647 h 649"/>
                <a:gd name="T58" fmla="*/ 2147483647 w 1355"/>
                <a:gd name="T59" fmla="*/ 2147483647 h 649"/>
                <a:gd name="T60" fmla="*/ 2147483647 w 1355"/>
                <a:gd name="T61" fmla="*/ 2147483647 h 649"/>
                <a:gd name="T62" fmla="*/ 2147483647 w 1355"/>
                <a:gd name="T63" fmla="*/ 2147483647 h 649"/>
                <a:gd name="T64" fmla="*/ 2147483647 w 1355"/>
                <a:gd name="T65" fmla="*/ 2147483647 h 649"/>
                <a:gd name="T66" fmla="*/ 2147483647 w 1355"/>
                <a:gd name="T67" fmla="*/ 2147483647 h 649"/>
                <a:gd name="T68" fmla="*/ 2147483647 w 1355"/>
                <a:gd name="T69" fmla="*/ 2147483647 h 649"/>
                <a:gd name="T70" fmla="*/ 2147483647 w 1355"/>
                <a:gd name="T71" fmla="*/ 2147483647 h 649"/>
                <a:gd name="T72" fmla="*/ 2147483647 w 1355"/>
                <a:gd name="T73" fmla="*/ 2147483647 h 649"/>
                <a:gd name="T74" fmla="*/ 2147483647 w 1355"/>
                <a:gd name="T75" fmla="*/ 2147483647 h 649"/>
                <a:gd name="T76" fmla="*/ 2147483647 w 1355"/>
                <a:gd name="T77" fmla="*/ 2147483647 h 649"/>
                <a:gd name="T78" fmla="*/ 2147483647 w 1355"/>
                <a:gd name="T79" fmla="*/ 2147483647 h 649"/>
                <a:gd name="T80" fmla="*/ 2147483647 w 1355"/>
                <a:gd name="T81" fmla="*/ 2147483647 h 649"/>
                <a:gd name="T82" fmla="*/ 2147483647 w 1355"/>
                <a:gd name="T83" fmla="*/ 2147483647 h 649"/>
                <a:gd name="T84" fmla="*/ 2147483647 w 1355"/>
                <a:gd name="T85" fmla="*/ 2147483647 h 649"/>
                <a:gd name="T86" fmla="*/ 2147483647 w 1355"/>
                <a:gd name="T87" fmla="*/ 2147483647 h 649"/>
                <a:gd name="T88" fmla="*/ 2147483647 w 1355"/>
                <a:gd name="T89" fmla="*/ 2147483647 h 649"/>
                <a:gd name="T90" fmla="*/ 2147483647 w 1355"/>
                <a:gd name="T91" fmla="*/ 2147483647 h 649"/>
                <a:gd name="T92" fmla="*/ 2147483647 w 1355"/>
                <a:gd name="T93" fmla="*/ 2147483647 h 649"/>
                <a:gd name="T94" fmla="*/ 2147483647 w 1355"/>
                <a:gd name="T95" fmla="*/ 2147483647 h 649"/>
                <a:gd name="T96" fmla="*/ 2147483647 w 1355"/>
                <a:gd name="T97" fmla="*/ 2147483647 h 649"/>
                <a:gd name="T98" fmla="*/ 2147483647 w 1355"/>
                <a:gd name="T99" fmla="*/ 2147483647 h 649"/>
                <a:gd name="T100" fmla="*/ 2147483647 w 1355"/>
                <a:gd name="T101" fmla="*/ 2147483647 h 649"/>
                <a:gd name="T102" fmla="*/ 2147483647 w 1355"/>
                <a:gd name="T103" fmla="*/ 2147483647 h 649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355"/>
                <a:gd name="T157" fmla="*/ 0 h 649"/>
                <a:gd name="T158" fmla="*/ 1355 w 1355"/>
                <a:gd name="T159" fmla="*/ 649 h 649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355" h="649">
                  <a:moveTo>
                    <a:pt x="1023" y="0"/>
                  </a:moveTo>
                  <a:lnTo>
                    <a:pt x="774" y="44"/>
                  </a:lnTo>
                  <a:lnTo>
                    <a:pt x="0" y="195"/>
                  </a:lnTo>
                  <a:lnTo>
                    <a:pt x="43" y="385"/>
                  </a:lnTo>
                  <a:lnTo>
                    <a:pt x="54" y="362"/>
                  </a:lnTo>
                  <a:lnTo>
                    <a:pt x="71" y="352"/>
                  </a:lnTo>
                  <a:lnTo>
                    <a:pt x="130" y="287"/>
                  </a:lnTo>
                  <a:lnTo>
                    <a:pt x="157" y="281"/>
                  </a:lnTo>
                  <a:lnTo>
                    <a:pt x="179" y="249"/>
                  </a:lnTo>
                  <a:lnTo>
                    <a:pt x="200" y="239"/>
                  </a:lnTo>
                  <a:lnTo>
                    <a:pt x="216" y="200"/>
                  </a:lnTo>
                  <a:lnTo>
                    <a:pt x="232" y="222"/>
                  </a:lnTo>
                  <a:lnTo>
                    <a:pt x="265" y="227"/>
                  </a:lnTo>
                  <a:lnTo>
                    <a:pt x="304" y="211"/>
                  </a:lnTo>
                  <a:lnTo>
                    <a:pt x="309" y="190"/>
                  </a:lnTo>
                  <a:lnTo>
                    <a:pt x="406" y="157"/>
                  </a:lnTo>
                  <a:lnTo>
                    <a:pt x="428" y="168"/>
                  </a:lnTo>
                  <a:lnTo>
                    <a:pt x="450" y="174"/>
                  </a:lnTo>
                  <a:lnTo>
                    <a:pt x="476" y="162"/>
                  </a:lnTo>
                  <a:lnTo>
                    <a:pt x="488" y="190"/>
                  </a:lnTo>
                  <a:lnTo>
                    <a:pt x="499" y="195"/>
                  </a:lnTo>
                  <a:lnTo>
                    <a:pt x="531" y="265"/>
                  </a:lnTo>
                  <a:lnTo>
                    <a:pt x="553" y="260"/>
                  </a:lnTo>
                  <a:lnTo>
                    <a:pt x="579" y="271"/>
                  </a:lnTo>
                  <a:lnTo>
                    <a:pt x="607" y="281"/>
                  </a:lnTo>
                  <a:lnTo>
                    <a:pt x="585" y="309"/>
                  </a:lnTo>
                  <a:lnTo>
                    <a:pt x="618" y="341"/>
                  </a:lnTo>
                  <a:lnTo>
                    <a:pt x="677" y="341"/>
                  </a:lnTo>
                  <a:lnTo>
                    <a:pt x="699" y="368"/>
                  </a:lnTo>
                  <a:lnTo>
                    <a:pt x="737" y="385"/>
                  </a:lnTo>
                  <a:lnTo>
                    <a:pt x="764" y="417"/>
                  </a:lnTo>
                  <a:lnTo>
                    <a:pt x="758" y="432"/>
                  </a:lnTo>
                  <a:lnTo>
                    <a:pt x="720" y="497"/>
                  </a:lnTo>
                  <a:lnTo>
                    <a:pt x="699" y="552"/>
                  </a:lnTo>
                  <a:lnTo>
                    <a:pt x="704" y="595"/>
                  </a:lnTo>
                  <a:lnTo>
                    <a:pt x="748" y="595"/>
                  </a:lnTo>
                  <a:lnTo>
                    <a:pt x="786" y="573"/>
                  </a:lnTo>
                  <a:lnTo>
                    <a:pt x="818" y="606"/>
                  </a:lnTo>
                  <a:lnTo>
                    <a:pt x="834" y="617"/>
                  </a:lnTo>
                  <a:lnTo>
                    <a:pt x="834" y="606"/>
                  </a:lnTo>
                  <a:lnTo>
                    <a:pt x="867" y="601"/>
                  </a:lnTo>
                  <a:lnTo>
                    <a:pt x="916" y="601"/>
                  </a:lnTo>
                  <a:lnTo>
                    <a:pt x="976" y="622"/>
                  </a:lnTo>
                  <a:lnTo>
                    <a:pt x="1002" y="633"/>
                  </a:lnTo>
                  <a:lnTo>
                    <a:pt x="1018" y="633"/>
                  </a:lnTo>
                  <a:lnTo>
                    <a:pt x="1018" y="622"/>
                  </a:lnTo>
                  <a:lnTo>
                    <a:pt x="1002" y="606"/>
                  </a:lnTo>
                  <a:lnTo>
                    <a:pt x="976" y="562"/>
                  </a:lnTo>
                  <a:lnTo>
                    <a:pt x="953" y="557"/>
                  </a:lnTo>
                  <a:lnTo>
                    <a:pt x="948" y="552"/>
                  </a:lnTo>
                  <a:lnTo>
                    <a:pt x="953" y="536"/>
                  </a:lnTo>
                  <a:lnTo>
                    <a:pt x="965" y="536"/>
                  </a:lnTo>
                  <a:lnTo>
                    <a:pt x="970" y="525"/>
                  </a:lnTo>
                  <a:lnTo>
                    <a:pt x="943" y="514"/>
                  </a:lnTo>
                  <a:lnTo>
                    <a:pt x="921" y="476"/>
                  </a:lnTo>
                  <a:lnTo>
                    <a:pt x="894" y="411"/>
                  </a:lnTo>
                  <a:lnTo>
                    <a:pt x="888" y="385"/>
                  </a:lnTo>
                  <a:lnTo>
                    <a:pt x="883" y="352"/>
                  </a:lnTo>
                  <a:lnTo>
                    <a:pt x="894" y="281"/>
                  </a:lnTo>
                  <a:lnTo>
                    <a:pt x="894" y="265"/>
                  </a:lnTo>
                  <a:lnTo>
                    <a:pt x="883" y="255"/>
                  </a:lnTo>
                  <a:lnTo>
                    <a:pt x="878" y="232"/>
                  </a:lnTo>
                  <a:lnTo>
                    <a:pt x="883" y="222"/>
                  </a:lnTo>
                  <a:lnTo>
                    <a:pt x="894" y="206"/>
                  </a:lnTo>
                  <a:lnTo>
                    <a:pt x="899" y="184"/>
                  </a:lnTo>
                  <a:lnTo>
                    <a:pt x="953" y="146"/>
                  </a:lnTo>
                  <a:lnTo>
                    <a:pt x="965" y="135"/>
                  </a:lnTo>
                  <a:lnTo>
                    <a:pt x="976" y="81"/>
                  </a:lnTo>
                  <a:lnTo>
                    <a:pt x="1002" y="86"/>
                  </a:lnTo>
                  <a:lnTo>
                    <a:pt x="1018" y="103"/>
                  </a:lnTo>
                  <a:lnTo>
                    <a:pt x="992" y="146"/>
                  </a:lnTo>
                  <a:lnTo>
                    <a:pt x="976" y="174"/>
                  </a:lnTo>
                  <a:lnTo>
                    <a:pt x="959" y="195"/>
                  </a:lnTo>
                  <a:lnTo>
                    <a:pt x="943" y="227"/>
                  </a:lnTo>
                  <a:lnTo>
                    <a:pt x="959" y="265"/>
                  </a:lnTo>
                  <a:lnTo>
                    <a:pt x="986" y="271"/>
                  </a:lnTo>
                  <a:lnTo>
                    <a:pt x="1002" y="341"/>
                  </a:lnTo>
                  <a:lnTo>
                    <a:pt x="997" y="352"/>
                  </a:lnTo>
                  <a:lnTo>
                    <a:pt x="959" y="373"/>
                  </a:lnTo>
                  <a:lnTo>
                    <a:pt x="965" y="390"/>
                  </a:lnTo>
                  <a:lnTo>
                    <a:pt x="997" y="401"/>
                  </a:lnTo>
                  <a:lnTo>
                    <a:pt x="1002" y="417"/>
                  </a:lnTo>
                  <a:lnTo>
                    <a:pt x="997" y="444"/>
                  </a:lnTo>
                  <a:lnTo>
                    <a:pt x="1002" y="460"/>
                  </a:lnTo>
                  <a:lnTo>
                    <a:pt x="1002" y="481"/>
                  </a:lnTo>
                  <a:lnTo>
                    <a:pt x="1018" y="525"/>
                  </a:lnTo>
                  <a:lnTo>
                    <a:pt x="1056" y="552"/>
                  </a:lnTo>
                  <a:lnTo>
                    <a:pt x="1078" y="552"/>
                  </a:lnTo>
                  <a:lnTo>
                    <a:pt x="1095" y="536"/>
                  </a:lnTo>
                  <a:lnTo>
                    <a:pt x="1116" y="541"/>
                  </a:lnTo>
                  <a:lnTo>
                    <a:pt x="1127" y="546"/>
                  </a:lnTo>
                  <a:lnTo>
                    <a:pt x="1121" y="568"/>
                  </a:lnTo>
                  <a:lnTo>
                    <a:pt x="1143" y="606"/>
                  </a:lnTo>
                  <a:lnTo>
                    <a:pt x="1149" y="622"/>
                  </a:lnTo>
                  <a:lnTo>
                    <a:pt x="1160" y="643"/>
                  </a:lnTo>
                  <a:lnTo>
                    <a:pt x="1197" y="643"/>
                  </a:lnTo>
                  <a:lnTo>
                    <a:pt x="1197" y="649"/>
                  </a:lnTo>
                  <a:lnTo>
                    <a:pt x="1225" y="622"/>
                  </a:lnTo>
                  <a:lnTo>
                    <a:pt x="1316" y="590"/>
                  </a:lnTo>
                  <a:lnTo>
                    <a:pt x="1316" y="573"/>
                  </a:lnTo>
                  <a:lnTo>
                    <a:pt x="1328" y="552"/>
                  </a:lnTo>
                  <a:lnTo>
                    <a:pt x="1355" y="427"/>
                  </a:lnTo>
                  <a:lnTo>
                    <a:pt x="1349" y="417"/>
                  </a:lnTo>
                  <a:lnTo>
                    <a:pt x="1160" y="455"/>
                  </a:lnTo>
                  <a:lnTo>
                    <a:pt x="1023" y="0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</p:sp>
        <p:sp>
          <p:nvSpPr>
            <p:cNvPr id="20" name="DE"/>
            <p:cNvSpPr>
              <a:spLocks/>
            </p:cNvSpPr>
            <p:nvPr/>
          </p:nvSpPr>
          <p:spPr bwMode="auto">
            <a:xfrm>
              <a:off x="4034757" y="1878518"/>
              <a:ext cx="80361" cy="120608"/>
            </a:xfrm>
            <a:custGeom>
              <a:avLst/>
              <a:gdLst>
                <a:gd name="T0" fmla="*/ 2147483647 w 326"/>
                <a:gd name="T1" fmla="*/ 2147483647 h 514"/>
                <a:gd name="T2" fmla="*/ 2147483647 w 326"/>
                <a:gd name="T3" fmla="*/ 2147483647 h 514"/>
                <a:gd name="T4" fmla="*/ 2147483647 w 326"/>
                <a:gd name="T5" fmla="*/ 2147483647 h 514"/>
                <a:gd name="T6" fmla="*/ 2147483647 w 326"/>
                <a:gd name="T7" fmla="*/ 2147483647 h 514"/>
                <a:gd name="T8" fmla="*/ 2147483647 w 326"/>
                <a:gd name="T9" fmla="*/ 2147483647 h 514"/>
                <a:gd name="T10" fmla="*/ 2147483647 w 326"/>
                <a:gd name="T11" fmla="*/ 2147483647 h 514"/>
                <a:gd name="T12" fmla="*/ 2147483647 w 326"/>
                <a:gd name="T13" fmla="*/ 2147483647 h 514"/>
                <a:gd name="T14" fmla="*/ 2147483647 w 326"/>
                <a:gd name="T15" fmla="*/ 2147483647 h 514"/>
                <a:gd name="T16" fmla="*/ 2147483647 w 326"/>
                <a:gd name="T17" fmla="*/ 2147483647 h 514"/>
                <a:gd name="T18" fmla="*/ 2147483647 w 326"/>
                <a:gd name="T19" fmla="*/ 2147483647 h 514"/>
                <a:gd name="T20" fmla="*/ 2147483647 w 326"/>
                <a:gd name="T21" fmla="*/ 2147483647 h 514"/>
                <a:gd name="T22" fmla="*/ 2147483647 w 326"/>
                <a:gd name="T23" fmla="*/ 2147483647 h 514"/>
                <a:gd name="T24" fmla="*/ 2147483647 w 326"/>
                <a:gd name="T25" fmla="*/ 2147483647 h 514"/>
                <a:gd name="T26" fmla="*/ 2147483647 w 326"/>
                <a:gd name="T27" fmla="*/ 2147483647 h 514"/>
                <a:gd name="T28" fmla="*/ 2147483647 w 326"/>
                <a:gd name="T29" fmla="*/ 2147483647 h 514"/>
                <a:gd name="T30" fmla="*/ 2147483647 w 326"/>
                <a:gd name="T31" fmla="*/ 0 h 514"/>
                <a:gd name="T32" fmla="*/ 2147483647 w 326"/>
                <a:gd name="T33" fmla="*/ 2147483647 h 514"/>
                <a:gd name="T34" fmla="*/ 2147483647 w 326"/>
                <a:gd name="T35" fmla="*/ 2147483647 h 514"/>
                <a:gd name="T36" fmla="*/ 2147483647 w 326"/>
                <a:gd name="T37" fmla="*/ 2147483647 h 514"/>
                <a:gd name="T38" fmla="*/ 2147483647 w 326"/>
                <a:gd name="T39" fmla="*/ 2147483647 h 514"/>
                <a:gd name="T40" fmla="*/ 0 w 326"/>
                <a:gd name="T41" fmla="*/ 2147483647 h 514"/>
                <a:gd name="T42" fmla="*/ 2147483647 w 326"/>
                <a:gd name="T43" fmla="*/ 2147483647 h 514"/>
                <a:gd name="T44" fmla="*/ 2147483647 w 326"/>
                <a:gd name="T45" fmla="*/ 2147483647 h 514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326"/>
                <a:gd name="T70" fmla="*/ 0 h 514"/>
                <a:gd name="T71" fmla="*/ 326 w 326"/>
                <a:gd name="T72" fmla="*/ 514 h 514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326" h="514">
                  <a:moveTo>
                    <a:pt x="326" y="476"/>
                  </a:moveTo>
                  <a:lnTo>
                    <a:pt x="321" y="444"/>
                  </a:lnTo>
                  <a:lnTo>
                    <a:pt x="299" y="389"/>
                  </a:lnTo>
                  <a:lnTo>
                    <a:pt x="261" y="356"/>
                  </a:lnTo>
                  <a:lnTo>
                    <a:pt x="212" y="319"/>
                  </a:lnTo>
                  <a:lnTo>
                    <a:pt x="191" y="298"/>
                  </a:lnTo>
                  <a:lnTo>
                    <a:pt x="179" y="270"/>
                  </a:lnTo>
                  <a:lnTo>
                    <a:pt x="142" y="205"/>
                  </a:lnTo>
                  <a:lnTo>
                    <a:pt x="126" y="173"/>
                  </a:lnTo>
                  <a:lnTo>
                    <a:pt x="93" y="135"/>
                  </a:lnTo>
                  <a:lnTo>
                    <a:pt x="82" y="113"/>
                  </a:lnTo>
                  <a:lnTo>
                    <a:pt x="77" y="92"/>
                  </a:lnTo>
                  <a:lnTo>
                    <a:pt x="77" y="86"/>
                  </a:lnTo>
                  <a:lnTo>
                    <a:pt x="77" y="75"/>
                  </a:lnTo>
                  <a:lnTo>
                    <a:pt x="98" y="5"/>
                  </a:lnTo>
                  <a:lnTo>
                    <a:pt x="72" y="0"/>
                  </a:lnTo>
                  <a:lnTo>
                    <a:pt x="44" y="5"/>
                  </a:lnTo>
                  <a:lnTo>
                    <a:pt x="17" y="32"/>
                  </a:lnTo>
                  <a:lnTo>
                    <a:pt x="12" y="54"/>
                  </a:lnTo>
                  <a:lnTo>
                    <a:pt x="7" y="59"/>
                  </a:lnTo>
                  <a:lnTo>
                    <a:pt x="0" y="59"/>
                  </a:lnTo>
                  <a:lnTo>
                    <a:pt x="137" y="514"/>
                  </a:lnTo>
                  <a:lnTo>
                    <a:pt x="326" y="476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</p:sp>
        <p:grpSp>
          <p:nvGrpSpPr>
            <p:cNvPr id="21" name="Group 20"/>
            <p:cNvGrpSpPr/>
            <p:nvPr/>
          </p:nvGrpSpPr>
          <p:grpSpPr>
            <a:xfrm>
              <a:off x="3681169" y="1388047"/>
              <a:ext cx="586635" cy="562836"/>
              <a:chOff x="3681169" y="1388047"/>
              <a:chExt cx="586635" cy="562836"/>
            </a:xfrm>
          </p:grpSpPr>
          <p:sp>
            <p:nvSpPr>
              <p:cNvPr id="114" name="NY"/>
              <p:cNvSpPr>
                <a:spLocks/>
              </p:cNvSpPr>
              <p:nvPr/>
            </p:nvSpPr>
            <p:spPr bwMode="auto">
              <a:xfrm>
                <a:off x="3729385" y="1388047"/>
                <a:ext cx="538419" cy="418107"/>
              </a:xfrm>
              <a:custGeom>
                <a:avLst/>
                <a:gdLst>
                  <a:gd name="T0" fmla="*/ 2147483647 w 2221"/>
                  <a:gd name="T1" fmla="*/ 2147483647 h 1698"/>
                  <a:gd name="T2" fmla="*/ 2147483647 w 2221"/>
                  <a:gd name="T3" fmla="*/ 2147483647 h 1698"/>
                  <a:gd name="T4" fmla="*/ 2147483647 w 2221"/>
                  <a:gd name="T5" fmla="*/ 2147483647 h 1698"/>
                  <a:gd name="T6" fmla="*/ 2147483647 w 2221"/>
                  <a:gd name="T7" fmla="*/ 2147483647 h 1698"/>
                  <a:gd name="T8" fmla="*/ 2147483647 w 2221"/>
                  <a:gd name="T9" fmla="*/ 2147483647 h 1698"/>
                  <a:gd name="T10" fmla="*/ 2147483647 w 2221"/>
                  <a:gd name="T11" fmla="*/ 2147483647 h 1698"/>
                  <a:gd name="T12" fmla="*/ 2147483647 w 2221"/>
                  <a:gd name="T13" fmla="*/ 2147483647 h 1698"/>
                  <a:gd name="T14" fmla="*/ 2147483647 w 2221"/>
                  <a:gd name="T15" fmla="*/ 2147483647 h 1698"/>
                  <a:gd name="T16" fmla="*/ 2147483647 w 2221"/>
                  <a:gd name="T17" fmla="*/ 2147483647 h 1698"/>
                  <a:gd name="T18" fmla="*/ 2147483647 w 2221"/>
                  <a:gd name="T19" fmla="*/ 2147483647 h 1698"/>
                  <a:gd name="T20" fmla="*/ 2147483647 w 2221"/>
                  <a:gd name="T21" fmla="*/ 2147483647 h 1698"/>
                  <a:gd name="T22" fmla="*/ 2147483647 w 2221"/>
                  <a:gd name="T23" fmla="*/ 2147483647 h 1698"/>
                  <a:gd name="T24" fmla="*/ 2147483647 w 2221"/>
                  <a:gd name="T25" fmla="*/ 2147483647 h 1698"/>
                  <a:gd name="T26" fmla="*/ 2147483647 w 2221"/>
                  <a:gd name="T27" fmla="*/ 2147483647 h 1698"/>
                  <a:gd name="T28" fmla="*/ 2147483647 w 2221"/>
                  <a:gd name="T29" fmla="*/ 2147483647 h 1698"/>
                  <a:gd name="T30" fmla="*/ 2147483647 w 2221"/>
                  <a:gd name="T31" fmla="*/ 2147483647 h 1698"/>
                  <a:gd name="T32" fmla="*/ 2147483647 w 2221"/>
                  <a:gd name="T33" fmla="*/ 2147483647 h 1698"/>
                  <a:gd name="T34" fmla="*/ 2147483647 w 2221"/>
                  <a:gd name="T35" fmla="*/ 2147483647 h 1698"/>
                  <a:gd name="T36" fmla="*/ 2147483647 w 2221"/>
                  <a:gd name="T37" fmla="*/ 2147483647 h 1698"/>
                  <a:gd name="T38" fmla="*/ 2147483647 w 2221"/>
                  <a:gd name="T39" fmla="*/ 2147483647 h 1698"/>
                  <a:gd name="T40" fmla="*/ 2147483647 w 2221"/>
                  <a:gd name="T41" fmla="*/ 2147483647 h 1698"/>
                  <a:gd name="T42" fmla="*/ 2147483647 w 2221"/>
                  <a:gd name="T43" fmla="*/ 2147483647 h 1698"/>
                  <a:gd name="T44" fmla="*/ 2147483647 w 2221"/>
                  <a:gd name="T45" fmla="*/ 2147483647 h 1698"/>
                  <a:gd name="T46" fmla="*/ 2147483647 w 2221"/>
                  <a:gd name="T47" fmla="*/ 2147483647 h 1698"/>
                  <a:gd name="T48" fmla="*/ 2147483647 w 2221"/>
                  <a:gd name="T49" fmla="*/ 2147483647 h 1698"/>
                  <a:gd name="T50" fmla="*/ 2147483647 w 2221"/>
                  <a:gd name="T51" fmla="*/ 2147483647 h 1698"/>
                  <a:gd name="T52" fmla="*/ 2147483647 w 2221"/>
                  <a:gd name="T53" fmla="*/ 0 h 1698"/>
                  <a:gd name="T54" fmla="*/ 2147483647 w 2221"/>
                  <a:gd name="T55" fmla="*/ 2147483647 h 1698"/>
                  <a:gd name="T56" fmla="*/ 2147483647 w 2221"/>
                  <a:gd name="T57" fmla="*/ 2147483647 h 1698"/>
                  <a:gd name="T58" fmla="*/ 2147483647 w 2221"/>
                  <a:gd name="T59" fmla="*/ 2147483647 h 1698"/>
                  <a:gd name="T60" fmla="*/ 2147483647 w 2221"/>
                  <a:gd name="T61" fmla="*/ 2147483647 h 1698"/>
                  <a:gd name="T62" fmla="*/ 2147483647 w 2221"/>
                  <a:gd name="T63" fmla="*/ 2147483647 h 1698"/>
                  <a:gd name="T64" fmla="*/ 2147483647 w 2221"/>
                  <a:gd name="T65" fmla="*/ 2147483647 h 1698"/>
                  <a:gd name="T66" fmla="*/ 2147483647 w 2221"/>
                  <a:gd name="T67" fmla="*/ 2147483647 h 1698"/>
                  <a:gd name="T68" fmla="*/ 2147483647 w 2221"/>
                  <a:gd name="T69" fmla="*/ 2147483647 h 1698"/>
                  <a:gd name="T70" fmla="*/ 2147483647 w 2221"/>
                  <a:gd name="T71" fmla="*/ 2147483647 h 1698"/>
                  <a:gd name="T72" fmla="*/ 2147483647 w 2221"/>
                  <a:gd name="T73" fmla="*/ 2147483647 h 1698"/>
                  <a:gd name="T74" fmla="*/ 2147483647 w 2221"/>
                  <a:gd name="T75" fmla="*/ 2147483647 h 1698"/>
                  <a:gd name="T76" fmla="*/ 2147483647 w 2221"/>
                  <a:gd name="T77" fmla="*/ 2147483647 h 1698"/>
                  <a:gd name="T78" fmla="*/ 2147483647 w 2221"/>
                  <a:gd name="T79" fmla="*/ 2147483647 h 1698"/>
                  <a:gd name="T80" fmla="*/ 2147483647 w 2221"/>
                  <a:gd name="T81" fmla="*/ 2147483647 h 1698"/>
                  <a:gd name="T82" fmla="*/ 2147483647 w 2221"/>
                  <a:gd name="T83" fmla="*/ 2147483647 h 1698"/>
                  <a:gd name="T84" fmla="*/ 2147483647 w 2221"/>
                  <a:gd name="T85" fmla="*/ 2147483647 h 1698"/>
                  <a:gd name="T86" fmla="*/ 2147483647 w 2221"/>
                  <a:gd name="T87" fmla="*/ 2147483647 h 1698"/>
                  <a:gd name="T88" fmla="*/ 2147483647 w 2221"/>
                  <a:gd name="T89" fmla="*/ 2147483647 h 1698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2221"/>
                  <a:gd name="T136" fmla="*/ 0 h 1698"/>
                  <a:gd name="T137" fmla="*/ 2221 w 2221"/>
                  <a:gd name="T138" fmla="*/ 1698 h 1698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2221" h="1698">
                    <a:moveTo>
                      <a:pt x="1441" y="1401"/>
                    </a:moveTo>
                    <a:lnTo>
                      <a:pt x="1680" y="1487"/>
                    </a:lnTo>
                    <a:lnTo>
                      <a:pt x="1697" y="1525"/>
                    </a:lnTo>
                    <a:lnTo>
                      <a:pt x="1680" y="1541"/>
                    </a:lnTo>
                    <a:lnTo>
                      <a:pt x="1669" y="1557"/>
                    </a:lnTo>
                    <a:lnTo>
                      <a:pt x="1664" y="1584"/>
                    </a:lnTo>
                    <a:lnTo>
                      <a:pt x="1664" y="1622"/>
                    </a:lnTo>
                    <a:lnTo>
                      <a:pt x="1653" y="1628"/>
                    </a:lnTo>
                    <a:lnTo>
                      <a:pt x="1637" y="1633"/>
                    </a:lnTo>
                    <a:lnTo>
                      <a:pt x="1615" y="1682"/>
                    </a:lnTo>
                    <a:lnTo>
                      <a:pt x="1615" y="1698"/>
                    </a:lnTo>
                    <a:lnTo>
                      <a:pt x="1625" y="1698"/>
                    </a:lnTo>
                    <a:lnTo>
                      <a:pt x="1637" y="1693"/>
                    </a:lnTo>
                    <a:lnTo>
                      <a:pt x="1642" y="1682"/>
                    </a:lnTo>
                    <a:lnTo>
                      <a:pt x="1680" y="1644"/>
                    </a:lnTo>
                    <a:lnTo>
                      <a:pt x="1702" y="1649"/>
                    </a:lnTo>
                    <a:lnTo>
                      <a:pt x="1756" y="1649"/>
                    </a:lnTo>
                    <a:lnTo>
                      <a:pt x="1772" y="1633"/>
                    </a:lnTo>
                    <a:lnTo>
                      <a:pt x="1821" y="1622"/>
                    </a:lnTo>
                    <a:lnTo>
                      <a:pt x="1864" y="1606"/>
                    </a:lnTo>
                    <a:lnTo>
                      <a:pt x="1891" y="1589"/>
                    </a:lnTo>
                    <a:lnTo>
                      <a:pt x="1918" y="1557"/>
                    </a:lnTo>
                    <a:lnTo>
                      <a:pt x="2053" y="1466"/>
                    </a:lnTo>
                    <a:lnTo>
                      <a:pt x="2092" y="1444"/>
                    </a:lnTo>
                    <a:lnTo>
                      <a:pt x="2119" y="1417"/>
                    </a:lnTo>
                    <a:lnTo>
                      <a:pt x="2141" y="1412"/>
                    </a:lnTo>
                    <a:lnTo>
                      <a:pt x="2162" y="1396"/>
                    </a:lnTo>
                    <a:lnTo>
                      <a:pt x="2189" y="1379"/>
                    </a:lnTo>
                    <a:lnTo>
                      <a:pt x="2205" y="1363"/>
                    </a:lnTo>
                    <a:lnTo>
                      <a:pt x="2216" y="1331"/>
                    </a:lnTo>
                    <a:lnTo>
                      <a:pt x="2221" y="1319"/>
                    </a:lnTo>
                    <a:lnTo>
                      <a:pt x="2216" y="1314"/>
                    </a:lnTo>
                    <a:lnTo>
                      <a:pt x="2189" y="1341"/>
                    </a:lnTo>
                    <a:lnTo>
                      <a:pt x="2157" y="1352"/>
                    </a:lnTo>
                    <a:lnTo>
                      <a:pt x="2119" y="1368"/>
                    </a:lnTo>
                    <a:lnTo>
                      <a:pt x="2102" y="1384"/>
                    </a:lnTo>
                    <a:lnTo>
                      <a:pt x="2092" y="1406"/>
                    </a:lnTo>
                    <a:lnTo>
                      <a:pt x="2060" y="1422"/>
                    </a:lnTo>
                    <a:lnTo>
                      <a:pt x="2053" y="1412"/>
                    </a:lnTo>
                    <a:lnTo>
                      <a:pt x="2065" y="1389"/>
                    </a:lnTo>
                    <a:lnTo>
                      <a:pt x="2086" y="1363"/>
                    </a:lnTo>
                    <a:lnTo>
                      <a:pt x="2113" y="1319"/>
                    </a:lnTo>
                    <a:lnTo>
                      <a:pt x="2102" y="1314"/>
                    </a:lnTo>
                    <a:lnTo>
                      <a:pt x="2081" y="1336"/>
                    </a:lnTo>
                    <a:lnTo>
                      <a:pt x="2070" y="1357"/>
                    </a:lnTo>
                    <a:lnTo>
                      <a:pt x="2048" y="1379"/>
                    </a:lnTo>
                    <a:lnTo>
                      <a:pt x="1972" y="1422"/>
                    </a:lnTo>
                    <a:lnTo>
                      <a:pt x="1875" y="1466"/>
                    </a:lnTo>
                    <a:lnTo>
                      <a:pt x="1799" y="1509"/>
                    </a:lnTo>
                    <a:lnTo>
                      <a:pt x="1767" y="1525"/>
                    </a:lnTo>
                    <a:lnTo>
                      <a:pt x="1734" y="1563"/>
                    </a:lnTo>
                    <a:lnTo>
                      <a:pt x="1718" y="1552"/>
                    </a:lnTo>
                    <a:lnTo>
                      <a:pt x="1718" y="1519"/>
                    </a:lnTo>
                    <a:lnTo>
                      <a:pt x="1728" y="1487"/>
                    </a:lnTo>
                    <a:lnTo>
                      <a:pt x="1756" y="1466"/>
                    </a:lnTo>
                    <a:lnTo>
                      <a:pt x="1723" y="1433"/>
                    </a:lnTo>
                    <a:lnTo>
                      <a:pt x="1767" y="1389"/>
                    </a:lnTo>
                    <a:lnTo>
                      <a:pt x="1772" y="1373"/>
                    </a:lnTo>
                    <a:lnTo>
                      <a:pt x="1750" y="1352"/>
                    </a:lnTo>
                    <a:lnTo>
                      <a:pt x="1718" y="1076"/>
                    </a:lnTo>
                    <a:lnTo>
                      <a:pt x="1707" y="1065"/>
                    </a:lnTo>
                    <a:lnTo>
                      <a:pt x="1707" y="811"/>
                    </a:lnTo>
                    <a:lnTo>
                      <a:pt x="1680" y="751"/>
                    </a:lnTo>
                    <a:lnTo>
                      <a:pt x="1658" y="686"/>
                    </a:lnTo>
                    <a:lnTo>
                      <a:pt x="1658" y="638"/>
                    </a:lnTo>
                    <a:lnTo>
                      <a:pt x="1642" y="546"/>
                    </a:lnTo>
                    <a:lnTo>
                      <a:pt x="1615" y="498"/>
                    </a:lnTo>
                    <a:lnTo>
                      <a:pt x="1599" y="503"/>
                    </a:lnTo>
                    <a:lnTo>
                      <a:pt x="1599" y="514"/>
                    </a:lnTo>
                    <a:lnTo>
                      <a:pt x="1593" y="514"/>
                    </a:lnTo>
                    <a:lnTo>
                      <a:pt x="1583" y="498"/>
                    </a:lnTo>
                    <a:lnTo>
                      <a:pt x="1588" y="449"/>
                    </a:lnTo>
                    <a:lnTo>
                      <a:pt x="1544" y="346"/>
                    </a:lnTo>
                    <a:lnTo>
                      <a:pt x="1539" y="308"/>
                    </a:lnTo>
                    <a:lnTo>
                      <a:pt x="1555" y="265"/>
                    </a:lnTo>
                    <a:lnTo>
                      <a:pt x="1544" y="189"/>
                    </a:lnTo>
                    <a:lnTo>
                      <a:pt x="1501" y="82"/>
                    </a:lnTo>
                    <a:lnTo>
                      <a:pt x="1495" y="70"/>
                    </a:lnTo>
                    <a:lnTo>
                      <a:pt x="1485" y="54"/>
                    </a:lnTo>
                    <a:lnTo>
                      <a:pt x="1490" y="38"/>
                    </a:lnTo>
                    <a:lnTo>
                      <a:pt x="1474" y="0"/>
                    </a:lnTo>
                    <a:lnTo>
                      <a:pt x="1122" y="87"/>
                    </a:lnTo>
                    <a:lnTo>
                      <a:pt x="1116" y="82"/>
                    </a:lnTo>
                    <a:lnTo>
                      <a:pt x="1106" y="82"/>
                    </a:lnTo>
                    <a:lnTo>
                      <a:pt x="1073" y="98"/>
                    </a:lnTo>
                    <a:lnTo>
                      <a:pt x="992" y="184"/>
                    </a:lnTo>
                    <a:lnTo>
                      <a:pt x="904" y="298"/>
                    </a:lnTo>
                    <a:lnTo>
                      <a:pt x="894" y="319"/>
                    </a:lnTo>
                    <a:lnTo>
                      <a:pt x="899" y="340"/>
                    </a:lnTo>
                    <a:lnTo>
                      <a:pt x="888" y="384"/>
                    </a:lnTo>
                    <a:lnTo>
                      <a:pt x="867" y="400"/>
                    </a:lnTo>
                    <a:lnTo>
                      <a:pt x="780" y="486"/>
                    </a:lnTo>
                    <a:lnTo>
                      <a:pt x="775" y="503"/>
                    </a:lnTo>
                    <a:lnTo>
                      <a:pt x="786" y="541"/>
                    </a:lnTo>
                    <a:lnTo>
                      <a:pt x="797" y="546"/>
                    </a:lnTo>
                    <a:lnTo>
                      <a:pt x="813" y="541"/>
                    </a:lnTo>
                    <a:lnTo>
                      <a:pt x="834" y="557"/>
                    </a:lnTo>
                    <a:lnTo>
                      <a:pt x="839" y="574"/>
                    </a:lnTo>
                    <a:lnTo>
                      <a:pt x="823" y="589"/>
                    </a:lnTo>
                    <a:lnTo>
                      <a:pt x="829" y="621"/>
                    </a:lnTo>
                    <a:lnTo>
                      <a:pt x="851" y="654"/>
                    </a:lnTo>
                    <a:lnTo>
                      <a:pt x="846" y="702"/>
                    </a:lnTo>
                    <a:lnTo>
                      <a:pt x="792" y="730"/>
                    </a:lnTo>
                    <a:lnTo>
                      <a:pt x="710" y="816"/>
                    </a:lnTo>
                    <a:lnTo>
                      <a:pt x="645" y="838"/>
                    </a:lnTo>
                    <a:lnTo>
                      <a:pt x="509" y="876"/>
                    </a:lnTo>
                    <a:lnTo>
                      <a:pt x="460" y="860"/>
                    </a:lnTo>
                    <a:lnTo>
                      <a:pt x="417" y="855"/>
                    </a:lnTo>
                    <a:lnTo>
                      <a:pt x="347" y="860"/>
                    </a:lnTo>
                    <a:lnTo>
                      <a:pt x="271" y="876"/>
                    </a:lnTo>
                    <a:lnTo>
                      <a:pt x="185" y="908"/>
                    </a:lnTo>
                    <a:lnTo>
                      <a:pt x="146" y="930"/>
                    </a:lnTo>
                    <a:lnTo>
                      <a:pt x="136" y="978"/>
                    </a:lnTo>
                    <a:lnTo>
                      <a:pt x="136" y="1006"/>
                    </a:lnTo>
                    <a:lnTo>
                      <a:pt x="201" y="1076"/>
                    </a:lnTo>
                    <a:lnTo>
                      <a:pt x="206" y="1108"/>
                    </a:lnTo>
                    <a:lnTo>
                      <a:pt x="195" y="1130"/>
                    </a:lnTo>
                    <a:lnTo>
                      <a:pt x="173" y="1141"/>
                    </a:lnTo>
                    <a:lnTo>
                      <a:pt x="157" y="1201"/>
                    </a:lnTo>
                    <a:lnTo>
                      <a:pt x="38" y="1308"/>
                    </a:lnTo>
                    <a:lnTo>
                      <a:pt x="0" y="1341"/>
                    </a:lnTo>
                    <a:lnTo>
                      <a:pt x="22" y="1438"/>
                    </a:lnTo>
                    <a:lnTo>
                      <a:pt x="1209" y="1201"/>
                    </a:lnTo>
                    <a:lnTo>
                      <a:pt x="1230" y="1217"/>
                    </a:lnTo>
                    <a:lnTo>
                      <a:pt x="1236" y="1238"/>
                    </a:lnTo>
                    <a:lnTo>
                      <a:pt x="1246" y="1249"/>
                    </a:lnTo>
                    <a:lnTo>
                      <a:pt x="1257" y="1243"/>
                    </a:lnTo>
                    <a:lnTo>
                      <a:pt x="1267" y="1254"/>
                    </a:lnTo>
                    <a:lnTo>
                      <a:pt x="1290" y="1260"/>
                    </a:lnTo>
                    <a:lnTo>
                      <a:pt x="1322" y="1331"/>
                    </a:lnTo>
                    <a:lnTo>
                      <a:pt x="1327" y="1357"/>
                    </a:lnTo>
                    <a:lnTo>
                      <a:pt x="1344" y="1368"/>
                    </a:lnTo>
                    <a:lnTo>
                      <a:pt x="1344" y="1379"/>
                    </a:lnTo>
                    <a:lnTo>
                      <a:pt x="1414" y="1384"/>
                    </a:lnTo>
                    <a:lnTo>
                      <a:pt x="1441" y="1401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9525">
                <a:solidFill>
                  <a:schemeClr val="bg1">
                    <a:lumMod val="85000"/>
                  </a:schemeClr>
                </a:solidFill>
                <a:round/>
                <a:headEnd/>
                <a:tailEnd/>
              </a:ln>
            </p:spPr>
          </p:sp>
          <p:sp>
            <p:nvSpPr>
              <p:cNvPr id="115" name="PA"/>
              <p:cNvSpPr>
                <a:spLocks/>
              </p:cNvSpPr>
              <p:nvPr/>
            </p:nvSpPr>
            <p:spPr bwMode="auto">
              <a:xfrm>
                <a:off x="3681169" y="1685546"/>
                <a:ext cx="417877" cy="265337"/>
              </a:xfrm>
              <a:custGeom>
                <a:avLst/>
                <a:gdLst>
                  <a:gd name="T0" fmla="*/ 2147483647 w 1724"/>
                  <a:gd name="T1" fmla="*/ 2147483647 h 1114"/>
                  <a:gd name="T2" fmla="*/ 2147483647 w 1724"/>
                  <a:gd name="T3" fmla="*/ 2147483647 h 1114"/>
                  <a:gd name="T4" fmla="*/ 2147483647 w 1724"/>
                  <a:gd name="T5" fmla="*/ 2147483647 h 1114"/>
                  <a:gd name="T6" fmla="*/ 2147483647 w 1724"/>
                  <a:gd name="T7" fmla="*/ 2147483647 h 1114"/>
                  <a:gd name="T8" fmla="*/ 2147483647 w 1724"/>
                  <a:gd name="T9" fmla="*/ 2147483647 h 1114"/>
                  <a:gd name="T10" fmla="*/ 2147483647 w 1724"/>
                  <a:gd name="T11" fmla="*/ 2147483647 h 1114"/>
                  <a:gd name="T12" fmla="*/ 2147483647 w 1724"/>
                  <a:gd name="T13" fmla="*/ 2147483647 h 1114"/>
                  <a:gd name="T14" fmla="*/ 2147483647 w 1724"/>
                  <a:gd name="T15" fmla="*/ 2147483647 h 1114"/>
                  <a:gd name="T16" fmla="*/ 2147483647 w 1724"/>
                  <a:gd name="T17" fmla="*/ 2147483647 h 1114"/>
                  <a:gd name="T18" fmla="*/ 2147483647 w 1724"/>
                  <a:gd name="T19" fmla="*/ 2147483647 h 1114"/>
                  <a:gd name="T20" fmla="*/ 2147483647 w 1724"/>
                  <a:gd name="T21" fmla="*/ 2147483647 h 1114"/>
                  <a:gd name="T22" fmla="*/ 2147483647 w 1724"/>
                  <a:gd name="T23" fmla="*/ 2147483647 h 1114"/>
                  <a:gd name="T24" fmla="*/ 2147483647 w 1724"/>
                  <a:gd name="T25" fmla="*/ 2147483647 h 1114"/>
                  <a:gd name="T26" fmla="*/ 2147483647 w 1724"/>
                  <a:gd name="T27" fmla="*/ 2147483647 h 1114"/>
                  <a:gd name="T28" fmla="*/ 2147483647 w 1724"/>
                  <a:gd name="T29" fmla="*/ 2147483647 h 1114"/>
                  <a:gd name="T30" fmla="*/ 2147483647 w 1724"/>
                  <a:gd name="T31" fmla="*/ 2147483647 h 1114"/>
                  <a:gd name="T32" fmla="*/ 2147483647 w 1724"/>
                  <a:gd name="T33" fmla="*/ 2147483647 h 1114"/>
                  <a:gd name="T34" fmla="*/ 2147483647 w 1724"/>
                  <a:gd name="T35" fmla="*/ 2147483647 h 1114"/>
                  <a:gd name="T36" fmla="*/ 2147483647 w 1724"/>
                  <a:gd name="T37" fmla="*/ 2147483647 h 1114"/>
                  <a:gd name="T38" fmla="*/ 2147483647 w 1724"/>
                  <a:gd name="T39" fmla="*/ 2147483647 h 1114"/>
                  <a:gd name="T40" fmla="*/ 2147483647 w 1724"/>
                  <a:gd name="T41" fmla="*/ 2147483647 h 1114"/>
                  <a:gd name="T42" fmla="*/ 2147483647 w 1724"/>
                  <a:gd name="T43" fmla="*/ 2147483647 h 1114"/>
                  <a:gd name="T44" fmla="*/ 2147483647 w 1724"/>
                  <a:gd name="T45" fmla="*/ 2147483647 h 1114"/>
                  <a:gd name="T46" fmla="*/ 2147483647 w 1724"/>
                  <a:gd name="T47" fmla="*/ 2147483647 h 1114"/>
                  <a:gd name="T48" fmla="*/ 2147483647 w 1724"/>
                  <a:gd name="T49" fmla="*/ 2147483647 h 1114"/>
                  <a:gd name="T50" fmla="*/ 2147483647 w 1724"/>
                  <a:gd name="T51" fmla="*/ 2147483647 h 1114"/>
                  <a:gd name="T52" fmla="*/ 2147483647 w 1724"/>
                  <a:gd name="T53" fmla="*/ 2147483647 h 1114"/>
                  <a:gd name="T54" fmla="*/ 2147483647 w 1724"/>
                  <a:gd name="T55" fmla="*/ 2147483647 h 1114"/>
                  <a:gd name="T56" fmla="*/ 2147483647 w 1724"/>
                  <a:gd name="T57" fmla="*/ 2147483647 h 1114"/>
                  <a:gd name="T58" fmla="*/ 2147483647 w 1724"/>
                  <a:gd name="T59" fmla="*/ 2147483647 h 1114"/>
                  <a:gd name="T60" fmla="*/ 2147483647 w 1724"/>
                  <a:gd name="T61" fmla="*/ 2147483647 h 1114"/>
                  <a:gd name="T62" fmla="*/ 2147483647 w 1724"/>
                  <a:gd name="T63" fmla="*/ 2147483647 h 1114"/>
                  <a:gd name="T64" fmla="*/ 2147483647 w 1724"/>
                  <a:gd name="T65" fmla="*/ 2147483647 h 1114"/>
                  <a:gd name="T66" fmla="*/ 2147483647 w 1724"/>
                  <a:gd name="T67" fmla="*/ 2147483647 h 1114"/>
                  <a:gd name="T68" fmla="*/ 2147483647 w 1724"/>
                  <a:gd name="T69" fmla="*/ 2147483647 h 1114"/>
                  <a:gd name="T70" fmla="*/ 2147483647 w 1724"/>
                  <a:gd name="T71" fmla="*/ 2147483647 h 1114"/>
                  <a:gd name="T72" fmla="*/ 2147483647 w 1724"/>
                  <a:gd name="T73" fmla="*/ 2147483647 h 1114"/>
                  <a:gd name="T74" fmla="*/ 2147483647 w 1724"/>
                  <a:gd name="T75" fmla="*/ 2147483647 h 1114"/>
                  <a:gd name="T76" fmla="*/ 2147483647 w 1724"/>
                  <a:gd name="T77" fmla="*/ 2147483647 h 1114"/>
                  <a:gd name="T78" fmla="*/ 2147483647 w 1724"/>
                  <a:gd name="T79" fmla="*/ 2147483647 h 1114"/>
                  <a:gd name="T80" fmla="*/ 2147483647 w 1724"/>
                  <a:gd name="T81" fmla="*/ 2147483647 h 1114"/>
                  <a:gd name="T82" fmla="*/ 2147483647 w 1724"/>
                  <a:gd name="T83" fmla="*/ 2147483647 h 1114"/>
                  <a:gd name="T84" fmla="*/ 2147483647 w 1724"/>
                  <a:gd name="T85" fmla="*/ 2147483647 h 1114"/>
                  <a:gd name="T86" fmla="*/ 2147483647 w 1724"/>
                  <a:gd name="T87" fmla="*/ 2147483647 h 1114"/>
                  <a:gd name="T88" fmla="*/ 2147483647 w 1724"/>
                  <a:gd name="T89" fmla="*/ 0 h 1114"/>
                  <a:gd name="T90" fmla="*/ 2147483647 w 1724"/>
                  <a:gd name="T91" fmla="*/ 2147483647 h 1114"/>
                  <a:gd name="T92" fmla="*/ 2147483647 w 1724"/>
                  <a:gd name="T93" fmla="*/ 2147483647 h 1114"/>
                  <a:gd name="T94" fmla="*/ 2147483647 w 1724"/>
                  <a:gd name="T95" fmla="*/ 2147483647 h 1114"/>
                  <a:gd name="T96" fmla="*/ 2147483647 w 1724"/>
                  <a:gd name="T97" fmla="*/ 2147483647 h 1114"/>
                  <a:gd name="T98" fmla="*/ 2147483647 w 1724"/>
                  <a:gd name="T99" fmla="*/ 2147483647 h 1114"/>
                  <a:gd name="T100" fmla="*/ 2147483647 w 1724"/>
                  <a:gd name="T101" fmla="*/ 2147483647 h 1114"/>
                  <a:gd name="T102" fmla="*/ 2147483647 w 1724"/>
                  <a:gd name="T103" fmla="*/ 2147483647 h 1114"/>
                  <a:gd name="T104" fmla="*/ 2147483647 w 1724"/>
                  <a:gd name="T105" fmla="*/ 2147483647 h 1114"/>
                  <a:gd name="T106" fmla="*/ 0 w 1724"/>
                  <a:gd name="T107" fmla="*/ 2147483647 h 1114"/>
                  <a:gd name="T108" fmla="*/ 2147483647 w 1724"/>
                  <a:gd name="T109" fmla="*/ 2147483647 h 1114"/>
                  <a:gd name="T110" fmla="*/ 2147483647 w 1724"/>
                  <a:gd name="T111" fmla="*/ 2147483647 h 1114"/>
                  <a:gd name="T112" fmla="*/ 2147483647 w 1724"/>
                  <a:gd name="T113" fmla="*/ 2147483647 h 1114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1724"/>
                  <a:gd name="T172" fmla="*/ 0 h 1114"/>
                  <a:gd name="T173" fmla="*/ 1724 w 1724"/>
                  <a:gd name="T174" fmla="*/ 1114 h 1114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1724" h="1114">
                    <a:moveTo>
                      <a:pt x="429" y="1054"/>
                    </a:moveTo>
                    <a:lnTo>
                      <a:pt x="1203" y="903"/>
                    </a:lnTo>
                    <a:lnTo>
                      <a:pt x="1452" y="859"/>
                    </a:lnTo>
                    <a:lnTo>
                      <a:pt x="1459" y="859"/>
                    </a:lnTo>
                    <a:lnTo>
                      <a:pt x="1464" y="854"/>
                    </a:lnTo>
                    <a:lnTo>
                      <a:pt x="1469" y="832"/>
                    </a:lnTo>
                    <a:lnTo>
                      <a:pt x="1496" y="805"/>
                    </a:lnTo>
                    <a:lnTo>
                      <a:pt x="1524" y="800"/>
                    </a:lnTo>
                    <a:lnTo>
                      <a:pt x="1550" y="805"/>
                    </a:lnTo>
                    <a:lnTo>
                      <a:pt x="1621" y="757"/>
                    </a:lnTo>
                    <a:lnTo>
                      <a:pt x="1631" y="719"/>
                    </a:lnTo>
                    <a:lnTo>
                      <a:pt x="1675" y="675"/>
                    </a:lnTo>
                    <a:lnTo>
                      <a:pt x="1719" y="648"/>
                    </a:lnTo>
                    <a:lnTo>
                      <a:pt x="1724" y="638"/>
                    </a:lnTo>
                    <a:lnTo>
                      <a:pt x="1680" y="605"/>
                    </a:lnTo>
                    <a:lnTo>
                      <a:pt x="1664" y="589"/>
                    </a:lnTo>
                    <a:lnTo>
                      <a:pt x="1648" y="583"/>
                    </a:lnTo>
                    <a:lnTo>
                      <a:pt x="1638" y="567"/>
                    </a:lnTo>
                    <a:lnTo>
                      <a:pt x="1605" y="562"/>
                    </a:lnTo>
                    <a:lnTo>
                      <a:pt x="1594" y="518"/>
                    </a:lnTo>
                    <a:lnTo>
                      <a:pt x="1556" y="508"/>
                    </a:lnTo>
                    <a:lnTo>
                      <a:pt x="1550" y="508"/>
                    </a:lnTo>
                    <a:lnTo>
                      <a:pt x="1545" y="437"/>
                    </a:lnTo>
                    <a:lnTo>
                      <a:pt x="1566" y="427"/>
                    </a:lnTo>
                    <a:lnTo>
                      <a:pt x="1561" y="388"/>
                    </a:lnTo>
                    <a:lnTo>
                      <a:pt x="1540" y="367"/>
                    </a:lnTo>
                    <a:lnTo>
                      <a:pt x="1540" y="356"/>
                    </a:lnTo>
                    <a:lnTo>
                      <a:pt x="1545" y="346"/>
                    </a:lnTo>
                    <a:lnTo>
                      <a:pt x="1578" y="313"/>
                    </a:lnTo>
                    <a:lnTo>
                      <a:pt x="1589" y="259"/>
                    </a:lnTo>
                    <a:lnTo>
                      <a:pt x="1589" y="243"/>
                    </a:lnTo>
                    <a:lnTo>
                      <a:pt x="1610" y="211"/>
                    </a:lnTo>
                    <a:lnTo>
                      <a:pt x="1626" y="200"/>
                    </a:lnTo>
                    <a:lnTo>
                      <a:pt x="1599" y="183"/>
                    </a:lnTo>
                    <a:lnTo>
                      <a:pt x="1529" y="178"/>
                    </a:lnTo>
                    <a:lnTo>
                      <a:pt x="1529" y="167"/>
                    </a:lnTo>
                    <a:lnTo>
                      <a:pt x="1512" y="156"/>
                    </a:lnTo>
                    <a:lnTo>
                      <a:pt x="1507" y="130"/>
                    </a:lnTo>
                    <a:lnTo>
                      <a:pt x="1475" y="59"/>
                    </a:lnTo>
                    <a:lnTo>
                      <a:pt x="1452" y="53"/>
                    </a:lnTo>
                    <a:lnTo>
                      <a:pt x="1442" y="42"/>
                    </a:lnTo>
                    <a:lnTo>
                      <a:pt x="1431" y="48"/>
                    </a:lnTo>
                    <a:lnTo>
                      <a:pt x="1421" y="37"/>
                    </a:lnTo>
                    <a:lnTo>
                      <a:pt x="1415" y="16"/>
                    </a:lnTo>
                    <a:lnTo>
                      <a:pt x="1394" y="0"/>
                    </a:lnTo>
                    <a:lnTo>
                      <a:pt x="207" y="237"/>
                    </a:lnTo>
                    <a:lnTo>
                      <a:pt x="185" y="140"/>
                    </a:lnTo>
                    <a:lnTo>
                      <a:pt x="119" y="205"/>
                    </a:lnTo>
                    <a:lnTo>
                      <a:pt x="109" y="211"/>
                    </a:lnTo>
                    <a:lnTo>
                      <a:pt x="98" y="200"/>
                    </a:lnTo>
                    <a:lnTo>
                      <a:pt x="93" y="200"/>
                    </a:lnTo>
                    <a:lnTo>
                      <a:pt x="77" y="237"/>
                    </a:lnTo>
                    <a:lnTo>
                      <a:pt x="17" y="281"/>
                    </a:lnTo>
                    <a:lnTo>
                      <a:pt x="0" y="297"/>
                    </a:lnTo>
                    <a:lnTo>
                      <a:pt x="82" y="784"/>
                    </a:lnTo>
                    <a:lnTo>
                      <a:pt x="142" y="1114"/>
                    </a:lnTo>
                    <a:lnTo>
                      <a:pt x="429" y="1054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9525">
                <a:solidFill>
                  <a:schemeClr val="bg1">
                    <a:lumMod val="85000"/>
                  </a:schemeClr>
                </a:solidFill>
                <a:round/>
                <a:headEnd/>
                <a:tailEnd/>
              </a:ln>
            </p:spPr>
          </p:sp>
          <p:sp>
            <p:nvSpPr>
              <p:cNvPr id="116" name="NJ"/>
              <p:cNvSpPr>
                <a:spLocks/>
              </p:cNvSpPr>
              <p:nvPr/>
            </p:nvSpPr>
            <p:spPr bwMode="auto">
              <a:xfrm>
                <a:off x="4050829" y="1733789"/>
                <a:ext cx="104469" cy="217094"/>
              </a:xfrm>
              <a:custGeom>
                <a:avLst/>
                <a:gdLst>
                  <a:gd name="T0" fmla="*/ 0 w 406"/>
                  <a:gd name="T1" fmla="*/ 2147483647 h 903"/>
                  <a:gd name="T2" fmla="*/ 2147483647 w 406"/>
                  <a:gd name="T3" fmla="*/ 2147483647 h 903"/>
                  <a:gd name="T4" fmla="*/ 2147483647 w 406"/>
                  <a:gd name="T5" fmla="*/ 2147483647 h 903"/>
                  <a:gd name="T6" fmla="*/ 2147483647 w 406"/>
                  <a:gd name="T7" fmla="*/ 2147483647 h 903"/>
                  <a:gd name="T8" fmla="*/ 2147483647 w 406"/>
                  <a:gd name="T9" fmla="*/ 2147483647 h 903"/>
                  <a:gd name="T10" fmla="*/ 2147483647 w 406"/>
                  <a:gd name="T11" fmla="*/ 2147483647 h 903"/>
                  <a:gd name="T12" fmla="*/ 2147483647 w 406"/>
                  <a:gd name="T13" fmla="*/ 2147483647 h 903"/>
                  <a:gd name="T14" fmla="*/ 2147483647 w 406"/>
                  <a:gd name="T15" fmla="*/ 2147483647 h 903"/>
                  <a:gd name="T16" fmla="*/ 2147483647 w 406"/>
                  <a:gd name="T17" fmla="*/ 2147483647 h 903"/>
                  <a:gd name="T18" fmla="*/ 2147483647 w 406"/>
                  <a:gd name="T19" fmla="*/ 2147483647 h 903"/>
                  <a:gd name="T20" fmla="*/ 2147483647 w 406"/>
                  <a:gd name="T21" fmla="*/ 2147483647 h 903"/>
                  <a:gd name="T22" fmla="*/ 2147483647 w 406"/>
                  <a:gd name="T23" fmla="*/ 2147483647 h 903"/>
                  <a:gd name="T24" fmla="*/ 2147483647 w 406"/>
                  <a:gd name="T25" fmla="*/ 2147483647 h 903"/>
                  <a:gd name="T26" fmla="*/ 2147483647 w 406"/>
                  <a:gd name="T27" fmla="*/ 2147483647 h 903"/>
                  <a:gd name="T28" fmla="*/ 2147483647 w 406"/>
                  <a:gd name="T29" fmla="*/ 2147483647 h 903"/>
                  <a:gd name="T30" fmla="*/ 2147483647 w 406"/>
                  <a:gd name="T31" fmla="*/ 2147483647 h 903"/>
                  <a:gd name="T32" fmla="*/ 2147483647 w 406"/>
                  <a:gd name="T33" fmla="*/ 2147483647 h 903"/>
                  <a:gd name="T34" fmla="*/ 2147483647 w 406"/>
                  <a:gd name="T35" fmla="*/ 2147483647 h 903"/>
                  <a:gd name="T36" fmla="*/ 2147483647 w 406"/>
                  <a:gd name="T37" fmla="*/ 2147483647 h 903"/>
                  <a:gd name="T38" fmla="*/ 2147483647 w 406"/>
                  <a:gd name="T39" fmla="*/ 2147483647 h 903"/>
                  <a:gd name="T40" fmla="*/ 2147483647 w 406"/>
                  <a:gd name="T41" fmla="*/ 0 h 903"/>
                  <a:gd name="T42" fmla="*/ 2147483647 w 406"/>
                  <a:gd name="T43" fmla="*/ 2147483647 h 903"/>
                  <a:gd name="T44" fmla="*/ 2147483647 w 406"/>
                  <a:gd name="T45" fmla="*/ 2147483647 h 903"/>
                  <a:gd name="T46" fmla="*/ 2147483647 w 406"/>
                  <a:gd name="T47" fmla="*/ 2147483647 h 903"/>
                  <a:gd name="T48" fmla="*/ 2147483647 w 406"/>
                  <a:gd name="T49" fmla="*/ 2147483647 h 903"/>
                  <a:gd name="T50" fmla="*/ 2147483647 w 406"/>
                  <a:gd name="T51" fmla="*/ 2147483647 h 903"/>
                  <a:gd name="T52" fmla="*/ 2147483647 w 406"/>
                  <a:gd name="T53" fmla="*/ 2147483647 h 903"/>
                  <a:gd name="T54" fmla="*/ 2147483647 w 406"/>
                  <a:gd name="T55" fmla="*/ 2147483647 h 903"/>
                  <a:gd name="T56" fmla="*/ 2147483647 w 406"/>
                  <a:gd name="T57" fmla="*/ 2147483647 h 903"/>
                  <a:gd name="T58" fmla="*/ 2147483647 w 406"/>
                  <a:gd name="T59" fmla="*/ 2147483647 h 903"/>
                  <a:gd name="T60" fmla="*/ 2147483647 w 406"/>
                  <a:gd name="T61" fmla="*/ 2147483647 h 903"/>
                  <a:gd name="T62" fmla="*/ 2147483647 w 406"/>
                  <a:gd name="T63" fmla="*/ 2147483647 h 903"/>
                  <a:gd name="T64" fmla="*/ 2147483647 w 406"/>
                  <a:gd name="T65" fmla="*/ 2147483647 h 903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406"/>
                  <a:gd name="T100" fmla="*/ 0 h 903"/>
                  <a:gd name="T101" fmla="*/ 406 w 406"/>
                  <a:gd name="T102" fmla="*/ 903 h 903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406" h="903">
                    <a:moveTo>
                      <a:pt x="21" y="605"/>
                    </a:moveTo>
                    <a:lnTo>
                      <a:pt x="0" y="675"/>
                    </a:lnTo>
                    <a:lnTo>
                      <a:pt x="0" y="686"/>
                    </a:lnTo>
                    <a:lnTo>
                      <a:pt x="16" y="680"/>
                    </a:lnTo>
                    <a:lnTo>
                      <a:pt x="32" y="713"/>
                    </a:lnTo>
                    <a:lnTo>
                      <a:pt x="54" y="740"/>
                    </a:lnTo>
                    <a:lnTo>
                      <a:pt x="76" y="762"/>
                    </a:lnTo>
                    <a:lnTo>
                      <a:pt x="141" y="794"/>
                    </a:lnTo>
                    <a:lnTo>
                      <a:pt x="162" y="805"/>
                    </a:lnTo>
                    <a:lnTo>
                      <a:pt x="211" y="810"/>
                    </a:lnTo>
                    <a:lnTo>
                      <a:pt x="228" y="816"/>
                    </a:lnTo>
                    <a:lnTo>
                      <a:pt x="228" y="859"/>
                    </a:lnTo>
                    <a:lnTo>
                      <a:pt x="228" y="886"/>
                    </a:lnTo>
                    <a:lnTo>
                      <a:pt x="244" y="903"/>
                    </a:lnTo>
                    <a:lnTo>
                      <a:pt x="260" y="881"/>
                    </a:lnTo>
                    <a:lnTo>
                      <a:pt x="281" y="838"/>
                    </a:lnTo>
                    <a:lnTo>
                      <a:pt x="281" y="800"/>
                    </a:lnTo>
                    <a:lnTo>
                      <a:pt x="314" y="745"/>
                    </a:lnTo>
                    <a:lnTo>
                      <a:pt x="330" y="703"/>
                    </a:lnTo>
                    <a:lnTo>
                      <a:pt x="374" y="648"/>
                    </a:lnTo>
                    <a:lnTo>
                      <a:pt x="390" y="600"/>
                    </a:lnTo>
                    <a:lnTo>
                      <a:pt x="406" y="557"/>
                    </a:lnTo>
                    <a:lnTo>
                      <a:pt x="406" y="529"/>
                    </a:lnTo>
                    <a:lnTo>
                      <a:pt x="395" y="411"/>
                    </a:lnTo>
                    <a:lnTo>
                      <a:pt x="384" y="313"/>
                    </a:lnTo>
                    <a:lnTo>
                      <a:pt x="369" y="281"/>
                    </a:lnTo>
                    <a:lnTo>
                      <a:pt x="325" y="292"/>
                    </a:lnTo>
                    <a:lnTo>
                      <a:pt x="309" y="302"/>
                    </a:lnTo>
                    <a:lnTo>
                      <a:pt x="298" y="297"/>
                    </a:lnTo>
                    <a:lnTo>
                      <a:pt x="293" y="292"/>
                    </a:lnTo>
                    <a:lnTo>
                      <a:pt x="281" y="297"/>
                    </a:lnTo>
                    <a:lnTo>
                      <a:pt x="271" y="297"/>
                    </a:lnTo>
                    <a:lnTo>
                      <a:pt x="271" y="281"/>
                    </a:lnTo>
                    <a:lnTo>
                      <a:pt x="293" y="232"/>
                    </a:lnTo>
                    <a:lnTo>
                      <a:pt x="309" y="227"/>
                    </a:lnTo>
                    <a:lnTo>
                      <a:pt x="320" y="221"/>
                    </a:lnTo>
                    <a:lnTo>
                      <a:pt x="320" y="183"/>
                    </a:lnTo>
                    <a:lnTo>
                      <a:pt x="325" y="156"/>
                    </a:lnTo>
                    <a:lnTo>
                      <a:pt x="336" y="140"/>
                    </a:lnTo>
                    <a:lnTo>
                      <a:pt x="353" y="124"/>
                    </a:lnTo>
                    <a:lnTo>
                      <a:pt x="336" y="86"/>
                    </a:lnTo>
                    <a:lnTo>
                      <a:pt x="97" y="0"/>
                    </a:lnTo>
                    <a:lnTo>
                      <a:pt x="81" y="11"/>
                    </a:lnTo>
                    <a:lnTo>
                      <a:pt x="60" y="43"/>
                    </a:lnTo>
                    <a:lnTo>
                      <a:pt x="60" y="59"/>
                    </a:lnTo>
                    <a:lnTo>
                      <a:pt x="49" y="113"/>
                    </a:lnTo>
                    <a:lnTo>
                      <a:pt x="16" y="146"/>
                    </a:lnTo>
                    <a:lnTo>
                      <a:pt x="11" y="156"/>
                    </a:lnTo>
                    <a:lnTo>
                      <a:pt x="11" y="167"/>
                    </a:lnTo>
                    <a:lnTo>
                      <a:pt x="32" y="188"/>
                    </a:lnTo>
                    <a:lnTo>
                      <a:pt x="37" y="227"/>
                    </a:lnTo>
                    <a:lnTo>
                      <a:pt x="16" y="237"/>
                    </a:lnTo>
                    <a:lnTo>
                      <a:pt x="21" y="308"/>
                    </a:lnTo>
                    <a:lnTo>
                      <a:pt x="27" y="308"/>
                    </a:lnTo>
                    <a:lnTo>
                      <a:pt x="65" y="318"/>
                    </a:lnTo>
                    <a:lnTo>
                      <a:pt x="76" y="362"/>
                    </a:lnTo>
                    <a:lnTo>
                      <a:pt x="109" y="367"/>
                    </a:lnTo>
                    <a:lnTo>
                      <a:pt x="119" y="383"/>
                    </a:lnTo>
                    <a:lnTo>
                      <a:pt x="135" y="389"/>
                    </a:lnTo>
                    <a:lnTo>
                      <a:pt x="151" y="405"/>
                    </a:lnTo>
                    <a:lnTo>
                      <a:pt x="195" y="438"/>
                    </a:lnTo>
                    <a:lnTo>
                      <a:pt x="190" y="448"/>
                    </a:lnTo>
                    <a:lnTo>
                      <a:pt x="146" y="475"/>
                    </a:lnTo>
                    <a:lnTo>
                      <a:pt x="102" y="519"/>
                    </a:lnTo>
                    <a:lnTo>
                      <a:pt x="92" y="557"/>
                    </a:lnTo>
                    <a:lnTo>
                      <a:pt x="21" y="605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9525">
                <a:solidFill>
                  <a:schemeClr val="bg1">
                    <a:lumMod val="85000"/>
                  </a:schemeClr>
                </a:solidFill>
                <a:round/>
                <a:headEnd/>
                <a:tailEnd/>
              </a:ln>
            </p:spPr>
          </p:sp>
        </p:grpSp>
        <p:sp>
          <p:nvSpPr>
            <p:cNvPr id="22" name="RI"/>
            <p:cNvSpPr>
              <a:spLocks/>
            </p:cNvSpPr>
            <p:nvPr/>
          </p:nvSpPr>
          <p:spPr bwMode="auto">
            <a:xfrm>
              <a:off x="4251732" y="1621222"/>
              <a:ext cx="64289" cy="64324"/>
            </a:xfrm>
            <a:custGeom>
              <a:avLst/>
              <a:gdLst>
                <a:gd name="T0" fmla="*/ 0 w 254"/>
                <a:gd name="T1" fmla="*/ 2147483647 h 281"/>
                <a:gd name="T2" fmla="*/ 2147483647 w 254"/>
                <a:gd name="T3" fmla="*/ 2147483647 h 281"/>
                <a:gd name="T4" fmla="*/ 2147483647 w 254"/>
                <a:gd name="T5" fmla="*/ 2147483647 h 281"/>
                <a:gd name="T6" fmla="*/ 2147483647 w 254"/>
                <a:gd name="T7" fmla="*/ 2147483647 h 281"/>
                <a:gd name="T8" fmla="*/ 2147483647 w 254"/>
                <a:gd name="T9" fmla="*/ 2147483647 h 281"/>
                <a:gd name="T10" fmla="*/ 2147483647 w 254"/>
                <a:gd name="T11" fmla="*/ 2147483647 h 281"/>
                <a:gd name="T12" fmla="*/ 2147483647 w 254"/>
                <a:gd name="T13" fmla="*/ 2147483647 h 281"/>
                <a:gd name="T14" fmla="*/ 2147483647 w 254"/>
                <a:gd name="T15" fmla="*/ 2147483647 h 281"/>
                <a:gd name="T16" fmla="*/ 2147483647 w 254"/>
                <a:gd name="T17" fmla="*/ 2147483647 h 281"/>
                <a:gd name="T18" fmla="*/ 2147483647 w 254"/>
                <a:gd name="T19" fmla="*/ 2147483647 h 281"/>
                <a:gd name="T20" fmla="*/ 2147483647 w 254"/>
                <a:gd name="T21" fmla="*/ 2147483647 h 281"/>
                <a:gd name="T22" fmla="*/ 2147483647 w 254"/>
                <a:gd name="T23" fmla="*/ 2147483647 h 281"/>
                <a:gd name="T24" fmla="*/ 2147483647 w 254"/>
                <a:gd name="T25" fmla="*/ 2147483647 h 281"/>
                <a:gd name="T26" fmla="*/ 2147483647 w 254"/>
                <a:gd name="T27" fmla="*/ 2147483647 h 281"/>
                <a:gd name="T28" fmla="*/ 2147483647 w 254"/>
                <a:gd name="T29" fmla="*/ 2147483647 h 281"/>
                <a:gd name="T30" fmla="*/ 2147483647 w 254"/>
                <a:gd name="T31" fmla="*/ 2147483647 h 281"/>
                <a:gd name="T32" fmla="*/ 2147483647 w 254"/>
                <a:gd name="T33" fmla="*/ 2147483647 h 281"/>
                <a:gd name="T34" fmla="*/ 2147483647 w 254"/>
                <a:gd name="T35" fmla="*/ 2147483647 h 281"/>
                <a:gd name="T36" fmla="*/ 2147483647 w 254"/>
                <a:gd name="T37" fmla="*/ 2147483647 h 281"/>
                <a:gd name="T38" fmla="*/ 2147483647 w 254"/>
                <a:gd name="T39" fmla="*/ 2147483647 h 281"/>
                <a:gd name="T40" fmla="*/ 2147483647 w 254"/>
                <a:gd name="T41" fmla="*/ 2147483647 h 281"/>
                <a:gd name="T42" fmla="*/ 2147483647 w 254"/>
                <a:gd name="T43" fmla="*/ 2147483647 h 281"/>
                <a:gd name="T44" fmla="*/ 2147483647 w 254"/>
                <a:gd name="T45" fmla="*/ 2147483647 h 281"/>
                <a:gd name="T46" fmla="*/ 2147483647 w 254"/>
                <a:gd name="T47" fmla="*/ 2147483647 h 281"/>
                <a:gd name="T48" fmla="*/ 2147483647 w 254"/>
                <a:gd name="T49" fmla="*/ 2147483647 h 281"/>
                <a:gd name="T50" fmla="*/ 2147483647 w 254"/>
                <a:gd name="T51" fmla="*/ 2147483647 h 281"/>
                <a:gd name="T52" fmla="*/ 2147483647 w 254"/>
                <a:gd name="T53" fmla="*/ 2147483647 h 281"/>
                <a:gd name="T54" fmla="*/ 2147483647 w 254"/>
                <a:gd name="T55" fmla="*/ 2147483647 h 281"/>
                <a:gd name="T56" fmla="*/ 2147483647 w 254"/>
                <a:gd name="T57" fmla="*/ 2147483647 h 281"/>
                <a:gd name="T58" fmla="*/ 2147483647 w 254"/>
                <a:gd name="T59" fmla="*/ 2147483647 h 281"/>
                <a:gd name="T60" fmla="*/ 2147483647 w 254"/>
                <a:gd name="T61" fmla="*/ 2147483647 h 281"/>
                <a:gd name="T62" fmla="*/ 2147483647 w 254"/>
                <a:gd name="T63" fmla="*/ 2147483647 h 281"/>
                <a:gd name="T64" fmla="*/ 2147483647 w 254"/>
                <a:gd name="T65" fmla="*/ 0 h 281"/>
                <a:gd name="T66" fmla="*/ 0 w 254"/>
                <a:gd name="T67" fmla="*/ 2147483647 h 281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254"/>
                <a:gd name="T103" fmla="*/ 0 h 281"/>
                <a:gd name="T104" fmla="*/ 254 w 254"/>
                <a:gd name="T105" fmla="*/ 281 h 281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254" h="281">
                  <a:moveTo>
                    <a:pt x="0" y="22"/>
                  </a:moveTo>
                  <a:lnTo>
                    <a:pt x="59" y="227"/>
                  </a:lnTo>
                  <a:lnTo>
                    <a:pt x="49" y="249"/>
                  </a:lnTo>
                  <a:lnTo>
                    <a:pt x="43" y="260"/>
                  </a:lnTo>
                  <a:lnTo>
                    <a:pt x="49" y="271"/>
                  </a:lnTo>
                  <a:lnTo>
                    <a:pt x="49" y="281"/>
                  </a:lnTo>
                  <a:lnTo>
                    <a:pt x="65" y="281"/>
                  </a:lnTo>
                  <a:lnTo>
                    <a:pt x="119" y="249"/>
                  </a:lnTo>
                  <a:lnTo>
                    <a:pt x="147" y="222"/>
                  </a:lnTo>
                  <a:lnTo>
                    <a:pt x="147" y="195"/>
                  </a:lnTo>
                  <a:lnTo>
                    <a:pt x="141" y="179"/>
                  </a:lnTo>
                  <a:lnTo>
                    <a:pt x="141" y="146"/>
                  </a:lnTo>
                  <a:lnTo>
                    <a:pt x="163" y="125"/>
                  </a:lnTo>
                  <a:lnTo>
                    <a:pt x="173" y="130"/>
                  </a:lnTo>
                  <a:lnTo>
                    <a:pt x="173" y="151"/>
                  </a:lnTo>
                  <a:lnTo>
                    <a:pt x="173" y="195"/>
                  </a:lnTo>
                  <a:lnTo>
                    <a:pt x="184" y="211"/>
                  </a:lnTo>
                  <a:lnTo>
                    <a:pt x="201" y="206"/>
                  </a:lnTo>
                  <a:lnTo>
                    <a:pt x="201" y="179"/>
                  </a:lnTo>
                  <a:lnTo>
                    <a:pt x="212" y="179"/>
                  </a:lnTo>
                  <a:lnTo>
                    <a:pt x="228" y="162"/>
                  </a:lnTo>
                  <a:lnTo>
                    <a:pt x="254" y="162"/>
                  </a:lnTo>
                  <a:lnTo>
                    <a:pt x="254" y="157"/>
                  </a:lnTo>
                  <a:lnTo>
                    <a:pt x="238" y="130"/>
                  </a:lnTo>
                  <a:lnTo>
                    <a:pt x="233" y="125"/>
                  </a:lnTo>
                  <a:lnTo>
                    <a:pt x="222" y="119"/>
                  </a:lnTo>
                  <a:lnTo>
                    <a:pt x="217" y="114"/>
                  </a:lnTo>
                  <a:lnTo>
                    <a:pt x="196" y="97"/>
                  </a:lnTo>
                  <a:lnTo>
                    <a:pt x="196" y="92"/>
                  </a:lnTo>
                  <a:lnTo>
                    <a:pt x="147" y="76"/>
                  </a:lnTo>
                  <a:lnTo>
                    <a:pt x="130" y="39"/>
                  </a:lnTo>
                  <a:lnTo>
                    <a:pt x="114" y="32"/>
                  </a:lnTo>
                  <a:lnTo>
                    <a:pt x="103" y="0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</p:sp>
        <p:sp>
          <p:nvSpPr>
            <p:cNvPr id="23" name="NH"/>
            <p:cNvSpPr>
              <a:spLocks/>
            </p:cNvSpPr>
            <p:nvPr/>
          </p:nvSpPr>
          <p:spPr bwMode="auto">
            <a:xfrm>
              <a:off x="4179407" y="1323723"/>
              <a:ext cx="112505" cy="249256"/>
            </a:xfrm>
            <a:custGeom>
              <a:avLst/>
              <a:gdLst>
                <a:gd name="T0" fmla="*/ 2147483647 w 471"/>
                <a:gd name="T1" fmla="*/ 2147483647 h 1016"/>
                <a:gd name="T2" fmla="*/ 2147483647 w 471"/>
                <a:gd name="T3" fmla="*/ 2147483647 h 1016"/>
                <a:gd name="T4" fmla="*/ 2147483647 w 471"/>
                <a:gd name="T5" fmla="*/ 2147483647 h 1016"/>
                <a:gd name="T6" fmla="*/ 2147483647 w 471"/>
                <a:gd name="T7" fmla="*/ 2147483647 h 1016"/>
                <a:gd name="T8" fmla="*/ 2147483647 w 471"/>
                <a:gd name="T9" fmla="*/ 2147483647 h 1016"/>
                <a:gd name="T10" fmla="*/ 2147483647 w 471"/>
                <a:gd name="T11" fmla="*/ 2147483647 h 1016"/>
                <a:gd name="T12" fmla="*/ 2147483647 w 471"/>
                <a:gd name="T13" fmla="*/ 2147483647 h 1016"/>
                <a:gd name="T14" fmla="*/ 2147483647 w 471"/>
                <a:gd name="T15" fmla="*/ 2147483647 h 1016"/>
                <a:gd name="T16" fmla="*/ 2147483647 w 471"/>
                <a:gd name="T17" fmla="*/ 2147483647 h 1016"/>
                <a:gd name="T18" fmla="*/ 2147483647 w 471"/>
                <a:gd name="T19" fmla="*/ 2147483647 h 1016"/>
                <a:gd name="T20" fmla="*/ 2147483647 w 471"/>
                <a:gd name="T21" fmla="*/ 2147483647 h 1016"/>
                <a:gd name="T22" fmla="*/ 2147483647 w 471"/>
                <a:gd name="T23" fmla="*/ 2147483647 h 1016"/>
                <a:gd name="T24" fmla="*/ 2147483647 w 471"/>
                <a:gd name="T25" fmla="*/ 2147483647 h 1016"/>
                <a:gd name="T26" fmla="*/ 2147483647 w 471"/>
                <a:gd name="T27" fmla="*/ 2147483647 h 1016"/>
                <a:gd name="T28" fmla="*/ 2147483647 w 471"/>
                <a:gd name="T29" fmla="*/ 2147483647 h 1016"/>
                <a:gd name="T30" fmla="*/ 2147483647 w 471"/>
                <a:gd name="T31" fmla="*/ 2147483647 h 1016"/>
                <a:gd name="T32" fmla="*/ 0 w 471"/>
                <a:gd name="T33" fmla="*/ 2147483647 h 1016"/>
                <a:gd name="T34" fmla="*/ 0 w 471"/>
                <a:gd name="T35" fmla="*/ 2147483647 h 1016"/>
                <a:gd name="T36" fmla="*/ 2147483647 w 471"/>
                <a:gd name="T37" fmla="*/ 2147483647 h 1016"/>
                <a:gd name="T38" fmla="*/ 2147483647 w 471"/>
                <a:gd name="T39" fmla="*/ 2147483647 h 1016"/>
                <a:gd name="T40" fmla="*/ 2147483647 w 471"/>
                <a:gd name="T41" fmla="*/ 2147483647 h 1016"/>
                <a:gd name="T42" fmla="*/ 2147483647 w 471"/>
                <a:gd name="T43" fmla="*/ 2147483647 h 1016"/>
                <a:gd name="T44" fmla="*/ 2147483647 w 471"/>
                <a:gd name="T45" fmla="*/ 2147483647 h 1016"/>
                <a:gd name="T46" fmla="*/ 2147483647 w 471"/>
                <a:gd name="T47" fmla="*/ 2147483647 h 1016"/>
                <a:gd name="T48" fmla="*/ 2147483647 w 471"/>
                <a:gd name="T49" fmla="*/ 2147483647 h 1016"/>
                <a:gd name="T50" fmla="*/ 2147483647 w 471"/>
                <a:gd name="T51" fmla="*/ 2147483647 h 1016"/>
                <a:gd name="T52" fmla="*/ 2147483647 w 471"/>
                <a:gd name="T53" fmla="*/ 2147483647 h 1016"/>
                <a:gd name="T54" fmla="*/ 2147483647 w 471"/>
                <a:gd name="T55" fmla="*/ 2147483647 h 1016"/>
                <a:gd name="T56" fmla="*/ 2147483647 w 471"/>
                <a:gd name="T57" fmla="*/ 2147483647 h 1016"/>
                <a:gd name="T58" fmla="*/ 2147483647 w 471"/>
                <a:gd name="T59" fmla="*/ 2147483647 h 1016"/>
                <a:gd name="T60" fmla="*/ 2147483647 w 471"/>
                <a:gd name="T61" fmla="*/ 2147483647 h 1016"/>
                <a:gd name="T62" fmla="*/ 2147483647 w 471"/>
                <a:gd name="T63" fmla="*/ 2147483647 h 1016"/>
                <a:gd name="T64" fmla="*/ 2147483647 w 471"/>
                <a:gd name="T65" fmla="*/ 2147483647 h 1016"/>
                <a:gd name="T66" fmla="*/ 2147483647 w 471"/>
                <a:gd name="T67" fmla="*/ 2147483647 h 1016"/>
                <a:gd name="T68" fmla="*/ 2147483647 w 471"/>
                <a:gd name="T69" fmla="*/ 2147483647 h 1016"/>
                <a:gd name="T70" fmla="*/ 2147483647 w 471"/>
                <a:gd name="T71" fmla="*/ 2147483647 h 1016"/>
                <a:gd name="T72" fmla="*/ 2147483647 w 471"/>
                <a:gd name="T73" fmla="*/ 2147483647 h 1016"/>
                <a:gd name="T74" fmla="*/ 2147483647 w 471"/>
                <a:gd name="T75" fmla="*/ 2147483647 h 1016"/>
                <a:gd name="T76" fmla="*/ 2147483647 w 471"/>
                <a:gd name="T77" fmla="*/ 0 h 1016"/>
                <a:gd name="T78" fmla="*/ 2147483647 w 471"/>
                <a:gd name="T79" fmla="*/ 2147483647 h 1016"/>
                <a:gd name="T80" fmla="*/ 2147483647 w 471"/>
                <a:gd name="T81" fmla="*/ 2147483647 h 1016"/>
                <a:gd name="T82" fmla="*/ 2147483647 w 471"/>
                <a:gd name="T83" fmla="*/ 2147483647 h 1016"/>
                <a:gd name="T84" fmla="*/ 2147483647 w 471"/>
                <a:gd name="T85" fmla="*/ 2147483647 h 1016"/>
                <a:gd name="T86" fmla="*/ 2147483647 w 471"/>
                <a:gd name="T87" fmla="*/ 2147483647 h 1016"/>
                <a:gd name="T88" fmla="*/ 2147483647 w 471"/>
                <a:gd name="T89" fmla="*/ 2147483647 h 1016"/>
                <a:gd name="T90" fmla="*/ 2147483647 w 471"/>
                <a:gd name="T91" fmla="*/ 2147483647 h 1016"/>
                <a:gd name="T92" fmla="*/ 2147483647 w 471"/>
                <a:gd name="T93" fmla="*/ 2147483647 h 1016"/>
                <a:gd name="T94" fmla="*/ 2147483647 w 471"/>
                <a:gd name="T95" fmla="*/ 2147483647 h 1016"/>
                <a:gd name="T96" fmla="*/ 2147483647 w 471"/>
                <a:gd name="T97" fmla="*/ 2147483647 h 1016"/>
                <a:gd name="T98" fmla="*/ 2147483647 w 471"/>
                <a:gd name="T99" fmla="*/ 2147483647 h 1016"/>
                <a:gd name="T100" fmla="*/ 2147483647 w 471"/>
                <a:gd name="T101" fmla="*/ 2147483647 h 101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471"/>
                <a:gd name="T154" fmla="*/ 0 h 1016"/>
                <a:gd name="T155" fmla="*/ 471 w 471"/>
                <a:gd name="T156" fmla="*/ 1016 h 101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471" h="1016">
                  <a:moveTo>
                    <a:pt x="466" y="865"/>
                  </a:moveTo>
                  <a:lnTo>
                    <a:pt x="450" y="854"/>
                  </a:lnTo>
                  <a:lnTo>
                    <a:pt x="428" y="859"/>
                  </a:lnTo>
                  <a:lnTo>
                    <a:pt x="406" y="898"/>
                  </a:lnTo>
                  <a:lnTo>
                    <a:pt x="380" y="903"/>
                  </a:lnTo>
                  <a:lnTo>
                    <a:pt x="385" y="930"/>
                  </a:lnTo>
                  <a:lnTo>
                    <a:pt x="380" y="935"/>
                  </a:lnTo>
                  <a:lnTo>
                    <a:pt x="374" y="930"/>
                  </a:lnTo>
                  <a:lnTo>
                    <a:pt x="363" y="935"/>
                  </a:lnTo>
                  <a:lnTo>
                    <a:pt x="357" y="946"/>
                  </a:lnTo>
                  <a:lnTo>
                    <a:pt x="43" y="1016"/>
                  </a:lnTo>
                  <a:lnTo>
                    <a:pt x="38" y="1000"/>
                  </a:lnTo>
                  <a:lnTo>
                    <a:pt x="17" y="979"/>
                  </a:lnTo>
                  <a:lnTo>
                    <a:pt x="17" y="940"/>
                  </a:lnTo>
                  <a:lnTo>
                    <a:pt x="27" y="924"/>
                  </a:lnTo>
                  <a:lnTo>
                    <a:pt x="17" y="892"/>
                  </a:lnTo>
                  <a:lnTo>
                    <a:pt x="0" y="740"/>
                  </a:lnTo>
                  <a:lnTo>
                    <a:pt x="0" y="692"/>
                  </a:lnTo>
                  <a:lnTo>
                    <a:pt x="22" y="611"/>
                  </a:lnTo>
                  <a:lnTo>
                    <a:pt x="33" y="552"/>
                  </a:lnTo>
                  <a:lnTo>
                    <a:pt x="38" y="508"/>
                  </a:lnTo>
                  <a:lnTo>
                    <a:pt x="22" y="476"/>
                  </a:lnTo>
                  <a:lnTo>
                    <a:pt x="22" y="443"/>
                  </a:lnTo>
                  <a:lnTo>
                    <a:pt x="33" y="422"/>
                  </a:lnTo>
                  <a:lnTo>
                    <a:pt x="92" y="373"/>
                  </a:lnTo>
                  <a:lnTo>
                    <a:pt x="119" y="292"/>
                  </a:lnTo>
                  <a:lnTo>
                    <a:pt x="92" y="243"/>
                  </a:lnTo>
                  <a:lnTo>
                    <a:pt x="87" y="222"/>
                  </a:lnTo>
                  <a:lnTo>
                    <a:pt x="98" y="206"/>
                  </a:lnTo>
                  <a:lnTo>
                    <a:pt x="92" y="189"/>
                  </a:lnTo>
                  <a:lnTo>
                    <a:pt x="82" y="135"/>
                  </a:lnTo>
                  <a:lnTo>
                    <a:pt x="92" y="70"/>
                  </a:lnTo>
                  <a:lnTo>
                    <a:pt x="76" y="43"/>
                  </a:lnTo>
                  <a:lnTo>
                    <a:pt x="82" y="37"/>
                  </a:lnTo>
                  <a:lnTo>
                    <a:pt x="103" y="37"/>
                  </a:lnTo>
                  <a:lnTo>
                    <a:pt x="114" y="11"/>
                  </a:lnTo>
                  <a:lnTo>
                    <a:pt x="131" y="21"/>
                  </a:lnTo>
                  <a:lnTo>
                    <a:pt x="147" y="16"/>
                  </a:lnTo>
                  <a:lnTo>
                    <a:pt x="163" y="0"/>
                  </a:lnTo>
                  <a:lnTo>
                    <a:pt x="368" y="627"/>
                  </a:lnTo>
                  <a:lnTo>
                    <a:pt x="374" y="638"/>
                  </a:lnTo>
                  <a:lnTo>
                    <a:pt x="374" y="665"/>
                  </a:lnTo>
                  <a:lnTo>
                    <a:pt x="374" y="675"/>
                  </a:lnTo>
                  <a:lnTo>
                    <a:pt x="428" y="719"/>
                  </a:lnTo>
                  <a:lnTo>
                    <a:pt x="439" y="719"/>
                  </a:lnTo>
                  <a:lnTo>
                    <a:pt x="445" y="740"/>
                  </a:lnTo>
                  <a:lnTo>
                    <a:pt x="445" y="752"/>
                  </a:lnTo>
                  <a:lnTo>
                    <a:pt x="471" y="805"/>
                  </a:lnTo>
                  <a:lnTo>
                    <a:pt x="471" y="816"/>
                  </a:lnTo>
                  <a:lnTo>
                    <a:pt x="466" y="838"/>
                  </a:lnTo>
                  <a:lnTo>
                    <a:pt x="466" y="865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</p:sp>
        <p:sp>
          <p:nvSpPr>
            <p:cNvPr id="24" name="CT"/>
            <p:cNvSpPr>
              <a:spLocks/>
            </p:cNvSpPr>
            <p:nvPr/>
          </p:nvSpPr>
          <p:spPr bwMode="auto">
            <a:xfrm>
              <a:off x="4147263" y="1621222"/>
              <a:ext cx="120542" cy="128648"/>
            </a:xfrm>
            <a:custGeom>
              <a:avLst/>
              <a:gdLst>
                <a:gd name="T0" fmla="*/ 0 w 503"/>
                <a:gd name="T1" fmla="*/ 2147483647 h 498"/>
                <a:gd name="T2" fmla="*/ 2147483647 w 503"/>
                <a:gd name="T3" fmla="*/ 2147483647 h 498"/>
                <a:gd name="T4" fmla="*/ 2147483647 w 503"/>
                <a:gd name="T5" fmla="*/ 2147483647 h 498"/>
                <a:gd name="T6" fmla="*/ 2147483647 w 503"/>
                <a:gd name="T7" fmla="*/ 2147483647 h 498"/>
                <a:gd name="T8" fmla="*/ 2147483647 w 503"/>
                <a:gd name="T9" fmla="*/ 2147483647 h 498"/>
                <a:gd name="T10" fmla="*/ 2147483647 w 503"/>
                <a:gd name="T11" fmla="*/ 0 h 498"/>
                <a:gd name="T12" fmla="*/ 2147483647 w 503"/>
                <a:gd name="T13" fmla="*/ 2147483647 h 498"/>
                <a:gd name="T14" fmla="*/ 2147483647 w 503"/>
                <a:gd name="T15" fmla="*/ 2147483647 h 498"/>
                <a:gd name="T16" fmla="*/ 2147483647 w 503"/>
                <a:gd name="T17" fmla="*/ 2147483647 h 498"/>
                <a:gd name="T18" fmla="*/ 2147483647 w 503"/>
                <a:gd name="T19" fmla="*/ 2147483647 h 498"/>
                <a:gd name="T20" fmla="*/ 2147483647 w 503"/>
                <a:gd name="T21" fmla="*/ 2147483647 h 498"/>
                <a:gd name="T22" fmla="*/ 2147483647 w 503"/>
                <a:gd name="T23" fmla="*/ 2147483647 h 498"/>
                <a:gd name="T24" fmla="*/ 2147483647 w 503"/>
                <a:gd name="T25" fmla="*/ 2147483647 h 498"/>
                <a:gd name="T26" fmla="*/ 2147483647 w 503"/>
                <a:gd name="T27" fmla="*/ 2147483647 h 498"/>
                <a:gd name="T28" fmla="*/ 2147483647 w 503"/>
                <a:gd name="T29" fmla="*/ 2147483647 h 498"/>
                <a:gd name="T30" fmla="*/ 2147483647 w 503"/>
                <a:gd name="T31" fmla="*/ 2147483647 h 498"/>
                <a:gd name="T32" fmla="*/ 2147483647 w 503"/>
                <a:gd name="T33" fmla="*/ 2147483647 h 498"/>
                <a:gd name="T34" fmla="*/ 2147483647 w 503"/>
                <a:gd name="T35" fmla="*/ 2147483647 h 498"/>
                <a:gd name="T36" fmla="*/ 2147483647 w 503"/>
                <a:gd name="T37" fmla="*/ 2147483647 h 498"/>
                <a:gd name="T38" fmla="*/ 2147483647 w 503"/>
                <a:gd name="T39" fmla="*/ 2147483647 h 498"/>
                <a:gd name="T40" fmla="*/ 2147483647 w 503"/>
                <a:gd name="T41" fmla="*/ 2147483647 h 498"/>
                <a:gd name="T42" fmla="*/ 2147483647 w 503"/>
                <a:gd name="T43" fmla="*/ 2147483647 h 498"/>
                <a:gd name="T44" fmla="*/ 2147483647 w 503"/>
                <a:gd name="T45" fmla="*/ 2147483647 h 498"/>
                <a:gd name="T46" fmla="*/ 2147483647 w 503"/>
                <a:gd name="T47" fmla="*/ 2147483647 h 498"/>
                <a:gd name="T48" fmla="*/ 2147483647 w 503"/>
                <a:gd name="T49" fmla="*/ 2147483647 h 498"/>
                <a:gd name="T50" fmla="*/ 2147483647 w 503"/>
                <a:gd name="T51" fmla="*/ 2147483647 h 498"/>
                <a:gd name="T52" fmla="*/ 2147483647 w 503"/>
                <a:gd name="T53" fmla="*/ 2147483647 h 498"/>
                <a:gd name="T54" fmla="*/ 0 w 503"/>
                <a:gd name="T55" fmla="*/ 2147483647 h 49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503"/>
                <a:gd name="T85" fmla="*/ 0 h 498"/>
                <a:gd name="T86" fmla="*/ 503 w 503"/>
                <a:gd name="T87" fmla="*/ 498 h 498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503" h="498">
                  <a:moveTo>
                    <a:pt x="0" y="108"/>
                  </a:moveTo>
                  <a:lnTo>
                    <a:pt x="168" y="65"/>
                  </a:lnTo>
                  <a:lnTo>
                    <a:pt x="184" y="87"/>
                  </a:lnTo>
                  <a:lnTo>
                    <a:pt x="189" y="82"/>
                  </a:lnTo>
                  <a:lnTo>
                    <a:pt x="195" y="70"/>
                  </a:lnTo>
                  <a:lnTo>
                    <a:pt x="444" y="0"/>
                  </a:lnTo>
                  <a:lnTo>
                    <a:pt x="503" y="205"/>
                  </a:lnTo>
                  <a:lnTo>
                    <a:pt x="493" y="227"/>
                  </a:lnTo>
                  <a:lnTo>
                    <a:pt x="487" y="238"/>
                  </a:lnTo>
                  <a:lnTo>
                    <a:pt x="493" y="249"/>
                  </a:lnTo>
                  <a:lnTo>
                    <a:pt x="493" y="259"/>
                  </a:lnTo>
                  <a:lnTo>
                    <a:pt x="461" y="259"/>
                  </a:lnTo>
                  <a:lnTo>
                    <a:pt x="379" y="298"/>
                  </a:lnTo>
                  <a:lnTo>
                    <a:pt x="352" y="292"/>
                  </a:lnTo>
                  <a:lnTo>
                    <a:pt x="347" y="303"/>
                  </a:lnTo>
                  <a:lnTo>
                    <a:pt x="347" y="319"/>
                  </a:lnTo>
                  <a:lnTo>
                    <a:pt x="342" y="324"/>
                  </a:lnTo>
                  <a:lnTo>
                    <a:pt x="293" y="330"/>
                  </a:lnTo>
                  <a:lnTo>
                    <a:pt x="222" y="363"/>
                  </a:lnTo>
                  <a:lnTo>
                    <a:pt x="211" y="351"/>
                  </a:lnTo>
                  <a:lnTo>
                    <a:pt x="168" y="395"/>
                  </a:lnTo>
                  <a:lnTo>
                    <a:pt x="75" y="476"/>
                  </a:lnTo>
                  <a:lnTo>
                    <a:pt x="38" y="498"/>
                  </a:lnTo>
                  <a:lnTo>
                    <a:pt x="5" y="465"/>
                  </a:lnTo>
                  <a:lnTo>
                    <a:pt x="49" y="421"/>
                  </a:lnTo>
                  <a:lnTo>
                    <a:pt x="54" y="405"/>
                  </a:lnTo>
                  <a:lnTo>
                    <a:pt x="32" y="384"/>
                  </a:lnTo>
                  <a:lnTo>
                    <a:pt x="0" y="108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</p:sp>
        <p:sp>
          <p:nvSpPr>
            <p:cNvPr id="25" name="MA"/>
            <p:cNvSpPr>
              <a:spLocks/>
            </p:cNvSpPr>
            <p:nvPr/>
          </p:nvSpPr>
          <p:spPr bwMode="auto">
            <a:xfrm>
              <a:off x="4139227" y="1532776"/>
              <a:ext cx="241083" cy="128648"/>
            </a:xfrm>
            <a:custGeom>
              <a:avLst/>
              <a:gdLst>
                <a:gd name="T0" fmla="*/ 2147483647 w 975"/>
                <a:gd name="T1" fmla="*/ 2147483647 h 503"/>
                <a:gd name="T2" fmla="*/ 2147483647 w 975"/>
                <a:gd name="T3" fmla="*/ 2147483647 h 503"/>
                <a:gd name="T4" fmla="*/ 2147483647 w 975"/>
                <a:gd name="T5" fmla="*/ 2147483647 h 503"/>
                <a:gd name="T6" fmla="*/ 2147483647 w 975"/>
                <a:gd name="T7" fmla="*/ 2147483647 h 503"/>
                <a:gd name="T8" fmla="*/ 2147483647 w 975"/>
                <a:gd name="T9" fmla="*/ 2147483647 h 503"/>
                <a:gd name="T10" fmla="*/ 2147483647 w 975"/>
                <a:gd name="T11" fmla="*/ 2147483647 h 503"/>
                <a:gd name="T12" fmla="*/ 2147483647 w 975"/>
                <a:gd name="T13" fmla="*/ 2147483647 h 503"/>
                <a:gd name="T14" fmla="*/ 2147483647 w 975"/>
                <a:gd name="T15" fmla="*/ 2147483647 h 503"/>
                <a:gd name="T16" fmla="*/ 2147483647 w 975"/>
                <a:gd name="T17" fmla="*/ 2147483647 h 503"/>
                <a:gd name="T18" fmla="*/ 2147483647 w 975"/>
                <a:gd name="T19" fmla="*/ 2147483647 h 503"/>
                <a:gd name="T20" fmla="*/ 2147483647 w 975"/>
                <a:gd name="T21" fmla="*/ 2147483647 h 503"/>
                <a:gd name="T22" fmla="*/ 2147483647 w 975"/>
                <a:gd name="T23" fmla="*/ 2147483647 h 503"/>
                <a:gd name="T24" fmla="*/ 2147483647 w 975"/>
                <a:gd name="T25" fmla="*/ 2147483647 h 503"/>
                <a:gd name="T26" fmla="*/ 2147483647 w 975"/>
                <a:gd name="T27" fmla="*/ 2147483647 h 503"/>
                <a:gd name="T28" fmla="*/ 2147483647 w 975"/>
                <a:gd name="T29" fmla="*/ 2147483647 h 503"/>
                <a:gd name="T30" fmla="*/ 2147483647 w 975"/>
                <a:gd name="T31" fmla="*/ 2147483647 h 503"/>
                <a:gd name="T32" fmla="*/ 2147483647 w 975"/>
                <a:gd name="T33" fmla="*/ 2147483647 h 503"/>
                <a:gd name="T34" fmla="*/ 2147483647 w 975"/>
                <a:gd name="T35" fmla="*/ 2147483647 h 503"/>
                <a:gd name="T36" fmla="*/ 2147483647 w 975"/>
                <a:gd name="T37" fmla="*/ 2147483647 h 503"/>
                <a:gd name="T38" fmla="*/ 2147483647 w 975"/>
                <a:gd name="T39" fmla="*/ 2147483647 h 503"/>
                <a:gd name="T40" fmla="*/ 2147483647 w 975"/>
                <a:gd name="T41" fmla="*/ 2147483647 h 503"/>
                <a:gd name="T42" fmla="*/ 2147483647 w 975"/>
                <a:gd name="T43" fmla="*/ 2147483647 h 503"/>
                <a:gd name="T44" fmla="*/ 2147483647 w 975"/>
                <a:gd name="T45" fmla="*/ 2147483647 h 503"/>
                <a:gd name="T46" fmla="*/ 2147483647 w 975"/>
                <a:gd name="T47" fmla="*/ 2147483647 h 503"/>
                <a:gd name="T48" fmla="*/ 2147483647 w 975"/>
                <a:gd name="T49" fmla="*/ 2147483647 h 503"/>
                <a:gd name="T50" fmla="*/ 2147483647 w 975"/>
                <a:gd name="T51" fmla="*/ 2147483647 h 503"/>
                <a:gd name="T52" fmla="*/ 2147483647 w 975"/>
                <a:gd name="T53" fmla="*/ 2147483647 h 503"/>
                <a:gd name="T54" fmla="*/ 2147483647 w 975"/>
                <a:gd name="T55" fmla="*/ 2147483647 h 503"/>
                <a:gd name="T56" fmla="*/ 2147483647 w 975"/>
                <a:gd name="T57" fmla="*/ 2147483647 h 503"/>
                <a:gd name="T58" fmla="*/ 2147483647 w 975"/>
                <a:gd name="T59" fmla="*/ 2147483647 h 503"/>
                <a:gd name="T60" fmla="*/ 2147483647 w 975"/>
                <a:gd name="T61" fmla="*/ 2147483647 h 503"/>
                <a:gd name="T62" fmla="*/ 2147483647 w 975"/>
                <a:gd name="T63" fmla="*/ 2147483647 h 503"/>
                <a:gd name="T64" fmla="*/ 0 w 975"/>
                <a:gd name="T65" fmla="*/ 2147483647 h 50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975"/>
                <a:gd name="T100" fmla="*/ 0 h 503"/>
                <a:gd name="T101" fmla="*/ 975 w 975"/>
                <a:gd name="T102" fmla="*/ 503 h 50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975" h="503">
                  <a:moveTo>
                    <a:pt x="0" y="211"/>
                  </a:moveTo>
                  <a:lnTo>
                    <a:pt x="200" y="162"/>
                  </a:lnTo>
                  <a:lnTo>
                    <a:pt x="514" y="92"/>
                  </a:lnTo>
                  <a:lnTo>
                    <a:pt x="520" y="81"/>
                  </a:lnTo>
                  <a:lnTo>
                    <a:pt x="531" y="76"/>
                  </a:lnTo>
                  <a:lnTo>
                    <a:pt x="537" y="81"/>
                  </a:lnTo>
                  <a:lnTo>
                    <a:pt x="542" y="76"/>
                  </a:lnTo>
                  <a:lnTo>
                    <a:pt x="537" y="49"/>
                  </a:lnTo>
                  <a:lnTo>
                    <a:pt x="563" y="44"/>
                  </a:lnTo>
                  <a:lnTo>
                    <a:pt x="585" y="5"/>
                  </a:lnTo>
                  <a:lnTo>
                    <a:pt x="607" y="0"/>
                  </a:lnTo>
                  <a:lnTo>
                    <a:pt x="623" y="11"/>
                  </a:lnTo>
                  <a:lnTo>
                    <a:pt x="639" y="54"/>
                  </a:lnTo>
                  <a:lnTo>
                    <a:pt x="672" y="81"/>
                  </a:lnTo>
                  <a:lnTo>
                    <a:pt x="683" y="97"/>
                  </a:lnTo>
                  <a:lnTo>
                    <a:pt x="677" y="109"/>
                  </a:lnTo>
                  <a:lnTo>
                    <a:pt x="661" y="119"/>
                  </a:lnTo>
                  <a:lnTo>
                    <a:pt x="644" y="151"/>
                  </a:lnTo>
                  <a:lnTo>
                    <a:pt x="628" y="195"/>
                  </a:lnTo>
                  <a:lnTo>
                    <a:pt x="634" y="216"/>
                  </a:lnTo>
                  <a:lnTo>
                    <a:pt x="672" y="216"/>
                  </a:lnTo>
                  <a:lnTo>
                    <a:pt x="709" y="232"/>
                  </a:lnTo>
                  <a:lnTo>
                    <a:pt x="764" y="292"/>
                  </a:lnTo>
                  <a:lnTo>
                    <a:pt x="786" y="325"/>
                  </a:lnTo>
                  <a:lnTo>
                    <a:pt x="813" y="362"/>
                  </a:lnTo>
                  <a:lnTo>
                    <a:pt x="878" y="362"/>
                  </a:lnTo>
                  <a:lnTo>
                    <a:pt x="916" y="346"/>
                  </a:lnTo>
                  <a:lnTo>
                    <a:pt x="937" y="303"/>
                  </a:lnTo>
                  <a:lnTo>
                    <a:pt x="926" y="292"/>
                  </a:lnTo>
                  <a:lnTo>
                    <a:pt x="900" y="271"/>
                  </a:lnTo>
                  <a:lnTo>
                    <a:pt x="867" y="255"/>
                  </a:lnTo>
                  <a:lnTo>
                    <a:pt x="867" y="232"/>
                  </a:lnTo>
                  <a:lnTo>
                    <a:pt x="895" y="238"/>
                  </a:lnTo>
                  <a:lnTo>
                    <a:pt x="905" y="238"/>
                  </a:lnTo>
                  <a:lnTo>
                    <a:pt x="954" y="303"/>
                  </a:lnTo>
                  <a:lnTo>
                    <a:pt x="975" y="362"/>
                  </a:lnTo>
                  <a:lnTo>
                    <a:pt x="975" y="395"/>
                  </a:lnTo>
                  <a:lnTo>
                    <a:pt x="948" y="373"/>
                  </a:lnTo>
                  <a:lnTo>
                    <a:pt x="916" y="401"/>
                  </a:lnTo>
                  <a:lnTo>
                    <a:pt x="872" y="417"/>
                  </a:lnTo>
                  <a:lnTo>
                    <a:pt x="823" y="460"/>
                  </a:lnTo>
                  <a:lnTo>
                    <a:pt x="802" y="460"/>
                  </a:lnTo>
                  <a:lnTo>
                    <a:pt x="797" y="455"/>
                  </a:lnTo>
                  <a:lnTo>
                    <a:pt x="802" y="438"/>
                  </a:lnTo>
                  <a:lnTo>
                    <a:pt x="791" y="406"/>
                  </a:lnTo>
                  <a:lnTo>
                    <a:pt x="781" y="406"/>
                  </a:lnTo>
                  <a:lnTo>
                    <a:pt x="753" y="450"/>
                  </a:lnTo>
                  <a:lnTo>
                    <a:pt x="721" y="492"/>
                  </a:lnTo>
                  <a:lnTo>
                    <a:pt x="709" y="503"/>
                  </a:lnTo>
                  <a:lnTo>
                    <a:pt x="693" y="476"/>
                  </a:lnTo>
                  <a:lnTo>
                    <a:pt x="688" y="471"/>
                  </a:lnTo>
                  <a:lnTo>
                    <a:pt x="677" y="465"/>
                  </a:lnTo>
                  <a:lnTo>
                    <a:pt x="672" y="460"/>
                  </a:lnTo>
                  <a:lnTo>
                    <a:pt x="651" y="443"/>
                  </a:lnTo>
                  <a:lnTo>
                    <a:pt x="651" y="438"/>
                  </a:lnTo>
                  <a:lnTo>
                    <a:pt x="602" y="422"/>
                  </a:lnTo>
                  <a:lnTo>
                    <a:pt x="585" y="385"/>
                  </a:lnTo>
                  <a:lnTo>
                    <a:pt x="569" y="378"/>
                  </a:lnTo>
                  <a:lnTo>
                    <a:pt x="558" y="346"/>
                  </a:lnTo>
                  <a:lnTo>
                    <a:pt x="455" y="368"/>
                  </a:lnTo>
                  <a:lnTo>
                    <a:pt x="206" y="438"/>
                  </a:lnTo>
                  <a:lnTo>
                    <a:pt x="200" y="450"/>
                  </a:lnTo>
                  <a:lnTo>
                    <a:pt x="195" y="455"/>
                  </a:lnTo>
                  <a:lnTo>
                    <a:pt x="179" y="433"/>
                  </a:lnTo>
                  <a:lnTo>
                    <a:pt x="11" y="476"/>
                  </a:lnTo>
                  <a:lnTo>
                    <a:pt x="0" y="465"/>
                  </a:lnTo>
                  <a:lnTo>
                    <a:pt x="0" y="211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</p:sp>
        <p:sp>
          <p:nvSpPr>
            <p:cNvPr id="26" name="VT"/>
            <p:cNvSpPr>
              <a:spLocks/>
            </p:cNvSpPr>
            <p:nvPr/>
          </p:nvSpPr>
          <p:spPr bwMode="auto">
            <a:xfrm>
              <a:off x="4082974" y="1363925"/>
              <a:ext cx="128578" cy="225135"/>
            </a:xfrm>
            <a:custGeom>
              <a:avLst/>
              <a:gdLst>
                <a:gd name="T0" fmla="*/ 0 w 509"/>
                <a:gd name="T1" fmla="*/ 2147483647 h 930"/>
                <a:gd name="T2" fmla="*/ 2147483647 w 509"/>
                <a:gd name="T3" fmla="*/ 2147483647 h 930"/>
                <a:gd name="T4" fmla="*/ 2147483647 w 509"/>
                <a:gd name="T5" fmla="*/ 2147483647 h 930"/>
                <a:gd name="T6" fmla="*/ 2147483647 w 509"/>
                <a:gd name="T7" fmla="*/ 2147483647 h 930"/>
                <a:gd name="T8" fmla="*/ 2147483647 w 509"/>
                <a:gd name="T9" fmla="*/ 2147483647 h 930"/>
                <a:gd name="T10" fmla="*/ 2147483647 w 509"/>
                <a:gd name="T11" fmla="*/ 2147483647 h 930"/>
                <a:gd name="T12" fmla="*/ 2147483647 w 509"/>
                <a:gd name="T13" fmla="*/ 2147483647 h 930"/>
                <a:gd name="T14" fmla="*/ 2147483647 w 509"/>
                <a:gd name="T15" fmla="*/ 2147483647 h 930"/>
                <a:gd name="T16" fmla="*/ 2147483647 w 509"/>
                <a:gd name="T17" fmla="*/ 2147483647 h 930"/>
                <a:gd name="T18" fmla="*/ 2147483647 w 509"/>
                <a:gd name="T19" fmla="*/ 2147483647 h 930"/>
                <a:gd name="T20" fmla="*/ 2147483647 w 509"/>
                <a:gd name="T21" fmla="*/ 2147483647 h 930"/>
                <a:gd name="T22" fmla="*/ 2147483647 w 509"/>
                <a:gd name="T23" fmla="*/ 2147483647 h 930"/>
                <a:gd name="T24" fmla="*/ 2147483647 w 509"/>
                <a:gd name="T25" fmla="*/ 2147483647 h 930"/>
                <a:gd name="T26" fmla="*/ 2147483647 w 509"/>
                <a:gd name="T27" fmla="*/ 2147483647 h 930"/>
                <a:gd name="T28" fmla="*/ 2147483647 w 509"/>
                <a:gd name="T29" fmla="*/ 2147483647 h 930"/>
                <a:gd name="T30" fmla="*/ 2147483647 w 509"/>
                <a:gd name="T31" fmla="*/ 2147483647 h 930"/>
                <a:gd name="T32" fmla="*/ 2147483647 w 509"/>
                <a:gd name="T33" fmla="*/ 2147483647 h 930"/>
                <a:gd name="T34" fmla="*/ 2147483647 w 509"/>
                <a:gd name="T35" fmla="*/ 2147483647 h 930"/>
                <a:gd name="T36" fmla="*/ 2147483647 w 509"/>
                <a:gd name="T37" fmla="*/ 2147483647 h 930"/>
                <a:gd name="T38" fmla="*/ 2147483647 w 509"/>
                <a:gd name="T39" fmla="*/ 2147483647 h 930"/>
                <a:gd name="T40" fmla="*/ 2147483647 w 509"/>
                <a:gd name="T41" fmla="*/ 2147483647 h 930"/>
                <a:gd name="T42" fmla="*/ 2147483647 w 509"/>
                <a:gd name="T43" fmla="*/ 2147483647 h 930"/>
                <a:gd name="T44" fmla="*/ 2147483647 w 509"/>
                <a:gd name="T45" fmla="*/ 2147483647 h 930"/>
                <a:gd name="T46" fmla="*/ 2147483647 w 509"/>
                <a:gd name="T47" fmla="*/ 2147483647 h 930"/>
                <a:gd name="T48" fmla="*/ 2147483647 w 509"/>
                <a:gd name="T49" fmla="*/ 2147483647 h 930"/>
                <a:gd name="T50" fmla="*/ 2147483647 w 509"/>
                <a:gd name="T51" fmla="*/ 2147483647 h 930"/>
                <a:gd name="T52" fmla="*/ 2147483647 w 509"/>
                <a:gd name="T53" fmla="*/ 2147483647 h 930"/>
                <a:gd name="T54" fmla="*/ 2147483647 w 509"/>
                <a:gd name="T55" fmla="*/ 2147483647 h 930"/>
                <a:gd name="T56" fmla="*/ 2147483647 w 509"/>
                <a:gd name="T57" fmla="*/ 2147483647 h 930"/>
                <a:gd name="T58" fmla="*/ 2147483647 w 509"/>
                <a:gd name="T59" fmla="*/ 2147483647 h 930"/>
                <a:gd name="T60" fmla="*/ 2147483647 w 509"/>
                <a:gd name="T61" fmla="*/ 2147483647 h 930"/>
                <a:gd name="T62" fmla="*/ 2147483647 w 509"/>
                <a:gd name="T63" fmla="*/ 2147483647 h 930"/>
                <a:gd name="T64" fmla="*/ 2147483647 w 509"/>
                <a:gd name="T65" fmla="*/ 2147483647 h 930"/>
                <a:gd name="T66" fmla="*/ 2147483647 w 509"/>
                <a:gd name="T67" fmla="*/ 2147483647 h 930"/>
                <a:gd name="T68" fmla="*/ 2147483647 w 509"/>
                <a:gd name="T69" fmla="*/ 2147483647 h 930"/>
                <a:gd name="T70" fmla="*/ 2147483647 w 509"/>
                <a:gd name="T71" fmla="*/ 2147483647 h 930"/>
                <a:gd name="T72" fmla="*/ 2147483647 w 509"/>
                <a:gd name="T73" fmla="*/ 2147483647 h 930"/>
                <a:gd name="T74" fmla="*/ 2147483647 w 509"/>
                <a:gd name="T75" fmla="*/ 2147483647 h 930"/>
                <a:gd name="T76" fmla="*/ 2147483647 w 509"/>
                <a:gd name="T77" fmla="*/ 2147483647 h 930"/>
                <a:gd name="T78" fmla="*/ 2147483647 w 509"/>
                <a:gd name="T79" fmla="*/ 2147483647 h 930"/>
                <a:gd name="T80" fmla="*/ 2147483647 w 509"/>
                <a:gd name="T81" fmla="*/ 0 h 930"/>
                <a:gd name="T82" fmla="*/ 0 w 509"/>
                <a:gd name="T83" fmla="*/ 2147483647 h 93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509"/>
                <a:gd name="T127" fmla="*/ 0 h 930"/>
                <a:gd name="T128" fmla="*/ 509 w 509"/>
                <a:gd name="T129" fmla="*/ 930 h 930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509" h="930">
                  <a:moveTo>
                    <a:pt x="0" y="119"/>
                  </a:moveTo>
                  <a:lnTo>
                    <a:pt x="16" y="157"/>
                  </a:lnTo>
                  <a:lnTo>
                    <a:pt x="11" y="173"/>
                  </a:lnTo>
                  <a:lnTo>
                    <a:pt x="21" y="189"/>
                  </a:lnTo>
                  <a:lnTo>
                    <a:pt x="27" y="201"/>
                  </a:lnTo>
                  <a:lnTo>
                    <a:pt x="70" y="308"/>
                  </a:lnTo>
                  <a:lnTo>
                    <a:pt x="81" y="384"/>
                  </a:lnTo>
                  <a:lnTo>
                    <a:pt x="65" y="427"/>
                  </a:lnTo>
                  <a:lnTo>
                    <a:pt x="70" y="465"/>
                  </a:lnTo>
                  <a:lnTo>
                    <a:pt x="114" y="568"/>
                  </a:lnTo>
                  <a:lnTo>
                    <a:pt x="109" y="617"/>
                  </a:lnTo>
                  <a:lnTo>
                    <a:pt x="119" y="633"/>
                  </a:lnTo>
                  <a:lnTo>
                    <a:pt x="125" y="633"/>
                  </a:lnTo>
                  <a:lnTo>
                    <a:pt x="125" y="622"/>
                  </a:lnTo>
                  <a:lnTo>
                    <a:pt x="141" y="617"/>
                  </a:lnTo>
                  <a:lnTo>
                    <a:pt x="168" y="665"/>
                  </a:lnTo>
                  <a:lnTo>
                    <a:pt x="184" y="757"/>
                  </a:lnTo>
                  <a:lnTo>
                    <a:pt x="184" y="805"/>
                  </a:lnTo>
                  <a:lnTo>
                    <a:pt x="206" y="870"/>
                  </a:lnTo>
                  <a:lnTo>
                    <a:pt x="233" y="930"/>
                  </a:lnTo>
                  <a:lnTo>
                    <a:pt x="433" y="881"/>
                  </a:lnTo>
                  <a:lnTo>
                    <a:pt x="428" y="865"/>
                  </a:lnTo>
                  <a:lnTo>
                    <a:pt x="407" y="844"/>
                  </a:lnTo>
                  <a:lnTo>
                    <a:pt x="407" y="805"/>
                  </a:lnTo>
                  <a:lnTo>
                    <a:pt x="417" y="789"/>
                  </a:lnTo>
                  <a:lnTo>
                    <a:pt x="407" y="757"/>
                  </a:lnTo>
                  <a:lnTo>
                    <a:pt x="390" y="605"/>
                  </a:lnTo>
                  <a:lnTo>
                    <a:pt x="390" y="557"/>
                  </a:lnTo>
                  <a:lnTo>
                    <a:pt x="412" y="476"/>
                  </a:lnTo>
                  <a:lnTo>
                    <a:pt x="423" y="417"/>
                  </a:lnTo>
                  <a:lnTo>
                    <a:pt x="428" y="373"/>
                  </a:lnTo>
                  <a:lnTo>
                    <a:pt x="412" y="341"/>
                  </a:lnTo>
                  <a:lnTo>
                    <a:pt x="412" y="308"/>
                  </a:lnTo>
                  <a:lnTo>
                    <a:pt x="423" y="287"/>
                  </a:lnTo>
                  <a:lnTo>
                    <a:pt x="482" y="238"/>
                  </a:lnTo>
                  <a:lnTo>
                    <a:pt x="509" y="157"/>
                  </a:lnTo>
                  <a:lnTo>
                    <a:pt x="482" y="108"/>
                  </a:lnTo>
                  <a:lnTo>
                    <a:pt x="477" y="87"/>
                  </a:lnTo>
                  <a:lnTo>
                    <a:pt x="488" y="71"/>
                  </a:lnTo>
                  <a:lnTo>
                    <a:pt x="482" y="54"/>
                  </a:lnTo>
                  <a:lnTo>
                    <a:pt x="472" y="0"/>
                  </a:lnTo>
                  <a:lnTo>
                    <a:pt x="0" y="119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</p:sp>
        <p:sp>
          <p:nvSpPr>
            <p:cNvPr id="27" name="ME"/>
            <p:cNvSpPr>
              <a:spLocks/>
            </p:cNvSpPr>
            <p:nvPr/>
          </p:nvSpPr>
          <p:spPr bwMode="auto">
            <a:xfrm>
              <a:off x="4219588" y="1098589"/>
              <a:ext cx="265191" cy="426148"/>
            </a:xfrm>
            <a:custGeom>
              <a:avLst/>
              <a:gdLst>
                <a:gd name="T0" fmla="*/ 2147483647 w 1078"/>
                <a:gd name="T1" fmla="*/ 2147483647 h 1736"/>
                <a:gd name="T2" fmla="*/ 2147483647 w 1078"/>
                <a:gd name="T3" fmla="*/ 2147483647 h 1736"/>
                <a:gd name="T4" fmla="*/ 2147483647 w 1078"/>
                <a:gd name="T5" fmla="*/ 2147483647 h 1736"/>
                <a:gd name="T6" fmla="*/ 2147483647 w 1078"/>
                <a:gd name="T7" fmla="*/ 2147483647 h 1736"/>
                <a:gd name="T8" fmla="*/ 2147483647 w 1078"/>
                <a:gd name="T9" fmla="*/ 2147483647 h 1736"/>
                <a:gd name="T10" fmla="*/ 2147483647 w 1078"/>
                <a:gd name="T11" fmla="*/ 2147483647 h 1736"/>
                <a:gd name="T12" fmla="*/ 2147483647 w 1078"/>
                <a:gd name="T13" fmla="*/ 2147483647 h 1736"/>
                <a:gd name="T14" fmla="*/ 2147483647 w 1078"/>
                <a:gd name="T15" fmla="*/ 2147483647 h 1736"/>
                <a:gd name="T16" fmla="*/ 2147483647 w 1078"/>
                <a:gd name="T17" fmla="*/ 2147483647 h 1736"/>
                <a:gd name="T18" fmla="*/ 2147483647 w 1078"/>
                <a:gd name="T19" fmla="*/ 2147483647 h 1736"/>
                <a:gd name="T20" fmla="*/ 2147483647 w 1078"/>
                <a:gd name="T21" fmla="*/ 2147483647 h 1736"/>
                <a:gd name="T22" fmla="*/ 2147483647 w 1078"/>
                <a:gd name="T23" fmla="*/ 2147483647 h 1736"/>
                <a:gd name="T24" fmla="*/ 2147483647 w 1078"/>
                <a:gd name="T25" fmla="*/ 2147483647 h 1736"/>
                <a:gd name="T26" fmla="*/ 2147483647 w 1078"/>
                <a:gd name="T27" fmla="*/ 2147483647 h 1736"/>
                <a:gd name="T28" fmla="*/ 2147483647 w 1078"/>
                <a:gd name="T29" fmla="*/ 2147483647 h 1736"/>
                <a:gd name="T30" fmla="*/ 2147483647 w 1078"/>
                <a:gd name="T31" fmla="*/ 2147483647 h 1736"/>
                <a:gd name="T32" fmla="*/ 2147483647 w 1078"/>
                <a:gd name="T33" fmla="*/ 2147483647 h 1736"/>
                <a:gd name="T34" fmla="*/ 2147483647 w 1078"/>
                <a:gd name="T35" fmla="*/ 2147483647 h 1736"/>
                <a:gd name="T36" fmla="*/ 2147483647 w 1078"/>
                <a:gd name="T37" fmla="*/ 2147483647 h 1736"/>
                <a:gd name="T38" fmla="*/ 2147483647 w 1078"/>
                <a:gd name="T39" fmla="*/ 2147483647 h 1736"/>
                <a:gd name="T40" fmla="*/ 2147483647 w 1078"/>
                <a:gd name="T41" fmla="*/ 2147483647 h 1736"/>
                <a:gd name="T42" fmla="*/ 2147483647 w 1078"/>
                <a:gd name="T43" fmla="*/ 2147483647 h 1736"/>
                <a:gd name="T44" fmla="*/ 2147483647 w 1078"/>
                <a:gd name="T45" fmla="*/ 2147483647 h 1736"/>
                <a:gd name="T46" fmla="*/ 2147483647 w 1078"/>
                <a:gd name="T47" fmla="*/ 2147483647 h 1736"/>
                <a:gd name="T48" fmla="*/ 2147483647 w 1078"/>
                <a:gd name="T49" fmla="*/ 2147483647 h 1736"/>
                <a:gd name="T50" fmla="*/ 2147483647 w 1078"/>
                <a:gd name="T51" fmla="*/ 2147483647 h 1736"/>
                <a:gd name="T52" fmla="*/ 2147483647 w 1078"/>
                <a:gd name="T53" fmla="*/ 2147483647 h 1736"/>
                <a:gd name="T54" fmla="*/ 2147483647 w 1078"/>
                <a:gd name="T55" fmla="*/ 2147483647 h 1736"/>
                <a:gd name="T56" fmla="*/ 2147483647 w 1078"/>
                <a:gd name="T57" fmla="*/ 2147483647 h 1736"/>
                <a:gd name="T58" fmla="*/ 2147483647 w 1078"/>
                <a:gd name="T59" fmla="*/ 2147483647 h 1736"/>
                <a:gd name="T60" fmla="*/ 2147483647 w 1078"/>
                <a:gd name="T61" fmla="*/ 2147483647 h 1736"/>
                <a:gd name="T62" fmla="*/ 2147483647 w 1078"/>
                <a:gd name="T63" fmla="*/ 2147483647 h 1736"/>
                <a:gd name="T64" fmla="*/ 2147483647 w 1078"/>
                <a:gd name="T65" fmla="*/ 2147483647 h 1736"/>
                <a:gd name="T66" fmla="*/ 2147483647 w 1078"/>
                <a:gd name="T67" fmla="*/ 2147483647 h 1736"/>
                <a:gd name="T68" fmla="*/ 2147483647 w 1078"/>
                <a:gd name="T69" fmla="*/ 2147483647 h 1736"/>
                <a:gd name="T70" fmla="*/ 2147483647 w 1078"/>
                <a:gd name="T71" fmla="*/ 2147483647 h 1736"/>
                <a:gd name="T72" fmla="*/ 2147483647 w 1078"/>
                <a:gd name="T73" fmla="*/ 2147483647 h 1736"/>
                <a:gd name="T74" fmla="*/ 2147483647 w 1078"/>
                <a:gd name="T75" fmla="*/ 2147483647 h 1736"/>
                <a:gd name="T76" fmla="*/ 2147483647 w 1078"/>
                <a:gd name="T77" fmla="*/ 2147483647 h 1736"/>
                <a:gd name="T78" fmla="*/ 2147483647 w 1078"/>
                <a:gd name="T79" fmla="*/ 2147483647 h 1736"/>
                <a:gd name="T80" fmla="*/ 2147483647 w 1078"/>
                <a:gd name="T81" fmla="*/ 2147483647 h 1736"/>
                <a:gd name="T82" fmla="*/ 2147483647 w 1078"/>
                <a:gd name="T83" fmla="*/ 2147483647 h 1736"/>
                <a:gd name="T84" fmla="*/ 2147483647 w 1078"/>
                <a:gd name="T85" fmla="*/ 2147483647 h 1736"/>
                <a:gd name="T86" fmla="*/ 2147483647 w 1078"/>
                <a:gd name="T87" fmla="*/ 2147483647 h 1736"/>
                <a:gd name="T88" fmla="*/ 2147483647 w 1078"/>
                <a:gd name="T89" fmla="*/ 2147483647 h 1736"/>
                <a:gd name="T90" fmla="*/ 2147483647 w 1078"/>
                <a:gd name="T91" fmla="*/ 2147483647 h 1736"/>
                <a:gd name="T92" fmla="*/ 2147483647 w 1078"/>
                <a:gd name="T93" fmla="*/ 2147483647 h 1736"/>
                <a:gd name="T94" fmla="*/ 2147483647 w 1078"/>
                <a:gd name="T95" fmla="*/ 2147483647 h 1736"/>
                <a:gd name="T96" fmla="*/ 2147483647 w 1078"/>
                <a:gd name="T97" fmla="*/ 2147483647 h 1736"/>
                <a:gd name="T98" fmla="*/ 2147483647 w 1078"/>
                <a:gd name="T99" fmla="*/ 2147483647 h 1736"/>
                <a:gd name="T100" fmla="*/ 2147483647 w 1078"/>
                <a:gd name="T101" fmla="*/ 2147483647 h 1736"/>
                <a:gd name="T102" fmla="*/ 2147483647 w 1078"/>
                <a:gd name="T103" fmla="*/ 2147483647 h 1736"/>
                <a:gd name="T104" fmla="*/ 2147483647 w 1078"/>
                <a:gd name="T105" fmla="*/ 2147483647 h 1736"/>
                <a:gd name="T106" fmla="*/ 2147483647 w 1078"/>
                <a:gd name="T107" fmla="*/ 2147483647 h 1736"/>
                <a:gd name="T108" fmla="*/ 2147483647 w 1078"/>
                <a:gd name="T109" fmla="*/ 2147483647 h 1736"/>
                <a:gd name="T110" fmla="*/ 2147483647 w 1078"/>
                <a:gd name="T111" fmla="*/ 2147483647 h 17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078"/>
                <a:gd name="T169" fmla="*/ 0 h 1736"/>
                <a:gd name="T170" fmla="*/ 1078 w 1078"/>
                <a:gd name="T171" fmla="*/ 1736 h 17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078" h="1736">
                  <a:moveTo>
                    <a:pt x="0" y="931"/>
                  </a:moveTo>
                  <a:lnTo>
                    <a:pt x="205" y="1558"/>
                  </a:lnTo>
                  <a:lnTo>
                    <a:pt x="211" y="1569"/>
                  </a:lnTo>
                  <a:lnTo>
                    <a:pt x="211" y="1596"/>
                  </a:lnTo>
                  <a:lnTo>
                    <a:pt x="211" y="1606"/>
                  </a:lnTo>
                  <a:lnTo>
                    <a:pt x="265" y="1650"/>
                  </a:lnTo>
                  <a:lnTo>
                    <a:pt x="276" y="1650"/>
                  </a:lnTo>
                  <a:lnTo>
                    <a:pt x="282" y="1671"/>
                  </a:lnTo>
                  <a:lnTo>
                    <a:pt x="282" y="1683"/>
                  </a:lnTo>
                  <a:lnTo>
                    <a:pt x="308" y="1736"/>
                  </a:lnTo>
                  <a:lnTo>
                    <a:pt x="319" y="1720"/>
                  </a:lnTo>
                  <a:lnTo>
                    <a:pt x="319" y="1683"/>
                  </a:lnTo>
                  <a:lnTo>
                    <a:pt x="331" y="1639"/>
                  </a:lnTo>
                  <a:lnTo>
                    <a:pt x="352" y="1590"/>
                  </a:lnTo>
                  <a:lnTo>
                    <a:pt x="368" y="1520"/>
                  </a:lnTo>
                  <a:lnTo>
                    <a:pt x="389" y="1493"/>
                  </a:lnTo>
                  <a:lnTo>
                    <a:pt x="396" y="1483"/>
                  </a:lnTo>
                  <a:lnTo>
                    <a:pt x="384" y="1471"/>
                  </a:lnTo>
                  <a:lnTo>
                    <a:pt x="368" y="1434"/>
                  </a:lnTo>
                  <a:lnTo>
                    <a:pt x="438" y="1369"/>
                  </a:lnTo>
                  <a:lnTo>
                    <a:pt x="449" y="1374"/>
                  </a:lnTo>
                  <a:lnTo>
                    <a:pt x="461" y="1407"/>
                  </a:lnTo>
                  <a:lnTo>
                    <a:pt x="471" y="1412"/>
                  </a:lnTo>
                  <a:lnTo>
                    <a:pt x="477" y="1401"/>
                  </a:lnTo>
                  <a:lnTo>
                    <a:pt x="477" y="1374"/>
                  </a:lnTo>
                  <a:lnTo>
                    <a:pt x="482" y="1358"/>
                  </a:lnTo>
                  <a:lnTo>
                    <a:pt x="536" y="1347"/>
                  </a:lnTo>
                  <a:lnTo>
                    <a:pt x="558" y="1325"/>
                  </a:lnTo>
                  <a:lnTo>
                    <a:pt x="558" y="1304"/>
                  </a:lnTo>
                  <a:lnTo>
                    <a:pt x="568" y="1293"/>
                  </a:lnTo>
                  <a:lnTo>
                    <a:pt x="596" y="1293"/>
                  </a:lnTo>
                  <a:lnTo>
                    <a:pt x="617" y="1277"/>
                  </a:lnTo>
                  <a:lnTo>
                    <a:pt x="622" y="1267"/>
                  </a:lnTo>
                  <a:lnTo>
                    <a:pt x="634" y="1223"/>
                  </a:lnTo>
                  <a:lnTo>
                    <a:pt x="634" y="1190"/>
                  </a:lnTo>
                  <a:lnTo>
                    <a:pt x="666" y="1147"/>
                  </a:lnTo>
                  <a:lnTo>
                    <a:pt x="666" y="1125"/>
                  </a:lnTo>
                  <a:lnTo>
                    <a:pt x="677" y="1125"/>
                  </a:lnTo>
                  <a:lnTo>
                    <a:pt x="715" y="1131"/>
                  </a:lnTo>
                  <a:lnTo>
                    <a:pt x="736" y="1125"/>
                  </a:lnTo>
                  <a:lnTo>
                    <a:pt x="747" y="1104"/>
                  </a:lnTo>
                  <a:lnTo>
                    <a:pt x="759" y="1066"/>
                  </a:lnTo>
                  <a:lnTo>
                    <a:pt x="775" y="1066"/>
                  </a:lnTo>
                  <a:lnTo>
                    <a:pt x="801" y="1023"/>
                  </a:lnTo>
                  <a:lnTo>
                    <a:pt x="840" y="1028"/>
                  </a:lnTo>
                  <a:lnTo>
                    <a:pt x="866" y="1055"/>
                  </a:lnTo>
                  <a:lnTo>
                    <a:pt x="910" y="984"/>
                  </a:lnTo>
                  <a:lnTo>
                    <a:pt x="943" y="968"/>
                  </a:lnTo>
                  <a:lnTo>
                    <a:pt x="1003" y="914"/>
                  </a:lnTo>
                  <a:lnTo>
                    <a:pt x="1013" y="893"/>
                  </a:lnTo>
                  <a:lnTo>
                    <a:pt x="1019" y="882"/>
                  </a:lnTo>
                  <a:lnTo>
                    <a:pt x="1040" y="887"/>
                  </a:lnTo>
                  <a:lnTo>
                    <a:pt x="1067" y="871"/>
                  </a:lnTo>
                  <a:lnTo>
                    <a:pt x="1078" y="838"/>
                  </a:lnTo>
                  <a:lnTo>
                    <a:pt x="1073" y="812"/>
                  </a:lnTo>
                  <a:lnTo>
                    <a:pt x="1051" y="801"/>
                  </a:lnTo>
                  <a:lnTo>
                    <a:pt x="1045" y="807"/>
                  </a:lnTo>
                  <a:lnTo>
                    <a:pt x="1029" y="801"/>
                  </a:lnTo>
                  <a:lnTo>
                    <a:pt x="1040" y="774"/>
                  </a:lnTo>
                  <a:lnTo>
                    <a:pt x="1051" y="768"/>
                  </a:lnTo>
                  <a:lnTo>
                    <a:pt x="1045" y="747"/>
                  </a:lnTo>
                  <a:lnTo>
                    <a:pt x="1024" y="703"/>
                  </a:lnTo>
                  <a:lnTo>
                    <a:pt x="997" y="693"/>
                  </a:lnTo>
                  <a:lnTo>
                    <a:pt x="980" y="693"/>
                  </a:lnTo>
                  <a:lnTo>
                    <a:pt x="970" y="703"/>
                  </a:lnTo>
                  <a:lnTo>
                    <a:pt x="948" y="709"/>
                  </a:lnTo>
                  <a:lnTo>
                    <a:pt x="921" y="698"/>
                  </a:lnTo>
                  <a:lnTo>
                    <a:pt x="894" y="606"/>
                  </a:lnTo>
                  <a:lnTo>
                    <a:pt x="905" y="590"/>
                  </a:lnTo>
                  <a:lnTo>
                    <a:pt x="899" y="574"/>
                  </a:lnTo>
                  <a:lnTo>
                    <a:pt x="894" y="568"/>
                  </a:lnTo>
                  <a:lnTo>
                    <a:pt x="878" y="568"/>
                  </a:lnTo>
                  <a:lnTo>
                    <a:pt x="866" y="574"/>
                  </a:lnTo>
                  <a:lnTo>
                    <a:pt x="829" y="563"/>
                  </a:lnTo>
                  <a:lnTo>
                    <a:pt x="801" y="563"/>
                  </a:lnTo>
                  <a:lnTo>
                    <a:pt x="791" y="552"/>
                  </a:lnTo>
                  <a:lnTo>
                    <a:pt x="775" y="498"/>
                  </a:lnTo>
                  <a:lnTo>
                    <a:pt x="769" y="482"/>
                  </a:lnTo>
                  <a:lnTo>
                    <a:pt x="639" y="76"/>
                  </a:lnTo>
                  <a:lnTo>
                    <a:pt x="531" y="6"/>
                  </a:lnTo>
                  <a:lnTo>
                    <a:pt x="498" y="0"/>
                  </a:lnTo>
                  <a:lnTo>
                    <a:pt x="471" y="6"/>
                  </a:lnTo>
                  <a:lnTo>
                    <a:pt x="461" y="23"/>
                  </a:lnTo>
                  <a:lnTo>
                    <a:pt x="449" y="44"/>
                  </a:lnTo>
                  <a:lnTo>
                    <a:pt x="438" y="44"/>
                  </a:lnTo>
                  <a:lnTo>
                    <a:pt x="401" y="60"/>
                  </a:lnTo>
                  <a:lnTo>
                    <a:pt x="341" y="109"/>
                  </a:lnTo>
                  <a:lnTo>
                    <a:pt x="319" y="114"/>
                  </a:lnTo>
                  <a:lnTo>
                    <a:pt x="298" y="81"/>
                  </a:lnTo>
                  <a:lnTo>
                    <a:pt x="303" y="44"/>
                  </a:lnTo>
                  <a:lnTo>
                    <a:pt x="292" y="28"/>
                  </a:lnTo>
                  <a:lnTo>
                    <a:pt x="276" y="28"/>
                  </a:lnTo>
                  <a:lnTo>
                    <a:pt x="233" y="44"/>
                  </a:lnTo>
                  <a:lnTo>
                    <a:pt x="135" y="362"/>
                  </a:lnTo>
                  <a:lnTo>
                    <a:pt x="135" y="406"/>
                  </a:lnTo>
                  <a:lnTo>
                    <a:pt x="152" y="427"/>
                  </a:lnTo>
                  <a:lnTo>
                    <a:pt x="152" y="466"/>
                  </a:lnTo>
                  <a:lnTo>
                    <a:pt x="140" y="487"/>
                  </a:lnTo>
                  <a:lnTo>
                    <a:pt x="124" y="504"/>
                  </a:lnTo>
                  <a:lnTo>
                    <a:pt x="114" y="531"/>
                  </a:lnTo>
                  <a:lnTo>
                    <a:pt x="146" y="661"/>
                  </a:lnTo>
                  <a:lnTo>
                    <a:pt x="135" y="703"/>
                  </a:lnTo>
                  <a:lnTo>
                    <a:pt x="135" y="731"/>
                  </a:lnTo>
                  <a:lnTo>
                    <a:pt x="86" y="796"/>
                  </a:lnTo>
                  <a:lnTo>
                    <a:pt x="75" y="822"/>
                  </a:lnTo>
                  <a:lnTo>
                    <a:pt x="92" y="861"/>
                  </a:lnTo>
                  <a:lnTo>
                    <a:pt x="92" y="866"/>
                  </a:lnTo>
                  <a:lnTo>
                    <a:pt x="65" y="866"/>
                  </a:lnTo>
                  <a:lnTo>
                    <a:pt x="70" y="898"/>
                  </a:lnTo>
                  <a:lnTo>
                    <a:pt x="59" y="920"/>
                  </a:lnTo>
                  <a:lnTo>
                    <a:pt x="43" y="914"/>
                  </a:lnTo>
                  <a:lnTo>
                    <a:pt x="26" y="909"/>
                  </a:lnTo>
                  <a:lnTo>
                    <a:pt x="0" y="931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</p:sp>
        <p:sp>
          <p:nvSpPr>
            <p:cNvPr id="28" name="WV"/>
            <p:cNvSpPr>
              <a:spLocks/>
            </p:cNvSpPr>
            <p:nvPr/>
          </p:nvSpPr>
          <p:spPr bwMode="auto">
            <a:xfrm>
              <a:off x="3592772" y="1870478"/>
              <a:ext cx="321444" cy="321620"/>
            </a:xfrm>
            <a:custGeom>
              <a:avLst/>
              <a:gdLst>
                <a:gd name="T0" fmla="*/ 2147483647 w 1323"/>
                <a:gd name="T1" fmla="*/ 0 h 1303"/>
                <a:gd name="T2" fmla="*/ 2147483647 w 1323"/>
                <a:gd name="T3" fmla="*/ 2147483647 h 1303"/>
                <a:gd name="T4" fmla="*/ 2147483647 w 1323"/>
                <a:gd name="T5" fmla="*/ 2147483647 h 1303"/>
                <a:gd name="T6" fmla="*/ 2147483647 w 1323"/>
                <a:gd name="T7" fmla="*/ 2147483647 h 1303"/>
                <a:gd name="T8" fmla="*/ 2147483647 w 1323"/>
                <a:gd name="T9" fmla="*/ 2147483647 h 1303"/>
                <a:gd name="T10" fmla="*/ 2147483647 w 1323"/>
                <a:gd name="T11" fmla="*/ 2147483647 h 1303"/>
                <a:gd name="T12" fmla="*/ 2147483647 w 1323"/>
                <a:gd name="T13" fmla="*/ 2147483647 h 1303"/>
                <a:gd name="T14" fmla="*/ 2147483647 w 1323"/>
                <a:gd name="T15" fmla="*/ 2147483647 h 1303"/>
                <a:gd name="T16" fmla="*/ 2147483647 w 1323"/>
                <a:gd name="T17" fmla="*/ 2147483647 h 1303"/>
                <a:gd name="T18" fmla="*/ 2147483647 w 1323"/>
                <a:gd name="T19" fmla="*/ 2147483647 h 1303"/>
                <a:gd name="T20" fmla="*/ 2147483647 w 1323"/>
                <a:gd name="T21" fmla="*/ 2147483647 h 1303"/>
                <a:gd name="T22" fmla="*/ 2147483647 w 1323"/>
                <a:gd name="T23" fmla="*/ 2147483647 h 1303"/>
                <a:gd name="T24" fmla="*/ 2147483647 w 1323"/>
                <a:gd name="T25" fmla="*/ 2147483647 h 1303"/>
                <a:gd name="T26" fmla="*/ 2147483647 w 1323"/>
                <a:gd name="T27" fmla="*/ 2147483647 h 1303"/>
                <a:gd name="T28" fmla="*/ 2147483647 w 1323"/>
                <a:gd name="T29" fmla="*/ 2147483647 h 1303"/>
                <a:gd name="T30" fmla="*/ 2147483647 w 1323"/>
                <a:gd name="T31" fmla="*/ 2147483647 h 1303"/>
                <a:gd name="T32" fmla="*/ 2147483647 w 1323"/>
                <a:gd name="T33" fmla="*/ 2147483647 h 1303"/>
                <a:gd name="T34" fmla="*/ 2147483647 w 1323"/>
                <a:gd name="T35" fmla="*/ 2147483647 h 1303"/>
                <a:gd name="T36" fmla="*/ 2147483647 w 1323"/>
                <a:gd name="T37" fmla="*/ 2147483647 h 1303"/>
                <a:gd name="T38" fmla="*/ 2147483647 w 1323"/>
                <a:gd name="T39" fmla="*/ 2147483647 h 1303"/>
                <a:gd name="T40" fmla="*/ 2147483647 w 1323"/>
                <a:gd name="T41" fmla="*/ 2147483647 h 1303"/>
                <a:gd name="T42" fmla="*/ 2147483647 w 1323"/>
                <a:gd name="T43" fmla="*/ 2147483647 h 1303"/>
                <a:gd name="T44" fmla="*/ 2147483647 w 1323"/>
                <a:gd name="T45" fmla="*/ 2147483647 h 1303"/>
                <a:gd name="T46" fmla="*/ 2147483647 w 1323"/>
                <a:gd name="T47" fmla="*/ 2147483647 h 1303"/>
                <a:gd name="T48" fmla="*/ 2147483647 w 1323"/>
                <a:gd name="T49" fmla="*/ 2147483647 h 1303"/>
                <a:gd name="T50" fmla="*/ 2147483647 w 1323"/>
                <a:gd name="T51" fmla="*/ 2147483647 h 1303"/>
                <a:gd name="T52" fmla="*/ 2147483647 w 1323"/>
                <a:gd name="T53" fmla="*/ 2147483647 h 1303"/>
                <a:gd name="T54" fmla="*/ 2147483647 w 1323"/>
                <a:gd name="T55" fmla="*/ 2147483647 h 1303"/>
                <a:gd name="T56" fmla="*/ 2147483647 w 1323"/>
                <a:gd name="T57" fmla="*/ 2147483647 h 1303"/>
                <a:gd name="T58" fmla="*/ 2147483647 w 1323"/>
                <a:gd name="T59" fmla="*/ 2147483647 h 1303"/>
                <a:gd name="T60" fmla="*/ 2147483647 w 1323"/>
                <a:gd name="T61" fmla="*/ 2147483647 h 1303"/>
                <a:gd name="T62" fmla="*/ 2147483647 w 1323"/>
                <a:gd name="T63" fmla="*/ 2147483647 h 1303"/>
                <a:gd name="T64" fmla="*/ 2147483647 w 1323"/>
                <a:gd name="T65" fmla="*/ 2147483647 h 1303"/>
                <a:gd name="T66" fmla="*/ 2147483647 w 1323"/>
                <a:gd name="T67" fmla="*/ 2147483647 h 1303"/>
                <a:gd name="T68" fmla="*/ 2147483647 w 1323"/>
                <a:gd name="T69" fmla="*/ 2147483647 h 1303"/>
                <a:gd name="T70" fmla="*/ 2147483647 w 1323"/>
                <a:gd name="T71" fmla="*/ 2147483647 h 1303"/>
                <a:gd name="T72" fmla="*/ 2147483647 w 1323"/>
                <a:gd name="T73" fmla="*/ 2147483647 h 1303"/>
                <a:gd name="T74" fmla="*/ 2147483647 w 1323"/>
                <a:gd name="T75" fmla="*/ 2147483647 h 1303"/>
                <a:gd name="T76" fmla="*/ 2147483647 w 1323"/>
                <a:gd name="T77" fmla="*/ 2147483647 h 1303"/>
                <a:gd name="T78" fmla="*/ 2147483647 w 1323"/>
                <a:gd name="T79" fmla="*/ 2147483647 h 1303"/>
                <a:gd name="T80" fmla="*/ 2147483647 w 1323"/>
                <a:gd name="T81" fmla="*/ 2147483647 h 1303"/>
                <a:gd name="T82" fmla="*/ 2147483647 w 1323"/>
                <a:gd name="T83" fmla="*/ 2147483647 h 1303"/>
                <a:gd name="T84" fmla="*/ 2147483647 w 1323"/>
                <a:gd name="T85" fmla="*/ 2147483647 h 1303"/>
                <a:gd name="T86" fmla="*/ 2147483647 w 1323"/>
                <a:gd name="T87" fmla="*/ 2147483647 h 1303"/>
                <a:gd name="T88" fmla="*/ 2147483647 w 1323"/>
                <a:gd name="T89" fmla="*/ 2147483647 h 1303"/>
                <a:gd name="T90" fmla="*/ 2147483647 w 1323"/>
                <a:gd name="T91" fmla="*/ 2147483647 h 1303"/>
                <a:gd name="T92" fmla="*/ 2147483647 w 1323"/>
                <a:gd name="T93" fmla="*/ 2147483647 h 1303"/>
                <a:gd name="T94" fmla="*/ 2147483647 w 1323"/>
                <a:gd name="T95" fmla="*/ 2147483647 h 1303"/>
                <a:gd name="T96" fmla="*/ 2147483647 w 1323"/>
                <a:gd name="T97" fmla="*/ 2147483647 h 1303"/>
                <a:gd name="T98" fmla="*/ 2147483647 w 1323"/>
                <a:gd name="T99" fmla="*/ 2147483647 h 1303"/>
                <a:gd name="T100" fmla="*/ 2147483647 w 1323"/>
                <a:gd name="T101" fmla="*/ 2147483647 h 1303"/>
                <a:gd name="T102" fmla="*/ 2147483647 w 1323"/>
                <a:gd name="T103" fmla="*/ 2147483647 h 1303"/>
                <a:gd name="T104" fmla="*/ 2147483647 w 1323"/>
                <a:gd name="T105" fmla="*/ 2147483647 h 1303"/>
                <a:gd name="T106" fmla="*/ 2147483647 w 1323"/>
                <a:gd name="T107" fmla="*/ 2147483647 h 1303"/>
                <a:gd name="T108" fmla="*/ 2147483647 w 1323"/>
                <a:gd name="T109" fmla="*/ 0 h 1303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323"/>
                <a:gd name="T166" fmla="*/ 0 h 1303"/>
                <a:gd name="T167" fmla="*/ 1323 w 1323"/>
                <a:gd name="T168" fmla="*/ 1303 h 1303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323" h="1303">
                  <a:moveTo>
                    <a:pt x="445" y="0"/>
                  </a:moveTo>
                  <a:lnTo>
                    <a:pt x="440" y="0"/>
                  </a:lnTo>
                  <a:lnTo>
                    <a:pt x="418" y="16"/>
                  </a:lnTo>
                  <a:lnTo>
                    <a:pt x="435" y="54"/>
                  </a:lnTo>
                  <a:lnTo>
                    <a:pt x="391" y="86"/>
                  </a:lnTo>
                  <a:lnTo>
                    <a:pt x="445" y="113"/>
                  </a:lnTo>
                  <a:lnTo>
                    <a:pt x="429" y="249"/>
                  </a:lnTo>
                  <a:lnTo>
                    <a:pt x="412" y="281"/>
                  </a:lnTo>
                  <a:lnTo>
                    <a:pt x="412" y="307"/>
                  </a:lnTo>
                  <a:lnTo>
                    <a:pt x="418" y="330"/>
                  </a:lnTo>
                  <a:lnTo>
                    <a:pt x="423" y="372"/>
                  </a:lnTo>
                  <a:lnTo>
                    <a:pt x="391" y="400"/>
                  </a:lnTo>
                  <a:lnTo>
                    <a:pt x="380" y="405"/>
                  </a:lnTo>
                  <a:lnTo>
                    <a:pt x="326" y="470"/>
                  </a:lnTo>
                  <a:lnTo>
                    <a:pt x="321" y="481"/>
                  </a:lnTo>
                  <a:lnTo>
                    <a:pt x="288" y="492"/>
                  </a:lnTo>
                  <a:lnTo>
                    <a:pt x="261" y="486"/>
                  </a:lnTo>
                  <a:lnTo>
                    <a:pt x="239" y="513"/>
                  </a:lnTo>
                  <a:lnTo>
                    <a:pt x="239" y="530"/>
                  </a:lnTo>
                  <a:lnTo>
                    <a:pt x="212" y="551"/>
                  </a:lnTo>
                  <a:lnTo>
                    <a:pt x="185" y="616"/>
                  </a:lnTo>
                  <a:lnTo>
                    <a:pt x="196" y="660"/>
                  </a:lnTo>
                  <a:lnTo>
                    <a:pt x="163" y="697"/>
                  </a:lnTo>
                  <a:lnTo>
                    <a:pt x="136" y="653"/>
                  </a:lnTo>
                  <a:lnTo>
                    <a:pt x="114" y="653"/>
                  </a:lnTo>
                  <a:lnTo>
                    <a:pt x="87" y="741"/>
                  </a:lnTo>
                  <a:lnTo>
                    <a:pt x="87" y="783"/>
                  </a:lnTo>
                  <a:lnTo>
                    <a:pt x="87" y="827"/>
                  </a:lnTo>
                  <a:lnTo>
                    <a:pt x="66" y="838"/>
                  </a:lnTo>
                  <a:lnTo>
                    <a:pt x="38" y="892"/>
                  </a:lnTo>
                  <a:lnTo>
                    <a:pt x="0" y="892"/>
                  </a:lnTo>
                  <a:lnTo>
                    <a:pt x="6" y="941"/>
                  </a:lnTo>
                  <a:lnTo>
                    <a:pt x="6" y="973"/>
                  </a:lnTo>
                  <a:lnTo>
                    <a:pt x="6" y="994"/>
                  </a:lnTo>
                  <a:lnTo>
                    <a:pt x="12" y="1022"/>
                  </a:lnTo>
                  <a:lnTo>
                    <a:pt x="71" y="1097"/>
                  </a:lnTo>
                  <a:lnTo>
                    <a:pt x="109" y="1152"/>
                  </a:lnTo>
                  <a:lnTo>
                    <a:pt x="119" y="1162"/>
                  </a:lnTo>
                  <a:lnTo>
                    <a:pt x="131" y="1157"/>
                  </a:lnTo>
                  <a:lnTo>
                    <a:pt x="163" y="1173"/>
                  </a:lnTo>
                  <a:lnTo>
                    <a:pt x="168" y="1178"/>
                  </a:lnTo>
                  <a:lnTo>
                    <a:pt x="179" y="1184"/>
                  </a:lnTo>
                  <a:lnTo>
                    <a:pt x="196" y="1200"/>
                  </a:lnTo>
                  <a:lnTo>
                    <a:pt x="217" y="1200"/>
                  </a:lnTo>
                  <a:lnTo>
                    <a:pt x="228" y="1205"/>
                  </a:lnTo>
                  <a:lnTo>
                    <a:pt x="217" y="1233"/>
                  </a:lnTo>
                  <a:lnTo>
                    <a:pt x="261" y="1275"/>
                  </a:lnTo>
                  <a:lnTo>
                    <a:pt x="326" y="1303"/>
                  </a:lnTo>
                  <a:lnTo>
                    <a:pt x="358" y="1303"/>
                  </a:lnTo>
                  <a:lnTo>
                    <a:pt x="391" y="1275"/>
                  </a:lnTo>
                  <a:lnTo>
                    <a:pt x="396" y="1259"/>
                  </a:lnTo>
                  <a:lnTo>
                    <a:pt x="418" y="1243"/>
                  </a:lnTo>
                  <a:lnTo>
                    <a:pt x="445" y="1265"/>
                  </a:lnTo>
                  <a:lnTo>
                    <a:pt x="456" y="1270"/>
                  </a:lnTo>
                  <a:lnTo>
                    <a:pt x="477" y="1265"/>
                  </a:lnTo>
                  <a:lnTo>
                    <a:pt x="554" y="1238"/>
                  </a:lnTo>
                  <a:lnTo>
                    <a:pt x="564" y="1189"/>
                  </a:lnTo>
                  <a:lnTo>
                    <a:pt x="570" y="1189"/>
                  </a:lnTo>
                  <a:lnTo>
                    <a:pt x="586" y="1205"/>
                  </a:lnTo>
                  <a:lnTo>
                    <a:pt x="645" y="1152"/>
                  </a:lnTo>
                  <a:lnTo>
                    <a:pt x="668" y="1162"/>
                  </a:lnTo>
                  <a:lnTo>
                    <a:pt x="716" y="1097"/>
                  </a:lnTo>
                  <a:lnTo>
                    <a:pt x="705" y="1076"/>
                  </a:lnTo>
                  <a:lnTo>
                    <a:pt x="710" y="1032"/>
                  </a:lnTo>
                  <a:lnTo>
                    <a:pt x="759" y="941"/>
                  </a:lnTo>
                  <a:lnTo>
                    <a:pt x="824" y="697"/>
                  </a:lnTo>
                  <a:lnTo>
                    <a:pt x="835" y="697"/>
                  </a:lnTo>
                  <a:lnTo>
                    <a:pt x="873" y="718"/>
                  </a:lnTo>
                  <a:lnTo>
                    <a:pt x="873" y="735"/>
                  </a:lnTo>
                  <a:lnTo>
                    <a:pt x="895" y="751"/>
                  </a:lnTo>
                  <a:lnTo>
                    <a:pt x="933" y="746"/>
                  </a:lnTo>
                  <a:lnTo>
                    <a:pt x="954" y="702"/>
                  </a:lnTo>
                  <a:lnTo>
                    <a:pt x="982" y="611"/>
                  </a:lnTo>
                  <a:lnTo>
                    <a:pt x="1003" y="578"/>
                  </a:lnTo>
                  <a:lnTo>
                    <a:pt x="1036" y="589"/>
                  </a:lnTo>
                  <a:lnTo>
                    <a:pt x="1057" y="535"/>
                  </a:lnTo>
                  <a:lnTo>
                    <a:pt x="1079" y="530"/>
                  </a:lnTo>
                  <a:lnTo>
                    <a:pt x="1101" y="502"/>
                  </a:lnTo>
                  <a:lnTo>
                    <a:pt x="1122" y="454"/>
                  </a:lnTo>
                  <a:lnTo>
                    <a:pt x="1133" y="443"/>
                  </a:lnTo>
                  <a:lnTo>
                    <a:pt x="1138" y="427"/>
                  </a:lnTo>
                  <a:lnTo>
                    <a:pt x="1122" y="416"/>
                  </a:lnTo>
                  <a:lnTo>
                    <a:pt x="1128" y="346"/>
                  </a:lnTo>
                  <a:lnTo>
                    <a:pt x="1138" y="330"/>
                  </a:lnTo>
                  <a:lnTo>
                    <a:pt x="1149" y="324"/>
                  </a:lnTo>
                  <a:lnTo>
                    <a:pt x="1280" y="405"/>
                  </a:lnTo>
                  <a:lnTo>
                    <a:pt x="1301" y="416"/>
                  </a:lnTo>
                  <a:lnTo>
                    <a:pt x="1307" y="411"/>
                  </a:lnTo>
                  <a:lnTo>
                    <a:pt x="1323" y="340"/>
                  </a:lnTo>
                  <a:lnTo>
                    <a:pt x="1291" y="270"/>
                  </a:lnTo>
                  <a:lnTo>
                    <a:pt x="1280" y="265"/>
                  </a:lnTo>
                  <a:lnTo>
                    <a:pt x="1268" y="237"/>
                  </a:lnTo>
                  <a:lnTo>
                    <a:pt x="1242" y="249"/>
                  </a:lnTo>
                  <a:lnTo>
                    <a:pt x="1220" y="243"/>
                  </a:lnTo>
                  <a:lnTo>
                    <a:pt x="1198" y="232"/>
                  </a:lnTo>
                  <a:lnTo>
                    <a:pt x="1101" y="265"/>
                  </a:lnTo>
                  <a:lnTo>
                    <a:pt x="1096" y="286"/>
                  </a:lnTo>
                  <a:lnTo>
                    <a:pt x="1057" y="302"/>
                  </a:lnTo>
                  <a:lnTo>
                    <a:pt x="1024" y="297"/>
                  </a:lnTo>
                  <a:lnTo>
                    <a:pt x="1008" y="275"/>
                  </a:lnTo>
                  <a:lnTo>
                    <a:pt x="992" y="314"/>
                  </a:lnTo>
                  <a:lnTo>
                    <a:pt x="971" y="324"/>
                  </a:lnTo>
                  <a:lnTo>
                    <a:pt x="949" y="356"/>
                  </a:lnTo>
                  <a:lnTo>
                    <a:pt x="922" y="362"/>
                  </a:lnTo>
                  <a:lnTo>
                    <a:pt x="863" y="427"/>
                  </a:lnTo>
                  <a:lnTo>
                    <a:pt x="846" y="437"/>
                  </a:lnTo>
                  <a:lnTo>
                    <a:pt x="835" y="460"/>
                  </a:lnTo>
                  <a:lnTo>
                    <a:pt x="792" y="270"/>
                  </a:lnTo>
                  <a:lnTo>
                    <a:pt x="505" y="330"/>
                  </a:lnTo>
                  <a:lnTo>
                    <a:pt x="445" y="0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</p:sp>
        <p:grpSp>
          <p:nvGrpSpPr>
            <p:cNvPr id="29" name="Group 28"/>
            <p:cNvGrpSpPr/>
            <p:nvPr/>
          </p:nvGrpSpPr>
          <p:grpSpPr>
            <a:xfrm>
              <a:off x="2990065" y="2047367"/>
              <a:ext cx="675033" cy="836217"/>
              <a:chOff x="2990065" y="2047367"/>
              <a:chExt cx="675033" cy="836217"/>
            </a:xfrm>
          </p:grpSpPr>
          <p:sp>
            <p:nvSpPr>
              <p:cNvPr id="110" name="KY"/>
              <p:cNvSpPr>
                <a:spLocks/>
              </p:cNvSpPr>
              <p:nvPr/>
            </p:nvSpPr>
            <p:spPr bwMode="auto">
              <a:xfrm>
                <a:off x="3118645" y="2047367"/>
                <a:ext cx="530382" cy="265336"/>
              </a:xfrm>
              <a:custGeom>
                <a:avLst/>
                <a:gdLst>
                  <a:gd name="T0" fmla="*/ 2147483647 w 2162"/>
                  <a:gd name="T1" fmla="*/ 2147483647 h 1109"/>
                  <a:gd name="T2" fmla="*/ 2147483647 w 2162"/>
                  <a:gd name="T3" fmla="*/ 2147483647 h 1109"/>
                  <a:gd name="T4" fmla="*/ 2147483647 w 2162"/>
                  <a:gd name="T5" fmla="*/ 2147483647 h 1109"/>
                  <a:gd name="T6" fmla="*/ 2147483647 w 2162"/>
                  <a:gd name="T7" fmla="*/ 2147483647 h 1109"/>
                  <a:gd name="T8" fmla="*/ 2147483647 w 2162"/>
                  <a:gd name="T9" fmla="*/ 2147483647 h 1109"/>
                  <a:gd name="T10" fmla="*/ 2147483647 w 2162"/>
                  <a:gd name="T11" fmla="*/ 2147483647 h 1109"/>
                  <a:gd name="T12" fmla="*/ 2147483647 w 2162"/>
                  <a:gd name="T13" fmla="*/ 2147483647 h 1109"/>
                  <a:gd name="T14" fmla="*/ 2147483647 w 2162"/>
                  <a:gd name="T15" fmla="*/ 2147483647 h 1109"/>
                  <a:gd name="T16" fmla="*/ 2147483647 w 2162"/>
                  <a:gd name="T17" fmla="*/ 2147483647 h 1109"/>
                  <a:gd name="T18" fmla="*/ 2147483647 w 2162"/>
                  <a:gd name="T19" fmla="*/ 2147483647 h 1109"/>
                  <a:gd name="T20" fmla="*/ 2147483647 w 2162"/>
                  <a:gd name="T21" fmla="*/ 2147483647 h 1109"/>
                  <a:gd name="T22" fmla="*/ 2147483647 w 2162"/>
                  <a:gd name="T23" fmla="*/ 2147483647 h 1109"/>
                  <a:gd name="T24" fmla="*/ 2147483647 w 2162"/>
                  <a:gd name="T25" fmla="*/ 2147483647 h 1109"/>
                  <a:gd name="T26" fmla="*/ 2147483647 w 2162"/>
                  <a:gd name="T27" fmla="*/ 2147483647 h 1109"/>
                  <a:gd name="T28" fmla="*/ 2147483647 w 2162"/>
                  <a:gd name="T29" fmla="*/ 2147483647 h 1109"/>
                  <a:gd name="T30" fmla="*/ 2147483647 w 2162"/>
                  <a:gd name="T31" fmla="*/ 2147483647 h 1109"/>
                  <a:gd name="T32" fmla="*/ 2147483647 w 2162"/>
                  <a:gd name="T33" fmla="*/ 2147483647 h 1109"/>
                  <a:gd name="T34" fmla="*/ 2147483647 w 2162"/>
                  <a:gd name="T35" fmla="*/ 2147483647 h 1109"/>
                  <a:gd name="T36" fmla="*/ 2147483647 w 2162"/>
                  <a:gd name="T37" fmla="*/ 2147483647 h 1109"/>
                  <a:gd name="T38" fmla="*/ 2147483647 w 2162"/>
                  <a:gd name="T39" fmla="*/ 2147483647 h 1109"/>
                  <a:gd name="T40" fmla="*/ 2147483647 w 2162"/>
                  <a:gd name="T41" fmla="*/ 2147483647 h 1109"/>
                  <a:gd name="T42" fmla="*/ 2147483647 w 2162"/>
                  <a:gd name="T43" fmla="*/ 2147483647 h 1109"/>
                  <a:gd name="T44" fmla="*/ 2147483647 w 2162"/>
                  <a:gd name="T45" fmla="*/ 2147483647 h 1109"/>
                  <a:gd name="T46" fmla="*/ 2147483647 w 2162"/>
                  <a:gd name="T47" fmla="*/ 2147483647 h 1109"/>
                  <a:gd name="T48" fmla="*/ 2147483647 w 2162"/>
                  <a:gd name="T49" fmla="*/ 0 h 1109"/>
                  <a:gd name="T50" fmla="*/ 2147483647 w 2162"/>
                  <a:gd name="T51" fmla="*/ 2147483647 h 1109"/>
                  <a:gd name="T52" fmla="*/ 2147483647 w 2162"/>
                  <a:gd name="T53" fmla="*/ 2147483647 h 1109"/>
                  <a:gd name="T54" fmla="*/ 2147483647 w 2162"/>
                  <a:gd name="T55" fmla="*/ 2147483647 h 1109"/>
                  <a:gd name="T56" fmla="*/ 2147483647 w 2162"/>
                  <a:gd name="T57" fmla="*/ 2147483647 h 1109"/>
                  <a:gd name="T58" fmla="*/ 2147483647 w 2162"/>
                  <a:gd name="T59" fmla="*/ 2147483647 h 1109"/>
                  <a:gd name="T60" fmla="*/ 2147483647 w 2162"/>
                  <a:gd name="T61" fmla="*/ 2147483647 h 1109"/>
                  <a:gd name="T62" fmla="*/ 2147483647 w 2162"/>
                  <a:gd name="T63" fmla="*/ 2147483647 h 1109"/>
                  <a:gd name="T64" fmla="*/ 2147483647 w 2162"/>
                  <a:gd name="T65" fmla="*/ 2147483647 h 1109"/>
                  <a:gd name="T66" fmla="*/ 2147483647 w 2162"/>
                  <a:gd name="T67" fmla="*/ 2147483647 h 1109"/>
                  <a:gd name="T68" fmla="*/ 2147483647 w 2162"/>
                  <a:gd name="T69" fmla="*/ 2147483647 h 1109"/>
                  <a:gd name="T70" fmla="*/ 2147483647 w 2162"/>
                  <a:gd name="T71" fmla="*/ 2147483647 h 1109"/>
                  <a:gd name="T72" fmla="*/ 2147483647 w 2162"/>
                  <a:gd name="T73" fmla="*/ 2147483647 h 1109"/>
                  <a:gd name="T74" fmla="*/ 2147483647 w 2162"/>
                  <a:gd name="T75" fmla="*/ 2147483647 h 1109"/>
                  <a:gd name="T76" fmla="*/ 2147483647 w 2162"/>
                  <a:gd name="T77" fmla="*/ 2147483647 h 1109"/>
                  <a:gd name="T78" fmla="*/ 2147483647 w 2162"/>
                  <a:gd name="T79" fmla="*/ 2147483647 h 1109"/>
                  <a:gd name="T80" fmla="*/ 2147483647 w 2162"/>
                  <a:gd name="T81" fmla="*/ 2147483647 h 1109"/>
                  <a:gd name="T82" fmla="*/ 2147483647 w 2162"/>
                  <a:gd name="T83" fmla="*/ 2147483647 h 1109"/>
                  <a:gd name="T84" fmla="*/ 2147483647 w 2162"/>
                  <a:gd name="T85" fmla="*/ 2147483647 h 1109"/>
                  <a:gd name="T86" fmla="*/ 2147483647 w 2162"/>
                  <a:gd name="T87" fmla="*/ 2147483647 h 1109"/>
                  <a:gd name="T88" fmla="*/ 2147483647 w 2162"/>
                  <a:gd name="T89" fmla="*/ 2147483647 h 1109"/>
                  <a:gd name="T90" fmla="*/ 2147483647 w 2162"/>
                  <a:gd name="T91" fmla="*/ 2147483647 h 1109"/>
                  <a:gd name="T92" fmla="*/ 2147483647 w 2162"/>
                  <a:gd name="T93" fmla="*/ 2147483647 h 1109"/>
                  <a:gd name="T94" fmla="*/ 2147483647 w 2162"/>
                  <a:gd name="T95" fmla="*/ 2147483647 h 1109"/>
                  <a:gd name="T96" fmla="*/ 2147483647 w 2162"/>
                  <a:gd name="T97" fmla="*/ 2147483647 h 1109"/>
                  <a:gd name="T98" fmla="*/ 2147483647 w 2162"/>
                  <a:gd name="T99" fmla="*/ 2147483647 h 1109"/>
                  <a:gd name="T100" fmla="*/ 2147483647 w 2162"/>
                  <a:gd name="T101" fmla="*/ 2147483647 h 1109"/>
                  <a:gd name="T102" fmla="*/ 2147483647 w 2162"/>
                  <a:gd name="T103" fmla="*/ 2147483647 h 1109"/>
                  <a:gd name="T104" fmla="*/ 2147483647 w 2162"/>
                  <a:gd name="T105" fmla="*/ 2147483647 h 1109"/>
                  <a:gd name="T106" fmla="*/ 2147483647 w 2162"/>
                  <a:gd name="T107" fmla="*/ 2147483647 h 1109"/>
                  <a:gd name="T108" fmla="*/ 0 w 2162"/>
                  <a:gd name="T109" fmla="*/ 2147483647 h 1109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2162"/>
                  <a:gd name="T166" fmla="*/ 0 h 1109"/>
                  <a:gd name="T167" fmla="*/ 2162 w 2162"/>
                  <a:gd name="T168" fmla="*/ 1109 h 1109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2162" h="1109">
                    <a:moveTo>
                      <a:pt x="0" y="1109"/>
                    </a:moveTo>
                    <a:lnTo>
                      <a:pt x="433" y="1077"/>
                    </a:lnTo>
                    <a:lnTo>
                      <a:pt x="433" y="1038"/>
                    </a:lnTo>
                    <a:lnTo>
                      <a:pt x="423" y="1017"/>
                    </a:lnTo>
                    <a:lnTo>
                      <a:pt x="472" y="1012"/>
                    </a:lnTo>
                    <a:lnTo>
                      <a:pt x="488" y="1022"/>
                    </a:lnTo>
                    <a:lnTo>
                      <a:pt x="1713" y="915"/>
                    </a:lnTo>
                    <a:lnTo>
                      <a:pt x="1734" y="892"/>
                    </a:lnTo>
                    <a:lnTo>
                      <a:pt x="1756" y="876"/>
                    </a:lnTo>
                    <a:lnTo>
                      <a:pt x="1859" y="827"/>
                    </a:lnTo>
                    <a:lnTo>
                      <a:pt x="1875" y="801"/>
                    </a:lnTo>
                    <a:lnTo>
                      <a:pt x="1929" y="757"/>
                    </a:lnTo>
                    <a:lnTo>
                      <a:pt x="1935" y="730"/>
                    </a:lnTo>
                    <a:lnTo>
                      <a:pt x="1940" y="720"/>
                    </a:lnTo>
                    <a:lnTo>
                      <a:pt x="1973" y="703"/>
                    </a:lnTo>
                    <a:lnTo>
                      <a:pt x="1973" y="671"/>
                    </a:lnTo>
                    <a:lnTo>
                      <a:pt x="2005" y="644"/>
                    </a:lnTo>
                    <a:lnTo>
                      <a:pt x="2152" y="514"/>
                    </a:lnTo>
                    <a:lnTo>
                      <a:pt x="2162" y="487"/>
                    </a:lnTo>
                    <a:lnTo>
                      <a:pt x="2141" y="487"/>
                    </a:lnTo>
                    <a:lnTo>
                      <a:pt x="2124" y="471"/>
                    </a:lnTo>
                    <a:lnTo>
                      <a:pt x="2113" y="465"/>
                    </a:lnTo>
                    <a:lnTo>
                      <a:pt x="2108" y="460"/>
                    </a:lnTo>
                    <a:lnTo>
                      <a:pt x="2076" y="444"/>
                    </a:lnTo>
                    <a:lnTo>
                      <a:pt x="2064" y="449"/>
                    </a:lnTo>
                    <a:lnTo>
                      <a:pt x="2054" y="439"/>
                    </a:lnTo>
                    <a:lnTo>
                      <a:pt x="2016" y="384"/>
                    </a:lnTo>
                    <a:lnTo>
                      <a:pt x="1957" y="309"/>
                    </a:lnTo>
                    <a:lnTo>
                      <a:pt x="1951" y="281"/>
                    </a:lnTo>
                    <a:lnTo>
                      <a:pt x="1951" y="260"/>
                    </a:lnTo>
                    <a:lnTo>
                      <a:pt x="1951" y="228"/>
                    </a:lnTo>
                    <a:lnTo>
                      <a:pt x="1945" y="179"/>
                    </a:lnTo>
                    <a:lnTo>
                      <a:pt x="1929" y="168"/>
                    </a:lnTo>
                    <a:lnTo>
                      <a:pt x="1903" y="146"/>
                    </a:lnTo>
                    <a:lnTo>
                      <a:pt x="1864" y="135"/>
                    </a:lnTo>
                    <a:lnTo>
                      <a:pt x="1838" y="93"/>
                    </a:lnTo>
                    <a:lnTo>
                      <a:pt x="1827" y="70"/>
                    </a:lnTo>
                    <a:lnTo>
                      <a:pt x="1789" y="98"/>
                    </a:lnTo>
                    <a:lnTo>
                      <a:pt x="1783" y="114"/>
                    </a:lnTo>
                    <a:lnTo>
                      <a:pt x="1756" y="125"/>
                    </a:lnTo>
                    <a:lnTo>
                      <a:pt x="1750" y="135"/>
                    </a:lnTo>
                    <a:lnTo>
                      <a:pt x="1708" y="141"/>
                    </a:lnTo>
                    <a:lnTo>
                      <a:pt x="1659" y="114"/>
                    </a:lnTo>
                    <a:lnTo>
                      <a:pt x="1636" y="125"/>
                    </a:lnTo>
                    <a:lnTo>
                      <a:pt x="1615" y="151"/>
                    </a:lnTo>
                    <a:lnTo>
                      <a:pt x="1550" y="109"/>
                    </a:lnTo>
                    <a:lnTo>
                      <a:pt x="1496" y="114"/>
                    </a:lnTo>
                    <a:lnTo>
                      <a:pt x="1452" y="98"/>
                    </a:lnTo>
                    <a:lnTo>
                      <a:pt x="1426" y="44"/>
                    </a:lnTo>
                    <a:lnTo>
                      <a:pt x="1366" y="0"/>
                    </a:lnTo>
                    <a:lnTo>
                      <a:pt x="1338" y="22"/>
                    </a:lnTo>
                    <a:lnTo>
                      <a:pt x="1322" y="22"/>
                    </a:lnTo>
                    <a:lnTo>
                      <a:pt x="1296" y="5"/>
                    </a:lnTo>
                    <a:lnTo>
                      <a:pt x="1268" y="5"/>
                    </a:lnTo>
                    <a:lnTo>
                      <a:pt x="1257" y="33"/>
                    </a:lnTo>
                    <a:lnTo>
                      <a:pt x="1257" y="54"/>
                    </a:lnTo>
                    <a:lnTo>
                      <a:pt x="1273" y="114"/>
                    </a:lnTo>
                    <a:lnTo>
                      <a:pt x="1263" y="141"/>
                    </a:lnTo>
                    <a:lnTo>
                      <a:pt x="1231" y="146"/>
                    </a:lnTo>
                    <a:lnTo>
                      <a:pt x="1192" y="179"/>
                    </a:lnTo>
                    <a:lnTo>
                      <a:pt x="1143" y="174"/>
                    </a:lnTo>
                    <a:lnTo>
                      <a:pt x="1117" y="184"/>
                    </a:lnTo>
                    <a:lnTo>
                      <a:pt x="1117" y="239"/>
                    </a:lnTo>
                    <a:lnTo>
                      <a:pt x="998" y="395"/>
                    </a:lnTo>
                    <a:lnTo>
                      <a:pt x="982" y="460"/>
                    </a:lnTo>
                    <a:lnTo>
                      <a:pt x="910" y="460"/>
                    </a:lnTo>
                    <a:lnTo>
                      <a:pt x="878" y="422"/>
                    </a:lnTo>
                    <a:lnTo>
                      <a:pt x="856" y="422"/>
                    </a:lnTo>
                    <a:lnTo>
                      <a:pt x="835" y="444"/>
                    </a:lnTo>
                    <a:lnTo>
                      <a:pt x="813" y="520"/>
                    </a:lnTo>
                    <a:lnTo>
                      <a:pt x="791" y="541"/>
                    </a:lnTo>
                    <a:lnTo>
                      <a:pt x="759" y="520"/>
                    </a:lnTo>
                    <a:lnTo>
                      <a:pt x="743" y="492"/>
                    </a:lnTo>
                    <a:lnTo>
                      <a:pt x="694" y="514"/>
                    </a:lnTo>
                    <a:lnTo>
                      <a:pt x="678" y="569"/>
                    </a:lnTo>
                    <a:lnTo>
                      <a:pt x="656" y="574"/>
                    </a:lnTo>
                    <a:lnTo>
                      <a:pt x="650" y="562"/>
                    </a:lnTo>
                    <a:lnTo>
                      <a:pt x="564" y="525"/>
                    </a:lnTo>
                    <a:lnTo>
                      <a:pt x="493" y="552"/>
                    </a:lnTo>
                    <a:lnTo>
                      <a:pt x="440" y="546"/>
                    </a:lnTo>
                    <a:lnTo>
                      <a:pt x="428" y="579"/>
                    </a:lnTo>
                    <a:lnTo>
                      <a:pt x="433" y="585"/>
                    </a:lnTo>
                    <a:lnTo>
                      <a:pt x="407" y="595"/>
                    </a:lnTo>
                    <a:lnTo>
                      <a:pt x="385" y="590"/>
                    </a:lnTo>
                    <a:lnTo>
                      <a:pt x="391" y="595"/>
                    </a:lnTo>
                    <a:lnTo>
                      <a:pt x="380" y="611"/>
                    </a:lnTo>
                    <a:lnTo>
                      <a:pt x="368" y="644"/>
                    </a:lnTo>
                    <a:lnTo>
                      <a:pt x="363" y="650"/>
                    </a:lnTo>
                    <a:lnTo>
                      <a:pt x="363" y="666"/>
                    </a:lnTo>
                    <a:lnTo>
                      <a:pt x="391" y="698"/>
                    </a:lnTo>
                    <a:lnTo>
                      <a:pt x="385" y="709"/>
                    </a:lnTo>
                    <a:lnTo>
                      <a:pt x="298" y="736"/>
                    </a:lnTo>
                    <a:lnTo>
                      <a:pt x="271" y="746"/>
                    </a:lnTo>
                    <a:lnTo>
                      <a:pt x="277" y="790"/>
                    </a:lnTo>
                    <a:lnTo>
                      <a:pt x="293" y="860"/>
                    </a:lnTo>
                    <a:lnTo>
                      <a:pt x="249" y="882"/>
                    </a:lnTo>
                    <a:lnTo>
                      <a:pt x="217" y="855"/>
                    </a:lnTo>
                    <a:lnTo>
                      <a:pt x="179" y="833"/>
                    </a:lnTo>
                    <a:lnTo>
                      <a:pt x="130" y="827"/>
                    </a:lnTo>
                    <a:lnTo>
                      <a:pt x="93" y="843"/>
                    </a:lnTo>
                    <a:lnTo>
                      <a:pt x="77" y="908"/>
                    </a:lnTo>
                    <a:lnTo>
                      <a:pt x="82" y="920"/>
                    </a:lnTo>
                    <a:lnTo>
                      <a:pt x="93" y="920"/>
                    </a:lnTo>
                    <a:lnTo>
                      <a:pt x="109" y="931"/>
                    </a:lnTo>
                    <a:lnTo>
                      <a:pt x="119" y="968"/>
                    </a:lnTo>
                    <a:lnTo>
                      <a:pt x="87" y="1061"/>
                    </a:lnTo>
                    <a:lnTo>
                      <a:pt x="70" y="1071"/>
                    </a:lnTo>
                    <a:lnTo>
                      <a:pt x="54" y="1066"/>
                    </a:lnTo>
                    <a:lnTo>
                      <a:pt x="17" y="1077"/>
                    </a:lnTo>
                    <a:lnTo>
                      <a:pt x="0" y="1109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9525">
                <a:solidFill>
                  <a:schemeClr val="bg1">
                    <a:lumMod val="85000"/>
                  </a:schemeClr>
                </a:solidFill>
                <a:round/>
                <a:headEnd/>
                <a:tailEnd/>
              </a:ln>
            </p:spPr>
          </p:sp>
          <p:sp>
            <p:nvSpPr>
              <p:cNvPr id="111" name="TN"/>
              <p:cNvSpPr>
                <a:spLocks/>
              </p:cNvSpPr>
              <p:nvPr/>
            </p:nvSpPr>
            <p:spPr bwMode="auto">
              <a:xfrm>
                <a:off x="3070427" y="2248380"/>
                <a:ext cx="594671" cy="209053"/>
              </a:xfrm>
              <a:custGeom>
                <a:avLst/>
                <a:gdLst>
                  <a:gd name="T0" fmla="*/ 2147483647 w 2422"/>
                  <a:gd name="T1" fmla="*/ 0 h 844"/>
                  <a:gd name="T2" fmla="*/ 2147483647 w 2422"/>
                  <a:gd name="T3" fmla="*/ 2147483647 h 844"/>
                  <a:gd name="T4" fmla="*/ 2147483647 w 2422"/>
                  <a:gd name="T5" fmla="*/ 2147483647 h 844"/>
                  <a:gd name="T6" fmla="*/ 2147483647 w 2422"/>
                  <a:gd name="T7" fmla="*/ 2147483647 h 844"/>
                  <a:gd name="T8" fmla="*/ 2147483647 w 2422"/>
                  <a:gd name="T9" fmla="*/ 2147483647 h 844"/>
                  <a:gd name="T10" fmla="*/ 2147483647 w 2422"/>
                  <a:gd name="T11" fmla="*/ 2147483647 h 844"/>
                  <a:gd name="T12" fmla="*/ 2147483647 w 2422"/>
                  <a:gd name="T13" fmla="*/ 2147483647 h 844"/>
                  <a:gd name="T14" fmla="*/ 2147483647 w 2422"/>
                  <a:gd name="T15" fmla="*/ 2147483647 h 844"/>
                  <a:gd name="T16" fmla="*/ 2147483647 w 2422"/>
                  <a:gd name="T17" fmla="*/ 2147483647 h 844"/>
                  <a:gd name="T18" fmla="*/ 2147483647 w 2422"/>
                  <a:gd name="T19" fmla="*/ 2147483647 h 844"/>
                  <a:gd name="T20" fmla="*/ 2147483647 w 2422"/>
                  <a:gd name="T21" fmla="*/ 2147483647 h 844"/>
                  <a:gd name="T22" fmla="*/ 2147483647 w 2422"/>
                  <a:gd name="T23" fmla="*/ 2147483647 h 844"/>
                  <a:gd name="T24" fmla="*/ 2147483647 w 2422"/>
                  <a:gd name="T25" fmla="*/ 2147483647 h 844"/>
                  <a:gd name="T26" fmla="*/ 2147483647 w 2422"/>
                  <a:gd name="T27" fmla="*/ 2147483647 h 844"/>
                  <a:gd name="T28" fmla="*/ 2147483647 w 2422"/>
                  <a:gd name="T29" fmla="*/ 2147483647 h 844"/>
                  <a:gd name="T30" fmla="*/ 2147483647 w 2422"/>
                  <a:gd name="T31" fmla="*/ 2147483647 h 844"/>
                  <a:gd name="T32" fmla="*/ 2147483647 w 2422"/>
                  <a:gd name="T33" fmla="*/ 2147483647 h 844"/>
                  <a:gd name="T34" fmla="*/ 2147483647 w 2422"/>
                  <a:gd name="T35" fmla="*/ 2147483647 h 844"/>
                  <a:gd name="T36" fmla="*/ 2147483647 w 2422"/>
                  <a:gd name="T37" fmla="*/ 2147483647 h 844"/>
                  <a:gd name="T38" fmla="*/ 2147483647 w 2422"/>
                  <a:gd name="T39" fmla="*/ 2147483647 h 844"/>
                  <a:gd name="T40" fmla="*/ 2147483647 w 2422"/>
                  <a:gd name="T41" fmla="*/ 2147483647 h 844"/>
                  <a:gd name="T42" fmla="*/ 2147483647 w 2422"/>
                  <a:gd name="T43" fmla="*/ 2147483647 h 844"/>
                  <a:gd name="T44" fmla="*/ 0 w 2422"/>
                  <a:gd name="T45" fmla="*/ 2147483647 h 844"/>
                  <a:gd name="T46" fmla="*/ 2147483647 w 2422"/>
                  <a:gd name="T47" fmla="*/ 2147483647 h 844"/>
                  <a:gd name="T48" fmla="*/ 2147483647 w 2422"/>
                  <a:gd name="T49" fmla="*/ 2147483647 h 844"/>
                  <a:gd name="T50" fmla="*/ 2147483647 w 2422"/>
                  <a:gd name="T51" fmla="*/ 2147483647 h 844"/>
                  <a:gd name="T52" fmla="*/ 2147483647 w 2422"/>
                  <a:gd name="T53" fmla="*/ 2147483647 h 844"/>
                  <a:gd name="T54" fmla="*/ 2147483647 w 2422"/>
                  <a:gd name="T55" fmla="*/ 2147483647 h 844"/>
                  <a:gd name="T56" fmla="*/ 2147483647 w 2422"/>
                  <a:gd name="T57" fmla="*/ 2147483647 h 844"/>
                  <a:gd name="T58" fmla="*/ 2147483647 w 2422"/>
                  <a:gd name="T59" fmla="*/ 2147483647 h 844"/>
                  <a:gd name="T60" fmla="*/ 2147483647 w 2422"/>
                  <a:gd name="T61" fmla="*/ 2147483647 h 844"/>
                  <a:gd name="T62" fmla="*/ 2147483647 w 2422"/>
                  <a:gd name="T63" fmla="*/ 2147483647 h 844"/>
                  <a:gd name="T64" fmla="*/ 2147483647 w 2422"/>
                  <a:gd name="T65" fmla="*/ 2147483647 h 844"/>
                  <a:gd name="T66" fmla="*/ 2147483647 w 2422"/>
                  <a:gd name="T67" fmla="*/ 2147483647 h 844"/>
                  <a:gd name="T68" fmla="*/ 2147483647 w 2422"/>
                  <a:gd name="T69" fmla="*/ 2147483647 h 844"/>
                  <a:gd name="T70" fmla="*/ 2147483647 w 2422"/>
                  <a:gd name="T71" fmla="*/ 2147483647 h 844"/>
                  <a:gd name="T72" fmla="*/ 2147483647 w 2422"/>
                  <a:gd name="T73" fmla="*/ 2147483647 h 844"/>
                  <a:gd name="T74" fmla="*/ 2147483647 w 2422"/>
                  <a:gd name="T75" fmla="*/ 2147483647 h 844"/>
                  <a:gd name="T76" fmla="*/ 2147483647 w 2422"/>
                  <a:gd name="T77" fmla="*/ 2147483647 h 844"/>
                  <a:gd name="T78" fmla="*/ 2147483647 w 2422"/>
                  <a:gd name="T79" fmla="*/ 2147483647 h 844"/>
                  <a:gd name="T80" fmla="*/ 2147483647 w 2422"/>
                  <a:gd name="T81" fmla="*/ 2147483647 h 844"/>
                  <a:gd name="T82" fmla="*/ 2147483647 w 2422"/>
                  <a:gd name="T83" fmla="*/ 2147483647 h 844"/>
                  <a:gd name="T84" fmla="*/ 2147483647 w 2422"/>
                  <a:gd name="T85" fmla="*/ 2147483647 h 844"/>
                  <a:gd name="T86" fmla="*/ 2147483647 w 2422"/>
                  <a:gd name="T87" fmla="*/ 2147483647 h 844"/>
                  <a:gd name="T88" fmla="*/ 2147483647 w 2422"/>
                  <a:gd name="T89" fmla="*/ 2147483647 h 844"/>
                  <a:gd name="T90" fmla="*/ 2147483647 w 2422"/>
                  <a:gd name="T91" fmla="*/ 2147483647 h 844"/>
                  <a:gd name="T92" fmla="*/ 2147483647 w 2422"/>
                  <a:gd name="T93" fmla="*/ 2147483647 h 844"/>
                  <a:gd name="T94" fmla="*/ 2147483647 w 2422"/>
                  <a:gd name="T95" fmla="*/ 2147483647 h 844"/>
                  <a:gd name="T96" fmla="*/ 2147483647 w 2422"/>
                  <a:gd name="T97" fmla="*/ 2147483647 h 844"/>
                  <a:gd name="T98" fmla="*/ 2147483647 w 2422"/>
                  <a:gd name="T99" fmla="*/ 2147483647 h 844"/>
                  <a:gd name="T100" fmla="*/ 2147483647 w 2422"/>
                  <a:gd name="T101" fmla="*/ 2147483647 h 844"/>
                  <a:gd name="T102" fmla="*/ 2147483647 w 2422"/>
                  <a:gd name="T103" fmla="*/ 2147483647 h 844"/>
                  <a:gd name="T104" fmla="*/ 2147483647 w 2422"/>
                  <a:gd name="T105" fmla="*/ 2147483647 h 844"/>
                  <a:gd name="T106" fmla="*/ 2147483647 w 2422"/>
                  <a:gd name="T107" fmla="*/ 2147483647 h 844"/>
                  <a:gd name="T108" fmla="*/ 2147483647 w 2422"/>
                  <a:gd name="T109" fmla="*/ 2147483647 h 844"/>
                  <a:gd name="T110" fmla="*/ 2147483647 w 2422"/>
                  <a:gd name="T111" fmla="*/ 2147483647 h 844"/>
                  <a:gd name="T112" fmla="*/ 2147483647 w 2422"/>
                  <a:gd name="T113" fmla="*/ 2147483647 h 844"/>
                  <a:gd name="T114" fmla="*/ 2147483647 w 2422"/>
                  <a:gd name="T115" fmla="*/ 0 h 844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w 2422"/>
                  <a:gd name="T175" fmla="*/ 0 h 844"/>
                  <a:gd name="T176" fmla="*/ 2422 w 2422"/>
                  <a:gd name="T177" fmla="*/ 844 h 844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T174" t="T175" r="T176" b="T177"/>
                <a:pathLst>
                  <a:path w="2422" h="844">
                    <a:moveTo>
                      <a:pt x="2422" y="0"/>
                    </a:moveTo>
                    <a:lnTo>
                      <a:pt x="1929" y="59"/>
                    </a:lnTo>
                    <a:lnTo>
                      <a:pt x="1908" y="82"/>
                    </a:lnTo>
                    <a:lnTo>
                      <a:pt x="683" y="189"/>
                    </a:lnTo>
                    <a:lnTo>
                      <a:pt x="667" y="179"/>
                    </a:lnTo>
                    <a:lnTo>
                      <a:pt x="618" y="184"/>
                    </a:lnTo>
                    <a:lnTo>
                      <a:pt x="628" y="205"/>
                    </a:lnTo>
                    <a:lnTo>
                      <a:pt x="628" y="244"/>
                    </a:lnTo>
                    <a:lnTo>
                      <a:pt x="195" y="276"/>
                    </a:lnTo>
                    <a:lnTo>
                      <a:pt x="174" y="330"/>
                    </a:lnTo>
                    <a:lnTo>
                      <a:pt x="158" y="389"/>
                    </a:lnTo>
                    <a:lnTo>
                      <a:pt x="163" y="411"/>
                    </a:lnTo>
                    <a:lnTo>
                      <a:pt x="147" y="465"/>
                    </a:lnTo>
                    <a:lnTo>
                      <a:pt x="141" y="481"/>
                    </a:lnTo>
                    <a:lnTo>
                      <a:pt x="147" y="503"/>
                    </a:lnTo>
                    <a:lnTo>
                      <a:pt x="130" y="535"/>
                    </a:lnTo>
                    <a:lnTo>
                      <a:pt x="93" y="574"/>
                    </a:lnTo>
                    <a:lnTo>
                      <a:pt x="81" y="649"/>
                    </a:lnTo>
                    <a:lnTo>
                      <a:pt x="38" y="697"/>
                    </a:lnTo>
                    <a:lnTo>
                      <a:pt x="49" y="741"/>
                    </a:lnTo>
                    <a:lnTo>
                      <a:pt x="49" y="811"/>
                    </a:lnTo>
                    <a:lnTo>
                      <a:pt x="38" y="811"/>
                    </a:lnTo>
                    <a:lnTo>
                      <a:pt x="0" y="844"/>
                    </a:lnTo>
                    <a:lnTo>
                      <a:pt x="628" y="801"/>
                    </a:lnTo>
                    <a:lnTo>
                      <a:pt x="1403" y="736"/>
                    </a:lnTo>
                    <a:lnTo>
                      <a:pt x="1707" y="703"/>
                    </a:lnTo>
                    <a:lnTo>
                      <a:pt x="1712" y="611"/>
                    </a:lnTo>
                    <a:lnTo>
                      <a:pt x="1740" y="616"/>
                    </a:lnTo>
                    <a:lnTo>
                      <a:pt x="1756" y="611"/>
                    </a:lnTo>
                    <a:lnTo>
                      <a:pt x="1777" y="590"/>
                    </a:lnTo>
                    <a:lnTo>
                      <a:pt x="1777" y="568"/>
                    </a:lnTo>
                    <a:lnTo>
                      <a:pt x="1777" y="546"/>
                    </a:lnTo>
                    <a:lnTo>
                      <a:pt x="1783" y="525"/>
                    </a:lnTo>
                    <a:lnTo>
                      <a:pt x="1810" y="498"/>
                    </a:lnTo>
                    <a:lnTo>
                      <a:pt x="1870" y="476"/>
                    </a:lnTo>
                    <a:lnTo>
                      <a:pt x="1940" y="454"/>
                    </a:lnTo>
                    <a:lnTo>
                      <a:pt x="2010" y="395"/>
                    </a:lnTo>
                    <a:lnTo>
                      <a:pt x="2038" y="384"/>
                    </a:lnTo>
                    <a:lnTo>
                      <a:pt x="2081" y="346"/>
                    </a:lnTo>
                    <a:lnTo>
                      <a:pt x="2087" y="309"/>
                    </a:lnTo>
                    <a:lnTo>
                      <a:pt x="2098" y="309"/>
                    </a:lnTo>
                    <a:lnTo>
                      <a:pt x="2114" y="309"/>
                    </a:lnTo>
                    <a:lnTo>
                      <a:pt x="2124" y="293"/>
                    </a:lnTo>
                    <a:lnTo>
                      <a:pt x="2130" y="281"/>
                    </a:lnTo>
                    <a:lnTo>
                      <a:pt x="2157" y="260"/>
                    </a:lnTo>
                    <a:lnTo>
                      <a:pt x="2162" y="260"/>
                    </a:lnTo>
                    <a:lnTo>
                      <a:pt x="2184" y="276"/>
                    </a:lnTo>
                    <a:lnTo>
                      <a:pt x="2206" y="260"/>
                    </a:lnTo>
                    <a:lnTo>
                      <a:pt x="2211" y="249"/>
                    </a:lnTo>
                    <a:lnTo>
                      <a:pt x="2243" y="222"/>
                    </a:lnTo>
                    <a:lnTo>
                      <a:pt x="2271" y="211"/>
                    </a:lnTo>
                    <a:lnTo>
                      <a:pt x="2319" y="205"/>
                    </a:lnTo>
                    <a:lnTo>
                      <a:pt x="2368" y="124"/>
                    </a:lnTo>
                    <a:lnTo>
                      <a:pt x="2412" y="98"/>
                    </a:lnTo>
                    <a:lnTo>
                      <a:pt x="2412" y="75"/>
                    </a:lnTo>
                    <a:lnTo>
                      <a:pt x="2422" y="54"/>
                    </a:lnTo>
                    <a:lnTo>
                      <a:pt x="2412" y="27"/>
                    </a:lnTo>
                    <a:lnTo>
                      <a:pt x="2422" y="0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9525">
                <a:solidFill>
                  <a:schemeClr val="bg1">
                    <a:lumMod val="85000"/>
                  </a:schemeClr>
                </a:solidFill>
                <a:round/>
                <a:headEnd/>
                <a:tailEnd/>
              </a:ln>
            </p:spPr>
          </p:sp>
          <p:sp>
            <p:nvSpPr>
              <p:cNvPr id="112" name="MS"/>
              <p:cNvSpPr>
                <a:spLocks/>
              </p:cNvSpPr>
              <p:nvPr/>
            </p:nvSpPr>
            <p:spPr bwMode="auto">
              <a:xfrm>
                <a:off x="2990065" y="2441355"/>
                <a:ext cx="257155" cy="442229"/>
              </a:xfrm>
              <a:custGeom>
                <a:avLst/>
                <a:gdLst>
                  <a:gd name="T0" fmla="*/ 2147483647 w 1035"/>
                  <a:gd name="T1" fmla="*/ 0 h 1806"/>
                  <a:gd name="T2" fmla="*/ 2147483647 w 1035"/>
                  <a:gd name="T3" fmla="*/ 2147483647 h 1806"/>
                  <a:gd name="T4" fmla="*/ 2147483647 w 1035"/>
                  <a:gd name="T5" fmla="*/ 2147483647 h 1806"/>
                  <a:gd name="T6" fmla="*/ 2147483647 w 1035"/>
                  <a:gd name="T7" fmla="*/ 2147483647 h 1806"/>
                  <a:gd name="T8" fmla="*/ 2147483647 w 1035"/>
                  <a:gd name="T9" fmla="*/ 2147483647 h 1806"/>
                  <a:gd name="T10" fmla="*/ 2147483647 w 1035"/>
                  <a:gd name="T11" fmla="*/ 2147483647 h 1806"/>
                  <a:gd name="T12" fmla="*/ 2147483647 w 1035"/>
                  <a:gd name="T13" fmla="*/ 2147483647 h 1806"/>
                  <a:gd name="T14" fmla="*/ 2147483647 w 1035"/>
                  <a:gd name="T15" fmla="*/ 2147483647 h 1806"/>
                  <a:gd name="T16" fmla="*/ 2147483647 w 1035"/>
                  <a:gd name="T17" fmla="*/ 2147483647 h 1806"/>
                  <a:gd name="T18" fmla="*/ 2147483647 w 1035"/>
                  <a:gd name="T19" fmla="*/ 2147483647 h 1806"/>
                  <a:gd name="T20" fmla="*/ 2147483647 w 1035"/>
                  <a:gd name="T21" fmla="*/ 2147483647 h 1806"/>
                  <a:gd name="T22" fmla="*/ 2147483647 w 1035"/>
                  <a:gd name="T23" fmla="*/ 2147483647 h 1806"/>
                  <a:gd name="T24" fmla="*/ 2147483647 w 1035"/>
                  <a:gd name="T25" fmla="*/ 2147483647 h 1806"/>
                  <a:gd name="T26" fmla="*/ 2147483647 w 1035"/>
                  <a:gd name="T27" fmla="*/ 2147483647 h 1806"/>
                  <a:gd name="T28" fmla="*/ 2147483647 w 1035"/>
                  <a:gd name="T29" fmla="*/ 2147483647 h 1806"/>
                  <a:gd name="T30" fmla="*/ 2147483647 w 1035"/>
                  <a:gd name="T31" fmla="*/ 2147483647 h 1806"/>
                  <a:gd name="T32" fmla="*/ 2147483647 w 1035"/>
                  <a:gd name="T33" fmla="*/ 2147483647 h 1806"/>
                  <a:gd name="T34" fmla="*/ 2147483647 w 1035"/>
                  <a:gd name="T35" fmla="*/ 2147483647 h 1806"/>
                  <a:gd name="T36" fmla="*/ 2147483647 w 1035"/>
                  <a:gd name="T37" fmla="*/ 2147483647 h 1806"/>
                  <a:gd name="T38" fmla="*/ 2147483647 w 1035"/>
                  <a:gd name="T39" fmla="*/ 2147483647 h 1806"/>
                  <a:gd name="T40" fmla="*/ 2147483647 w 1035"/>
                  <a:gd name="T41" fmla="*/ 2147483647 h 1806"/>
                  <a:gd name="T42" fmla="*/ 2147483647 w 1035"/>
                  <a:gd name="T43" fmla="*/ 2147483647 h 1806"/>
                  <a:gd name="T44" fmla="*/ 2147483647 w 1035"/>
                  <a:gd name="T45" fmla="*/ 2147483647 h 1806"/>
                  <a:gd name="T46" fmla="*/ 2147483647 w 1035"/>
                  <a:gd name="T47" fmla="*/ 2147483647 h 1806"/>
                  <a:gd name="T48" fmla="*/ 2147483647 w 1035"/>
                  <a:gd name="T49" fmla="*/ 2147483647 h 1806"/>
                  <a:gd name="T50" fmla="*/ 2147483647 w 1035"/>
                  <a:gd name="T51" fmla="*/ 2147483647 h 1806"/>
                  <a:gd name="T52" fmla="*/ 2147483647 w 1035"/>
                  <a:gd name="T53" fmla="*/ 2147483647 h 1806"/>
                  <a:gd name="T54" fmla="*/ 2147483647 w 1035"/>
                  <a:gd name="T55" fmla="*/ 2147483647 h 1806"/>
                  <a:gd name="T56" fmla="*/ 2147483647 w 1035"/>
                  <a:gd name="T57" fmla="*/ 2147483647 h 1806"/>
                  <a:gd name="T58" fmla="*/ 2147483647 w 1035"/>
                  <a:gd name="T59" fmla="*/ 2147483647 h 1806"/>
                  <a:gd name="T60" fmla="*/ 2147483647 w 1035"/>
                  <a:gd name="T61" fmla="*/ 2147483647 h 1806"/>
                  <a:gd name="T62" fmla="*/ 2147483647 w 1035"/>
                  <a:gd name="T63" fmla="*/ 2147483647 h 1806"/>
                  <a:gd name="T64" fmla="*/ 2147483647 w 1035"/>
                  <a:gd name="T65" fmla="*/ 2147483647 h 1806"/>
                  <a:gd name="T66" fmla="*/ 0 w 1035"/>
                  <a:gd name="T67" fmla="*/ 2147483647 h 1806"/>
                  <a:gd name="T68" fmla="*/ 0 w 1035"/>
                  <a:gd name="T69" fmla="*/ 2147483647 h 1806"/>
                  <a:gd name="T70" fmla="*/ 2147483647 w 1035"/>
                  <a:gd name="T71" fmla="*/ 2147483647 h 1806"/>
                  <a:gd name="T72" fmla="*/ 2147483647 w 1035"/>
                  <a:gd name="T73" fmla="*/ 2147483647 h 1806"/>
                  <a:gd name="T74" fmla="*/ 2147483647 w 1035"/>
                  <a:gd name="T75" fmla="*/ 2147483647 h 1806"/>
                  <a:gd name="T76" fmla="*/ 2147483647 w 1035"/>
                  <a:gd name="T77" fmla="*/ 2147483647 h 1806"/>
                  <a:gd name="T78" fmla="*/ 2147483647 w 1035"/>
                  <a:gd name="T79" fmla="*/ 2147483647 h 1806"/>
                  <a:gd name="T80" fmla="*/ 2147483647 w 1035"/>
                  <a:gd name="T81" fmla="*/ 2147483647 h 1806"/>
                  <a:gd name="T82" fmla="*/ 2147483647 w 1035"/>
                  <a:gd name="T83" fmla="*/ 2147483647 h 1806"/>
                  <a:gd name="T84" fmla="*/ 2147483647 w 1035"/>
                  <a:gd name="T85" fmla="*/ 2147483647 h 1806"/>
                  <a:gd name="T86" fmla="*/ 2147483647 w 1035"/>
                  <a:gd name="T87" fmla="*/ 2147483647 h 1806"/>
                  <a:gd name="T88" fmla="*/ 2147483647 w 1035"/>
                  <a:gd name="T89" fmla="*/ 2147483647 h 1806"/>
                  <a:gd name="T90" fmla="*/ 2147483647 w 1035"/>
                  <a:gd name="T91" fmla="*/ 2147483647 h 1806"/>
                  <a:gd name="T92" fmla="*/ 2147483647 w 1035"/>
                  <a:gd name="T93" fmla="*/ 2147483647 h 1806"/>
                  <a:gd name="T94" fmla="*/ 2147483647 w 1035"/>
                  <a:gd name="T95" fmla="*/ 2147483647 h 1806"/>
                  <a:gd name="T96" fmla="*/ 2147483647 w 1035"/>
                  <a:gd name="T97" fmla="*/ 2147483647 h 1806"/>
                  <a:gd name="T98" fmla="*/ 2147483647 w 1035"/>
                  <a:gd name="T99" fmla="*/ 2147483647 h 1806"/>
                  <a:gd name="T100" fmla="*/ 2147483647 w 1035"/>
                  <a:gd name="T101" fmla="*/ 2147483647 h 1806"/>
                  <a:gd name="T102" fmla="*/ 2147483647 w 1035"/>
                  <a:gd name="T103" fmla="*/ 2147483647 h 1806"/>
                  <a:gd name="T104" fmla="*/ 2147483647 w 1035"/>
                  <a:gd name="T105" fmla="*/ 0 h 180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1035"/>
                  <a:gd name="T160" fmla="*/ 0 h 1806"/>
                  <a:gd name="T161" fmla="*/ 1035 w 1035"/>
                  <a:gd name="T162" fmla="*/ 1806 h 1806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1035" h="1806">
                    <a:moveTo>
                      <a:pt x="958" y="0"/>
                    </a:moveTo>
                    <a:lnTo>
                      <a:pt x="330" y="43"/>
                    </a:lnTo>
                    <a:lnTo>
                      <a:pt x="330" y="64"/>
                    </a:lnTo>
                    <a:lnTo>
                      <a:pt x="270" y="113"/>
                    </a:lnTo>
                    <a:lnTo>
                      <a:pt x="249" y="172"/>
                    </a:lnTo>
                    <a:lnTo>
                      <a:pt x="254" y="226"/>
                    </a:lnTo>
                    <a:lnTo>
                      <a:pt x="249" y="265"/>
                    </a:lnTo>
                    <a:lnTo>
                      <a:pt x="195" y="297"/>
                    </a:lnTo>
                    <a:lnTo>
                      <a:pt x="157" y="351"/>
                    </a:lnTo>
                    <a:lnTo>
                      <a:pt x="141" y="367"/>
                    </a:lnTo>
                    <a:lnTo>
                      <a:pt x="141" y="416"/>
                    </a:lnTo>
                    <a:lnTo>
                      <a:pt x="114" y="448"/>
                    </a:lnTo>
                    <a:lnTo>
                      <a:pt x="114" y="486"/>
                    </a:lnTo>
                    <a:lnTo>
                      <a:pt x="92" y="535"/>
                    </a:lnTo>
                    <a:lnTo>
                      <a:pt x="65" y="588"/>
                    </a:lnTo>
                    <a:lnTo>
                      <a:pt x="76" y="643"/>
                    </a:lnTo>
                    <a:lnTo>
                      <a:pt x="102" y="670"/>
                    </a:lnTo>
                    <a:lnTo>
                      <a:pt x="108" y="708"/>
                    </a:lnTo>
                    <a:lnTo>
                      <a:pt x="119" y="718"/>
                    </a:lnTo>
                    <a:lnTo>
                      <a:pt x="119" y="735"/>
                    </a:lnTo>
                    <a:lnTo>
                      <a:pt x="102" y="746"/>
                    </a:lnTo>
                    <a:lnTo>
                      <a:pt x="92" y="778"/>
                    </a:lnTo>
                    <a:lnTo>
                      <a:pt x="97" y="799"/>
                    </a:lnTo>
                    <a:lnTo>
                      <a:pt x="92" y="832"/>
                    </a:lnTo>
                    <a:lnTo>
                      <a:pt x="135" y="903"/>
                    </a:lnTo>
                    <a:lnTo>
                      <a:pt x="141" y="973"/>
                    </a:lnTo>
                    <a:lnTo>
                      <a:pt x="157" y="1016"/>
                    </a:lnTo>
                    <a:lnTo>
                      <a:pt x="179" y="1032"/>
                    </a:lnTo>
                    <a:lnTo>
                      <a:pt x="184" y="1064"/>
                    </a:lnTo>
                    <a:lnTo>
                      <a:pt x="141" y="1092"/>
                    </a:lnTo>
                    <a:lnTo>
                      <a:pt x="130" y="1103"/>
                    </a:lnTo>
                    <a:lnTo>
                      <a:pt x="108" y="1184"/>
                    </a:lnTo>
                    <a:lnTo>
                      <a:pt x="54" y="1270"/>
                    </a:lnTo>
                    <a:lnTo>
                      <a:pt x="0" y="1428"/>
                    </a:lnTo>
                    <a:lnTo>
                      <a:pt x="0" y="1540"/>
                    </a:lnTo>
                    <a:lnTo>
                      <a:pt x="579" y="1519"/>
                    </a:lnTo>
                    <a:lnTo>
                      <a:pt x="590" y="1535"/>
                    </a:lnTo>
                    <a:lnTo>
                      <a:pt x="574" y="1589"/>
                    </a:lnTo>
                    <a:lnTo>
                      <a:pt x="579" y="1676"/>
                    </a:lnTo>
                    <a:lnTo>
                      <a:pt x="639" y="1735"/>
                    </a:lnTo>
                    <a:lnTo>
                      <a:pt x="655" y="1806"/>
                    </a:lnTo>
                    <a:lnTo>
                      <a:pt x="693" y="1806"/>
                    </a:lnTo>
                    <a:lnTo>
                      <a:pt x="758" y="1757"/>
                    </a:lnTo>
                    <a:lnTo>
                      <a:pt x="899" y="1714"/>
                    </a:lnTo>
                    <a:lnTo>
                      <a:pt x="932" y="1725"/>
                    </a:lnTo>
                    <a:lnTo>
                      <a:pt x="986" y="1709"/>
                    </a:lnTo>
                    <a:lnTo>
                      <a:pt x="991" y="1719"/>
                    </a:lnTo>
                    <a:lnTo>
                      <a:pt x="1024" y="1730"/>
                    </a:lnTo>
                    <a:lnTo>
                      <a:pt x="1035" y="1725"/>
                    </a:lnTo>
                    <a:lnTo>
                      <a:pt x="970" y="1173"/>
                    </a:lnTo>
                    <a:lnTo>
                      <a:pt x="965" y="1119"/>
                    </a:lnTo>
                    <a:lnTo>
                      <a:pt x="986" y="32"/>
                    </a:lnTo>
                    <a:lnTo>
                      <a:pt x="958" y="0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9525">
                <a:solidFill>
                  <a:schemeClr val="bg1">
                    <a:lumMod val="85000"/>
                  </a:schemeClr>
                </a:solidFill>
                <a:round/>
                <a:headEnd/>
                <a:tailEnd/>
              </a:ln>
            </p:spPr>
          </p:sp>
          <p:sp>
            <p:nvSpPr>
              <p:cNvPr id="113" name="AL"/>
              <p:cNvSpPr>
                <a:spLocks/>
              </p:cNvSpPr>
              <p:nvPr/>
            </p:nvSpPr>
            <p:spPr bwMode="auto">
              <a:xfrm>
                <a:off x="3223112" y="2425273"/>
                <a:ext cx="281263" cy="442229"/>
              </a:xfrm>
              <a:custGeom>
                <a:avLst/>
                <a:gdLst>
                  <a:gd name="T0" fmla="*/ 0 w 1133"/>
                  <a:gd name="T1" fmla="*/ 2147483647 h 1795"/>
                  <a:gd name="T2" fmla="*/ 2147483647 w 1133"/>
                  <a:gd name="T3" fmla="*/ 2147483647 h 1795"/>
                  <a:gd name="T4" fmla="*/ 2147483647 w 1133"/>
                  <a:gd name="T5" fmla="*/ 2147483647 h 1795"/>
                  <a:gd name="T6" fmla="*/ 2147483647 w 1133"/>
                  <a:gd name="T7" fmla="*/ 2147483647 h 1795"/>
                  <a:gd name="T8" fmla="*/ 2147483647 w 1133"/>
                  <a:gd name="T9" fmla="*/ 2147483647 h 1795"/>
                  <a:gd name="T10" fmla="*/ 2147483647 w 1133"/>
                  <a:gd name="T11" fmla="*/ 2147483647 h 1795"/>
                  <a:gd name="T12" fmla="*/ 2147483647 w 1133"/>
                  <a:gd name="T13" fmla="*/ 2147483647 h 1795"/>
                  <a:gd name="T14" fmla="*/ 2147483647 w 1133"/>
                  <a:gd name="T15" fmla="*/ 2147483647 h 1795"/>
                  <a:gd name="T16" fmla="*/ 2147483647 w 1133"/>
                  <a:gd name="T17" fmla="*/ 2147483647 h 1795"/>
                  <a:gd name="T18" fmla="*/ 2147483647 w 1133"/>
                  <a:gd name="T19" fmla="*/ 2147483647 h 1795"/>
                  <a:gd name="T20" fmla="*/ 2147483647 w 1133"/>
                  <a:gd name="T21" fmla="*/ 2147483647 h 1795"/>
                  <a:gd name="T22" fmla="*/ 2147483647 w 1133"/>
                  <a:gd name="T23" fmla="*/ 2147483647 h 1795"/>
                  <a:gd name="T24" fmla="*/ 2147483647 w 1133"/>
                  <a:gd name="T25" fmla="*/ 2147483647 h 1795"/>
                  <a:gd name="T26" fmla="*/ 2147483647 w 1133"/>
                  <a:gd name="T27" fmla="*/ 2147483647 h 1795"/>
                  <a:gd name="T28" fmla="*/ 2147483647 w 1133"/>
                  <a:gd name="T29" fmla="*/ 2147483647 h 1795"/>
                  <a:gd name="T30" fmla="*/ 2147483647 w 1133"/>
                  <a:gd name="T31" fmla="*/ 2147483647 h 1795"/>
                  <a:gd name="T32" fmla="*/ 2147483647 w 1133"/>
                  <a:gd name="T33" fmla="*/ 2147483647 h 1795"/>
                  <a:gd name="T34" fmla="*/ 2147483647 w 1133"/>
                  <a:gd name="T35" fmla="*/ 2147483647 h 1795"/>
                  <a:gd name="T36" fmla="*/ 2147483647 w 1133"/>
                  <a:gd name="T37" fmla="*/ 2147483647 h 1795"/>
                  <a:gd name="T38" fmla="*/ 2147483647 w 1133"/>
                  <a:gd name="T39" fmla="*/ 2147483647 h 1795"/>
                  <a:gd name="T40" fmla="*/ 2147483647 w 1133"/>
                  <a:gd name="T41" fmla="*/ 2147483647 h 1795"/>
                  <a:gd name="T42" fmla="*/ 2147483647 w 1133"/>
                  <a:gd name="T43" fmla="*/ 2147483647 h 1795"/>
                  <a:gd name="T44" fmla="*/ 2147483647 w 1133"/>
                  <a:gd name="T45" fmla="*/ 2147483647 h 1795"/>
                  <a:gd name="T46" fmla="*/ 2147483647 w 1133"/>
                  <a:gd name="T47" fmla="*/ 2147483647 h 1795"/>
                  <a:gd name="T48" fmla="*/ 2147483647 w 1133"/>
                  <a:gd name="T49" fmla="*/ 2147483647 h 1795"/>
                  <a:gd name="T50" fmla="*/ 2147483647 w 1133"/>
                  <a:gd name="T51" fmla="*/ 2147483647 h 1795"/>
                  <a:gd name="T52" fmla="*/ 2147483647 w 1133"/>
                  <a:gd name="T53" fmla="*/ 2147483647 h 1795"/>
                  <a:gd name="T54" fmla="*/ 2147483647 w 1133"/>
                  <a:gd name="T55" fmla="*/ 2147483647 h 1795"/>
                  <a:gd name="T56" fmla="*/ 2147483647 w 1133"/>
                  <a:gd name="T57" fmla="*/ 2147483647 h 1795"/>
                  <a:gd name="T58" fmla="*/ 2147483647 w 1133"/>
                  <a:gd name="T59" fmla="*/ 2147483647 h 1795"/>
                  <a:gd name="T60" fmla="*/ 2147483647 w 1133"/>
                  <a:gd name="T61" fmla="*/ 2147483647 h 1795"/>
                  <a:gd name="T62" fmla="*/ 2147483647 w 1133"/>
                  <a:gd name="T63" fmla="*/ 2147483647 h 1795"/>
                  <a:gd name="T64" fmla="*/ 2147483647 w 1133"/>
                  <a:gd name="T65" fmla="*/ 2147483647 h 1795"/>
                  <a:gd name="T66" fmla="*/ 2147483647 w 1133"/>
                  <a:gd name="T67" fmla="*/ 2147483647 h 1795"/>
                  <a:gd name="T68" fmla="*/ 2147483647 w 1133"/>
                  <a:gd name="T69" fmla="*/ 2147483647 h 1795"/>
                  <a:gd name="T70" fmla="*/ 2147483647 w 1133"/>
                  <a:gd name="T71" fmla="*/ 2147483647 h 1795"/>
                  <a:gd name="T72" fmla="*/ 2147483647 w 1133"/>
                  <a:gd name="T73" fmla="*/ 2147483647 h 1795"/>
                  <a:gd name="T74" fmla="*/ 2147483647 w 1133"/>
                  <a:gd name="T75" fmla="*/ 2147483647 h 1795"/>
                  <a:gd name="T76" fmla="*/ 2147483647 w 1133"/>
                  <a:gd name="T77" fmla="*/ 2147483647 h 1795"/>
                  <a:gd name="T78" fmla="*/ 2147483647 w 1133"/>
                  <a:gd name="T79" fmla="*/ 2147483647 h 1795"/>
                  <a:gd name="T80" fmla="*/ 2147483647 w 1133"/>
                  <a:gd name="T81" fmla="*/ 2147483647 h 1795"/>
                  <a:gd name="T82" fmla="*/ 2147483647 w 1133"/>
                  <a:gd name="T83" fmla="*/ 2147483647 h 1795"/>
                  <a:gd name="T84" fmla="*/ 2147483647 w 1133"/>
                  <a:gd name="T85" fmla="*/ 2147483647 h 1795"/>
                  <a:gd name="T86" fmla="*/ 2147483647 w 1133"/>
                  <a:gd name="T87" fmla="*/ 2147483647 h 1795"/>
                  <a:gd name="T88" fmla="*/ 2147483647 w 1133"/>
                  <a:gd name="T89" fmla="*/ 2147483647 h 1795"/>
                  <a:gd name="T90" fmla="*/ 2147483647 w 1133"/>
                  <a:gd name="T91" fmla="*/ 2147483647 h 1795"/>
                  <a:gd name="T92" fmla="*/ 2147483647 w 1133"/>
                  <a:gd name="T93" fmla="*/ 2147483647 h 1795"/>
                  <a:gd name="T94" fmla="*/ 2147483647 w 1133"/>
                  <a:gd name="T95" fmla="*/ 2147483647 h 1795"/>
                  <a:gd name="T96" fmla="*/ 2147483647 w 1133"/>
                  <a:gd name="T97" fmla="*/ 2147483647 h 1795"/>
                  <a:gd name="T98" fmla="*/ 2147483647 w 1133"/>
                  <a:gd name="T99" fmla="*/ 2147483647 h 1795"/>
                  <a:gd name="T100" fmla="*/ 2147483647 w 1133"/>
                  <a:gd name="T101" fmla="*/ 2147483647 h 1795"/>
                  <a:gd name="T102" fmla="*/ 2147483647 w 1133"/>
                  <a:gd name="T103" fmla="*/ 0 h 1795"/>
                  <a:gd name="T104" fmla="*/ 0 w 1133"/>
                  <a:gd name="T105" fmla="*/ 2147483647 h 1795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1133"/>
                  <a:gd name="T160" fmla="*/ 0 h 1795"/>
                  <a:gd name="T161" fmla="*/ 1133 w 1133"/>
                  <a:gd name="T162" fmla="*/ 1795 h 1795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1133" h="1795">
                    <a:moveTo>
                      <a:pt x="0" y="65"/>
                    </a:moveTo>
                    <a:lnTo>
                      <a:pt x="28" y="97"/>
                    </a:lnTo>
                    <a:lnTo>
                      <a:pt x="7" y="1184"/>
                    </a:lnTo>
                    <a:lnTo>
                      <a:pt x="12" y="1238"/>
                    </a:lnTo>
                    <a:lnTo>
                      <a:pt x="77" y="1790"/>
                    </a:lnTo>
                    <a:lnTo>
                      <a:pt x="93" y="1779"/>
                    </a:lnTo>
                    <a:lnTo>
                      <a:pt x="109" y="1767"/>
                    </a:lnTo>
                    <a:lnTo>
                      <a:pt x="158" y="1784"/>
                    </a:lnTo>
                    <a:lnTo>
                      <a:pt x="168" y="1762"/>
                    </a:lnTo>
                    <a:lnTo>
                      <a:pt x="179" y="1681"/>
                    </a:lnTo>
                    <a:lnTo>
                      <a:pt x="201" y="1627"/>
                    </a:lnTo>
                    <a:lnTo>
                      <a:pt x="228" y="1681"/>
                    </a:lnTo>
                    <a:lnTo>
                      <a:pt x="223" y="1703"/>
                    </a:lnTo>
                    <a:lnTo>
                      <a:pt x="245" y="1746"/>
                    </a:lnTo>
                    <a:lnTo>
                      <a:pt x="277" y="1795"/>
                    </a:lnTo>
                    <a:lnTo>
                      <a:pt x="310" y="1795"/>
                    </a:lnTo>
                    <a:lnTo>
                      <a:pt x="337" y="1795"/>
                    </a:lnTo>
                    <a:lnTo>
                      <a:pt x="375" y="1757"/>
                    </a:lnTo>
                    <a:lnTo>
                      <a:pt x="380" y="1751"/>
                    </a:lnTo>
                    <a:lnTo>
                      <a:pt x="396" y="1735"/>
                    </a:lnTo>
                    <a:lnTo>
                      <a:pt x="396" y="1730"/>
                    </a:lnTo>
                    <a:lnTo>
                      <a:pt x="391" y="1719"/>
                    </a:lnTo>
                    <a:lnTo>
                      <a:pt x="375" y="1714"/>
                    </a:lnTo>
                    <a:lnTo>
                      <a:pt x="375" y="1703"/>
                    </a:lnTo>
                    <a:lnTo>
                      <a:pt x="391" y="1670"/>
                    </a:lnTo>
                    <a:lnTo>
                      <a:pt x="386" y="1654"/>
                    </a:lnTo>
                    <a:lnTo>
                      <a:pt x="363" y="1638"/>
                    </a:lnTo>
                    <a:lnTo>
                      <a:pt x="353" y="1638"/>
                    </a:lnTo>
                    <a:lnTo>
                      <a:pt x="337" y="1621"/>
                    </a:lnTo>
                    <a:lnTo>
                      <a:pt x="310" y="1584"/>
                    </a:lnTo>
                    <a:lnTo>
                      <a:pt x="310" y="1556"/>
                    </a:lnTo>
                    <a:lnTo>
                      <a:pt x="315" y="1551"/>
                    </a:lnTo>
                    <a:lnTo>
                      <a:pt x="315" y="1540"/>
                    </a:lnTo>
                    <a:lnTo>
                      <a:pt x="315" y="1524"/>
                    </a:lnTo>
                    <a:lnTo>
                      <a:pt x="1133" y="1444"/>
                    </a:lnTo>
                    <a:lnTo>
                      <a:pt x="1128" y="1421"/>
                    </a:lnTo>
                    <a:lnTo>
                      <a:pt x="1089" y="1363"/>
                    </a:lnTo>
                    <a:lnTo>
                      <a:pt x="1096" y="1270"/>
                    </a:lnTo>
                    <a:lnTo>
                      <a:pt x="1063" y="1189"/>
                    </a:lnTo>
                    <a:lnTo>
                      <a:pt x="1052" y="1124"/>
                    </a:lnTo>
                    <a:lnTo>
                      <a:pt x="1073" y="1075"/>
                    </a:lnTo>
                    <a:lnTo>
                      <a:pt x="1073" y="1027"/>
                    </a:lnTo>
                    <a:lnTo>
                      <a:pt x="1101" y="989"/>
                    </a:lnTo>
                    <a:lnTo>
                      <a:pt x="1106" y="978"/>
                    </a:lnTo>
                    <a:lnTo>
                      <a:pt x="1079" y="946"/>
                    </a:lnTo>
                    <a:lnTo>
                      <a:pt x="1089" y="913"/>
                    </a:lnTo>
                    <a:lnTo>
                      <a:pt x="1073" y="892"/>
                    </a:lnTo>
                    <a:lnTo>
                      <a:pt x="1042" y="876"/>
                    </a:lnTo>
                    <a:lnTo>
                      <a:pt x="1031" y="848"/>
                    </a:lnTo>
                    <a:lnTo>
                      <a:pt x="1014" y="794"/>
                    </a:lnTo>
                    <a:lnTo>
                      <a:pt x="993" y="773"/>
                    </a:lnTo>
                    <a:lnTo>
                      <a:pt x="775" y="0"/>
                    </a:lnTo>
                    <a:lnTo>
                      <a:pt x="0" y="65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9525">
                <a:solidFill>
                  <a:schemeClr val="bg1">
                    <a:lumMod val="85000"/>
                  </a:schemeClr>
                </a:solidFill>
                <a:round/>
                <a:headEnd/>
                <a:tailEnd/>
              </a:ln>
            </p:spPr>
          </p:sp>
        </p:grpSp>
        <p:grpSp>
          <p:nvGrpSpPr>
            <p:cNvPr id="30" name="Group 29"/>
            <p:cNvGrpSpPr/>
            <p:nvPr/>
          </p:nvGrpSpPr>
          <p:grpSpPr>
            <a:xfrm>
              <a:off x="1840902" y="2272504"/>
              <a:ext cx="1366137" cy="1021146"/>
              <a:chOff x="1840902" y="2272504"/>
              <a:chExt cx="1366137" cy="1021146"/>
            </a:xfrm>
          </p:grpSpPr>
          <p:sp>
            <p:nvSpPr>
              <p:cNvPr id="106" name="OK"/>
              <p:cNvSpPr>
                <a:spLocks/>
              </p:cNvSpPr>
              <p:nvPr/>
            </p:nvSpPr>
            <p:spPr bwMode="auto">
              <a:xfrm>
                <a:off x="2146274" y="2272504"/>
                <a:ext cx="618779" cy="313579"/>
              </a:xfrm>
              <a:custGeom>
                <a:avLst/>
                <a:gdLst>
                  <a:gd name="T0" fmla="*/ 2147483647 w 2531"/>
                  <a:gd name="T1" fmla="*/ 2147483647 h 1303"/>
                  <a:gd name="T2" fmla="*/ 0 w 2531"/>
                  <a:gd name="T3" fmla="*/ 2147483647 h 1303"/>
                  <a:gd name="T4" fmla="*/ 2147483647 w 2531"/>
                  <a:gd name="T5" fmla="*/ 2147483647 h 1303"/>
                  <a:gd name="T6" fmla="*/ 2147483647 w 2531"/>
                  <a:gd name="T7" fmla="*/ 2147483647 h 1303"/>
                  <a:gd name="T8" fmla="*/ 2147483647 w 2531"/>
                  <a:gd name="T9" fmla="*/ 2147483647 h 1303"/>
                  <a:gd name="T10" fmla="*/ 2147483647 w 2531"/>
                  <a:gd name="T11" fmla="*/ 2147483647 h 1303"/>
                  <a:gd name="T12" fmla="*/ 2147483647 w 2531"/>
                  <a:gd name="T13" fmla="*/ 2147483647 h 1303"/>
                  <a:gd name="T14" fmla="*/ 2147483647 w 2531"/>
                  <a:gd name="T15" fmla="*/ 2147483647 h 1303"/>
                  <a:gd name="T16" fmla="*/ 2147483647 w 2531"/>
                  <a:gd name="T17" fmla="*/ 2147483647 h 1303"/>
                  <a:gd name="T18" fmla="*/ 2147483647 w 2531"/>
                  <a:gd name="T19" fmla="*/ 2147483647 h 1303"/>
                  <a:gd name="T20" fmla="*/ 2147483647 w 2531"/>
                  <a:gd name="T21" fmla="*/ 2147483647 h 1303"/>
                  <a:gd name="T22" fmla="*/ 2147483647 w 2531"/>
                  <a:gd name="T23" fmla="*/ 2147483647 h 1303"/>
                  <a:gd name="T24" fmla="*/ 2147483647 w 2531"/>
                  <a:gd name="T25" fmla="*/ 2147483647 h 1303"/>
                  <a:gd name="T26" fmla="*/ 2147483647 w 2531"/>
                  <a:gd name="T27" fmla="*/ 2147483647 h 1303"/>
                  <a:gd name="T28" fmla="*/ 2147483647 w 2531"/>
                  <a:gd name="T29" fmla="*/ 2147483647 h 1303"/>
                  <a:gd name="T30" fmla="*/ 2147483647 w 2531"/>
                  <a:gd name="T31" fmla="*/ 2147483647 h 1303"/>
                  <a:gd name="T32" fmla="*/ 2147483647 w 2531"/>
                  <a:gd name="T33" fmla="*/ 2147483647 h 1303"/>
                  <a:gd name="T34" fmla="*/ 2147483647 w 2531"/>
                  <a:gd name="T35" fmla="*/ 2147483647 h 1303"/>
                  <a:gd name="T36" fmla="*/ 2147483647 w 2531"/>
                  <a:gd name="T37" fmla="*/ 2147483647 h 1303"/>
                  <a:gd name="T38" fmla="*/ 2147483647 w 2531"/>
                  <a:gd name="T39" fmla="*/ 2147483647 h 1303"/>
                  <a:gd name="T40" fmla="*/ 2147483647 w 2531"/>
                  <a:gd name="T41" fmla="*/ 2147483647 h 1303"/>
                  <a:gd name="T42" fmla="*/ 2147483647 w 2531"/>
                  <a:gd name="T43" fmla="*/ 2147483647 h 1303"/>
                  <a:gd name="T44" fmla="*/ 2147483647 w 2531"/>
                  <a:gd name="T45" fmla="*/ 2147483647 h 1303"/>
                  <a:gd name="T46" fmla="*/ 2147483647 w 2531"/>
                  <a:gd name="T47" fmla="*/ 2147483647 h 1303"/>
                  <a:gd name="T48" fmla="*/ 2147483647 w 2531"/>
                  <a:gd name="T49" fmla="*/ 2147483647 h 1303"/>
                  <a:gd name="T50" fmla="*/ 2147483647 w 2531"/>
                  <a:gd name="T51" fmla="*/ 2147483647 h 1303"/>
                  <a:gd name="T52" fmla="*/ 2147483647 w 2531"/>
                  <a:gd name="T53" fmla="*/ 2147483647 h 1303"/>
                  <a:gd name="T54" fmla="*/ 2147483647 w 2531"/>
                  <a:gd name="T55" fmla="*/ 2147483647 h 1303"/>
                  <a:gd name="T56" fmla="*/ 2147483647 w 2531"/>
                  <a:gd name="T57" fmla="*/ 2147483647 h 1303"/>
                  <a:gd name="T58" fmla="*/ 2147483647 w 2531"/>
                  <a:gd name="T59" fmla="*/ 2147483647 h 1303"/>
                  <a:gd name="T60" fmla="*/ 2147483647 w 2531"/>
                  <a:gd name="T61" fmla="*/ 2147483647 h 1303"/>
                  <a:gd name="T62" fmla="*/ 2147483647 w 2531"/>
                  <a:gd name="T63" fmla="*/ 2147483647 h 1303"/>
                  <a:gd name="T64" fmla="*/ 2147483647 w 2531"/>
                  <a:gd name="T65" fmla="*/ 2147483647 h 1303"/>
                  <a:gd name="T66" fmla="*/ 2147483647 w 2531"/>
                  <a:gd name="T67" fmla="*/ 2147483647 h 1303"/>
                  <a:gd name="T68" fmla="*/ 2147483647 w 2531"/>
                  <a:gd name="T69" fmla="*/ 2147483647 h 1303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2531"/>
                  <a:gd name="T106" fmla="*/ 0 h 1303"/>
                  <a:gd name="T107" fmla="*/ 2531 w 2531"/>
                  <a:gd name="T108" fmla="*/ 1303 h 1303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2531" h="1303">
                    <a:moveTo>
                      <a:pt x="2477" y="65"/>
                    </a:moveTo>
                    <a:lnTo>
                      <a:pt x="298" y="22"/>
                    </a:lnTo>
                    <a:lnTo>
                      <a:pt x="11" y="0"/>
                    </a:lnTo>
                    <a:lnTo>
                      <a:pt x="0" y="184"/>
                    </a:lnTo>
                    <a:lnTo>
                      <a:pt x="889" y="233"/>
                    </a:lnTo>
                    <a:lnTo>
                      <a:pt x="863" y="946"/>
                    </a:lnTo>
                    <a:lnTo>
                      <a:pt x="895" y="951"/>
                    </a:lnTo>
                    <a:lnTo>
                      <a:pt x="911" y="963"/>
                    </a:lnTo>
                    <a:lnTo>
                      <a:pt x="954" y="1022"/>
                    </a:lnTo>
                    <a:lnTo>
                      <a:pt x="975" y="1028"/>
                    </a:lnTo>
                    <a:lnTo>
                      <a:pt x="1035" y="1022"/>
                    </a:lnTo>
                    <a:lnTo>
                      <a:pt x="1057" y="1006"/>
                    </a:lnTo>
                    <a:lnTo>
                      <a:pt x="1089" y="1022"/>
                    </a:lnTo>
                    <a:lnTo>
                      <a:pt x="1100" y="1044"/>
                    </a:lnTo>
                    <a:lnTo>
                      <a:pt x="1100" y="1055"/>
                    </a:lnTo>
                    <a:lnTo>
                      <a:pt x="1117" y="1087"/>
                    </a:lnTo>
                    <a:lnTo>
                      <a:pt x="1122" y="1092"/>
                    </a:lnTo>
                    <a:lnTo>
                      <a:pt x="1203" y="1104"/>
                    </a:lnTo>
                    <a:lnTo>
                      <a:pt x="1236" y="1120"/>
                    </a:lnTo>
                    <a:lnTo>
                      <a:pt x="1252" y="1120"/>
                    </a:lnTo>
                    <a:lnTo>
                      <a:pt x="1258" y="1114"/>
                    </a:lnTo>
                    <a:lnTo>
                      <a:pt x="1285" y="1109"/>
                    </a:lnTo>
                    <a:lnTo>
                      <a:pt x="1301" y="1136"/>
                    </a:lnTo>
                    <a:lnTo>
                      <a:pt x="1333" y="1152"/>
                    </a:lnTo>
                    <a:lnTo>
                      <a:pt x="1356" y="1130"/>
                    </a:lnTo>
                    <a:lnTo>
                      <a:pt x="1431" y="1136"/>
                    </a:lnTo>
                    <a:lnTo>
                      <a:pt x="1436" y="1152"/>
                    </a:lnTo>
                    <a:lnTo>
                      <a:pt x="1463" y="1179"/>
                    </a:lnTo>
                    <a:lnTo>
                      <a:pt x="1475" y="1185"/>
                    </a:lnTo>
                    <a:lnTo>
                      <a:pt x="1475" y="1222"/>
                    </a:lnTo>
                    <a:lnTo>
                      <a:pt x="1529" y="1239"/>
                    </a:lnTo>
                    <a:lnTo>
                      <a:pt x="1540" y="1195"/>
                    </a:lnTo>
                    <a:lnTo>
                      <a:pt x="1566" y="1190"/>
                    </a:lnTo>
                    <a:lnTo>
                      <a:pt x="1642" y="1244"/>
                    </a:lnTo>
                    <a:lnTo>
                      <a:pt x="1648" y="1244"/>
                    </a:lnTo>
                    <a:lnTo>
                      <a:pt x="1686" y="1222"/>
                    </a:lnTo>
                    <a:lnTo>
                      <a:pt x="1708" y="1222"/>
                    </a:lnTo>
                    <a:lnTo>
                      <a:pt x="1713" y="1239"/>
                    </a:lnTo>
                    <a:lnTo>
                      <a:pt x="1708" y="1265"/>
                    </a:lnTo>
                    <a:lnTo>
                      <a:pt x="1719" y="1287"/>
                    </a:lnTo>
                    <a:lnTo>
                      <a:pt x="1740" y="1276"/>
                    </a:lnTo>
                    <a:lnTo>
                      <a:pt x="1735" y="1255"/>
                    </a:lnTo>
                    <a:lnTo>
                      <a:pt x="1756" y="1222"/>
                    </a:lnTo>
                    <a:lnTo>
                      <a:pt x="1789" y="1206"/>
                    </a:lnTo>
                    <a:lnTo>
                      <a:pt x="1800" y="1206"/>
                    </a:lnTo>
                    <a:lnTo>
                      <a:pt x="1805" y="1232"/>
                    </a:lnTo>
                    <a:lnTo>
                      <a:pt x="1838" y="1244"/>
                    </a:lnTo>
                    <a:lnTo>
                      <a:pt x="1854" y="1244"/>
                    </a:lnTo>
                    <a:lnTo>
                      <a:pt x="1864" y="1227"/>
                    </a:lnTo>
                    <a:lnTo>
                      <a:pt x="1886" y="1232"/>
                    </a:lnTo>
                    <a:lnTo>
                      <a:pt x="1892" y="1239"/>
                    </a:lnTo>
                    <a:lnTo>
                      <a:pt x="1892" y="1244"/>
                    </a:lnTo>
                    <a:lnTo>
                      <a:pt x="1924" y="1260"/>
                    </a:lnTo>
                    <a:lnTo>
                      <a:pt x="1968" y="1292"/>
                    </a:lnTo>
                    <a:lnTo>
                      <a:pt x="2017" y="1255"/>
                    </a:lnTo>
                    <a:lnTo>
                      <a:pt x="2038" y="1244"/>
                    </a:lnTo>
                    <a:lnTo>
                      <a:pt x="2103" y="1239"/>
                    </a:lnTo>
                    <a:lnTo>
                      <a:pt x="2157" y="1216"/>
                    </a:lnTo>
                    <a:lnTo>
                      <a:pt x="2179" y="1211"/>
                    </a:lnTo>
                    <a:lnTo>
                      <a:pt x="2206" y="1211"/>
                    </a:lnTo>
                    <a:lnTo>
                      <a:pt x="2271" y="1222"/>
                    </a:lnTo>
                    <a:lnTo>
                      <a:pt x="2315" y="1211"/>
                    </a:lnTo>
                    <a:lnTo>
                      <a:pt x="2325" y="1206"/>
                    </a:lnTo>
                    <a:lnTo>
                      <a:pt x="2471" y="1281"/>
                    </a:lnTo>
                    <a:lnTo>
                      <a:pt x="2499" y="1287"/>
                    </a:lnTo>
                    <a:lnTo>
                      <a:pt x="2510" y="1303"/>
                    </a:lnTo>
                    <a:lnTo>
                      <a:pt x="2526" y="1303"/>
                    </a:lnTo>
                    <a:lnTo>
                      <a:pt x="2531" y="649"/>
                    </a:lnTo>
                    <a:lnTo>
                      <a:pt x="2477" y="249"/>
                    </a:lnTo>
                    <a:lnTo>
                      <a:pt x="2477" y="65"/>
                    </a:ln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 w="9525">
                <a:solidFill>
                  <a:schemeClr val="tx1">
                    <a:lumMod val="65000"/>
                    <a:lumOff val="35000"/>
                  </a:schemeClr>
                </a:solidFill>
                <a:round/>
                <a:headEnd/>
                <a:tailEnd/>
              </a:ln>
            </p:spPr>
          </p:sp>
          <p:sp>
            <p:nvSpPr>
              <p:cNvPr id="107" name="TX"/>
              <p:cNvSpPr>
                <a:spLocks/>
              </p:cNvSpPr>
              <p:nvPr/>
            </p:nvSpPr>
            <p:spPr bwMode="auto">
              <a:xfrm>
                <a:off x="1840902" y="2312706"/>
                <a:ext cx="996476" cy="980944"/>
              </a:xfrm>
              <a:custGeom>
                <a:avLst/>
                <a:gdLst>
                  <a:gd name="T0" fmla="*/ 2147483647 w 4118"/>
                  <a:gd name="T1" fmla="*/ 2147483647 h 4007"/>
                  <a:gd name="T2" fmla="*/ 2147483647 w 4118"/>
                  <a:gd name="T3" fmla="*/ 2147483647 h 4007"/>
                  <a:gd name="T4" fmla="*/ 2147483647 w 4118"/>
                  <a:gd name="T5" fmla="*/ 2147483647 h 4007"/>
                  <a:gd name="T6" fmla="*/ 2147483647 w 4118"/>
                  <a:gd name="T7" fmla="*/ 2147483647 h 4007"/>
                  <a:gd name="T8" fmla="*/ 2147483647 w 4118"/>
                  <a:gd name="T9" fmla="*/ 2147483647 h 4007"/>
                  <a:gd name="T10" fmla="*/ 2147483647 w 4118"/>
                  <a:gd name="T11" fmla="*/ 2147483647 h 4007"/>
                  <a:gd name="T12" fmla="*/ 2147483647 w 4118"/>
                  <a:gd name="T13" fmla="*/ 2147483647 h 4007"/>
                  <a:gd name="T14" fmla="*/ 2147483647 w 4118"/>
                  <a:gd name="T15" fmla="*/ 2147483647 h 4007"/>
                  <a:gd name="T16" fmla="*/ 2147483647 w 4118"/>
                  <a:gd name="T17" fmla="*/ 2147483647 h 4007"/>
                  <a:gd name="T18" fmla="*/ 2147483647 w 4118"/>
                  <a:gd name="T19" fmla="*/ 2147483647 h 4007"/>
                  <a:gd name="T20" fmla="*/ 2147483647 w 4118"/>
                  <a:gd name="T21" fmla="*/ 2147483647 h 4007"/>
                  <a:gd name="T22" fmla="*/ 2147483647 w 4118"/>
                  <a:gd name="T23" fmla="*/ 2147483647 h 4007"/>
                  <a:gd name="T24" fmla="*/ 2147483647 w 4118"/>
                  <a:gd name="T25" fmla="*/ 2147483647 h 4007"/>
                  <a:gd name="T26" fmla="*/ 2147483647 w 4118"/>
                  <a:gd name="T27" fmla="*/ 2147483647 h 4007"/>
                  <a:gd name="T28" fmla="*/ 2147483647 w 4118"/>
                  <a:gd name="T29" fmla="*/ 2147483647 h 4007"/>
                  <a:gd name="T30" fmla="*/ 2147483647 w 4118"/>
                  <a:gd name="T31" fmla="*/ 0 h 4007"/>
                  <a:gd name="T32" fmla="*/ 0 w 4118"/>
                  <a:gd name="T33" fmla="*/ 2147483647 h 4007"/>
                  <a:gd name="T34" fmla="*/ 2147483647 w 4118"/>
                  <a:gd name="T35" fmla="*/ 2147483647 h 4007"/>
                  <a:gd name="T36" fmla="*/ 2147483647 w 4118"/>
                  <a:gd name="T37" fmla="*/ 2147483647 h 4007"/>
                  <a:gd name="T38" fmla="*/ 2147483647 w 4118"/>
                  <a:gd name="T39" fmla="*/ 2147483647 h 4007"/>
                  <a:gd name="T40" fmla="*/ 2147483647 w 4118"/>
                  <a:gd name="T41" fmla="*/ 2147483647 h 4007"/>
                  <a:gd name="T42" fmla="*/ 2147483647 w 4118"/>
                  <a:gd name="T43" fmla="*/ 2147483647 h 4007"/>
                  <a:gd name="T44" fmla="*/ 2147483647 w 4118"/>
                  <a:gd name="T45" fmla="*/ 2147483647 h 4007"/>
                  <a:gd name="T46" fmla="*/ 2147483647 w 4118"/>
                  <a:gd name="T47" fmla="*/ 2147483647 h 4007"/>
                  <a:gd name="T48" fmla="*/ 2147483647 w 4118"/>
                  <a:gd name="T49" fmla="*/ 2147483647 h 4007"/>
                  <a:gd name="T50" fmla="*/ 2147483647 w 4118"/>
                  <a:gd name="T51" fmla="*/ 2147483647 h 4007"/>
                  <a:gd name="T52" fmla="*/ 2147483647 w 4118"/>
                  <a:gd name="T53" fmla="*/ 2147483647 h 4007"/>
                  <a:gd name="T54" fmla="*/ 2147483647 w 4118"/>
                  <a:gd name="T55" fmla="*/ 2147483647 h 4007"/>
                  <a:gd name="T56" fmla="*/ 2147483647 w 4118"/>
                  <a:gd name="T57" fmla="*/ 2147483647 h 4007"/>
                  <a:gd name="T58" fmla="*/ 2147483647 w 4118"/>
                  <a:gd name="T59" fmla="*/ 2147483647 h 4007"/>
                  <a:gd name="T60" fmla="*/ 2147483647 w 4118"/>
                  <a:gd name="T61" fmla="*/ 2147483647 h 4007"/>
                  <a:gd name="T62" fmla="*/ 2147483647 w 4118"/>
                  <a:gd name="T63" fmla="*/ 2147483647 h 4007"/>
                  <a:gd name="T64" fmla="*/ 2147483647 w 4118"/>
                  <a:gd name="T65" fmla="*/ 2147483647 h 4007"/>
                  <a:gd name="T66" fmla="*/ 2147483647 w 4118"/>
                  <a:gd name="T67" fmla="*/ 2147483647 h 4007"/>
                  <a:gd name="T68" fmla="*/ 2147483647 w 4118"/>
                  <a:gd name="T69" fmla="*/ 2147483647 h 4007"/>
                  <a:gd name="T70" fmla="*/ 2147483647 w 4118"/>
                  <a:gd name="T71" fmla="*/ 2147483647 h 4007"/>
                  <a:gd name="T72" fmla="*/ 2147483647 w 4118"/>
                  <a:gd name="T73" fmla="*/ 2147483647 h 4007"/>
                  <a:gd name="T74" fmla="*/ 2147483647 w 4118"/>
                  <a:gd name="T75" fmla="*/ 2147483647 h 4007"/>
                  <a:gd name="T76" fmla="*/ 2147483647 w 4118"/>
                  <a:gd name="T77" fmla="*/ 2147483647 h 4007"/>
                  <a:gd name="T78" fmla="*/ 2147483647 w 4118"/>
                  <a:gd name="T79" fmla="*/ 2147483647 h 4007"/>
                  <a:gd name="T80" fmla="*/ 2147483647 w 4118"/>
                  <a:gd name="T81" fmla="*/ 2147483647 h 4007"/>
                  <a:gd name="T82" fmla="*/ 2147483647 w 4118"/>
                  <a:gd name="T83" fmla="*/ 2147483647 h 4007"/>
                  <a:gd name="T84" fmla="*/ 2147483647 w 4118"/>
                  <a:gd name="T85" fmla="*/ 2147483647 h 4007"/>
                  <a:gd name="T86" fmla="*/ 2147483647 w 4118"/>
                  <a:gd name="T87" fmla="*/ 2147483647 h 4007"/>
                  <a:gd name="T88" fmla="*/ 2147483647 w 4118"/>
                  <a:gd name="T89" fmla="*/ 2147483647 h 4007"/>
                  <a:gd name="T90" fmla="*/ 2147483647 w 4118"/>
                  <a:gd name="T91" fmla="*/ 2147483647 h 4007"/>
                  <a:gd name="T92" fmla="*/ 2147483647 w 4118"/>
                  <a:gd name="T93" fmla="*/ 2147483647 h 4007"/>
                  <a:gd name="T94" fmla="*/ 2147483647 w 4118"/>
                  <a:gd name="T95" fmla="*/ 2147483647 h 4007"/>
                  <a:gd name="T96" fmla="*/ 2147483647 w 4118"/>
                  <a:gd name="T97" fmla="*/ 2147483647 h 4007"/>
                  <a:gd name="T98" fmla="*/ 2147483647 w 4118"/>
                  <a:gd name="T99" fmla="*/ 2147483647 h 4007"/>
                  <a:gd name="T100" fmla="*/ 2147483647 w 4118"/>
                  <a:gd name="T101" fmla="*/ 2147483647 h 4007"/>
                  <a:gd name="T102" fmla="*/ 2147483647 w 4118"/>
                  <a:gd name="T103" fmla="*/ 2147483647 h 4007"/>
                  <a:gd name="T104" fmla="*/ 2147483647 w 4118"/>
                  <a:gd name="T105" fmla="*/ 2147483647 h 4007"/>
                  <a:gd name="T106" fmla="*/ 2147483647 w 4118"/>
                  <a:gd name="T107" fmla="*/ 2147483647 h 4007"/>
                  <a:gd name="T108" fmla="*/ 2147483647 w 4118"/>
                  <a:gd name="T109" fmla="*/ 2147483647 h 4007"/>
                  <a:gd name="T110" fmla="*/ 2147483647 w 4118"/>
                  <a:gd name="T111" fmla="*/ 2147483647 h 4007"/>
                  <a:gd name="T112" fmla="*/ 2147483647 w 4118"/>
                  <a:gd name="T113" fmla="*/ 2147483647 h 4007"/>
                  <a:gd name="T114" fmla="*/ 2147483647 w 4118"/>
                  <a:gd name="T115" fmla="*/ 2147483647 h 4007"/>
                  <a:gd name="T116" fmla="*/ 2147483647 w 4118"/>
                  <a:gd name="T117" fmla="*/ 2147483647 h 4007"/>
                  <a:gd name="T118" fmla="*/ 2147483647 w 4118"/>
                  <a:gd name="T119" fmla="*/ 2147483647 h 4007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4118"/>
                  <a:gd name="T181" fmla="*/ 0 h 4007"/>
                  <a:gd name="T182" fmla="*/ 4118 w 4118"/>
                  <a:gd name="T183" fmla="*/ 4007 h 4007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4118" h="4007">
                    <a:moveTo>
                      <a:pt x="3794" y="1119"/>
                    </a:moveTo>
                    <a:lnTo>
                      <a:pt x="3778" y="1119"/>
                    </a:lnTo>
                    <a:lnTo>
                      <a:pt x="3767" y="1103"/>
                    </a:lnTo>
                    <a:lnTo>
                      <a:pt x="3739" y="1097"/>
                    </a:lnTo>
                    <a:lnTo>
                      <a:pt x="3593" y="1022"/>
                    </a:lnTo>
                    <a:lnTo>
                      <a:pt x="3583" y="1027"/>
                    </a:lnTo>
                    <a:lnTo>
                      <a:pt x="3539" y="1038"/>
                    </a:lnTo>
                    <a:lnTo>
                      <a:pt x="3474" y="1027"/>
                    </a:lnTo>
                    <a:lnTo>
                      <a:pt x="3447" y="1027"/>
                    </a:lnTo>
                    <a:lnTo>
                      <a:pt x="3425" y="1032"/>
                    </a:lnTo>
                    <a:lnTo>
                      <a:pt x="3371" y="1055"/>
                    </a:lnTo>
                    <a:lnTo>
                      <a:pt x="3306" y="1060"/>
                    </a:lnTo>
                    <a:lnTo>
                      <a:pt x="3285" y="1071"/>
                    </a:lnTo>
                    <a:lnTo>
                      <a:pt x="3236" y="1108"/>
                    </a:lnTo>
                    <a:lnTo>
                      <a:pt x="3192" y="1076"/>
                    </a:lnTo>
                    <a:lnTo>
                      <a:pt x="3160" y="1060"/>
                    </a:lnTo>
                    <a:lnTo>
                      <a:pt x="3160" y="1055"/>
                    </a:lnTo>
                    <a:lnTo>
                      <a:pt x="3154" y="1048"/>
                    </a:lnTo>
                    <a:lnTo>
                      <a:pt x="3132" y="1043"/>
                    </a:lnTo>
                    <a:lnTo>
                      <a:pt x="3122" y="1060"/>
                    </a:lnTo>
                    <a:lnTo>
                      <a:pt x="3106" y="1060"/>
                    </a:lnTo>
                    <a:lnTo>
                      <a:pt x="3073" y="1048"/>
                    </a:lnTo>
                    <a:lnTo>
                      <a:pt x="3068" y="1022"/>
                    </a:lnTo>
                    <a:lnTo>
                      <a:pt x="3057" y="1022"/>
                    </a:lnTo>
                    <a:lnTo>
                      <a:pt x="3024" y="1038"/>
                    </a:lnTo>
                    <a:lnTo>
                      <a:pt x="3003" y="1071"/>
                    </a:lnTo>
                    <a:lnTo>
                      <a:pt x="3008" y="1092"/>
                    </a:lnTo>
                    <a:lnTo>
                      <a:pt x="2987" y="1103"/>
                    </a:lnTo>
                    <a:lnTo>
                      <a:pt x="2976" y="1081"/>
                    </a:lnTo>
                    <a:lnTo>
                      <a:pt x="2981" y="1055"/>
                    </a:lnTo>
                    <a:lnTo>
                      <a:pt x="2976" y="1038"/>
                    </a:lnTo>
                    <a:lnTo>
                      <a:pt x="2954" y="1038"/>
                    </a:lnTo>
                    <a:lnTo>
                      <a:pt x="2916" y="1060"/>
                    </a:lnTo>
                    <a:lnTo>
                      <a:pt x="2910" y="1060"/>
                    </a:lnTo>
                    <a:lnTo>
                      <a:pt x="2834" y="1006"/>
                    </a:lnTo>
                    <a:lnTo>
                      <a:pt x="2808" y="1011"/>
                    </a:lnTo>
                    <a:lnTo>
                      <a:pt x="2797" y="1055"/>
                    </a:lnTo>
                    <a:lnTo>
                      <a:pt x="2743" y="1038"/>
                    </a:lnTo>
                    <a:lnTo>
                      <a:pt x="2743" y="1001"/>
                    </a:lnTo>
                    <a:lnTo>
                      <a:pt x="2731" y="995"/>
                    </a:lnTo>
                    <a:lnTo>
                      <a:pt x="2704" y="968"/>
                    </a:lnTo>
                    <a:lnTo>
                      <a:pt x="2699" y="952"/>
                    </a:lnTo>
                    <a:lnTo>
                      <a:pt x="2624" y="946"/>
                    </a:lnTo>
                    <a:lnTo>
                      <a:pt x="2601" y="968"/>
                    </a:lnTo>
                    <a:lnTo>
                      <a:pt x="2569" y="952"/>
                    </a:lnTo>
                    <a:lnTo>
                      <a:pt x="2553" y="925"/>
                    </a:lnTo>
                    <a:lnTo>
                      <a:pt x="2526" y="930"/>
                    </a:lnTo>
                    <a:lnTo>
                      <a:pt x="2520" y="936"/>
                    </a:lnTo>
                    <a:lnTo>
                      <a:pt x="2504" y="936"/>
                    </a:lnTo>
                    <a:lnTo>
                      <a:pt x="2471" y="920"/>
                    </a:lnTo>
                    <a:lnTo>
                      <a:pt x="2390" y="908"/>
                    </a:lnTo>
                    <a:lnTo>
                      <a:pt x="2385" y="903"/>
                    </a:lnTo>
                    <a:lnTo>
                      <a:pt x="2368" y="871"/>
                    </a:lnTo>
                    <a:lnTo>
                      <a:pt x="2368" y="860"/>
                    </a:lnTo>
                    <a:lnTo>
                      <a:pt x="2357" y="838"/>
                    </a:lnTo>
                    <a:lnTo>
                      <a:pt x="2325" y="822"/>
                    </a:lnTo>
                    <a:lnTo>
                      <a:pt x="2303" y="838"/>
                    </a:lnTo>
                    <a:lnTo>
                      <a:pt x="2243" y="844"/>
                    </a:lnTo>
                    <a:lnTo>
                      <a:pt x="2222" y="838"/>
                    </a:lnTo>
                    <a:lnTo>
                      <a:pt x="2179" y="779"/>
                    </a:lnTo>
                    <a:lnTo>
                      <a:pt x="2163" y="767"/>
                    </a:lnTo>
                    <a:lnTo>
                      <a:pt x="2131" y="762"/>
                    </a:lnTo>
                    <a:lnTo>
                      <a:pt x="2157" y="49"/>
                    </a:lnTo>
                    <a:lnTo>
                      <a:pt x="1268" y="0"/>
                    </a:lnTo>
                    <a:lnTo>
                      <a:pt x="1252" y="0"/>
                    </a:lnTo>
                    <a:lnTo>
                      <a:pt x="1117" y="1665"/>
                    </a:lnTo>
                    <a:lnTo>
                      <a:pt x="5" y="1557"/>
                    </a:lnTo>
                    <a:lnTo>
                      <a:pt x="0" y="1563"/>
                    </a:lnTo>
                    <a:lnTo>
                      <a:pt x="11" y="1573"/>
                    </a:lnTo>
                    <a:lnTo>
                      <a:pt x="17" y="1584"/>
                    </a:lnTo>
                    <a:lnTo>
                      <a:pt x="0" y="1606"/>
                    </a:lnTo>
                    <a:lnTo>
                      <a:pt x="17" y="1633"/>
                    </a:lnTo>
                    <a:lnTo>
                      <a:pt x="17" y="1638"/>
                    </a:lnTo>
                    <a:lnTo>
                      <a:pt x="77" y="1677"/>
                    </a:lnTo>
                    <a:lnTo>
                      <a:pt x="87" y="1719"/>
                    </a:lnTo>
                    <a:lnTo>
                      <a:pt x="114" y="1768"/>
                    </a:lnTo>
                    <a:lnTo>
                      <a:pt x="174" y="1806"/>
                    </a:lnTo>
                    <a:lnTo>
                      <a:pt x="342" y="2011"/>
                    </a:lnTo>
                    <a:lnTo>
                      <a:pt x="488" y="2125"/>
                    </a:lnTo>
                    <a:lnTo>
                      <a:pt x="499" y="2146"/>
                    </a:lnTo>
                    <a:lnTo>
                      <a:pt x="510" y="2174"/>
                    </a:lnTo>
                    <a:lnTo>
                      <a:pt x="505" y="2206"/>
                    </a:lnTo>
                    <a:lnTo>
                      <a:pt x="515" y="2222"/>
                    </a:lnTo>
                    <a:lnTo>
                      <a:pt x="553" y="2276"/>
                    </a:lnTo>
                    <a:lnTo>
                      <a:pt x="547" y="2390"/>
                    </a:lnTo>
                    <a:lnTo>
                      <a:pt x="559" y="2433"/>
                    </a:lnTo>
                    <a:lnTo>
                      <a:pt x="607" y="2515"/>
                    </a:lnTo>
                    <a:lnTo>
                      <a:pt x="824" y="2671"/>
                    </a:lnTo>
                    <a:lnTo>
                      <a:pt x="975" y="2763"/>
                    </a:lnTo>
                    <a:lnTo>
                      <a:pt x="1014" y="2768"/>
                    </a:lnTo>
                    <a:lnTo>
                      <a:pt x="1041" y="2758"/>
                    </a:lnTo>
                    <a:lnTo>
                      <a:pt x="1079" y="2715"/>
                    </a:lnTo>
                    <a:lnTo>
                      <a:pt x="1100" y="2698"/>
                    </a:lnTo>
                    <a:lnTo>
                      <a:pt x="1166" y="2547"/>
                    </a:lnTo>
                    <a:lnTo>
                      <a:pt x="1198" y="2503"/>
                    </a:lnTo>
                    <a:lnTo>
                      <a:pt x="1219" y="2492"/>
                    </a:lnTo>
                    <a:lnTo>
                      <a:pt x="1268" y="2503"/>
                    </a:lnTo>
                    <a:lnTo>
                      <a:pt x="1279" y="2503"/>
                    </a:lnTo>
                    <a:lnTo>
                      <a:pt x="1291" y="2482"/>
                    </a:lnTo>
                    <a:lnTo>
                      <a:pt x="1307" y="2466"/>
                    </a:lnTo>
                    <a:lnTo>
                      <a:pt x="1333" y="2476"/>
                    </a:lnTo>
                    <a:lnTo>
                      <a:pt x="1361" y="2492"/>
                    </a:lnTo>
                    <a:lnTo>
                      <a:pt x="1447" y="2503"/>
                    </a:lnTo>
                    <a:lnTo>
                      <a:pt x="1464" y="2515"/>
                    </a:lnTo>
                    <a:lnTo>
                      <a:pt x="1523" y="2531"/>
                    </a:lnTo>
                    <a:lnTo>
                      <a:pt x="1550" y="2520"/>
                    </a:lnTo>
                    <a:lnTo>
                      <a:pt x="1615" y="2557"/>
                    </a:lnTo>
                    <a:lnTo>
                      <a:pt x="1631" y="2596"/>
                    </a:lnTo>
                    <a:lnTo>
                      <a:pt x="1642" y="2596"/>
                    </a:lnTo>
                    <a:lnTo>
                      <a:pt x="1648" y="2612"/>
                    </a:lnTo>
                    <a:lnTo>
                      <a:pt x="1659" y="2617"/>
                    </a:lnTo>
                    <a:lnTo>
                      <a:pt x="1686" y="2633"/>
                    </a:lnTo>
                    <a:lnTo>
                      <a:pt x="1729" y="2687"/>
                    </a:lnTo>
                    <a:lnTo>
                      <a:pt x="1789" y="2742"/>
                    </a:lnTo>
                    <a:lnTo>
                      <a:pt x="1821" y="2791"/>
                    </a:lnTo>
                    <a:lnTo>
                      <a:pt x="1827" y="2812"/>
                    </a:lnTo>
                    <a:lnTo>
                      <a:pt x="1924" y="3044"/>
                    </a:lnTo>
                    <a:lnTo>
                      <a:pt x="1935" y="3088"/>
                    </a:lnTo>
                    <a:lnTo>
                      <a:pt x="2043" y="3212"/>
                    </a:lnTo>
                    <a:lnTo>
                      <a:pt x="2049" y="3239"/>
                    </a:lnTo>
                    <a:lnTo>
                      <a:pt x="2119" y="3315"/>
                    </a:lnTo>
                    <a:lnTo>
                      <a:pt x="2141" y="3331"/>
                    </a:lnTo>
                    <a:lnTo>
                      <a:pt x="2173" y="3363"/>
                    </a:lnTo>
                    <a:lnTo>
                      <a:pt x="2179" y="3385"/>
                    </a:lnTo>
                    <a:lnTo>
                      <a:pt x="2173" y="3460"/>
                    </a:lnTo>
                    <a:lnTo>
                      <a:pt x="2196" y="3488"/>
                    </a:lnTo>
                    <a:lnTo>
                      <a:pt x="2206" y="3580"/>
                    </a:lnTo>
                    <a:lnTo>
                      <a:pt x="2233" y="3606"/>
                    </a:lnTo>
                    <a:lnTo>
                      <a:pt x="2303" y="3747"/>
                    </a:lnTo>
                    <a:lnTo>
                      <a:pt x="2315" y="3791"/>
                    </a:lnTo>
                    <a:lnTo>
                      <a:pt x="2363" y="3796"/>
                    </a:lnTo>
                    <a:lnTo>
                      <a:pt x="2422" y="3834"/>
                    </a:lnTo>
                    <a:lnTo>
                      <a:pt x="2487" y="3855"/>
                    </a:lnTo>
                    <a:lnTo>
                      <a:pt x="2591" y="3920"/>
                    </a:lnTo>
                    <a:lnTo>
                      <a:pt x="2731" y="3931"/>
                    </a:lnTo>
                    <a:lnTo>
                      <a:pt x="2759" y="3942"/>
                    </a:lnTo>
                    <a:lnTo>
                      <a:pt x="2834" y="3991"/>
                    </a:lnTo>
                    <a:lnTo>
                      <a:pt x="2873" y="4007"/>
                    </a:lnTo>
                    <a:lnTo>
                      <a:pt x="2910" y="3964"/>
                    </a:lnTo>
                    <a:lnTo>
                      <a:pt x="2943" y="3969"/>
                    </a:lnTo>
                    <a:lnTo>
                      <a:pt x="2948" y="3958"/>
                    </a:lnTo>
                    <a:lnTo>
                      <a:pt x="2948" y="3942"/>
                    </a:lnTo>
                    <a:lnTo>
                      <a:pt x="2916" y="3926"/>
                    </a:lnTo>
                    <a:lnTo>
                      <a:pt x="2922" y="3915"/>
                    </a:lnTo>
                    <a:lnTo>
                      <a:pt x="2889" y="3877"/>
                    </a:lnTo>
                    <a:lnTo>
                      <a:pt x="2845" y="3704"/>
                    </a:lnTo>
                    <a:lnTo>
                      <a:pt x="2824" y="3634"/>
                    </a:lnTo>
                    <a:lnTo>
                      <a:pt x="2857" y="3531"/>
                    </a:lnTo>
                    <a:lnTo>
                      <a:pt x="2857" y="3499"/>
                    </a:lnTo>
                    <a:lnTo>
                      <a:pt x="2840" y="3488"/>
                    </a:lnTo>
                    <a:lnTo>
                      <a:pt x="2834" y="3488"/>
                    </a:lnTo>
                    <a:lnTo>
                      <a:pt x="2829" y="3477"/>
                    </a:lnTo>
                    <a:lnTo>
                      <a:pt x="2829" y="3471"/>
                    </a:lnTo>
                    <a:lnTo>
                      <a:pt x="2834" y="3466"/>
                    </a:lnTo>
                    <a:lnTo>
                      <a:pt x="2883" y="3434"/>
                    </a:lnTo>
                    <a:lnTo>
                      <a:pt x="2910" y="3342"/>
                    </a:lnTo>
                    <a:lnTo>
                      <a:pt x="2889" y="3331"/>
                    </a:lnTo>
                    <a:lnTo>
                      <a:pt x="2878" y="3288"/>
                    </a:lnTo>
                    <a:lnTo>
                      <a:pt x="2899" y="3260"/>
                    </a:lnTo>
                    <a:lnTo>
                      <a:pt x="2932" y="3283"/>
                    </a:lnTo>
                    <a:lnTo>
                      <a:pt x="2987" y="3244"/>
                    </a:lnTo>
                    <a:lnTo>
                      <a:pt x="2997" y="3190"/>
                    </a:lnTo>
                    <a:lnTo>
                      <a:pt x="2976" y="3174"/>
                    </a:lnTo>
                    <a:lnTo>
                      <a:pt x="2987" y="3153"/>
                    </a:lnTo>
                    <a:lnTo>
                      <a:pt x="2997" y="3153"/>
                    </a:lnTo>
                    <a:lnTo>
                      <a:pt x="3013" y="3158"/>
                    </a:lnTo>
                    <a:lnTo>
                      <a:pt x="3024" y="3147"/>
                    </a:lnTo>
                    <a:lnTo>
                      <a:pt x="3041" y="3153"/>
                    </a:lnTo>
                    <a:lnTo>
                      <a:pt x="3057" y="3153"/>
                    </a:lnTo>
                    <a:lnTo>
                      <a:pt x="3073" y="3147"/>
                    </a:lnTo>
                    <a:lnTo>
                      <a:pt x="3073" y="3137"/>
                    </a:lnTo>
                    <a:lnTo>
                      <a:pt x="3073" y="3098"/>
                    </a:lnTo>
                    <a:lnTo>
                      <a:pt x="3084" y="3082"/>
                    </a:lnTo>
                    <a:lnTo>
                      <a:pt x="3094" y="3082"/>
                    </a:lnTo>
                    <a:lnTo>
                      <a:pt x="3106" y="3088"/>
                    </a:lnTo>
                    <a:lnTo>
                      <a:pt x="3116" y="3088"/>
                    </a:lnTo>
                    <a:lnTo>
                      <a:pt x="3192" y="3072"/>
                    </a:lnTo>
                    <a:lnTo>
                      <a:pt x="3203" y="3066"/>
                    </a:lnTo>
                    <a:lnTo>
                      <a:pt x="3203" y="3055"/>
                    </a:lnTo>
                    <a:lnTo>
                      <a:pt x="3197" y="3044"/>
                    </a:lnTo>
                    <a:lnTo>
                      <a:pt x="3160" y="3017"/>
                    </a:lnTo>
                    <a:lnTo>
                      <a:pt x="3160" y="3001"/>
                    </a:lnTo>
                    <a:lnTo>
                      <a:pt x="3230" y="2979"/>
                    </a:lnTo>
                    <a:lnTo>
                      <a:pt x="3241" y="2968"/>
                    </a:lnTo>
                    <a:lnTo>
                      <a:pt x="3268" y="2963"/>
                    </a:lnTo>
                    <a:lnTo>
                      <a:pt x="3268" y="2968"/>
                    </a:lnTo>
                    <a:lnTo>
                      <a:pt x="3262" y="2979"/>
                    </a:lnTo>
                    <a:lnTo>
                      <a:pt x="3273" y="2996"/>
                    </a:lnTo>
                    <a:lnTo>
                      <a:pt x="3285" y="2996"/>
                    </a:lnTo>
                    <a:lnTo>
                      <a:pt x="3295" y="2984"/>
                    </a:lnTo>
                    <a:lnTo>
                      <a:pt x="3409" y="2952"/>
                    </a:lnTo>
                    <a:lnTo>
                      <a:pt x="3599" y="2828"/>
                    </a:lnTo>
                    <a:lnTo>
                      <a:pt x="3609" y="2779"/>
                    </a:lnTo>
                    <a:lnTo>
                      <a:pt x="3696" y="2709"/>
                    </a:lnTo>
                    <a:lnTo>
                      <a:pt x="3702" y="2698"/>
                    </a:lnTo>
                    <a:lnTo>
                      <a:pt x="3664" y="2645"/>
                    </a:lnTo>
                    <a:lnTo>
                      <a:pt x="3669" y="2601"/>
                    </a:lnTo>
                    <a:lnTo>
                      <a:pt x="3729" y="2573"/>
                    </a:lnTo>
                    <a:lnTo>
                      <a:pt x="3739" y="2580"/>
                    </a:lnTo>
                    <a:lnTo>
                      <a:pt x="3729" y="2622"/>
                    </a:lnTo>
                    <a:lnTo>
                      <a:pt x="3739" y="2638"/>
                    </a:lnTo>
                    <a:lnTo>
                      <a:pt x="3804" y="2633"/>
                    </a:lnTo>
                    <a:lnTo>
                      <a:pt x="3815" y="2650"/>
                    </a:lnTo>
                    <a:lnTo>
                      <a:pt x="3951" y="2590"/>
                    </a:lnTo>
                    <a:lnTo>
                      <a:pt x="4027" y="2585"/>
                    </a:lnTo>
                    <a:lnTo>
                      <a:pt x="4032" y="2580"/>
                    </a:lnTo>
                    <a:lnTo>
                      <a:pt x="4027" y="2573"/>
                    </a:lnTo>
                    <a:lnTo>
                      <a:pt x="4016" y="2557"/>
                    </a:lnTo>
                    <a:lnTo>
                      <a:pt x="4006" y="2531"/>
                    </a:lnTo>
                    <a:lnTo>
                      <a:pt x="4016" y="2520"/>
                    </a:lnTo>
                    <a:lnTo>
                      <a:pt x="4027" y="2498"/>
                    </a:lnTo>
                    <a:lnTo>
                      <a:pt x="4048" y="2471"/>
                    </a:lnTo>
                    <a:lnTo>
                      <a:pt x="4076" y="2390"/>
                    </a:lnTo>
                    <a:lnTo>
                      <a:pt x="4053" y="2357"/>
                    </a:lnTo>
                    <a:lnTo>
                      <a:pt x="4053" y="2331"/>
                    </a:lnTo>
                    <a:lnTo>
                      <a:pt x="4059" y="2315"/>
                    </a:lnTo>
                    <a:lnTo>
                      <a:pt x="4059" y="2292"/>
                    </a:lnTo>
                    <a:lnTo>
                      <a:pt x="4070" y="2250"/>
                    </a:lnTo>
                    <a:lnTo>
                      <a:pt x="4092" y="2227"/>
                    </a:lnTo>
                    <a:lnTo>
                      <a:pt x="4102" y="2190"/>
                    </a:lnTo>
                    <a:lnTo>
                      <a:pt x="4118" y="2125"/>
                    </a:lnTo>
                    <a:lnTo>
                      <a:pt x="4118" y="2087"/>
                    </a:lnTo>
                    <a:lnTo>
                      <a:pt x="4102" y="2028"/>
                    </a:lnTo>
                    <a:lnTo>
                      <a:pt x="4081" y="1990"/>
                    </a:lnTo>
                    <a:lnTo>
                      <a:pt x="4070" y="1979"/>
                    </a:lnTo>
                    <a:lnTo>
                      <a:pt x="4070" y="1958"/>
                    </a:lnTo>
                    <a:lnTo>
                      <a:pt x="4065" y="1941"/>
                    </a:lnTo>
                    <a:lnTo>
                      <a:pt x="4048" y="1909"/>
                    </a:lnTo>
                    <a:lnTo>
                      <a:pt x="4027" y="1893"/>
                    </a:lnTo>
                    <a:lnTo>
                      <a:pt x="4016" y="1876"/>
                    </a:lnTo>
                    <a:lnTo>
                      <a:pt x="4032" y="1839"/>
                    </a:lnTo>
                    <a:lnTo>
                      <a:pt x="4006" y="1784"/>
                    </a:lnTo>
                    <a:lnTo>
                      <a:pt x="3962" y="1747"/>
                    </a:lnTo>
                    <a:lnTo>
                      <a:pt x="3946" y="1719"/>
                    </a:lnTo>
                    <a:lnTo>
                      <a:pt x="3940" y="1352"/>
                    </a:lnTo>
                    <a:lnTo>
                      <a:pt x="3934" y="1152"/>
                    </a:lnTo>
                    <a:lnTo>
                      <a:pt x="3892" y="1141"/>
                    </a:lnTo>
                    <a:lnTo>
                      <a:pt x="3848" y="1157"/>
                    </a:lnTo>
                    <a:lnTo>
                      <a:pt x="3837" y="1157"/>
                    </a:lnTo>
                    <a:lnTo>
                      <a:pt x="3794" y="1119"/>
                    </a:ln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 w="9525">
                <a:solidFill>
                  <a:schemeClr val="tx1">
                    <a:lumMod val="65000"/>
                    <a:lumOff val="35000"/>
                  </a:schemeClr>
                </a:solidFill>
                <a:round/>
                <a:headEnd/>
                <a:tailEnd/>
              </a:ln>
            </p:spPr>
          </p:sp>
          <p:sp>
            <p:nvSpPr>
              <p:cNvPr id="108" name="LA"/>
              <p:cNvSpPr>
                <a:spLocks/>
              </p:cNvSpPr>
              <p:nvPr/>
            </p:nvSpPr>
            <p:spPr bwMode="auto">
              <a:xfrm>
                <a:off x="2797198" y="2634328"/>
                <a:ext cx="409841" cy="361824"/>
              </a:xfrm>
              <a:custGeom>
                <a:avLst/>
                <a:gdLst>
                  <a:gd name="T0" fmla="*/ 2147483647 w 1669"/>
                  <a:gd name="T1" fmla="*/ 2147483647 h 1450"/>
                  <a:gd name="T2" fmla="*/ 2147483647 w 1669"/>
                  <a:gd name="T3" fmla="*/ 2147483647 h 1450"/>
                  <a:gd name="T4" fmla="*/ 2147483647 w 1669"/>
                  <a:gd name="T5" fmla="*/ 2147483647 h 1450"/>
                  <a:gd name="T6" fmla="*/ 2147483647 w 1669"/>
                  <a:gd name="T7" fmla="*/ 2147483647 h 1450"/>
                  <a:gd name="T8" fmla="*/ 2147483647 w 1669"/>
                  <a:gd name="T9" fmla="*/ 2147483647 h 1450"/>
                  <a:gd name="T10" fmla="*/ 2147483647 w 1669"/>
                  <a:gd name="T11" fmla="*/ 2147483647 h 1450"/>
                  <a:gd name="T12" fmla="*/ 2147483647 w 1669"/>
                  <a:gd name="T13" fmla="*/ 2147483647 h 1450"/>
                  <a:gd name="T14" fmla="*/ 2147483647 w 1669"/>
                  <a:gd name="T15" fmla="*/ 2147483647 h 1450"/>
                  <a:gd name="T16" fmla="*/ 2147483647 w 1669"/>
                  <a:gd name="T17" fmla="*/ 2147483647 h 1450"/>
                  <a:gd name="T18" fmla="*/ 2147483647 w 1669"/>
                  <a:gd name="T19" fmla="*/ 2147483647 h 1450"/>
                  <a:gd name="T20" fmla="*/ 2147483647 w 1669"/>
                  <a:gd name="T21" fmla="*/ 2147483647 h 1450"/>
                  <a:gd name="T22" fmla="*/ 2147483647 w 1669"/>
                  <a:gd name="T23" fmla="*/ 2147483647 h 1450"/>
                  <a:gd name="T24" fmla="*/ 2147483647 w 1669"/>
                  <a:gd name="T25" fmla="*/ 2147483647 h 1450"/>
                  <a:gd name="T26" fmla="*/ 2147483647 w 1669"/>
                  <a:gd name="T27" fmla="*/ 2147483647 h 1450"/>
                  <a:gd name="T28" fmla="*/ 2147483647 w 1669"/>
                  <a:gd name="T29" fmla="*/ 2147483647 h 1450"/>
                  <a:gd name="T30" fmla="*/ 2147483647 w 1669"/>
                  <a:gd name="T31" fmla="*/ 2147483647 h 1450"/>
                  <a:gd name="T32" fmla="*/ 2147483647 w 1669"/>
                  <a:gd name="T33" fmla="*/ 2147483647 h 1450"/>
                  <a:gd name="T34" fmla="*/ 2147483647 w 1669"/>
                  <a:gd name="T35" fmla="*/ 2147483647 h 1450"/>
                  <a:gd name="T36" fmla="*/ 2147483647 w 1669"/>
                  <a:gd name="T37" fmla="*/ 2147483647 h 1450"/>
                  <a:gd name="T38" fmla="*/ 2147483647 w 1669"/>
                  <a:gd name="T39" fmla="*/ 2147483647 h 1450"/>
                  <a:gd name="T40" fmla="*/ 2147483647 w 1669"/>
                  <a:gd name="T41" fmla="*/ 2147483647 h 1450"/>
                  <a:gd name="T42" fmla="*/ 2147483647 w 1669"/>
                  <a:gd name="T43" fmla="*/ 2147483647 h 1450"/>
                  <a:gd name="T44" fmla="*/ 2147483647 w 1669"/>
                  <a:gd name="T45" fmla="*/ 2147483647 h 1450"/>
                  <a:gd name="T46" fmla="*/ 2147483647 w 1669"/>
                  <a:gd name="T47" fmla="*/ 2147483647 h 1450"/>
                  <a:gd name="T48" fmla="*/ 2147483647 w 1669"/>
                  <a:gd name="T49" fmla="*/ 2147483647 h 1450"/>
                  <a:gd name="T50" fmla="*/ 2147483647 w 1669"/>
                  <a:gd name="T51" fmla="*/ 2147483647 h 1450"/>
                  <a:gd name="T52" fmla="*/ 2147483647 w 1669"/>
                  <a:gd name="T53" fmla="*/ 2147483647 h 1450"/>
                  <a:gd name="T54" fmla="*/ 2147483647 w 1669"/>
                  <a:gd name="T55" fmla="*/ 2147483647 h 1450"/>
                  <a:gd name="T56" fmla="*/ 2147483647 w 1669"/>
                  <a:gd name="T57" fmla="*/ 2147483647 h 1450"/>
                  <a:gd name="T58" fmla="*/ 2147483647 w 1669"/>
                  <a:gd name="T59" fmla="*/ 2147483647 h 1450"/>
                  <a:gd name="T60" fmla="*/ 2147483647 w 1669"/>
                  <a:gd name="T61" fmla="*/ 2147483647 h 1450"/>
                  <a:gd name="T62" fmla="*/ 2147483647 w 1669"/>
                  <a:gd name="T63" fmla="*/ 2147483647 h 1450"/>
                  <a:gd name="T64" fmla="*/ 2147483647 w 1669"/>
                  <a:gd name="T65" fmla="*/ 2147483647 h 1450"/>
                  <a:gd name="T66" fmla="*/ 2147483647 w 1669"/>
                  <a:gd name="T67" fmla="*/ 2147483647 h 1450"/>
                  <a:gd name="T68" fmla="*/ 2147483647 w 1669"/>
                  <a:gd name="T69" fmla="*/ 2147483647 h 1450"/>
                  <a:gd name="T70" fmla="*/ 2147483647 w 1669"/>
                  <a:gd name="T71" fmla="*/ 2147483647 h 1450"/>
                  <a:gd name="T72" fmla="*/ 2147483647 w 1669"/>
                  <a:gd name="T73" fmla="*/ 2147483647 h 1450"/>
                  <a:gd name="T74" fmla="*/ 2147483647 w 1669"/>
                  <a:gd name="T75" fmla="*/ 2147483647 h 1450"/>
                  <a:gd name="T76" fmla="*/ 2147483647 w 1669"/>
                  <a:gd name="T77" fmla="*/ 2147483647 h 1450"/>
                  <a:gd name="T78" fmla="*/ 2147483647 w 1669"/>
                  <a:gd name="T79" fmla="*/ 2147483647 h 1450"/>
                  <a:gd name="T80" fmla="*/ 2147483647 w 1669"/>
                  <a:gd name="T81" fmla="*/ 2147483647 h 1450"/>
                  <a:gd name="T82" fmla="*/ 2147483647 w 1669"/>
                  <a:gd name="T83" fmla="*/ 2147483647 h 1450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1669"/>
                  <a:gd name="T127" fmla="*/ 0 h 1450"/>
                  <a:gd name="T128" fmla="*/ 1669 w 1669"/>
                  <a:gd name="T129" fmla="*/ 1450 h 1450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1669" h="1450">
                    <a:moveTo>
                      <a:pt x="0" y="28"/>
                    </a:moveTo>
                    <a:lnTo>
                      <a:pt x="894" y="0"/>
                    </a:lnTo>
                    <a:lnTo>
                      <a:pt x="889" y="33"/>
                    </a:lnTo>
                    <a:lnTo>
                      <a:pt x="932" y="104"/>
                    </a:lnTo>
                    <a:lnTo>
                      <a:pt x="938" y="174"/>
                    </a:lnTo>
                    <a:lnTo>
                      <a:pt x="954" y="217"/>
                    </a:lnTo>
                    <a:lnTo>
                      <a:pt x="976" y="233"/>
                    </a:lnTo>
                    <a:lnTo>
                      <a:pt x="981" y="265"/>
                    </a:lnTo>
                    <a:lnTo>
                      <a:pt x="938" y="293"/>
                    </a:lnTo>
                    <a:lnTo>
                      <a:pt x="927" y="304"/>
                    </a:lnTo>
                    <a:lnTo>
                      <a:pt x="905" y="385"/>
                    </a:lnTo>
                    <a:lnTo>
                      <a:pt x="851" y="471"/>
                    </a:lnTo>
                    <a:lnTo>
                      <a:pt x="797" y="629"/>
                    </a:lnTo>
                    <a:lnTo>
                      <a:pt x="797" y="741"/>
                    </a:lnTo>
                    <a:lnTo>
                      <a:pt x="1376" y="720"/>
                    </a:lnTo>
                    <a:lnTo>
                      <a:pt x="1387" y="736"/>
                    </a:lnTo>
                    <a:lnTo>
                      <a:pt x="1371" y="790"/>
                    </a:lnTo>
                    <a:lnTo>
                      <a:pt x="1376" y="877"/>
                    </a:lnTo>
                    <a:lnTo>
                      <a:pt x="1436" y="936"/>
                    </a:lnTo>
                    <a:lnTo>
                      <a:pt x="1452" y="1007"/>
                    </a:lnTo>
                    <a:lnTo>
                      <a:pt x="1366" y="991"/>
                    </a:lnTo>
                    <a:lnTo>
                      <a:pt x="1290" y="958"/>
                    </a:lnTo>
                    <a:lnTo>
                      <a:pt x="1274" y="947"/>
                    </a:lnTo>
                    <a:lnTo>
                      <a:pt x="1252" y="963"/>
                    </a:lnTo>
                    <a:lnTo>
                      <a:pt x="1197" y="1012"/>
                    </a:lnTo>
                    <a:lnTo>
                      <a:pt x="1192" y="1039"/>
                    </a:lnTo>
                    <a:lnTo>
                      <a:pt x="1214" y="1066"/>
                    </a:lnTo>
                    <a:lnTo>
                      <a:pt x="1246" y="1077"/>
                    </a:lnTo>
                    <a:lnTo>
                      <a:pt x="1306" y="1072"/>
                    </a:lnTo>
                    <a:lnTo>
                      <a:pt x="1344" y="1050"/>
                    </a:lnTo>
                    <a:lnTo>
                      <a:pt x="1366" y="1033"/>
                    </a:lnTo>
                    <a:lnTo>
                      <a:pt x="1404" y="1033"/>
                    </a:lnTo>
                    <a:lnTo>
                      <a:pt x="1425" y="1033"/>
                    </a:lnTo>
                    <a:lnTo>
                      <a:pt x="1425" y="1045"/>
                    </a:lnTo>
                    <a:lnTo>
                      <a:pt x="1415" y="1061"/>
                    </a:lnTo>
                    <a:lnTo>
                      <a:pt x="1392" y="1082"/>
                    </a:lnTo>
                    <a:lnTo>
                      <a:pt x="1399" y="1104"/>
                    </a:lnTo>
                    <a:lnTo>
                      <a:pt x="1420" y="1115"/>
                    </a:lnTo>
                    <a:lnTo>
                      <a:pt x="1441" y="1120"/>
                    </a:lnTo>
                    <a:lnTo>
                      <a:pt x="1458" y="1109"/>
                    </a:lnTo>
                    <a:lnTo>
                      <a:pt x="1479" y="1061"/>
                    </a:lnTo>
                    <a:lnTo>
                      <a:pt x="1544" y="1039"/>
                    </a:lnTo>
                    <a:lnTo>
                      <a:pt x="1566" y="1023"/>
                    </a:lnTo>
                    <a:lnTo>
                      <a:pt x="1583" y="1023"/>
                    </a:lnTo>
                    <a:lnTo>
                      <a:pt x="1599" y="1045"/>
                    </a:lnTo>
                    <a:lnTo>
                      <a:pt x="1588" y="1072"/>
                    </a:lnTo>
                    <a:lnTo>
                      <a:pt x="1599" y="1082"/>
                    </a:lnTo>
                    <a:lnTo>
                      <a:pt x="1593" y="1109"/>
                    </a:lnTo>
                    <a:lnTo>
                      <a:pt x="1560" y="1126"/>
                    </a:lnTo>
                    <a:lnTo>
                      <a:pt x="1518" y="1191"/>
                    </a:lnTo>
                    <a:lnTo>
                      <a:pt x="1469" y="1223"/>
                    </a:lnTo>
                    <a:lnTo>
                      <a:pt x="1469" y="1256"/>
                    </a:lnTo>
                    <a:lnTo>
                      <a:pt x="1479" y="1282"/>
                    </a:lnTo>
                    <a:lnTo>
                      <a:pt x="1544" y="1321"/>
                    </a:lnTo>
                    <a:lnTo>
                      <a:pt x="1653" y="1363"/>
                    </a:lnTo>
                    <a:lnTo>
                      <a:pt x="1669" y="1385"/>
                    </a:lnTo>
                    <a:lnTo>
                      <a:pt x="1658" y="1407"/>
                    </a:lnTo>
                    <a:lnTo>
                      <a:pt x="1637" y="1418"/>
                    </a:lnTo>
                    <a:lnTo>
                      <a:pt x="1555" y="1450"/>
                    </a:lnTo>
                    <a:lnTo>
                      <a:pt x="1544" y="1379"/>
                    </a:lnTo>
                    <a:lnTo>
                      <a:pt x="1495" y="1363"/>
                    </a:lnTo>
                    <a:lnTo>
                      <a:pt x="1399" y="1326"/>
                    </a:lnTo>
                    <a:lnTo>
                      <a:pt x="1387" y="1293"/>
                    </a:lnTo>
                    <a:lnTo>
                      <a:pt x="1371" y="1282"/>
                    </a:lnTo>
                    <a:lnTo>
                      <a:pt x="1344" y="1293"/>
                    </a:lnTo>
                    <a:lnTo>
                      <a:pt x="1327" y="1358"/>
                    </a:lnTo>
                    <a:lnTo>
                      <a:pt x="1339" y="1369"/>
                    </a:lnTo>
                    <a:lnTo>
                      <a:pt x="1339" y="1379"/>
                    </a:lnTo>
                    <a:lnTo>
                      <a:pt x="1290" y="1418"/>
                    </a:lnTo>
                    <a:lnTo>
                      <a:pt x="1274" y="1412"/>
                    </a:lnTo>
                    <a:lnTo>
                      <a:pt x="1246" y="1374"/>
                    </a:lnTo>
                    <a:lnTo>
                      <a:pt x="1230" y="1374"/>
                    </a:lnTo>
                    <a:lnTo>
                      <a:pt x="1197" y="1385"/>
                    </a:lnTo>
                    <a:lnTo>
                      <a:pt x="1181" y="1369"/>
                    </a:lnTo>
                    <a:lnTo>
                      <a:pt x="1171" y="1374"/>
                    </a:lnTo>
                    <a:lnTo>
                      <a:pt x="1127" y="1418"/>
                    </a:lnTo>
                    <a:lnTo>
                      <a:pt x="1073" y="1423"/>
                    </a:lnTo>
                    <a:lnTo>
                      <a:pt x="1057" y="1407"/>
                    </a:lnTo>
                    <a:lnTo>
                      <a:pt x="1008" y="1402"/>
                    </a:lnTo>
                    <a:lnTo>
                      <a:pt x="932" y="1298"/>
                    </a:lnTo>
                    <a:lnTo>
                      <a:pt x="883" y="1293"/>
                    </a:lnTo>
                    <a:lnTo>
                      <a:pt x="840" y="1272"/>
                    </a:lnTo>
                    <a:lnTo>
                      <a:pt x="824" y="1244"/>
                    </a:lnTo>
                    <a:lnTo>
                      <a:pt x="813" y="1244"/>
                    </a:lnTo>
                    <a:lnTo>
                      <a:pt x="808" y="1239"/>
                    </a:lnTo>
                    <a:lnTo>
                      <a:pt x="808" y="1233"/>
                    </a:lnTo>
                    <a:lnTo>
                      <a:pt x="808" y="1217"/>
                    </a:lnTo>
                    <a:lnTo>
                      <a:pt x="785" y="1207"/>
                    </a:lnTo>
                    <a:lnTo>
                      <a:pt x="775" y="1217"/>
                    </a:lnTo>
                    <a:lnTo>
                      <a:pt x="743" y="1207"/>
                    </a:lnTo>
                    <a:lnTo>
                      <a:pt x="737" y="1201"/>
                    </a:lnTo>
                    <a:lnTo>
                      <a:pt x="726" y="1179"/>
                    </a:lnTo>
                    <a:lnTo>
                      <a:pt x="704" y="1179"/>
                    </a:lnTo>
                    <a:lnTo>
                      <a:pt x="645" y="1233"/>
                    </a:lnTo>
                    <a:lnTo>
                      <a:pt x="678" y="1272"/>
                    </a:lnTo>
                    <a:lnTo>
                      <a:pt x="666" y="1277"/>
                    </a:lnTo>
                    <a:lnTo>
                      <a:pt x="569" y="1282"/>
                    </a:lnTo>
                    <a:lnTo>
                      <a:pt x="401" y="1249"/>
                    </a:lnTo>
                    <a:lnTo>
                      <a:pt x="309" y="1217"/>
                    </a:lnTo>
                    <a:lnTo>
                      <a:pt x="87" y="1249"/>
                    </a:lnTo>
                    <a:lnTo>
                      <a:pt x="76" y="1233"/>
                    </a:lnTo>
                    <a:lnTo>
                      <a:pt x="66" y="1207"/>
                    </a:lnTo>
                    <a:lnTo>
                      <a:pt x="76" y="1196"/>
                    </a:lnTo>
                    <a:lnTo>
                      <a:pt x="87" y="1174"/>
                    </a:lnTo>
                    <a:lnTo>
                      <a:pt x="108" y="1147"/>
                    </a:lnTo>
                    <a:lnTo>
                      <a:pt x="136" y="1066"/>
                    </a:lnTo>
                    <a:lnTo>
                      <a:pt x="113" y="1033"/>
                    </a:lnTo>
                    <a:lnTo>
                      <a:pt x="113" y="1007"/>
                    </a:lnTo>
                    <a:lnTo>
                      <a:pt x="119" y="991"/>
                    </a:lnTo>
                    <a:lnTo>
                      <a:pt x="119" y="968"/>
                    </a:lnTo>
                    <a:lnTo>
                      <a:pt x="130" y="926"/>
                    </a:lnTo>
                    <a:lnTo>
                      <a:pt x="152" y="903"/>
                    </a:lnTo>
                    <a:lnTo>
                      <a:pt x="162" y="866"/>
                    </a:lnTo>
                    <a:lnTo>
                      <a:pt x="178" y="801"/>
                    </a:lnTo>
                    <a:lnTo>
                      <a:pt x="178" y="763"/>
                    </a:lnTo>
                    <a:lnTo>
                      <a:pt x="162" y="704"/>
                    </a:lnTo>
                    <a:lnTo>
                      <a:pt x="141" y="666"/>
                    </a:lnTo>
                    <a:lnTo>
                      <a:pt x="130" y="655"/>
                    </a:lnTo>
                    <a:lnTo>
                      <a:pt x="130" y="634"/>
                    </a:lnTo>
                    <a:lnTo>
                      <a:pt x="125" y="617"/>
                    </a:lnTo>
                    <a:lnTo>
                      <a:pt x="108" y="585"/>
                    </a:lnTo>
                    <a:lnTo>
                      <a:pt x="87" y="569"/>
                    </a:lnTo>
                    <a:lnTo>
                      <a:pt x="76" y="552"/>
                    </a:lnTo>
                    <a:lnTo>
                      <a:pt x="92" y="515"/>
                    </a:lnTo>
                    <a:lnTo>
                      <a:pt x="66" y="460"/>
                    </a:lnTo>
                    <a:lnTo>
                      <a:pt x="22" y="423"/>
                    </a:lnTo>
                    <a:lnTo>
                      <a:pt x="6" y="395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 w="9525">
                <a:solidFill>
                  <a:schemeClr val="tx1">
                    <a:lumMod val="65000"/>
                    <a:lumOff val="35000"/>
                  </a:schemeClr>
                </a:solidFill>
                <a:round/>
                <a:headEnd/>
                <a:tailEnd/>
              </a:ln>
            </p:spPr>
          </p:sp>
          <p:sp>
            <p:nvSpPr>
              <p:cNvPr id="109" name="AR"/>
              <p:cNvSpPr>
                <a:spLocks/>
              </p:cNvSpPr>
              <p:nvPr/>
            </p:nvSpPr>
            <p:spPr bwMode="auto">
              <a:xfrm>
                <a:off x="2748982" y="2320747"/>
                <a:ext cx="361624" cy="321620"/>
              </a:xfrm>
              <a:custGeom>
                <a:avLst/>
                <a:gdLst>
                  <a:gd name="T0" fmla="*/ 0 w 1469"/>
                  <a:gd name="T1" fmla="*/ 2147483647 h 1342"/>
                  <a:gd name="T2" fmla="*/ 2147483647 w 1469"/>
                  <a:gd name="T3" fmla="*/ 0 h 1342"/>
                  <a:gd name="T4" fmla="*/ 2147483647 w 1469"/>
                  <a:gd name="T5" fmla="*/ 2147483647 h 1342"/>
                  <a:gd name="T6" fmla="*/ 2147483647 w 1469"/>
                  <a:gd name="T7" fmla="*/ 2147483647 h 1342"/>
                  <a:gd name="T8" fmla="*/ 2147483647 w 1469"/>
                  <a:gd name="T9" fmla="*/ 2147483647 h 1342"/>
                  <a:gd name="T10" fmla="*/ 2147483647 w 1469"/>
                  <a:gd name="T11" fmla="*/ 2147483647 h 1342"/>
                  <a:gd name="T12" fmla="*/ 2147483647 w 1469"/>
                  <a:gd name="T13" fmla="*/ 2147483647 h 1342"/>
                  <a:gd name="T14" fmla="*/ 2147483647 w 1469"/>
                  <a:gd name="T15" fmla="*/ 2147483647 h 1342"/>
                  <a:gd name="T16" fmla="*/ 2147483647 w 1469"/>
                  <a:gd name="T17" fmla="*/ 2147483647 h 1342"/>
                  <a:gd name="T18" fmla="*/ 2147483647 w 1469"/>
                  <a:gd name="T19" fmla="*/ 2147483647 h 1342"/>
                  <a:gd name="T20" fmla="*/ 2147483647 w 1469"/>
                  <a:gd name="T21" fmla="*/ 2147483647 h 1342"/>
                  <a:gd name="T22" fmla="*/ 2147483647 w 1469"/>
                  <a:gd name="T23" fmla="*/ 2147483647 h 1342"/>
                  <a:gd name="T24" fmla="*/ 2147483647 w 1469"/>
                  <a:gd name="T25" fmla="*/ 2147483647 h 1342"/>
                  <a:gd name="T26" fmla="*/ 2147483647 w 1469"/>
                  <a:gd name="T27" fmla="*/ 2147483647 h 1342"/>
                  <a:gd name="T28" fmla="*/ 2147483647 w 1469"/>
                  <a:gd name="T29" fmla="*/ 2147483647 h 1342"/>
                  <a:gd name="T30" fmla="*/ 2147483647 w 1469"/>
                  <a:gd name="T31" fmla="*/ 2147483647 h 1342"/>
                  <a:gd name="T32" fmla="*/ 2147483647 w 1469"/>
                  <a:gd name="T33" fmla="*/ 2147483647 h 1342"/>
                  <a:gd name="T34" fmla="*/ 2147483647 w 1469"/>
                  <a:gd name="T35" fmla="*/ 2147483647 h 1342"/>
                  <a:gd name="T36" fmla="*/ 2147483647 w 1469"/>
                  <a:gd name="T37" fmla="*/ 2147483647 h 1342"/>
                  <a:gd name="T38" fmla="*/ 2147483647 w 1469"/>
                  <a:gd name="T39" fmla="*/ 2147483647 h 1342"/>
                  <a:gd name="T40" fmla="*/ 2147483647 w 1469"/>
                  <a:gd name="T41" fmla="*/ 2147483647 h 1342"/>
                  <a:gd name="T42" fmla="*/ 2147483647 w 1469"/>
                  <a:gd name="T43" fmla="*/ 2147483647 h 1342"/>
                  <a:gd name="T44" fmla="*/ 2147483647 w 1469"/>
                  <a:gd name="T45" fmla="*/ 2147483647 h 1342"/>
                  <a:gd name="T46" fmla="*/ 2147483647 w 1469"/>
                  <a:gd name="T47" fmla="*/ 2147483647 h 1342"/>
                  <a:gd name="T48" fmla="*/ 2147483647 w 1469"/>
                  <a:gd name="T49" fmla="*/ 2147483647 h 1342"/>
                  <a:gd name="T50" fmla="*/ 2147483647 w 1469"/>
                  <a:gd name="T51" fmla="*/ 2147483647 h 1342"/>
                  <a:gd name="T52" fmla="*/ 2147483647 w 1469"/>
                  <a:gd name="T53" fmla="*/ 2147483647 h 1342"/>
                  <a:gd name="T54" fmla="*/ 2147483647 w 1469"/>
                  <a:gd name="T55" fmla="*/ 2147483647 h 1342"/>
                  <a:gd name="T56" fmla="*/ 2147483647 w 1469"/>
                  <a:gd name="T57" fmla="*/ 2147483647 h 1342"/>
                  <a:gd name="T58" fmla="*/ 2147483647 w 1469"/>
                  <a:gd name="T59" fmla="*/ 2147483647 h 1342"/>
                  <a:gd name="T60" fmla="*/ 2147483647 w 1469"/>
                  <a:gd name="T61" fmla="*/ 2147483647 h 1342"/>
                  <a:gd name="T62" fmla="*/ 2147483647 w 1469"/>
                  <a:gd name="T63" fmla="*/ 2147483647 h 1342"/>
                  <a:gd name="T64" fmla="*/ 2147483647 w 1469"/>
                  <a:gd name="T65" fmla="*/ 2147483647 h 1342"/>
                  <a:gd name="T66" fmla="*/ 2147483647 w 1469"/>
                  <a:gd name="T67" fmla="*/ 2147483647 h 1342"/>
                  <a:gd name="T68" fmla="*/ 2147483647 w 1469"/>
                  <a:gd name="T69" fmla="*/ 2147483647 h 1342"/>
                  <a:gd name="T70" fmla="*/ 2147483647 w 1469"/>
                  <a:gd name="T71" fmla="*/ 2147483647 h 1342"/>
                  <a:gd name="T72" fmla="*/ 2147483647 w 1469"/>
                  <a:gd name="T73" fmla="*/ 2147483647 h 1342"/>
                  <a:gd name="T74" fmla="*/ 2147483647 w 1469"/>
                  <a:gd name="T75" fmla="*/ 2147483647 h 1342"/>
                  <a:gd name="T76" fmla="*/ 2147483647 w 1469"/>
                  <a:gd name="T77" fmla="*/ 2147483647 h 1342"/>
                  <a:gd name="T78" fmla="*/ 2147483647 w 1469"/>
                  <a:gd name="T79" fmla="*/ 2147483647 h 1342"/>
                  <a:gd name="T80" fmla="*/ 2147483647 w 1469"/>
                  <a:gd name="T81" fmla="*/ 2147483647 h 1342"/>
                  <a:gd name="T82" fmla="*/ 2147483647 w 1469"/>
                  <a:gd name="T83" fmla="*/ 2147483647 h 1342"/>
                  <a:gd name="T84" fmla="*/ 2147483647 w 1469"/>
                  <a:gd name="T85" fmla="*/ 2147483647 h 1342"/>
                  <a:gd name="T86" fmla="*/ 2147483647 w 1469"/>
                  <a:gd name="T87" fmla="*/ 2147483647 h 1342"/>
                  <a:gd name="T88" fmla="*/ 2147483647 w 1469"/>
                  <a:gd name="T89" fmla="*/ 2147483647 h 1342"/>
                  <a:gd name="T90" fmla="*/ 2147483647 w 1469"/>
                  <a:gd name="T91" fmla="*/ 2147483647 h 1342"/>
                  <a:gd name="T92" fmla="*/ 2147483647 w 1469"/>
                  <a:gd name="T93" fmla="*/ 2147483647 h 1342"/>
                  <a:gd name="T94" fmla="*/ 2147483647 w 1469"/>
                  <a:gd name="T95" fmla="*/ 2147483647 h 1342"/>
                  <a:gd name="T96" fmla="*/ 0 w 1469"/>
                  <a:gd name="T97" fmla="*/ 2147483647 h 1342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1469"/>
                  <a:gd name="T148" fmla="*/ 0 h 1342"/>
                  <a:gd name="T149" fmla="*/ 1469 w 1469"/>
                  <a:gd name="T150" fmla="*/ 1342 h 1342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1469" h="1342">
                    <a:moveTo>
                      <a:pt x="0" y="55"/>
                    </a:moveTo>
                    <a:lnTo>
                      <a:pt x="1322" y="0"/>
                    </a:lnTo>
                    <a:lnTo>
                      <a:pt x="1317" y="17"/>
                    </a:lnTo>
                    <a:lnTo>
                      <a:pt x="1343" y="33"/>
                    </a:lnTo>
                    <a:lnTo>
                      <a:pt x="1355" y="65"/>
                    </a:lnTo>
                    <a:lnTo>
                      <a:pt x="1350" y="93"/>
                    </a:lnTo>
                    <a:lnTo>
                      <a:pt x="1311" y="125"/>
                    </a:lnTo>
                    <a:lnTo>
                      <a:pt x="1273" y="168"/>
                    </a:lnTo>
                    <a:lnTo>
                      <a:pt x="1268" y="195"/>
                    </a:lnTo>
                    <a:lnTo>
                      <a:pt x="1469" y="179"/>
                    </a:lnTo>
                    <a:lnTo>
                      <a:pt x="1463" y="195"/>
                    </a:lnTo>
                    <a:lnTo>
                      <a:pt x="1469" y="217"/>
                    </a:lnTo>
                    <a:lnTo>
                      <a:pt x="1452" y="249"/>
                    </a:lnTo>
                    <a:lnTo>
                      <a:pt x="1415" y="288"/>
                    </a:lnTo>
                    <a:lnTo>
                      <a:pt x="1403" y="363"/>
                    </a:lnTo>
                    <a:lnTo>
                      <a:pt x="1360" y="411"/>
                    </a:lnTo>
                    <a:lnTo>
                      <a:pt x="1371" y="455"/>
                    </a:lnTo>
                    <a:lnTo>
                      <a:pt x="1371" y="525"/>
                    </a:lnTo>
                    <a:lnTo>
                      <a:pt x="1360" y="525"/>
                    </a:lnTo>
                    <a:lnTo>
                      <a:pt x="1322" y="558"/>
                    </a:lnTo>
                    <a:lnTo>
                      <a:pt x="1322" y="579"/>
                    </a:lnTo>
                    <a:lnTo>
                      <a:pt x="1262" y="628"/>
                    </a:lnTo>
                    <a:lnTo>
                      <a:pt x="1241" y="687"/>
                    </a:lnTo>
                    <a:lnTo>
                      <a:pt x="1246" y="741"/>
                    </a:lnTo>
                    <a:lnTo>
                      <a:pt x="1241" y="780"/>
                    </a:lnTo>
                    <a:lnTo>
                      <a:pt x="1187" y="812"/>
                    </a:lnTo>
                    <a:lnTo>
                      <a:pt x="1149" y="866"/>
                    </a:lnTo>
                    <a:lnTo>
                      <a:pt x="1133" y="882"/>
                    </a:lnTo>
                    <a:lnTo>
                      <a:pt x="1133" y="931"/>
                    </a:lnTo>
                    <a:lnTo>
                      <a:pt x="1106" y="963"/>
                    </a:lnTo>
                    <a:lnTo>
                      <a:pt x="1106" y="1001"/>
                    </a:lnTo>
                    <a:lnTo>
                      <a:pt x="1084" y="1050"/>
                    </a:lnTo>
                    <a:lnTo>
                      <a:pt x="1057" y="1103"/>
                    </a:lnTo>
                    <a:lnTo>
                      <a:pt x="1068" y="1158"/>
                    </a:lnTo>
                    <a:lnTo>
                      <a:pt x="1094" y="1185"/>
                    </a:lnTo>
                    <a:lnTo>
                      <a:pt x="1100" y="1223"/>
                    </a:lnTo>
                    <a:lnTo>
                      <a:pt x="1111" y="1233"/>
                    </a:lnTo>
                    <a:lnTo>
                      <a:pt x="1111" y="1250"/>
                    </a:lnTo>
                    <a:lnTo>
                      <a:pt x="1094" y="1261"/>
                    </a:lnTo>
                    <a:lnTo>
                      <a:pt x="1084" y="1293"/>
                    </a:lnTo>
                    <a:lnTo>
                      <a:pt x="1089" y="1314"/>
                    </a:lnTo>
                    <a:lnTo>
                      <a:pt x="195" y="1342"/>
                    </a:lnTo>
                    <a:lnTo>
                      <a:pt x="189" y="1142"/>
                    </a:lnTo>
                    <a:lnTo>
                      <a:pt x="147" y="1131"/>
                    </a:lnTo>
                    <a:lnTo>
                      <a:pt x="103" y="1147"/>
                    </a:lnTo>
                    <a:lnTo>
                      <a:pt x="92" y="1147"/>
                    </a:lnTo>
                    <a:lnTo>
                      <a:pt x="49" y="1109"/>
                    </a:lnTo>
                    <a:lnTo>
                      <a:pt x="54" y="455"/>
                    </a:lnTo>
                    <a:lnTo>
                      <a:pt x="0" y="55"/>
                    </a:ln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 w="9525">
                <a:solidFill>
                  <a:schemeClr val="tx1">
                    <a:lumMod val="65000"/>
                    <a:lumOff val="35000"/>
                  </a:schemeClr>
                </a:solidFill>
                <a:round/>
                <a:headEnd/>
                <a:tailEnd/>
              </a:ln>
            </p:spPr>
          </p:sp>
        </p:grpSp>
        <p:sp>
          <p:nvSpPr>
            <p:cNvPr id="31" name="ID"/>
            <p:cNvSpPr>
              <a:spLocks/>
            </p:cNvSpPr>
            <p:nvPr/>
          </p:nvSpPr>
          <p:spPr bwMode="auto">
            <a:xfrm>
              <a:off x="1254269" y="1066425"/>
              <a:ext cx="425914" cy="691484"/>
            </a:xfrm>
            <a:custGeom>
              <a:avLst/>
              <a:gdLst>
                <a:gd name="T0" fmla="*/ 2147483647 w 1761"/>
                <a:gd name="T1" fmla="*/ 2147483647 h 2845"/>
                <a:gd name="T2" fmla="*/ 2147483647 w 1761"/>
                <a:gd name="T3" fmla="*/ 2147483647 h 2845"/>
                <a:gd name="T4" fmla="*/ 2147483647 w 1761"/>
                <a:gd name="T5" fmla="*/ 2147483647 h 2845"/>
                <a:gd name="T6" fmla="*/ 2147483647 w 1761"/>
                <a:gd name="T7" fmla="*/ 2147483647 h 2845"/>
                <a:gd name="T8" fmla="*/ 2147483647 w 1761"/>
                <a:gd name="T9" fmla="*/ 2147483647 h 2845"/>
                <a:gd name="T10" fmla="*/ 2147483647 w 1761"/>
                <a:gd name="T11" fmla="*/ 2147483647 h 2845"/>
                <a:gd name="T12" fmla="*/ 2147483647 w 1761"/>
                <a:gd name="T13" fmla="*/ 2147483647 h 2845"/>
                <a:gd name="T14" fmla="*/ 2147483647 w 1761"/>
                <a:gd name="T15" fmla="*/ 2147483647 h 2845"/>
                <a:gd name="T16" fmla="*/ 2147483647 w 1761"/>
                <a:gd name="T17" fmla="*/ 2147483647 h 2845"/>
                <a:gd name="T18" fmla="*/ 2147483647 w 1761"/>
                <a:gd name="T19" fmla="*/ 2147483647 h 2845"/>
                <a:gd name="T20" fmla="*/ 2147483647 w 1761"/>
                <a:gd name="T21" fmla="*/ 2147483647 h 2845"/>
                <a:gd name="T22" fmla="*/ 2147483647 w 1761"/>
                <a:gd name="T23" fmla="*/ 2147483647 h 2845"/>
                <a:gd name="T24" fmla="*/ 2147483647 w 1761"/>
                <a:gd name="T25" fmla="*/ 2147483647 h 2845"/>
                <a:gd name="T26" fmla="*/ 2147483647 w 1761"/>
                <a:gd name="T27" fmla="*/ 2147483647 h 2845"/>
                <a:gd name="T28" fmla="*/ 2147483647 w 1761"/>
                <a:gd name="T29" fmla="*/ 0 h 2845"/>
                <a:gd name="T30" fmla="*/ 2147483647 w 1761"/>
                <a:gd name="T31" fmla="*/ 2147483647 h 2845"/>
                <a:gd name="T32" fmla="*/ 2147483647 w 1761"/>
                <a:gd name="T33" fmla="*/ 2147483647 h 2845"/>
                <a:gd name="T34" fmla="*/ 2147483647 w 1761"/>
                <a:gd name="T35" fmla="*/ 2147483647 h 2845"/>
                <a:gd name="T36" fmla="*/ 2147483647 w 1761"/>
                <a:gd name="T37" fmla="*/ 2147483647 h 2845"/>
                <a:gd name="T38" fmla="*/ 2147483647 w 1761"/>
                <a:gd name="T39" fmla="*/ 2147483647 h 2845"/>
                <a:gd name="T40" fmla="*/ 2147483647 w 1761"/>
                <a:gd name="T41" fmla="*/ 2147483647 h 2845"/>
                <a:gd name="T42" fmla="*/ 2147483647 w 1761"/>
                <a:gd name="T43" fmla="*/ 2147483647 h 2845"/>
                <a:gd name="T44" fmla="*/ 2147483647 w 1761"/>
                <a:gd name="T45" fmla="*/ 2147483647 h 2845"/>
                <a:gd name="T46" fmla="*/ 2147483647 w 1761"/>
                <a:gd name="T47" fmla="*/ 2147483647 h 2845"/>
                <a:gd name="T48" fmla="*/ 2147483647 w 1761"/>
                <a:gd name="T49" fmla="*/ 2147483647 h 2845"/>
                <a:gd name="T50" fmla="*/ 2147483647 w 1761"/>
                <a:gd name="T51" fmla="*/ 2147483647 h 2845"/>
                <a:gd name="T52" fmla="*/ 2147483647 w 1761"/>
                <a:gd name="T53" fmla="*/ 2147483647 h 2845"/>
                <a:gd name="T54" fmla="*/ 2147483647 w 1761"/>
                <a:gd name="T55" fmla="*/ 2147483647 h 2845"/>
                <a:gd name="T56" fmla="*/ 2147483647 w 1761"/>
                <a:gd name="T57" fmla="*/ 2147483647 h 2845"/>
                <a:gd name="T58" fmla="*/ 2147483647 w 1761"/>
                <a:gd name="T59" fmla="*/ 2147483647 h 2845"/>
                <a:gd name="T60" fmla="*/ 2147483647 w 1761"/>
                <a:gd name="T61" fmla="*/ 2147483647 h 2845"/>
                <a:gd name="T62" fmla="*/ 2147483647 w 1761"/>
                <a:gd name="T63" fmla="*/ 2147483647 h 2845"/>
                <a:gd name="T64" fmla="*/ 2147483647 w 1761"/>
                <a:gd name="T65" fmla="*/ 2147483647 h 2845"/>
                <a:gd name="T66" fmla="*/ 2147483647 w 1761"/>
                <a:gd name="T67" fmla="*/ 2147483647 h 2845"/>
                <a:gd name="T68" fmla="*/ 2147483647 w 1761"/>
                <a:gd name="T69" fmla="*/ 2147483647 h 2845"/>
                <a:gd name="T70" fmla="*/ 2147483647 w 1761"/>
                <a:gd name="T71" fmla="*/ 2147483647 h 2845"/>
                <a:gd name="T72" fmla="*/ 2147483647 w 1761"/>
                <a:gd name="T73" fmla="*/ 2147483647 h 2845"/>
                <a:gd name="T74" fmla="*/ 2147483647 w 1761"/>
                <a:gd name="T75" fmla="*/ 2147483647 h 2845"/>
                <a:gd name="T76" fmla="*/ 2147483647 w 1761"/>
                <a:gd name="T77" fmla="*/ 2147483647 h 2845"/>
                <a:gd name="T78" fmla="*/ 2147483647 w 1761"/>
                <a:gd name="T79" fmla="*/ 2147483647 h 2845"/>
                <a:gd name="T80" fmla="*/ 2147483647 w 1761"/>
                <a:gd name="T81" fmla="*/ 2147483647 h 2845"/>
                <a:gd name="T82" fmla="*/ 2147483647 w 1761"/>
                <a:gd name="T83" fmla="*/ 2147483647 h 2845"/>
                <a:gd name="T84" fmla="*/ 2147483647 w 1761"/>
                <a:gd name="T85" fmla="*/ 2147483647 h 2845"/>
                <a:gd name="T86" fmla="*/ 2147483647 w 1761"/>
                <a:gd name="T87" fmla="*/ 2147483647 h 2845"/>
                <a:gd name="T88" fmla="*/ 2147483647 w 1761"/>
                <a:gd name="T89" fmla="*/ 2147483647 h 2845"/>
                <a:gd name="T90" fmla="*/ 2147483647 w 1761"/>
                <a:gd name="T91" fmla="*/ 2147483647 h 2845"/>
                <a:gd name="T92" fmla="*/ 2147483647 w 1761"/>
                <a:gd name="T93" fmla="*/ 2147483647 h 2845"/>
                <a:gd name="T94" fmla="*/ 2147483647 w 1761"/>
                <a:gd name="T95" fmla="*/ 2147483647 h 2845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1761"/>
                <a:gd name="T145" fmla="*/ 0 h 2845"/>
                <a:gd name="T146" fmla="*/ 1761 w 1761"/>
                <a:gd name="T147" fmla="*/ 2845 h 2845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1761" h="2845">
                  <a:moveTo>
                    <a:pt x="0" y="2537"/>
                  </a:moveTo>
                  <a:lnTo>
                    <a:pt x="146" y="1877"/>
                  </a:lnTo>
                  <a:lnTo>
                    <a:pt x="184" y="1828"/>
                  </a:lnTo>
                  <a:lnTo>
                    <a:pt x="184" y="1785"/>
                  </a:lnTo>
                  <a:lnTo>
                    <a:pt x="195" y="1785"/>
                  </a:lnTo>
                  <a:lnTo>
                    <a:pt x="200" y="1769"/>
                  </a:lnTo>
                  <a:lnTo>
                    <a:pt x="211" y="1747"/>
                  </a:lnTo>
                  <a:lnTo>
                    <a:pt x="190" y="1720"/>
                  </a:lnTo>
                  <a:lnTo>
                    <a:pt x="151" y="1699"/>
                  </a:lnTo>
                  <a:lnTo>
                    <a:pt x="141" y="1676"/>
                  </a:lnTo>
                  <a:lnTo>
                    <a:pt x="151" y="1634"/>
                  </a:lnTo>
                  <a:lnTo>
                    <a:pt x="216" y="1530"/>
                  </a:lnTo>
                  <a:lnTo>
                    <a:pt x="260" y="1514"/>
                  </a:lnTo>
                  <a:lnTo>
                    <a:pt x="287" y="1481"/>
                  </a:lnTo>
                  <a:lnTo>
                    <a:pt x="292" y="1460"/>
                  </a:lnTo>
                  <a:lnTo>
                    <a:pt x="314" y="1434"/>
                  </a:lnTo>
                  <a:lnTo>
                    <a:pt x="439" y="1239"/>
                  </a:lnTo>
                  <a:lnTo>
                    <a:pt x="434" y="1190"/>
                  </a:lnTo>
                  <a:lnTo>
                    <a:pt x="406" y="1168"/>
                  </a:lnTo>
                  <a:lnTo>
                    <a:pt x="379" y="1158"/>
                  </a:lnTo>
                  <a:lnTo>
                    <a:pt x="358" y="1125"/>
                  </a:lnTo>
                  <a:lnTo>
                    <a:pt x="352" y="1093"/>
                  </a:lnTo>
                  <a:lnTo>
                    <a:pt x="346" y="1044"/>
                  </a:lnTo>
                  <a:lnTo>
                    <a:pt x="358" y="1028"/>
                  </a:lnTo>
                  <a:lnTo>
                    <a:pt x="369" y="1012"/>
                  </a:lnTo>
                  <a:lnTo>
                    <a:pt x="346" y="979"/>
                  </a:lnTo>
                  <a:lnTo>
                    <a:pt x="346" y="947"/>
                  </a:lnTo>
                  <a:lnTo>
                    <a:pt x="358" y="936"/>
                  </a:lnTo>
                  <a:lnTo>
                    <a:pt x="569" y="0"/>
                  </a:lnTo>
                  <a:lnTo>
                    <a:pt x="563" y="0"/>
                  </a:lnTo>
                  <a:lnTo>
                    <a:pt x="797" y="60"/>
                  </a:lnTo>
                  <a:lnTo>
                    <a:pt x="737" y="417"/>
                  </a:lnTo>
                  <a:lnTo>
                    <a:pt x="774" y="513"/>
                  </a:lnTo>
                  <a:lnTo>
                    <a:pt x="791" y="573"/>
                  </a:lnTo>
                  <a:lnTo>
                    <a:pt x="774" y="611"/>
                  </a:lnTo>
                  <a:lnTo>
                    <a:pt x="758" y="627"/>
                  </a:lnTo>
                  <a:lnTo>
                    <a:pt x="781" y="649"/>
                  </a:lnTo>
                  <a:lnTo>
                    <a:pt x="807" y="687"/>
                  </a:lnTo>
                  <a:lnTo>
                    <a:pt x="872" y="752"/>
                  </a:lnTo>
                  <a:lnTo>
                    <a:pt x="916" y="849"/>
                  </a:lnTo>
                  <a:lnTo>
                    <a:pt x="927" y="893"/>
                  </a:lnTo>
                  <a:lnTo>
                    <a:pt x="948" y="942"/>
                  </a:lnTo>
                  <a:lnTo>
                    <a:pt x="986" y="942"/>
                  </a:lnTo>
                  <a:lnTo>
                    <a:pt x="986" y="973"/>
                  </a:lnTo>
                  <a:lnTo>
                    <a:pt x="1046" y="979"/>
                  </a:lnTo>
                  <a:lnTo>
                    <a:pt x="1062" y="1001"/>
                  </a:lnTo>
                  <a:lnTo>
                    <a:pt x="1002" y="1119"/>
                  </a:lnTo>
                  <a:lnTo>
                    <a:pt x="1007" y="1142"/>
                  </a:lnTo>
                  <a:lnTo>
                    <a:pt x="986" y="1158"/>
                  </a:lnTo>
                  <a:lnTo>
                    <a:pt x="981" y="1217"/>
                  </a:lnTo>
                  <a:lnTo>
                    <a:pt x="986" y="1223"/>
                  </a:lnTo>
                  <a:lnTo>
                    <a:pt x="986" y="1255"/>
                  </a:lnTo>
                  <a:lnTo>
                    <a:pt x="943" y="1282"/>
                  </a:lnTo>
                  <a:lnTo>
                    <a:pt x="943" y="1314"/>
                  </a:lnTo>
                  <a:lnTo>
                    <a:pt x="948" y="1336"/>
                  </a:lnTo>
                  <a:lnTo>
                    <a:pt x="932" y="1369"/>
                  </a:lnTo>
                  <a:lnTo>
                    <a:pt x="986" y="1418"/>
                  </a:lnTo>
                  <a:lnTo>
                    <a:pt x="1002" y="1411"/>
                  </a:lnTo>
                  <a:lnTo>
                    <a:pt x="1078" y="1353"/>
                  </a:lnTo>
                  <a:lnTo>
                    <a:pt x="1089" y="1341"/>
                  </a:lnTo>
                  <a:lnTo>
                    <a:pt x="1100" y="1353"/>
                  </a:lnTo>
                  <a:lnTo>
                    <a:pt x="1111" y="1379"/>
                  </a:lnTo>
                  <a:lnTo>
                    <a:pt x="1121" y="1385"/>
                  </a:lnTo>
                  <a:lnTo>
                    <a:pt x="1132" y="1395"/>
                  </a:lnTo>
                  <a:lnTo>
                    <a:pt x="1127" y="1444"/>
                  </a:lnTo>
                  <a:lnTo>
                    <a:pt x="1127" y="1514"/>
                  </a:lnTo>
                  <a:lnTo>
                    <a:pt x="1144" y="1563"/>
                  </a:lnTo>
                  <a:lnTo>
                    <a:pt x="1176" y="1606"/>
                  </a:lnTo>
                  <a:lnTo>
                    <a:pt x="1170" y="1634"/>
                  </a:lnTo>
                  <a:lnTo>
                    <a:pt x="1154" y="1666"/>
                  </a:lnTo>
                  <a:lnTo>
                    <a:pt x="1181" y="1709"/>
                  </a:lnTo>
                  <a:lnTo>
                    <a:pt x="1214" y="1709"/>
                  </a:lnTo>
                  <a:lnTo>
                    <a:pt x="1241" y="1747"/>
                  </a:lnTo>
                  <a:lnTo>
                    <a:pt x="1246" y="1769"/>
                  </a:lnTo>
                  <a:lnTo>
                    <a:pt x="1235" y="1817"/>
                  </a:lnTo>
                  <a:lnTo>
                    <a:pt x="1235" y="1828"/>
                  </a:lnTo>
                  <a:lnTo>
                    <a:pt x="1257" y="1871"/>
                  </a:lnTo>
                  <a:lnTo>
                    <a:pt x="1290" y="1893"/>
                  </a:lnTo>
                  <a:lnTo>
                    <a:pt x="1306" y="1855"/>
                  </a:lnTo>
                  <a:lnTo>
                    <a:pt x="1328" y="1845"/>
                  </a:lnTo>
                  <a:lnTo>
                    <a:pt x="1381" y="1866"/>
                  </a:lnTo>
                  <a:lnTo>
                    <a:pt x="1409" y="1871"/>
                  </a:lnTo>
                  <a:lnTo>
                    <a:pt x="1436" y="1850"/>
                  </a:lnTo>
                  <a:lnTo>
                    <a:pt x="1453" y="1845"/>
                  </a:lnTo>
                  <a:lnTo>
                    <a:pt x="1468" y="1861"/>
                  </a:lnTo>
                  <a:lnTo>
                    <a:pt x="1539" y="1866"/>
                  </a:lnTo>
                  <a:lnTo>
                    <a:pt x="1572" y="1882"/>
                  </a:lnTo>
                  <a:lnTo>
                    <a:pt x="1582" y="1871"/>
                  </a:lnTo>
                  <a:lnTo>
                    <a:pt x="1658" y="1877"/>
                  </a:lnTo>
                  <a:lnTo>
                    <a:pt x="1653" y="1845"/>
                  </a:lnTo>
                  <a:lnTo>
                    <a:pt x="1685" y="1817"/>
                  </a:lnTo>
                  <a:lnTo>
                    <a:pt x="1723" y="1855"/>
                  </a:lnTo>
                  <a:lnTo>
                    <a:pt x="1734" y="1904"/>
                  </a:lnTo>
                  <a:lnTo>
                    <a:pt x="1761" y="1925"/>
                  </a:lnTo>
                  <a:lnTo>
                    <a:pt x="1625" y="2845"/>
                  </a:lnTo>
                  <a:lnTo>
                    <a:pt x="807" y="2699"/>
                  </a:lnTo>
                  <a:lnTo>
                    <a:pt x="0" y="2537"/>
                  </a:ln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 w="9525">
              <a:solidFill>
                <a:schemeClr val="bg2">
                  <a:lumMod val="20000"/>
                  <a:lumOff val="80000"/>
                </a:schemeClr>
              </a:solidFill>
              <a:round/>
              <a:headEnd/>
              <a:tailEnd/>
            </a:ln>
          </p:spPr>
        </p:sp>
        <p:sp>
          <p:nvSpPr>
            <p:cNvPr id="32" name="MT"/>
            <p:cNvSpPr>
              <a:spLocks/>
            </p:cNvSpPr>
            <p:nvPr/>
          </p:nvSpPr>
          <p:spPr bwMode="auto">
            <a:xfrm>
              <a:off x="1431064" y="1074465"/>
              <a:ext cx="731287" cy="466350"/>
            </a:xfrm>
            <a:custGeom>
              <a:avLst/>
              <a:gdLst>
                <a:gd name="T0" fmla="*/ 2147483647 w 3008"/>
                <a:gd name="T1" fmla="*/ 2147483647 h 1908"/>
                <a:gd name="T2" fmla="*/ 2147483647 w 3008"/>
                <a:gd name="T3" fmla="*/ 2147483647 h 1908"/>
                <a:gd name="T4" fmla="*/ 2147483647 w 3008"/>
                <a:gd name="T5" fmla="*/ 2147483647 h 1908"/>
                <a:gd name="T6" fmla="*/ 2147483647 w 3008"/>
                <a:gd name="T7" fmla="*/ 2147483647 h 1908"/>
                <a:gd name="T8" fmla="*/ 2147483647 w 3008"/>
                <a:gd name="T9" fmla="*/ 2147483647 h 1908"/>
                <a:gd name="T10" fmla="*/ 2147483647 w 3008"/>
                <a:gd name="T11" fmla="*/ 2147483647 h 1908"/>
                <a:gd name="T12" fmla="*/ 2147483647 w 3008"/>
                <a:gd name="T13" fmla="*/ 2147483647 h 1908"/>
                <a:gd name="T14" fmla="*/ 2147483647 w 3008"/>
                <a:gd name="T15" fmla="*/ 2147483647 h 1908"/>
                <a:gd name="T16" fmla="*/ 2147483647 w 3008"/>
                <a:gd name="T17" fmla="*/ 2147483647 h 1908"/>
                <a:gd name="T18" fmla="*/ 2147483647 w 3008"/>
                <a:gd name="T19" fmla="*/ 2147483647 h 1908"/>
                <a:gd name="T20" fmla="*/ 2147483647 w 3008"/>
                <a:gd name="T21" fmla="*/ 2147483647 h 1908"/>
                <a:gd name="T22" fmla="*/ 2147483647 w 3008"/>
                <a:gd name="T23" fmla="*/ 2147483647 h 1908"/>
                <a:gd name="T24" fmla="*/ 2147483647 w 3008"/>
                <a:gd name="T25" fmla="*/ 2147483647 h 1908"/>
                <a:gd name="T26" fmla="*/ 2147483647 w 3008"/>
                <a:gd name="T27" fmla="*/ 2147483647 h 1908"/>
                <a:gd name="T28" fmla="*/ 2147483647 w 3008"/>
                <a:gd name="T29" fmla="*/ 2147483647 h 1908"/>
                <a:gd name="T30" fmla="*/ 2147483647 w 3008"/>
                <a:gd name="T31" fmla="*/ 2147483647 h 1908"/>
                <a:gd name="T32" fmla="*/ 2147483647 w 3008"/>
                <a:gd name="T33" fmla="*/ 2147483647 h 1908"/>
                <a:gd name="T34" fmla="*/ 2147483647 w 3008"/>
                <a:gd name="T35" fmla="*/ 2147483647 h 1908"/>
                <a:gd name="T36" fmla="*/ 2147483647 w 3008"/>
                <a:gd name="T37" fmla="*/ 2147483647 h 1908"/>
                <a:gd name="T38" fmla="*/ 2147483647 w 3008"/>
                <a:gd name="T39" fmla="*/ 2147483647 h 1908"/>
                <a:gd name="T40" fmla="*/ 2147483647 w 3008"/>
                <a:gd name="T41" fmla="*/ 2147483647 h 1908"/>
                <a:gd name="T42" fmla="*/ 2147483647 w 3008"/>
                <a:gd name="T43" fmla="*/ 2147483647 h 1908"/>
                <a:gd name="T44" fmla="*/ 2147483647 w 3008"/>
                <a:gd name="T45" fmla="*/ 2147483647 h 1908"/>
                <a:gd name="T46" fmla="*/ 2147483647 w 3008"/>
                <a:gd name="T47" fmla="*/ 2147483647 h 1908"/>
                <a:gd name="T48" fmla="*/ 2147483647 w 3008"/>
                <a:gd name="T49" fmla="*/ 2147483647 h 1908"/>
                <a:gd name="T50" fmla="*/ 2147483647 w 3008"/>
                <a:gd name="T51" fmla="*/ 2147483647 h 1908"/>
                <a:gd name="T52" fmla="*/ 2147483647 w 3008"/>
                <a:gd name="T53" fmla="*/ 2147483647 h 1908"/>
                <a:gd name="T54" fmla="*/ 2147483647 w 3008"/>
                <a:gd name="T55" fmla="*/ 2147483647 h 1908"/>
                <a:gd name="T56" fmla="*/ 2147483647 w 3008"/>
                <a:gd name="T57" fmla="*/ 2147483647 h 1908"/>
                <a:gd name="T58" fmla="*/ 2147483647 w 3008"/>
                <a:gd name="T59" fmla="*/ 2147483647 h 1908"/>
                <a:gd name="T60" fmla="*/ 2147483647 w 3008"/>
                <a:gd name="T61" fmla="*/ 2147483647 h 1908"/>
                <a:gd name="T62" fmla="*/ 2147483647 w 3008"/>
                <a:gd name="T63" fmla="*/ 2147483647 h 1908"/>
                <a:gd name="T64" fmla="*/ 2147483647 w 3008"/>
                <a:gd name="T65" fmla="*/ 0 h 1908"/>
                <a:gd name="T66" fmla="*/ 2147483647 w 3008"/>
                <a:gd name="T67" fmla="*/ 2147483647 h 1908"/>
                <a:gd name="T68" fmla="*/ 2147483647 w 3008"/>
                <a:gd name="T69" fmla="*/ 2147483647 h 1908"/>
                <a:gd name="T70" fmla="*/ 2147483647 w 3008"/>
                <a:gd name="T71" fmla="*/ 2147483647 h 190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3008"/>
                <a:gd name="T109" fmla="*/ 0 h 1908"/>
                <a:gd name="T110" fmla="*/ 3008 w 3008"/>
                <a:gd name="T111" fmla="*/ 1908 h 190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3008" h="1908">
                  <a:moveTo>
                    <a:pt x="2889" y="1908"/>
                  </a:moveTo>
                  <a:lnTo>
                    <a:pt x="1051" y="1681"/>
                  </a:lnTo>
                  <a:lnTo>
                    <a:pt x="1024" y="1865"/>
                  </a:lnTo>
                  <a:lnTo>
                    <a:pt x="997" y="1844"/>
                  </a:lnTo>
                  <a:lnTo>
                    <a:pt x="986" y="1795"/>
                  </a:lnTo>
                  <a:lnTo>
                    <a:pt x="948" y="1757"/>
                  </a:lnTo>
                  <a:lnTo>
                    <a:pt x="916" y="1785"/>
                  </a:lnTo>
                  <a:lnTo>
                    <a:pt x="921" y="1817"/>
                  </a:lnTo>
                  <a:lnTo>
                    <a:pt x="845" y="1811"/>
                  </a:lnTo>
                  <a:lnTo>
                    <a:pt x="835" y="1822"/>
                  </a:lnTo>
                  <a:lnTo>
                    <a:pt x="802" y="1806"/>
                  </a:lnTo>
                  <a:lnTo>
                    <a:pt x="731" y="1801"/>
                  </a:lnTo>
                  <a:lnTo>
                    <a:pt x="716" y="1785"/>
                  </a:lnTo>
                  <a:lnTo>
                    <a:pt x="699" y="1790"/>
                  </a:lnTo>
                  <a:lnTo>
                    <a:pt x="672" y="1811"/>
                  </a:lnTo>
                  <a:lnTo>
                    <a:pt x="644" y="1806"/>
                  </a:lnTo>
                  <a:lnTo>
                    <a:pt x="591" y="1785"/>
                  </a:lnTo>
                  <a:lnTo>
                    <a:pt x="569" y="1795"/>
                  </a:lnTo>
                  <a:lnTo>
                    <a:pt x="553" y="1833"/>
                  </a:lnTo>
                  <a:lnTo>
                    <a:pt x="520" y="1811"/>
                  </a:lnTo>
                  <a:lnTo>
                    <a:pt x="498" y="1768"/>
                  </a:lnTo>
                  <a:lnTo>
                    <a:pt x="498" y="1757"/>
                  </a:lnTo>
                  <a:lnTo>
                    <a:pt x="509" y="1709"/>
                  </a:lnTo>
                  <a:lnTo>
                    <a:pt x="504" y="1687"/>
                  </a:lnTo>
                  <a:lnTo>
                    <a:pt x="477" y="1649"/>
                  </a:lnTo>
                  <a:lnTo>
                    <a:pt x="444" y="1649"/>
                  </a:lnTo>
                  <a:lnTo>
                    <a:pt x="417" y="1606"/>
                  </a:lnTo>
                  <a:lnTo>
                    <a:pt x="433" y="1574"/>
                  </a:lnTo>
                  <a:lnTo>
                    <a:pt x="439" y="1546"/>
                  </a:lnTo>
                  <a:lnTo>
                    <a:pt x="407" y="1503"/>
                  </a:lnTo>
                  <a:lnTo>
                    <a:pt x="390" y="1454"/>
                  </a:lnTo>
                  <a:lnTo>
                    <a:pt x="390" y="1384"/>
                  </a:lnTo>
                  <a:lnTo>
                    <a:pt x="395" y="1335"/>
                  </a:lnTo>
                  <a:lnTo>
                    <a:pt x="384" y="1325"/>
                  </a:lnTo>
                  <a:lnTo>
                    <a:pt x="374" y="1319"/>
                  </a:lnTo>
                  <a:lnTo>
                    <a:pt x="363" y="1293"/>
                  </a:lnTo>
                  <a:lnTo>
                    <a:pt x="352" y="1281"/>
                  </a:lnTo>
                  <a:lnTo>
                    <a:pt x="341" y="1293"/>
                  </a:lnTo>
                  <a:lnTo>
                    <a:pt x="265" y="1351"/>
                  </a:lnTo>
                  <a:lnTo>
                    <a:pt x="249" y="1358"/>
                  </a:lnTo>
                  <a:lnTo>
                    <a:pt x="195" y="1309"/>
                  </a:lnTo>
                  <a:lnTo>
                    <a:pt x="211" y="1276"/>
                  </a:lnTo>
                  <a:lnTo>
                    <a:pt x="206" y="1254"/>
                  </a:lnTo>
                  <a:lnTo>
                    <a:pt x="206" y="1222"/>
                  </a:lnTo>
                  <a:lnTo>
                    <a:pt x="249" y="1195"/>
                  </a:lnTo>
                  <a:lnTo>
                    <a:pt x="249" y="1163"/>
                  </a:lnTo>
                  <a:lnTo>
                    <a:pt x="244" y="1157"/>
                  </a:lnTo>
                  <a:lnTo>
                    <a:pt x="249" y="1098"/>
                  </a:lnTo>
                  <a:lnTo>
                    <a:pt x="270" y="1082"/>
                  </a:lnTo>
                  <a:lnTo>
                    <a:pt x="265" y="1059"/>
                  </a:lnTo>
                  <a:lnTo>
                    <a:pt x="325" y="941"/>
                  </a:lnTo>
                  <a:lnTo>
                    <a:pt x="309" y="919"/>
                  </a:lnTo>
                  <a:lnTo>
                    <a:pt x="249" y="913"/>
                  </a:lnTo>
                  <a:lnTo>
                    <a:pt x="249" y="882"/>
                  </a:lnTo>
                  <a:lnTo>
                    <a:pt x="211" y="882"/>
                  </a:lnTo>
                  <a:lnTo>
                    <a:pt x="190" y="833"/>
                  </a:lnTo>
                  <a:lnTo>
                    <a:pt x="179" y="789"/>
                  </a:lnTo>
                  <a:lnTo>
                    <a:pt x="135" y="692"/>
                  </a:lnTo>
                  <a:lnTo>
                    <a:pt x="70" y="627"/>
                  </a:lnTo>
                  <a:lnTo>
                    <a:pt x="44" y="589"/>
                  </a:lnTo>
                  <a:lnTo>
                    <a:pt x="21" y="567"/>
                  </a:lnTo>
                  <a:lnTo>
                    <a:pt x="37" y="551"/>
                  </a:lnTo>
                  <a:lnTo>
                    <a:pt x="54" y="513"/>
                  </a:lnTo>
                  <a:lnTo>
                    <a:pt x="37" y="453"/>
                  </a:lnTo>
                  <a:lnTo>
                    <a:pt x="0" y="357"/>
                  </a:lnTo>
                  <a:lnTo>
                    <a:pt x="60" y="0"/>
                  </a:lnTo>
                  <a:lnTo>
                    <a:pt x="335" y="49"/>
                  </a:lnTo>
                  <a:lnTo>
                    <a:pt x="1073" y="172"/>
                  </a:lnTo>
                  <a:lnTo>
                    <a:pt x="1831" y="302"/>
                  </a:lnTo>
                  <a:lnTo>
                    <a:pt x="3008" y="422"/>
                  </a:lnTo>
                  <a:lnTo>
                    <a:pt x="2915" y="1546"/>
                  </a:lnTo>
                  <a:lnTo>
                    <a:pt x="2889" y="1908"/>
                  </a:ln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 w="9525">
              <a:solidFill>
                <a:schemeClr val="bg2">
                  <a:lumMod val="20000"/>
                  <a:lumOff val="80000"/>
                </a:schemeClr>
              </a:solidFill>
              <a:round/>
              <a:headEnd/>
              <a:tailEnd/>
            </a:ln>
          </p:spPr>
        </p:sp>
        <p:sp>
          <p:nvSpPr>
            <p:cNvPr id="33" name="WY"/>
            <p:cNvSpPr>
              <a:spLocks/>
            </p:cNvSpPr>
            <p:nvPr/>
          </p:nvSpPr>
          <p:spPr bwMode="auto">
            <a:xfrm>
              <a:off x="1631967" y="1484531"/>
              <a:ext cx="506276" cy="418106"/>
            </a:xfrm>
            <a:custGeom>
              <a:avLst/>
              <a:gdLst>
                <a:gd name="T0" fmla="*/ 2147483647 w 2060"/>
                <a:gd name="T1" fmla="*/ 2147483647 h 1699"/>
                <a:gd name="T2" fmla="*/ 2147483647 w 2060"/>
                <a:gd name="T3" fmla="*/ 2147483647 h 1699"/>
                <a:gd name="T4" fmla="*/ 2147483647 w 2060"/>
                <a:gd name="T5" fmla="*/ 2147483647 h 1699"/>
                <a:gd name="T6" fmla="*/ 2147483647 w 2060"/>
                <a:gd name="T7" fmla="*/ 0 h 1699"/>
                <a:gd name="T8" fmla="*/ 2147483647 w 2060"/>
                <a:gd name="T9" fmla="*/ 2147483647 h 1699"/>
                <a:gd name="T10" fmla="*/ 2147483647 w 2060"/>
                <a:gd name="T11" fmla="*/ 2147483647 h 1699"/>
                <a:gd name="T12" fmla="*/ 0 w 2060"/>
                <a:gd name="T13" fmla="*/ 2147483647 h 1699"/>
                <a:gd name="T14" fmla="*/ 2147483647 w 2060"/>
                <a:gd name="T15" fmla="*/ 2147483647 h 1699"/>
                <a:gd name="T16" fmla="*/ 2147483647 w 2060"/>
                <a:gd name="T17" fmla="*/ 2147483647 h 169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060"/>
                <a:gd name="T28" fmla="*/ 0 h 1699"/>
                <a:gd name="T29" fmla="*/ 2060 w 2060"/>
                <a:gd name="T30" fmla="*/ 1699 h 169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060" h="1699">
                  <a:moveTo>
                    <a:pt x="1929" y="1699"/>
                  </a:moveTo>
                  <a:lnTo>
                    <a:pt x="1994" y="958"/>
                  </a:lnTo>
                  <a:lnTo>
                    <a:pt x="2060" y="227"/>
                  </a:lnTo>
                  <a:lnTo>
                    <a:pt x="222" y="0"/>
                  </a:lnTo>
                  <a:lnTo>
                    <a:pt x="195" y="184"/>
                  </a:lnTo>
                  <a:lnTo>
                    <a:pt x="59" y="1104"/>
                  </a:lnTo>
                  <a:lnTo>
                    <a:pt x="0" y="1460"/>
                  </a:lnTo>
                  <a:lnTo>
                    <a:pt x="548" y="1548"/>
                  </a:lnTo>
                  <a:lnTo>
                    <a:pt x="1929" y="1699"/>
                  </a:ln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 w="9525">
              <a:solidFill>
                <a:schemeClr val="bg2">
                  <a:lumMod val="20000"/>
                  <a:lumOff val="80000"/>
                </a:schemeClr>
              </a:solidFill>
              <a:round/>
              <a:headEnd/>
              <a:tailEnd/>
            </a:ln>
          </p:spPr>
        </p:sp>
        <p:sp>
          <p:nvSpPr>
            <p:cNvPr id="34" name="CO"/>
            <p:cNvSpPr>
              <a:spLocks/>
            </p:cNvSpPr>
            <p:nvPr/>
          </p:nvSpPr>
          <p:spPr bwMode="auto">
            <a:xfrm>
              <a:off x="1720364" y="1862436"/>
              <a:ext cx="522348" cy="418106"/>
            </a:xfrm>
            <a:custGeom>
              <a:avLst/>
              <a:gdLst>
                <a:gd name="T0" fmla="*/ 0 w 2141"/>
                <a:gd name="T1" fmla="*/ 2147483647 h 1692"/>
                <a:gd name="T2" fmla="*/ 2147483647 w 2141"/>
                <a:gd name="T3" fmla="*/ 0 h 1692"/>
                <a:gd name="T4" fmla="*/ 2147483647 w 2141"/>
                <a:gd name="T5" fmla="*/ 2147483647 h 1692"/>
                <a:gd name="T6" fmla="*/ 2147483647 w 2141"/>
                <a:gd name="T7" fmla="*/ 2147483647 h 1692"/>
                <a:gd name="T8" fmla="*/ 2147483647 w 2141"/>
                <a:gd name="T9" fmla="*/ 2147483647 h 1692"/>
                <a:gd name="T10" fmla="*/ 2147483647 w 2141"/>
                <a:gd name="T11" fmla="*/ 2147483647 h 1692"/>
                <a:gd name="T12" fmla="*/ 2147483647 w 2141"/>
                <a:gd name="T13" fmla="*/ 2147483647 h 1692"/>
                <a:gd name="T14" fmla="*/ 0 w 2141"/>
                <a:gd name="T15" fmla="*/ 2147483647 h 169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141"/>
                <a:gd name="T25" fmla="*/ 0 h 1692"/>
                <a:gd name="T26" fmla="*/ 2141 w 2141"/>
                <a:gd name="T27" fmla="*/ 1692 h 169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41" h="1692">
                  <a:moveTo>
                    <a:pt x="0" y="1475"/>
                  </a:moveTo>
                  <a:lnTo>
                    <a:pt x="201" y="0"/>
                  </a:lnTo>
                  <a:lnTo>
                    <a:pt x="1582" y="151"/>
                  </a:lnTo>
                  <a:lnTo>
                    <a:pt x="2141" y="199"/>
                  </a:lnTo>
                  <a:lnTo>
                    <a:pt x="2118" y="567"/>
                  </a:lnTo>
                  <a:lnTo>
                    <a:pt x="2053" y="1692"/>
                  </a:lnTo>
                  <a:lnTo>
                    <a:pt x="1766" y="1670"/>
                  </a:lnTo>
                  <a:lnTo>
                    <a:pt x="0" y="1475"/>
                  </a:ln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 w="9525">
              <a:solidFill>
                <a:schemeClr val="bg2">
                  <a:lumMod val="20000"/>
                  <a:lumOff val="80000"/>
                </a:schemeClr>
              </a:solidFill>
              <a:round/>
              <a:headEnd/>
              <a:tailEnd/>
            </a:ln>
          </p:spPr>
        </p:sp>
        <p:sp>
          <p:nvSpPr>
            <p:cNvPr id="35" name="UT"/>
            <p:cNvSpPr>
              <a:spLocks/>
            </p:cNvSpPr>
            <p:nvPr/>
          </p:nvSpPr>
          <p:spPr bwMode="auto">
            <a:xfrm>
              <a:off x="1366775" y="1717706"/>
              <a:ext cx="401806" cy="506552"/>
            </a:xfrm>
            <a:custGeom>
              <a:avLst/>
              <a:gdLst>
                <a:gd name="T0" fmla="*/ 2147483647 w 1664"/>
                <a:gd name="T1" fmla="*/ 2147483647 h 2065"/>
                <a:gd name="T2" fmla="*/ 2147483647 w 1664"/>
                <a:gd name="T3" fmla="*/ 2147483647 h 2065"/>
                <a:gd name="T4" fmla="*/ 2147483647 w 1664"/>
                <a:gd name="T5" fmla="*/ 2147483647 h 2065"/>
                <a:gd name="T6" fmla="*/ 2147483647 w 1664"/>
                <a:gd name="T7" fmla="*/ 2147483647 h 2065"/>
                <a:gd name="T8" fmla="*/ 2147483647 w 1664"/>
                <a:gd name="T9" fmla="*/ 0 h 2065"/>
                <a:gd name="T10" fmla="*/ 0 w 1664"/>
                <a:gd name="T11" fmla="*/ 2147483647 h 2065"/>
                <a:gd name="T12" fmla="*/ 0 w 1664"/>
                <a:gd name="T13" fmla="*/ 2147483647 h 2065"/>
                <a:gd name="T14" fmla="*/ 2147483647 w 1664"/>
                <a:gd name="T15" fmla="*/ 2147483647 h 206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664"/>
                <a:gd name="T25" fmla="*/ 0 h 2065"/>
                <a:gd name="T26" fmla="*/ 1664 w 1664"/>
                <a:gd name="T27" fmla="*/ 2065 h 206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664" h="2065">
                  <a:moveTo>
                    <a:pt x="1463" y="2065"/>
                  </a:moveTo>
                  <a:lnTo>
                    <a:pt x="1664" y="590"/>
                  </a:lnTo>
                  <a:lnTo>
                    <a:pt x="1116" y="502"/>
                  </a:lnTo>
                  <a:lnTo>
                    <a:pt x="1175" y="146"/>
                  </a:lnTo>
                  <a:lnTo>
                    <a:pt x="357" y="0"/>
                  </a:lnTo>
                  <a:lnTo>
                    <a:pt x="0" y="1832"/>
                  </a:lnTo>
                  <a:lnTo>
                    <a:pt x="0" y="1839"/>
                  </a:lnTo>
                  <a:lnTo>
                    <a:pt x="1463" y="2065"/>
                  </a:ln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 w="9525">
              <a:solidFill>
                <a:schemeClr val="bg2">
                  <a:lumMod val="20000"/>
                  <a:lumOff val="80000"/>
                </a:schemeClr>
              </a:solidFill>
              <a:round/>
              <a:headEnd/>
              <a:tailEnd/>
            </a:ln>
          </p:spPr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522981" y="3776079"/>
              <a:ext cx="24108" cy="16081"/>
            </a:xfrm>
            <a:custGeom>
              <a:avLst/>
              <a:gdLst>
                <a:gd name="T0" fmla="*/ 2147483647 w 100"/>
                <a:gd name="T1" fmla="*/ 2147483647 h 42"/>
                <a:gd name="T2" fmla="*/ 2147483647 w 100"/>
                <a:gd name="T3" fmla="*/ 2147483647 h 42"/>
                <a:gd name="T4" fmla="*/ 2147483647 w 100"/>
                <a:gd name="T5" fmla="*/ 2147483647 h 42"/>
                <a:gd name="T6" fmla="*/ 2147483647 w 100"/>
                <a:gd name="T7" fmla="*/ 2147483647 h 42"/>
                <a:gd name="T8" fmla="*/ 2147483647 w 100"/>
                <a:gd name="T9" fmla="*/ 2147483647 h 42"/>
                <a:gd name="T10" fmla="*/ 2147483647 w 100"/>
                <a:gd name="T11" fmla="*/ 0 h 42"/>
                <a:gd name="T12" fmla="*/ 2147483647 w 100"/>
                <a:gd name="T13" fmla="*/ 0 h 42"/>
                <a:gd name="T14" fmla="*/ 2147483647 w 100"/>
                <a:gd name="T15" fmla="*/ 2147483647 h 42"/>
                <a:gd name="T16" fmla="*/ 2147483647 w 100"/>
                <a:gd name="T17" fmla="*/ 2147483647 h 42"/>
                <a:gd name="T18" fmla="*/ 2147483647 w 100"/>
                <a:gd name="T19" fmla="*/ 2147483647 h 42"/>
                <a:gd name="T20" fmla="*/ 2147483647 w 100"/>
                <a:gd name="T21" fmla="*/ 2147483647 h 42"/>
                <a:gd name="T22" fmla="*/ 2147483647 w 100"/>
                <a:gd name="T23" fmla="*/ 2147483647 h 42"/>
                <a:gd name="T24" fmla="*/ 2147483647 w 100"/>
                <a:gd name="T25" fmla="*/ 2147483647 h 42"/>
                <a:gd name="T26" fmla="*/ 2147483647 w 100"/>
                <a:gd name="T27" fmla="*/ 2147483647 h 42"/>
                <a:gd name="T28" fmla="*/ 2147483647 w 100"/>
                <a:gd name="T29" fmla="*/ 2147483647 h 42"/>
                <a:gd name="T30" fmla="*/ 2147483647 w 100"/>
                <a:gd name="T31" fmla="*/ 2147483647 h 42"/>
                <a:gd name="T32" fmla="*/ 2147483647 w 100"/>
                <a:gd name="T33" fmla="*/ 2147483647 h 42"/>
                <a:gd name="T34" fmla="*/ 2147483647 w 100"/>
                <a:gd name="T35" fmla="*/ 2147483647 h 42"/>
                <a:gd name="T36" fmla="*/ 2147483647 w 100"/>
                <a:gd name="T37" fmla="*/ 2147483647 h 42"/>
                <a:gd name="T38" fmla="*/ 2147483647 w 100"/>
                <a:gd name="T39" fmla="*/ 2147483647 h 42"/>
                <a:gd name="T40" fmla="*/ 2147483647 w 100"/>
                <a:gd name="T41" fmla="*/ 2147483647 h 42"/>
                <a:gd name="T42" fmla="*/ 2147483647 w 100"/>
                <a:gd name="T43" fmla="*/ 2147483647 h 42"/>
                <a:gd name="T44" fmla="*/ 2147483647 w 100"/>
                <a:gd name="T45" fmla="*/ 2147483647 h 42"/>
                <a:gd name="T46" fmla="*/ 2147483647 w 100"/>
                <a:gd name="T47" fmla="*/ 2147483647 h 42"/>
                <a:gd name="T48" fmla="*/ 2147483647 w 100"/>
                <a:gd name="T49" fmla="*/ 2147483647 h 42"/>
                <a:gd name="T50" fmla="*/ 2147483647 w 100"/>
                <a:gd name="T51" fmla="*/ 2147483647 h 42"/>
                <a:gd name="T52" fmla="*/ 2147483647 w 100"/>
                <a:gd name="T53" fmla="*/ 2147483647 h 42"/>
                <a:gd name="T54" fmla="*/ 2147483647 w 100"/>
                <a:gd name="T55" fmla="*/ 2147483647 h 42"/>
                <a:gd name="T56" fmla="*/ 2147483647 w 100"/>
                <a:gd name="T57" fmla="*/ 2147483647 h 42"/>
                <a:gd name="T58" fmla="*/ 2147483647 w 100"/>
                <a:gd name="T59" fmla="*/ 2147483647 h 42"/>
                <a:gd name="T60" fmla="*/ 2147483647 w 100"/>
                <a:gd name="T61" fmla="*/ 2147483647 h 42"/>
                <a:gd name="T62" fmla="*/ 2147483647 w 100"/>
                <a:gd name="T63" fmla="*/ 2147483647 h 42"/>
                <a:gd name="T64" fmla="*/ 2147483647 w 100"/>
                <a:gd name="T65" fmla="*/ 2147483647 h 42"/>
                <a:gd name="T66" fmla="*/ 2147483647 w 100"/>
                <a:gd name="T67" fmla="*/ 2147483647 h 42"/>
                <a:gd name="T68" fmla="*/ 2147483647 w 100"/>
                <a:gd name="T69" fmla="*/ 2147483647 h 42"/>
                <a:gd name="T70" fmla="*/ 2147483647 w 100"/>
                <a:gd name="T71" fmla="*/ 2147483647 h 42"/>
                <a:gd name="T72" fmla="*/ 2147483647 w 100"/>
                <a:gd name="T73" fmla="*/ 2147483647 h 42"/>
                <a:gd name="T74" fmla="*/ 2147483647 w 100"/>
                <a:gd name="T75" fmla="*/ 2147483647 h 42"/>
                <a:gd name="T76" fmla="*/ 2147483647 w 100"/>
                <a:gd name="T77" fmla="*/ 2147483647 h 42"/>
                <a:gd name="T78" fmla="*/ 2147483647 w 100"/>
                <a:gd name="T79" fmla="*/ 2147483647 h 42"/>
                <a:gd name="T80" fmla="*/ 2147483647 w 100"/>
                <a:gd name="T81" fmla="*/ 2147483647 h 42"/>
                <a:gd name="T82" fmla="*/ 2147483647 w 100"/>
                <a:gd name="T83" fmla="*/ 2147483647 h 42"/>
                <a:gd name="T84" fmla="*/ 2147483647 w 100"/>
                <a:gd name="T85" fmla="*/ 2147483647 h 42"/>
                <a:gd name="T86" fmla="*/ 2147483647 w 100"/>
                <a:gd name="T87" fmla="*/ 2147483647 h 42"/>
                <a:gd name="T88" fmla="*/ 2147483647 w 100"/>
                <a:gd name="T89" fmla="*/ 2147483647 h 42"/>
                <a:gd name="T90" fmla="*/ 2147483647 w 100"/>
                <a:gd name="T91" fmla="*/ 2147483647 h 42"/>
                <a:gd name="T92" fmla="*/ 2147483647 w 100"/>
                <a:gd name="T93" fmla="*/ 2147483647 h 42"/>
                <a:gd name="T94" fmla="*/ 2147483647 w 100"/>
                <a:gd name="T95" fmla="*/ 2147483647 h 42"/>
                <a:gd name="T96" fmla="*/ 2147483647 w 100"/>
                <a:gd name="T97" fmla="*/ 2147483647 h 42"/>
                <a:gd name="T98" fmla="*/ 2147483647 w 100"/>
                <a:gd name="T99" fmla="*/ 2147483647 h 42"/>
                <a:gd name="T100" fmla="*/ 0 w 100"/>
                <a:gd name="T101" fmla="*/ 2147483647 h 42"/>
                <a:gd name="T102" fmla="*/ 0 w 100"/>
                <a:gd name="T103" fmla="*/ 2147483647 h 42"/>
                <a:gd name="T104" fmla="*/ 2147483647 w 100"/>
                <a:gd name="T105" fmla="*/ 2147483647 h 42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00"/>
                <a:gd name="T160" fmla="*/ 0 h 42"/>
                <a:gd name="T161" fmla="*/ 100 w 100"/>
                <a:gd name="T162" fmla="*/ 42 h 42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00" h="42">
                  <a:moveTo>
                    <a:pt x="1" y="14"/>
                  </a:moveTo>
                  <a:lnTo>
                    <a:pt x="10" y="9"/>
                  </a:lnTo>
                  <a:lnTo>
                    <a:pt x="18" y="5"/>
                  </a:lnTo>
                  <a:lnTo>
                    <a:pt x="28" y="2"/>
                  </a:lnTo>
                  <a:lnTo>
                    <a:pt x="37" y="1"/>
                  </a:lnTo>
                  <a:lnTo>
                    <a:pt x="46" y="0"/>
                  </a:lnTo>
                  <a:lnTo>
                    <a:pt x="55" y="0"/>
                  </a:lnTo>
                  <a:lnTo>
                    <a:pt x="63" y="2"/>
                  </a:lnTo>
                  <a:lnTo>
                    <a:pt x="72" y="3"/>
                  </a:lnTo>
                  <a:lnTo>
                    <a:pt x="74" y="3"/>
                  </a:lnTo>
                  <a:lnTo>
                    <a:pt x="72" y="3"/>
                  </a:lnTo>
                  <a:lnTo>
                    <a:pt x="78" y="4"/>
                  </a:lnTo>
                  <a:lnTo>
                    <a:pt x="84" y="5"/>
                  </a:lnTo>
                  <a:lnTo>
                    <a:pt x="90" y="7"/>
                  </a:lnTo>
                  <a:lnTo>
                    <a:pt x="94" y="10"/>
                  </a:lnTo>
                  <a:lnTo>
                    <a:pt x="97" y="13"/>
                  </a:lnTo>
                  <a:lnTo>
                    <a:pt x="100" y="17"/>
                  </a:lnTo>
                  <a:lnTo>
                    <a:pt x="100" y="21"/>
                  </a:lnTo>
                  <a:lnTo>
                    <a:pt x="99" y="25"/>
                  </a:lnTo>
                  <a:lnTo>
                    <a:pt x="96" y="26"/>
                  </a:lnTo>
                  <a:lnTo>
                    <a:pt x="92" y="27"/>
                  </a:lnTo>
                  <a:lnTo>
                    <a:pt x="89" y="27"/>
                  </a:lnTo>
                  <a:lnTo>
                    <a:pt x="85" y="27"/>
                  </a:lnTo>
                  <a:lnTo>
                    <a:pt x="77" y="25"/>
                  </a:lnTo>
                  <a:lnTo>
                    <a:pt x="66" y="25"/>
                  </a:lnTo>
                  <a:lnTo>
                    <a:pt x="64" y="33"/>
                  </a:lnTo>
                  <a:lnTo>
                    <a:pt x="61" y="42"/>
                  </a:lnTo>
                  <a:lnTo>
                    <a:pt x="50" y="42"/>
                  </a:lnTo>
                  <a:lnTo>
                    <a:pt x="40" y="42"/>
                  </a:lnTo>
                  <a:lnTo>
                    <a:pt x="37" y="37"/>
                  </a:lnTo>
                  <a:lnTo>
                    <a:pt x="36" y="33"/>
                  </a:lnTo>
                  <a:lnTo>
                    <a:pt x="36" y="31"/>
                  </a:lnTo>
                  <a:lnTo>
                    <a:pt x="34" y="29"/>
                  </a:lnTo>
                  <a:lnTo>
                    <a:pt x="32" y="27"/>
                  </a:lnTo>
                  <a:lnTo>
                    <a:pt x="29" y="25"/>
                  </a:lnTo>
                  <a:lnTo>
                    <a:pt x="28" y="23"/>
                  </a:lnTo>
                  <a:lnTo>
                    <a:pt x="27" y="21"/>
                  </a:lnTo>
                  <a:lnTo>
                    <a:pt x="27" y="19"/>
                  </a:lnTo>
                  <a:lnTo>
                    <a:pt x="27" y="17"/>
                  </a:lnTo>
                  <a:lnTo>
                    <a:pt x="28" y="15"/>
                  </a:lnTo>
                  <a:lnTo>
                    <a:pt x="29" y="14"/>
                  </a:lnTo>
                  <a:lnTo>
                    <a:pt x="18" y="21"/>
                  </a:lnTo>
                  <a:lnTo>
                    <a:pt x="12" y="25"/>
                  </a:lnTo>
                  <a:lnTo>
                    <a:pt x="12" y="17"/>
                  </a:lnTo>
                  <a:lnTo>
                    <a:pt x="12" y="14"/>
                  </a:lnTo>
                  <a:lnTo>
                    <a:pt x="10" y="12"/>
                  </a:lnTo>
                  <a:lnTo>
                    <a:pt x="7" y="12"/>
                  </a:lnTo>
                  <a:lnTo>
                    <a:pt x="5" y="12"/>
                  </a:lnTo>
                  <a:lnTo>
                    <a:pt x="3" y="12"/>
                  </a:lnTo>
                  <a:lnTo>
                    <a:pt x="1" y="13"/>
                  </a:lnTo>
                  <a:lnTo>
                    <a:pt x="0" y="13"/>
                  </a:lnTo>
                  <a:lnTo>
                    <a:pt x="0" y="14"/>
                  </a:lnTo>
                  <a:lnTo>
                    <a:pt x="1" y="14"/>
                  </a:lnTo>
                  <a:close/>
                </a:path>
              </a:pathLst>
            </a:custGeom>
            <a:solidFill>
              <a:schemeClr val="accent3"/>
            </a:solidFill>
            <a:ln w="9525">
              <a:solidFill>
                <a:schemeClr val="accent3"/>
              </a:solidFill>
              <a:round/>
              <a:headEnd/>
              <a:tailEnd/>
            </a:ln>
          </p:spPr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643523" y="3864525"/>
              <a:ext cx="16072" cy="16081"/>
            </a:xfrm>
            <a:custGeom>
              <a:avLst/>
              <a:gdLst>
                <a:gd name="T0" fmla="*/ 2147483647 w 84"/>
                <a:gd name="T1" fmla="*/ 2147483647 h 76"/>
                <a:gd name="T2" fmla="*/ 2147483647 w 84"/>
                <a:gd name="T3" fmla="*/ 2147483647 h 76"/>
                <a:gd name="T4" fmla="*/ 2147483647 w 84"/>
                <a:gd name="T5" fmla="*/ 2147483647 h 76"/>
                <a:gd name="T6" fmla="*/ 2147483647 w 84"/>
                <a:gd name="T7" fmla="*/ 2147483647 h 76"/>
                <a:gd name="T8" fmla="*/ 2147483647 w 84"/>
                <a:gd name="T9" fmla="*/ 2147483647 h 76"/>
                <a:gd name="T10" fmla="*/ 2147483647 w 84"/>
                <a:gd name="T11" fmla="*/ 2147483647 h 76"/>
                <a:gd name="T12" fmla="*/ 2147483647 w 84"/>
                <a:gd name="T13" fmla="*/ 2147483647 h 76"/>
                <a:gd name="T14" fmla="*/ 2147483647 w 84"/>
                <a:gd name="T15" fmla="*/ 2147483647 h 76"/>
                <a:gd name="T16" fmla="*/ 2147483647 w 84"/>
                <a:gd name="T17" fmla="*/ 2147483647 h 76"/>
                <a:gd name="T18" fmla="*/ 2147483647 w 84"/>
                <a:gd name="T19" fmla="*/ 2147483647 h 76"/>
                <a:gd name="T20" fmla="*/ 2147483647 w 84"/>
                <a:gd name="T21" fmla="*/ 2147483647 h 76"/>
                <a:gd name="T22" fmla="*/ 2147483647 w 84"/>
                <a:gd name="T23" fmla="*/ 2147483647 h 76"/>
                <a:gd name="T24" fmla="*/ 2147483647 w 84"/>
                <a:gd name="T25" fmla="*/ 2147483647 h 76"/>
                <a:gd name="T26" fmla="*/ 2147483647 w 84"/>
                <a:gd name="T27" fmla="*/ 2147483647 h 76"/>
                <a:gd name="T28" fmla="*/ 2147483647 w 84"/>
                <a:gd name="T29" fmla="*/ 2147483647 h 76"/>
                <a:gd name="T30" fmla="*/ 2147483647 w 84"/>
                <a:gd name="T31" fmla="*/ 2147483647 h 76"/>
                <a:gd name="T32" fmla="*/ 2147483647 w 84"/>
                <a:gd name="T33" fmla="*/ 2147483647 h 76"/>
                <a:gd name="T34" fmla="*/ 2147483647 w 84"/>
                <a:gd name="T35" fmla="*/ 2147483647 h 76"/>
                <a:gd name="T36" fmla="*/ 2147483647 w 84"/>
                <a:gd name="T37" fmla="*/ 0 h 76"/>
                <a:gd name="T38" fmla="*/ 2147483647 w 84"/>
                <a:gd name="T39" fmla="*/ 2147483647 h 76"/>
                <a:gd name="T40" fmla="*/ 2147483647 w 84"/>
                <a:gd name="T41" fmla="*/ 2147483647 h 76"/>
                <a:gd name="T42" fmla="*/ 2147483647 w 84"/>
                <a:gd name="T43" fmla="*/ 2147483647 h 76"/>
                <a:gd name="T44" fmla="*/ 2147483647 w 84"/>
                <a:gd name="T45" fmla="*/ 2147483647 h 76"/>
                <a:gd name="T46" fmla="*/ 0 w 84"/>
                <a:gd name="T47" fmla="*/ 2147483647 h 76"/>
                <a:gd name="T48" fmla="*/ 0 w 84"/>
                <a:gd name="T49" fmla="*/ 2147483647 h 76"/>
                <a:gd name="T50" fmla="*/ 2147483647 w 84"/>
                <a:gd name="T51" fmla="*/ 2147483647 h 76"/>
                <a:gd name="T52" fmla="*/ 2147483647 w 84"/>
                <a:gd name="T53" fmla="*/ 2147483647 h 76"/>
                <a:gd name="T54" fmla="*/ 2147483647 w 84"/>
                <a:gd name="T55" fmla="*/ 2147483647 h 76"/>
                <a:gd name="T56" fmla="*/ 2147483647 w 84"/>
                <a:gd name="T57" fmla="*/ 2147483647 h 76"/>
                <a:gd name="T58" fmla="*/ 2147483647 w 84"/>
                <a:gd name="T59" fmla="*/ 2147483647 h 76"/>
                <a:gd name="T60" fmla="*/ 2147483647 w 84"/>
                <a:gd name="T61" fmla="*/ 2147483647 h 76"/>
                <a:gd name="T62" fmla="*/ 2147483647 w 84"/>
                <a:gd name="T63" fmla="*/ 2147483647 h 76"/>
                <a:gd name="T64" fmla="*/ 2147483647 w 84"/>
                <a:gd name="T65" fmla="*/ 2147483647 h 76"/>
                <a:gd name="T66" fmla="*/ 2147483647 w 84"/>
                <a:gd name="T67" fmla="*/ 2147483647 h 76"/>
                <a:gd name="T68" fmla="*/ 2147483647 w 84"/>
                <a:gd name="T69" fmla="*/ 2147483647 h 76"/>
                <a:gd name="T70" fmla="*/ 2147483647 w 84"/>
                <a:gd name="T71" fmla="*/ 2147483647 h 76"/>
                <a:gd name="T72" fmla="*/ 2147483647 w 84"/>
                <a:gd name="T73" fmla="*/ 2147483647 h 76"/>
                <a:gd name="T74" fmla="*/ 2147483647 w 84"/>
                <a:gd name="T75" fmla="*/ 2147483647 h 76"/>
                <a:gd name="T76" fmla="*/ 2147483647 w 84"/>
                <a:gd name="T77" fmla="*/ 2147483647 h 7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84"/>
                <a:gd name="T118" fmla="*/ 0 h 76"/>
                <a:gd name="T119" fmla="*/ 84 w 84"/>
                <a:gd name="T120" fmla="*/ 76 h 7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84" h="76">
                  <a:moveTo>
                    <a:pt x="76" y="76"/>
                  </a:moveTo>
                  <a:lnTo>
                    <a:pt x="80" y="73"/>
                  </a:lnTo>
                  <a:lnTo>
                    <a:pt x="83" y="72"/>
                  </a:lnTo>
                  <a:lnTo>
                    <a:pt x="84" y="71"/>
                  </a:lnTo>
                  <a:lnTo>
                    <a:pt x="81" y="71"/>
                  </a:lnTo>
                  <a:lnTo>
                    <a:pt x="74" y="66"/>
                  </a:lnTo>
                  <a:lnTo>
                    <a:pt x="67" y="60"/>
                  </a:lnTo>
                  <a:lnTo>
                    <a:pt x="61" y="54"/>
                  </a:lnTo>
                  <a:lnTo>
                    <a:pt x="55" y="45"/>
                  </a:lnTo>
                  <a:lnTo>
                    <a:pt x="45" y="30"/>
                  </a:lnTo>
                  <a:lnTo>
                    <a:pt x="33" y="17"/>
                  </a:lnTo>
                  <a:lnTo>
                    <a:pt x="38" y="22"/>
                  </a:lnTo>
                  <a:lnTo>
                    <a:pt x="37" y="21"/>
                  </a:lnTo>
                  <a:lnTo>
                    <a:pt x="31" y="16"/>
                  </a:lnTo>
                  <a:lnTo>
                    <a:pt x="22" y="9"/>
                  </a:lnTo>
                  <a:lnTo>
                    <a:pt x="18" y="5"/>
                  </a:lnTo>
                  <a:lnTo>
                    <a:pt x="14" y="3"/>
                  </a:lnTo>
                  <a:lnTo>
                    <a:pt x="10" y="1"/>
                  </a:lnTo>
                  <a:lnTo>
                    <a:pt x="6" y="0"/>
                  </a:lnTo>
                  <a:lnTo>
                    <a:pt x="5" y="1"/>
                  </a:lnTo>
                  <a:lnTo>
                    <a:pt x="3" y="1"/>
                  </a:lnTo>
                  <a:lnTo>
                    <a:pt x="2" y="2"/>
                  </a:lnTo>
                  <a:lnTo>
                    <a:pt x="1" y="4"/>
                  </a:lnTo>
                  <a:lnTo>
                    <a:pt x="0" y="9"/>
                  </a:lnTo>
                  <a:lnTo>
                    <a:pt x="0" y="17"/>
                  </a:lnTo>
                  <a:lnTo>
                    <a:pt x="1" y="19"/>
                  </a:lnTo>
                  <a:lnTo>
                    <a:pt x="4" y="22"/>
                  </a:lnTo>
                  <a:lnTo>
                    <a:pt x="7" y="24"/>
                  </a:lnTo>
                  <a:lnTo>
                    <a:pt x="12" y="27"/>
                  </a:lnTo>
                  <a:lnTo>
                    <a:pt x="21" y="33"/>
                  </a:lnTo>
                  <a:lnTo>
                    <a:pt x="27" y="38"/>
                  </a:lnTo>
                  <a:lnTo>
                    <a:pt x="39" y="52"/>
                  </a:lnTo>
                  <a:lnTo>
                    <a:pt x="49" y="66"/>
                  </a:lnTo>
                  <a:lnTo>
                    <a:pt x="58" y="69"/>
                  </a:lnTo>
                  <a:lnTo>
                    <a:pt x="67" y="71"/>
                  </a:lnTo>
                  <a:lnTo>
                    <a:pt x="70" y="72"/>
                  </a:lnTo>
                  <a:lnTo>
                    <a:pt x="73" y="73"/>
                  </a:lnTo>
                  <a:lnTo>
                    <a:pt x="75" y="75"/>
                  </a:lnTo>
                  <a:lnTo>
                    <a:pt x="76" y="76"/>
                  </a:lnTo>
                  <a:close/>
                </a:path>
              </a:pathLst>
            </a:custGeom>
            <a:solidFill>
              <a:schemeClr val="accent3"/>
            </a:solidFill>
            <a:ln w="9525">
              <a:solidFill>
                <a:schemeClr val="accent3"/>
              </a:solidFill>
              <a:round/>
              <a:headEnd/>
              <a:tailEnd/>
            </a:ln>
          </p:spPr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820317" y="3800201"/>
              <a:ext cx="40181" cy="32162"/>
            </a:xfrm>
            <a:custGeom>
              <a:avLst/>
              <a:gdLst>
                <a:gd name="T0" fmla="*/ 2147483647 w 176"/>
                <a:gd name="T1" fmla="*/ 2147483647 h 133"/>
                <a:gd name="T2" fmla="*/ 2147483647 w 176"/>
                <a:gd name="T3" fmla="*/ 2147483647 h 133"/>
                <a:gd name="T4" fmla="*/ 2147483647 w 176"/>
                <a:gd name="T5" fmla="*/ 2147483647 h 133"/>
                <a:gd name="T6" fmla="*/ 2147483647 w 176"/>
                <a:gd name="T7" fmla="*/ 2147483647 h 133"/>
                <a:gd name="T8" fmla="*/ 2147483647 w 176"/>
                <a:gd name="T9" fmla="*/ 2147483647 h 133"/>
                <a:gd name="T10" fmla="*/ 2147483647 w 176"/>
                <a:gd name="T11" fmla="*/ 0 h 133"/>
                <a:gd name="T12" fmla="*/ 2147483647 w 176"/>
                <a:gd name="T13" fmla="*/ 0 h 133"/>
                <a:gd name="T14" fmla="*/ 2147483647 w 176"/>
                <a:gd name="T15" fmla="*/ 2147483647 h 133"/>
                <a:gd name="T16" fmla="*/ 2147483647 w 176"/>
                <a:gd name="T17" fmla="*/ 2147483647 h 133"/>
                <a:gd name="T18" fmla="*/ 2147483647 w 176"/>
                <a:gd name="T19" fmla="*/ 2147483647 h 133"/>
                <a:gd name="T20" fmla="*/ 2147483647 w 176"/>
                <a:gd name="T21" fmla="*/ 2147483647 h 133"/>
                <a:gd name="T22" fmla="*/ 2147483647 w 176"/>
                <a:gd name="T23" fmla="*/ 2147483647 h 133"/>
                <a:gd name="T24" fmla="*/ 2147483647 w 176"/>
                <a:gd name="T25" fmla="*/ 2147483647 h 133"/>
                <a:gd name="T26" fmla="*/ 2147483647 w 176"/>
                <a:gd name="T27" fmla="*/ 2147483647 h 133"/>
                <a:gd name="T28" fmla="*/ 2147483647 w 176"/>
                <a:gd name="T29" fmla="*/ 2147483647 h 133"/>
                <a:gd name="T30" fmla="*/ 2147483647 w 176"/>
                <a:gd name="T31" fmla="*/ 2147483647 h 133"/>
                <a:gd name="T32" fmla="*/ 2147483647 w 176"/>
                <a:gd name="T33" fmla="*/ 2147483647 h 133"/>
                <a:gd name="T34" fmla="*/ 2147483647 w 176"/>
                <a:gd name="T35" fmla="*/ 2147483647 h 133"/>
                <a:gd name="T36" fmla="*/ 2147483647 w 176"/>
                <a:gd name="T37" fmla="*/ 2147483647 h 133"/>
                <a:gd name="T38" fmla="*/ 2147483647 w 176"/>
                <a:gd name="T39" fmla="*/ 2147483647 h 133"/>
                <a:gd name="T40" fmla="*/ 2147483647 w 176"/>
                <a:gd name="T41" fmla="*/ 2147483647 h 133"/>
                <a:gd name="T42" fmla="*/ 2147483647 w 176"/>
                <a:gd name="T43" fmla="*/ 2147483647 h 133"/>
                <a:gd name="T44" fmla="*/ 0 w 176"/>
                <a:gd name="T45" fmla="*/ 2147483647 h 133"/>
                <a:gd name="T46" fmla="*/ 2147483647 w 176"/>
                <a:gd name="T47" fmla="*/ 2147483647 h 133"/>
                <a:gd name="T48" fmla="*/ 2147483647 w 176"/>
                <a:gd name="T49" fmla="*/ 2147483647 h 133"/>
                <a:gd name="T50" fmla="*/ 2147483647 w 176"/>
                <a:gd name="T51" fmla="*/ 2147483647 h 133"/>
                <a:gd name="T52" fmla="*/ 2147483647 w 176"/>
                <a:gd name="T53" fmla="*/ 2147483647 h 133"/>
                <a:gd name="T54" fmla="*/ 2147483647 w 176"/>
                <a:gd name="T55" fmla="*/ 2147483647 h 133"/>
                <a:gd name="T56" fmla="*/ 2147483647 w 176"/>
                <a:gd name="T57" fmla="*/ 2147483647 h 133"/>
                <a:gd name="T58" fmla="*/ 2147483647 w 176"/>
                <a:gd name="T59" fmla="*/ 2147483647 h 133"/>
                <a:gd name="T60" fmla="*/ 2147483647 w 176"/>
                <a:gd name="T61" fmla="*/ 2147483647 h 133"/>
                <a:gd name="T62" fmla="*/ 2147483647 w 176"/>
                <a:gd name="T63" fmla="*/ 2147483647 h 133"/>
                <a:gd name="T64" fmla="*/ 2147483647 w 176"/>
                <a:gd name="T65" fmla="*/ 2147483647 h 133"/>
                <a:gd name="T66" fmla="*/ 2147483647 w 176"/>
                <a:gd name="T67" fmla="*/ 2147483647 h 133"/>
                <a:gd name="T68" fmla="*/ 2147483647 w 176"/>
                <a:gd name="T69" fmla="*/ 2147483647 h 133"/>
                <a:gd name="T70" fmla="*/ 2147483647 w 176"/>
                <a:gd name="T71" fmla="*/ 2147483647 h 133"/>
                <a:gd name="T72" fmla="*/ 2147483647 w 176"/>
                <a:gd name="T73" fmla="*/ 2147483647 h 133"/>
                <a:gd name="T74" fmla="*/ 2147483647 w 176"/>
                <a:gd name="T75" fmla="*/ 2147483647 h 13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176"/>
                <a:gd name="T115" fmla="*/ 0 h 133"/>
                <a:gd name="T116" fmla="*/ 176 w 176"/>
                <a:gd name="T117" fmla="*/ 133 h 133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176" h="133">
                  <a:moveTo>
                    <a:pt x="159" y="46"/>
                  </a:moveTo>
                  <a:lnTo>
                    <a:pt x="163" y="41"/>
                  </a:lnTo>
                  <a:lnTo>
                    <a:pt x="167" y="35"/>
                  </a:lnTo>
                  <a:lnTo>
                    <a:pt x="171" y="29"/>
                  </a:lnTo>
                  <a:lnTo>
                    <a:pt x="174" y="22"/>
                  </a:lnTo>
                  <a:lnTo>
                    <a:pt x="176" y="16"/>
                  </a:lnTo>
                  <a:lnTo>
                    <a:pt x="176" y="9"/>
                  </a:lnTo>
                  <a:lnTo>
                    <a:pt x="175" y="7"/>
                  </a:lnTo>
                  <a:lnTo>
                    <a:pt x="174" y="5"/>
                  </a:lnTo>
                  <a:lnTo>
                    <a:pt x="172" y="3"/>
                  </a:lnTo>
                  <a:lnTo>
                    <a:pt x="169" y="2"/>
                  </a:lnTo>
                  <a:lnTo>
                    <a:pt x="163" y="0"/>
                  </a:lnTo>
                  <a:lnTo>
                    <a:pt x="158" y="0"/>
                  </a:lnTo>
                  <a:lnTo>
                    <a:pt x="152" y="0"/>
                  </a:lnTo>
                  <a:lnTo>
                    <a:pt x="147" y="0"/>
                  </a:lnTo>
                  <a:lnTo>
                    <a:pt x="141" y="2"/>
                  </a:lnTo>
                  <a:lnTo>
                    <a:pt x="135" y="3"/>
                  </a:lnTo>
                  <a:lnTo>
                    <a:pt x="130" y="6"/>
                  </a:lnTo>
                  <a:lnTo>
                    <a:pt x="125" y="9"/>
                  </a:lnTo>
                  <a:lnTo>
                    <a:pt x="116" y="16"/>
                  </a:lnTo>
                  <a:lnTo>
                    <a:pt x="108" y="24"/>
                  </a:lnTo>
                  <a:lnTo>
                    <a:pt x="100" y="32"/>
                  </a:lnTo>
                  <a:lnTo>
                    <a:pt x="94" y="40"/>
                  </a:lnTo>
                  <a:lnTo>
                    <a:pt x="91" y="45"/>
                  </a:lnTo>
                  <a:lnTo>
                    <a:pt x="89" y="52"/>
                  </a:lnTo>
                  <a:lnTo>
                    <a:pt x="89" y="59"/>
                  </a:lnTo>
                  <a:lnTo>
                    <a:pt x="88" y="67"/>
                  </a:lnTo>
                  <a:lnTo>
                    <a:pt x="84" y="71"/>
                  </a:lnTo>
                  <a:lnTo>
                    <a:pt x="80" y="75"/>
                  </a:lnTo>
                  <a:lnTo>
                    <a:pt x="73" y="79"/>
                  </a:lnTo>
                  <a:lnTo>
                    <a:pt x="66" y="83"/>
                  </a:lnTo>
                  <a:lnTo>
                    <a:pt x="62" y="87"/>
                  </a:lnTo>
                  <a:lnTo>
                    <a:pt x="57" y="89"/>
                  </a:lnTo>
                  <a:lnTo>
                    <a:pt x="52" y="89"/>
                  </a:lnTo>
                  <a:lnTo>
                    <a:pt x="45" y="89"/>
                  </a:lnTo>
                  <a:lnTo>
                    <a:pt x="40" y="91"/>
                  </a:lnTo>
                  <a:lnTo>
                    <a:pt x="35" y="94"/>
                  </a:lnTo>
                  <a:lnTo>
                    <a:pt x="32" y="97"/>
                  </a:lnTo>
                  <a:lnTo>
                    <a:pt x="30" y="100"/>
                  </a:lnTo>
                  <a:lnTo>
                    <a:pt x="25" y="106"/>
                  </a:lnTo>
                  <a:lnTo>
                    <a:pt x="17" y="110"/>
                  </a:lnTo>
                  <a:lnTo>
                    <a:pt x="12" y="115"/>
                  </a:lnTo>
                  <a:lnTo>
                    <a:pt x="5" y="118"/>
                  </a:lnTo>
                  <a:lnTo>
                    <a:pt x="2" y="121"/>
                  </a:lnTo>
                  <a:lnTo>
                    <a:pt x="1" y="123"/>
                  </a:lnTo>
                  <a:lnTo>
                    <a:pt x="0" y="124"/>
                  </a:lnTo>
                  <a:lnTo>
                    <a:pt x="1" y="126"/>
                  </a:lnTo>
                  <a:lnTo>
                    <a:pt x="4" y="130"/>
                  </a:lnTo>
                  <a:lnTo>
                    <a:pt x="7" y="132"/>
                  </a:lnTo>
                  <a:lnTo>
                    <a:pt x="11" y="133"/>
                  </a:lnTo>
                  <a:lnTo>
                    <a:pt x="15" y="132"/>
                  </a:lnTo>
                  <a:lnTo>
                    <a:pt x="19" y="132"/>
                  </a:lnTo>
                  <a:lnTo>
                    <a:pt x="23" y="130"/>
                  </a:lnTo>
                  <a:lnTo>
                    <a:pt x="26" y="128"/>
                  </a:lnTo>
                  <a:lnTo>
                    <a:pt x="29" y="126"/>
                  </a:lnTo>
                  <a:lnTo>
                    <a:pt x="35" y="124"/>
                  </a:lnTo>
                  <a:lnTo>
                    <a:pt x="40" y="121"/>
                  </a:lnTo>
                  <a:lnTo>
                    <a:pt x="45" y="117"/>
                  </a:lnTo>
                  <a:lnTo>
                    <a:pt x="50" y="113"/>
                  </a:lnTo>
                  <a:lnTo>
                    <a:pt x="58" y="106"/>
                  </a:lnTo>
                  <a:lnTo>
                    <a:pt x="66" y="100"/>
                  </a:lnTo>
                  <a:lnTo>
                    <a:pt x="82" y="93"/>
                  </a:lnTo>
                  <a:lnTo>
                    <a:pt x="96" y="89"/>
                  </a:lnTo>
                  <a:lnTo>
                    <a:pt x="103" y="86"/>
                  </a:lnTo>
                  <a:lnTo>
                    <a:pt x="111" y="82"/>
                  </a:lnTo>
                  <a:lnTo>
                    <a:pt x="118" y="78"/>
                  </a:lnTo>
                  <a:lnTo>
                    <a:pt x="126" y="72"/>
                  </a:lnTo>
                  <a:lnTo>
                    <a:pt x="131" y="70"/>
                  </a:lnTo>
                  <a:lnTo>
                    <a:pt x="136" y="67"/>
                  </a:lnTo>
                  <a:lnTo>
                    <a:pt x="141" y="63"/>
                  </a:lnTo>
                  <a:lnTo>
                    <a:pt x="145" y="59"/>
                  </a:lnTo>
                  <a:lnTo>
                    <a:pt x="149" y="55"/>
                  </a:lnTo>
                  <a:lnTo>
                    <a:pt x="154" y="51"/>
                  </a:lnTo>
                  <a:lnTo>
                    <a:pt x="159" y="48"/>
                  </a:lnTo>
                  <a:lnTo>
                    <a:pt x="164" y="46"/>
                  </a:lnTo>
                  <a:lnTo>
                    <a:pt x="161" y="46"/>
                  </a:lnTo>
                  <a:lnTo>
                    <a:pt x="159" y="46"/>
                  </a:lnTo>
                  <a:close/>
                </a:path>
              </a:pathLst>
            </a:custGeom>
            <a:solidFill>
              <a:schemeClr val="accent3"/>
            </a:solidFill>
            <a:ln w="9525">
              <a:solidFill>
                <a:schemeClr val="accent3"/>
              </a:solidFill>
              <a:round/>
              <a:headEnd/>
              <a:tailEnd/>
            </a:ln>
          </p:spPr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860497" y="3784120"/>
              <a:ext cx="48217" cy="32162"/>
            </a:xfrm>
            <a:custGeom>
              <a:avLst/>
              <a:gdLst>
                <a:gd name="T0" fmla="*/ 2147483647 w 197"/>
                <a:gd name="T1" fmla="*/ 2147483647 h 130"/>
                <a:gd name="T2" fmla="*/ 2147483647 w 197"/>
                <a:gd name="T3" fmla="*/ 2147483647 h 130"/>
                <a:gd name="T4" fmla="*/ 2147483647 w 197"/>
                <a:gd name="T5" fmla="*/ 2147483647 h 130"/>
                <a:gd name="T6" fmla="*/ 2147483647 w 197"/>
                <a:gd name="T7" fmla="*/ 2147483647 h 130"/>
                <a:gd name="T8" fmla="*/ 2147483647 w 197"/>
                <a:gd name="T9" fmla="*/ 2147483647 h 130"/>
                <a:gd name="T10" fmla="*/ 2147483647 w 197"/>
                <a:gd name="T11" fmla="*/ 2147483647 h 130"/>
                <a:gd name="T12" fmla="*/ 2147483647 w 197"/>
                <a:gd name="T13" fmla="*/ 2147483647 h 130"/>
                <a:gd name="T14" fmla="*/ 2147483647 w 197"/>
                <a:gd name="T15" fmla="*/ 2147483647 h 130"/>
                <a:gd name="T16" fmla="*/ 2147483647 w 197"/>
                <a:gd name="T17" fmla="*/ 2147483647 h 130"/>
                <a:gd name="T18" fmla="*/ 2147483647 w 197"/>
                <a:gd name="T19" fmla="*/ 2147483647 h 130"/>
                <a:gd name="T20" fmla="*/ 2147483647 w 197"/>
                <a:gd name="T21" fmla="*/ 2147483647 h 130"/>
                <a:gd name="T22" fmla="*/ 2147483647 w 197"/>
                <a:gd name="T23" fmla="*/ 2147483647 h 130"/>
                <a:gd name="T24" fmla="*/ 2147483647 w 197"/>
                <a:gd name="T25" fmla="*/ 2147483647 h 130"/>
                <a:gd name="T26" fmla="*/ 2147483647 w 197"/>
                <a:gd name="T27" fmla="*/ 2147483647 h 130"/>
                <a:gd name="T28" fmla="*/ 2147483647 w 197"/>
                <a:gd name="T29" fmla="*/ 2147483647 h 130"/>
                <a:gd name="T30" fmla="*/ 2147483647 w 197"/>
                <a:gd name="T31" fmla="*/ 2147483647 h 130"/>
                <a:gd name="T32" fmla="*/ 2147483647 w 197"/>
                <a:gd name="T33" fmla="*/ 2147483647 h 130"/>
                <a:gd name="T34" fmla="*/ 2147483647 w 197"/>
                <a:gd name="T35" fmla="*/ 2147483647 h 130"/>
                <a:gd name="T36" fmla="*/ 2147483647 w 197"/>
                <a:gd name="T37" fmla="*/ 2147483647 h 130"/>
                <a:gd name="T38" fmla="*/ 2147483647 w 197"/>
                <a:gd name="T39" fmla="*/ 2147483647 h 130"/>
                <a:gd name="T40" fmla="*/ 2147483647 w 197"/>
                <a:gd name="T41" fmla="*/ 2147483647 h 130"/>
                <a:gd name="T42" fmla="*/ 2147483647 w 197"/>
                <a:gd name="T43" fmla="*/ 2147483647 h 130"/>
                <a:gd name="T44" fmla="*/ 2147483647 w 197"/>
                <a:gd name="T45" fmla="*/ 2147483647 h 130"/>
                <a:gd name="T46" fmla="*/ 2147483647 w 197"/>
                <a:gd name="T47" fmla="*/ 2147483647 h 130"/>
                <a:gd name="T48" fmla="*/ 2147483647 w 197"/>
                <a:gd name="T49" fmla="*/ 2147483647 h 130"/>
                <a:gd name="T50" fmla="*/ 2147483647 w 197"/>
                <a:gd name="T51" fmla="*/ 2147483647 h 130"/>
                <a:gd name="T52" fmla="*/ 2147483647 w 197"/>
                <a:gd name="T53" fmla="*/ 2147483647 h 130"/>
                <a:gd name="T54" fmla="*/ 2147483647 w 197"/>
                <a:gd name="T55" fmla="*/ 2147483647 h 130"/>
                <a:gd name="T56" fmla="*/ 2147483647 w 197"/>
                <a:gd name="T57" fmla="*/ 2147483647 h 130"/>
                <a:gd name="T58" fmla="*/ 2147483647 w 197"/>
                <a:gd name="T59" fmla="*/ 2147483647 h 130"/>
                <a:gd name="T60" fmla="*/ 2147483647 w 197"/>
                <a:gd name="T61" fmla="*/ 2147483647 h 130"/>
                <a:gd name="T62" fmla="*/ 2147483647 w 197"/>
                <a:gd name="T63" fmla="*/ 2147483647 h 130"/>
                <a:gd name="T64" fmla="*/ 2147483647 w 197"/>
                <a:gd name="T65" fmla="*/ 2147483647 h 130"/>
                <a:gd name="T66" fmla="*/ 2147483647 w 197"/>
                <a:gd name="T67" fmla="*/ 2147483647 h 130"/>
                <a:gd name="T68" fmla="*/ 2147483647 w 197"/>
                <a:gd name="T69" fmla="*/ 2147483647 h 130"/>
                <a:gd name="T70" fmla="*/ 2147483647 w 197"/>
                <a:gd name="T71" fmla="*/ 2147483647 h 130"/>
                <a:gd name="T72" fmla="*/ 2147483647 w 197"/>
                <a:gd name="T73" fmla="*/ 2147483647 h 130"/>
                <a:gd name="T74" fmla="*/ 2147483647 w 197"/>
                <a:gd name="T75" fmla="*/ 2147483647 h 130"/>
                <a:gd name="T76" fmla="*/ 2147483647 w 197"/>
                <a:gd name="T77" fmla="*/ 2147483647 h 130"/>
                <a:gd name="T78" fmla="*/ 2147483647 w 197"/>
                <a:gd name="T79" fmla="*/ 2147483647 h 130"/>
                <a:gd name="T80" fmla="*/ 2147483647 w 197"/>
                <a:gd name="T81" fmla="*/ 2147483647 h 130"/>
                <a:gd name="T82" fmla="*/ 2147483647 w 197"/>
                <a:gd name="T83" fmla="*/ 2147483647 h 13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97"/>
                <a:gd name="T127" fmla="*/ 0 h 130"/>
                <a:gd name="T128" fmla="*/ 197 w 197"/>
                <a:gd name="T129" fmla="*/ 130 h 130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97" h="130">
                  <a:moveTo>
                    <a:pt x="184" y="6"/>
                  </a:moveTo>
                  <a:lnTo>
                    <a:pt x="172" y="7"/>
                  </a:lnTo>
                  <a:lnTo>
                    <a:pt x="159" y="6"/>
                  </a:lnTo>
                  <a:lnTo>
                    <a:pt x="145" y="5"/>
                  </a:lnTo>
                  <a:lnTo>
                    <a:pt x="130" y="4"/>
                  </a:lnTo>
                  <a:lnTo>
                    <a:pt x="116" y="4"/>
                  </a:lnTo>
                  <a:lnTo>
                    <a:pt x="102" y="4"/>
                  </a:lnTo>
                  <a:lnTo>
                    <a:pt x="96" y="5"/>
                  </a:lnTo>
                  <a:lnTo>
                    <a:pt x="89" y="6"/>
                  </a:lnTo>
                  <a:lnTo>
                    <a:pt x="83" y="8"/>
                  </a:lnTo>
                  <a:lnTo>
                    <a:pt x="76" y="11"/>
                  </a:lnTo>
                  <a:lnTo>
                    <a:pt x="71" y="15"/>
                  </a:lnTo>
                  <a:lnTo>
                    <a:pt x="67" y="21"/>
                  </a:lnTo>
                  <a:lnTo>
                    <a:pt x="66" y="26"/>
                  </a:lnTo>
                  <a:lnTo>
                    <a:pt x="65" y="31"/>
                  </a:lnTo>
                  <a:lnTo>
                    <a:pt x="67" y="43"/>
                  </a:lnTo>
                  <a:lnTo>
                    <a:pt x="70" y="55"/>
                  </a:lnTo>
                  <a:lnTo>
                    <a:pt x="64" y="52"/>
                  </a:lnTo>
                  <a:lnTo>
                    <a:pt x="58" y="50"/>
                  </a:lnTo>
                  <a:lnTo>
                    <a:pt x="53" y="51"/>
                  </a:lnTo>
                  <a:lnTo>
                    <a:pt x="47" y="53"/>
                  </a:lnTo>
                  <a:lnTo>
                    <a:pt x="42" y="56"/>
                  </a:lnTo>
                  <a:lnTo>
                    <a:pt x="37" y="60"/>
                  </a:lnTo>
                  <a:lnTo>
                    <a:pt x="32" y="65"/>
                  </a:lnTo>
                  <a:lnTo>
                    <a:pt x="28" y="71"/>
                  </a:lnTo>
                  <a:lnTo>
                    <a:pt x="25" y="82"/>
                  </a:lnTo>
                  <a:lnTo>
                    <a:pt x="22" y="98"/>
                  </a:lnTo>
                  <a:lnTo>
                    <a:pt x="21" y="102"/>
                  </a:lnTo>
                  <a:lnTo>
                    <a:pt x="18" y="104"/>
                  </a:lnTo>
                  <a:lnTo>
                    <a:pt x="15" y="105"/>
                  </a:lnTo>
                  <a:lnTo>
                    <a:pt x="11" y="107"/>
                  </a:lnTo>
                  <a:lnTo>
                    <a:pt x="7" y="109"/>
                  </a:lnTo>
                  <a:lnTo>
                    <a:pt x="3" y="111"/>
                  </a:lnTo>
                  <a:lnTo>
                    <a:pt x="1" y="114"/>
                  </a:lnTo>
                  <a:lnTo>
                    <a:pt x="0" y="120"/>
                  </a:lnTo>
                  <a:lnTo>
                    <a:pt x="3" y="120"/>
                  </a:lnTo>
                  <a:lnTo>
                    <a:pt x="5" y="120"/>
                  </a:lnTo>
                  <a:lnTo>
                    <a:pt x="6" y="121"/>
                  </a:lnTo>
                  <a:lnTo>
                    <a:pt x="7" y="122"/>
                  </a:lnTo>
                  <a:lnTo>
                    <a:pt x="6" y="124"/>
                  </a:lnTo>
                  <a:lnTo>
                    <a:pt x="5" y="125"/>
                  </a:lnTo>
                  <a:lnTo>
                    <a:pt x="11" y="125"/>
                  </a:lnTo>
                  <a:lnTo>
                    <a:pt x="16" y="125"/>
                  </a:lnTo>
                  <a:lnTo>
                    <a:pt x="13" y="125"/>
                  </a:lnTo>
                  <a:lnTo>
                    <a:pt x="11" y="126"/>
                  </a:lnTo>
                  <a:lnTo>
                    <a:pt x="11" y="127"/>
                  </a:lnTo>
                  <a:lnTo>
                    <a:pt x="11" y="130"/>
                  </a:lnTo>
                  <a:lnTo>
                    <a:pt x="20" y="130"/>
                  </a:lnTo>
                  <a:lnTo>
                    <a:pt x="30" y="130"/>
                  </a:lnTo>
                  <a:lnTo>
                    <a:pt x="34" y="129"/>
                  </a:lnTo>
                  <a:lnTo>
                    <a:pt x="38" y="128"/>
                  </a:lnTo>
                  <a:lnTo>
                    <a:pt x="41" y="127"/>
                  </a:lnTo>
                  <a:lnTo>
                    <a:pt x="44" y="125"/>
                  </a:lnTo>
                  <a:lnTo>
                    <a:pt x="52" y="117"/>
                  </a:lnTo>
                  <a:lnTo>
                    <a:pt x="61" y="111"/>
                  </a:lnTo>
                  <a:lnTo>
                    <a:pt x="69" y="105"/>
                  </a:lnTo>
                  <a:lnTo>
                    <a:pt x="78" y="99"/>
                  </a:lnTo>
                  <a:lnTo>
                    <a:pt x="97" y="87"/>
                  </a:lnTo>
                  <a:lnTo>
                    <a:pt x="114" y="76"/>
                  </a:lnTo>
                  <a:lnTo>
                    <a:pt x="120" y="73"/>
                  </a:lnTo>
                  <a:lnTo>
                    <a:pt x="125" y="70"/>
                  </a:lnTo>
                  <a:lnTo>
                    <a:pt x="130" y="66"/>
                  </a:lnTo>
                  <a:lnTo>
                    <a:pt x="135" y="62"/>
                  </a:lnTo>
                  <a:lnTo>
                    <a:pt x="144" y="53"/>
                  </a:lnTo>
                  <a:lnTo>
                    <a:pt x="152" y="44"/>
                  </a:lnTo>
                  <a:lnTo>
                    <a:pt x="160" y="41"/>
                  </a:lnTo>
                  <a:lnTo>
                    <a:pt x="168" y="39"/>
                  </a:lnTo>
                  <a:lnTo>
                    <a:pt x="176" y="36"/>
                  </a:lnTo>
                  <a:lnTo>
                    <a:pt x="184" y="33"/>
                  </a:lnTo>
                  <a:lnTo>
                    <a:pt x="188" y="31"/>
                  </a:lnTo>
                  <a:lnTo>
                    <a:pt x="191" y="28"/>
                  </a:lnTo>
                  <a:lnTo>
                    <a:pt x="194" y="26"/>
                  </a:lnTo>
                  <a:lnTo>
                    <a:pt x="196" y="23"/>
                  </a:lnTo>
                  <a:lnTo>
                    <a:pt x="197" y="19"/>
                  </a:lnTo>
                  <a:lnTo>
                    <a:pt x="197" y="16"/>
                  </a:lnTo>
                  <a:lnTo>
                    <a:pt x="196" y="13"/>
                  </a:lnTo>
                  <a:lnTo>
                    <a:pt x="195" y="11"/>
                  </a:lnTo>
                  <a:lnTo>
                    <a:pt x="195" y="7"/>
                  </a:lnTo>
                  <a:lnTo>
                    <a:pt x="194" y="4"/>
                  </a:lnTo>
                  <a:lnTo>
                    <a:pt x="192" y="2"/>
                  </a:lnTo>
                  <a:lnTo>
                    <a:pt x="190" y="1"/>
                  </a:lnTo>
                  <a:lnTo>
                    <a:pt x="188" y="1"/>
                  </a:lnTo>
                  <a:lnTo>
                    <a:pt x="184" y="0"/>
                  </a:lnTo>
                  <a:lnTo>
                    <a:pt x="184" y="3"/>
                  </a:lnTo>
                  <a:lnTo>
                    <a:pt x="184" y="6"/>
                  </a:lnTo>
                  <a:close/>
                </a:path>
              </a:pathLst>
            </a:custGeom>
            <a:solidFill>
              <a:schemeClr val="accent3"/>
            </a:solidFill>
            <a:ln w="9525">
              <a:solidFill>
                <a:schemeClr val="accent3"/>
              </a:solidFill>
              <a:round/>
              <a:headEnd/>
              <a:tailEnd/>
            </a:ln>
          </p:spPr>
        </p:sp>
        <p:sp>
          <p:nvSpPr>
            <p:cNvPr id="40" name="AK"/>
            <p:cNvSpPr>
              <a:spLocks/>
            </p:cNvSpPr>
            <p:nvPr/>
          </p:nvSpPr>
          <p:spPr bwMode="auto">
            <a:xfrm>
              <a:off x="948895" y="2931825"/>
              <a:ext cx="1004513" cy="844254"/>
            </a:xfrm>
            <a:custGeom>
              <a:avLst/>
              <a:gdLst>
                <a:gd name="T0" fmla="*/ 2147483647 w 4113"/>
                <a:gd name="T1" fmla="*/ 2147483647 h 3482"/>
                <a:gd name="T2" fmla="*/ 2147483647 w 4113"/>
                <a:gd name="T3" fmla="*/ 2147483647 h 3482"/>
                <a:gd name="T4" fmla="*/ 2147483647 w 4113"/>
                <a:gd name="T5" fmla="*/ 2147483647 h 3482"/>
                <a:gd name="T6" fmla="*/ 2147483647 w 4113"/>
                <a:gd name="T7" fmla="*/ 2147483647 h 3482"/>
                <a:gd name="T8" fmla="*/ 2147483647 w 4113"/>
                <a:gd name="T9" fmla="*/ 2147483647 h 3482"/>
                <a:gd name="T10" fmla="*/ 2147483647 w 4113"/>
                <a:gd name="T11" fmla="*/ 2147483647 h 3482"/>
                <a:gd name="T12" fmla="*/ 2147483647 w 4113"/>
                <a:gd name="T13" fmla="*/ 2147483647 h 3482"/>
                <a:gd name="T14" fmla="*/ 2147483647 w 4113"/>
                <a:gd name="T15" fmla="*/ 2147483647 h 3482"/>
                <a:gd name="T16" fmla="*/ 2147483647 w 4113"/>
                <a:gd name="T17" fmla="*/ 2147483647 h 3482"/>
                <a:gd name="T18" fmla="*/ 2147483647 w 4113"/>
                <a:gd name="T19" fmla="*/ 2147483647 h 3482"/>
                <a:gd name="T20" fmla="*/ 2147483647 w 4113"/>
                <a:gd name="T21" fmla="*/ 2147483647 h 3482"/>
                <a:gd name="T22" fmla="*/ 2147483647 w 4113"/>
                <a:gd name="T23" fmla="*/ 2147483647 h 3482"/>
                <a:gd name="T24" fmla="*/ 2147483647 w 4113"/>
                <a:gd name="T25" fmla="*/ 2147483647 h 3482"/>
                <a:gd name="T26" fmla="*/ 2147483647 w 4113"/>
                <a:gd name="T27" fmla="*/ 2147483647 h 3482"/>
                <a:gd name="T28" fmla="*/ 2147483647 w 4113"/>
                <a:gd name="T29" fmla="*/ 2147483647 h 3482"/>
                <a:gd name="T30" fmla="*/ 2147483647 w 4113"/>
                <a:gd name="T31" fmla="*/ 2147483647 h 3482"/>
                <a:gd name="T32" fmla="*/ 2147483647 w 4113"/>
                <a:gd name="T33" fmla="*/ 2147483647 h 3482"/>
                <a:gd name="T34" fmla="*/ 2147483647 w 4113"/>
                <a:gd name="T35" fmla="*/ 2147483647 h 3482"/>
                <a:gd name="T36" fmla="*/ 2147483647 w 4113"/>
                <a:gd name="T37" fmla="*/ 2147483647 h 3482"/>
                <a:gd name="T38" fmla="*/ 2147483647 w 4113"/>
                <a:gd name="T39" fmla="*/ 2147483647 h 3482"/>
                <a:gd name="T40" fmla="*/ 2147483647 w 4113"/>
                <a:gd name="T41" fmla="*/ 2147483647 h 3482"/>
                <a:gd name="T42" fmla="*/ 2147483647 w 4113"/>
                <a:gd name="T43" fmla="*/ 2147483647 h 3482"/>
                <a:gd name="T44" fmla="*/ 2147483647 w 4113"/>
                <a:gd name="T45" fmla="*/ 2147483647 h 3482"/>
                <a:gd name="T46" fmla="*/ 2147483647 w 4113"/>
                <a:gd name="T47" fmla="*/ 2147483647 h 3482"/>
                <a:gd name="T48" fmla="*/ 2147483647 w 4113"/>
                <a:gd name="T49" fmla="*/ 2147483647 h 3482"/>
                <a:gd name="T50" fmla="*/ 2147483647 w 4113"/>
                <a:gd name="T51" fmla="*/ 2147483647 h 3482"/>
                <a:gd name="T52" fmla="*/ 2147483647 w 4113"/>
                <a:gd name="T53" fmla="*/ 2147483647 h 3482"/>
                <a:gd name="T54" fmla="*/ 2147483647 w 4113"/>
                <a:gd name="T55" fmla="*/ 2147483647 h 3482"/>
                <a:gd name="T56" fmla="*/ 2147483647 w 4113"/>
                <a:gd name="T57" fmla="*/ 2147483647 h 3482"/>
                <a:gd name="T58" fmla="*/ 2147483647 w 4113"/>
                <a:gd name="T59" fmla="*/ 2147483647 h 3482"/>
                <a:gd name="T60" fmla="*/ 2147483647 w 4113"/>
                <a:gd name="T61" fmla="*/ 2147483647 h 3482"/>
                <a:gd name="T62" fmla="*/ 2147483647 w 4113"/>
                <a:gd name="T63" fmla="*/ 2147483647 h 3482"/>
                <a:gd name="T64" fmla="*/ 2147483647 w 4113"/>
                <a:gd name="T65" fmla="*/ 2147483647 h 3482"/>
                <a:gd name="T66" fmla="*/ 2147483647 w 4113"/>
                <a:gd name="T67" fmla="*/ 2147483647 h 3482"/>
                <a:gd name="T68" fmla="*/ 2147483647 w 4113"/>
                <a:gd name="T69" fmla="*/ 2147483647 h 3482"/>
                <a:gd name="T70" fmla="*/ 2147483647 w 4113"/>
                <a:gd name="T71" fmla="*/ 2147483647 h 3482"/>
                <a:gd name="T72" fmla="*/ 2147483647 w 4113"/>
                <a:gd name="T73" fmla="*/ 2147483647 h 3482"/>
                <a:gd name="T74" fmla="*/ 2147483647 w 4113"/>
                <a:gd name="T75" fmla="*/ 2147483647 h 3482"/>
                <a:gd name="T76" fmla="*/ 2147483647 w 4113"/>
                <a:gd name="T77" fmla="*/ 2147483647 h 3482"/>
                <a:gd name="T78" fmla="*/ 2147483647 w 4113"/>
                <a:gd name="T79" fmla="*/ 2147483647 h 3482"/>
                <a:gd name="T80" fmla="*/ 2147483647 w 4113"/>
                <a:gd name="T81" fmla="*/ 2147483647 h 3482"/>
                <a:gd name="T82" fmla="*/ 2147483647 w 4113"/>
                <a:gd name="T83" fmla="*/ 2147483647 h 3482"/>
                <a:gd name="T84" fmla="*/ 2147483647 w 4113"/>
                <a:gd name="T85" fmla="*/ 2147483647 h 3482"/>
                <a:gd name="T86" fmla="*/ 2147483647 w 4113"/>
                <a:gd name="T87" fmla="*/ 2147483647 h 3482"/>
                <a:gd name="T88" fmla="*/ 2147483647 w 4113"/>
                <a:gd name="T89" fmla="*/ 2147483647 h 3482"/>
                <a:gd name="T90" fmla="*/ 2147483647 w 4113"/>
                <a:gd name="T91" fmla="*/ 2147483647 h 3482"/>
                <a:gd name="T92" fmla="*/ 2147483647 w 4113"/>
                <a:gd name="T93" fmla="*/ 0 h 3482"/>
                <a:gd name="T94" fmla="*/ 2147483647 w 4113"/>
                <a:gd name="T95" fmla="*/ 2147483647 h 3482"/>
                <a:gd name="T96" fmla="*/ 2147483647 w 4113"/>
                <a:gd name="T97" fmla="*/ 2147483647 h 3482"/>
                <a:gd name="T98" fmla="*/ 2147483647 w 4113"/>
                <a:gd name="T99" fmla="*/ 2147483647 h 3482"/>
                <a:gd name="T100" fmla="*/ 2147483647 w 4113"/>
                <a:gd name="T101" fmla="*/ 2147483647 h 348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4113"/>
                <a:gd name="T154" fmla="*/ 0 h 3482"/>
                <a:gd name="T155" fmla="*/ 4113 w 4113"/>
                <a:gd name="T156" fmla="*/ 3482 h 3482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4113" h="3482">
                  <a:moveTo>
                    <a:pt x="212" y="557"/>
                  </a:moveTo>
                  <a:lnTo>
                    <a:pt x="314" y="659"/>
                  </a:lnTo>
                  <a:lnTo>
                    <a:pt x="417" y="838"/>
                  </a:lnTo>
                  <a:lnTo>
                    <a:pt x="558" y="870"/>
                  </a:lnTo>
                  <a:lnTo>
                    <a:pt x="558" y="1081"/>
                  </a:lnTo>
                  <a:lnTo>
                    <a:pt x="384" y="1081"/>
                  </a:lnTo>
                  <a:lnTo>
                    <a:pt x="384" y="940"/>
                  </a:lnTo>
                  <a:lnTo>
                    <a:pt x="352" y="940"/>
                  </a:lnTo>
                  <a:lnTo>
                    <a:pt x="0" y="1081"/>
                  </a:lnTo>
                  <a:lnTo>
                    <a:pt x="108" y="1184"/>
                  </a:lnTo>
                  <a:lnTo>
                    <a:pt x="108" y="1324"/>
                  </a:lnTo>
                  <a:lnTo>
                    <a:pt x="244" y="1395"/>
                  </a:lnTo>
                  <a:lnTo>
                    <a:pt x="455" y="1427"/>
                  </a:lnTo>
                  <a:lnTo>
                    <a:pt x="591" y="1324"/>
                  </a:lnTo>
                  <a:lnTo>
                    <a:pt x="628" y="1567"/>
                  </a:lnTo>
                  <a:lnTo>
                    <a:pt x="487" y="1600"/>
                  </a:lnTo>
                  <a:lnTo>
                    <a:pt x="455" y="1671"/>
                  </a:lnTo>
                  <a:lnTo>
                    <a:pt x="384" y="1703"/>
                  </a:lnTo>
                  <a:lnTo>
                    <a:pt x="282" y="1638"/>
                  </a:lnTo>
                  <a:lnTo>
                    <a:pt x="212" y="1773"/>
                  </a:lnTo>
                  <a:lnTo>
                    <a:pt x="38" y="1952"/>
                  </a:lnTo>
                  <a:lnTo>
                    <a:pt x="140" y="2124"/>
                  </a:lnTo>
                  <a:lnTo>
                    <a:pt x="108" y="2195"/>
                  </a:lnTo>
                  <a:lnTo>
                    <a:pt x="244" y="2330"/>
                  </a:lnTo>
                  <a:lnTo>
                    <a:pt x="417" y="2330"/>
                  </a:lnTo>
                  <a:lnTo>
                    <a:pt x="487" y="2438"/>
                  </a:lnTo>
                  <a:lnTo>
                    <a:pt x="455" y="2503"/>
                  </a:lnTo>
                  <a:lnTo>
                    <a:pt x="487" y="2611"/>
                  </a:lnTo>
                  <a:lnTo>
                    <a:pt x="628" y="2541"/>
                  </a:lnTo>
                  <a:lnTo>
                    <a:pt x="770" y="2681"/>
                  </a:lnTo>
                  <a:lnTo>
                    <a:pt x="975" y="2574"/>
                  </a:lnTo>
                  <a:lnTo>
                    <a:pt x="910" y="2714"/>
                  </a:lnTo>
                  <a:lnTo>
                    <a:pt x="910" y="2855"/>
                  </a:lnTo>
                  <a:lnTo>
                    <a:pt x="628" y="3066"/>
                  </a:lnTo>
                  <a:lnTo>
                    <a:pt x="526" y="3201"/>
                  </a:lnTo>
                  <a:lnTo>
                    <a:pt x="417" y="3201"/>
                  </a:lnTo>
                  <a:lnTo>
                    <a:pt x="244" y="3341"/>
                  </a:lnTo>
                  <a:lnTo>
                    <a:pt x="70" y="3373"/>
                  </a:lnTo>
                  <a:lnTo>
                    <a:pt x="0" y="3444"/>
                  </a:lnTo>
                  <a:lnTo>
                    <a:pt x="70" y="3482"/>
                  </a:lnTo>
                  <a:lnTo>
                    <a:pt x="417" y="3341"/>
                  </a:lnTo>
                  <a:lnTo>
                    <a:pt x="628" y="3238"/>
                  </a:lnTo>
                  <a:lnTo>
                    <a:pt x="1045" y="2957"/>
                  </a:lnTo>
                  <a:lnTo>
                    <a:pt x="1360" y="2611"/>
                  </a:lnTo>
                  <a:lnTo>
                    <a:pt x="1392" y="2541"/>
                  </a:lnTo>
                  <a:lnTo>
                    <a:pt x="1296" y="2541"/>
                  </a:lnTo>
                  <a:lnTo>
                    <a:pt x="1604" y="2087"/>
                  </a:lnTo>
                  <a:lnTo>
                    <a:pt x="1675" y="2054"/>
                  </a:lnTo>
                  <a:lnTo>
                    <a:pt x="1675" y="2124"/>
                  </a:lnTo>
                  <a:lnTo>
                    <a:pt x="1571" y="2195"/>
                  </a:lnTo>
                  <a:lnTo>
                    <a:pt x="1533" y="2400"/>
                  </a:lnTo>
                  <a:lnTo>
                    <a:pt x="1604" y="2368"/>
                  </a:lnTo>
                  <a:lnTo>
                    <a:pt x="1533" y="2438"/>
                  </a:lnTo>
                  <a:lnTo>
                    <a:pt x="1571" y="2470"/>
                  </a:lnTo>
                  <a:lnTo>
                    <a:pt x="1783" y="2330"/>
                  </a:lnTo>
                  <a:lnTo>
                    <a:pt x="1885" y="2298"/>
                  </a:lnTo>
                  <a:lnTo>
                    <a:pt x="1918" y="2195"/>
                  </a:lnTo>
                  <a:lnTo>
                    <a:pt x="1885" y="2124"/>
                  </a:lnTo>
                  <a:lnTo>
                    <a:pt x="2092" y="2087"/>
                  </a:lnTo>
                  <a:lnTo>
                    <a:pt x="2336" y="2228"/>
                  </a:lnTo>
                  <a:lnTo>
                    <a:pt x="2547" y="2157"/>
                  </a:lnTo>
                  <a:lnTo>
                    <a:pt x="2650" y="2195"/>
                  </a:lnTo>
                  <a:lnTo>
                    <a:pt x="2790" y="2195"/>
                  </a:lnTo>
                  <a:lnTo>
                    <a:pt x="3176" y="2368"/>
                  </a:lnTo>
                  <a:lnTo>
                    <a:pt x="3246" y="2438"/>
                  </a:lnTo>
                  <a:lnTo>
                    <a:pt x="3348" y="2574"/>
                  </a:lnTo>
                  <a:lnTo>
                    <a:pt x="3555" y="2714"/>
                  </a:lnTo>
                  <a:lnTo>
                    <a:pt x="3630" y="2784"/>
                  </a:lnTo>
                  <a:lnTo>
                    <a:pt x="3874" y="2925"/>
                  </a:lnTo>
                  <a:lnTo>
                    <a:pt x="4113" y="2816"/>
                  </a:lnTo>
                  <a:lnTo>
                    <a:pt x="4113" y="2681"/>
                  </a:lnTo>
                  <a:lnTo>
                    <a:pt x="4048" y="2541"/>
                  </a:lnTo>
                  <a:lnTo>
                    <a:pt x="3939" y="2503"/>
                  </a:lnTo>
                  <a:lnTo>
                    <a:pt x="3837" y="2503"/>
                  </a:lnTo>
                  <a:lnTo>
                    <a:pt x="3695" y="2400"/>
                  </a:lnTo>
                  <a:lnTo>
                    <a:pt x="3555" y="2298"/>
                  </a:lnTo>
                  <a:lnTo>
                    <a:pt x="3278" y="2017"/>
                  </a:lnTo>
                  <a:lnTo>
                    <a:pt x="3208" y="2054"/>
                  </a:lnTo>
                  <a:lnTo>
                    <a:pt x="3138" y="2157"/>
                  </a:lnTo>
                  <a:lnTo>
                    <a:pt x="3067" y="2228"/>
                  </a:lnTo>
                  <a:lnTo>
                    <a:pt x="2823" y="2087"/>
                  </a:lnTo>
                  <a:lnTo>
                    <a:pt x="2823" y="2017"/>
                  </a:lnTo>
                  <a:lnTo>
                    <a:pt x="2617" y="2087"/>
                  </a:lnTo>
                  <a:lnTo>
                    <a:pt x="2547" y="1741"/>
                  </a:lnTo>
                  <a:lnTo>
                    <a:pt x="2373" y="973"/>
                  </a:lnTo>
                  <a:lnTo>
                    <a:pt x="2233" y="453"/>
                  </a:lnTo>
                  <a:lnTo>
                    <a:pt x="2162" y="211"/>
                  </a:lnTo>
                  <a:lnTo>
                    <a:pt x="1956" y="107"/>
                  </a:lnTo>
                  <a:lnTo>
                    <a:pt x="1848" y="172"/>
                  </a:lnTo>
                  <a:lnTo>
                    <a:pt x="1501" y="107"/>
                  </a:lnTo>
                  <a:lnTo>
                    <a:pt x="1392" y="140"/>
                  </a:lnTo>
                  <a:lnTo>
                    <a:pt x="1296" y="107"/>
                  </a:lnTo>
                  <a:lnTo>
                    <a:pt x="1296" y="70"/>
                  </a:lnTo>
                  <a:lnTo>
                    <a:pt x="975" y="0"/>
                  </a:lnTo>
                  <a:lnTo>
                    <a:pt x="943" y="70"/>
                  </a:lnTo>
                  <a:lnTo>
                    <a:pt x="770" y="70"/>
                  </a:lnTo>
                  <a:lnTo>
                    <a:pt x="628" y="172"/>
                  </a:lnTo>
                  <a:lnTo>
                    <a:pt x="526" y="281"/>
                  </a:lnTo>
                  <a:lnTo>
                    <a:pt x="487" y="383"/>
                  </a:lnTo>
                  <a:lnTo>
                    <a:pt x="417" y="453"/>
                  </a:lnTo>
                  <a:lnTo>
                    <a:pt x="282" y="453"/>
                  </a:lnTo>
                  <a:lnTo>
                    <a:pt x="212" y="557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916750" y="3776079"/>
              <a:ext cx="24108" cy="8040"/>
            </a:xfrm>
            <a:custGeom>
              <a:avLst/>
              <a:gdLst>
                <a:gd name="T0" fmla="*/ 2147483647 w 92"/>
                <a:gd name="T1" fmla="*/ 2147483647 h 53"/>
                <a:gd name="T2" fmla="*/ 2147483647 w 92"/>
                <a:gd name="T3" fmla="*/ 2147483647 h 53"/>
                <a:gd name="T4" fmla="*/ 2147483647 w 92"/>
                <a:gd name="T5" fmla="*/ 2147483647 h 53"/>
                <a:gd name="T6" fmla="*/ 2147483647 w 92"/>
                <a:gd name="T7" fmla="*/ 2147483647 h 53"/>
                <a:gd name="T8" fmla="*/ 2147483647 w 92"/>
                <a:gd name="T9" fmla="*/ 2147483647 h 53"/>
                <a:gd name="T10" fmla="*/ 2147483647 w 92"/>
                <a:gd name="T11" fmla="*/ 2147483647 h 53"/>
                <a:gd name="T12" fmla="*/ 2147483647 w 92"/>
                <a:gd name="T13" fmla="*/ 2147483647 h 53"/>
                <a:gd name="T14" fmla="*/ 2147483647 w 92"/>
                <a:gd name="T15" fmla="*/ 2147483647 h 53"/>
                <a:gd name="T16" fmla="*/ 2147483647 w 92"/>
                <a:gd name="T17" fmla="*/ 2147483647 h 53"/>
                <a:gd name="T18" fmla="*/ 2147483647 w 92"/>
                <a:gd name="T19" fmla="*/ 2147483647 h 53"/>
                <a:gd name="T20" fmla="*/ 2147483647 w 92"/>
                <a:gd name="T21" fmla="*/ 2147483647 h 53"/>
                <a:gd name="T22" fmla="*/ 2147483647 w 92"/>
                <a:gd name="T23" fmla="*/ 2147483647 h 53"/>
                <a:gd name="T24" fmla="*/ 2147483647 w 92"/>
                <a:gd name="T25" fmla="*/ 2147483647 h 53"/>
                <a:gd name="T26" fmla="*/ 2147483647 w 92"/>
                <a:gd name="T27" fmla="*/ 2147483647 h 53"/>
                <a:gd name="T28" fmla="*/ 2147483647 w 92"/>
                <a:gd name="T29" fmla="*/ 2147483647 h 53"/>
                <a:gd name="T30" fmla="*/ 2147483647 w 92"/>
                <a:gd name="T31" fmla="*/ 2147483647 h 53"/>
                <a:gd name="T32" fmla="*/ 2147483647 w 92"/>
                <a:gd name="T33" fmla="*/ 2147483647 h 53"/>
                <a:gd name="T34" fmla="*/ 0 w 92"/>
                <a:gd name="T35" fmla="*/ 2147483647 h 53"/>
                <a:gd name="T36" fmla="*/ 2147483647 w 92"/>
                <a:gd name="T37" fmla="*/ 2147483647 h 53"/>
                <a:gd name="T38" fmla="*/ 2147483647 w 92"/>
                <a:gd name="T39" fmla="*/ 2147483647 h 53"/>
                <a:gd name="T40" fmla="*/ 2147483647 w 92"/>
                <a:gd name="T41" fmla="*/ 2147483647 h 53"/>
                <a:gd name="T42" fmla="*/ 2147483647 w 92"/>
                <a:gd name="T43" fmla="*/ 2147483647 h 53"/>
                <a:gd name="T44" fmla="*/ 2147483647 w 92"/>
                <a:gd name="T45" fmla="*/ 2147483647 h 53"/>
                <a:gd name="T46" fmla="*/ 2147483647 w 92"/>
                <a:gd name="T47" fmla="*/ 2147483647 h 53"/>
                <a:gd name="T48" fmla="*/ 2147483647 w 92"/>
                <a:gd name="T49" fmla="*/ 2147483647 h 53"/>
                <a:gd name="T50" fmla="*/ 2147483647 w 92"/>
                <a:gd name="T51" fmla="*/ 2147483647 h 53"/>
                <a:gd name="T52" fmla="*/ 2147483647 w 92"/>
                <a:gd name="T53" fmla="*/ 2147483647 h 53"/>
                <a:gd name="T54" fmla="*/ 2147483647 w 92"/>
                <a:gd name="T55" fmla="*/ 2147483647 h 53"/>
                <a:gd name="T56" fmla="*/ 2147483647 w 92"/>
                <a:gd name="T57" fmla="*/ 2147483647 h 53"/>
                <a:gd name="T58" fmla="*/ 2147483647 w 92"/>
                <a:gd name="T59" fmla="*/ 2147483647 h 53"/>
                <a:gd name="T60" fmla="*/ 2147483647 w 92"/>
                <a:gd name="T61" fmla="*/ 2147483647 h 53"/>
                <a:gd name="T62" fmla="*/ 2147483647 w 92"/>
                <a:gd name="T63" fmla="*/ 2147483647 h 53"/>
                <a:gd name="T64" fmla="*/ 2147483647 w 92"/>
                <a:gd name="T65" fmla="*/ 2147483647 h 53"/>
                <a:gd name="T66" fmla="*/ 2147483647 w 92"/>
                <a:gd name="T67" fmla="*/ 2147483647 h 53"/>
                <a:gd name="T68" fmla="*/ 2147483647 w 92"/>
                <a:gd name="T69" fmla="*/ 2147483647 h 53"/>
                <a:gd name="T70" fmla="*/ 2147483647 w 92"/>
                <a:gd name="T71" fmla="*/ 2147483647 h 53"/>
                <a:gd name="T72" fmla="*/ 2147483647 w 92"/>
                <a:gd name="T73" fmla="*/ 2147483647 h 53"/>
                <a:gd name="T74" fmla="*/ 2147483647 w 92"/>
                <a:gd name="T75" fmla="*/ 2147483647 h 53"/>
                <a:gd name="T76" fmla="*/ 2147483647 w 92"/>
                <a:gd name="T77" fmla="*/ 2147483647 h 53"/>
                <a:gd name="T78" fmla="*/ 2147483647 w 92"/>
                <a:gd name="T79" fmla="*/ 2147483647 h 53"/>
                <a:gd name="T80" fmla="*/ 2147483647 w 92"/>
                <a:gd name="T81" fmla="*/ 2147483647 h 53"/>
                <a:gd name="T82" fmla="*/ 2147483647 w 92"/>
                <a:gd name="T83" fmla="*/ 2147483647 h 53"/>
                <a:gd name="T84" fmla="*/ 2147483647 w 92"/>
                <a:gd name="T85" fmla="*/ 2147483647 h 53"/>
                <a:gd name="T86" fmla="*/ 2147483647 w 92"/>
                <a:gd name="T87" fmla="*/ 2083394383 h 53"/>
                <a:gd name="T88" fmla="*/ 2147483647 w 92"/>
                <a:gd name="T89" fmla="*/ 0 h 53"/>
                <a:gd name="T90" fmla="*/ 2147483647 w 92"/>
                <a:gd name="T91" fmla="*/ 0 h 53"/>
                <a:gd name="T92" fmla="*/ 2147483647 w 92"/>
                <a:gd name="T93" fmla="*/ 0 h 53"/>
                <a:gd name="T94" fmla="*/ 2147483647 w 92"/>
                <a:gd name="T95" fmla="*/ 2147483647 h 53"/>
                <a:gd name="T96" fmla="*/ 2147483647 w 92"/>
                <a:gd name="T97" fmla="*/ 2147483647 h 53"/>
                <a:gd name="T98" fmla="*/ 2147483647 w 92"/>
                <a:gd name="T99" fmla="*/ 2147483647 h 53"/>
                <a:gd name="T100" fmla="*/ 2147483647 w 92"/>
                <a:gd name="T101" fmla="*/ 2147483647 h 53"/>
                <a:gd name="T102" fmla="*/ 2147483647 w 92"/>
                <a:gd name="T103" fmla="*/ 2147483647 h 53"/>
                <a:gd name="T104" fmla="*/ 2147483647 w 92"/>
                <a:gd name="T105" fmla="*/ 2147483647 h 53"/>
                <a:gd name="T106" fmla="*/ 2147483647 w 92"/>
                <a:gd name="T107" fmla="*/ 2147483647 h 53"/>
                <a:gd name="T108" fmla="*/ 2147483647 w 92"/>
                <a:gd name="T109" fmla="*/ 2147483647 h 53"/>
                <a:gd name="T110" fmla="*/ 2147483647 w 92"/>
                <a:gd name="T111" fmla="*/ 2147483647 h 53"/>
                <a:gd name="T112" fmla="*/ 2147483647 w 92"/>
                <a:gd name="T113" fmla="*/ 2147483647 h 53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92"/>
                <a:gd name="T172" fmla="*/ 0 h 53"/>
                <a:gd name="T173" fmla="*/ 92 w 92"/>
                <a:gd name="T174" fmla="*/ 53 h 53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92" h="53">
                  <a:moveTo>
                    <a:pt x="49" y="36"/>
                  </a:moveTo>
                  <a:lnTo>
                    <a:pt x="49" y="29"/>
                  </a:lnTo>
                  <a:lnTo>
                    <a:pt x="51" y="23"/>
                  </a:lnTo>
                  <a:lnTo>
                    <a:pt x="51" y="21"/>
                  </a:lnTo>
                  <a:lnTo>
                    <a:pt x="51" y="19"/>
                  </a:lnTo>
                  <a:lnTo>
                    <a:pt x="50" y="17"/>
                  </a:lnTo>
                  <a:lnTo>
                    <a:pt x="49" y="15"/>
                  </a:lnTo>
                  <a:lnTo>
                    <a:pt x="42" y="11"/>
                  </a:lnTo>
                  <a:lnTo>
                    <a:pt x="35" y="8"/>
                  </a:lnTo>
                  <a:lnTo>
                    <a:pt x="28" y="5"/>
                  </a:lnTo>
                  <a:lnTo>
                    <a:pt x="21" y="4"/>
                  </a:lnTo>
                  <a:lnTo>
                    <a:pt x="14" y="4"/>
                  </a:lnTo>
                  <a:lnTo>
                    <a:pt x="8" y="4"/>
                  </a:lnTo>
                  <a:lnTo>
                    <a:pt x="6" y="5"/>
                  </a:lnTo>
                  <a:lnTo>
                    <a:pt x="4" y="6"/>
                  </a:lnTo>
                  <a:lnTo>
                    <a:pt x="2" y="8"/>
                  </a:lnTo>
                  <a:lnTo>
                    <a:pt x="1" y="9"/>
                  </a:lnTo>
                  <a:lnTo>
                    <a:pt x="0" y="14"/>
                  </a:lnTo>
                  <a:lnTo>
                    <a:pt x="1" y="19"/>
                  </a:lnTo>
                  <a:lnTo>
                    <a:pt x="2" y="24"/>
                  </a:lnTo>
                  <a:lnTo>
                    <a:pt x="4" y="28"/>
                  </a:lnTo>
                  <a:lnTo>
                    <a:pt x="8" y="32"/>
                  </a:lnTo>
                  <a:lnTo>
                    <a:pt x="11" y="36"/>
                  </a:lnTo>
                  <a:lnTo>
                    <a:pt x="15" y="39"/>
                  </a:lnTo>
                  <a:lnTo>
                    <a:pt x="20" y="43"/>
                  </a:lnTo>
                  <a:lnTo>
                    <a:pt x="30" y="48"/>
                  </a:lnTo>
                  <a:lnTo>
                    <a:pt x="40" y="51"/>
                  </a:lnTo>
                  <a:lnTo>
                    <a:pt x="45" y="52"/>
                  </a:lnTo>
                  <a:lnTo>
                    <a:pt x="50" y="53"/>
                  </a:lnTo>
                  <a:lnTo>
                    <a:pt x="56" y="53"/>
                  </a:lnTo>
                  <a:lnTo>
                    <a:pt x="60" y="52"/>
                  </a:lnTo>
                  <a:lnTo>
                    <a:pt x="68" y="49"/>
                  </a:lnTo>
                  <a:lnTo>
                    <a:pt x="76" y="44"/>
                  </a:lnTo>
                  <a:lnTo>
                    <a:pt x="82" y="39"/>
                  </a:lnTo>
                  <a:lnTo>
                    <a:pt x="88" y="32"/>
                  </a:lnTo>
                  <a:lnTo>
                    <a:pt x="90" y="28"/>
                  </a:lnTo>
                  <a:lnTo>
                    <a:pt x="91" y="25"/>
                  </a:lnTo>
                  <a:lnTo>
                    <a:pt x="92" y="21"/>
                  </a:lnTo>
                  <a:lnTo>
                    <a:pt x="92" y="17"/>
                  </a:lnTo>
                  <a:lnTo>
                    <a:pt x="92" y="14"/>
                  </a:lnTo>
                  <a:lnTo>
                    <a:pt x="91" y="10"/>
                  </a:lnTo>
                  <a:lnTo>
                    <a:pt x="89" y="7"/>
                  </a:lnTo>
                  <a:lnTo>
                    <a:pt x="87" y="4"/>
                  </a:lnTo>
                  <a:lnTo>
                    <a:pt x="86" y="2"/>
                  </a:lnTo>
                  <a:lnTo>
                    <a:pt x="85" y="0"/>
                  </a:lnTo>
                  <a:lnTo>
                    <a:pt x="83" y="0"/>
                  </a:lnTo>
                  <a:lnTo>
                    <a:pt x="82" y="0"/>
                  </a:lnTo>
                  <a:lnTo>
                    <a:pt x="78" y="3"/>
                  </a:lnTo>
                  <a:lnTo>
                    <a:pt x="74" y="8"/>
                  </a:lnTo>
                  <a:lnTo>
                    <a:pt x="69" y="15"/>
                  </a:lnTo>
                  <a:lnTo>
                    <a:pt x="64" y="22"/>
                  </a:lnTo>
                  <a:lnTo>
                    <a:pt x="57" y="29"/>
                  </a:lnTo>
                  <a:lnTo>
                    <a:pt x="49" y="36"/>
                  </a:lnTo>
                  <a:lnTo>
                    <a:pt x="49" y="38"/>
                  </a:lnTo>
                  <a:lnTo>
                    <a:pt x="49" y="42"/>
                  </a:lnTo>
                  <a:lnTo>
                    <a:pt x="51" y="47"/>
                  </a:lnTo>
                  <a:lnTo>
                    <a:pt x="54" y="52"/>
                  </a:lnTo>
                </a:path>
              </a:pathLst>
            </a:custGeom>
            <a:solidFill>
              <a:schemeClr val="accent3"/>
            </a:solidFill>
            <a:ln w="0">
              <a:solidFill>
                <a:schemeClr val="accent3"/>
              </a:solidFill>
              <a:round/>
              <a:headEnd/>
              <a:tailEnd/>
            </a:ln>
          </p:spPr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860497" y="3784120"/>
              <a:ext cx="48217" cy="32162"/>
            </a:xfrm>
            <a:custGeom>
              <a:avLst/>
              <a:gdLst>
                <a:gd name="T0" fmla="*/ 2147483647 w 197"/>
                <a:gd name="T1" fmla="*/ 2147483647 h 130"/>
                <a:gd name="T2" fmla="*/ 2147483647 w 197"/>
                <a:gd name="T3" fmla="*/ 2147483647 h 130"/>
                <a:gd name="T4" fmla="*/ 2147483647 w 197"/>
                <a:gd name="T5" fmla="*/ 2147483647 h 130"/>
                <a:gd name="T6" fmla="*/ 2147483647 w 197"/>
                <a:gd name="T7" fmla="*/ 2147483647 h 130"/>
                <a:gd name="T8" fmla="*/ 2147483647 w 197"/>
                <a:gd name="T9" fmla="*/ 2147483647 h 130"/>
                <a:gd name="T10" fmla="*/ 2147483647 w 197"/>
                <a:gd name="T11" fmla="*/ 2147483647 h 130"/>
                <a:gd name="T12" fmla="*/ 2147483647 w 197"/>
                <a:gd name="T13" fmla="*/ 2147483647 h 130"/>
                <a:gd name="T14" fmla="*/ 2147483647 w 197"/>
                <a:gd name="T15" fmla="*/ 2147483647 h 130"/>
                <a:gd name="T16" fmla="*/ 2147483647 w 197"/>
                <a:gd name="T17" fmla="*/ 2147483647 h 130"/>
                <a:gd name="T18" fmla="*/ 2147483647 w 197"/>
                <a:gd name="T19" fmla="*/ 2147483647 h 130"/>
                <a:gd name="T20" fmla="*/ 2147483647 w 197"/>
                <a:gd name="T21" fmla="*/ 2147483647 h 130"/>
                <a:gd name="T22" fmla="*/ 2147483647 w 197"/>
                <a:gd name="T23" fmla="*/ 2147483647 h 130"/>
                <a:gd name="T24" fmla="*/ 2147483647 w 197"/>
                <a:gd name="T25" fmla="*/ 2147483647 h 130"/>
                <a:gd name="T26" fmla="*/ 2147483647 w 197"/>
                <a:gd name="T27" fmla="*/ 2147483647 h 130"/>
                <a:gd name="T28" fmla="*/ 2147483647 w 197"/>
                <a:gd name="T29" fmla="*/ 2147483647 h 130"/>
                <a:gd name="T30" fmla="*/ 2147483647 w 197"/>
                <a:gd name="T31" fmla="*/ 2147483647 h 130"/>
                <a:gd name="T32" fmla="*/ 2147483647 w 197"/>
                <a:gd name="T33" fmla="*/ 2147483647 h 130"/>
                <a:gd name="T34" fmla="*/ 2147483647 w 197"/>
                <a:gd name="T35" fmla="*/ 2147483647 h 130"/>
                <a:gd name="T36" fmla="*/ 2147483647 w 197"/>
                <a:gd name="T37" fmla="*/ 2147483647 h 130"/>
                <a:gd name="T38" fmla="*/ 2147483647 w 197"/>
                <a:gd name="T39" fmla="*/ 2147483647 h 130"/>
                <a:gd name="T40" fmla="*/ 2147483647 w 197"/>
                <a:gd name="T41" fmla="*/ 2147483647 h 130"/>
                <a:gd name="T42" fmla="*/ 2147483647 w 197"/>
                <a:gd name="T43" fmla="*/ 2147483647 h 130"/>
                <a:gd name="T44" fmla="*/ 2147483647 w 197"/>
                <a:gd name="T45" fmla="*/ 2147483647 h 130"/>
                <a:gd name="T46" fmla="*/ 2147483647 w 197"/>
                <a:gd name="T47" fmla="*/ 2147483647 h 130"/>
                <a:gd name="T48" fmla="*/ 2147483647 w 197"/>
                <a:gd name="T49" fmla="*/ 2147483647 h 130"/>
                <a:gd name="T50" fmla="*/ 2147483647 w 197"/>
                <a:gd name="T51" fmla="*/ 2147483647 h 130"/>
                <a:gd name="T52" fmla="*/ 2147483647 w 197"/>
                <a:gd name="T53" fmla="*/ 2147483647 h 130"/>
                <a:gd name="T54" fmla="*/ 2147483647 w 197"/>
                <a:gd name="T55" fmla="*/ 2147483647 h 130"/>
                <a:gd name="T56" fmla="*/ 2147483647 w 197"/>
                <a:gd name="T57" fmla="*/ 2147483647 h 130"/>
                <a:gd name="T58" fmla="*/ 2147483647 w 197"/>
                <a:gd name="T59" fmla="*/ 2147483647 h 130"/>
                <a:gd name="T60" fmla="*/ 2147483647 w 197"/>
                <a:gd name="T61" fmla="*/ 2147483647 h 130"/>
                <a:gd name="T62" fmla="*/ 2147483647 w 197"/>
                <a:gd name="T63" fmla="*/ 2147483647 h 130"/>
                <a:gd name="T64" fmla="*/ 2147483647 w 197"/>
                <a:gd name="T65" fmla="*/ 2147483647 h 130"/>
                <a:gd name="T66" fmla="*/ 2147483647 w 197"/>
                <a:gd name="T67" fmla="*/ 2147483647 h 130"/>
                <a:gd name="T68" fmla="*/ 2147483647 w 197"/>
                <a:gd name="T69" fmla="*/ 2147483647 h 130"/>
                <a:gd name="T70" fmla="*/ 2147483647 w 197"/>
                <a:gd name="T71" fmla="*/ 2147483647 h 130"/>
                <a:gd name="T72" fmla="*/ 2147483647 w 197"/>
                <a:gd name="T73" fmla="*/ 2147483647 h 130"/>
                <a:gd name="T74" fmla="*/ 2147483647 w 197"/>
                <a:gd name="T75" fmla="*/ 2147483647 h 130"/>
                <a:gd name="T76" fmla="*/ 2147483647 w 197"/>
                <a:gd name="T77" fmla="*/ 2147483647 h 130"/>
                <a:gd name="T78" fmla="*/ 2147483647 w 197"/>
                <a:gd name="T79" fmla="*/ 2147483647 h 130"/>
                <a:gd name="T80" fmla="*/ 2147483647 w 197"/>
                <a:gd name="T81" fmla="*/ 2147483647 h 130"/>
                <a:gd name="T82" fmla="*/ 2147483647 w 197"/>
                <a:gd name="T83" fmla="*/ 2147483647 h 13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97"/>
                <a:gd name="T127" fmla="*/ 0 h 130"/>
                <a:gd name="T128" fmla="*/ 197 w 197"/>
                <a:gd name="T129" fmla="*/ 130 h 130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97" h="130">
                  <a:moveTo>
                    <a:pt x="184" y="6"/>
                  </a:moveTo>
                  <a:lnTo>
                    <a:pt x="172" y="7"/>
                  </a:lnTo>
                  <a:lnTo>
                    <a:pt x="159" y="6"/>
                  </a:lnTo>
                  <a:lnTo>
                    <a:pt x="145" y="5"/>
                  </a:lnTo>
                  <a:lnTo>
                    <a:pt x="130" y="4"/>
                  </a:lnTo>
                  <a:lnTo>
                    <a:pt x="116" y="4"/>
                  </a:lnTo>
                  <a:lnTo>
                    <a:pt x="102" y="4"/>
                  </a:lnTo>
                  <a:lnTo>
                    <a:pt x="96" y="5"/>
                  </a:lnTo>
                  <a:lnTo>
                    <a:pt x="89" y="6"/>
                  </a:lnTo>
                  <a:lnTo>
                    <a:pt x="83" y="8"/>
                  </a:lnTo>
                  <a:lnTo>
                    <a:pt x="76" y="11"/>
                  </a:lnTo>
                  <a:lnTo>
                    <a:pt x="71" y="15"/>
                  </a:lnTo>
                  <a:lnTo>
                    <a:pt x="67" y="21"/>
                  </a:lnTo>
                  <a:lnTo>
                    <a:pt x="66" y="26"/>
                  </a:lnTo>
                  <a:lnTo>
                    <a:pt x="65" y="31"/>
                  </a:lnTo>
                  <a:lnTo>
                    <a:pt x="67" y="43"/>
                  </a:lnTo>
                  <a:lnTo>
                    <a:pt x="70" y="55"/>
                  </a:lnTo>
                  <a:lnTo>
                    <a:pt x="64" y="52"/>
                  </a:lnTo>
                  <a:lnTo>
                    <a:pt x="58" y="50"/>
                  </a:lnTo>
                  <a:lnTo>
                    <a:pt x="53" y="51"/>
                  </a:lnTo>
                  <a:lnTo>
                    <a:pt x="47" y="53"/>
                  </a:lnTo>
                  <a:lnTo>
                    <a:pt x="42" y="56"/>
                  </a:lnTo>
                  <a:lnTo>
                    <a:pt x="37" y="60"/>
                  </a:lnTo>
                  <a:lnTo>
                    <a:pt x="32" y="65"/>
                  </a:lnTo>
                  <a:lnTo>
                    <a:pt x="28" y="71"/>
                  </a:lnTo>
                  <a:lnTo>
                    <a:pt x="25" y="82"/>
                  </a:lnTo>
                  <a:lnTo>
                    <a:pt x="22" y="98"/>
                  </a:lnTo>
                  <a:lnTo>
                    <a:pt x="21" y="102"/>
                  </a:lnTo>
                  <a:lnTo>
                    <a:pt x="18" y="104"/>
                  </a:lnTo>
                  <a:lnTo>
                    <a:pt x="15" y="105"/>
                  </a:lnTo>
                  <a:lnTo>
                    <a:pt x="11" y="107"/>
                  </a:lnTo>
                  <a:lnTo>
                    <a:pt x="7" y="109"/>
                  </a:lnTo>
                  <a:lnTo>
                    <a:pt x="3" y="111"/>
                  </a:lnTo>
                  <a:lnTo>
                    <a:pt x="1" y="114"/>
                  </a:lnTo>
                  <a:lnTo>
                    <a:pt x="0" y="120"/>
                  </a:lnTo>
                  <a:lnTo>
                    <a:pt x="3" y="120"/>
                  </a:lnTo>
                  <a:lnTo>
                    <a:pt x="5" y="120"/>
                  </a:lnTo>
                  <a:lnTo>
                    <a:pt x="6" y="121"/>
                  </a:lnTo>
                  <a:lnTo>
                    <a:pt x="7" y="122"/>
                  </a:lnTo>
                  <a:lnTo>
                    <a:pt x="6" y="124"/>
                  </a:lnTo>
                  <a:lnTo>
                    <a:pt x="5" y="125"/>
                  </a:lnTo>
                  <a:lnTo>
                    <a:pt x="11" y="125"/>
                  </a:lnTo>
                  <a:lnTo>
                    <a:pt x="16" y="125"/>
                  </a:lnTo>
                  <a:lnTo>
                    <a:pt x="13" y="125"/>
                  </a:lnTo>
                  <a:lnTo>
                    <a:pt x="11" y="126"/>
                  </a:lnTo>
                  <a:lnTo>
                    <a:pt x="11" y="127"/>
                  </a:lnTo>
                  <a:lnTo>
                    <a:pt x="11" y="130"/>
                  </a:lnTo>
                  <a:lnTo>
                    <a:pt x="20" y="130"/>
                  </a:lnTo>
                  <a:lnTo>
                    <a:pt x="30" y="130"/>
                  </a:lnTo>
                  <a:lnTo>
                    <a:pt x="34" y="129"/>
                  </a:lnTo>
                  <a:lnTo>
                    <a:pt x="38" y="128"/>
                  </a:lnTo>
                  <a:lnTo>
                    <a:pt x="41" y="127"/>
                  </a:lnTo>
                  <a:lnTo>
                    <a:pt x="44" y="125"/>
                  </a:lnTo>
                  <a:lnTo>
                    <a:pt x="52" y="117"/>
                  </a:lnTo>
                  <a:lnTo>
                    <a:pt x="61" y="111"/>
                  </a:lnTo>
                  <a:lnTo>
                    <a:pt x="69" y="105"/>
                  </a:lnTo>
                  <a:lnTo>
                    <a:pt x="78" y="99"/>
                  </a:lnTo>
                  <a:lnTo>
                    <a:pt x="97" y="87"/>
                  </a:lnTo>
                  <a:lnTo>
                    <a:pt x="114" y="76"/>
                  </a:lnTo>
                  <a:lnTo>
                    <a:pt x="120" y="73"/>
                  </a:lnTo>
                  <a:lnTo>
                    <a:pt x="125" y="70"/>
                  </a:lnTo>
                  <a:lnTo>
                    <a:pt x="130" y="66"/>
                  </a:lnTo>
                  <a:lnTo>
                    <a:pt x="135" y="62"/>
                  </a:lnTo>
                  <a:lnTo>
                    <a:pt x="144" y="53"/>
                  </a:lnTo>
                  <a:lnTo>
                    <a:pt x="152" y="44"/>
                  </a:lnTo>
                  <a:lnTo>
                    <a:pt x="160" y="41"/>
                  </a:lnTo>
                  <a:lnTo>
                    <a:pt x="168" y="39"/>
                  </a:lnTo>
                  <a:lnTo>
                    <a:pt x="176" y="36"/>
                  </a:lnTo>
                  <a:lnTo>
                    <a:pt x="184" y="33"/>
                  </a:lnTo>
                  <a:lnTo>
                    <a:pt x="188" y="31"/>
                  </a:lnTo>
                  <a:lnTo>
                    <a:pt x="191" y="28"/>
                  </a:lnTo>
                  <a:lnTo>
                    <a:pt x="194" y="26"/>
                  </a:lnTo>
                  <a:lnTo>
                    <a:pt x="196" y="23"/>
                  </a:lnTo>
                  <a:lnTo>
                    <a:pt x="197" y="19"/>
                  </a:lnTo>
                  <a:lnTo>
                    <a:pt x="197" y="16"/>
                  </a:lnTo>
                  <a:lnTo>
                    <a:pt x="196" y="13"/>
                  </a:lnTo>
                  <a:lnTo>
                    <a:pt x="195" y="11"/>
                  </a:lnTo>
                  <a:lnTo>
                    <a:pt x="195" y="7"/>
                  </a:lnTo>
                  <a:lnTo>
                    <a:pt x="194" y="4"/>
                  </a:lnTo>
                  <a:lnTo>
                    <a:pt x="192" y="2"/>
                  </a:lnTo>
                  <a:lnTo>
                    <a:pt x="190" y="1"/>
                  </a:lnTo>
                  <a:lnTo>
                    <a:pt x="188" y="1"/>
                  </a:lnTo>
                  <a:lnTo>
                    <a:pt x="184" y="0"/>
                  </a:lnTo>
                  <a:lnTo>
                    <a:pt x="184" y="3"/>
                  </a:lnTo>
                  <a:lnTo>
                    <a:pt x="184" y="6"/>
                  </a:lnTo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</p:sp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820317" y="3800201"/>
              <a:ext cx="40181" cy="32162"/>
            </a:xfrm>
            <a:custGeom>
              <a:avLst/>
              <a:gdLst>
                <a:gd name="T0" fmla="*/ 2147483647 w 176"/>
                <a:gd name="T1" fmla="*/ 2147483647 h 133"/>
                <a:gd name="T2" fmla="*/ 2147483647 w 176"/>
                <a:gd name="T3" fmla="*/ 2147483647 h 133"/>
                <a:gd name="T4" fmla="*/ 2147483647 w 176"/>
                <a:gd name="T5" fmla="*/ 2147483647 h 133"/>
                <a:gd name="T6" fmla="*/ 2147483647 w 176"/>
                <a:gd name="T7" fmla="*/ 2147483647 h 133"/>
                <a:gd name="T8" fmla="*/ 2147483647 w 176"/>
                <a:gd name="T9" fmla="*/ 2147483647 h 133"/>
                <a:gd name="T10" fmla="*/ 2147483647 w 176"/>
                <a:gd name="T11" fmla="*/ 0 h 133"/>
                <a:gd name="T12" fmla="*/ 2147483647 w 176"/>
                <a:gd name="T13" fmla="*/ 0 h 133"/>
                <a:gd name="T14" fmla="*/ 2147483647 w 176"/>
                <a:gd name="T15" fmla="*/ 2147483647 h 133"/>
                <a:gd name="T16" fmla="*/ 2147483647 w 176"/>
                <a:gd name="T17" fmla="*/ 2147483647 h 133"/>
                <a:gd name="T18" fmla="*/ 2147483647 w 176"/>
                <a:gd name="T19" fmla="*/ 2147483647 h 133"/>
                <a:gd name="T20" fmla="*/ 2147483647 w 176"/>
                <a:gd name="T21" fmla="*/ 2147483647 h 133"/>
                <a:gd name="T22" fmla="*/ 2147483647 w 176"/>
                <a:gd name="T23" fmla="*/ 2147483647 h 133"/>
                <a:gd name="T24" fmla="*/ 2147483647 w 176"/>
                <a:gd name="T25" fmla="*/ 2147483647 h 133"/>
                <a:gd name="T26" fmla="*/ 2147483647 w 176"/>
                <a:gd name="T27" fmla="*/ 2147483647 h 133"/>
                <a:gd name="T28" fmla="*/ 2147483647 w 176"/>
                <a:gd name="T29" fmla="*/ 2147483647 h 133"/>
                <a:gd name="T30" fmla="*/ 2147483647 w 176"/>
                <a:gd name="T31" fmla="*/ 2147483647 h 133"/>
                <a:gd name="T32" fmla="*/ 2147483647 w 176"/>
                <a:gd name="T33" fmla="*/ 2147483647 h 133"/>
                <a:gd name="T34" fmla="*/ 2147483647 w 176"/>
                <a:gd name="T35" fmla="*/ 2147483647 h 133"/>
                <a:gd name="T36" fmla="*/ 2147483647 w 176"/>
                <a:gd name="T37" fmla="*/ 2147483647 h 133"/>
                <a:gd name="T38" fmla="*/ 2147483647 w 176"/>
                <a:gd name="T39" fmla="*/ 2147483647 h 133"/>
                <a:gd name="T40" fmla="*/ 2147483647 w 176"/>
                <a:gd name="T41" fmla="*/ 2147483647 h 133"/>
                <a:gd name="T42" fmla="*/ 2147483647 w 176"/>
                <a:gd name="T43" fmla="*/ 2147483647 h 133"/>
                <a:gd name="T44" fmla="*/ 0 w 176"/>
                <a:gd name="T45" fmla="*/ 2147483647 h 133"/>
                <a:gd name="T46" fmla="*/ 2147483647 w 176"/>
                <a:gd name="T47" fmla="*/ 2147483647 h 133"/>
                <a:gd name="T48" fmla="*/ 2147483647 w 176"/>
                <a:gd name="T49" fmla="*/ 2147483647 h 133"/>
                <a:gd name="T50" fmla="*/ 2147483647 w 176"/>
                <a:gd name="T51" fmla="*/ 2147483647 h 133"/>
                <a:gd name="T52" fmla="*/ 2147483647 w 176"/>
                <a:gd name="T53" fmla="*/ 2147483647 h 133"/>
                <a:gd name="T54" fmla="*/ 2147483647 w 176"/>
                <a:gd name="T55" fmla="*/ 2147483647 h 133"/>
                <a:gd name="T56" fmla="*/ 2147483647 w 176"/>
                <a:gd name="T57" fmla="*/ 2147483647 h 133"/>
                <a:gd name="T58" fmla="*/ 2147483647 w 176"/>
                <a:gd name="T59" fmla="*/ 2147483647 h 133"/>
                <a:gd name="T60" fmla="*/ 2147483647 w 176"/>
                <a:gd name="T61" fmla="*/ 2147483647 h 133"/>
                <a:gd name="T62" fmla="*/ 2147483647 w 176"/>
                <a:gd name="T63" fmla="*/ 2147483647 h 133"/>
                <a:gd name="T64" fmla="*/ 2147483647 w 176"/>
                <a:gd name="T65" fmla="*/ 2147483647 h 133"/>
                <a:gd name="T66" fmla="*/ 2147483647 w 176"/>
                <a:gd name="T67" fmla="*/ 2147483647 h 133"/>
                <a:gd name="T68" fmla="*/ 2147483647 w 176"/>
                <a:gd name="T69" fmla="*/ 2147483647 h 133"/>
                <a:gd name="T70" fmla="*/ 2147483647 w 176"/>
                <a:gd name="T71" fmla="*/ 2147483647 h 133"/>
                <a:gd name="T72" fmla="*/ 2147483647 w 176"/>
                <a:gd name="T73" fmla="*/ 2147483647 h 133"/>
                <a:gd name="T74" fmla="*/ 2147483647 w 176"/>
                <a:gd name="T75" fmla="*/ 2147483647 h 13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176"/>
                <a:gd name="T115" fmla="*/ 0 h 133"/>
                <a:gd name="T116" fmla="*/ 176 w 176"/>
                <a:gd name="T117" fmla="*/ 133 h 133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176" h="133">
                  <a:moveTo>
                    <a:pt x="159" y="46"/>
                  </a:moveTo>
                  <a:lnTo>
                    <a:pt x="163" y="41"/>
                  </a:lnTo>
                  <a:lnTo>
                    <a:pt x="167" y="35"/>
                  </a:lnTo>
                  <a:lnTo>
                    <a:pt x="171" y="29"/>
                  </a:lnTo>
                  <a:lnTo>
                    <a:pt x="174" y="22"/>
                  </a:lnTo>
                  <a:lnTo>
                    <a:pt x="176" y="16"/>
                  </a:lnTo>
                  <a:lnTo>
                    <a:pt x="176" y="9"/>
                  </a:lnTo>
                  <a:lnTo>
                    <a:pt x="175" y="7"/>
                  </a:lnTo>
                  <a:lnTo>
                    <a:pt x="174" y="5"/>
                  </a:lnTo>
                  <a:lnTo>
                    <a:pt x="172" y="3"/>
                  </a:lnTo>
                  <a:lnTo>
                    <a:pt x="169" y="2"/>
                  </a:lnTo>
                  <a:lnTo>
                    <a:pt x="163" y="0"/>
                  </a:lnTo>
                  <a:lnTo>
                    <a:pt x="158" y="0"/>
                  </a:lnTo>
                  <a:lnTo>
                    <a:pt x="152" y="0"/>
                  </a:lnTo>
                  <a:lnTo>
                    <a:pt x="147" y="0"/>
                  </a:lnTo>
                  <a:lnTo>
                    <a:pt x="141" y="2"/>
                  </a:lnTo>
                  <a:lnTo>
                    <a:pt x="135" y="3"/>
                  </a:lnTo>
                  <a:lnTo>
                    <a:pt x="130" y="6"/>
                  </a:lnTo>
                  <a:lnTo>
                    <a:pt x="125" y="9"/>
                  </a:lnTo>
                  <a:lnTo>
                    <a:pt x="116" y="16"/>
                  </a:lnTo>
                  <a:lnTo>
                    <a:pt x="108" y="24"/>
                  </a:lnTo>
                  <a:lnTo>
                    <a:pt x="100" y="32"/>
                  </a:lnTo>
                  <a:lnTo>
                    <a:pt x="94" y="40"/>
                  </a:lnTo>
                  <a:lnTo>
                    <a:pt x="91" y="45"/>
                  </a:lnTo>
                  <a:lnTo>
                    <a:pt x="89" y="52"/>
                  </a:lnTo>
                  <a:lnTo>
                    <a:pt x="89" y="59"/>
                  </a:lnTo>
                  <a:lnTo>
                    <a:pt x="88" y="67"/>
                  </a:lnTo>
                  <a:lnTo>
                    <a:pt x="84" y="71"/>
                  </a:lnTo>
                  <a:lnTo>
                    <a:pt x="80" y="75"/>
                  </a:lnTo>
                  <a:lnTo>
                    <a:pt x="73" y="79"/>
                  </a:lnTo>
                  <a:lnTo>
                    <a:pt x="66" y="83"/>
                  </a:lnTo>
                  <a:lnTo>
                    <a:pt x="62" y="87"/>
                  </a:lnTo>
                  <a:lnTo>
                    <a:pt x="57" y="89"/>
                  </a:lnTo>
                  <a:lnTo>
                    <a:pt x="52" y="89"/>
                  </a:lnTo>
                  <a:lnTo>
                    <a:pt x="45" y="89"/>
                  </a:lnTo>
                  <a:lnTo>
                    <a:pt x="40" y="91"/>
                  </a:lnTo>
                  <a:lnTo>
                    <a:pt x="35" y="94"/>
                  </a:lnTo>
                  <a:lnTo>
                    <a:pt x="32" y="97"/>
                  </a:lnTo>
                  <a:lnTo>
                    <a:pt x="30" y="100"/>
                  </a:lnTo>
                  <a:lnTo>
                    <a:pt x="25" y="106"/>
                  </a:lnTo>
                  <a:lnTo>
                    <a:pt x="17" y="110"/>
                  </a:lnTo>
                  <a:lnTo>
                    <a:pt x="12" y="115"/>
                  </a:lnTo>
                  <a:lnTo>
                    <a:pt x="5" y="118"/>
                  </a:lnTo>
                  <a:lnTo>
                    <a:pt x="2" y="121"/>
                  </a:lnTo>
                  <a:lnTo>
                    <a:pt x="1" y="123"/>
                  </a:lnTo>
                  <a:lnTo>
                    <a:pt x="0" y="124"/>
                  </a:lnTo>
                  <a:lnTo>
                    <a:pt x="1" y="126"/>
                  </a:lnTo>
                  <a:lnTo>
                    <a:pt x="4" y="130"/>
                  </a:lnTo>
                  <a:lnTo>
                    <a:pt x="7" y="132"/>
                  </a:lnTo>
                  <a:lnTo>
                    <a:pt x="11" y="133"/>
                  </a:lnTo>
                  <a:lnTo>
                    <a:pt x="15" y="132"/>
                  </a:lnTo>
                  <a:lnTo>
                    <a:pt x="19" y="132"/>
                  </a:lnTo>
                  <a:lnTo>
                    <a:pt x="23" y="130"/>
                  </a:lnTo>
                  <a:lnTo>
                    <a:pt x="26" y="128"/>
                  </a:lnTo>
                  <a:lnTo>
                    <a:pt x="29" y="126"/>
                  </a:lnTo>
                  <a:lnTo>
                    <a:pt x="35" y="124"/>
                  </a:lnTo>
                  <a:lnTo>
                    <a:pt x="40" y="121"/>
                  </a:lnTo>
                  <a:lnTo>
                    <a:pt x="45" y="117"/>
                  </a:lnTo>
                  <a:lnTo>
                    <a:pt x="50" y="113"/>
                  </a:lnTo>
                  <a:lnTo>
                    <a:pt x="58" y="106"/>
                  </a:lnTo>
                  <a:lnTo>
                    <a:pt x="66" y="100"/>
                  </a:lnTo>
                  <a:lnTo>
                    <a:pt x="82" y="93"/>
                  </a:lnTo>
                  <a:lnTo>
                    <a:pt x="96" y="89"/>
                  </a:lnTo>
                  <a:lnTo>
                    <a:pt x="103" y="86"/>
                  </a:lnTo>
                  <a:lnTo>
                    <a:pt x="111" y="82"/>
                  </a:lnTo>
                  <a:lnTo>
                    <a:pt x="118" y="78"/>
                  </a:lnTo>
                  <a:lnTo>
                    <a:pt x="126" y="72"/>
                  </a:lnTo>
                  <a:lnTo>
                    <a:pt x="131" y="70"/>
                  </a:lnTo>
                  <a:lnTo>
                    <a:pt x="136" y="67"/>
                  </a:lnTo>
                  <a:lnTo>
                    <a:pt x="141" y="63"/>
                  </a:lnTo>
                  <a:lnTo>
                    <a:pt x="145" y="59"/>
                  </a:lnTo>
                  <a:lnTo>
                    <a:pt x="149" y="55"/>
                  </a:lnTo>
                  <a:lnTo>
                    <a:pt x="154" y="51"/>
                  </a:lnTo>
                  <a:lnTo>
                    <a:pt x="159" y="48"/>
                  </a:lnTo>
                  <a:lnTo>
                    <a:pt x="164" y="46"/>
                  </a:lnTo>
                  <a:lnTo>
                    <a:pt x="161" y="46"/>
                  </a:lnTo>
                  <a:lnTo>
                    <a:pt x="159" y="46"/>
                  </a:lnTo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804245" y="3840404"/>
              <a:ext cx="8036" cy="0"/>
            </a:xfrm>
            <a:custGeom>
              <a:avLst/>
              <a:gdLst>
                <a:gd name="T0" fmla="*/ 2147483647 w 43"/>
                <a:gd name="T1" fmla="*/ 0 h 17"/>
                <a:gd name="T2" fmla="*/ 2147483647 w 43"/>
                <a:gd name="T3" fmla="*/ 0 h 17"/>
                <a:gd name="T4" fmla="*/ 2147483647 w 43"/>
                <a:gd name="T5" fmla="*/ 0 h 17"/>
                <a:gd name="T6" fmla="*/ 2147483647 w 43"/>
                <a:gd name="T7" fmla="*/ 0 h 17"/>
                <a:gd name="T8" fmla="*/ 2147483647 w 43"/>
                <a:gd name="T9" fmla="*/ 0 h 17"/>
                <a:gd name="T10" fmla="*/ 2147483647 w 43"/>
                <a:gd name="T11" fmla="*/ 0 h 17"/>
                <a:gd name="T12" fmla="*/ 2147483647 w 43"/>
                <a:gd name="T13" fmla="*/ 0 h 17"/>
                <a:gd name="T14" fmla="*/ 0 w 43"/>
                <a:gd name="T15" fmla="*/ 0 h 17"/>
                <a:gd name="T16" fmla="*/ 0 w 43"/>
                <a:gd name="T17" fmla="*/ 0 h 17"/>
                <a:gd name="T18" fmla="*/ 2147483647 w 43"/>
                <a:gd name="T19" fmla="*/ 0 h 17"/>
                <a:gd name="T20" fmla="*/ 2147483647 w 43"/>
                <a:gd name="T21" fmla="*/ 0 h 17"/>
                <a:gd name="T22" fmla="*/ 2147483647 w 43"/>
                <a:gd name="T23" fmla="*/ 0 h 17"/>
                <a:gd name="T24" fmla="*/ 2147483647 w 43"/>
                <a:gd name="T25" fmla="*/ 0 h 17"/>
                <a:gd name="T26" fmla="*/ 2147483647 w 43"/>
                <a:gd name="T27" fmla="*/ 0 h 17"/>
                <a:gd name="T28" fmla="*/ 2147483647 w 43"/>
                <a:gd name="T29" fmla="*/ 0 h 17"/>
                <a:gd name="T30" fmla="*/ 2147483647 w 43"/>
                <a:gd name="T31" fmla="*/ 0 h 17"/>
                <a:gd name="T32" fmla="*/ 2147483647 w 43"/>
                <a:gd name="T33" fmla="*/ 0 h 17"/>
                <a:gd name="T34" fmla="*/ 2147483647 w 43"/>
                <a:gd name="T35" fmla="*/ 0 h 17"/>
                <a:gd name="T36" fmla="*/ 2147483647 w 43"/>
                <a:gd name="T37" fmla="*/ 0 h 1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43"/>
                <a:gd name="T58" fmla="*/ 0 h 17"/>
                <a:gd name="T59" fmla="*/ 43 w 43"/>
                <a:gd name="T60" fmla="*/ 0 h 1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43" h="17">
                  <a:moveTo>
                    <a:pt x="33" y="0"/>
                  </a:moveTo>
                  <a:lnTo>
                    <a:pt x="22" y="2"/>
                  </a:lnTo>
                  <a:lnTo>
                    <a:pt x="12" y="4"/>
                  </a:lnTo>
                  <a:lnTo>
                    <a:pt x="7" y="5"/>
                  </a:lnTo>
                  <a:lnTo>
                    <a:pt x="3" y="8"/>
                  </a:lnTo>
                  <a:lnTo>
                    <a:pt x="2" y="10"/>
                  </a:lnTo>
                  <a:lnTo>
                    <a:pt x="1" y="12"/>
                  </a:lnTo>
                  <a:lnTo>
                    <a:pt x="0" y="14"/>
                  </a:lnTo>
                  <a:lnTo>
                    <a:pt x="0" y="17"/>
                  </a:lnTo>
                  <a:lnTo>
                    <a:pt x="11" y="17"/>
                  </a:lnTo>
                  <a:lnTo>
                    <a:pt x="23" y="17"/>
                  </a:lnTo>
                  <a:lnTo>
                    <a:pt x="28" y="17"/>
                  </a:lnTo>
                  <a:lnTo>
                    <a:pt x="34" y="15"/>
                  </a:lnTo>
                  <a:lnTo>
                    <a:pt x="39" y="11"/>
                  </a:lnTo>
                  <a:lnTo>
                    <a:pt x="43" y="5"/>
                  </a:lnTo>
                  <a:lnTo>
                    <a:pt x="41" y="2"/>
                  </a:lnTo>
                  <a:lnTo>
                    <a:pt x="38" y="0"/>
                  </a:lnTo>
                  <a:lnTo>
                    <a:pt x="33" y="0"/>
                  </a:lnTo>
                </a:path>
              </a:pathLst>
            </a:custGeom>
            <a:solidFill>
              <a:schemeClr val="accent3"/>
            </a:solidFill>
            <a:ln w="0">
              <a:solidFill>
                <a:schemeClr val="accent3"/>
              </a:solidFill>
              <a:round/>
              <a:headEnd/>
              <a:tailEnd/>
            </a:ln>
          </p:spPr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739956" y="3856484"/>
              <a:ext cx="16072" cy="8040"/>
            </a:xfrm>
            <a:custGeom>
              <a:avLst/>
              <a:gdLst>
                <a:gd name="T0" fmla="*/ 2147483647 w 65"/>
                <a:gd name="T1" fmla="*/ 2147483647 h 50"/>
                <a:gd name="T2" fmla="*/ 2147483647 w 65"/>
                <a:gd name="T3" fmla="*/ 2147483647 h 50"/>
                <a:gd name="T4" fmla="*/ 2147483647 w 65"/>
                <a:gd name="T5" fmla="*/ 1320166502 h 50"/>
                <a:gd name="T6" fmla="*/ 2147483647 w 65"/>
                <a:gd name="T7" fmla="*/ 0 h 50"/>
                <a:gd name="T8" fmla="*/ 2147483647 w 65"/>
                <a:gd name="T9" fmla="*/ 0 h 50"/>
                <a:gd name="T10" fmla="*/ 2147483647 w 65"/>
                <a:gd name="T11" fmla="*/ 0 h 50"/>
                <a:gd name="T12" fmla="*/ 2147483647 w 65"/>
                <a:gd name="T13" fmla="*/ 2147483647 h 50"/>
                <a:gd name="T14" fmla="*/ 2147483647 w 65"/>
                <a:gd name="T15" fmla="*/ 2147483647 h 50"/>
                <a:gd name="T16" fmla="*/ 2147483647 w 65"/>
                <a:gd name="T17" fmla="*/ 2147483647 h 50"/>
                <a:gd name="T18" fmla="*/ 2147483647 w 65"/>
                <a:gd name="T19" fmla="*/ 2147483647 h 50"/>
                <a:gd name="T20" fmla="*/ 2147483647 w 65"/>
                <a:gd name="T21" fmla="*/ 2147483647 h 50"/>
                <a:gd name="T22" fmla="*/ 2147483647 w 65"/>
                <a:gd name="T23" fmla="*/ 2147483647 h 50"/>
                <a:gd name="T24" fmla="*/ 2147483647 w 65"/>
                <a:gd name="T25" fmla="*/ 2147483647 h 50"/>
                <a:gd name="T26" fmla="*/ 2147483647 w 65"/>
                <a:gd name="T27" fmla="*/ 2147483647 h 50"/>
                <a:gd name="T28" fmla="*/ 2147483647 w 65"/>
                <a:gd name="T29" fmla="*/ 2147483647 h 50"/>
                <a:gd name="T30" fmla="*/ 2147483647 w 65"/>
                <a:gd name="T31" fmla="*/ 2147483647 h 50"/>
                <a:gd name="T32" fmla="*/ 2147483647 w 65"/>
                <a:gd name="T33" fmla="*/ 2147483647 h 50"/>
                <a:gd name="T34" fmla="*/ 2147483647 w 65"/>
                <a:gd name="T35" fmla="*/ 2147483647 h 50"/>
                <a:gd name="T36" fmla="*/ 2147483647 w 65"/>
                <a:gd name="T37" fmla="*/ 2147483647 h 50"/>
                <a:gd name="T38" fmla="*/ 2147483647 w 65"/>
                <a:gd name="T39" fmla="*/ 2147483647 h 50"/>
                <a:gd name="T40" fmla="*/ 2147483647 w 65"/>
                <a:gd name="T41" fmla="*/ 2147483647 h 50"/>
                <a:gd name="T42" fmla="*/ 2147483647 w 65"/>
                <a:gd name="T43" fmla="*/ 2147483647 h 50"/>
                <a:gd name="T44" fmla="*/ 2147483647 w 65"/>
                <a:gd name="T45" fmla="*/ 2147483647 h 50"/>
                <a:gd name="T46" fmla="*/ 2147483647 w 65"/>
                <a:gd name="T47" fmla="*/ 2147483647 h 50"/>
                <a:gd name="T48" fmla="*/ 2147483647 w 65"/>
                <a:gd name="T49" fmla="*/ 2147483647 h 50"/>
                <a:gd name="T50" fmla="*/ 2147483647 w 65"/>
                <a:gd name="T51" fmla="*/ 2147483647 h 50"/>
                <a:gd name="T52" fmla="*/ 2147483647 w 65"/>
                <a:gd name="T53" fmla="*/ 2147483647 h 50"/>
                <a:gd name="T54" fmla="*/ 2147483647 w 65"/>
                <a:gd name="T55" fmla="*/ 2147483647 h 50"/>
                <a:gd name="T56" fmla="*/ 2147483647 w 65"/>
                <a:gd name="T57" fmla="*/ 2147483647 h 50"/>
                <a:gd name="T58" fmla="*/ 2147483647 w 65"/>
                <a:gd name="T59" fmla="*/ 2147483647 h 50"/>
                <a:gd name="T60" fmla="*/ 0 w 65"/>
                <a:gd name="T61" fmla="*/ 2147483647 h 50"/>
                <a:gd name="T62" fmla="*/ 2147483647 w 65"/>
                <a:gd name="T63" fmla="*/ 2147483647 h 50"/>
                <a:gd name="T64" fmla="*/ 2147483647 w 65"/>
                <a:gd name="T65" fmla="*/ 2147483647 h 50"/>
                <a:gd name="T66" fmla="*/ 2147483647 w 65"/>
                <a:gd name="T67" fmla="*/ 2147483647 h 50"/>
                <a:gd name="T68" fmla="*/ 2147483647 w 65"/>
                <a:gd name="T69" fmla="*/ 2147483647 h 50"/>
                <a:gd name="T70" fmla="*/ 2147483647 w 65"/>
                <a:gd name="T71" fmla="*/ 2147483647 h 50"/>
                <a:gd name="T72" fmla="*/ 2147483647 w 65"/>
                <a:gd name="T73" fmla="*/ 2147483647 h 50"/>
                <a:gd name="T74" fmla="*/ 2147483647 w 65"/>
                <a:gd name="T75" fmla="*/ 2147483647 h 50"/>
                <a:gd name="T76" fmla="*/ 2147483647 w 65"/>
                <a:gd name="T77" fmla="*/ 2147483647 h 50"/>
                <a:gd name="T78" fmla="*/ 2147483647 w 65"/>
                <a:gd name="T79" fmla="*/ 2147483647 h 50"/>
                <a:gd name="T80" fmla="*/ 2147483647 w 65"/>
                <a:gd name="T81" fmla="*/ 2147483647 h 50"/>
                <a:gd name="T82" fmla="*/ 2147483647 w 65"/>
                <a:gd name="T83" fmla="*/ 2147483647 h 50"/>
                <a:gd name="T84" fmla="*/ 2147483647 w 65"/>
                <a:gd name="T85" fmla="*/ 2147483647 h 5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65"/>
                <a:gd name="T130" fmla="*/ 0 h 50"/>
                <a:gd name="T131" fmla="*/ 65 w 65"/>
                <a:gd name="T132" fmla="*/ 50 h 50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65" h="50">
                  <a:moveTo>
                    <a:pt x="32" y="7"/>
                  </a:moveTo>
                  <a:lnTo>
                    <a:pt x="36" y="3"/>
                  </a:lnTo>
                  <a:lnTo>
                    <a:pt x="42" y="1"/>
                  </a:lnTo>
                  <a:lnTo>
                    <a:pt x="48" y="0"/>
                  </a:lnTo>
                  <a:lnTo>
                    <a:pt x="55" y="0"/>
                  </a:lnTo>
                  <a:lnTo>
                    <a:pt x="57" y="0"/>
                  </a:lnTo>
                  <a:lnTo>
                    <a:pt x="60" y="2"/>
                  </a:lnTo>
                  <a:lnTo>
                    <a:pt x="62" y="3"/>
                  </a:lnTo>
                  <a:lnTo>
                    <a:pt x="63" y="5"/>
                  </a:lnTo>
                  <a:lnTo>
                    <a:pt x="65" y="8"/>
                  </a:lnTo>
                  <a:lnTo>
                    <a:pt x="65" y="11"/>
                  </a:lnTo>
                  <a:lnTo>
                    <a:pt x="65" y="14"/>
                  </a:lnTo>
                  <a:lnTo>
                    <a:pt x="65" y="18"/>
                  </a:lnTo>
                  <a:lnTo>
                    <a:pt x="57" y="18"/>
                  </a:lnTo>
                  <a:lnTo>
                    <a:pt x="48" y="18"/>
                  </a:lnTo>
                  <a:lnTo>
                    <a:pt x="56" y="23"/>
                  </a:lnTo>
                  <a:lnTo>
                    <a:pt x="59" y="23"/>
                  </a:lnTo>
                  <a:lnTo>
                    <a:pt x="59" y="25"/>
                  </a:lnTo>
                  <a:lnTo>
                    <a:pt x="58" y="27"/>
                  </a:lnTo>
                  <a:lnTo>
                    <a:pt x="56" y="28"/>
                  </a:lnTo>
                  <a:lnTo>
                    <a:pt x="53" y="29"/>
                  </a:lnTo>
                  <a:lnTo>
                    <a:pt x="47" y="31"/>
                  </a:lnTo>
                  <a:lnTo>
                    <a:pt x="42" y="34"/>
                  </a:lnTo>
                  <a:lnTo>
                    <a:pt x="38" y="35"/>
                  </a:lnTo>
                  <a:lnTo>
                    <a:pt x="35" y="37"/>
                  </a:lnTo>
                  <a:lnTo>
                    <a:pt x="33" y="41"/>
                  </a:lnTo>
                  <a:lnTo>
                    <a:pt x="32" y="45"/>
                  </a:lnTo>
                  <a:lnTo>
                    <a:pt x="24" y="48"/>
                  </a:lnTo>
                  <a:lnTo>
                    <a:pt x="16" y="49"/>
                  </a:lnTo>
                  <a:lnTo>
                    <a:pt x="8" y="50"/>
                  </a:lnTo>
                  <a:lnTo>
                    <a:pt x="0" y="50"/>
                  </a:lnTo>
                  <a:lnTo>
                    <a:pt x="2" y="45"/>
                  </a:lnTo>
                  <a:lnTo>
                    <a:pt x="6" y="40"/>
                  </a:lnTo>
                  <a:lnTo>
                    <a:pt x="9" y="36"/>
                  </a:lnTo>
                  <a:lnTo>
                    <a:pt x="14" y="32"/>
                  </a:lnTo>
                  <a:lnTo>
                    <a:pt x="23" y="25"/>
                  </a:lnTo>
                  <a:lnTo>
                    <a:pt x="32" y="18"/>
                  </a:lnTo>
                  <a:lnTo>
                    <a:pt x="33" y="17"/>
                  </a:lnTo>
                  <a:lnTo>
                    <a:pt x="36" y="15"/>
                  </a:lnTo>
                  <a:lnTo>
                    <a:pt x="36" y="13"/>
                  </a:lnTo>
                  <a:lnTo>
                    <a:pt x="36" y="11"/>
                  </a:lnTo>
                  <a:lnTo>
                    <a:pt x="35" y="9"/>
                  </a:lnTo>
                  <a:lnTo>
                    <a:pt x="32" y="7"/>
                  </a:lnTo>
                </a:path>
              </a:pathLst>
            </a:custGeom>
            <a:solidFill>
              <a:schemeClr val="accent3"/>
            </a:solidFill>
            <a:ln w="0">
              <a:solidFill>
                <a:schemeClr val="accent3"/>
              </a:solidFill>
              <a:round/>
              <a:headEnd/>
              <a:tailEnd/>
            </a:ln>
          </p:spPr>
        </p:sp>
        <p:sp>
          <p:nvSpPr>
            <p:cNvPr id="46" name="Freeform 45"/>
            <p:cNvSpPr>
              <a:spLocks/>
            </p:cNvSpPr>
            <p:nvPr/>
          </p:nvSpPr>
          <p:spPr bwMode="auto">
            <a:xfrm>
              <a:off x="691739" y="3864525"/>
              <a:ext cx="24108" cy="8040"/>
            </a:xfrm>
            <a:custGeom>
              <a:avLst/>
              <a:gdLst>
                <a:gd name="T0" fmla="*/ 2147483647 w 77"/>
                <a:gd name="T1" fmla="*/ 2147483647 h 53"/>
                <a:gd name="T2" fmla="*/ 2147483647 w 77"/>
                <a:gd name="T3" fmla="*/ 2147483647 h 53"/>
                <a:gd name="T4" fmla="*/ 2147483647 w 77"/>
                <a:gd name="T5" fmla="*/ 2147483647 h 53"/>
                <a:gd name="T6" fmla="*/ 2147483647 w 77"/>
                <a:gd name="T7" fmla="*/ 2147483647 h 53"/>
                <a:gd name="T8" fmla="*/ 2147483647 w 77"/>
                <a:gd name="T9" fmla="*/ 2147483647 h 53"/>
                <a:gd name="T10" fmla="*/ 2147483647 w 77"/>
                <a:gd name="T11" fmla="*/ 2147483647 h 53"/>
                <a:gd name="T12" fmla="*/ 2147483647 w 77"/>
                <a:gd name="T13" fmla="*/ 2147483647 h 53"/>
                <a:gd name="T14" fmla="*/ 2147483647 w 77"/>
                <a:gd name="T15" fmla="*/ 1044587759 h 53"/>
                <a:gd name="T16" fmla="*/ 2147483647 w 77"/>
                <a:gd name="T17" fmla="*/ 0 h 53"/>
                <a:gd name="T18" fmla="*/ 2147483647 w 77"/>
                <a:gd name="T19" fmla="*/ 0 h 53"/>
                <a:gd name="T20" fmla="*/ 2147483647 w 77"/>
                <a:gd name="T21" fmla="*/ 1044587759 h 53"/>
                <a:gd name="T22" fmla="*/ 2147483647 w 77"/>
                <a:gd name="T23" fmla="*/ 2083394383 h 53"/>
                <a:gd name="T24" fmla="*/ 2147483647 w 77"/>
                <a:gd name="T25" fmla="*/ 2147483647 h 53"/>
                <a:gd name="T26" fmla="*/ 2147483647 w 77"/>
                <a:gd name="T27" fmla="*/ 2147483647 h 53"/>
                <a:gd name="T28" fmla="*/ 2147483647 w 77"/>
                <a:gd name="T29" fmla="*/ 2147483647 h 53"/>
                <a:gd name="T30" fmla="*/ 2147483647 w 77"/>
                <a:gd name="T31" fmla="*/ 2147483647 h 53"/>
                <a:gd name="T32" fmla="*/ 2147483647 w 77"/>
                <a:gd name="T33" fmla="*/ 2147483647 h 53"/>
                <a:gd name="T34" fmla="*/ 2147483647 w 77"/>
                <a:gd name="T35" fmla="*/ 2147483647 h 53"/>
                <a:gd name="T36" fmla="*/ 2147483647 w 77"/>
                <a:gd name="T37" fmla="*/ 2147483647 h 53"/>
                <a:gd name="T38" fmla="*/ 2147483647 w 77"/>
                <a:gd name="T39" fmla="*/ 2147483647 h 53"/>
                <a:gd name="T40" fmla="*/ 2147483647 w 77"/>
                <a:gd name="T41" fmla="*/ 2147483647 h 53"/>
                <a:gd name="T42" fmla="*/ 2147483647 w 77"/>
                <a:gd name="T43" fmla="*/ 2147483647 h 53"/>
                <a:gd name="T44" fmla="*/ 2147483647 w 77"/>
                <a:gd name="T45" fmla="*/ 2147483647 h 53"/>
                <a:gd name="T46" fmla="*/ 2147483647 w 77"/>
                <a:gd name="T47" fmla="*/ 2147483647 h 53"/>
                <a:gd name="T48" fmla="*/ 2147483647 w 77"/>
                <a:gd name="T49" fmla="*/ 2147483647 h 53"/>
                <a:gd name="T50" fmla="*/ 0 w 77"/>
                <a:gd name="T51" fmla="*/ 2147483647 h 53"/>
                <a:gd name="T52" fmla="*/ 0 w 77"/>
                <a:gd name="T53" fmla="*/ 2147483647 h 53"/>
                <a:gd name="T54" fmla="*/ 2147483647 w 77"/>
                <a:gd name="T55" fmla="*/ 2147483647 h 53"/>
                <a:gd name="T56" fmla="*/ 2147483647 w 77"/>
                <a:gd name="T57" fmla="*/ 2147483647 h 53"/>
                <a:gd name="T58" fmla="*/ 2147483647 w 77"/>
                <a:gd name="T59" fmla="*/ 2147483647 h 53"/>
                <a:gd name="T60" fmla="*/ 2147483647 w 77"/>
                <a:gd name="T61" fmla="*/ 2147483647 h 53"/>
                <a:gd name="T62" fmla="*/ 2147483647 w 77"/>
                <a:gd name="T63" fmla="*/ 2147483647 h 53"/>
                <a:gd name="T64" fmla="*/ 2147483647 w 77"/>
                <a:gd name="T65" fmla="*/ 2147483647 h 53"/>
                <a:gd name="T66" fmla="*/ 2147483647 w 77"/>
                <a:gd name="T67" fmla="*/ 2147483647 h 53"/>
                <a:gd name="T68" fmla="*/ 2147483647 w 77"/>
                <a:gd name="T69" fmla="*/ 2147483647 h 53"/>
                <a:gd name="T70" fmla="*/ 2147483647 w 77"/>
                <a:gd name="T71" fmla="*/ 2147483647 h 53"/>
                <a:gd name="T72" fmla="*/ 2147483647 w 77"/>
                <a:gd name="T73" fmla="*/ 2147483647 h 5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77"/>
                <a:gd name="T112" fmla="*/ 0 h 53"/>
                <a:gd name="T113" fmla="*/ 77 w 77"/>
                <a:gd name="T114" fmla="*/ 53 h 53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77" h="53">
                  <a:moveTo>
                    <a:pt x="55" y="20"/>
                  </a:moveTo>
                  <a:lnTo>
                    <a:pt x="54" y="15"/>
                  </a:lnTo>
                  <a:lnTo>
                    <a:pt x="51" y="10"/>
                  </a:lnTo>
                  <a:lnTo>
                    <a:pt x="49" y="8"/>
                  </a:lnTo>
                  <a:lnTo>
                    <a:pt x="47" y="6"/>
                  </a:lnTo>
                  <a:lnTo>
                    <a:pt x="49" y="5"/>
                  </a:lnTo>
                  <a:lnTo>
                    <a:pt x="50" y="4"/>
                  </a:lnTo>
                  <a:lnTo>
                    <a:pt x="57" y="1"/>
                  </a:lnTo>
                  <a:lnTo>
                    <a:pt x="63" y="0"/>
                  </a:lnTo>
                  <a:lnTo>
                    <a:pt x="65" y="0"/>
                  </a:lnTo>
                  <a:lnTo>
                    <a:pt x="67" y="1"/>
                  </a:lnTo>
                  <a:lnTo>
                    <a:pt x="69" y="2"/>
                  </a:lnTo>
                  <a:lnTo>
                    <a:pt x="71" y="4"/>
                  </a:lnTo>
                  <a:lnTo>
                    <a:pt x="75" y="13"/>
                  </a:lnTo>
                  <a:lnTo>
                    <a:pt x="77" y="21"/>
                  </a:lnTo>
                  <a:lnTo>
                    <a:pt x="77" y="25"/>
                  </a:lnTo>
                  <a:lnTo>
                    <a:pt x="76" y="28"/>
                  </a:lnTo>
                  <a:lnTo>
                    <a:pt x="74" y="30"/>
                  </a:lnTo>
                  <a:lnTo>
                    <a:pt x="71" y="31"/>
                  </a:lnTo>
                  <a:lnTo>
                    <a:pt x="55" y="39"/>
                  </a:lnTo>
                  <a:lnTo>
                    <a:pt x="38" y="46"/>
                  </a:lnTo>
                  <a:lnTo>
                    <a:pt x="29" y="49"/>
                  </a:lnTo>
                  <a:lnTo>
                    <a:pt x="20" y="51"/>
                  </a:lnTo>
                  <a:lnTo>
                    <a:pt x="11" y="53"/>
                  </a:lnTo>
                  <a:lnTo>
                    <a:pt x="1" y="53"/>
                  </a:lnTo>
                  <a:lnTo>
                    <a:pt x="0" y="49"/>
                  </a:lnTo>
                  <a:lnTo>
                    <a:pt x="0" y="46"/>
                  </a:lnTo>
                  <a:lnTo>
                    <a:pt x="1" y="43"/>
                  </a:lnTo>
                  <a:lnTo>
                    <a:pt x="3" y="40"/>
                  </a:lnTo>
                  <a:lnTo>
                    <a:pt x="10" y="37"/>
                  </a:lnTo>
                  <a:lnTo>
                    <a:pt x="20" y="34"/>
                  </a:lnTo>
                  <a:lnTo>
                    <a:pt x="30" y="32"/>
                  </a:lnTo>
                  <a:lnTo>
                    <a:pt x="40" y="29"/>
                  </a:lnTo>
                  <a:lnTo>
                    <a:pt x="44" y="27"/>
                  </a:lnTo>
                  <a:lnTo>
                    <a:pt x="49" y="25"/>
                  </a:lnTo>
                  <a:lnTo>
                    <a:pt x="53" y="23"/>
                  </a:lnTo>
                  <a:lnTo>
                    <a:pt x="55" y="20"/>
                  </a:lnTo>
                </a:path>
              </a:pathLst>
            </a:custGeom>
            <a:solidFill>
              <a:schemeClr val="accent3"/>
            </a:solidFill>
            <a:ln w="0">
              <a:solidFill>
                <a:schemeClr val="accent3"/>
              </a:solidFill>
              <a:round/>
              <a:headEnd/>
              <a:tailEnd/>
            </a:ln>
          </p:spPr>
        </p:sp>
        <p:sp>
          <p:nvSpPr>
            <p:cNvPr id="47" name="Freeform 46"/>
            <p:cNvSpPr>
              <a:spLocks/>
            </p:cNvSpPr>
            <p:nvPr/>
          </p:nvSpPr>
          <p:spPr bwMode="auto">
            <a:xfrm>
              <a:off x="675667" y="3864525"/>
              <a:ext cx="0" cy="8040"/>
            </a:xfrm>
            <a:custGeom>
              <a:avLst/>
              <a:gdLst>
                <a:gd name="T0" fmla="*/ 0 w 10"/>
                <a:gd name="T1" fmla="*/ 0 h 6"/>
                <a:gd name="T2" fmla="*/ 0 w 10"/>
                <a:gd name="T3" fmla="*/ 0 h 6"/>
                <a:gd name="T4" fmla="*/ 0 w 10"/>
                <a:gd name="T5" fmla="*/ 0 h 6"/>
                <a:gd name="T6" fmla="*/ 0 w 10"/>
                <a:gd name="T7" fmla="*/ 2147483647 h 6"/>
                <a:gd name="T8" fmla="*/ 0 w 10"/>
                <a:gd name="T9" fmla="*/ 2147483647 h 6"/>
                <a:gd name="T10" fmla="*/ 0 w 10"/>
                <a:gd name="T11" fmla="*/ 2147483647 h 6"/>
                <a:gd name="T12" fmla="*/ 0 w 10"/>
                <a:gd name="T13" fmla="*/ 2147483647 h 6"/>
                <a:gd name="T14" fmla="*/ 0 w 10"/>
                <a:gd name="T15" fmla="*/ 2147483647 h 6"/>
                <a:gd name="T16" fmla="*/ 0 w 10"/>
                <a:gd name="T17" fmla="*/ 2147483647 h 6"/>
                <a:gd name="T18" fmla="*/ 0 w 10"/>
                <a:gd name="T19" fmla="*/ 2147483647 h 6"/>
                <a:gd name="T20" fmla="*/ 0 w 10"/>
                <a:gd name="T21" fmla="*/ 0 h 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0"/>
                <a:gd name="T34" fmla="*/ 0 h 6"/>
                <a:gd name="T35" fmla="*/ 0 w 10"/>
                <a:gd name="T36" fmla="*/ 6 h 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0" h="6">
                  <a:moveTo>
                    <a:pt x="10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1" y="1"/>
                  </a:lnTo>
                  <a:lnTo>
                    <a:pt x="0" y="3"/>
                  </a:lnTo>
                  <a:lnTo>
                    <a:pt x="1" y="5"/>
                  </a:lnTo>
                  <a:lnTo>
                    <a:pt x="4" y="6"/>
                  </a:lnTo>
                  <a:lnTo>
                    <a:pt x="5" y="6"/>
                  </a:lnTo>
                  <a:lnTo>
                    <a:pt x="10" y="6"/>
                  </a:lnTo>
                  <a:lnTo>
                    <a:pt x="10" y="3"/>
                  </a:lnTo>
                  <a:lnTo>
                    <a:pt x="10" y="0"/>
                  </a:lnTo>
                </a:path>
              </a:pathLst>
            </a:custGeom>
            <a:solidFill>
              <a:schemeClr val="accent3"/>
            </a:solidFill>
            <a:ln w="0">
              <a:solidFill>
                <a:schemeClr val="accent3"/>
              </a:solidFill>
              <a:round/>
              <a:headEnd/>
              <a:tailEnd/>
            </a:ln>
          </p:spPr>
        </p:sp>
        <p:sp>
          <p:nvSpPr>
            <p:cNvPr id="48" name="Freeform 47"/>
            <p:cNvSpPr>
              <a:spLocks/>
            </p:cNvSpPr>
            <p:nvPr/>
          </p:nvSpPr>
          <p:spPr bwMode="auto">
            <a:xfrm>
              <a:off x="643523" y="3864525"/>
              <a:ext cx="16072" cy="16081"/>
            </a:xfrm>
            <a:custGeom>
              <a:avLst/>
              <a:gdLst>
                <a:gd name="T0" fmla="*/ 2147483647 w 84"/>
                <a:gd name="T1" fmla="*/ 2147483647 h 76"/>
                <a:gd name="T2" fmla="*/ 2147483647 w 84"/>
                <a:gd name="T3" fmla="*/ 2147483647 h 76"/>
                <a:gd name="T4" fmla="*/ 2147483647 w 84"/>
                <a:gd name="T5" fmla="*/ 2147483647 h 76"/>
                <a:gd name="T6" fmla="*/ 2147483647 w 84"/>
                <a:gd name="T7" fmla="*/ 2147483647 h 76"/>
                <a:gd name="T8" fmla="*/ 2147483647 w 84"/>
                <a:gd name="T9" fmla="*/ 2147483647 h 76"/>
                <a:gd name="T10" fmla="*/ 2147483647 w 84"/>
                <a:gd name="T11" fmla="*/ 2147483647 h 76"/>
                <a:gd name="T12" fmla="*/ 2147483647 w 84"/>
                <a:gd name="T13" fmla="*/ 2147483647 h 76"/>
                <a:gd name="T14" fmla="*/ 2147483647 w 84"/>
                <a:gd name="T15" fmla="*/ 2147483647 h 76"/>
                <a:gd name="T16" fmla="*/ 2147483647 w 84"/>
                <a:gd name="T17" fmla="*/ 2147483647 h 76"/>
                <a:gd name="T18" fmla="*/ 2147483647 w 84"/>
                <a:gd name="T19" fmla="*/ 2147483647 h 76"/>
                <a:gd name="T20" fmla="*/ 2147483647 w 84"/>
                <a:gd name="T21" fmla="*/ 2147483647 h 76"/>
                <a:gd name="T22" fmla="*/ 2147483647 w 84"/>
                <a:gd name="T23" fmla="*/ 2147483647 h 76"/>
                <a:gd name="T24" fmla="*/ 2147483647 w 84"/>
                <a:gd name="T25" fmla="*/ 2147483647 h 76"/>
                <a:gd name="T26" fmla="*/ 2147483647 w 84"/>
                <a:gd name="T27" fmla="*/ 2147483647 h 76"/>
                <a:gd name="T28" fmla="*/ 2147483647 w 84"/>
                <a:gd name="T29" fmla="*/ 2147483647 h 76"/>
                <a:gd name="T30" fmla="*/ 2147483647 w 84"/>
                <a:gd name="T31" fmla="*/ 2147483647 h 76"/>
                <a:gd name="T32" fmla="*/ 2147483647 w 84"/>
                <a:gd name="T33" fmla="*/ 2147483647 h 76"/>
                <a:gd name="T34" fmla="*/ 2147483647 w 84"/>
                <a:gd name="T35" fmla="*/ 2147483647 h 76"/>
                <a:gd name="T36" fmla="*/ 2147483647 w 84"/>
                <a:gd name="T37" fmla="*/ 0 h 76"/>
                <a:gd name="T38" fmla="*/ 2147483647 w 84"/>
                <a:gd name="T39" fmla="*/ 2147483647 h 76"/>
                <a:gd name="T40" fmla="*/ 2147483647 w 84"/>
                <a:gd name="T41" fmla="*/ 2147483647 h 76"/>
                <a:gd name="T42" fmla="*/ 2147483647 w 84"/>
                <a:gd name="T43" fmla="*/ 2147483647 h 76"/>
                <a:gd name="T44" fmla="*/ 2147483647 w 84"/>
                <a:gd name="T45" fmla="*/ 2147483647 h 76"/>
                <a:gd name="T46" fmla="*/ 0 w 84"/>
                <a:gd name="T47" fmla="*/ 2147483647 h 76"/>
                <a:gd name="T48" fmla="*/ 0 w 84"/>
                <a:gd name="T49" fmla="*/ 2147483647 h 76"/>
                <a:gd name="T50" fmla="*/ 2147483647 w 84"/>
                <a:gd name="T51" fmla="*/ 2147483647 h 76"/>
                <a:gd name="T52" fmla="*/ 2147483647 w 84"/>
                <a:gd name="T53" fmla="*/ 2147483647 h 76"/>
                <a:gd name="T54" fmla="*/ 2147483647 w 84"/>
                <a:gd name="T55" fmla="*/ 2147483647 h 76"/>
                <a:gd name="T56" fmla="*/ 2147483647 w 84"/>
                <a:gd name="T57" fmla="*/ 2147483647 h 76"/>
                <a:gd name="T58" fmla="*/ 2147483647 w 84"/>
                <a:gd name="T59" fmla="*/ 2147483647 h 76"/>
                <a:gd name="T60" fmla="*/ 2147483647 w 84"/>
                <a:gd name="T61" fmla="*/ 2147483647 h 76"/>
                <a:gd name="T62" fmla="*/ 2147483647 w 84"/>
                <a:gd name="T63" fmla="*/ 2147483647 h 76"/>
                <a:gd name="T64" fmla="*/ 2147483647 w 84"/>
                <a:gd name="T65" fmla="*/ 2147483647 h 76"/>
                <a:gd name="T66" fmla="*/ 2147483647 w 84"/>
                <a:gd name="T67" fmla="*/ 2147483647 h 76"/>
                <a:gd name="T68" fmla="*/ 2147483647 w 84"/>
                <a:gd name="T69" fmla="*/ 2147483647 h 76"/>
                <a:gd name="T70" fmla="*/ 2147483647 w 84"/>
                <a:gd name="T71" fmla="*/ 2147483647 h 76"/>
                <a:gd name="T72" fmla="*/ 2147483647 w 84"/>
                <a:gd name="T73" fmla="*/ 2147483647 h 76"/>
                <a:gd name="T74" fmla="*/ 2147483647 w 84"/>
                <a:gd name="T75" fmla="*/ 2147483647 h 76"/>
                <a:gd name="T76" fmla="*/ 2147483647 w 84"/>
                <a:gd name="T77" fmla="*/ 2147483647 h 7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84"/>
                <a:gd name="T118" fmla="*/ 0 h 76"/>
                <a:gd name="T119" fmla="*/ 84 w 84"/>
                <a:gd name="T120" fmla="*/ 76 h 7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84" h="76">
                  <a:moveTo>
                    <a:pt x="76" y="76"/>
                  </a:moveTo>
                  <a:lnTo>
                    <a:pt x="80" y="73"/>
                  </a:lnTo>
                  <a:lnTo>
                    <a:pt x="83" y="72"/>
                  </a:lnTo>
                  <a:lnTo>
                    <a:pt x="84" y="71"/>
                  </a:lnTo>
                  <a:lnTo>
                    <a:pt x="81" y="71"/>
                  </a:lnTo>
                  <a:lnTo>
                    <a:pt x="74" y="66"/>
                  </a:lnTo>
                  <a:lnTo>
                    <a:pt x="67" y="60"/>
                  </a:lnTo>
                  <a:lnTo>
                    <a:pt x="61" y="54"/>
                  </a:lnTo>
                  <a:lnTo>
                    <a:pt x="55" y="45"/>
                  </a:lnTo>
                  <a:lnTo>
                    <a:pt x="45" y="30"/>
                  </a:lnTo>
                  <a:lnTo>
                    <a:pt x="33" y="17"/>
                  </a:lnTo>
                  <a:lnTo>
                    <a:pt x="38" y="22"/>
                  </a:lnTo>
                  <a:lnTo>
                    <a:pt x="37" y="21"/>
                  </a:lnTo>
                  <a:lnTo>
                    <a:pt x="31" y="16"/>
                  </a:lnTo>
                  <a:lnTo>
                    <a:pt x="22" y="9"/>
                  </a:lnTo>
                  <a:lnTo>
                    <a:pt x="18" y="5"/>
                  </a:lnTo>
                  <a:lnTo>
                    <a:pt x="14" y="3"/>
                  </a:lnTo>
                  <a:lnTo>
                    <a:pt x="10" y="1"/>
                  </a:lnTo>
                  <a:lnTo>
                    <a:pt x="6" y="0"/>
                  </a:lnTo>
                  <a:lnTo>
                    <a:pt x="5" y="1"/>
                  </a:lnTo>
                  <a:lnTo>
                    <a:pt x="3" y="1"/>
                  </a:lnTo>
                  <a:lnTo>
                    <a:pt x="2" y="2"/>
                  </a:lnTo>
                  <a:lnTo>
                    <a:pt x="1" y="4"/>
                  </a:lnTo>
                  <a:lnTo>
                    <a:pt x="0" y="9"/>
                  </a:lnTo>
                  <a:lnTo>
                    <a:pt x="0" y="17"/>
                  </a:lnTo>
                  <a:lnTo>
                    <a:pt x="1" y="19"/>
                  </a:lnTo>
                  <a:lnTo>
                    <a:pt x="4" y="22"/>
                  </a:lnTo>
                  <a:lnTo>
                    <a:pt x="7" y="24"/>
                  </a:lnTo>
                  <a:lnTo>
                    <a:pt x="12" y="27"/>
                  </a:lnTo>
                  <a:lnTo>
                    <a:pt x="21" y="33"/>
                  </a:lnTo>
                  <a:lnTo>
                    <a:pt x="27" y="38"/>
                  </a:lnTo>
                  <a:lnTo>
                    <a:pt x="39" y="52"/>
                  </a:lnTo>
                  <a:lnTo>
                    <a:pt x="49" y="66"/>
                  </a:lnTo>
                  <a:lnTo>
                    <a:pt x="58" y="69"/>
                  </a:lnTo>
                  <a:lnTo>
                    <a:pt x="67" y="71"/>
                  </a:lnTo>
                  <a:lnTo>
                    <a:pt x="70" y="72"/>
                  </a:lnTo>
                  <a:lnTo>
                    <a:pt x="73" y="73"/>
                  </a:lnTo>
                  <a:lnTo>
                    <a:pt x="75" y="75"/>
                  </a:lnTo>
                  <a:lnTo>
                    <a:pt x="76" y="76"/>
                  </a:lnTo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</p:sp>
        <p:sp>
          <p:nvSpPr>
            <p:cNvPr id="49" name="Freeform 48"/>
            <p:cNvSpPr>
              <a:spLocks/>
            </p:cNvSpPr>
            <p:nvPr/>
          </p:nvSpPr>
          <p:spPr bwMode="auto">
            <a:xfrm>
              <a:off x="611378" y="3848444"/>
              <a:ext cx="16072" cy="16081"/>
            </a:xfrm>
            <a:custGeom>
              <a:avLst/>
              <a:gdLst>
                <a:gd name="T0" fmla="*/ 2147483647 w 56"/>
                <a:gd name="T1" fmla="*/ 2147483647 h 65"/>
                <a:gd name="T2" fmla="*/ 2147483647 w 56"/>
                <a:gd name="T3" fmla="*/ 2147483647 h 65"/>
                <a:gd name="T4" fmla="*/ 2147483647 w 56"/>
                <a:gd name="T5" fmla="*/ 2147483647 h 65"/>
                <a:gd name="T6" fmla="*/ 2147483647 w 56"/>
                <a:gd name="T7" fmla="*/ 2147483647 h 65"/>
                <a:gd name="T8" fmla="*/ 2147483647 w 56"/>
                <a:gd name="T9" fmla="*/ 0 h 65"/>
                <a:gd name="T10" fmla="*/ 2147483647 w 56"/>
                <a:gd name="T11" fmla="*/ 2147483647 h 65"/>
                <a:gd name="T12" fmla="*/ 2147483647 w 56"/>
                <a:gd name="T13" fmla="*/ 2147483647 h 65"/>
                <a:gd name="T14" fmla="*/ 2147483647 w 56"/>
                <a:gd name="T15" fmla="*/ 2147483647 h 65"/>
                <a:gd name="T16" fmla="*/ 2147483647 w 56"/>
                <a:gd name="T17" fmla="*/ 2147483647 h 65"/>
                <a:gd name="T18" fmla="*/ 2147483647 w 56"/>
                <a:gd name="T19" fmla="*/ 2147483647 h 65"/>
                <a:gd name="T20" fmla="*/ 2147483647 w 56"/>
                <a:gd name="T21" fmla="*/ 2147483647 h 65"/>
                <a:gd name="T22" fmla="*/ 2147483647 w 56"/>
                <a:gd name="T23" fmla="*/ 2147483647 h 65"/>
                <a:gd name="T24" fmla="*/ 2147483647 w 56"/>
                <a:gd name="T25" fmla="*/ 2147483647 h 65"/>
                <a:gd name="T26" fmla="*/ 2147483647 w 56"/>
                <a:gd name="T27" fmla="*/ 2147483647 h 65"/>
                <a:gd name="T28" fmla="*/ 2147483647 w 56"/>
                <a:gd name="T29" fmla="*/ 2147483647 h 65"/>
                <a:gd name="T30" fmla="*/ 2147483647 w 56"/>
                <a:gd name="T31" fmla="*/ 2147483647 h 65"/>
                <a:gd name="T32" fmla="*/ 2147483647 w 56"/>
                <a:gd name="T33" fmla="*/ 2147483647 h 65"/>
                <a:gd name="T34" fmla="*/ 2147483647 w 56"/>
                <a:gd name="T35" fmla="*/ 2147483647 h 65"/>
                <a:gd name="T36" fmla="*/ 2147483647 w 56"/>
                <a:gd name="T37" fmla="*/ 2147483647 h 65"/>
                <a:gd name="T38" fmla="*/ 2147483647 w 56"/>
                <a:gd name="T39" fmla="*/ 2147483647 h 65"/>
                <a:gd name="T40" fmla="*/ 2147483647 w 56"/>
                <a:gd name="T41" fmla="*/ 2147483647 h 65"/>
                <a:gd name="T42" fmla="*/ 2147483647 w 56"/>
                <a:gd name="T43" fmla="*/ 2147483647 h 65"/>
                <a:gd name="T44" fmla="*/ 2147483647 w 56"/>
                <a:gd name="T45" fmla="*/ 2147483647 h 65"/>
                <a:gd name="T46" fmla="*/ 2147483647 w 56"/>
                <a:gd name="T47" fmla="*/ 2147483647 h 65"/>
                <a:gd name="T48" fmla="*/ 0 w 56"/>
                <a:gd name="T49" fmla="*/ 2147483647 h 65"/>
                <a:gd name="T50" fmla="*/ 2147483647 w 56"/>
                <a:gd name="T51" fmla="*/ 2147483647 h 65"/>
                <a:gd name="T52" fmla="*/ 2147483647 w 56"/>
                <a:gd name="T53" fmla="*/ 2147483647 h 65"/>
                <a:gd name="T54" fmla="*/ 2147483647 w 56"/>
                <a:gd name="T55" fmla="*/ 2147483647 h 65"/>
                <a:gd name="T56" fmla="*/ 2147483647 w 56"/>
                <a:gd name="T57" fmla="*/ 2147483647 h 65"/>
                <a:gd name="T58" fmla="*/ 2147483647 w 56"/>
                <a:gd name="T59" fmla="*/ 2147483647 h 65"/>
                <a:gd name="T60" fmla="*/ 2147483647 w 56"/>
                <a:gd name="T61" fmla="*/ 2147483647 h 65"/>
                <a:gd name="T62" fmla="*/ 2147483647 w 56"/>
                <a:gd name="T63" fmla="*/ 2147483647 h 65"/>
                <a:gd name="T64" fmla="*/ 2147483647 w 56"/>
                <a:gd name="T65" fmla="*/ 2147483647 h 6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56"/>
                <a:gd name="T100" fmla="*/ 0 h 65"/>
                <a:gd name="T101" fmla="*/ 56 w 56"/>
                <a:gd name="T102" fmla="*/ 65 h 6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56" h="65">
                  <a:moveTo>
                    <a:pt x="21" y="32"/>
                  </a:moveTo>
                  <a:lnTo>
                    <a:pt x="26" y="24"/>
                  </a:lnTo>
                  <a:lnTo>
                    <a:pt x="33" y="16"/>
                  </a:lnTo>
                  <a:lnTo>
                    <a:pt x="43" y="8"/>
                  </a:lnTo>
                  <a:lnTo>
                    <a:pt x="54" y="0"/>
                  </a:lnTo>
                  <a:lnTo>
                    <a:pt x="55" y="4"/>
                  </a:lnTo>
                  <a:lnTo>
                    <a:pt x="56" y="7"/>
                  </a:lnTo>
                  <a:lnTo>
                    <a:pt x="56" y="11"/>
                  </a:lnTo>
                  <a:lnTo>
                    <a:pt x="56" y="13"/>
                  </a:lnTo>
                  <a:lnTo>
                    <a:pt x="53" y="18"/>
                  </a:lnTo>
                  <a:lnTo>
                    <a:pt x="49" y="23"/>
                  </a:lnTo>
                  <a:lnTo>
                    <a:pt x="40" y="30"/>
                  </a:lnTo>
                  <a:lnTo>
                    <a:pt x="31" y="38"/>
                  </a:lnTo>
                  <a:lnTo>
                    <a:pt x="34" y="46"/>
                  </a:lnTo>
                  <a:lnTo>
                    <a:pt x="38" y="49"/>
                  </a:lnTo>
                  <a:lnTo>
                    <a:pt x="35" y="53"/>
                  </a:lnTo>
                  <a:lnTo>
                    <a:pt x="32" y="56"/>
                  </a:lnTo>
                  <a:lnTo>
                    <a:pt x="29" y="59"/>
                  </a:lnTo>
                  <a:lnTo>
                    <a:pt x="26" y="61"/>
                  </a:lnTo>
                  <a:lnTo>
                    <a:pt x="20" y="64"/>
                  </a:lnTo>
                  <a:lnTo>
                    <a:pt x="16" y="65"/>
                  </a:lnTo>
                  <a:lnTo>
                    <a:pt x="11" y="62"/>
                  </a:lnTo>
                  <a:lnTo>
                    <a:pt x="8" y="59"/>
                  </a:lnTo>
                  <a:lnTo>
                    <a:pt x="3" y="55"/>
                  </a:lnTo>
                  <a:lnTo>
                    <a:pt x="0" y="49"/>
                  </a:lnTo>
                  <a:lnTo>
                    <a:pt x="5" y="49"/>
                  </a:lnTo>
                  <a:lnTo>
                    <a:pt x="8" y="47"/>
                  </a:lnTo>
                  <a:lnTo>
                    <a:pt x="10" y="45"/>
                  </a:lnTo>
                  <a:lnTo>
                    <a:pt x="12" y="43"/>
                  </a:lnTo>
                  <a:lnTo>
                    <a:pt x="14" y="41"/>
                  </a:lnTo>
                  <a:lnTo>
                    <a:pt x="15" y="38"/>
                  </a:lnTo>
                  <a:lnTo>
                    <a:pt x="17" y="34"/>
                  </a:lnTo>
                  <a:lnTo>
                    <a:pt x="21" y="32"/>
                  </a:lnTo>
                </a:path>
              </a:pathLst>
            </a:custGeom>
            <a:solidFill>
              <a:schemeClr val="accent3"/>
            </a:solidFill>
            <a:ln w="0">
              <a:solidFill>
                <a:schemeClr val="accent3"/>
              </a:solidFill>
              <a:round/>
              <a:headEnd/>
              <a:tailEnd/>
            </a:ln>
          </p:spPr>
        </p:sp>
        <p:sp>
          <p:nvSpPr>
            <p:cNvPr id="50" name="Freeform 49"/>
            <p:cNvSpPr>
              <a:spLocks/>
            </p:cNvSpPr>
            <p:nvPr/>
          </p:nvSpPr>
          <p:spPr bwMode="auto">
            <a:xfrm>
              <a:off x="539053" y="3800201"/>
              <a:ext cx="16072" cy="8040"/>
            </a:xfrm>
            <a:custGeom>
              <a:avLst/>
              <a:gdLst>
                <a:gd name="T0" fmla="*/ 0 w 55"/>
                <a:gd name="T1" fmla="*/ 2147483647 h 43"/>
                <a:gd name="T2" fmla="*/ 2147483647 w 55"/>
                <a:gd name="T3" fmla="*/ 2147483647 h 43"/>
                <a:gd name="T4" fmla="*/ 2147483647 w 55"/>
                <a:gd name="T5" fmla="*/ 2147483647 h 43"/>
                <a:gd name="T6" fmla="*/ 2147483647 w 55"/>
                <a:gd name="T7" fmla="*/ 2147483647 h 43"/>
                <a:gd name="T8" fmla="*/ 2147483647 w 55"/>
                <a:gd name="T9" fmla="*/ 2147483647 h 43"/>
                <a:gd name="T10" fmla="*/ 2147483647 w 55"/>
                <a:gd name="T11" fmla="*/ 2147483647 h 43"/>
                <a:gd name="T12" fmla="*/ 2147483647 w 55"/>
                <a:gd name="T13" fmla="*/ 0 h 43"/>
                <a:gd name="T14" fmla="*/ 2147483647 w 55"/>
                <a:gd name="T15" fmla="*/ 2147483647 h 43"/>
                <a:gd name="T16" fmla="*/ 2147483647 w 55"/>
                <a:gd name="T17" fmla="*/ 2147483647 h 43"/>
                <a:gd name="T18" fmla="*/ 2147483647 w 55"/>
                <a:gd name="T19" fmla="*/ 2147483647 h 43"/>
                <a:gd name="T20" fmla="*/ 2147483647 w 55"/>
                <a:gd name="T21" fmla="*/ 2147483647 h 43"/>
                <a:gd name="T22" fmla="*/ 2147483647 w 55"/>
                <a:gd name="T23" fmla="*/ 2147483647 h 43"/>
                <a:gd name="T24" fmla="*/ 2147483647 w 55"/>
                <a:gd name="T25" fmla="*/ 2147483647 h 43"/>
                <a:gd name="T26" fmla="*/ 2147483647 w 55"/>
                <a:gd name="T27" fmla="*/ 2147483647 h 43"/>
                <a:gd name="T28" fmla="*/ 2147483647 w 55"/>
                <a:gd name="T29" fmla="*/ 2147483647 h 43"/>
                <a:gd name="T30" fmla="*/ 2147483647 w 55"/>
                <a:gd name="T31" fmla="*/ 2147483647 h 43"/>
                <a:gd name="T32" fmla="*/ 2147483647 w 55"/>
                <a:gd name="T33" fmla="*/ 2147483647 h 43"/>
                <a:gd name="T34" fmla="*/ 2147483647 w 55"/>
                <a:gd name="T35" fmla="*/ 2147483647 h 43"/>
                <a:gd name="T36" fmla="*/ 2147483647 w 55"/>
                <a:gd name="T37" fmla="*/ 2147483647 h 43"/>
                <a:gd name="T38" fmla="*/ 2147483647 w 55"/>
                <a:gd name="T39" fmla="*/ 2147483647 h 43"/>
                <a:gd name="T40" fmla="*/ 2147483647 w 55"/>
                <a:gd name="T41" fmla="*/ 2147483647 h 43"/>
                <a:gd name="T42" fmla="*/ 2147483647 w 55"/>
                <a:gd name="T43" fmla="*/ 2147483647 h 43"/>
                <a:gd name="T44" fmla="*/ 2147483647 w 55"/>
                <a:gd name="T45" fmla="*/ 2147483647 h 43"/>
                <a:gd name="T46" fmla="*/ 2147483647 w 55"/>
                <a:gd name="T47" fmla="*/ 2147483647 h 43"/>
                <a:gd name="T48" fmla="*/ 2147483647 w 55"/>
                <a:gd name="T49" fmla="*/ 2147483647 h 43"/>
                <a:gd name="T50" fmla="*/ 2147483647 w 55"/>
                <a:gd name="T51" fmla="*/ 2147483647 h 43"/>
                <a:gd name="T52" fmla="*/ 0 w 55"/>
                <a:gd name="T53" fmla="*/ 2147483647 h 43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55"/>
                <a:gd name="T82" fmla="*/ 0 h 43"/>
                <a:gd name="T83" fmla="*/ 55 w 55"/>
                <a:gd name="T84" fmla="*/ 43 h 43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55" h="43">
                  <a:moveTo>
                    <a:pt x="0" y="33"/>
                  </a:moveTo>
                  <a:lnTo>
                    <a:pt x="14" y="25"/>
                  </a:lnTo>
                  <a:lnTo>
                    <a:pt x="27" y="19"/>
                  </a:lnTo>
                  <a:lnTo>
                    <a:pt x="34" y="14"/>
                  </a:lnTo>
                  <a:lnTo>
                    <a:pt x="41" y="10"/>
                  </a:lnTo>
                  <a:lnTo>
                    <a:pt x="48" y="5"/>
                  </a:lnTo>
                  <a:lnTo>
                    <a:pt x="54" y="0"/>
                  </a:lnTo>
                  <a:lnTo>
                    <a:pt x="55" y="3"/>
                  </a:lnTo>
                  <a:lnTo>
                    <a:pt x="55" y="7"/>
                  </a:lnTo>
                  <a:lnTo>
                    <a:pt x="54" y="10"/>
                  </a:lnTo>
                  <a:lnTo>
                    <a:pt x="53" y="12"/>
                  </a:lnTo>
                  <a:lnTo>
                    <a:pt x="50" y="17"/>
                  </a:lnTo>
                  <a:lnTo>
                    <a:pt x="47" y="22"/>
                  </a:lnTo>
                  <a:lnTo>
                    <a:pt x="43" y="26"/>
                  </a:lnTo>
                  <a:lnTo>
                    <a:pt x="41" y="31"/>
                  </a:lnTo>
                  <a:lnTo>
                    <a:pt x="41" y="33"/>
                  </a:lnTo>
                  <a:lnTo>
                    <a:pt x="41" y="36"/>
                  </a:lnTo>
                  <a:lnTo>
                    <a:pt x="42" y="39"/>
                  </a:lnTo>
                  <a:lnTo>
                    <a:pt x="43" y="43"/>
                  </a:lnTo>
                  <a:lnTo>
                    <a:pt x="38" y="43"/>
                  </a:lnTo>
                  <a:lnTo>
                    <a:pt x="33" y="43"/>
                  </a:lnTo>
                  <a:lnTo>
                    <a:pt x="29" y="40"/>
                  </a:lnTo>
                  <a:lnTo>
                    <a:pt x="25" y="38"/>
                  </a:lnTo>
                  <a:lnTo>
                    <a:pt x="21" y="37"/>
                  </a:lnTo>
                  <a:lnTo>
                    <a:pt x="17" y="36"/>
                  </a:lnTo>
                  <a:lnTo>
                    <a:pt x="8" y="35"/>
                  </a:lnTo>
                  <a:lnTo>
                    <a:pt x="0" y="33"/>
                  </a:lnTo>
                </a:path>
              </a:pathLst>
            </a:custGeom>
            <a:solidFill>
              <a:schemeClr val="accent3"/>
            </a:solidFill>
            <a:ln w="0">
              <a:solidFill>
                <a:schemeClr val="accent3"/>
              </a:solidFill>
              <a:round/>
              <a:headEnd/>
              <a:tailEnd/>
            </a:ln>
          </p:spPr>
        </p:sp>
        <p:sp>
          <p:nvSpPr>
            <p:cNvPr id="51" name="Freeform 50"/>
            <p:cNvSpPr>
              <a:spLocks/>
            </p:cNvSpPr>
            <p:nvPr/>
          </p:nvSpPr>
          <p:spPr bwMode="auto">
            <a:xfrm>
              <a:off x="522981" y="3776079"/>
              <a:ext cx="24108" cy="16081"/>
            </a:xfrm>
            <a:custGeom>
              <a:avLst/>
              <a:gdLst>
                <a:gd name="T0" fmla="*/ 2147483647 w 100"/>
                <a:gd name="T1" fmla="*/ 2147483647 h 42"/>
                <a:gd name="T2" fmla="*/ 2147483647 w 100"/>
                <a:gd name="T3" fmla="*/ 2147483647 h 42"/>
                <a:gd name="T4" fmla="*/ 2147483647 w 100"/>
                <a:gd name="T5" fmla="*/ 2147483647 h 42"/>
                <a:gd name="T6" fmla="*/ 2147483647 w 100"/>
                <a:gd name="T7" fmla="*/ 2147483647 h 42"/>
                <a:gd name="T8" fmla="*/ 2147483647 w 100"/>
                <a:gd name="T9" fmla="*/ 2147483647 h 42"/>
                <a:gd name="T10" fmla="*/ 2147483647 w 100"/>
                <a:gd name="T11" fmla="*/ 0 h 42"/>
                <a:gd name="T12" fmla="*/ 2147483647 w 100"/>
                <a:gd name="T13" fmla="*/ 0 h 42"/>
                <a:gd name="T14" fmla="*/ 2147483647 w 100"/>
                <a:gd name="T15" fmla="*/ 2147483647 h 42"/>
                <a:gd name="T16" fmla="*/ 2147483647 w 100"/>
                <a:gd name="T17" fmla="*/ 2147483647 h 42"/>
                <a:gd name="T18" fmla="*/ 2147483647 w 100"/>
                <a:gd name="T19" fmla="*/ 2147483647 h 42"/>
                <a:gd name="T20" fmla="*/ 2147483647 w 100"/>
                <a:gd name="T21" fmla="*/ 2147483647 h 42"/>
                <a:gd name="T22" fmla="*/ 2147483647 w 100"/>
                <a:gd name="T23" fmla="*/ 2147483647 h 42"/>
                <a:gd name="T24" fmla="*/ 2147483647 w 100"/>
                <a:gd name="T25" fmla="*/ 2147483647 h 42"/>
                <a:gd name="T26" fmla="*/ 2147483647 w 100"/>
                <a:gd name="T27" fmla="*/ 2147483647 h 42"/>
                <a:gd name="T28" fmla="*/ 2147483647 w 100"/>
                <a:gd name="T29" fmla="*/ 2147483647 h 42"/>
                <a:gd name="T30" fmla="*/ 2147483647 w 100"/>
                <a:gd name="T31" fmla="*/ 2147483647 h 42"/>
                <a:gd name="T32" fmla="*/ 2147483647 w 100"/>
                <a:gd name="T33" fmla="*/ 2147483647 h 42"/>
                <a:gd name="T34" fmla="*/ 2147483647 w 100"/>
                <a:gd name="T35" fmla="*/ 2147483647 h 42"/>
                <a:gd name="T36" fmla="*/ 2147483647 w 100"/>
                <a:gd name="T37" fmla="*/ 2147483647 h 42"/>
                <a:gd name="T38" fmla="*/ 2147483647 w 100"/>
                <a:gd name="T39" fmla="*/ 2147483647 h 42"/>
                <a:gd name="T40" fmla="*/ 2147483647 w 100"/>
                <a:gd name="T41" fmla="*/ 2147483647 h 42"/>
                <a:gd name="T42" fmla="*/ 2147483647 w 100"/>
                <a:gd name="T43" fmla="*/ 2147483647 h 42"/>
                <a:gd name="T44" fmla="*/ 2147483647 w 100"/>
                <a:gd name="T45" fmla="*/ 2147483647 h 42"/>
                <a:gd name="T46" fmla="*/ 2147483647 w 100"/>
                <a:gd name="T47" fmla="*/ 2147483647 h 42"/>
                <a:gd name="T48" fmla="*/ 2147483647 w 100"/>
                <a:gd name="T49" fmla="*/ 2147483647 h 42"/>
                <a:gd name="T50" fmla="*/ 2147483647 w 100"/>
                <a:gd name="T51" fmla="*/ 2147483647 h 42"/>
                <a:gd name="T52" fmla="*/ 2147483647 w 100"/>
                <a:gd name="T53" fmla="*/ 2147483647 h 42"/>
                <a:gd name="T54" fmla="*/ 2147483647 w 100"/>
                <a:gd name="T55" fmla="*/ 2147483647 h 42"/>
                <a:gd name="T56" fmla="*/ 2147483647 w 100"/>
                <a:gd name="T57" fmla="*/ 2147483647 h 42"/>
                <a:gd name="T58" fmla="*/ 2147483647 w 100"/>
                <a:gd name="T59" fmla="*/ 2147483647 h 42"/>
                <a:gd name="T60" fmla="*/ 2147483647 w 100"/>
                <a:gd name="T61" fmla="*/ 2147483647 h 42"/>
                <a:gd name="T62" fmla="*/ 2147483647 w 100"/>
                <a:gd name="T63" fmla="*/ 2147483647 h 42"/>
                <a:gd name="T64" fmla="*/ 2147483647 w 100"/>
                <a:gd name="T65" fmla="*/ 2147483647 h 42"/>
                <a:gd name="T66" fmla="*/ 2147483647 w 100"/>
                <a:gd name="T67" fmla="*/ 2147483647 h 42"/>
                <a:gd name="T68" fmla="*/ 2147483647 w 100"/>
                <a:gd name="T69" fmla="*/ 2147483647 h 42"/>
                <a:gd name="T70" fmla="*/ 2147483647 w 100"/>
                <a:gd name="T71" fmla="*/ 2147483647 h 42"/>
                <a:gd name="T72" fmla="*/ 2147483647 w 100"/>
                <a:gd name="T73" fmla="*/ 2147483647 h 42"/>
                <a:gd name="T74" fmla="*/ 2147483647 w 100"/>
                <a:gd name="T75" fmla="*/ 2147483647 h 42"/>
                <a:gd name="T76" fmla="*/ 2147483647 w 100"/>
                <a:gd name="T77" fmla="*/ 2147483647 h 42"/>
                <a:gd name="T78" fmla="*/ 2147483647 w 100"/>
                <a:gd name="T79" fmla="*/ 2147483647 h 42"/>
                <a:gd name="T80" fmla="*/ 2147483647 w 100"/>
                <a:gd name="T81" fmla="*/ 2147483647 h 42"/>
                <a:gd name="T82" fmla="*/ 2147483647 w 100"/>
                <a:gd name="T83" fmla="*/ 2147483647 h 42"/>
                <a:gd name="T84" fmla="*/ 2147483647 w 100"/>
                <a:gd name="T85" fmla="*/ 2147483647 h 42"/>
                <a:gd name="T86" fmla="*/ 2147483647 w 100"/>
                <a:gd name="T87" fmla="*/ 2147483647 h 42"/>
                <a:gd name="T88" fmla="*/ 2147483647 w 100"/>
                <a:gd name="T89" fmla="*/ 2147483647 h 42"/>
                <a:gd name="T90" fmla="*/ 2147483647 w 100"/>
                <a:gd name="T91" fmla="*/ 2147483647 h 42"/>
                <a:gd name="T92" fmla="*/ 2147483647 w 100"/>
                <a:gd name="T93" fmla="*/ 2147483647 h 42"/>
                <a:gd name="T94" fmla="*/ 2147483647 w 100"/>
                <a:gd name="T95" fmla="*/ 2147483647 h 42"/>
                <a:gd name="T96" fmla="*/ 2147483647 w 100"/>
                <a:gd name="T97" fmla="*/ 2147483647 h 42"/>
                <a:gd name="T98" fmla="*/ 2147483647 w 100"/>
                <a:gd name="T99" fmla="*/ 2147483647 h 42"/>
                <a:gd name="T100" fmla="*/ 0 w 100"/>
                <a:gd name="T101" fmla="*/ 2147483647 h 42"/>
                <a:gd name="T102" fmla="*/ 0 w 100"/>
                <a:gd name="T103" fmla="*/ 2147483647 h 42"/>
                <a:gd name="T104" fmla="*/ 2147483647 w 100"/>
                <a:gd name="T105" fmla="*/ 2147483647 h 42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00"/>
                <a:gd name="T160" fmla="*/ 0 h 42"/>
                <a:gd name="T161" fmla="*/ 100 w 100"/>
                <a:gd name="T162" fmla="*/ 42 h 42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00" h="42">
                  <a:moveTo>
                    <a:pt x="1" y="14"/>
                  </a:moveTo>
                  <a:lnTo>
                    <a:pt x="10" y="9"/>
                  </a:lnTo>
                  <a:lnTo>
                    <a:pt x="18" y="5"/>
                  </a:lnTo>
                  <a:lnTo>
                    <a:pt x="28" y="2"/>
                  </a:lnTo>
                  <a:lnTo>
                    <a:pt x="37" y="1"/>
                  </a:lnTo>
                  <a:lnTo>
                    <a:pt x="46" y="0"/>
                  </a:lnTo>
                  <a:lnTo>
                    <a:pt x="55" y="0"/>
                  </a:lnTo>
                  <a:lnTo>
                    <a:pt x="63" y="2"/>
                  </a:lnTo>
                  <a:lnTo>
                    <a:pt x="72" y="3"/>
                  </a:lnTo>
                  <a:lnTo>
                    <a:pt x="74" y="3"/>
                  </a:lnTo>
                  <a:lnTo>
                    <a:pt x="72" y="3"/>
                  </a:lnTo>
                  <a:lnTo>
                    <a:pt x="78" y="4"/>
                  </a:lnTo>
                  <a:lnTo>
                    <a:pt x="84" y="5"/>
                  </a:lnTo>
                  <a:lnTo>
                    <a:pt x="90" y="7"/>
                  </a:lnTo>
                  <a:lnTo>
                    <a:pt x="94" y="10"/>
                  </a:lnTo>
                  <a:lnTo>
                    <a:pt x="97" y="13"/>
                  </a:lnTo>
                  <a:lnTo>
                    <a:pt x="100" y="17"/>
                  </a:lnTo>
                  <a:lnTo>
                    <a:pt x="100" y="21"/>
                  </a:lnTo>
                  <a:lnTo>
                    <a:pt x="99" y="25"/>
                  </a:lnTo>
                  <a:lnTo>
                    <a:pt x="96" y="26"/>
                  </a:lnTo>
                  <a:lnTo>
                    <a:pt x="92" y="27"/>
                  </a:lnTo>
                  <a:lnTo>
                    <a:pt x="89" y="27"/>
                  </a:lnTo>
                  <a:lnTo>
                    <a:pt x="85" y="27"/>
                  </a:lnTo>
                  <a:lnTo>
                    <a:pt x="77" y="25"/>
                  </a:lnTo>
                  <a:lnTo>
                    <a:pt x="66" y="25"/>
                  </a:lnTo>
                  <a:lnTo>
                    <a:pt x="64" y="33"/>
                  </a:lnTo>
                  <a:lnTo>
                    <a:pt x="61" y="42"/>
                  </a:lnTo>
                  <a:lnTo>
                    <a:pt x="50" y="42"/>
                  </a:lnTo>
                  <a:lnTo>
                    <a:pt x="40" y="42"/>
                  </a:lnTo>
                  <a:lnTo>
                    <a:pt x="37" y="37"/>
                  </a:lnTo>
                  <a:lnTo>
                    <a:pt x="36" y="33"/>
                  </a:lnTo>
                  <a:lnTo>
                    <a:pt x="36" y="31"/>
                  </a:lnTo>
                  <a:lnTo>
                    <a:pt x="34" y="29"/>
                  </a:lnTo>
                  <a:lnTo>
                    <a:pt x="32" y="27"/>
                  </a:lnTo>
                  <a:lnTo>
                    <a:pt x="29" y="25"/>
                  </a:lnTo>
                  <a:lnTo>
                    <a:pt x="28" y="23"/>
                  </a:lnTo>
                  <a:lnTo>
                    <a:pt x="27" y="21"/>
                  </a:lnTo>
                  <a:lnTo>
                    <a:pt x="27" y="19"/>
                  </a:lnTo>
                  <a:lnTo>
                    <a:pt x="27" y="17"/>
                  </a:lnTo>
                  <a:lnTo>
                    <a:pt x="28" y="15"/>
                  </a:lnTo>
                  <a:lnTo>
                    <a:pt x="29" y="14"/>
                  </a:lnTo>
                  <a:lnTo>
                    <a:pt x="18" y="21"/>
                  </a:lnTo>
                  <a:lnTo>
                    <a:pt x="12" y="25"/>
                  </a:lnTo>
                  <a:lnTo>
                    <a:pt x="12" y="17"/>
                  </a:lnTo>
                  <a:lnTo>
                    <a:pt x="12" y="14"/>
                  </a:lnTo>
                  <a:lnTo>
                    <a:pt x="10" y="12"/>
                  </a:lnTo>
                  <a:lnTo>
                    <a:pt x="7" y="12"/>
                  </a:lnTo>
                  <a:lnTo>
                    <a:pt x="5" y="12"/>
                  </a:lnTo>
                  <a:lnTo>
                    <a:pt x="3" y="12"/>
                  </a:lnTo>
                  <a:lnTo>
                    <a:pt x="1" y="13"/>
                  </a:lnTo>
                  <a:lnTo>
                    <a:pt x="0" y="13"/>
                  </a:lnTo>
                  <a:lnTo>
                    <a:pt x="0" y="14"/>
                  </a:lnTo>
                  <a:lnTo>
                    <a:pt x="1" y="14"/>
                  </a:lnTo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</p:sp>
        <p:sp>
          <p:nvSpPr>
            <p:cNvPr id="52" name="Freeform 51"/>
            <p:cNvSpPr>
              <a:spLocks/>
            </p:cNvSpPr>
            <p:nvPr/>
          </p:nvSpPr>
          <p:spPr bwMode="auto">
            <a:xfrm>
              <a:off x="579234" y="3824323"/>
              <a:ext cx="8036" cy="8040"/>
            </a:xfrm>
            <a:custGeom>
              <a:avLst/>
              <a:gdLst>
                <a:gd name="T0" fmla="*/ 2147483647 w 11"/>
                <a:gd name="T1" fmla="*/ 0 h 6"/>
                <a:gd name="T2" fmla="*/ 2147483647 w 11"/>
                <a:gd name="T3" fmla="*/ 0 h 6"/>
                <a:gd name="T4" fmla="*/ 0 w 11"/>
                <a:gd name="T5" fmla="*/ 0 h 6"/>
                <a:gd name="T6" fmla="*/ 0 w 11"/>
                <a:gd name="T7" fmla="*/ 2147483647 h 6"/>
                <a:gd name="T8" fmla="*/ 0 w 11"/>
                <a:gd name="T9" fmla="*/ 2147483647 h 6"/>
                <a:gd name="T10" fmla="*/ 2147483647 w 11"/>
                <a:gd name="T11" fmla="*/ 2147483647 h 6"/>
                <a:gd name="T12" fmla="*/ 2147483647 w 11"/>
                <a:gd name="T13" fmla="*/ 2147483647 h 6"/>
                <a:gd name="T14" fmla="*/ 2147483647 w 11"/>
                <a:gd name="T15" fmla="*/ 2147483647 h 6"/>
                <a:gd name="T16" fmla="*/ 2147483647 w 11"/>
                <a:gd name="T17" fmla="*/ 0 h 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1"/>
                <a:gd name="T28" fmla="*/ 0 h 6"/>
                <a:gd name="T29" fmla="*/ 11 w 11"/>
                <a:gd name="T30" fmla="*/ 6 h 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1" h="6">
                  <a:moveTo>
                    <a:pt x="11" y="0"/>
                  </a:moveTo>
                  <a:lnTo>
                    <a:pt x="4" y="0"/>
                  </a:lnTo>
                  <a:lnTo>
                    <a:pt x="0" y="0"/>
                  </a:lnTo>
                  <a:lnTo>
                    <a:pt x="0" y="3"/>
                  </a:lnTo>
                  <a:lnTo>
                    <a:pt x="0" y="6"/>
                  </a:lnTo>
                  <a:lnTo>
                    <a:pt x="4" y="6"/>
                  </a:lnTo>
                  <a:lnTo>
                    <a:pt x="11" y="6"/>
                  </a:lnTo>
                  <a:lnTo>
                    <a:pt x="11" y="3"/>
                  </a:lnTo>
                  <a:lnTo>
                    <a:pt x="11" y="0"/>
                  </a:lnTo>
                </a:path>
              </a:pathLst>
            </a:custGeom>
            <a:solidFill>
              <a:schemeClr val="accent3"/>
            </a:solidFill>
            <a:ln w="0">
              <a:solidFill>
                <a:schemeClr val="accent3"/>
              </a:solidFill>
              <a:round/>
              <a:headEnd/>
              <a:tailEnd/>
            </a:ln>
          </p:spPr>
        </p:sp>
        <p:grpSp>
          <p:nvGrpSpPr>
            <p:cNvPr id="53" name="Group 52"/>
            <p:cNvGrpSpPr/>
            <p:nvPr/>
          </p:nvGrpSpPr>
          <p:grpSpPr>
            <a:xfrm>
              <a:off x="739956" y="977980"/>
              <a:ext cx="650924" cy="1559860"/>
              <a:chOff x="739956" y="977980"/>
              <a:chExt cx="650924" cy="1559860"/>
            </a:xfrm>
          </p:grpSpPr>
          <p:sp>
            <p:nvSpPr>
              <p:cNvPr id="103" name="wa"/>
              <p:cNvSpPr>
                <a:spLocks/>
              </p:cNvSpPr>
              <p:nvPr/>
            </p:nvSpPr>
            <p:spPr bwMode="auto">
              <a:xfrm>
                <a:off x="916750" y="977980"/>
                <a:ext cx="474130" cy="353782"/>
              </a:xfrm>
              <a:custGeom>
                <a:avLst/>
                <a:gdLst>
                  <a:gd name="T0" fmla="*/ 2147483647 w 1968"/>
                  <a:gd name="T1" fmla="*/ 2147483647 h 1434"/>
                  <a:gd name="T2" fmla="*/ 0 w 1968"/>
                  <a:gd name="T3" fmla="*/ 2147483647 h 1434"/>
                  <a:gd name="T4" fmla="*/ 2147483647 w 1968"/>
                  <a:gd name="T5" fmla="*/ 2147483647 h 1434"/>
                  <a:gd name="T6" fmla="*/ 2147483647 w 1968"/>
                  <a:gd name="T7" fmla="*/ 2147483647 h 1434"/>
                  <a:gd name="T8" fmla="*/ 2147483647 w 1968"/>
                  <a:gd name="T9" fmla="*/ 2147483647 h 1434"/>
                  <a:gd name="T10" fmla="*/ 2147483647 w 1968"/>
                  <a:gd name="T11" fmla="*/ 2147483647 h 1434"/>
                  <a:gd name="T12" fmla="*/ 2147483647 w 1968"/>
                  <a:gd name="T13" fmla="*/ 2147483647 h 1434"/>
                  <a:gd name="T14" fmla="*/ 2147483647 w 1968"/>
                  <a:gd name="T15" fmla="*/ 2147483647 h 1434"/>
                  <a:gd name="T16" fmla="*/ 2147483647 w 1968"/>
                  <a:gd name="T17" fmla="*/ 2147483647 h 1434"/>
                  <a:gd name="T18" fmla="*/ 2147483647 w 1968"/>
                  <a:gd name="T19" fmla="*/ 2147483647 h 1434"/>
                  <a:gd name="T20" fmla="*/ 2147483647 w 1968"/>
                  <a:gd name="T21" fmla="*/ 2147483647 h 1434"/>
                  <a:gd name="T22" fmla="*/ 2147483647 w 1968"/>
                  <a:gd name="T23" fmla="*/ 2147483647 h 1434"/>
                  <a:gd name="T24" fmla="*/ 2147483647 w 1968"/>
                  <a:gd name="T25" fmla="*/ 2147483647 h 1434"/>
                  <a:gd name="T26" fmla="*/ 2147483647 w 1968"/>
                  <a:gd name="T27" fmla="*/ 2147483647 h 1434"/>
                  <a:gd name="T28" fmla="*/ 2147483647 w 1968"/>
                  <a:gd name="T29" fmla="*/ 2147483647 h 1434"/>
                  <a:gd name="T30" fmla="*/ 2147483647 w 1968"/>
                  <a:gd name="T31" fmla="*/ 2147483647 h 1434"/>
                  <a:gd name="T32" fmla="*/ 2147483647 w 1968"/>
                  <a:gd name="T33" fmla="*/ 2147483647 h 1434"/>
                  <a:gd name="T34" fmla="*/ 2147483647 w 1968"/>
                  <a:gd name="T35" fmla="*/ 2147483647 h 1434"/>
                  <a:gd name="T36" fmla="*/ 2147483647 w 1968"/>
                  <a:gd name="T37" fmla="*/ 2147483647 h 1434"/>
                  <a:gd name="T38" fmla="*/ 2147483647 w 1968"/>
                  <a:gd name="T39" fmla="*/ 2147483647 h 1434"/>
                  <a:gd name="T40" fmla="*/ 2147483647 w 1968"/>
                  <a:gd name="T41" fmla="*/ 2147483647 h 1434"/>
                  <a:gd name="T42" fmla="*/ 2147483647 w 1968"/>
                  <a:gd name="T43" fmla="*/ 2147483647 h 1434"/>
                  <a:gd name="T44" fmla="*/ 2147483647 w 1968"/>
                  <a:gd name="T45" fmla="*/ 2147483647 h 1434"/>
                  <a:gd name="T46" fmla="*/ 2147483647 w 1968"/>
                  <a:gd name="T47" fmla="*/ 2147483647 h 1434"/>
                  <a:gd name="T48" fmla="*/ 2147483647 w 1968"/>
                  <a:gd name="T49" fmla="*/ 2147483647 h 1434"/>
                  <a:gd name="T50" fmla="*/ 2147483647 w 1968"/>
                  <a:gd name="T51" fmla="*/ 2147483647 h 1434"/>
                  <a:gd name="T52" fmla="*/ 2147483647 w 1968"/>
                  <a:gd name="T53" fmla="*/ 2147483647 h 1434"/>
                  <a:gd name="T54" fmla="*/ 2147483647 w 1968"/>
                  <a:gd name="T55" fmla="*/ 2147483647 h 1434"/>
                  <a:gd name="T56" fmla="*/ 2147483647 w 1968"/>
                  <a:gd name="T57" fmla="*/ 2147483647 h 1434"/>
                  <a:gd name="T58" fmla="*/ 2147483647 w 1968"/>
                  <a:gd name="T59" fmla="*/ 2147483647 h 1434"/>
                  <a:gd name="T60" fmla="*/ 2147483647 w 1968"/>
                  <a:gd name="T61" fmla="*/ 2147483647 h 1434"/>
                  <a:gd name="T62" fmla="*/ 2147483647 w 1968"/>
                  <a:gd name="T63" fmla="*/ 2147483647 h 1434"/>
                  <a:gd name="T64" fmla="*/ 2147483647 w 1968"/>
                  <a:gd name="T65" fmla="*/ 2147483647 h 1434"/>
                  <a:gd name="T66" fmla="*/ 2147483647 w 1968"/>
                  <a:gd name="T67" fmla="*/ 2147483647 h 1434"/>
                  <a:gd name="T68" fmla="*/ 2147483647 w 1968"/>
                  <a:gd name="T69" fmla="*/ 2147483647 h 1434"/>
                  <a:gd name="T70" fmla="*/ 2147483647 w 1968"/>
                  <a:gd name="T71" fmla="*/ 2147483647 h 1434"/>
                  <a:gd name="T72" fmla="*/ 2147483647 w 1968"/>
                  <a:gd name="T73" fmla="*/ 0 h 1434"/>
                  <a:gd name="T74" fmla="*/ 2147483647 w 1968"/>
                  <a:gd name="T75" fmla="*/ 2147483647 h 1434"/>
                  <a:gd name="T76" fmla="*/ 2147483647 w 1968"/>
                  <a:gd name="T77" fmla="*/ 2147483647 h 1434"/>
                  <a:gd name="T78" fmla="*/ 2147483647 w 1968"/>
                  <a:gd name="T79" fmla="*/ 2147483647 h 1434"/>
                  <a:gd name="T80" fmla="*/ 2147483647 w 1968"/>
                  <a:gd name="T81" fmla="*/ 2147483647 h 1434"/>
                  <a:gd name="T82" fmla="*/ 2147483647 w 1968"/>
                  <a:gd name="T83" fmla="*/ 2147483647 h 1434"/>
                  <a:gd name="T84" fmla="*/ 2147483647 w 1968"/>
                  <a:gd name="T85" fmla="*/ 2147483647 h 1434"/>
                  <a:gd name="T86" fmla="*/ 2147483647 w 1968"/>
                  <a:gd name="T87" fmla="*/ 2147483647 h 1434"/>
                  <a:gd name="T88" fmla="*/ 2147483647 w 1968"/>
                  <a:gd name="T89" fmla="*/ 2147483647 h 1434"/>
                  <a:gd name="T90" fmla="*/ 2147483647 w 1968"/>
                  <a:gd name="T91" fmla="*/ 2147483647 h 1434"/>
                  <a:gd name="T92" fmla="*/ 2147483647 w 1968"/>
                  <a:gd name="T93" fmla="*/ 2147483647 h 1434"/>
                  <a:gd name="T94" fmla="*/ 2147483647 w 1968"/>
                  <a:gd name="T95" fmla="*/ 2147483647 h 1434"/>
                  <a:gd name="T96" fmla="*/ 2147483647 w 1968"/>
                  <a:gd name="T97" fmla="*/ 2147483647 h 1434"/>
                  <a:gd name="T98" fmla="*/ 2147483647 w 1968"/>
                  <a:gd name="T99" fmla="*/ 2147483647 h 1434"/>
                  <a:gd name="T100" fmla="*/ 2147483647 w 1968"/>
                  <a:gd name="T101" fmla="*/ 2147483647 h 1434"/>
                  <a:gd name="T102" fmla="*/ 2147483647 w 1968"/>
                  <a:gd name="T103" fmla="*/ 2147483647 h 1434"/>
                  <a:gd name="T104" fmla="*/ 2147483647 w 1968"/>
                  <a:gd name="T105" fmla="*/ 2147483647 h 1434"/>
                  <a:gd name="T106" fmla="*/ 2147483647 w 1968"/>
                  <a:gd name="T107" fmla="*/ 2147483647 h 1434"/>
                  <a:gd name="T108" fmla="*/ 2147483647 w 1968"/>
                  <a:gd name="T109" fmla="*/ 2147483647 h 1434"/>
                  <a:gd name="T110" fmla="*/ 2147483647 w 1968"/>
                  <a:gd name="T111" fmla="*/ 2147483647 h 1434"/>
                  <a:gd name="T112" fmla="*/ 2147483647 w 1968"/>
                  <a:gd name="T113" fmla="*/ 2147483647 h 1434"/>
                  <a:gd name="T114" fmla="*/ 2147483647 w 1968"/>
                  <a:gd name="T115" fmla="*/ 2147483647 h 1434"/>
                  <a:gd name="T116" fmla="*/ 2147483647 w 1968"/>
                  <a:gd name="T117" fmla="*/ 2147483647 h 1434"/>
                  <a:gd name="T118" fmla="*/ 2147483647 w 1968"/>
                  <a:gd name="T119" fmla="*/ 2147483647 h 1434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1968"/>
                  <a:gd name="T181" fmla="*/ 0 h 1434"/>
                  <a:gd name="T182" fmla="*/ 1968 w 1968"/>
                  <a:gd name="T183" fmla="*/ 1434 h 1434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1968" h="1434">
                    <a:moveTo>
                      <a:pt x="77" y="903"/>
                    </a:moveTo>
                    <a:lnTo>
                      <a:pt x="28" y="871"/>
                    </a:lnTo>
                    <a:lnTo>
                      <a:pt x="12" y="866"/>
                    </a:lnTo>
                    <a:lnTo>
                      <a:pt x="0" y="861"/>
                    </a:lnTo>
                    <a:lnTo>
                      <a:pt x="0" y="849"/>
                    </a:lnTo>
                    <a:lnTo>
                      <a:pt x="17" y="807"/>
                    </a:lnTo>
                    <a:lnTo>
                      <a:pt x="23" y="784"/>
                    </a:lnTo>
                    <a:lnTo>
                      <a:pt x="23" y="768"/>
                    </a:lnTo>
                    <a:lnTo>
                      <a:pt x="23" y="758"/>
                    </a:lnTo>
                    <a:lnTo>
                      <a:pt x="33" y="752"/>
                    </a:lnTo>
                    <a:lnTo>
                      <a:pt x="39" y="758"/>
                    </a:lnTo>
                    <a:lnTo>
                      <a:pt x="44" y="779"/>
                    </a:lnTo>
                    <a:lnTo>
                      <a:pt x="39" y="796"/>
                    </a:lnTo>
                    <a:lnTo>
                      <a:pt x="33" y="807"/>
                    </a:lnTo>
                    <a:lnTo>
                      <a:pt x="39" y="817"/>
                    </a:lnTo>
                    <a:lnTo>
                      <a:pt x="72" y="784"/>
                    </a:lnTo>
                    <a:lnTo>
                      <a:pt x="66" y="774"/>
                    </a:lnTo>
                    <a:lnTo>
                      <a:pt x="66" y="758"/>
                    </a:lnTo>
                    <a:lnTo>
                      <a:pt x="82" y="736"/>
                    </a:lnTo>
                    <a:lnTo>
                      <a:pt x="72" y="714"/>
                    </a:lnTo>
                    <a:lnTo>
                      <a:pt x="49" y="709"/>
                    </a:lnTo>
                    <a:lnTo>
                      <a:pt x="49" y="655"/>
                    </a:lnTo>
                    <a:lnTo>
                      <a:pt x="60" y="650"/>
                    </a:lnTo>
                    <a:lnTo>
                      <a:pt x="77" y="655"/>
                    </a:lnTo>
                    <a:lnTo>
                      <a:pt x="88" y="650"/>
                    </a:lnTo>
                    <a:lnTo>
                      <a:pt x="120" y="638"/>
                    </a:lnTo>
                    <a:lnTo>
                      <a:pt x="93" y="612"/>
                    </a:lnTo>
                    <a:lnTo>
                      <a:pt x="93" y="606"/>
                    </a:lnTo>
                    <a:lnTo>
                      <a:pt x="88" y="601"/>
                    </a:lnTo>
                    <a:lnTo>
                      <a:pt x="60" y="617"/>
                    </a:lnTo>
                    <a:lnTo>
                      <a:pt x="60" y="580"/>
                    </a:lnTo>
                    <a:lnTo>
                      <a:pt x="60" y="552"/>
                    </a:lnTo>
                    <a:lnTo>
                      <a:pt x="66" y="508"/>
                    </a:lnTo>
                    <a:lnTo>
                      <a:pt x="66" y="476"/>
                    </a:lnTo>
                    <a:lnTo>
                      <a:pt x="60" y="444"/>
                    </a:lnTo>
                    <a:lnTo>
                      <a:pt x="66" y="363"/>
                    </a:lnTo>
                    <a:lnTo>
                      <a:pt x="77" y="336"/>
                    </a:lnTo>
                    <a:lnTo>
                      <a:pt x="44" y="234"/>
                    </a:lnTo>
                    <a:lnTo>
                      <a:pt x="44" y="162"/>
                    </a:lnTo>
                    <a:lnTo>
                      <a:pt x="55" y="125"/>
                    </a:lnTo>
                    <a:lnTo>
                      <a:pt x="66" y="71"/>
                    </a:lnTo>
                    <a:lnTo>
                      <a:pt x="250" y="201"/>
                    </a:lnTo>
                    <a:lnTo>
                      <a:pt x="347" y="255"/>
                    </a:lnTo>
                    <a:lnTo>
                      <a:pt x="418" y="271"/>
                    </a:lnTo>
                    <a:lnTo>
                      <a:pt x="461" y="304"/>
                    </a:lnTo>
                    <a:lnTo>
                      <a:pt x="500" y="304"/>
                    </a:lnTo>
                    <a:lnTo>
                      <a:pt x="521" y="309"/>
                    </a:lnTo>
                    <a:lnTo>
                      <a:pt x="532" y="331"/>
                    </a:lnTo>
                    <a:lnTo>
                      <a:pt x="537" y="422"/>
                    </a:lnTo>
                    <a:lnTo>
                      <a:pt x="532" y="444"/>
                    </a:lnTo>
                    <a:lnTo>
                      <a:pt x="500" y="466"/>
                    </a:lnTo>
                    <a:lnTo>
                      <a:pt x="489" y="503"/>
                    </a:lnTo>
                    <a:lnTo>
                      <a:pt x="489" y="536"/>
                    </a:lnTo>
                    <a:lnTo>
                      <a:pt x="494" y="552"/>
                    </a:lnTo>
                    <a:lnTo>
                      <a:pt x="489" y="568"/>
                    </a:lnTo>
                    <a:lnTo>
                      <a:pt x="483" y="585"/>
                    </a:lnTo>
                    <a:lnTo>
                      <a:pt x="483" y="601"/>
                    </a:lnTo>
                    <a:lnTo>
                      <a:pt x="500" y="617"/>
                    </a:lnTo>
                    <a:lnTo>
                      <a:pt x="537" y="596"/>
                    </a:lnTo>
                    <a:lnTo>
                      <a:pt x="554" y="515"/>
                    </a:lnTo>
                    <a:lnTo>
                      <a:pt x="575" y="498"/>
                    </a:lnTo>
                    <a:lnTo>
                      <a:pt x="586" y="460"/>
                    </a:lnTo>
                    <a:lnTo>
                      <a:pt x="635" y="411"/>
                    </a:lnTo>
                    <a:lnTo>
                      <a:pt x="640" y="395"/>
                    </a:lnTo>
                    <a:lnTo>
                      <a:pt x="619" y="320"/>
                    </a:lnTo>
                    <a:lnTo>
                      <a:pt x="581" y="217"/>
                    </a:lnTo>
                    <a:lnTo>
                      <a:pt x="575" y="201"/>
                    </a:lnTo>
                    <a:lnTo>
                      <a:pt x="591" y="195"/>
                    </a:lnTo>
                    <a:lnTo>
                      <a:pt x="613" y="201"/>
                    </a:lnTo>
                    <a:lnTo>
                      <a:pt x="635" y="152"/>
                    </a:lnTo>
                    <a:lnTo>
                      <a:pt x="629" y="104"/>
                    </a:lnTo>
                    <a:lnTo>
                      <a:pt x="602" y="98"/>
                    </a:lnTo>
                    <a:lnTo>
                      <a:pt x="591" y="65"/>
                    </a:lnTo>
                    <a:lnTo>
                      <a:pt x="591" y="0"/>
                    </a:lnTo>
                    <a:lnTo>
                      <a:pt x="982" y="109"/>
                    </a:lnTo>
                    <a:lnTo>
                      <a:pt x="1356" y="201"/>
                    </a:lnTo>
                    <a:lnTo>
                      <a:pt x="1962" y="341"/>
                    </a:lnTo>
                    <a:lnTo>
                      <a:pt x="1968" y="341"/>
                    </a:lnTo>
                    <a:lnTo>
                      <a:pt x="1757" y="1277"/>
                    </a:lnTo>
                    <a:lnTo>
                      <a:pt x="1745" y="1288"/>
                    </a:lnTo>
                    <a:lnTo>
                      <a:pt x="1745" y="1304"/>
                    </a:lnTo>
                    <a:lnTo>
                      <a:pt x="1745" y="1320"/>
                    </a:lnTo>
                    <a:lnTo>
                      <a:pt x="1757" y="1330"/>
                    </a:lnTo>
                    <a:lnTo>
                      <a:pt x="1768" y="1353"/>
                    </a:lnTo>
                    <a:lnTo>
                      <a:pt x="1762" y="1363"/>
                    </a:lnTo>
                    <a:lnTo>
                      <a:pt x="1757" y="1369"/>
                    </a:lnTo>
                    <a:lnTo>
                      <a:pt x="1745" y="1385"/>
                    </a:lnTo>
                    <a:lnTo>
                      <a:pt x="1745" y="1412"/>
                    </a:lnTo>
                    <a:lnTo>
                      <a:pt x="1751" y="1434"/>
                    </a:lnTo>
                    <a:lnTo>
                      <a:pt x="1231" y="1314"/>
                    </a:lnTo>
                    <a:lnTo>
                      <a:pt x="1193" y="1325"/>
                    </a:lnTo>
                    <a:lnTo>
                      <a:pt x="1166" y="1325"/>
                    </a:lnTo>
                    <a:lnTo>
                      <a:pt x="1138" y="1314"/>
                    </a:lnTo>
                    <a:lnTo>
                      <a:pt x="1106" y="1314"/>
                    </a:lnTo>
                    <a:lnTo>
                      <a:pt x="1090" y="1304"/>
                    </a:lnTo>
                    <a:lnTo>
                      <a:pt x="1057" y="1304"/>
                    </a:lnTo>
                    <a:lnTo>
                      <a:pt x="1031" y="1314"/>
                    </a:lnTo>
                    <a:lnTo>
                      <a:pt x="993" y="1304"/>
                    </a:lnTo>
                    <a:lnTo>
                      <a:pt x="960" y="1304"/>
                    </a:lnTo>
                    <a:lnTo>
                      <a:pt x="922" y="1325"/>
                    </a:lnTo>
                    <a:lnTo>
                      <a:pt x="895" y="1330"/>
                    </a:lnTo>
                    <a:lnTo>
                      <a:pt x="830" y="1320"/>
                    </a:lnTo>
                    <a:lnTo>
                      <a:pt x="814" y="1314"/>
                    </a:lnTo>
                    <a:lnTo>
                      <a:pt x="775" y="1293"/>
                    </a:lnTo>
                    <a:lnTo>
                      <a:pt x="656" y="1309"/>
                    </a:lnTo>
                    <a:lnTo>
                      <a:pt x="635" y="1277"/>
                    </a:lnTo>
                    <a:lnTo>
                      <a:pt x="537" y="1250"/>
                    </a:lnTo>
                    <a:lnTo>
                      <a:pt x="489" y="1239"/>
                    </a:lnTo>
                    <a:lnTo>
                      <a:pt x="429" y="1250"/>
                    </a:lnTo>
                    <a:lnTo>
                      <a:pt x="337" y="1239"/>
                    </a:lnTo>
                    <a:lnTo>
                      <a:pt x="261" y="1207"/>
                    </a:lnTo>
                    <a:lnTo>
                      <a:pt x="250" y="1174"/>
                    </a:lnTo>
                    <a:lnTo>
                      <a:pt x="250" y="1082"/>
                    </a:lnTo>
                    <a:lnTo>
                      <a:pt x="261" y="1060"/>
                    </a:lnTo>
                    <a:lnTo>
                      <a:pt x="250" y="1012"/>
                    </a:lnTo>
                    <a:lnTo>
                      <a:pt x="196" y="963"/>
                    </a:lnTo>
                    <a:lnTo>
                      <a:pt x="152" y="963"/>
                    </a:lnTo>
                    <a:lnTo>
                      <a:pt x="147" y="947"/>
                    </a:lnTo>
                    <a:lnTo>
                      <a:pt x="126" y="926"/>
                    </a:lnTo>
                    <a:lnTo>
                      <a:pt x="77" y="903"/>
                    </a:ln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 w="9525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</p:sp>
          <p:sp>
            <p:nvSpPr>
              <p:cNvPr id="104" name="or"/>
              <p:cNvSpPr>
                <a:spLocks/>
              </p:cNvSpPr>
              <p:nvPr/>
            </p:nvSpPr>
            <p:spPr bwMode="auto">
              <a:xfrm>
                <a:off x="780136" y="1203115"/>
                <a:ext cx="578600" cy="482431"/>
              </a:xfrm>
              <a:custGeom>
                <a:avLst/>
                <a:gdLst>
                  <a:gd name="T0" fmla="*/ 2147483647 w 2368"/>
                  <a:gd name="T1" fmla="*/ 2147483647 h 1975"/>
                  <a:gd name="T2" fmla="*/ 2147483647 w 2368"/>
                  <a:gd name="T3" fmla="*/ 2147483647 h 1975"/>
                  <a:gd name="T4" fmla="*/ 2147483647 w 2368"/>
                  <a:gd name="T5" fmla="*/ 2147483647 h 1975"/>
                  <a:gd name="T6" fmla="*/ 2147483647 w 2368"/>
                  <a:gd name="T7" fmla="*/ 2147483647 h 1975"/>
                  <a:gd name="T8" fmla="*/ 2147483647 w 2368"/>
                  <a:gd name="T9" fmla="*/ 2147483647 h 1975"/>
                  <a:gd name="T10" fmla="*/ 2147483647 w 2368"/>
                  <a:gd name="T11" fmla="*/ 2147483647 h 1975"/>
                  <a:gd name="T12" fmla="*/ 2147483647 w 2368"/>
                  <a:gd name="T13" fmla="*/ 2147483647 h 1975"/>
                  <a:gd name="T14" fmla="*/ 2147483647 w 2368"/>
                  <a:gd name="T15" fmla="*/ 2147483647 h 1975"/>
                  <a:gd name="T16" fmla="*/ 2147483647 w 2368"/>
                  <a:gd name="T17" fmla="*/ 2147483647 h 1975"/>
                  <a:gd name="T18" fmla="*/ 2147483647 w 2368"/>
                  <a:gd name="T19" fmla="*/ 2147483647 h 1975"/>
                  <a:gd name="T20" fmla="*/ 2147483647 w 2368"/>
                  <a:gd name="T21" fmla="*/ 2147483647 h 1975"/>
                  <a:gd name="T22" fmla="*/ 2147483647 w 2368"/>
                  <a:gd name="T23" fmla="*/ 2147483647 h 1975"/>
                  <a:gd name="T24" fmla="*/ 2147483647 w 2368"/>
                  <a:gd name="T25" fmla="*/ 2147483647 h 1975"/>
                  <a:gd name="T26" fmla="*/ 2147483647 w 2368"/>
                  <a:gd name="T27" fmla="*/ 2147483647 h 1975"/>
                  <a:gd name="T28" fmla="*/ 2147483647 w 2368"/>
                  <a:gd name="T29" fmla="*/ 2147483647 h 1975"/>
                  <a:gd name="T30" fmla="*/ 2147483647 w 2368"/>
                  <a:gd name="T31" fmla="*/ 2147483647 h 1975"/>
                  <a:gd name="T32" fmla="*/ 2147483647 w 2368"/>
                  <a:gd name="T33" fmla="*/ 2147483647 h 1975"/>
                  <a:gd name="T34" fmla="*/ 2147483647 w 2368"/>
                  <a:gd name="T35" fmla="*/ 2147483647 h 1975"/>
                  <a:gd name="T36" fmla="*/ 2147483647 w 2368"/>
                  <a:gd name="T37" fmla="*/ 2147483647 h 1975"/>
                  <a:gd name="T38" fmla="*/ 2147483647 w 2368"/>
                  <a:gd name="T39" fmla="*/ 2147483647 h 1975"/>
                  <a:gd name="T40" fmla="*/ 2147483647 w 2368"/>
                  <a:gd name="T41" fmla="*/ 2147483647 h 1975"/>
                  <a:gd name="T42" fmla="*/ 2147483647 w 2368"/>
                  <a:gd name="T43" fmla="*/ 2147483647 h 1975"/>
                  <a:gd name="T44" fmla="*/ 2147483647 w 2368"/>
                  <a:gd name="T45" fmla="*/ 2147483647 h 1975"/>
                  <a:gd name="T46" fmla="*/ 2147483647 w 2368"/>
                  <a:gd name="T47" fmla="*/ 2147483647 h 1975"/>
                  <a:gd name="T48" fmla="*/ 2147483647 w 2368"/>
                  <a:gd name="T49" fmla="*/ 2147483647 h 1975"/>
                  <a:gd name="T50" fmla="*/ 2147483647 w 2368"/>
                  <a:gd name="T51" fmla="*/ 2147483647 h 1975"/>
                  <a:gd name="T52" fmla="*/ 2147483647 w 2368"/>
                  <a:gd name="T53" fmla="*/ 2147483647 h 1975"/>
                  <a:gd name="T54" fmla="*/ 2147483647 w 2368"/>
                  <a:gd name="T55" fmla="*/ 2147483647 h 1975"/>
                  <a:gd name="T56" fmla="*/ 2147483647 w 2368"/>
                  <a:gd name="T57" fmla="*/ 2147483647 h 1975"/>
                  <a:gd name="T58" fmla="*/ 2147483647 w 2368"/>
                  <a:gd name="T59" fmla="*/ 2147483647 h 1975"/>
                  <a:gd name="T60" fmla="*/ 2147483647 w 2368"/>
                  <a:gd name="T61" fmla="*/ 2147483647 h 1975"/>
                  <a:gd name="T62" fmla="*/ 2147483647 w 2368"/>
                  <a:gd name="T63" fmla="*/ 2147483647 h 1975"/>
                  <a:gd name="T64" fmla="*/ 2147483647 w 2368"/>
                  <a:gd name="T65" fmla="*/ 2147483647 h 1975"/>
                  <a:gd name="T66" fmla="*/ 2147483647 w 2368"/>
                  <a:gd name="T67" fmla="*/ 2147483647 h 1975"/>
                  <a:gd name="T68" fmla="*/ 2147483647 w 2368"/>
                  <a:gd name="T69" fmla="*/ 2147483647 h 1975"/>
                  <a:gd name="T70" fmla="*/ 2147483647 w 2368"/>
                  <a:gd name="T71" fmla="*/ 2147483647 h 1975"/>
                  <a:gd name="T72" fmla="*/ 2147483647 w 2368"/>
                  <a:gd name="T73" fmla="*/ 2147483647 h 1975"/>
                  <a:gd name="T74" fmla="*/ 2147483647 w 2368"/>
                  <a:gd name="T75" fmla="*/ 2147483647 h 1975"/>
                  <a:gd name="T76" fmla="*/ 2147483647 w 2368"/>
                  <a:gd name="T77" fmla="*/ 2147483647 h 1975"/>
                  <a:gd name="T78" fmla="*/ 2147483647 w 2368"/>
                  <a:gd name="T79" fmla="*/ 2147483647 h 1975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w 2368"/>
                  <a:gd name="T121" fmla="*/ 0 h 1975"/>
                  <a:gd name="T122" fmla="*/ 2368 w 2368"/>
                  <a:gd name="T123" fmla="*/ 1975 h 1975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T120" t="T121" r="T122" b="T123"/>
                <a:pathLst>
                  <a:path w="2368" h="1975">
                    <a:moveTo>
                      <a:pt x="32" y="1483"/>
                    </a:moveTo>
                    <a:lnTo>
                      <a:pt x="16" y="1466"/>
                    </a:lnTo>
                    <a:lnTo>
                      <a:pt x="0" y="1390"/>
                    </a:lnTo>
                    <a:lnTo>
                      <a:pt x="16" y="1353"/>
                    </a:lnTo>
                    <a:lnTo>
                      <a:pt x="16" y="1320"/>
                    </a:lnTo>
                    <a:lnTo>
                      <a:pt x="37" y="1260"/>
                    </a:lnTo>
                    <a:lnTo>
                      <a:pt x="27" y="1147"/>
                    </a:lnTo>
                    <a:lnTo>
                      <a:pt x="43" y="1120"/>
                    </a:lnTo>
                    <a:lnTo>
                      <a:pt x="70" y="1109"/>
                    </a:lnTo>
                    <a:lnTo>
                      <a:pt x="81" y="1088"/>
                    </a:lnTo>
                    <a:lnTo>
                      <a:pt x="97" y="1049"/>
                    </a:lnTo>
                    <a:lnTo>
                      <a:pt x="109" y="1039"/>
                    </a:lnTo>
                    <a:lnTo>
                      <a:pt x="119" y="984"/>
                    </a:lnTo>
                    <a:lnTo>
                      <a:pt x="130" y="979"/>
                    </a:lnTo>
                    <a:lnTo>
                      <a:pt x="200" y="898"/>
                    </a:lnTo>
                    <a:lnTo>
                      <a:pt x="233" y="817"/>
                    </a:lnTo>
                    <a:lnTo>
                      <a:pt x="293" y="703"/>
                    </a:lnTo>
                    <a:lnTo>
                      <a:pt x="363" y="503"/>
                    </a:lnTo>
                    <a:lnTo>
                      <a:pt x="412" y="411"/>
                    </a:lnTo>
                    <a:lnTo>
                      <a:pt x="455" y="287"/>
                    </a:lnTo>
                    <a:lnTo>
                      <a:pt x="504" y="125"/>
                    </a:lnTo>
                    <a:lnTo>
                      <a:pt x="525" y="71"/>
                    </a:lnTo>
                    <a:lnTo>
                      <a:pt x="537" y="23"/>
                    </a:lnTo>
                    <a:lnTo>
                      <a:pt x="537" y="6"/>
                    </a:lnTo>
                    <a:lnTo>
                      <a:pt x="558" y="0"/>
                    </a:lnTo>
                    <a:lnTo>
                      <a:pt x="590" y="6"/>
                    </a:lnTo>
                    <a:lnTo>
                      <a:pt x="607" y="0"/>
                    </a:lnTo>
                    <a:lnTo>
                      <a:pt x="656" y="23"/>
                    </a:lnTo>
                    <a:lnTo>
                      <a:pt x="677" y="44"/>
                    </a:lnTo>
                    <a:lnTo>
                      <a:pt x="682" y="60"/>
                    </a:lnTo>
                    <a:lnTo>
                      <a:pt x="726" y="60"/>
                    </a:lnTo>
                    <a:lnTo>
                      <a:pt x="780" y="109"/>
                    </a:lnTo>
                    <a:lnTo>
                      <a:pt x="791" y="157"/>
                    </a:lnTo>
                    <a:lnTo>
                      <a:pt x="780" y="179"/>
                    </a:lnTo>
                    <a:lnTo>
                      <a:pt x="780" y="271"/>
                    </a:lnTo>
                    <a:lnTo>
                      <a:pt x="791" y="304"/>
                    </a:lnTo>
                    <a:lnTo>
                      <a:pt x="867" y="336"/>
                    </a:lnTo>
                    <a:lnTo>
                      <a:pt x="959" y="347"/>
                    </a:lnTo>
                    <a:lnTo>
                      <a:pt x="1019" y="336"/>
                    </a:lnTo>
                    <a:lnTo>
                      <a:pt x="1067" y="347"/>
                    </a:lnTo>
                    <a:lnTo>
                      <a:pt x="1165" y="374"/>
                    </a:lnTo>
                    <a:lnTo>
                      <a:pt x="1186" y="406"/>
                    </a:lnTo>
                    <a:lnTo>
                      <a:pt x="1305" y="390"/>
                    </a:lnTo>
                    <a:lnTo>
                      <a:pt x="1344" y="411"/>
                    </a:lnTo>
                    <a:lnTo>
                      <a:pt x="1360" y="417"/>
                    </a:lnTo>
                    <a:lnTo>
                      <a:pt x="1425" y="427"/>
                    </a:lnTo>
                    <a:lnTo>
                      <a:pt x="1452" y="422"/>
                    </a:lnTo>
                    <a:lnTo>
                      <a:pt x="1490" y="401"/>
                    </a:lnTo>
                    <a:lnTo>
                      <a:pt x="1523" y="401"/>
                    </a:lnTo>
                    <a:lnTo>
                      <a:pt x="1561" y="411"/>
                    </a:lnTo>
                    <a:lnTo>
                      <a:pt x="1587" y="401"/>
                    </a:lnTo>
                    <a:lnTo>
                      <a:pt x="1620" y="401"/>
                    </a:lnTo>
                    <a:lnTo>
                      <a:pt x="1636" y="411"/>
                    </a:lnTo>
                    <a:lnTo>
                      <a:pt x="1668" y="411"/>
                    </a:lnTo>
                    <a:lnTo>
                      <a:pt x="1696" y="422"/>
                    </a:lnTo>
                    <a:lnTo>
                      <a:pt x="1723" y="422"/>
                    </a:lnTo>
                    <a:lnTo>
                      <a:pt x="1761" y="411"/>
                    </a:lnTo>
                    <a:lnTo>
                      <a:pt x="2281" y="531"/>
                    </a:lnTo>
                    <a:lnTo>
                      <a:pt x="2287" y="563"/>
                    </a:lnTo>
                    <a:lnTo>
                      <a:pt x="2308" y="596"/>
                    </a:lnTo>
                    <a:lnTo>
                      <a:pt x="2335" y="606"/>
                    </a:lnTo>
                    <a:lnTo>
                      <a:pt x="2363" y="628"/>
                    </a:lnTo>
                    <a:lnTo>
                      <a:pt x="2368" y="677"/>
                    </a:lnTo>
                    <a:lnTo>
                      <a:pt x="2243" y="872"/>
                    </a:lnTo>
                    <a:lnTo>
                      <a:pt x="2221" y="898"/>
                    </a:lnTo>
                    <a:lnTo>
                      <a:pt x="2216" y="919"/>
                    </a:lnTo>
                    <a:lnTo>
                      <a:pt x="2189" y="952"/>
                    </a:lnTo>
                    <a:lnTo>
                      <a:pt x="2145" y="968"/>
                    </a:lnTo>
                    <a:lnTo>
                      <a:pt x="2080" y="1072"/>
                    </a:lnTo>
                    <a:lnTo>
                      <a:pt x="2070" y="1114"/>
                    </a:lnTo>
                    <a:lnTo>
                      <a:pt x="2080" y="1137"/>
                    </a:lnTo>
                    <a:lnTo>
                      <a:pt x="2119" y="1158"/>
                    </a:lnTo>
                    <a:lnTo>
                      <a:pt x="2140" y="1185"/>
                    </a:lnTo>
                    <a:lnTo>
                      <a:pt x="2129" y="1207"/>
                    </a:lnTo>
                    <a:lnTo>
                      <a:pt x="2124" y="1223"/>
                    </a:lnTo>
                    <a:lnTo>
                      <a:pt x="2113" y="1223"/>
                    </a:lnTo>
                    <a:lnTo>
                      <a:pt x="2113" y="1266"/>
                    </a:lnTo>
                    <a:lnTo>
                      <a:pt x="2075" y="1315"/>
                    </a:lnTo>
                    <a:lnTo>
                      <a:pt x="1929" y="1975"/>
                    </a:lnTo>
                    <a:lnTo>
                      <a:pt x="1138" y="1785"/>
                    </a:lnTo>
                    <a:lnTo>
                      <a:pt x="32" y="1483"/>
                    </a:ln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 w="9525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</p:sp>
          <p:sp>
            <p:nvSpPr>
              <p:cNvPr id="105" name="ca"/>
              <p:cNvSpPr>
                <a:spLocks/>
              </p:cNvSpPr>
              <p:nvPr/>
            </p:nvSpPr>
            <p:spPr bwMode="auto">
              <a:xfrm>
                <a:off x="739956" y="1564937"/>
                <a:ext cx="570564" cy="972903"/>
              </a:xfrm>
              <a:custGeom>
                <a:avLst/>
                <a:gdLst>
                  <a:gd name="T0" fmla="*/ 2147483647 w 2352"/>
                  <a:gd name="T1" fmla="*/ 2147483647 h 4006"/>
                  <a:gd name="T2" fmla="*/ 2147483647 w 2352"/>
                  <a:gd name="T3" fmla="*/ 2147483647 h 4006"/>
                  <a:gd name="T4" fmla="*/ 2147483647 w 2352"/>
                  <a:gd name="T5" fmla="*/ 2147483647 h 4006"/>
                  <a:gd name="T6" fmla="*/ 2147483647 w 2352"/>
                  <a:gd name="T7" fmla="*/ 2147483647 h 4006"/>
                  <a:gd name="T8" fmla="*/ 2147483647 w 2352"/>
                  <a:gd name="T9" fmla="*/ 2147483647 h 4006"/>
                  <a:gd name="T10" fmla="*/ 2147483647 w 2352"/>
                  <a:gd name="T11" fmla="*/ 2147483647 h 4006"/>
                  <a:gd name="T12" fmla="*/ 2147483647 w 2352"/>
                  <a:gd name="T13" fmla="*/ 2147483647 h 4006"/>
                  <a:gd name="T14" fmla="*/ 2147483647 w 2352"/>
                  <a:gd name="T15" fmla="*/ 2147483647 h 4006"/>
                  <a:gd name="T16" fmla="*/ 2147483647 w 2352"/>
                  <a:gd name="T17" fmla="*/ 2147483647 h 4006"/>
                  <a:gd name="T18" fmla="*/ 2147483647 w 2352"/>
                  <a:gd name="T19" fmla="*/ 2147483647 h 4006"/>
                  <a:gd name="T20" fmla="*/ 2147483647 w 2352"/>
                  <a:gd name="T21" fmla="*/ 2147483647 h 4006"/>
                  <a:gd name="T22" fmla="*/ 2147483647 w 2352"/>
                  <a:gd name="T23" fmla="*/ 2147483647 h 4006"/>
                  <a:gd name="T24" fmla="*/ 2147483647 w 2352"/>
                  <a:gd name="T25" fmla="*/ 2147483647 h 4006"/>
                  <a:gd name="T26" fmla="*/ 2147483647 w 2352"/>
                  <a:gd name="T27" fmla="*/ 2147483647 h 4006"/>
                  <a:gd name="T28" fmla="*/ 2147483647 w 2352"/>
                  <a:gd name="T29" fmla="*/ 2147483647 h 4006"/>
                  <a:gd name="T30" fmla="*/ 2147483647 w 2352"/>
                  <a:gd name="T31" fmla="*/ 2147483647 h 4006"/>
                  <a:gd name="T32" fmla="*/ 2147483647 w 2352"/>
                  <a:gd name="T33" fmla="*/ 2147483647 h 4006"/>
                  <a:gd name="T34" fmla="*/ 2147483647 w 2352"/>
                  <a:gd name="T35" fmla="*/ 2147483647 h 4006"/>
                  <a:gd name="T36" fmla="*/ 2147483647 w 2352"/>
                  <a:gd name="T37" fmla="*/ 2147483647 h 4006"/>
                  <a:gd name="T38" fmla="*/ 2147483647 w 2352"/>
                  <a:gd name="T39" fmla="*/ 2147483647 h 4006"/>
                  <a:gd name="T40" fmla="*/ 2147483647 w 2352"/>
                  <a:gd name="T41" fmla="*/ 2147483647 h 4006"/>
                  <a:gd name="T42" fmla="*/ 2147483647 w 2352"/>
                  <a:gd name="T43" fmla="*/ 2147483647 h 4006"/>
                  <a:gd name="T44" fmla="*/ 2147483647 w 2352"/>
                  <a:gd name="T45" fmla="*/ 2147483647 h 4006"/>
                  <a:gd name="T46" fmla="*/ 2147483647 w 2352"/>
                  <a:gd name="T47" fmla="*/ 2147483647 h 4006"/>
                  <a:gd name="T48" fmla="*/ 2147483647 w 2352"/>
                  <a:gd name="T49" fmla="*/ 2147483647 h 4006"/>
                  <a:gd name="T50" fmla="*/ 2147483647 w 2352"/>
                  <a:gd name="T51" fmla="*/ 2147483647 h 4006"/>
                  <a:gd name="T52" fmla="*/ 2147483647 w 2352"/>
                  <a:gd name="T53" fmla="*/ 2147483647 h 4006"/>
                  <a:gd name="T54" fmla="*/ 2147483647 w 2352"/>
                  <a:gd name="T55" fmla="*/ 2147483647 h 4006"/>
                  <a:gd name="T56" fmla="*/ 2147483647 w 2352"/>
                  <a:gd name="T57" fmla="*/ 2147483647 h 4006"/>
                  <a:gd name="T58" fmla="*/ 2147483647 w 2352"/>
                  <a:gd name="T59" fmla="*/ 2147483647 h 4006"/>
                  <a:gd name="T60" fmla="*/ 2147483647 w 2352"/>
                  <a:gd name="T61" fmla="*/ 2147483647 h 4006"/>
                  <a:gd name="T62" fmla="*/ 2147483647 w 2352"/>
                  <a:gd name="T63" fmla="*/ 2147483647 h 4006"/>
                  <a:gd name="T64" fmla="*/ 2147483647 w 2352"/>
                  <a:gd name="T65" fmla="*/ 2147483647 h 4006"/>
                  <a:gd name="T66" fmla="*/ 2147483647 w 2352"/>
                  <a:gd name="T67" fmla="*/ 2147483647 h 4006"/>
                  <a:gd name="T68" fmla="*/ 2147483647 w 2352"/>
                  <a:gd name="T69" fmla="*/ 2147483647 h 4006"/>
                  <a:gd name="T70" fmla="*/ 2147483647 w 2352"/>
                  <a:gd name="T71" fmla="*/ 2147483647 h 4006"/>
                  <a:gd name="T72" fmla="*/ 2147483647 w 2352"/>
                  <a:gd name="T73" fmla="*/ 2147483647 h 4006"/>
                  <a:gd name="T74" fmla="*/ 2147483647 w 2352"/>
                  <a:gd name="T75" fmla="*/ 2147483647 h 4006"/>
                  <a:gd name="T76" fmla="*/ 2147483647 w 2352"/>
                  <a:gd name="T77" fmla="*/ 2147483647 h 4006"/>
                  <a:gd name="T78" fmla="*/ 2147483647 w 2352"/>
                  <a:gd name="T79" fmla="*/ 2147483647 h 4006"/>
                  <a:gd name="T80" fmla="*/ 2147483647 w 2352"/>
                  <a:gd name="T81" fmla="*/ 2147483647 h 4006"/>
                  <a:gd name="T82" fmla="*/ 2147483647 w 2352"/>
                  <a:gd name="T83" fmla="*/ 2147483647 h 4006"/>
                  <a:gd name="T84" fmla="*/ 2147483647 w 2352"/>
                  <a:gd name="T85" fmla="*/ 2147483647 h 4006"/>
                  <a:gd name="T86" fmla="*/ 2147483647 w 2352"/>
                  <a:gd name="T87" fmla="*/ 2147483647 h 4006"/>
                  <a:gd name="T88" fmla="*/ 2147483647 w 2352"/>
                  <a:gd name="T89" fmla="*/ 2147483647 h 4006"/>
                  <a:gd name="T90" fmla="*/ 2147483647 w 2352"/>
                  <a:gd name="T91" fmla="*/ 2147483647 h 4006"/>
                  <a:gd name="T92" fmla="*/ 2147483647 w 2352"/>
                  <a:gd name="T93" fmla="*/ 2147483647 h 400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2352"/>
                  <a:gd name="T142" fmla="*/ 0 h 4006"/>
                  <a:gd name="T143" fmla="*/ 2352 w 2352"/>
                  <a:gd name="T144" fmla="*/ 4006 h 4006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2352" h="4006">
                    <a:moveTo>
                      <a:pt x="2054" y="3995"/>
                    </a:moveTo>
                    <a:lnTo>
                      <a:pt x="1339" y="3925"/>
                    </a:lnTo>
                    <a:lnTo>
                      <a:pt x="1328" y="3914"/>
                    </a:lnTo>
                    <a:lnTo>
                      <a:pt x="1322" y="3877"/>
                    </a:lnTo>
                    <a:lnTo>
                      <a:pt x="1328" y="3860"/>
                    </a:lnTo>
                    <a:lnTo>
                      <a:pt x="1339" y="3855"/>
                    </a:lnTo>
                    <a:lnTo>
                      <a:pt x="1328" y="3844"/>
                    </a:lnTo>
                    <a:lnTo>
                      <a:pt x="1317" y="3844"/>
                    </a:lnTo>
                    <a:lnTo>
                      <a:pt x="1312" y="3812"/>
                    </a:lnTo>
                    <a:lnTo>
                      <a:pt x="1312" y="3800"/>
                    </a:lnTo>
                    <a:lnTo>
                      <a:pt x="1312" y="3682"/>
                    </a:lnTo>
                    <a:lnTo>
                      <a:pt x="1247" y="3558"/>
                    </a:lnTo>
                    <a:lnTo>
                      <a:pt x="1209" y="3519"/>
                    </a:lnTo>
                    <a:lnTo>
                      <a:pt x="1182" y="3471"/>
                    </a:lnTo>
                    <a:lnTo>
                      <a:pt x="1112" y="3406"/>
                    </a:lnTo>
                    <a:lnTo>
                      <a:pt x="1068" y="3406"/>
                    </a:lnTo>
                    <a:lnTo>
                      <a:pt x="1041" y="3379"/>
                    </a:lnTo>
                    <a:lnTo>
                      <a:pt x="1057" y="3347"/>
                    </a:lnTo>
                    <a:lnTo>
                      <a:pt x="1047" y="3325"/>
                    </a:lnTo>
                    <a:lnTo>
                      <a:pt x="1047" y="3303"/>
                    </a:lnTo>
                    <a:lnTo>
                      <a:pt x="1024" y="3276"/>
                    </a:lnTo>
                    <a:lnTo>
                      <a:pt x="949" y="3266"/>
                    </a:lnTo>
                    <a:lnTo>
                      <a:pt x="905" y="3250"/>
                    </a:lnTo>
                    <a:lnTo>
                      <a:pt x="852" y="3201"/>
                    </a:lnTo>
                    <a:lnTo>
                      <a:pt x="819" y="3120"/>
                    </a:lnTo>
                    <a:lnTo>
                      <a:pt x="775" y="3082"/>
                    </a:lnTo>
                    <a:lnTo>
                      <a:pt x="726" y="3071"/>
                    </a:lnTo>
                    <a:lnTo>
                      <a:pt x="596" y="3011"/>
                    </a:lnTo>
                    <a:lnTo>
                      <a:pt x="554" y="3011"/>
                    </a:lnTo>
                    <a:lnTo>
                      <a:pt x="494" y="2979"/>
                    </a:lnTo>
                    <a:lnTo>
                      <a:pt x="461" y="2946"/>
                    </a:lnTo>
                    <a:lnTo>
                      <a:pt x="461" y="2914"/>
                    </a:lnTo>
                    <a:lnTo>
                      <a:pt x="482" y="2887"/>
                    </a:lnTo>
                    <a:lnTo>
                      <a:pt x="494" y="2822"/>
                    </a:lnTo>
                    <a:lnTo>
                      <a:pt x="505" y="2784"/>
                    </a:lnTo>
                    <a:lnTo>
                      <a:pt x="510" y="2768"/>
                    </a:lnTo>
                    <a:lnTo>
                      <a:pt x="499" y="2719"/>
                    </a:lnTo>
                    <a:lnTo>
                      <a:pt x="466" y="2704"/>
                    </a:lnTo>
                    <a:lnTo>
                      <a:pt x="461" y="2660"/>
                    </a:lnTo>
                    <a:lnTo>
                      <a:pt x="472" y="2649"/>
                    </a:lnTo>
                    <a:lnTo>
                      <a:pt x="477" y="2649"/>
                    </a:lnTo>
                    <a:lnTo>
                      <a:pt x="482" y="2611"/>
                    </a:lnTo>
                    <a:lnTo>
                      <a:pt x="445" y="2584"/>
                    </a:lnTo>
                    <a:lnTo>
                      <a:pt x="358" y="2428"/>
                    </a:lnTo>
                    <a:lnTo>
                      <a:pt x="353" y="2384"/>
                    </a:lnTo>
                    <a:lnTo>
                      <a:pt x="337" y="2346"/>
                    </a:lnTo>
                    <a:lnTo>
                      <a:pt x="331" y="2314"/>
                    </a:lnTo>
                    <a:lnTo>
                      <a:pt x="266" y="2222"/>
                    </a:lnTo>
                    <a:lnTo>
                      <a:pt x="272" y="2124"/>
                    </a:lnTo>
                    <a:lnTo>
                      <a:pt x="288" y="2103"/>
                    </a:lnTo>
                    <a:lnTo>
                      <a:pt x="305" y="2103"/>
                    </a:lnTo>
                    <a:lnTo>
                      <a:pt x="337" y="2070"/>
                    </a:lnTo>
                    <a:lnTo>
                      <a:pt x="342" y="2006"/>
                    </a:lnTo>
                    <a:lnTo>
                      <a:pt x="321" y="1984"/>
                    </a:lnTo>
                    <a:lnTo>
                      <a:pt x="277" y="1962"/>
                    </a:lnTo>
                    <a:lnTo>
                      <a:pt x="228" y="1919"/>
                    </a:lnTo>
                    <a:lnTo>
                      <a:pt x="212" y="1876"/>
                    </a:lnTo>
                    <a:lnTo>
                      <a:pt x="212" y="1757"/>
                    </a:lnTo>
                    <a:lnTo>
                      <a:pt x="223" y="1736"/>
                    </a:lnTo>
                    <a:lnTo>
                      <a:pt x="217" y="1708"/>
                    </a:lnTo>
                    <a:lnTo>
                      <a:pt x="228" y="1703"/>
                    </a:lnTo>
                    <a:lnTo>
                      <a:pt x="239" y="1638"/>
                    </a:lnTo>
                    <a:lnTo>
                      <a:pt x="250" y="1638"/>
                    </a:lnTo>
                    <a:lnTo>
                      <a:pt x="266" y="1654"/>
                    </a:lnTo>
                    <a:lnTo>
                      <a:pt x="261" y="1703"/>
                    </a:lnTo>
                    <a:lnTo>
                      <a:pt x="272" y="1719"/>
                    </a:lnTo>
                    <a:lnTo>
                      <a:pt x="315" y="1752"/>
                    </a:lnTo>
                    <a:lnTo>
                      <a:pt x="321" y="1736"/>
                    </a:lnTo>
                    <a:lnTo>
                      <a:pt x="326" y="1708"/>
                    </a:lnTo>
                    <a:lnTo>
                      <a:pt x="305" y="1638"/>
                    </a:lnTo>
                    <a:lnTo>
                      <a:pt x="298" y="1600"/>
                    </a:lnTo>
                    <a:lnTo>
                      <a:pt x="305" y="1546"/>
                    </a:lnTo>
                    <a:lnTo>
                      <a:pt x="293" y="1541"/>
                    </a:lnTo>
                    <a:lnTo>
                      <a:pt x="266" y="1573"/>
                    </a:lnTo>
                    <a:lnTo>
                      <a:pt x="261" y="1595"/>
                    </a:lnTo>
                    <a:lnTo>
                      <a:pt x="250" y="1616"/>
                    </a:lnTo>
                    <a:lnTo>
                      <a:pt x="212" y="1600"/>
                    </a:lnTo>
                    <a:lnTo>
                      <a:pt x="168" y="1535"/>
                    </a:lnTo>
                    <a:lnTo>
                      <a:pt x="126" y="1519"/>
                    </a:lnTo>
                    <a:lnTo>
                      <a:pt x="147" y="1481"/>
                    </a:lnTo>
                    <a:lnTo>
                      <a:pt x="147" y="1340"/>
                    </a:lnTo>
                    <a:lnTo>
                      <a:pt x="93" y="1281"/>
                    </a:lnTo>
                    <a:lnTo>
                      <a:pt x="66" y="1232"/>
                    </a:lnTo>
                    <a:lnTo>
                      <a:pt x="22" y="1119"/>
                    </a:lnTo>
                    <a:lnTo>
                      <a:pt x="44" y="1081"/>
                    </a:lnTo>
                    <a:lnTo>
                      <a:pt x="33" y="1049"/>
                    </a:lnTo>
                    <a:lnTo>
                      <a:pt x="33" y="1016"/>
                    </a:lnTo>
                    <a:lnTo>
                      <a:pt x="54" y="935"/>
                    </a:lnTo>
                    <a:lnTo>
                      <a:pt x="82" y="897"/>
                    </a:lnTo>
                    <a:lnTo>
                      <a:pt x="87" y="875"/>
                    </a:lnTo>
                    <a:lnTo>
                      <a:pt x="82" y="800"/>
                    </a:lnTo>
                    <a:lnTo>
                      <a:pt x="44" y="724"/>
                    </a:lnTo>
                    <a:lnTo>
                      <a:pt x="44" y="703"/>
                    </a:lnTo>
                    <a:lnTo>
                      <a:pt x="33" y="675"/>
                    </a:lnTo>
                    <a:lnTo>
                      <a:pt x="17" y="659"/>
                    </a:lnTo>
                    <a:lnTo>
                      <a:pt x="6" y="627"/>
                    </a:lnTo>
                    <a:lnTo>
                      <a:pt x="0" y="578"/>
                    </a:lnTo>
                    <a:lnTo>
                      <a:pt x="6" y="567"/>
                    </a:lnTo>
                    <a:lnTo>
                      <a:pt x="6" y="529"/>
                    </a:lnTo>
                    <a:lnTo>
                      <a:pt x="44" y="464"/>
                    </a:lnTo>
                    <a:lnTo>
                      <a:pt x="147" y="351"/>
                    </a:lnTo>
                    <a:lnTo>
                      <a:pt x="147" y="329"/>
                    </a:lnTo>
                    <a:lnTo>
                      <a:pt x="158" y="281"/>
                    </a:lnTo>
                    <a:lnTo>
                      <a:pt x="179" y="264"/>
                    </a:lnTo>
                    <a:lnTo>
                      <a:pt x="201" y="216"/>
                    </a:lnTo>
                    <a:lnTo>
                      <a:pt x="212" y="118"/>
                    </a:lnTo>
                    <a:lnTo>
                      <a:pt x="191" y="70"/>
                    </a:lnTo>
                    <a:lnTo>
                      <a:pt x="212" y="21"/>
                    </a:lnTo>
                    <a:lnTo>
                      <a:pt x="228" y="0"/>
                    </a:lnTo>
                    <a:lnTo>
                      <a:pt x="1334" y="302"/>
                    </a:lnTo>
                    <a:lnTo>
                      <a:pt x="1052" y="1395"/>
                    </a:lnTo>
                    <a:lnTo>
                      <a:pt x="2271" y="3185"/>
                    </a:lnTo>
                    <a:lnTo>
                      <a:pt x="2271" y="3238"/>
                    </a:lnTo>
                    <a:lnTo>
                      <a:pt x="2271" y="3255"/>
                    </a:lnTo>
                    <a:lnTo>
                      <a:pt x="2271" y="3271"/>
                    </a:lnTo>
                    <a:lnTo>
                      <a:pt x="2292" y="3314"/>
                    </a:lnTo>
                    <a:lnTo>
                      <a:pt x="2292" y="3352"/>
                    </a:lnTo>
                    <a:lnTo>
                      <a:pt x="2304" y="3379"/>
                    </a:lnTo>
                    <a:lnTo>
                      <a:pt x="2315" y="3422"/>
                    </a:lnTo>
                    <a:lnTo>
                      <a:pt x="2331" y="3433"/>
                    </a:lnTo>
                    <a:lnTo>
                      <a:pt x="2352" y="3454"/>
                    </a:lnTo>
                    <a:lnTo>
                      <a:pt x="2352" y="3493"/>
                    </a:lnTo>
                    <a:lnTo>
                      <a:pt x="2352" y="3503"/>
                    </a:lnTo>
                    <a:lnTo>
                      <a:pt x="2336" y="3493"/>
                    </a:lnTo>
                    <a:lnTo>
                      <a:pt x="2304" y="3525"/>
                    </a:lnTo>
                    <a:lnTo>
                      <a:pt x="2260" y="3542"/>
                    </a:lnTo>
                    <a:lnTo>
                      <a:pt x="2222" y="3579"/>
                    </a:lnTo>
                    <a:lnTo>
                      <a:pt x="2201" y="3677"/>
                    </a:lnTo>
                    <a:lnTo>
                      <a:pt x="2141" y="3752"/>
                    </a:lnTo>
                    <a:lnTo>
                      <a:pt x="2114" y="3752"/>
                    </a:lnTo>
                    <a:lnTo>
                      <a:pt x="2108" y="3774"/>
                    </a:lnTo>
                    <a:lnTo>
                      <a:pt x="2120" y="3800"/>
                    </a:lnTo>
                    <a:lnTo>
                      <a:pt x="2114" y="3823"/>
                    </a:lnTo>
                    <a:lnTo>
                      <a:pt x="2103" y="3871"/>
                    </a:lnTo>
                    <a:lnTo>
                      <a:pt x="2108" y="3888"/>
                    </a:lnTo>
                    <a:lnTo>
                      <a:pt x="2152" y="3925"/>
                    </a:lnTo>
                    <a:lnTo>
                      <a:pt x="2157" y="3942"/>
                    </a:lnTo>
                    <a:lnTo>
                      <a:pt x="2147" y="3958"/>
                    </a:lnTo>
                    <a:lnTo>
                      <a:pt x="2141" y="3979"/>
                    </a:lnTo>
                    <a:lnTo>
                      <a:pt x="2114" y="4006"/>
                    </a:lnTo>
                    <a:lnTo>
                      <a:pt x="2103" y="4001"/>
                    </a:lnTo>
                    <a:lnTo>
                      <a:pt x="2054" y="3995"/>
                    </a:ln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 w="9525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</p:sp>
        </p:grpSp>
        <p:grpSp>
          <p:nvGrpSpPr>
            <p:cNvPr id="54" name="Group 53"/>
            <p:cNvGrpSpPr/>
            <p:nvPr/>
          </p:nvGrpSpPr>
          <p:grpSpPr>
            <a:xfrm>
              <a:off x="989075" y="1066425"/>
              <a:ext cx="1253637" cy="1672429"/>
              <a:chOff x="989075" y="1066425"/>
              <a:chExt cx="1253637" cy="1672429"/>
            </a:xfrm>
          </p:grpSpPr>
          <p:sp>
            <p:nvSpPr>
              <p:cNvPr id="95" name="nm"/>
              <p:cNvSpPr>
                <a:spLocks/>
              </p:cNvSpPr>
              <p:nvPr/>
            </p:nvSpPr>
            <p:spPr bwMode="auto">
              <a:xfrm>
                <a:off x="1648036" y="2224261"/>
                <a:ext cx="498238" cy="514593"/>
              </a:xfrm>
              <a:custGeom>
                <a:avLst/>
                <a:gdLst>
                  <a:gd name="T0" fmla="*/ 2147483647 w 2065"/>
                  <a:gd name="T1" fmla="*/ 0 h 2120"/>
                  <a:gd name="T2" fmla="*/ 0 w 2065"/>
                  <a:gd name="T3" fmla="*/ 2147483647 h 2120"/>
                  <a:gd name="T4" fmla="*/ 2147483647 w 2065"/>
                  <a:gd name="T5" fmla="*/ 2147483647 h 2120"/>
                  <a:gd name="T6" fmla="*/ 2147483647 w 2065"/>
                  <a:gd name="T7" fmla="*/ 2147483647 h 2120"/>
                  <a:gd name="T8" fmla="*/ 2147483647 w 2065"/>
                  <a:gd name="T9" fmla="*/ 2147483647 h 2120"/>
                  <a:gd name="T10" fmla="*/ 2147483647 w 2065"/>
                  <a:gd name="T11" fmla="*/ 2147483647 h 2120"/>
                  <a:gd name="T12" fmla="*/ 2147483647 w 2065"/>
                  <a:gd name="T13" fmla="*/ 2147483647 h 2120"/>
                  <a:gd name="T14" fmla="*/ 2147483647 w 2065"/>
                  <a:gd name="T15" fmla="*/ 2147483647 h 2120"/>
                  <a:gd name="T16" fmla="*/ 2147483647 w 2065"/>
                  <a:gd name="T17" fmla="*/ 2147483647 h 2120"/>
                  <a:gd name="T18" fmla="*/ 2147483647 w 2065"/>
                  <a:gd name="T19" fmla="*/ 2147483647 h 2120"/>
                  <a:gd name="T20" fmla="*/ 2147483647 w 2065"/>
                  <a:gd name="T21" fmla="*/ 2147483647 h 2120"/>
                  <a:gd name="T22" fmla="*/ 2147483647 w 2065"/>
                  <a:gd name="T23" fmla="*/ 2147483647 h 2120"/>
                  <a:gd name="T24" fmla="*/ 2147483647 w 2065"/>
                  <a:gd name="T25" fmla="*/ 2147483647 h 2120"/>
                  <a:gd name="T26" fmla="*/ 2147483647 w 2065"/>
                  <a:gd name="T27" fmla="*/ 2147483647 h 2120"/>
                  <a:gd name="T28" fmla="*/ 2147483647 w 2065"/>
                  <a:gd name="T29" fmla="*/ 2147483647 h 2120"/>
                  <a:gd name="T30" fmla="*/ 2147483647 w 2065"/>
                  <a:gd name="T31" fmla="*/ 0 h 2120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2065"/>
                  <a:gd name="T49" fmla="*/ 0 h 2120"/>
                  <a:gd name="T50" fmla="*/ 2065 w 2065"/>
                  <a:gd name="T51" fmla="*/ 2120 h 2120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2065" h="2120">
                    <a:moveTo>
                      <a:pt x="299" y="0"/>
                    </a:moveTo>
                    <a:lnTo>
                      <a:pt x="0" y="2088"/>
                    </a:lnTo>
                    <a:lnTo>
                      <a:pt x="272" y="2120"/>
                    </a:lnTo>
                    <a:lnTo>
                      <a:pt x="293" y="1952"/>
                    </a:lnTo>
                    <a:lnTo>
                      <a:pt x="803" y="2017"/>
                    </a:lnTo>
                    <a:lnTo>
                      <a:pt x="803" y="2012"/>
                    </a:lnTo>
                    <a:lnTo>
                      <a:pt x="786" y="1985"/>
                    </a:lnTo>
                    <a:lnTo>
                      <a:pt x="803" y="1963"/>
                    </a:lnTo>
                    <a:lnTo>
                      <a:pt x="797" y="1952"/>
                    </a:lnTo>
                    <a:lnTo>
                      <a:pt x="786" y="1942"/>
                    </a:lnTo>
                    <a:lnTo>
                      <a:pt x="791" y="1936"/>
                    </a:lnTo>
                    <a:lnTo>
                      <a:pt x="1903" y="2044"/>
                    </a:lnTo>
                    <a:lnTo>
                      <a:pt x="2038" y="379"/>
                    </a:lnTo>
                    <a:lnTo>
                      <a:pt x="2054" y="379"/>
                    </a:lnTo>
                    <a:lnTo>
                      <a:pt x="2065" y="195"/>
                    </a:lnTo>
                    <a:lnTo>
                      <a:pt x="299" y="0"/>
                    </a:lnTo>
                    <a:close/>
                  </a:path>
                </a:pathLst>
              </a:custGeom>
              <a:solidFill>
                <a:schemeClr val="bg2">
                  <a:lumMod val="20000"/>
                  <a:lumOff val="80000"/>
                </a:schemeClr>
              </a:solidFill>
              <a:ln w="9525">
                <a:solidFill>
                  <a:schemeClr val="bg2">
                    <a:lumMod val="20000"/>
                    <a:lumOff val="80000"/>
                  </a:schemeClr>
                </a:solidFill>
                <a:round/>
                <a:headEnd/>
                <a:tailEnd/>
              </a:ln>
            </p:spPr>
          </p:sp>
          <p:sp>
            <p:nvSpPr>
              <p:cNvPr id="96" name="Freeform 95"/>
              <p:cNvSpPr>
                <a:spLocks/>
              </p:cNvSpPr>
              <p:nvPr/>
            </p:nvSpPr>
            <p:spPr bwMode="auto">
              <a:xfrm>
                <a:off x="1254269" y="1066425"/>
                <a:ext cx="425914" cy="691484"/>
              </a:xfrm>
              <a:custGeom>
                <a:avLst/>
                <a:gdLst>
                  <a:gd name="T0" fmla="*/ 2147483647 w 1761"/>
                  <a:gd name="T1" fmla="*/ 2147483647 h 2845"/>
                  <a:gd name="T2" fmla="*/ 2147483647 w 1761"/>
                  <a:gd name="T3" fmla="*/ 2147483647 h 2845"/>
                  <a:gd name="T4" fmla="*/ 2147483647 w 1761"/>
                  <a:gd name="T5" fmla="*/ 2147483647 h 2845"/>
                  <a:gd name="T6" fmla="*/ 2147483647 w 1761"/>
                  <a:gd name="T7" fmla="*/ 2147483647 h 2845"/>
                  <a:gd name="T8" fmla="*/ 2147483647 w 1761"/>
                  <a:gd name="T9" fmla="*/ 2147483647 h 2845"/>
                  <a:gd name="T10" fmla="*/ 2147483647 w 1761"/>
                  <a:gd name="T11" fmla="*/ 2147483647 h 2845"/>
                  <a:gd name="T12" fmla="*/ 2147483647 w 1761"/>
                  <a:gd name="T13" fmla="*/ 2147483647 h 2845"/>
                  <a:gd name="T14" fmla="*/ 2147483647 w 1761"/>
                  <a:gd name="T15" fmla="*/ 2147483647 h 2845"/>
                  <a:gd name="T16" fmla="*/ 2147483647 w 1761"/>
                  <a:gd name="T17" fmla="*/ 2147483647 h 2845"/>
                  <a:gd name="T18" fmla="*/ 2147483647 w 1761"/>
                  <a:gd name="T19" fmla="*/ 2147483647 h 2845"/>
                  <a:gd name="T20" fmla="*/ 2147483647 w 1761"/>
                  <a:gd name="T21" fmla="*/ 2147483647 h 2845"/>
                  <a:gd name="T22" fmla="*/ 2147483647 w 1761"/>
                  <a:gd name="T23" fmla="*/ 2147483647 h 2845"/>
                  <a:gd name="T24" fmla="*/ 2147483647 w 1761"/>
                  <a:gd name="T25" fmla="*/ 2147483647 h 2845"/>
                  <a:gd name="T26" fmla="*/ 2147483647 w 1761"/>
                  <a:gd name="T27" fmla="*/ 2147483647 h 2845"/>
                  <a:gd name="T28" fmla="*/ 2147483647 w 1761"/>
                  <a:gd name="T29" fmla="*/ 0 h 2845"/>
                  <a:gd name="T30" fmla="*/ 2147483647 w 1761"/>
                  <a:gd name="T31" fmla="*/ 2147483647 h 2845"/>
                  <a:gd name="T32" fmla="*/ 2147483647 w 1761"/>
                  <a:gd name="T33" fmla="*/ 2147483647 h 2845"/>
                  <a:gd name="T34" fmla="*/ 2147483647 w 1761"/>
                  <a:gd name="T35" fmla="*/ 2147483647 h 2845"/>
                  <a:gd name="T36" fmla="*/ 2147483647 w 1761"/>
                  <a:gd name="T37" fmla="*/ 2147483647 h 2845"/>
                  <a:gd name="T38" fmla="*/ 2147483647 w 1761"/>
                  <a:gd name="T39" fmla="*/ 2147483647 h 2845"/>
                  <a:gd name="T40" fmla="*/ 2147483647 w 1761"/>
                  <a:gd name="T41" fmla="*/ 2147483647 h 2845"/>
                  <a:gd name="T42" fmla="*/ 2147483647 w 1761"/>
                  <a:gd name="T43" fmla="*/ 2147483647 h 2845"/>
                  <a:gd name="T44" fmla="*/ 2147483647 w 1761"/>
                  <a:gd name="T45" fmla="*/ 2147483647 h 2845"/>
                  <a:gd name="T46" fmla="*/ 2147483647 w 1761"/>
                  <a:gd name="T47" fmla="*/ 2147483647 h 2845"/>
                  <a:gd name="T48" fmla="*/ 2147483647 w 1761"/>
                  <a:gd name="T49" fmla="*/ 2147483647 h 2845"/>
                  <a:gd name="T50" fmla="*/ 2147483647 w 1761"/>
                  <a:gd name="T51" fmla="*/ 2147483647 h 2845"/>
                  <a:gd name="T52" fmla="*/ 2147483647 w 1761"/>
                  <a:gd name="T53" fmla="*/ 2147483647 h 2845"/>
                  <a:gd name="T54" fmla="*/ 2147483647 w 1761"/>
                  <a:gd name="T55" fmla="*/ 2147483647 h 2845"/>
                  <a:gd name="T56" fmla="*/ 2147483647 w 1761"/>
                  <a:gd name="T57" fmla="*/ 2147483647 h 2845"/>
                  <a:gd name="T58" fmla="*/ 2147483647 w 1761"/>
                  <a:gd name="T59" fmla="*/ 2147483647 h 2845"/>
                  <a:gd name="T60" fmla="*/ 2147483647 w 1761"/>
                  <a:gd name="T61" fmla="*/ 2147483647 h 2845"/>
                  <a:gd name="T62" fmla="*/ 2147483647 w 1761"/>
                  <a:gd name="T63" fmla="*/ 2147483647 h 2845"/>
                  <a:gd name="T64" fmla="*/ 2147483647 w 1761"/>
                  <a:gd name="T65" fmla="*/ 2147483647 h 2845"/>
                  <a:gd name="T66" fmla="*/ 2147483647 w 1761"/>
                  <a:gd name="T67" fmla="*/ 2147483647 h 2845"/>
                  <a:gd name="T68" fmla="*/ 2147483647 w 1761"/>
                  <a:gd name="T69" fmla="*/ 2147483647 h 2845"/>
                  <a:gd name="T70" fmla="*/ 2147483647 w 1761"/>
                  <a:gd name="T71" fmla="*/ 2147483647 h 2845"/>
                  <a:gd name="T72" fmla="*/ 2147483647 w 1761"/>
                  <a:gd name="T73" fmla="*/ 2147483647 h 2845"/>
                  <a:gd name="T74" fmla="*/ 2147483647 w 1761"/>
                  <a:gd name="T75" fmla="*/ 2147483647 h 2845"/>
                  <a:gd name="T76" fmla="*/ 2147483647 w 1761"/>
                  <a:gd name="T77" fmla="*/ 2147483647 h 2845"/>
                  <a:gd name="T78" fmla="*/ 2147483647 w 1761"/>
                  <a:gd name="T79" fmla="*/ 2147483647 h 2845"/>
                  <a:gd name="T80" fmla="*/ 2147483647 w 1761"/>
                  <a:gd name="T81" fmla="*/ 2147483647 h 2845"/>
                  <a:gd name="T82" fmla="*/ 2147483647 w 1761"/>
                  <a:gd name="T83" fmla="*/ 2147483647 h 2845"/>
                  <a:gd name="T84" fmla="*/ 2147483647 w 1761"/>
                  <a:gd name="T85" fmla="*/ 2147483647 h 2845"/>
                  <a:gd name="T86" fmla="*/ 2147483647 w 1761"/>
                  <a:gd name="T87" fmla="*/ 2147483647 h 2845"/>
                  <a:gd name="T88" fmla="*/ 2147483647 w 1761"/>
                  <a:gd name="T89" fmla="*/ 2147483647 h 2845"/>
                  <a:gd name="T90" fmla="*/ 2147483647 w 1761"/>
                  <a:gd name="T91" fmla="*/ 2147483647 h 2845"/>
                  <a:gd name="T92" fmla="*/ 2147483647 w 1761"/>
                  <a:gd name="T93" fmla="*/ 2147483647 h 2845"/>
                  <a:gd name="T94" fmla="*/ 2147483647 w 1761"/>
                  <a:gd name="T95" fmla="*/ 2147483647 h 2845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1761"/>
                  <a:gd name="T145" fmla="*/ 0 h 2845"/>
                  <a:gd name="T146" fmla="*/ 1761 w 1761"/>
                  <a:gd name="T147" fmla="*/ 2845 h 2845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1761" h="2845">
                    <a:moveTo>
                      <a:pt x="0" y="2537"/>
                    </a:moveTo>
                    <a:lnTo>
                      <a:pt x="146" y="1877"/>
                    </a:lnTo>
                    <a:lnTo>
                      <a:pt x="184" y="1828"/>
                    </a:lnTo>
                    <a:lnTo>
                      <a:pt x="184" y="1785"/>
                    </a:lnTo>
                    <a:lnTo>
                      <a:pt x="195" y="1785"/>
                    </a:lnTo>
                    <a:lnTo>
                      <a:pt x="200" y="1769"/>
                    </a:lnTo>
                    <a:lnTo>
                      <a:pt x="211" y="1747"/>
                    </a:lnTo>
                    <a:lnTo>
                      <a:pt x="190" y="1720"/>
                    </a:lnTo>
                    <a:lnTo>
                      <a:pt x="151" y="1699"/>
                    </a:lnTo>
                    <a:lnTo>
                      <a:pt x="141" y="1676"/>
                    </a:lnTo>
                    <a:lnTo>
                      <a:pt x="151" y="1634"/>
                    </a:lnTo>
                    <a:lnTo>
                      <a:pt x="216" y="1530"/>
                    </a:lnTo>
                    <a:lnTo>
                      <a:pt x="260" y="1514"/>
                    </a:lnTo>
                    <a:lnTo>
                      <a:pt x="287" y="1481"/>
                    </a:lnTo>
                    <a:lnTo>
                      <a:pt x="292" y="1460"/>
                    </a:lnTo>
                    <a:lnTo>
                      <a:pt x="314" y="1434"/>
                    </a:lnTo>
                    <a:lnTo>
                      <a:pt x="439" y="1239"/>
                    </a:lnTo>
                    <a:lnTo>
                      <a:pt x="434" y="1190"/>
                    </a:lnTo>
                    <a:lnTo>
                      <a:pt x="406" y="1168"/>
                    </a:lnTo>
                    <a:lnTo>
                      <a:pt x="379" y="1158"/>
                    </a:lnTo>
                    <a:lnTo>
                      <a:pt x="358" y="1125"/>
                    </a:lnTo>
                    <a:lnTo>
                      <a:pt x="352" y="1093"/>
                    </a:lnTo>
                    <a:lnTo>
                      <a:pt x="346" y="1044"/>
                    </a:lnTo>
                    <a:lnTo>
                      <a:pt x="358" y="1028"/>
                    </a:lnTo>
                    <a:lnTo>
                      <a:pt x="369" y="1012"/>
                    </a:lnTo>
                    <a:lnTo>
                      <a:pt x="346" y="979"/>
                    </a:lnTo>
                    <a:lnTo>
                      <a:pt x="346" y="947"/>
                    </a:lnTo>
                    <a:lnTo>
                      <a:pt x="358" y="936"/>
                    </a:lnTo>
                    <a:lnTo>
                      <a:pt x="569" y="0"/>
                    </a:lnTo>
                    <a:lnTo>
                      <a:pt x="563" y="0"/>
                    </a:lnTo>
                    <a:lnTo>
                      <a:pt x="797" y="60"/>
                    </a:lnTo>
                    <a:lnTo>
                      <a:pt x="737" y="417"/>
                    </a:lnTo>
                    <a:lnTo>
                      <a:pt x="774" y="513"/>
                    </a:lnTo>
                    <a:lnTo>
                      <a:pt x="791" y="573"/>
                    </a:lnTo>
                    <a:lnTo>
                      <a:pt x="774" y="611"/>
                    </a:lnTo>
                    <a:lnTo>
                      <a:pt x="758" y="627"/>
                    </a:lnTo>
                    <a:lnTo>
                      <a:pt x="781" y="649"/>
                    </a:lnTo>
                    <a:lnTo>
                      <a:pt x="807" y="687"/>
                    </a:lnTo>
                    <a:lnTo>
                      <a:pt x="872" y="752"/>
                    </a:lnTo>
                    <a:lnTo>
                      <a:pt x="916" y="849"/>
                    </a:lnTo>
                    <a:lnTo>
                      <a:pt x="927" y="893"/>
                    </a:lnTo>
                    <a:lnTo>
                      <a:pt x="948" y="942"/>
                    </a:lnTo>
                    <a:lnTo>
                      <a:pt x="986" y="942"/>
                    </a:lnTo>
                    <a:lnTo>
                      <a:pt x="986" y="973"/>
                    </a:lnTo>
                    <a:lnTo>
                      <a:pt x="1046" y="979"/>
                    </a:lnTo>
                    <a:lnTo>
                      <a:pt x="1062" y="1001"/>
                    </a:lnTo>
                    <a:lnTo>
                      <a:pt x="1002" y="1119"/>
                    </a:lnTo>
                    <a:lnTo>
                      <a:pt x="1007" y="1142"/>
                    </a:lnTo>
                    <a:lnTo>
                      <a:pt x="986" y="1158"/>
                    </a:lnTo>
                    <a:lnTo>
                      <a:pt x="981" y="1217"/>
                    </a:lnTo>
                    <a:lnTo>
                      <a:pt x="986" y="1223"/>
                    </a:lnTo>
                    <a:lnTo>
                      <a:pt x="986" y="1255"/>
                    </a:lnTo>
                    <a:lnTo>
                      <a:pt x="943" y="1282"/>
                    </a:lnTo>
                    <a:lnTo>
                      <a:pt x="943" y="1314"/>
                    </a:lnTo>
                    <a:lnTo>
                      <a:pt x="948" y="1336"/>
                    </a:lnTo>
                    <a:lnTo>
                      <a:pt x="932" y="1369"/>
                    </a:lnTo>
                    <a:lnTo>
                      <a:pt x="986" y="1418"/>
                    </a:lnTo>
                    <a:lnTo>
                      <a:pt x="1002" y="1411"/>
                    </a:lnTo>
                    <a:lnTo>
                      <a:pt x="1078" y="1353"/>
                    </a:lnTo>
                    <a:lnTo>
                      <a:pt x="1089" y="1341"/>
                    </a:lnTo>
                    <a:lnTo>
                      <a:pt x="1100" y="1353"/>
                    </a:lnTo>
                    <a:lnTo>
                      <a:pt x="1111" y="1379"/>
                    </a:lnTo>
                    <a:lnTo>
                      <a:pt x="1121" y="1385"/>
                    </a:lnTo>
                    <a:lnTo>
                      <a:pt x="1132" y="1395"/>
                    </a:lnTo>
                    <a:lnTo>
                      <a:pt x="1127" y="1444"/>
                    </a:lnTo>
                    <a:lnTo>
                      <a:pt x="1127" y="1514"/>
                    </a:lnTo>
                    <a:lnTo>
                      <a:pt x="1144" y="1563"/>
                    </a:lnTo>
                    <a:lnTo>
                      <a:pt x="1176" y="1606"/>
                    </a:lnTo>
                    <a:lnTo>
                      <a:pt x="1170" y="1634"/>
                    </a:lnTo>
                    <a:lnTo>
                      <a:pt x="1154" y="1666"/>
                    </a:lnTo>
                    <a:lnTo>
                      <a:pt x="1181" y="1709"/>
                    </a:lnTo>
                    <a:lnTo>
                      <a:pt x="1214" y="1709"/>
                    </a:lnTo>
                    <a:lnTo>
                      <a:pt x="1241" y="1747"/>
                    </a:lnTo>
                    <a:lnTo>
                      <a:pt x="1246" y="1769"/>
                    </a:lnTo>
                    <a:lnTo>
                      <a:pt x="1235" y="1817"/>
                    </a:lnTo>
                    <a:lnTo>
                      <a:pt x="1235" y="1828"/>
                    </a:lnTo>
                    <a:lnTo>
                      <a:pt x="1257" y="1871"/>
                    </a:lnTo>
                    <a:lnTo>
                      <a:pt x="1290" y="1893"/>
                    </a:lnTo>
                    <a:lnTo>
                      <a:pt x="1306" y="1855"/>
                    </a:lnTo>
                    <a:lnTo>
                      <a:pt x="1328" y="1845"/>
                    </a:lnTo>
                    <a:lnTo>
                      <a:pt x="1381" y="1866"/>
                    </a:lnTo>
                    <a:lnTo>
                      <a:pt x="1409" y="1871"/>
                    </a:lnTo>
                    <a:lnTo>
                      <a:pt x="1436" y="1850"/>
                    </a:lnTo>
                    <a:lnTo>
                      <a:pt x="1453" y="1845"/>
                    </a:lnTo>
                    <a:lnTo>
                      <a:pt x="1468" y="1861"/>
                    </a:lnTo>
                    <a:lnTo>
                      <a:pt x="1539" y="1866"/>
                    </a:lnTo>
                    <a:lnTo>
                      <a:pt x="1572" y="1882"/>
                    </a:lnTo>
                    <a:lnTo>
                      <a:pt x="1582" y="1871"/>
                    </a:lnTo>
                    <a:lnTo>
                      <a:pt x="1658" y="1877"/>
                    </a:lnTo>
                    <a:lnTo>
                      <a:pt x="1653" y="1845"/>
                    </a:lnTo>
                    <a:lnTo>
                      <a:pt x="1685" y="1817"/>
                    </a:lnTo>
                    <a:lnTo>
                      <a:pt x="1723" y="1855"/>
                    </a:lnTo>
                    <a:lnTo>
                      <a:pt x="1734" y="1904"/>
                    </a:lnTo>
                    <a:lnTo>
                      <a:pt x="1761" y="1925"/>
                    </a:lnTo>
                    <a:lnTo>
                      <a:pt x="1625" y="2845"/>
                    </a:lnTo>
                    <a:lnTo>
                      <a:pt x="807" y="2699"/>
                    </a:lnTo>
                    <a:lnTo>
                      <a:pt x="0" y="2537"/>
                    </a:lnTo>
                  </a:path>
                </a:pathLst>
              </a:custGeom>
              <a:solidFill>
                <a:schemeClr val="bg2">
                  <a:lumMod val="20000"/>
                  <a:lumOff val="80000"/>
                </a:schemeClr>
              </a:solidFill>
              <a:ln w="0">
                <a:solidFill>
                  <a:schemeClr val="bg2">
                    <a:lumMod val="20000"/>
                    <a:lumOff val="80000"/>
                  </a:schemeClr>
                </a:solidFill>
                <a:round/>
                <a:headEnd/>
                <a:tailEnd/>
              </a:ln>
            </p:spPr>
          </p:sp>
          <p:sp>
            <p:nvSpPr>
              <p:cNvPr id="97" name="Freeform 96"/>
              <p:cNvSpPr>
                <a:spLocks/>
              </p:cNvSpPr>
              <p:nvPr/>
            </p:nvSpPr>
            <p:spPr bwMode="auto">
              <a:xfrm>
                <a:off x="1431064" y="1074465"/>
                <a:ext cx="731287" cy="466350"/>
              </a:xfrm>
              <a:custGeom>
                <a:avLst/>
                <a:gdLst>
                  <a:gd name="T0" fmla="*/ 2147483647 w 3008"/>
                  <a:gd name="T1" fmla="*/ 2147483647 h 1908"/>
                  <a:gd name="T2" fmla="*/ 2147483647 w 3008"/>
                  <a:gd name="T3" fmla="*/ 2147483647 h 1908"/>
                  <a:gd name="T4" fmla="*/ 2147483647 w 3008"/>
                  <a:gd name="T5" fmla="*/ 2147483647 h 1908"/>
                  <a:gd name="T6" fmla="*/ 2147483647 w 3008"/>
                  <a:gd name="T7" fmla="*/ 2147483647 h 1908"/>
                  <a:gd name="T8" fmla="*/ 2147483647 w 3008"/>
                  <a:gd name="T9" fmla="*/ 2147483647 h 1908"/>
                  <a:gd name="T10" fmla="*/ 2147483647 w 3008"/>
                  <a:gd name="T11" fmla="*/ 2147483647 h 1908"/>
                  <a:gd name="T12" fmla="*/ 2147483647 w 3008"/>
                  <a:gd name="T13" fmla="*/ 2147483647 h 1908"/>
                  <a:gd name="T14" fmla="*/ 2147483647 w 3008"/>
                  <a:gd name="T15" fmla="*/ 2147483647 h 1908"/>
                  <a:gd name="T16" fmla="*/ 2147483647 w 3008"/>
                  <a:gd name="T17" fmla="*/ 2147483647 h 1908"/>
                  <a:gd name="T18" fmla="*/ 2147483647 w 3008"/>
                  <a:gd name="T19" fmla="*/ 2147483647 h 1908"/>
                  <a:gd name="T20" fmla="*/ 2147483647 w 3008"/>
                  <a:gd name="T21" fmla="*/ 2147483647 h 1908"/>
                  <a:gd name="T22" fmla="*/ 2147483647 w 3008"/>
                  <a:gd name="T23" fmla="*/ 2147483647 h 1908"/>
                  <a:gd name="T24" fmla="*/ 2147483647 w 3008"/>
                  <a:gd name="T25" fmla="*/ 2147483647 h 1908"/>
                  <a:gd name="T26" fmla="*/ 2147483647 w 3008"/>
                  <a:gd name="T27" fmla="*/ 2147483647 h 1908"/>
                  <a:gd name="T28" fmla="*/ 2147483647 w 3008"/>
                  <a:gd name="T29" fmla="*/ 2147483647 h 1908"/>
                  <a:gd name="T30" fmla="*/ 2147483647 w 3008"/>
                  <a:gd name="T31" fmla="*/ 2147483647 h 1908"/>
                  <a:gd name="T32" fmla="*/ 2147483647 w 3008"/>
                  <a:gd name="T33" fmla="*/ 2147483647 h 1908"/>
                  <a:gd name="T34" fmla="*/ 2147483647 w 3008"/>
                  <a:gd name="T35" fmla="*/ 2147483647 h 1908"/>
                  <a:gd name="T36" fmla="*/ 2147483647 w 3008"/>
                  <a:gd name="T37" fmla="*/ 2147483647 h 1908"/>
                  <a:gd name="T38" fmla="*/ 2147483647 w 3008"/>
                  <a:gd name="T39" fmla="*/ 2147483647 h 1908"/>
                  <a:gd name="T40" fmla="*/ 2147483647 w 3008"/>
                  <a:gd name="T41" fmla="*/ 2147483647 h 1908"/>
                  <a:gd name="T42" fmla="*/ 2147483647 w 3008"/>
                  <a:gd name="T43" fmla="*/ 2147483647 h 1908"/>
                  <a:gd name="T44" fmla="*/ 2147483647 w 3008"/>
                  <a:gd name="T45" fmla="*/ 2147483647 h 1908"/>
                  <a:gd name="T46" fmla="*/ 2147483647 w 3008"/>
                  <a:gd name="T47" fmla="*/ 2147483647 h 1908"/>
                  <a:gd name="T48" fmla="*/ 2147483647 w 3008"/>
                  <a:gd name="T49" fmla="*/ 2147483647 h 1908"/>
                  <a:gd name="T50" fmla="*/ 2147483647 w 3008"/>
                  <a:gd name="T51" fmla="*/ 2147483647 h 1908"/>
                  <a:gd name="T52" fmla="*/ 2147483647 w 3008"/>
                  <a:gd name="T53" fmla="*/ 2147483647 h 1908"/>
                  <a:gd name="T54" fmla="*/ 2147483647 w 3008"/>
                  <a:gd name="T55" fmla="*/ 2147483647 h 1908"/>
                  <a:gd name="T56" fmla="*/ 2147483647 w 3008"/>
                  <a:gd name="T57" fmla="*/ 2147483647 h 1908"/>
                  <a:gd name="T58" fmla="*/ 2147483647 w 3008"/>
                  <a:gd name="T59" fmla="*/ 2147483647 h 1908"/>
                  <a:gd name="T60" fmla="*/ 2147483647 w 3008"/>
                  <a:gd name="T61" fmla="*/ 2147483647 h 1908"/>
                  <a:gd name="T62" fmla="*/ 2147483647 w 3008"/>
                  <a:gd name="T63" fmla="*/ 2147483647 h 1908"/>
                  <a:gd name="T64" fmla="*/ 2147483647 w 3008"/>
                  <a:gd name="T65" fmla="*/ 0 h 1908"/>
                  <a:gd name="T66" fmla="*/ 2147483647 w 3008"/>
                  <a:gd name="T67" fmla="*/ 2147483647 h 1908"/>
                  <a:gd name="T68" fmla="*/ 2147483647 w 3008"/>
                  <a:gd name="T69" fmla="*/ 2147483647 h 1908"/>
                  <a:gd name="T70" fmla="*/ 2147483647 w 3008"/>
                  <a:gd name="T71" fmla="*/ 2147483647 h 1908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3008"/>
                  <a:gd name="T109" fmla="*/ 0 h 1908"/>
                  <a:gd name="T110" fmla="*/ 3008 w 3008"/>
                  <a:gd name="T111" fmla="*/ 1908 h 1908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3008" h="1908">
                    <a:moveTo>
                      <a:pt x="2889" y="1908"/>
                    </a:moveTo>
                    <a:lnTo>
                      <a:pt x="1051" y="1681"/>
                    </a:lnTo>
                    <a:lnTo>
                      <a:pt x="1024" y="1865"/>
                    </a:lnTo>
                    <a:lnTo>
                      <a:pt x="997" y="1844"/>
                    </a:lnTo>
                    <a:lnTo>
                      <a:pt x="986" y="1795"/>
                    </a:lnTo>
                    <a:lnTo>
                      <a:pt x="948" y="1757"/>
                    </a:lnTo>
                    <a:lnTo>
                      <a:pt x="916" y="1785"/>
                    </a:lnTo>
                    <a:lnTo>
                      <a:pt x="921" y="1817"/>
                    </a:lnTo>
                    <a:lnTo>
                      <a:pt x="845" y="1811"/>
                    </a:lnTo>
                    <a:lnTo>
                      <a:pt x="835" y="1822"/>
                    </a:lnTo>
                    <a:lnTo>
                      <a:pt x="802" y="1806"/>
                    </a:lnTo>
                    <a:lnTo>
                      <a:pt x="731" y="1801"/>
                    </a:lnTo>
                    <a:lnTo>
                      <a:pt x="716" y="1785"/>
                    </a:lnTo>
                    <a:lnTo>
                      <a:pt x="699" y="1790"/>
                    </a:lnTo>
                    <a:lnTo>
                      <a:pt x="672" y="1811"/>
                    </a:lnTo>
                    <a:lnTo>
                      <a:pt x="644" y="1806"/>
                    </a:lnTo>
                    <a:lnTo>
                      <a:pt x="591" y="1785"/>
                    </a:lnTo>
                    <a:lnTo>
                      <a:pt x="569" y="1795"/>
                    </a:lnTo>
                    <a:lnTo>
                      <a:pt x="553" y="1833"/>
                    </a:lnTo>
                    <a:lnTo>
                      <a:pt x="520" y="1811"/>
                    </a:lnTo>
                    <a:lnTo>
                      <a:pt x="498" y="1768"/>
                    </a:lnTo>
                    <a:lnTo>
                      <a:pt x="498" y="1757"/>
                    </a:lnTo>
                    <a:lnTo>
                      <a:pt x="509" y="1709"/>
                    </a:lnTo>
                    <a:lnTo>
                      <a:pt x="504" y="1687"/>
                    </a:lnTo>
                    <a:lnTo>
                      <a:pt x="477" y="1649"/>
                    </a:lnTo>
                    <a:lnTo>
                      <a:pt x="444" y="1649"/>
                    </a:lnTo>
                    <a:lnTo>
                      <a:pt x="417" y="1606"/>
                    </a:lnTo>
                    <a:lnTo>
                      <a:pt x="433" y="1574"/>
                    </a:lnTo>
                    <a:lnTo>
                      <a:pt x="439" y="1546"/>
                    </a:lnTo>
                    <a:lnTo>
                      <a:pt x="407" y="1503"/>
                    </a:lnTo>
                    <a:lnTo>
                      <a:pt x="390" y="1454"/>
                    </a:lnTo>
                    <a:lnTo>
                      <a:pt x="390" y="1384"/>
                    </a:lnTo>
                    <a:lnTo>
                      <a:pt x="395" y="1335"/>
                    </a:lnTo>
                    <a:lnTo>
                      <a:pt x="384" y="1325"/>
                    </a:lnTo>
                    <a:lnTo>
                      <a:pt x="374" y="1319"/>
                    </a:lnTo>
                    <a:lnTo>
                      <a:pt x="363" y="1293"/>
                    </a:lnTo>
                    <a:lnTo>
                      <a:pt x="352" y="1281"/>
                    </a:lnTo>
                    <a:lnTo>
                      <a:pt x="341" y="1293"/>
                    </a:lnTo>
                    <a:lnTo>
                      <a:pt x="265" y="1351"/>
                    </a:lnTo>
                    <a:lnTo>
                      <a:pt x="249" y="1358"/>
                    </a:lnTo>
                    <a:lnTo>
                      <a:pt x="195" y="1309"/>
                    </a:lnTo>
                    <a:lnTo>
                      <a:pt x="211" y="1276"/>
                    </a:lnTo>
                    <a:lnTo>
                      <a:pt x="206" y="1254"/>
                    </a:lnTo>
                    <a:lnTo>
                      <a:pt x="206" y="1222"/>
                    </a:lnTo>
                    <a:lnTo>
                      <a:pt x="249" y="1195"/>
                    </a:lnTo>
                    <a:lnTo>
                      <a:pt x="249" y="1163"/>
                    </a:lnTo>
                    <a:lnTo>
                      <a:pt x="244" y="1157"/>
                    </a:lnTo>
                    <a:lnTo>
                      <a:pt x="249" y="1098"/>
                    </a:lnTo>
                    <a:lnTo>
                      <a:pt x="270" y="1082"/>
                    </a:lnTo>
                    <a:lnTo>
                      <a:pt x="265" y="1059"/>
                    </a:lnTo>
                    <a:lnTo>
                      <a:pt x="325" y="941"/>
                    </a:lnTo>
                    <a:lnTo>
                      <a:pt x="309" y="919"/>
                    </a:lnTo>
                    <a:lnTo>
                      <a:pt x="249" y="913"/>
                    </a:lnTo>
                    <a:lnTo>
                      <a:pt x="249" y="882"/>
                    </a:lnTo>
                    <a:lnTo>
                      <a:pt x="211" y="882"/>
                    </a:lnTo>
                    <a:lnTo>
                      <a:pt x="190" y="833"/>
                    </a:lnTo>
                    <a:lnTo>
                      <a:pt x="179" y="789"/>
                    </a:lnTo>
                    <a:lnTo>
                      <a:pt x="135" y="692"/>
                    </a:lnTo>
                    <a:lnTo>
                      <a:pt x="70" y="627"/>
                    </a:lnTo>
                    <a:lnTo>
                      <a:pt x="44" y="589"/>
                    </a:lnTo>
                    <a:lnTo>
                      <a:pt x="21" y="567"/>
                    </a:lnTo>
                    <a:lnTo>
                      <a:pt x="37" y="551"/>
                    </a:lnTo>
                    <a:lnTo>
                      <a:pt x="54" y="513"/>
                    </a:lnTo>
                    <a:lnTo>
                      <a:pt x="37" y="453"/>
                    </a:lnTo>
                    <a:lnTo>
                      <a:pt x="0" y="357"/>
                    </a:lnTo>
                    <a:lnTo>
                      <a:pt x="60" y="0"/>
                    </a:lnTo>
                    <a:lnTo>
                      <a:pt x="335" y="49"/>
                    </a:lnTo>
                    <a:lnTo>
                      <a:pt x="1073" y="172"/>
                    </a:lnTo>
                    <a:lnTo>
                      <a:pt x="1831" y="302"/>
                    </a:lnTo>
                    <a:lnTo>
                      <a:pt x="3008" y="422"/>
                    </a:lnTo>
                    <a:lnTo>
                      <a:pt x="2915" y="1546"/>
                    </a:lnTo>
                    <a:lnTo>
                      <a:pt x="2889" y="1908"/>
                    </a:lnTo>
                  </a:path>
                </a:pathLst>
              </a:custGeom>
              <a:solidFill>
                <a:schemeClr val="bg2">
                  <a:lumMod val="20000"/>
                  <a:lumOff val="80000"/>
                </a:schemeClr>
              </a:solidFill>
              <a:ln w="0">
                <a:solidFill>
                  <a:schemeClr val="bg2">
                    <a:lumMod val="20000"/>
                    <a:lumOff val="80000"/>
                  </a:schemeClr>
                </a:solidFill>
                <a:round/>
                <a:headEnd/>
                <a:tailEnd/>
              </a:ln>
            </p:spPr>
          </p:sp>
          <p:sp>
            <p:nvSpPr>
              <p:cNvPr id="98" name="Freeform 97"/>
              <p:cNvSpPr>
                <a:spLocks/>
              </p:cNvSpPr>
              <p:nvPr/>
            </p:nvSpPr>
            <p:spPr bwMode="auto">
              <a:xfrm>
                <a:off x="1631967" y="1484531"/>
                <a:ext cx="506276" cy="418106"/>
              </a:xfrm>
              <a:custGeom>
                <a:avLst/>
                <a:gdLst>
                  <a:gd name="T0" fmla="*/ 2147483647 w 2060"/>
                  <a:gd name="T1" fmla="*/ 2147483647 h 1699"/>
                  <a:gd name="T2" fmla="*/ 2147483647 w 2060"/>
                  <a:gd name="T3" fmla="*/ 2147483647 h 1699"/>
                  <a:gd name="T4" fmla="*/ 2147483647 w 2060"/>
                  <a:gd name="T5" fmla="*/ 2147483647 h 1699"/>
                  <a:gd name="T6" fmla="*/ 2147483647 w 2060"/>
                  <a:gd name="T7" fmla="*/ 0 h 1699"/>
                  <a:gd name="T8" fmla="*/ 2147483647 w 2060"/>
                  <a:gd name="T9" fmla="*/ 2147483647 h 1699"/>
                  <a:gd name="T10" fmla="*/ 2147483647 w 2060"/>
                  <a:gd name="T11" fmla="*/ 2147483647 h 1699"/>
                  <a:gd name="T12" fmla="*/ 0 w 2060"/>
                  <a:gd name="T13" fmla="*/ 2147483647 h 1699"/>
                  <a:gd name="T14" fmla="*/ 2147483647 w 2060"/>
                  <a:gd name="T15" fmla="*/ 2147483647 h 1699"/>
                  <a:gd name="T16" fmla="*/ 2147483647 w 2060"/>
                  <a:gd name="T17" fmla="*/ 2147483647 h 169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060"/>
                  <a:gd name="T28" fmla="*/ 0 h 1699"/>
                  <a:gd name="T29" fmla="*/ 2060 w 2060"/>
                  <a:gd name="T30" fmla="*/ 1699 h 169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060" h="1699">
                    <a:moveTo>
                      <a:pt x="1929" y="1699"/>
                    </a:moveTo>
                    <a:lnTo>
                      <a:pt x="1994" y="958"/>
                    </a:lnTo>
                    <a:lnTo>
                      <a:pt x="2060" y="227"/>
                    </a:lnTo>
                    <a:lnTo>
                      <a:pt x="222" y="0"/>
                    </a:lnTo>
                    <a:lnTo>
                      <a:pt x="195" y="184"/>
                    </a:lnTo>
                    <a:lnTo>
                      <a:pt x="59" y="1104"/>
                    </a:lnTo>
                    <a:lnTo>
                      <a:pt x="0" y="1460"/>
                    </a:lnTo>
                    <a:lnTo>
                      <a:pt x="548" y="1548"/>
                    </a:lnTo>
                    <a:lnTo>
                      <a:pt x="1929" y="1699"/>
                    </a:lnTo>
                  </a:path>
                </a:pathLst>
              </a:custGeom>
              <a:solidFill>
                <a:schemeClr val="bg2">
                  <a:lumMod val="20000"/>
                  <a:lumOff val="80000"/>
                </a:schemeClr>
              </a:solidFill>
              <a:ln w="0">
                <a:solidFill>
                  <a:schemeClr val="bg2">
                    <a:lumMod val="20000"/>
                    <a:lumOff val="80000"/>
                  </a:schemeClr>
                </a:solidFill>
                <a:round/>
                <a:headEnd/>
                <a:tailEnd/>
              </a:ln>
            </p:spPr>
          </p:sp>
          <p:sp>
            <p:nvSpPr>
              <p:cNvPr id="99" name="Freeform 98"/>
              <p:cNvSpPr>
                <a:spLocks/>
              </p:cNvSpPr>
              <p:nvPr/>
            </p:nvSpPr>
            <p:spPr bwMode="auto">
              <a:xfrm>
                <a:off x="1720364" y="1862436"/>
                <a:ext cx="522348" cy="418106"/>
              </a:xfrm>
              <a:custGeom>
                <a:avLst/>
                <a:gdLst>
                  <a:gd name="T0" fmla="*/ 0 w 2141"/>
                  <a:gd name="T1" fmla="*/ 2147483647 h 1692"/>
                  <a:gd name="T2" fmla="*/ 2147483647 w 2141"/>
                  <a:gd name="T3" fmla="*/ 0 h 1692"/>
                  <a:gd name="T4" fmla="*/ 2147483647 w 2141"/>
                  <a:gd name="T5" fmla="*/ 2147483647 h 1692"/>
                  <a:gd name="T6" fmla="*/ 2147483647 w 2141"/>
                  <a:gd name="T7" fmla="*/ 2147483647 h 1692"/>
                  <a:gd name="T8" fmla="*/ 2147483647 w 2141"/>
                  <a:gd name="T9" fmla="*/ 2147483647 h 1692"/>
                  <a:gd name="T10" fmla="*/ 2147483647 w 2141"/>
                  <a:gd name="T11" fmla="*/ 2147483647 h 1692"/>
                  <a:gd name="T12" fmla="*/ 2147483647 w 2141"/>
                  <a:gd name="T13" fmla="*/ 2147483647 h 1692"/>
                  <a:gd name="T14" fmla="*/ 0 w 2141"/>
                  <a:gd name="T15" fmla="*/ 2147483647 h 169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141"/>
                  <a:gd name="T25" fmla="*/ 0 h 1692"/>
                  <a:gd name="T26" fmla="*/ 2141 w 2141"/>
                  <a:gd name="T27" fmla="*/ 1692 h 1692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41" h="1692">
                    <a:moveTo>
                      <a:pt x="0" y="1475"/>
                    </a:moveTo>
                    <a:lnTo>
                      <a:pt x="201" y="0"/>
                    </a:lnTo>
                    <a:lnTo>
                      <a:pt x="1582" y="151"/>
                    </a:lnTo>
                    <a:lnTo>
                      <a:pt x="2141" y="199"/>
                    </a:lnTo>
                    <a:lnTo>
                      <a:pt x="2118" y="567"/>
                    </a:lnTo>
                    <a:lnTo>
                      <a:pt x="2053" y="1692"/>
                    </a:lnTo>
                    <a:lnTo>
                      <a:pt x="1766" y="1670"/>
                    </a:lnTo>
                    <a:lnTo>
                      <a:pt x="0" y="1475"/>
                    </a:lnTo>
                  </a:path>
                </a:pathLst>
              </a:custGeom>
              <a:solidFill>
                <a:schemeClr val="bg2">
                  <a:lumMod val="20000"/>
                  <a:lumOff val="80000"/>
                </a:schemeClr>
              </a:solidFill>
              <a:ln w="0">
                <a:solidFill>
                  <a:schemeClr val="bg2">
                    <a:lumMod val="20000"/>
                    <a:lumOff val="80000"/>
                  </a:schemeClr>
                </a:solidFill>
                <a:round/>
                <a:headEnd/>
                <a:tailEnd/>
              </a:ln>
            </p:spPr>
          </p:sp>
          <p:sp>
            <p:nvSpPr>
              <p:cNvPr id="100" name="Freeform 99"/>
              <p:cNvSpPr>
                <a:spLocks/>
              </p:cNvSpPr>
              <p:nvPr/>
            </p:nvSpPr>
            <p:spPr bwMode="auto">
              <a:xfrm>
                <a:off x="1366775" y="1717706"/>
                <a:ext cx="401806" cy="506552"/>
              </a:xfrm>
              <a:custGeom>
                <a:avLst/>
                <a:gdLst>
                  <a:gd name="T0" fmla="*/ 2147483647 w 1664"/>
                  <a:gd name="T1" fmla="*/ 2147483647 h 2065"/>
                  <a:gd name="T2" fmla="*/ 2147483647 w 1664"/>
                  <a:gd name="T3" fmla="*/ 2147483647 h 2065"/>
                  <a:gd name="T4" fmla="*/ 2147483647 w 1664"/>
                  <a:gd name="T5" fmla="*/ 2147483647 h 2065"/>
                  <a:gd name="T6" fmla="*/ 2147483647 w 1664"/>
                  <a:gd name="T7" fmla="*/ 2147483647 h 2065"/>
                  <a:gd name="T8" fmla="*/ 2147483647 w 1664"/>
                  <a:gd name="T9" fmla="*/ 0 h 2065"/>
                  <a:gd name="T10" fmla="*/ 0 w 1664"/>
                  <a:gd name="T11" fmla="*/ 2147483647 h 2065"/>
                  <a:gd name="T12" fmla="*/ 0 w 1664"/>
                  <a:gd name="T13" fmla="*/ 2147483647 h 2065"/>
                  <a:gd name="T14" fmla="*/ 2147483647 w 1664"/>
                  <a:gd name="T15" fmla="*/ 2147483647 h 2065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664"/>
                  <a:gd name="T25" fmla="*/ 0 h 2065"/>
                  <a:gd name="T26" fmla="*/ 1664 w 1664"/>
                  <a:gd name="T27" fmla="*/ 2065 h 2065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664" h="2065">
                    <a:moveTo>
                      <a:pt x="1463" y="2065"/>
                    </a:moveTo>
                    <a:lnTo>
                      <a:pt x="1664" y="590"/>
                    </a:lnTo>
                    <a:lnTo>
                      <a:pt x="1116" y="502"/>
                    </a:lnTo>
                    <a:lnTo>
                      <a:pt x="1175" y="146"/>
                    </a:lnTo>
                    <a:lnTo>
                      <a:pt x="357" y="0"/>
                    </a:lnTo>
                    <a:lnTo>
                      <a:pt x="0" y="1832"/>
                    </a:lnTo>
                    <a:lnTo>
                      <a:pt x="0" y="1839"/>
                    </a:lnTo>
                    <a:lnTo>
                      <a:pt x="1463" y="2065"/>
                    </a:lnTo>
                  </a:path>
                </a:pathLst>
              </a:custGeom>
              <a:solidFill>
                <a:schemeClr val="bg2">
                  <a:lumMod val="20000"/>
                  <a:lumOff val="80000"/>
                </a:schemeClr>
              </a:solidFill>
              <a:ln w="0">
                <a:solidFill>
                  <a:schemeClr val="bg2">
                    <a:lumMod val="20000"/>
                    <a:lumOff val="80000"/>
                  </a:schemeClr>
                </a:solidFill>
                <a:round/>
                <a:headEnd/>
                <a:tailEnd/>
              </a:ln>
            </p:spPr>
          </p:sp>
          <p:sp>
            <p:nvSpPr>
              <p:cNvPr id="101" name="nv"/>
              <p:cNvSpPr>
                <a:spLocks/>
              </p:cNvSpPr>
              <p:nvPr/>
            </p:nvSpPr>
            <p:spPr bwMode="auto">
              <a:xfrm>
                <a:off x="989075" y="1637302"/>
                <a:ext cx="458058" cy="699525"/>
              </a:xfrm>
              <a:custGeom>
                <a:avLst/>
                <a:gdLst>
                  <a:gd name="T0" fmla="*/ 2147483647 w 1880"/>
                  <a:gd name="T1" fmla="*/ 0 h 2883"/>
                  <a:gd name="T2" fmla="*/ 0 w 1880"/>
                  <a:gd name="T3" fmla="*/ 2147483647 h 2883"/>
                  <a:gd name="T4" fmla="*/ 2147483647 w 1880"/>
                  <a:gd name="T5" fmla="*/ 2147483647 h 2883"/>
                  <a:gd name="T6" fmla="*/ 2147483647 w 1880"/>
                  <a:gd name="T7" fmla="*/ 2147483647 h 2883"/>
                  <a:gd name="T8" fmla="*/ 2147483647 w 1880"/>
                  <a:gd name="T9" fmla="*/ 2147483647 h 2883"/>
                  <a:gd name="T10" fmla="*/ 2147483647 w 1880"/>
                  <a:gd name="T11" fmla="*/ 2147483647 h 2883"/>
                  <a:gd name="T12" fmla="*/ 2147483647 w 1880"/>
                  <a:gd name="T13" fmla="*/ 2147483647 h 2883"/>
                  <a:gd name="T14" fmla="*/ 2147483647 w 1880"/>
                  <a:gd name="T15" fmla="*/ 2147483647 h 2883"/>
                  <a:gd name="T16" fmla="*/ 2147483647 w 1880"/>
                  <a:gd name="T17" fmla="*/ 2147483647 h 2883"/>
                  <a:gd name="T18" fmla="*/ 2147483647 w 1880"/>
                  <a:gd name="T19" fmla="*/ 2147483647 h 2883"/>
                  <a:gd name="T20" fmla="*/ 2147483647 w 1880"/>
                  <a:gd name="T21" fmla="*/ 2147483647 h 2883"/>
                  <a:gd name="T22" fmla="*/ 2147483647 w 1880"/>
                  <a:gd name="T23" fmla="*/ 2147483647 h 2883"/>
                  <a:gd name="T24" fmla="*/ 2147483647 w 1880"/>
                  <a:gd name="T25" fmla="*/ 2147483647 h 2883"/>
                  <a:gd name="T26" fmla="*/ 2147483647 w 1880"/>
                  <a:gd name="T27" fmla="*/ 2147483647 h 2883"/>
                  <a:gd name="T28" fmla="*/ 2147483647 w 1880"/>
                  <a:gd name="T29" fmla="*/ 2147483647 h 2883"/>
                  <a:gd name="T30" fmla="*/ 2147483647 w 1880"/>
                  <a:gd name="T31" fmla="*/ 2147483647 h 2883"/>
                  <a:gd name="T32" fmla="*/ 2147483647 w 1880"/>
                  <a:gd name="T33" fmla="*/ 2147483647 h 2883"/>
                  <a:gd name="T34" fmla="*/ 2147483647 w 1880"/>
                  <a:gd name="T35" fmla="*/ 2147483647 h 2883"/>
                  <a:gd name="T36" fmla="*/ 2147483647 w 1880"/>
                  <a:gd name="T37" fmla="*/ 2147483647 h 2883"/>
                  <a:gd name="T38" fmla="*/ 2147483647 w 1880"/>
                  <a:gd name="T39" fmla="*/ 2147483647 h 2883"/>
                  <a:gd name="T40" fmla="*/ 2147483647 w 1880"/>
                  <a:gd name="T41" fmla="*/ 0 h 2883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1880"/>
                  <a:gd name="T64" fmla="*/ 0 h 2883"/>
                  <a:gd name="T65" fmla="*/ 1880 w 1880"/>
                  <a:gd name="T66" fmla="*/ 2883 h 2883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1880" h="2883">
                    <a:moveTo>
                      <a:pt x="282" y="0"/>
                    </a:moveTo>
                    <a:lnTo>
                      <a:pt x="0" y="1093"/>
                    </a:lnTo>
                    <a:lnTo>
                      <a:pt x="1219" y="2883"/>
                    </a:lnTo>
                    <a:lnTo>
                      <a:pt x="1219" y="2861"/>
                    </a:lnTo>
                    <a:lnTo>
                      <a:pt x="1230" y="2834"/>
                    </a:lnTo>
                    <a:lnTo>
                      <a:pt x="1252" y="2764"/>
                    </a:lnTo>
                    <a:lnTo>
                      <a:pt x="1240" y="2731"/>
                    </a:lnTo>
                    <a:lnTo>
                      <a:pt x="1257" y="2558"/>
                    </a:lnTo>
                    <a:lnTo>
                      <a:pt x="1246" y="2488"/>
                    </a:lnTo>
                    <a:lnTo>
                      <a:pt x="1257" y="2472"/>
                    </a:lnTo>
                    <a:lnTo>
                      <a:pt x="1300" y="2460"/>
                    </a:lnTo>
                    <a:lnTo>
                      <a:pt x="1360" y="2477"/>
                    </a:lnTo>
                    <a:lnTo>
                      <a:pt x="1382" y="2504"/>
                    </a:lnTo>
                    <a:lnTo>
                      <a:pt x="1382" y="2514"/>
                    </a:lnTo>
                    <a:lnTo>
                      <a:pt x="1403" y="2537"/>
                    </a:lnTo>
                    <a:lnTo>
                      <a:pt x="1436" y="2537"/>
                    </a:lnTo>
                    <a:lnTo>
                      <a:pt x="1491" y="2379"/>
                    </a:lnTo>
                    <a:lnTo>
                      <a:pt x="1523" y="2184"/>
                    </a:lnTo>
                    <a:lnTo>
                      <a:pt x="1880" y="352"/>
                    </a:lnTo>
                    <a:lnTo>
                      <a:pt x="1073" y="19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bg2">
                  <a:lumMod val="20000"/>
                  <a:lumOff val="80000"/>
                </a:schemeClr>
              </a:solidFill>
              <a:ln w="0">
                <a:solidFill>
                  <a:schemeClr val="bg2">
                    <a:lumMod val="20000"/>
                    <a:lumOff val="80000"/>
                  </a:schemeClr>
                </a:solidFill>
                <a:round/>
                <a:headEnd/>
                <a:tailEnd/>
              </a:ln>
            </p:spPr>
          </p:sp>
          <p:sp>
            <p:nvSpPr>
              <p:cNvPr id="102" name="AZ"/>
              <p:cNvSpPr>
                <a:spLocks/>
              </p:cNvSpPr>
              <p:nvPr/>
            </p:nvSpPr>
            <p:spPr bwMode="auto">
              <a:xfrm>
                <a:off x="1230158" y="2167976"/>
                <a:ext cx="490202" cy="562837"/>
              </a:xfrm>
              <a:custGeom>
                <a:avLst/>
                <a:gdLst>
                  <a:gd name="T0" fmla="*/ 2147483647 w 2011"/>
                  <a:gd name="T1" fmla="*/ 2147483647 h 2321"/>
                  <a:gd name="T2" fmla="*/ 2147483647 w 2011"/>
                  <a:gd name="T3" fmla="*/ 2147483647 h 2321"/>
                  <a:gd name="T4" fmla="*/ 2147483647 w 2011"/>
                  <a:gd name="T5" fmla="*/ 2147483647 h 2321"/>
                  <a:gd name="T6" fmla="*/ 2147483647 w 2011"/>
                  <a:gd name="T7" fmla="*/ 0 h 2321"/>
                  <a:gd name="T8" fmla="*/ 2147483647 w 2011"/>
                  <a:gd name="T9" fmla="*/ 2147483647 h 2321"/>
                  <a:gd name="T10" fmla="*/ 2147483647 w 2011"/>
                  <a:gd name="T11" fmla="*/ 2147483647 h 2321"/>
                  <a:gd name="T12" fmla="*/ 2147483647 w 2011"/>
                  <a:gd name="T13" fmla="*/ 2147483647 h 2321"/>
                  <a:gd name="T14" fmla="*/ 2147483647 w 2011"/>
                  <a:gd name="T15" fmla="*/ 2147483647 h 2321"/>
                  <a:gd name="T16" fmla="*/ 2147483647 w 2011"/>
                  <a:gd name="T17" fmla="*/ 2147483647 h 2321"/>
                  <a:gd name="T18" fmla="*/ 2147483647 w 2011"/>
                  <a:gd name="T19" fmla="*/ 2147483647 h 2321"/>
                  <a:gd name="T20" fmla="*/ 2147483647 w 2011"/>
                  <a:gd name="T21" fmla="*/ 2147483647 h 2321"/>
                  <a:gd name="T22" fmla="*/ 2147483647 w 2011"/>
                  <a:gd name="T23" fmla="*/ 2147483647 h 2321"/>
                  <a:gd name="T24" fmla="*/ 2147483647 w 2011"/>
                  <a:gd name="T25" fmla="*/ 2147483647 h 2321"/>
                  <a:gd name="T26" fmla="*/ 2147483647 w 2011"/>
                  <a:gd name="T27" fmla="*/ 2147483647 h 2321"/>
                  <a:gd name="T28" fmla="*/ 2147483647 w 2011"/>
                  <a:gd name="T29" fmla="*/ 2147483647 h 2321"/>
                  <a:gd name="T30" fmla="*/ 2147483647 w 2011"/>
                  <a:gd name="T31" fmla="*/ 2147483647 h 2321"/>
                  <a:gd name="T32" fmla="*/ 2147483647 w 2011"/>
                  <a:gd name="T33" fmla="*/ 2147483647 h 2321"/>
                  <a:gd name="T34" fmla="*/ 2147483647 w 2011"/>
                  <a:gd name="T35" fmla="*/ 2147483647 h 2321"/>
                  <a:gd name="T36" fmla="*/ 2147483647 w 2011"/>
                  <a:gd name="T37" fmla="*/ 2147483647 h 2321"/>
                  <a:gd name="T38" fmla="*/ 2147483647 w 2011"/>
                  <a:gd name="T39" fmla="*/ 2147483647 h 2321"/>
                  <a:gd name="T40" fmla="*/ 2147483647 w 2011"/>
                  <a:gd name="T41" fmla="*/ 2147483647 h 2321"/>
                  <a:gd name="T42" fmla="*/ 2147483647 w 2011"/>
                  <a:gd name="T43" fmla="*/ 2147483647 h 2321"/>
                  <a:gd name="T44" fmla="*/ 2147483647 w 2011"/>
                  <a:gd name="T45" fmla="*/ 2147483647 h 2321"/>
                  <a:gd name="T46" fmla="*/ 2147483647 w 2011"/>
                  <a:gd name="T47" fmla="*/ 2147483647 h 2321"/>
                  <a:gd name="T48" fmla="*/ 2147483647 w 2011"/>
                  <a:gd name="T49" fmla="*/ 2147483647 h 2321"/>
                  <a:gd name="T50" fmla="*/ 2147483647 w 2011"/>
                  <a:gd name="T51" fmla="*/ 2147483647 h 2321"/>
                  <a:gd name="T52" fmla="*/ 2147483647 w 2011"/>
                  <a:gd name="T53" fmla="*/ 2147483647 h 2321"/>
                  <a:gd name="T54" fmla="*/ 2147483647 w 2011"/>
                  <a:gd name="T55" fmla="*/ 2147483647 h 2321"/>
                  <a:gd name="T56" fmla="*/ 2147483647 w 2011"/>
                  <a:gd name="T57" fmla="*/ 2147483647 h 2321"/>
                  <a:gd name="T58" fmla="*/ 2147483647 w 2011"/>
                  <a:gd name="T59" fmla="*/ 2147483647 h 2321"/>
                  <a:gd name="T60" fmla="*/ 2147483647 w 2011"/>
                  <a:gd name="T61" fmla="*/ 2147483647 h 2321"/>
                  <a:gd name="T62" fmla="*/ 2147483647 w 2011"/>
                  <a:gd name="T63" fmla="*/ 2147483647 h 2321"/>
                  <a:gd name="T64" fmla="*/ 2147483647 w 2011"/>
                  <a:gd name="T65" fmla="*/ 2147483647 h 2321"/>
                  <a:gd name="T66" fmla="*/ 2147483647 w 2011"/>
                  <a:gd name="T67" fmla="*/ 2147483647 h 2321"/>
                  <a:gd name="T68" fmla="*/ 2147483647 w 2011"/>
                  <a:gd name="T69" fmla="*/ 2147483647 h 2321"/>
                  <a:gd name="T70" fmla="*/ 2147483647 w 2011"/>
                  <a:gd name="T71" fmla="*/ 2147483647 h 2321"/>
                  <a:gd name="T72" fmla="*/ 2147483647 w 2011"/>
                  <a:gd name="T73" fmla="*/ 2147483647 h 2321"/>
                  <a:gd name="T74" fmla="*/ 2147483647 w 2011"/>
                  <a:gd name="T75" fmla="*/ 2147483647 h 2321"/>
                  <a:gd name="T76" fmla="*/ 2147483647 w 2011"/>
                  <a:gd name="T77" fmla="*/ 2147483647 h 2321"/>
                  <a:gd name="T78" fmla="*/ 2147483647 w 2011"/>
                  <a:gd name="T79" fmla="*/ 2147483647 h 2321"/>
                  <a:gd name="T80" fmla="*/ 2147483647 w 2011"/>
                  <a:gd name="T81" fmla="*/ 2147483647 h 2321"/>
                  <a:gd name="T82" fmla="*/ 2147483647 w 2011"/>
                  <a:gd name="T83" fmla="*/ 2147483647 h 2321"/>
                  <a:gd name="T84" fmla="*/ 2147483647 w 2011"/>
                  <a:gd name="T85" fmla="*/ 2147483647 h 2321"/>
                  <a:gd name="T86" fmla="*/ 2147483647 w 2011"/>
                  <a:gd name="T87" fmla="*/ 2147483647 h 2321"/>
                  <a:gd name="T88" fmla="*/ 2147483647 w 2011"/>
                  <a:gd name="T89" fmla="*/ 2147483647 h 2321"/>
                  <a:gd name="T90" fmla="*/ 2147483647 w 2011"/>
                  <a:gd name="T91" fmla="*/ 2147483647 h 2321"/>
                  <a:gd name="T92" fmla="*/ 2147483647 w 2011"/>
                  <a:gd name="T93" fmla="*/ 2147483647 h 2321"/>
                  <a:gd name="T94" fmla="*/ 2147483647 w 2011"/>
                  <a:gd name="T95" fmla="*/ 2147483647 h 2321"/>
                  <a:gd name="T96" fmla="*/ 2147483647 w 2011"/>
                  <a:gd name="T97" fmla="*/ 2147483647 h 2321"/>
                  <a:gd name="T98" fmla="*/ 0 w 2011"/>
                  <a:gd name="T99" fmla="*/ 2147483647 h 2321"/>
                  <a:gd name="T100" fmla="*/ 2147483647 w 2011"/>
                  <a:gd name="T101" fmla="*/ 2147483647 h 2321"/>
                  <a:gd name="T102" fmla="*/ 2147483647 w 2011"/>
                  <a:gd name="T103" fmla="*/ 2147483647 h 2321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2011"/>
                  <a:gd name="T157" fmla="*/ 0 h 2321"/>
                  <a:gd name="T158" fmla="*/ 2011 w 2011"/>
                  <a:gd name="T159" fmla="*/ 2321 h 2321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2011" h="2321">
                    <a:moveTo>
                      <a:pt x="1712" y="2321"/>
                    </a:moveTo>
                    <a:lnTo>
                      <a:pt x="2011" y="233"/>
                    </a:lnTo>
                    <a:lnTo>
                      <a:pt x="548" y="7"/>
                    </a:lnTo>
                    <a:lnTo>
                      <a:pt x="548" y="0"/>
                    </a:lnTo>
                    <a:lnTo>
                      <a:pt x="516" y="195"/>
                    </a:lnTo>
                    <a:lnTo>
                      <a:pt x="461" y="353"/>
                    </a:lnTo>
                    <a:lnTo>
                      <a:pt x="428" y="353"/>
                    </a:lnTo>
                    <a:lnTo>
                      <a:pt x="407" y="330"/>
                    </a:lnTo>
                    <a:lnTo>
                      <a:pt x="407" y="320"/>
                    </a:lnTo>
                    <a:lnTo>
                      <a:pt x="385" y="293"/>
                    </a:lnTo>
                    <a:lnTo>
                      <a:pt x="325" y="276"/>
                    </a:lnTo>
                    <a:lnTo>
                      <a:pt x="282" y="288"/>
                    </a:lnTo>
                    <a:lnTo>
                      <a:pt x="271" y="304"/>
                    </a:lnTo>
                    <a:lnTo>
                      <a:pt x="282" y="374"/>
                    </a:lnTo>
                    <a:lnTo>
                      <a:pt x="265" y="547"/>
                    </a:lnTo>
                    <a:lnTo>
                      <a:pt x="277" y="580"/>
                    </a:lnTo>
                    <a:lnTo>
                      <a:pt x="255" y="650"/>
                    </a:lnTo>
                    <a:lnTo>
                      <a:pt x="244" y="677"/>
                    </a:lnTo>
                    <a:lnTo>
                      <a:pt x="244" y="699"/>
                    </a:lnTo>
                    <a:lnTo>
                      <a:pt x="244" y="752"/>
                    </a:lnTo>
                    <a:lnTo>
                      <a:pt x="244" y="769"/>
                    </a:lnTo>
                    <a:lnTo>
                      <a:pt x="244" y="785"/>
                    </a:lnTo>
                    <a:lnTo>
                      <a:pt x="265" y="828"/>
                    </a:lnTo>
                    <a:lnTo>
                      <a:pt x="265" y="866"/>
                    </a:lnTo>
                    <a:lnTo>
                      <a:pt x="277" y="893"/>
                    </a:lnTo>
                    <a:lnTo>
                      <a:pt x="288" y="936"/>
                    </a:lnTo>
                    <a:lnTo>
                      <a:pt x="304" y="947"/>
                    </a:lnTo>
                    <a:lnTo>
                      <a:pt x="325" y="968"/>
                    </a:lnTo>
                    <a:lnTo>
                      <a:pt x="325" y="1007"/>
                    </a:lnTo>
                    <a:lnTo>
                      <a:pt x="325" y="1017"/>
                    </a:lnTo>
                    <a:lnTo>
                      <a:pt x="309" y="1007"/>
                    </a:lnTo>
                    <a:lnTo>
                      <a:pt x="277" y="1039"/>
                    </a:lnTo>
                    <a:lnTo>
                      <a:pt x="233" y="1056"/>
                    </a:lnTo>
                    <a:lnTo>
                      <a:pt x="195" y="1093"/>
                    </a:lnTo>
                    <a:lnTo>
                      <a:pt x="174" y="1191"/>
                    </a:lnTo>
                    <a:lnTo>
                      <a:pt x="114" y="1266"/>
                    </a:lnTo>
                    <a:lnTo>
                      <a:pt x="87" y="1266"/>
                    </a:lnTo>
                    <a:lnTo>
                      <a:pt x="81" y="1288"/>
                    </a:lnTo>
                    <a:lnTo>
                      <a:pt x="93" y="1314"/>
                    </a:lnTo>
                    <a:lnTo>
                      <a:pt x="87" y="1337"/>
                    </a:lnTo>
                    <a:lnTo>
                      <a:pt x="76" y="1385"/>
                    </a:lnTo>
                    <a:lnTo>
                      <a:pt x="81" y="1402"/>
                    </a:lnTo>
                    <a:lnTo>
                      <a:pt x="125" y="1439"/>
                    </a:lnTo>
                    <a:lnTo>
                      <a:pt x="130" y="1456"/>
                    </a:lnTo>
                    <a:lnTo>
                      <a:pt x="120" y="1472"/>
                    </a:lnTo>
                    <a:lnTo>
                      <a:pt x="114" y="1493"/>
                    </a:lnTo>
                    <a:lnTo>
                      <a:pt x="87" y="1520"/>
                    </a:lnTo>
                    <a:lnTo>
                      <a:pt x="76" y="1515"/>
                    </a:lnTo>
                    <a:lnTo>
                      <a:pt x="27" y="1509"/>
                    </a:lnTo>
                    <a:lnTo>
                      <a:pt x="0" y="1597"/>
                    </a:lnTo>
                    <a:lnTo>
                      <a:pt x="1084" y="2224"/>
                    </a:lnTo>
                    <a:lnTo>
                      <a:pt x="1712" y="2321"/>
                    </a:lnTo>
                    <a:close/>
                  </a:path>
                </a:pathLst>
              </a:custGeom>
              <a:solidFill>
                <a:schemeClr val="bg2">
                  <a:lumMod val="20000"/>
                  <a:lumOff val="80000"/>
                </a:schemeClr>
              </a:solidFill>
              <a:ln w="0">
                <a:solidFill>
                  <a:schemeClr val="bg2">
                    <a:lumMod val="20000"/>
                    <a:lumOff val="80000"/>
                  </a:schemeClr>
                </a:solidFill>
                <a:round/>
                <a:headEnd/>
                <a:tailEnd/>
              </a:ln>
            </p:spPr>
          </p:sp>
        </p:grpSp>
        <p:sp>
          <p:nvSpPr>
            <p:cNvPr id="55" name="Freeform 54"/>
            <p:cNvSpPr>
              <a:spLocks/>
            </p:cNvSpPr>
            <p:nvPr/>
          </p:nvSpPr>
          <p:spPr bwMode="auto">
            <a:xfrm>
              <a:off x="804245" y="3840404"/>
              <a:ext cx="8036" cy="0"/>
            </a:xfrm>
            <a:custGeom>
              <a:avLst/>
              <a:gdLst>
                <a:gd name="T0" fmla="*/ 2147483647 w 43"/>
                <a:gd name="T1" fmla="*/ 0 h 17"/>
                <a:gd name="T2" fmla="*/ 2147483647 w 43"/>
                <a:gd name="T3" fmla="*/ 0 h 17"/>
                <a:gd name="T4" fmla="*/ 2147483647 w 43"/>
                <a:gd name="T5" fmla="*/ 0 h 17"/>
                <a:gd name="T6" fmla="*/ 2147483647 w 43"/>
                <a:gd name="T7" fmla="*/ 0 h 17"/>
                <a:gd name="T8" fmla="*/ 2147483647 w 43"/>
                <a:gd name="T9" fmla="*/ 0 h 17"/>
                <a:gd name="T10" fmla="*/ 2147483647 w 43"/>
                <a:gd name="T11" fmla="*/ 0 h 17"/>
                <a:gd name="T12" fmla="*/ 2147483647 w 43"/>
                <a:gd name="T13" fmla="*/ 0 h 17"/>
                <a:gd name="T14" fmla="*/ 0 w 43"/>
                <a:gd name="T15" fmla="*/ 0 h 17"/>
                <a:gd name="T16" fmla="*/ 0 w 43"/>
                <a:gd name="T17" fmla="*/ 0 h 17"/>
                <a:gd name="T18" fmla="*/ 2147483647 w 43"/>
                <a:gd name="T19" fmla="*/ 0 h 17"/>
                <a:gd name="T20" fmla="*/ 2147483647 w 43"/>
                <a:gd name="T21" fmla="*/ 0 h 17"/>
                <a:gd name="T22" fmla="*/ 2147483647 w 43"/>
                <a:gd name="T23" fmla="*/ 0 h 17"/>
                <a:gd name="T24" fmla="*/ 2147483647 w 43"/>
                <a:gd name="T25" fmla="*/ 0 h 17"/>
                <a:gd name="T26" fmla="*/ 2147483647 w 43"/>
                <a:gd name="T27" fmla="*/ 0 h 17"/>
                <a:gd name="T28" fmla="*/ 2147483647 w 43"/>
                <a:gd name="T29" fmla="*/ 0 h 17"/>
                <a:gd name="T30" fmla="*/ 2147483647 w 43"/>
                <a:gd name="T31" fmla="*/ 0 h 17"/>
                <a:gd name="T32" fmla="*/ 2147483647 w 43"/>
                <a:gd name="T33" fmla="*/ 0 h 17"/>
                <a:gd name="T34" fmla="*/ 2147483647 w 43"/>
                <a:gd name="T35" fmla="*/ 0 h 17"/>
                <a:gd name="T36" fmla="*/ 2147483647 w 43"/>
                <a:gd name="T37" fmla="*/ 0 h 1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43"/>
                <a:gd name="T58" fmla="*/ 0 h 17"/>
                <a:gd name="T59" fmla="*/ 43 w 43"/>
                <a:gd name="T60" fmla="*/ 0 h 1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43" h="17">
                  <a:moveTo>
                    <a:pt x="33" y="0"/>
                  </a:moveTo>
                  <a:lnTo>
                    <a:pt x="22" y="2"/>
                  </a:lnTo>
                  <a:lnTo>
                    <a:pt x="12" y="4"/>
                  </a:lnTo>
                  <a:lnTo>
                    <a:pt x="7" y="5"/>
                  </a:lnTo>
                  <a:lnTo>
                    <a:pt x="3" y="8"/>
                  </a:lnTo>
                  <a:lnTo>
                    <a:pt x="2" y="10"/>
                  </a:lnTo>
                  <a:lnTo>
                    <a:pt x="1" y="12"/>
                  </a:lnTo>
                  <a:lnTo>
                    <a:pt x="0" y="14"/>
                  </a:lnTo>
                  <a:lnTo>
                    <a:pt x="0" y="17"/>
                  </a:lnTo>
                  <a:lnTo>
                    <a:pt x="11" y="17"/>
                  </a:lnTo>
                  <a:lnTo>
                    <a:pt x="23" y="17"/>
                  </a:lnTo>
                  <a:lnTo>
                    <a:pt x="28" y="17"/>
                  </a:lnTo>
                  <a:lnTo>
                    <a:pt x="34" y="15"/>
                  </a:lnTo>
                  <a:lnTo>
                    <a:pt x="39" y="11"/>
                  </a:lnTo>
                  <a:lnTo>
                    <a:pt x="43" y="5"/>
                  </a:lnTo>
                  <a:lnTo>
                    <a:pt x="41" y="2"/>
                  </a:lnTo>
                  <a:lnTo>
                    <a:pt x="38" y="0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chemeClr val="accent3"/>
            </a:solidFill>
            <a:ln w="9525">
              <a:solidFill>
                <a:schemeClr val="accent3"/>
              </a:solidFill>
              <a:round/>
              <a:headEnd/>
              <a:tailEnd/>
            </a:ln>
          </p:spPr>
        </p:sp>
        <p:sp>
          <p:nvSpPr>
            <p:cNvPr id="56" name="Freeform 55"/>
            <p:cNvSpPr>
              <a:spLocks/>
            </p:cNvSpPr>
            <p:nvPr/>
          </p:nvSpPr>
          <p:spPr bwMode="auto">
            <a:xfrm>
              <a:off x="788172" y="3848444"/>
              <a:ext cx="8036" cy="0"/>
            </a:xfrm>
            <a:custGeom>
              <a:avLst/>
              <a:gdLst>
                <a:gd name="T0" fmla="*/ 2147483647 w 23"/>
                <a:gd name="T1" fmla="*/ 0 h 15"/>
                <a:gd name="T2" fmla="*/ 2147483647 w 23"/>
                <a:gd name="T3" fmla="*/ 0 h 15"/>
                <a:gd name="T4" fmla="*/ 2147483647 w 23"/>
                <a:gd name="T5" fmla="*/ 0 h 15"/>
                <a:gd name="T6" fmla="*/ 2147483647 w 23"/>
                <a:gd name="T7" fmla="*/ 0 h 15"/>
                <a:gd name="T8" fmla="*/ 2147483647 w 23"/>
                <a:gd name="T9" fmla="*/ 0 h 15"/>
                <a:gd name="T10" fmla="*/ 2147483647 w 23"/>
                <a:gd name="T11" fmla="*/ 0 h 15"/>
                <a:gd name="T12" fmla="*/ 2147483647 w 23"/>
                <a:gd name="T13" fmla="*/ 0 h 15"/>
                <a:gd name="T14" fmla="*/ 2147483647 w 23"/>
                <a:gd name="T15" fmla="*/ 0 h 15"/>
                <a:gd name="T16" fmla="*/ 0 w 23"/>
                <a:gd name="T17" fmla="*/ 0 h 15"/>
                <a:gd name="T18" fmla="*/ 0 w 23"/>
                <a:gd name="T19" fmla="*/ 0 h 15"/>
                <a:gd name="T20" fmla="*/ 0 w 23"/>
                <a:gd name="T21" fmla="*/ 0 h 15"/>
                <a:gd name="T22" fmla="*/ 2147483647 w 23"/>
                <a:gd name="T23" fmla="*/ 0 h 15"/>
                <a:gd name="T24" fmla="*/ 2147483647 w 23"/>
                <a:gd name="T25" fmla="*/ 0 h 15"/>
                <a:gd name="T26" fmla="*/ 2147483647 w 23"/>
                <a:gd name="T27" fmla="*/ 0 h 15"/>
                <a:gd name="T28" fmla="*/ 2147483647 w 23"/>
                <a:gd name="T29" fmla="*/ 0 h 15"/>
                <a:gd name="T30" fmla="*/ 2147483647 w 23"/>
                <a:gd name="T31" fmla="*/ 0 h 15"/>
                <a:gd name="T32" fmla="*/ 2147483647 w 23"/>
                <a:gd name="T33" fmla="*/ 0 h 1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3"/>
                <a:gd name="T52" fmla="*/ 0 h 15"/>
                <a:gd name="T53" fmla="*/ 23 w 23"/>
                <a:gd name="T54" fmla="*/ 0 h 1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3" h="15">
                  <a:moveTo>
                    <a:pt x="22" y="4"/>
                  </a:moveTo>
                  <a:lnTo>
                    <a:pt x="20" y="2"/>
                  </a:lnTo>
                  <a:lnTo>
                    <a:pt x="17" y="1"/>
                  </a:lnTo>
                  <a:lnTo>
                    <a:pt x="14" y="0"/>
                  </a:lnTo>
                  <a:lnTo>
                    <a:pt x="11" y="0"/>
                  </a:lnTo>
                  <a:lnTo>
                    <a:pt x="8" y="0"/>
                  </a:lnTo>
                  <a:lnTo>
                    <a:pt x="5" y="1"/>
                  </a:lnTo>
                  <a:lnTo>
                    <a:pt x="2" y="2"/>
                  </a:lnTo>
                  <a:lnTo>
                    <a:pt x="0" y="4"/>
                  </a:lnTo>
                  <a:lnTo>
                    <a:pt x="0" y="11"/>
                  </a:lnTo>
                  <a:lnTo>
                    <a:pt x="0" y="15"/>
                  </a:lnTo>
                  <a:lnTo>
                    <a:pt x="9" y="15"/>
                  </a:lnTo>
                  <a:lnTo>
                    <a:pt x="18" y="13"/>
                  </a:lnTo>
                  <a:lnTo>
                    <a:pt x="21" y="12"/>
                  </a:lnTo>
                  <a:lnTo>
                    <a:pt x="23" y="10"/>
                  </a:lnTo>
                  <a:lnTo>
                    <a:pt x="23" y="8"/>
                  </a:lnTo>
                  <a:lnTo>
                    <a:pt x="22" y="4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</p:sp>
        <p:sp>
          <p:nvSpPr>
            <p:cNvPr id="57" name="Freeform 56"/>
            <p:cNvSpPr>
              <a:spLocks/>
            </p:cNvSpPr>
            <p:nvPr/>
          </p:nvSpPr>
          <p:spPr bwMode="auto">
            <a:xfrm>
              <a:off x="788172" y="3848444"/>
              <a:ext cx="8036" cy="0"/>
            </a:xfrm>
            <a:custGeom>
              <a:avLst/>
              <a:gdLst>
                <a:gd name="T0" fmla="*/ 2147483647 w 23"/>
                <a:gd name="T1" fmla="*/ 0 h 15"/>
                <a:gd name="T2" fmla="*/ 2147483647 w 23"/>
                <a:gd name="T3" fmla="*/ 0 h 15"/>
                <a:gd name="T4" fmla="*/ 2147483647 w 23"/>
                <a:gd name="T5" fmla="*/ 0 h 15"/>
                <a:gd name="T6" fmla="*/ 2147483647 w 23"/>
                <a:gd name="T7" fmla="*/ 0 h 15"/>
                <a:gd name="T8" fmla="*/ 2147483647 w 23"/>
                <a:gd name="T9" fmla="*/ 0 h 15"/>
                <a:gd name="T10" fmla="*/ 2147483647 w 23"/>
                <a:gd name="T11" fmla="*/ 0 h 15"/>
                <a:gd name="T12" fmla="*/ 2147483647 w 23"/>
                <a:gd name="T13" fmla="*/ 0 h 15"/>
                <a:gd name="T14" fmla="*/ 2147483647 w 23"/>
                <a:gd name="T15" fmla="*/ 0 h 15"/>
                <a:gd name="T16" fmla="*/ 0 w 23"/>
                <a:gd name="T17" fmla="*/ 0 h 15"/>
                <a:gd name="T18" fmla="*/ 0 w 23"/>
                <a:gd name="T19" fmla="*/ 0 h 15"/>
                <a:gd name="T20" fmla="*/ 0 w 23"/>
                <a:gd name="T21" fmla="*/ 0 h 15"/>
                <a:gd name="T22" fmla="*/ 2147483647 w 23"/>
                <a:gd name="T23" fmla="*/ 0 h 15"/>
                <a:gd name="T24" fmla="*/ 2147483647 w 23"/>
                <a:gd name="T25" fmla="*/ 0 h 15"/>
                <a:gd name="T26" fmla="*/ 2147483647 w 23"/>
                <a:gd name="T27" fmla="*/ 0 h 15"/>
                <a:gd name="T28" fmla="*/ 2147483647 w 23"/>
                <a:gd name="T29" fmla="*/ 0 h 15"/>
                <a:gd name="T30" fmla="*/ 2147483647 w 23"/>
                <a:gd name="T31" fmla="*/ 0 h 15"/>
                <a:gd name="T32" fmla="*/ 2147483647 w 23"/>
                <a:gd name="T33" fmla="*/ 0 h 1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3"/>
                <a:gd name="T52" fmla="*/ 0 h 15"/>
                <a:gd name="T53" fmla="*/ 23 w 23"/>
                <a:gd name="T54" fmla="*/ 0 h 1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3" h="15">
                  <a:moveTo>
                    <a:pt x="22" y="4"/>
                  </a:moveTo>
                  <a:lnTo>
                    <a:pt x="20" y="2"/>
                  </a:lnTo>
                  <a:lnTo>
                    <a:pt x="17" y="1"/>
                  </a:lnTo>
                  <a:lnTo>
                    <a:pt x="14" y="0"/>
                  </a:lnTo>
                  <a:lnTo>
                    <a:pt x="11" y="0"/>
                  </a:lnTo>
                  <a:lnTo>
                    <a:pt x="8" y="0"/>
                  </a:lnTo>
                  <a:lnTo>
                    <a:pt x="5" y="1"/>
                  </a:lnTo>
                  <a:lnTo>
                    <a:pt x="2" y="2"/>
                  </a:lnTo>
                  <a:lnTo>
                    <a:pt x="0" y="4"/>
                  </a:lnTo>
                  <a:lnTo>
                    <a:pt x="0" y="11"/>
                  </a:lnTo>
                  <a:lnTo>
                    <a:pt x="0" y="15"/>
                  </a:lnTo>
                  <a:lnTo>
                    <a:pt x="9" y="15"/>
                  </a:lnTo>
                  <a:lnTo>
                    <a:pt x="18" y="13"/>
                  </a:lnTo>
                  <a:lnTo>
                    <a:pt x="21" y="12"/>
                  </a:lnTo>
                  <a:lnTo>
                    <a:pt x="23" y="10"/>
                  </a:lnTo>
                  <a:lnTo>
                    <a:pt x="23" y="8"/>
                  </a:lnTo>
                  <a:lnTo>
                    <a:pt x="22" y="4"/>
                  </a:lnTo>
                </a:path>
              </a:pathLst>
            </a:custGeom>
            <a:solidFill>
              <a:schemeClr val="accent3"/>
            </a:solidFill>
            <a:ln w="0">
              <a:solidFill>
                <a:schemeClr val="accent3"/>
              </a:solidFill>
              <a:round/>
              <a:headEnd/>
              <a:tailEnd/>
            </a:ln>
          </p:spPr>
        </p:sp>
        <p:sp>
          <p:nvSpPr>
            <p:cNvPr id="58" name="Freeform 57"/>
            <p:cNvSpPr>
              <a:spLocks/>
            </p:cNvSpPr>
            <p:nvPr/>
          </p:nvSpPr>
          <p:spPr bwMode="auto">
            <a:xfrm>
              <a:off x="780136" y="3856484"/>
              <a:ext cx="0" cy="0"/>
            </a:xfrm>
            <a:custGeom>
              <a:avLst/>
              <a:gdLst>
                <a:gd name="T0" fmla="*/ 0 w 6"/>
                <a:gd name="T1" fmla="*/ 0 h 5"/>
                <a:gd name="T2" fmla="*/ 0 w 6"/>
                <a:gd name="T3" fmla="*/ 0 h 5"/>
                <a:gd name="T4" fmla="*/ 0 w 6"/>
                <a:gd name="T5" fmla="*/ 0 h 5"/>
                <a:gd name="T6" fmla="*/ 0 w 6"/>
                <a:gd name="T7" fmla="*/ 0 h 5"/>
                <a:gd name="T8" fmla="*/ 0 w 6"/>
                <a:gd name="T9" fmla="*/ 0 h 5"/>
                <a:gd name="T10" fmla="*/ 0 w 6"/>
                <a:gd name="T11" fmla="*/ 0 h 5"/>
                <a:gd name="T12" fmla="*/ 0 w 6"/>
                <a:gd name="T13" fmla="*/ 0 h 5"/>
                <a:gd name="T14" fmla="*/ 0 w 6"/>
                <a:gd name="T15" fmla="*/ 0 h 5"/>
                <a:gd name="T16" fmla="*/ 0 w 6"/>
                <a:gd name="T17" fmla="*/ 0 h 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"/>
                <a:gd name="T28" fmla="*/ 0 h 5"/>
                <a:gd name="T29" fmla="*/ 6 w 6"/>
                <a:gd name="T30" fmla="*/ 5 h 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" h="5">
                  <a:moveTo>
                    <a:pt x="6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5"/>
                  </a:lnTo>
                  <a:lnTo>
                    <a:pt x="3" y="5"/>
                  </a:lnTo>
                  <a:lnTo>
                    <a:pt x="6" y="5"/>
                  </a:lnTo>
                  <a:lnTo>
                    <a:pt x="6" y="2"/>
                  </a:lnTo>
                  <a:lnTo>
                    <a:pt x="6" y="0"/>
                  </a:lnTo>
                  <a:close/>
                </a:path>
              </a:pathLst>
            </a:custGeom>
            <a:solidFill>
              <a:schemeClr val="accent3"/>
            </a:solidFill>
            <a:ln w="9525">
              <a:solidFill>
                <a:schemeClr val="accent3"/>
              </a:solidFill>
              <a:round/>
              <a:headEnd/>
              <a:tailEnd/>
            </a:ln>
          </p:spPr>
        </p:sp>
        <p:sp>
          <p:nvSpPr>
            <p:cNvPr id="59" name="Freeform 58"/>
            <p:cNvSpPr>
              <a:spLocks/>
            </p:cNvSpPr>
            <p:nvPr/>
          </p:nvSpPr>
          <p:spPr bwMode="auto">
            <a:xfrm>
              <a:off x="780136" y="3856484"/>
              <a:ext cx="0" cy="0"/>
            </a:xfrm>
            <a:custGeom>
              <a:avLst/>
              <a:gdLst>
                <a:gd name="T0" fmla="*/ 0 w 6"/>
                <a:gd name="T1" fmla="*/ 0 h 5"/>
                <a:gd name="T2" fmla="*/ 0 w 6"/>
                <a:gd name="T3" fmla="*/ 0 h 5"/>
                <a:gd name="T4" fmla="*/ 0 w 6"/>
                <a:gd name="T5" fmla="*/ 0 h 5"/>
                <a:gd name="T6" fmla="*/ 0 w 6"/>
                <a:gd name="T7" fmla="*/ 0 h 5"/>
                <a:gd name="T8" fmla="*/ 0 w 6"/>
                <a:gd name="T9" fmla="*/ 0 h 5"/>
                <a:gd name="T10" fmla="*/ 0 w 6"/>
                <a:gd name="T11" fmla="*/ 0 h 5"/>
                <a:gd name="T12" fmla="*/ 0 w 6"/>
                <a:gd name="T13" fmla="*/ 0 h 5"/>
                <a:gd name="T14" fmla="*/ 0 w 6"/>
                <a:gd name="T15" fmla="*/ 0 h 5"/>
                <a:gd name="T16" fmla="*/ 0 w 6"/>
                <a:gd name="T17" fmla="*/ 0 h 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"/>
                <a:gd name="T28" fmla="*/ 0 h 5"/>
                <a:gd name="T29" fmla="*/ 6 w 6"/>
                <a:gd name="T30" fmla="*/ 5 h 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" h="5">
                  <a:moveTo>
                    <a:pt x="6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5"/>
                  </a:lnTo>
                  <a:lnTo>
                    <a:pt x="3" y="5"/>
                  </a:lnTo>
                  <a:lnTo>
                    <a:pt x="6" y="5"/>
                  </a:lnTo>
                  <a:lnTo>
                    <a:pt x="6" y="2"/>
                  </a:lnTo>
                  <a:lnTo>
                    <a:pt x="6" y="0"/>
                  </a:lnTo>
                </a:path>
              </a:pathLst>
            </a:custGeom>
            <a:solidFill>
              <a:schemeClr val="accent3"/>
            </a:solidFill>
            <a:ln w="0">
              <a:solidFill>
                <a:schemeClr val="accent3"/>
              </a:solidFill>
              <a:round/>
              <a:headEnd/>
              <a:tailEnd/>
            </a:ln>
          </p:spPr>
        </p:sp>
        <p:sp>
          <p:nvSpPr>
            <p:cNvPr id="60" name="Freeform 59"/>
            <p:cNvSpPr>
              <a:spLocks/>
            </p:cNvSpPr>
            <p:nvPr/>
          </p:nvSpPr>
          <p:spPr bwMode="auto">
            <a:xfrm>
              <a:off x="772100" y="3856484"/>
              <a:ext cx="8036" cy="0"/>
            </a:xfrm>
            <a:custGeom>
              <a:avLst/>
              <a:gdLst>
                <a:gd name="T0" fmla="*/ 2147483647 w 10"/>
                <a:gd name="T1" fmla="*/ 0 h 11"/>
                <a:gd name="T2" fmla="*/ 2147483647 w 10"/>
                <a:gd name="T3" fmla="*/ 0 h 11"/>
                <a:gd name="T4" fmla="*/ 0 w 10"/>
                <a:gd name="T5" fmla="*/ 0 h 11"/>
                <a:gd name="T6" fmla="*/ 0 w 10"/>
                <a:gd name="T7" fmla="*/ 0 h 11"/>
                <a:gd name="T8" fmla="*/ 0 w 10"/>
                <a:gd name="T9" fmla="*/ 0 h 11"/>
                <a:gd name="T10" fmla="*/ 2147483647 w 10"/>
                <a:gd name="T11" fmla="*/ 0 h 11"/>
                <a:gd name="T12" fmla="*/ 2147483647 w 10"/>
                <a:gd name="T13" fmla="*/ 0 h 11"/>
                <a:gd name="T14" fmla="*/ 2147483647 w 10"/>
                <a:gd name="T15" fmla="*/ 0 h 11"/>
                <a:gd name="T16" fmla="*/ 2147483647 w 10"/>
                <a:gd name="T17" fmla="*/ 0 h 11"/>
                <a:gd name="T18" fmla="*/ 2147483647 w 10"/>
                <a:gd name="T19" fmla="*/ 0 h 11"/>
                <a:gd name="T20" fmla="*/ 2147483647 w 10"/>
                <a:gd name="T21" fmla="*/ 0 h 11"/>
                <a:gd name="T22" fmla="*/ 2147483647 w 10"/>
                <a:gd name="T23" fmla="*/ 0 h 11"/>
                <a:gd name="T24" fmla="*/ 2147483647 w 10"/>
                <a:gd name="T25" fmla="*/ 0 h 1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0"/>
                <a:gd name="T40" fmla="*/ 0 h 11"/>
                <a:gd name="T41" fmla="*/ 10 w 10"/>
                <a:gd name="T42" fmla="*/ 0 h 11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0" h="11">
                  <a:moveTo>
                    <a:pt x="5" y="0"/>
                  </a:moveTo>
                  <a:lnTo>
                    <a:pt x="4" y="0"/>
                  </a:lnTo>
                  <a:lnTo>
                    <a:pt x="0" y="0"/>
                  </a:lnTo>
                  <a:lnTo>
                    <a:pt x="0" y="4"/>
                  </a:lnTo>
                  <a:lnTo>
                    <a:pt x="0" y="11"/>
                  </a:lnTo>
                  <a:lnTo>
                    <a:pt x="5" y="11"/>
                  </a:lnTo>
                  <a:lnTo>
                    <a:pt x="10" y="11"/>
                  </a:lnTo>
                  <a:lnTo>
                    <a:pt x="10" y="7"/>
                  </a:lnTo>
                  <a:lnTo>
                    <a:pt x="10" y="4"/>
                  </a:lnTo>
                  <a:lnTo>
                    <a:pt x="9" y="2"/>
                  </a:lnTo>
                  <a:lnTo>
                    <a:pt x="8" y="1"/>
                  </a:lnTo>
                  <a:lnTo>
                    <a:pt x="7" y="1"/>
                  </a:lnTo>
                  <a:lnTo>
                    <a:pt x="5" y="0"/>
                  </a:lnTo>
                  <a:close/>
                </a:path>
              </a:pathLst>
            </a:custGeom>
            <a:solidFill>
              <a:schemeClr val="accent3"/>
            </a:solidFill>
            <a:ln w="9525">
              <a:solidFill>
                <a:schemeClr val="accent3"/>
              </a:solidFill>
              <a:round/>
              <a:headEnd/>
              <a:tailEnd/>
            </a:ln>
          </p:spPr>
        </p:sp>
        <p:sp>
          <p:nvSpPr>
            <p:cNvPr id="61" name="Freeform 60"/>
            <p:cNvSpPr>
              <a:spLocks/>
            </p:cNvSpPr>
            <p:nvPr/>
          </p:nvSpPr>
          <p:spPr bwMode="auto">
            <a:xfrm>
              <a:off x="772100" y="3856484"/>
              <a:ext cx="8036" cy="0"/>
            </a:xfrm>
            <a:custGeom>
              <a:avLst/>
              <a:gdLst>
                <a:gd name="T0" fmla="*/ 2147483647 w 10"/>
                <a:gd name="T1" fmla="*/ 0 h 11"/>
                <a:gd name="T2" fmla="*/ 2147483647 w 10"/>
                <a:gd name="T3" fmla="*/ 0 h 11"/>
                <a:gd name="T4" fmla="*/ 0 w 10"/>
                <a:gd name="T5" fmla="*/ 0 h 11"/>
                <a:gd name="T6" fmla="*/ 0 w 10"/>
                <a:gd name="T7" fmla="*/ 0 h 11"/>
                <a:gd name="T8" fmla="*/ 0 w 10"/>
                <a:gd name="T9" fmla="*/ 0 h 11"/>
                <a:gd name="T10" fmla="*/ 2147483647 w 10"/>
                <a:gd name="T11" fmla="*/ 0 h 11"/>
                <a:gd name="T12" fmla="*/ 2147483647 w 10"/>
                <a:gd name="T13" fmla="*/ 0 h 11"/>
                <a:gd name="T14" fmla="*/ 2147483647 w 10"/>
                <a:gd name="T15" fmla="*/ 0 h 11"/>
                <a:gd name="T16" fmla="*/ 2147483647 w 10"/>
                <a:gd name="T17" fmla="*/ 0 h 11"/>
                <a:gd name="T18" fmla="*/ 2147483647 w 10"/>
                <a:gd name="T19" fmla="*/ 0 h 11"/>
                <a:gd name="T20" fmla="*/ 2147483647 w 10"/>
                <a:gd name="T21" fmla="*/ 0 h 11"/>
                <a:gd name="T22" fmla="*/ 2147483647 w 10"/>
                <a:gd name="T23" fmla="*/ 0 h 11"/>
                <a:gd name="T24" fmla="*/ 2147483647 w 10"/>
                <a:gd name="T25" fmla="*/ 0 h 1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0"/>
                <a:gd name="T40" fmla="*/ 0 h 11"/>
                <a:gd name="T41" fmla="*/ 10 w 10"/>
                <a:gd name="T42" fmla="*/ 0 h 11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0" h="11">
                  <a:moveTo>
                    <a:pt x="5" y="0"/>
                  </a:moveTo>
                  <a:lnTo>
                    <a:pt x="4" y="0"/>
                  </a:lnTo>
                  <a:lnTo>
                    <a:pt x="0" y="0"/>
                  </a:lnTo>
                  <a:lnTo>
                    <a:pt x="0" y="4"/>
                  </a:lnTo>
                  <a:lnTo>
                    <a:pt x="0" y="11"/>
                  </a:lnTo>
                  <a:lnTo>
                    <a:pt x="5" y="11"/>
                  </a:lnTo>
                  <a:lnTo>
                    <a:pt x="10" y="11"/>
                  </a:lnTo>
                  <a:lnTo>
                    <a:pt x="10" y="7"/>
                  </a:lnTo>
                  <a:lnTo>
                    <a:pt x="10" y="4"/>
                  </a:lnTo>
                  <a:lnTo>
                    <a:pt x="9" y="2"/>
                  </a:lnTo>
                  <a:lnTo>
                    <a:pt x="8" y="1"/>
                  </a:lnTo>
                  <a:lnTo>
                    <a:pt x="7" y="1"/>
                  </a:lnTo>
                  <a:lnTo>
                    <a:pt x="5" y="0"/>
                  </a:lnTo>
                </a:path>
              </a:pathLst>
            </a:custGeom>
            <a:solidFill>
              <a:schemeClr val="accent3"/>
            </a:solidFill>
            <a:ln w="0">
              <a:solidFill>
                <a:schemeClr val="accent3"/>
              </a:solidFill>
              <a:round/>
              <a:headEnd/>
              <a:tailEnd/>
            </a:ln>
          </p:spPr>
        </p:sp>
        <p:sp>
          <p:nvSpPr>
            <p:cNvPr id="62" name="Freeform 61"/>
            <p:cNvSpPr>
              <a:spLocks/>
            </p:cNvSpPr>
            <p:nvPr/>
          </p:nvSpPr>
          <p:spPr bwMode="auto">
            <a:xfrm>
              <a:off x="756028" y="3856484"/>
              <a:ext cx="8036" cy="8040"/>
            </a:xfrm>
            <a:custGeom>
              <a:avLst/>
              <a:gdLst>
                <a:gd name="T0" fmla="*/ 2147483647 w 39"/>
                <a:gd name="T1" fmla="*/ 0 h 11"/>
                <a:gd name="T2" fmla="*/ 2147483647 w 39"/>
                <a:gd name="T3" fmla="*/ 2147483647 h 11"/>
                <a:gd name="T4" fmla="*/ 2147483647 w 39"/>
                <a:gd name="T5" fmla="*/ 2147483647 h 11"/>
                <a:gd name="T6" fmla="*/ 2147483647 w 39"/>
                <a:gd name="T7" fmla="*/ 2147483647 h 11"/>
                <a:gd name="T8" fmla="*/ 2147483647 w 39"/>
                <a:gd name="T9" fmla="*/ 2147483647 h 11"/>
                <a:gd name="T10" fmla="*/ 2147483647 w 39"/>
                <a:gd name="T11" fmla="*/ 2147483647 h 11"/>
                <a:gd name="T12" fmla="*/ 2147483647 w 39"/>
                <a:gd name="T13" fmla="*/ 2147483647 h 11"/>
                <a:gd name="T14" fmla="*/ 2147483647 w 39"/>
                <a:gd name="T15" fmla="*/ 2147483647 h 11"/>
                <a:gd name="T16" fmla="*/ 0 w 39"/>
                <a:gd name="T17" fmla="*/ 2147483647 h 11"/>
                <a:gd name="T18" fmla="*/ 0 w 39"/>
                <a:gd name="T19" fmla="*/ 2147483647 h 11"/>
                <a:gd name="T20" fmla="*/ 0 w 39"/>
                <a:gd name="T21" fmla="*/ 2147483647 h 11"/>
                <a:gd name="T22" fmla="*/ 2147483647 w 39"/>
                <a:gd name="T23" fmla="*/ 2147483647 h 11"/>
                <a:gd name="T24" fmla="*/ 2147483647 w 39"/>
                <a:gd name="T25" fmla="*/ 2147483647 h 11"/>
                <a:gd name="T26" fmla="*/ 2147483647 w 39"/>
                <a:gd name="T27" fmla="*/ 2147483647 h 11"/>
                <a:gd name="T28" fmla="*/ 2147483647 w 39"/>
                <a:gd name="T29" fmla="*/ 2147483647 h 11"/>
                <a:gd name="T30" fmla="*/ 2147483647 w 39"/>
                <a:gd name="T31" fmla="*/ 2147483647 h 11"/>
                <a:gd name="T32" fmla="*/ 2147483647 w 39"/>
                <a:gd name="T33" fmla="*/ 2147483647 h 11"/>
                <a:gd name="T34" fmla="*/ 2147483647 w 39"/>
                <a:gd name="T35" fmla="*/ 2147483647 h 11"/>
                <a:gd name="T36" fmla="*/ 2147483647 w 39"/>
                <a:gd name="T37" fmla="*/ 2147483647 h 11"/>
                <a:gd name="T38" fmla="*/ 2147483647 w 39"/>
                <a:gd name="T39" fmla="*/ 2147483647 h 11"/>
                <a:gd name="T40" fmla="*/ 2147483647 w 39"/>
                <a:gd name="T41" fmla="*/ 2147483647 h 11"/>
                <a:gd name="T42" fmla="*/ 2147483647 w 39"/>
                <a:gd name="T43" fmla="*/ 2147483647 h 11"/>
                <a:gd name="T44" fmla="*/ 2147483647 w 39"/>
                <a:gd name="T45" fmla="*/ 0 h 1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39"/>
                <a:gd name="T70" fmla="*/ 0 h 11"/>
                <a:gd name="T71" fmla="*/ 39 w 39"/>
                <a:gd name="T72" fmla="*/ 11 h 11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39" h="11">
                  <a:moveTo>
                    <a:pt x="16" y="0"/>
                  </a:moveTo>
                  <a:lnTo>
                    <a:pt x="13" y="1"/>
                  </a:lnTo>
                  <a:lnTo>
                    <a:pt x="10" y="2"/>
                  </a:lnTo>
                  <a:lnTo>
                    <a:pt x="8" y="3"/>
                  </a:lnTo>
                  <a:lnTo>
                    <a:pt x="6" y="5"/>
                  </a:lnTo>
                  <a:lnTo>
                    <a:pt x="5" y="6"/>
                  </a:lnTo>
                  <a:lnTo>
                    <a:pt x="4" y="7"/>
                  </a:lnTo>
                  <a:lnTo>
                    <a:pt x="2" y="7"/>
                  </a:lnTo>
                  <a:lnTo>
                    <a:pt x="0" y="5"/>
                  </a:lnTo>
                  <a:lnTo>
                    <a:pt x="0" y="10"/>
                  </a:lnTo>
                  <a:lnTo>
                    <a:pt x="0" y="11"/>
                  </a:lnTo>
                  <a:lnTo>
                    <a:pt x="9" y="11"/>
                  </a:lnTo>
                  <a:lnTo>
                    <a:pt x="19" y="11"/>
                  </a:lnTo>
                  <a:lnTo>
                    <a:pt x="29" y="11"/>
                  </a:lnTo>
                  <a:lnTo>
                    <a:pt x="39" y="11"/>
                  </a:lnTo>
                  <a:lnTo>
                    <a:pt x="39" y="10"/>
                  </a:lnTo>
                  <a:lnTo>
                    <a:pt x="39" y="5"/>
                  </a:lnTo>
                  <a:lnTo>
                    <a:pt x="36" y="7"/>
                  </a:lnTo>
                  <a:lnTo>
                    <a:pt x="33" y="7"/>
                  </a:lnTo>
                  <a:lnTo>
                    <a:pt x="30" y="6"/>
                  </a:lnTo>
                  <a:lnTo>
                    <a:pt x="27" y="5"/>
                  </a:lnTo>
                  <a:lnTo>
                    <a:pt x="21" y="2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chemeClr val="accent3"/>
            </a:solidFill>
            <a:ln w="9525">
              <a:solidFill>
                <a:schemeClr val="accent3"/>
              </a:solidFill>
              <a:round/>
              <a:headEnd/>
              <a:tailEnd/>
            </a:ln>
          </p:spPr>
        </p:sp>
        <p:sp>
          <p:nvSpPr>
            <p:cNvPr id="63" name="Freeform 62"/>
            <p:cNvSpPr>
              <a:spLocks/>
            </p:cNvSpPr>
            <p:nvPr/>
          </p:nvSpPr>
          <p:spPr bwMode="auto">
            <a:xfrm>
              <a:off x="756028" y="3856484"/>
              <a:ext cx="8036" cy="8040"/>
            </a:xfrm>
            <a:custGeom>
              <a:avLst/>
              <a:gdLst>
                <a:gd name="T0" fmla="*/ 2147483647 w 39"/>
                <a:gd name="T1" fmla="*/ 0 h 11"/>
                <a:gd name="T2" fmla="*/ 2147483647 w 39"/>
                <a:gd name="T3" fmla="*/ 2147483647 h 11"/>
                <a:gd name="T4" fmla="*/ 2147483647 w 39"/>
                <a:gd name="T5" fmla="*/ 2147483647 h 11"/>
                <a:gd name="T6" fmla="*/ 2147483647 w 39"/>
                <a:gd name="T7" fmla="*/ 2147483647 h 11"/>
                <a:gd name="T8" fmla="*/ 2147483647 w 39"/>
                <a:gd name="T9" fmla="*/ 2147483647 h 11"/>
                <a:gd name="T10" fmla="*/ 2147483647 w 39"/>
                <a:gd name="T11" fmla="*/ 2147483647 h 11"/>
                <a:gd name="T12" fmla="*/ 2147483647 w 39"/>
                <a:gd name="T13" fmla="*/ 2147483647 h 11"/>
                <a:gd name="T14" fmla="*/ 2147483647 w 39"/>
                <a:gd name="T15" fmla="*/ 2147483647 h 11"/>
                <a:gd name="T16" fmla="*/ 0 w 39"/>
                <a:gd name="T17" fmla="*/ 2147483647 h 11"/>
                <a:gd name="T18" fmla="*/ 0 w 39"/>
                <a:gd name="T19" fmla="*/ 2147483647 h 11"/>
                <a:gd name="T20" fmla="*/ 0 w 39"/>
                <a:gd name="T21" fmla="*/ 2147483647 h 11"/>
                <a:gd name="T22" fmla="*/ 2147483647 w 39"/>
                <a:gd name="T23" fmla="*/ 2147483647 h 11"/>
                <a:gd name="T24" fmla="*/ 2147483647 w 39"/>
                <a:gd name="T25" fmla="*/ 2147483647 h 11"/>
                <a:gd name="T26" fmla="*/ 2147483647 w 39"/>
                <a:gd name="T27" fmla="*/ 2147483647 h 11"/>
                <a:gd name="T28" fmla="*/ 2147483647 w 39"/>
                <a:gd name="T29" fmla="*/ 2147483647 h 11"/>
                <a:gd name="T30" fmla="*/ 2147483647 w 39"/>
                <a:gd name="T31" fmla="*/ 2147483647 h 11"/>
                <a:gd name="T32" fmla="*/ 2147483647 w 39"/>
                <a:gd name="T33" fmla="*/ 2147483647 h 11"/>
                <a:gd name="T34" fmla="*/ 2147483647 w 39"/>
                <a:gd name="T35" fmla="*/ 2147483647 h 11"/>
                <a:gd name="T36" fmla="*/ 2147483647 w 39"/>
                <a:gd name="T37" fmla="*/ 2147483647 h 11"/>
                <a:gd name="T38" fmla="*/ 2147483647 w 39"/>
                <a:gd name="T39" fmla="*/ 2147483647 h 11"/>
                <a:gd name="T40" fmla="*/ 2147483647 w 39"/>
                <a:gd name="T41" fmla="*/ 2147483647 h 11"/>
                <a:gd name="T42" fmla="*/ 2147483647 w 39"/>
                <a:gd name="T43" fmla="*/ 2147483647 h 11"/>
                <a:gd name="T44" fmla="*/ 2147483647 w 39"/>
                <a:gd name="T45" fmla="*/ 0 h 1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39"/>
                <a:gd name="T70" fmla="*/ 0 h 11"/>
                <a:gd name="T71" fmla="*/ 39 w 39"/>
                <a:gd name="T72" fmla="*/ 11 h 11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39" h="11">
                  <a:moveTo>
                    <a:pt x="16" y="0"/>
                  </a:moveTo>
                  <a:lnTo>
                    <a:pt x="13" y="1"/>
                  </a:lnTo>
                  <a:lnTo>
                    <a:pt x="10" y="2"/>
                  </a:lnTo>
                  <a:lnTo>
                    <a:pt x="8" y="3"/>
                  </a:lnTo>
                  <a:lnTo>
                    <a:pt x="6" y="5"/>
                  </a:lnTo>
                  <a:lnTo>
                    <a:pt x="5" y="6"/>
                  </a:lnTo>
                  <a:lnTo>
                    <a:pt x="4" y="7"/>
                  </a:lnTo>
                  <a:lnTo>
                    <a:pt x="2" y="7"/>
                  </a:lnTo>
                  <a:lnTo>
                    <a:pt x="0" y="5"/>
                  </a:lnTo>
                  <a:lnTo>
                    <a:pt x="0" y="10"/>
                  </a:lnTo>
                  <a:lnTo>
                    <a:pt x="0" y="11"/>
                  </a:lnTo>
                  <a:lnTo>
                    <a:pt x="9" y="11"/>
                  </a:lnTo>
                  <a:lnTo>
                    <a:pt x="19" y="11"/>
                  </a:lnTo>
                  <a:lnTo>
                    <a:pt x="29" y="11"/>
                  </a:lnTo>
                  <a:lnTo>
                    <a:pt x="39" y="11"/>
                  </a:lnTo>
                  <a:lnTo>
                    <a:pt x="39" y="10"/>
                  </a:lnTo>
                  <a:lnTo>
                    <a:pt x="39" y="5"/>
                  </a:lnTo>
                  <a:lnTo>
                    <a:pt x="36" y="7"/>
                  </a:lnTo>
                  <a:lnTo>
                    <a:pt x="33" y="7"/>
                  </a:lnTo>
                  <a:lnTo>
                    <a:pt x="30" y="6"/>
                  </a:lnTo>
                  <a:lnTo>
                    <a:pt x="27" y="5"/>
                  </a:lnTo>
                  <a:lnTo>
                    <a:pt x="21" y="2"/>
                  </a:lnTo>
                  <a:lnTo>
                    <a:pt x="16" y="0"/>
                  </a:lnTo>
                </a:path>
              </a:pathLst>
            </a:custGeom>
            <a:solidFill>
              <a:schemeClr val="accent3"/>
            </a:solidFill>
            <a:ln w="0">
              <a:solidFill>
                <a:schemeClr val="accent3"/>
              </a:solidFill>
              <a:round/>
              <a:headEnd/>
              <a:tailEnd/>
            </a:ln>
          </p:spPr>
        </p:sp>
        <p:sp>
          <p:nvSpPr>
            <p:cNvPr id="64" name="Freeform 63"/>
            <p:cNvSpPr>
              <a:spLocks/>
            </p:cNvSpPr>
            <p:nvPr/>
          </p:nvSpPr>
          <p:spPr bwMode="auto">
            <a:xfrm>
              <a:off x="739956" y="3856484"/>
              <a:ext cx="16072" cy="8040"/>
            </a:xfrm>
            <a:custGeom>
              <a:avLst/>
              <a:gdLst>
                <a:gd name="T0" fmla="*/ 2147483647 w 65"/>
                <a:gd name="T1" fmla="*/ 2147483647 h 50"/>
                <a:gd name="T2" fmla="*/ 2147483647 w 65"/>
                <a:gd name="T3" fmla="*/ 2147483647 h 50"/>
                <a:gd name="T4" fmla="*/ 2147483647 w 65"/>
                <a:gd name="T5" fmla="*/ 1320166502 h 50"/>
                <a:gd name="T6" fmla="*/ 2147483647 w 65"/>
                <a:gd name="T7" fmla="*/ 0 h 50"/>
                <a:gd name="T8" fmla="*/ 2147483647 w 65"/>
                <a:gd name="T9" fmla="*/ 0 h 50"/>
                <a:gd name="T10" fmla="*/ 2147483647 w 65"/>
                <a:gd name="T11" fmla="*/ 0 h 50"/>
                <a:gd name="T12" fmla="*/ 2147483647 w 65"/>
                <a:gd name="T13" fmla="*/ 2147483647 h 50"/>
                <a:gd name="T14" fmla="*/ 2147483647 w 65"/>
                <a:gd name="T15" fmla="*/ 2147483647 h 50"/>
                <a:gd name="T16" fmla="*/ 2147483647 w 65"/>
                <a:gd name="T17" fmla="*/ 2147483647 h 50"/>
                <a:gd name="T18" fmla="*/ 2147483647 w 65"/>
                <a:gd name="T19" fmla="*/ 2147483647 h 50"/>
                <a:gd name="T20" fmla="*/ 2147483647 w 65"/>
                <a:gd name="T21" fmla="*/ 2147483647 h 50"/>
                <a:gd name="T22" fmla="*/ 2147483647 w 65"/>
                <a:gd name="T23" fmla="*/ 2147483647 h 50"/>
                <a:gd name="T24" fmla="*/ 2147483647 w 65"/>
                <a:gd name="T25" fmla="*/ 2147483647 h 50"/>
                <a:gd name="T26" fmla="*/ 2147483647 w 65"/>
                <a:gd name="T27" fmla="*/ 2147483647 h 50"/>
                <a:gd name="T28" fmla="*/ 2147483647 w 65"/>
                <a:gd name="T29" fmla="*/ 2147483647 h 50"/>
                <a:gd name="T30" fmla="*/ 2147483647 w 65"/>
                <a:gd name="T31" fmla="*/ 2147483647 h 50"/>
                <a:gd name="T32" fmla="*/ 2147483647 w 65"/>
                <a:gd name="T33" fmla="*/ 2147483647 h 50"/>
                <a:gd name="T34" fmla="*/ 2147483647 w 65"/>
                <a:gd name="T35" fmla="*/ 2147483647 h 50"/>
                <a:gd name="T36" fmla="*/ 2147483647 w 65"/>
                <a:gd name="T37" fmla="*/ 2147483647 h 50"/>
                <a:gd name="T38" fmla="*/ 2147483647 w 65"/>
                <a:gd name="T39" fmla="*/ 2147483647 h 50"/>
                <a:gd name="T40" fmla="*/ 2147483647 w 65"/>
                <a:gd name="T41" fmla="*/ 2147483647 h 50"/>
                <a:gd name="T42" fmla="*/ 2147483647 w 65"/>
                <a:gd name="T43" fmla="*/ 2147483647 h 50"/>
                <a:gd name="T44" fmla="*/ 2147483647 w 65"/>
                <a:gd name="T45" fmla="*/ 2147483647 h 50"/>
                <a:gd name="T46" fmla="*/ 2147483647 w 65"/>
                <a:gd name="T47" fmla="*/ 2147483647 h 50"/>
                <a:gd name="T48" fmla="*/ 2147483647 w 65"/>
                <a:gd name="T49" fmla="*/ 2147483647 h 50"/>
                <a:gd name="T50" fmla="*/ 2147483647 w 65"/>
                <a:gd name="T51" fmla="*/ 2147483647 h 50"/>
                <a:gd name="T52" fmla="*/ 2147483647 w 65"/>
                <a:gd name="T53" fmla="*/ 2147483647 h 50"/>
                <a:gd name="T54" fmla="*/ 2147483647 w 65"/>
                <a:gd name="T55" fmla="*/ 2147483647 h 50"/>
                <a:gd name="T56" fmla="*/ 2147483647 w 65"/>
                <a:gd name="T57" fmla="*/ 2147483647 h 50"/>
                <a:gd name="T58" fmla="*/ 2147483647 w 65"/>
                <a:gd name="T59" fmla="*/ 2147483647 h 50"/>
                <a:gd name="T60" fmla="*/ 0 w 65"/>
                <a:gd name="T61" fmla="*/ 2147483647 h 50"/>
                <a:gd name="T62" fmla="*/ 2147483647 w 65"/>
                <a:gd name="T63" fmla="*/ 2147483647 h 50"/>
                <a:gd name="T64" fmla="*/ 2147483647 w 65"/>
                <a:gd name="T65" fmla="*/ 2147483647 h 50"/>
                <a:gd name="T66" fmla="*/ 2147483647 w 65"/>
                <a:gd name="T67" fmla="*/ 2147483647 h 50"/>
                <a:gd name="T68" fmla="*/ 2147483647 w 65"/>
                <a:gd name="T69" fmla="*/ 2147483647 h 50"/>
                <a:gd name="T70" fmla="*/ 2147483647 w 65"/>
                <a:gd name="T71" fmla="*/ 2147483647 h 50"/>
                <a:gd name="T72" fmla="*/ 2147483647 w 65"/>
                <a:gd name="T73" fmla="*/ 2147483647 h 50"/>
                <a:gd name="T74" fmla="*/ 2147483647 w 65"/>
                <a:gd name="T75" fmla="*/ 2147483647 h 50"/>
                <a:gd name="T76" fmla="*/ 2147483647 w 65"/>
                <a:gd name="T77" fmla="*/ 2147483647 h 50"/>
                <a:gd name="T78" fmla="*/ 2147483647 w 65"/>
                <a:gd name="T79" fmla="*/ 2147483647 h 50"/>
                <a:gd name="T80" fmla="*/ 2147483647 w 65"/>
                <a:gd name="T81" fmla="*/ 2147483647 h 50"/>
                <a:gd name="T82" fmla="*/ 2147483647 w 65"/>
                <a:gd name="T83" fmla="*/ 2147483647 h 50"/>
                <a:gd name="T84" fmla="*/ 2147483647 w 65"/>
                <a:gd name="T85" fmla="*/ 2147483647 h 5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65"/>
                <a:gd name="T130" fmla="*/ 0 h 50"/>
                <a:gd name="T131" fmla="*/ 65 w 65"/>
                <a:gd name="T132" fmla="*/ 50 h 50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65" h="50">
                  <a:moveTo>
                    <a:pt x="32" y="7"/>
                  </a:moveTo>
                  <a:lnTo>
                    <a:pt x="36" y="3"/>
                  </a:lnTo>
                  <a:lnTo>
                    <a:pt x="42" y="1"/>
                  </a:lnTo>
                  <a:lnTo>
                    <a:pt x="48" y="0"/>
                  </a:lnTo>
                  <a:lnTo>
                    <a:pt x="55" y="0"/>
                  </a:lnTo>
                  <a:lnTo>
                    <a:pt x="57" y="0"/>
                  </a:lnTo>
                  <a:lnTo>
                    <a:pt x="60" y="2"/>
                  </a:lnTo>
                  <a:lnTo>
                    <a:pt x="62" y="3"/>
                  </a:lnTo>
                  <a:lnTo>
                    <a:pt x="63" y="5"/>
                  </a:lnTo>
                  <a:lnTo>
                    <a:pt x="65" y="8"/>
                  </a:lnTo>
                  <a:lnTo>
                    <a:pt x="65" y="11"/>
                  </a:lnTo>
                  <a:lnTo>
                    <a:pt x="65" y="14"/>
                  </a:lnTo>
                  <a:lnTo>
                    <a:pt x="65" y="18"/>
                  </a:lnTo>
                  <a:lnTo>
                    <a:pt x="57" y="18"/>
                  </a:lnTo>
                  <a:lnTo>
                    <a:pt x="48" y="18"/>
                  </a:lnTo>
                  <a:lnTo>
                    <a:pt x="56" y="23"/>
                  </a:lnTo>
                  <a:lnTo>
                    <a:pt x="59" y="23"/>
                  </a:lnTo>
                  <a:lnTo>
                    <a:pt x="59" y="25"/>
                  </a:lnTo>
                  <a:lnTo>
                    <a:pt x="58" y="27"/>
                  </a:lnTo>
                  <a:lnTo>
                    <a:pt x="56" y="28"/>
                  </a:lnTo>
                  <a:lnTo>
                    <a:pt x="53" y="29"/>
                  </a:lnTo>
                  <a:lnTo>
                    <a:pt x="47" y="31"/>
                  </a:lnTo>
                  <a:lnTo>
                    <a:pt x="42" y="34"/>
                  </a:lnTo>
                  <a:lnTo>
                    <a:pt x="38" y="35"/>
                  </a:lnTo>
                  <a:lnTo>
                    <a:pt x="35" y="37"/>
                  </a:lnTo>
                  <a:lnTo>
                    <a:pt x="33" y="41"/>
                  </a:lnTo>
                  <a:lnTo>
                    <a:pt x="32" y="45"/>
                  </a:lnTo>
                  <a:lnTo>
                    <a:pt x="24" y="48"/>
                  </a:lnTo>
                  <a:lnTo>
                    <a:pt x="16" y="49"/>
                  </a:lnTo>
                  <a:lnTo>
                    <a:pt x="8" y="50"/>
                  </a:lnTo>
                  <a:lnTo>
                    <a:pt x="0" y="50"/>
                  </a:lnTo>
                  <a:lnTo>
                    <a:pt x="2" y="45"/>
                  </a:lnTo>
                  <a:lnTo>
                    <a:pt x="6" y="40"/>
                  </a:lnTo>
                  <a:lnTo>
                    <a:pt x="9" y="36"/>
                  </a:lnTo>
                  <a:lnTo>
                    <a:pt x="14" y="32"/>
                  </a:lnTo>
                  <a:lnTo>
                    <a:pt x="23" y="25"/>
                  </a:lnTo>
                  <a:lnTo>
                    <a:pt x="32" y="18"/>
                  </a:lnTo>
                  <a:lnTo>
                    <a:pt x="33" y="17"/>
                  </a:lnTo>
                  <a:lnTo>
                    <a:pt x="36" y="15"/>
                  </a:lnTo>
                  <a:lnTo>
                    <a:pt x="36" y="13"/>
                  </a:lnTo>
                  <a:lnTo>
                    <a:pt x="36" y="11"/>
                  </a:lnTo>
                  <a:lnTo>
                    <a:pt x="35" y="9"/>
                  </a:lnTo>
                  <a:lnTo>
                    <a:pt x="32" y="7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</p:sp>
        <p:sp>
          <p:nvSpPr>
            <p:cNvPr id="65" name="Freeform 64"/>
            <p:cNvSpPr>
              <a:spLocks/>
            </p:cNvSpPr>
            <p:nvPr/>
          </p:nvSpPr>
          <p:spPr bwMode="auto">
            <a:xfrm>
              <a:off x="715848" y="3856484"/>
              <a:ext cx="16072" cy="16081"/>
            </a:xfrm>
            <a:custGeom>
              <a:avLst/>
              <a:gdLst>
                <a:gd name="T0" fmla="*/ 2147483647 w 54"/>
                <a:gd name="T1" fmla="*/ 2147483647 h 60"/>
                <a:gd name="T2" fmla="*/ 2147483647 w 54"/>
                <a:gd name="T3" fmla="*/ 2147483647 h 60"/>
                <a:gd name="T4" fmla="*/ 2147483647 w 54"/>
                <a:gd name="T5" fmla="*/ 2147483647 h 60"/>
                <a:gd name="T6" fmla="*/ 2147483647 w 54"/>
                <a:gd name="T7" fmla="*/ 2147483647 h 60"/>
                <a:gd name="T8" fmla="*/ 2147483647 w 54"/>
                <a:gd name="T9" fmla="*/ 2147483647 h 60"/>
                <a:gd name="T10" fmla="*/ 2147483647 w 54"/>
                <a:gd name="T11" fmla="*/ 2147483647 h 60"/>
                <a:gd name="T12" fmla="*/ 2147483647 w 54"/>
                <a:gd name="T13" fmla="*/ 2147483647 h 60"/>
                <a:gd name="T14" fmla="*/ 2147483647 w 54"/>
                <a:gd name="T15" fmla="*/ 2147483647 h 60"/>
                <a:gd name="T16" fmla="*/ 2147483647 w 54"/>
                <a:gd name="T17" fmla="*/ 2147483647 h 60"/>
                <a:gd name="T18" fmla="*/ 2147483647 w 54"/>
                <a:gd name="T19" fmla="*/ 0 h 60"/>
                <a:gd name="T20" fmla="*/ 2147483647 w 54"/>
                <a:gd name="T21" fmla="*/ 0 h 60"/>
                <a:gd name="T22" fmla="*/ 2147483647 w 54"/>
                <a:gd name="T23" fmla="*/ 2147483647 h 60"/>
                <a:gd name="T24" fmla="*/ 2147483647 w 54"/>
                <a:gd name="T25" fmla="*/ 2147483647 h 60"/>
                <a:gd name="T26" fmla="*/ 2147483647 w 54"/>
                <a:gd name="T27" fmla="*/ 2147483647 h 60"/>
                <a:gd name="T28" fmla="*/ 2147483647 w 54"/>
                <a:gd name="T29" fmla="*/ 2147483647 h 60"/>
                <a:gd name="T30" fmla="*/ 2147483647 w 54"/>
                <a:gd name="T31" fmla="*/ 2147483647 h 60"/>
                <a:gd name="T32" fmla="*/ 0 w 54"/>
                <a:gd name="T33" fmla="*/ 2147483647 h 60"/>
                <a:gd name="T34" fmla="*/ 0 w 54"/>
                <a:gd name="T35" fmla="*/ 2147483647 h 60"/>
                <a:gd name="T36" fmla="*/ 0 w 54"/>
                <a:gd name="T37" fmla="*/ 2147483647 h 60"/>
                <a:gd name="T38" fmla="*/ 2147483647 w 54"/>
                <a:gd name="T39" fmla="*/ 2147483647 h 60"/>
                <a:gd name="T40" fmla="*/ 2147483647 w 54"/>
                <a:gd name="T41" fmla="*/ 2147483647 h 60"/>
                <a:gd name="T42" fmla="*/ 2147483647 w 54"/>
                <a:gd name="T43" fmla="*/ 2147483647 h 60"/>
                <a:gd name="T44" fmla="*/ 2147483647 w 54"/>
                <a:gd name="T45" fmla="*/ 2147483647 h 60"/>
                <a:gd name="T46" fmla="*/ 2147483647 w 54"/>
                <a:gd name="T47" fmla="*/ 2147483647 h 60"/>
                <a:gd name="T48" fmla="*/ 2147483647 w 54"/>
                <a:gd name="T49" fmla="*/ 2147483647 h 60"/>
                <a:gd name="T50" fmla="*/ 2147483647 w 54"/>
                <a:gd name="T51" fmla="*/ 2147483647 h 60"/>
                <a:gd name="T52" fmla="*/ 2147483647 w 54"/>
                <a:gd name="T53" fmla="*/ 2147483647 h 60"/>
                <a:gd name="T54" fmla="*/ 2147483647 w 54"/>
                <a:gd name="T55" fmla="*/ 2147483647 h 60"/>
                <a:gd name="T56" fmla="*/ 2147483647 w 54"/>
                <a:gd name="T57" fmla="*/ 2147483647 h 60"/>
                <a:gd name="T58" fmla="*/ 2147483647 w 54"/>
                <a:gd name="T59" fmla="*/ 2147483647 h 60"/>
                <a:gd name="T60" fmla="*/ 2147483647 w 54"/>
                <a:gd name="T61" fmla="*/ 2147483647 h 60"/>
                <a:gd name="T62" fmla="*/ 2147483647 w 54"/>
                <a:gd name="T63" fmla="*/ 2147483647 h 60"/>
                <a:gd name="T64" fmla="*/ 2147483647 w 54"/>
                <a:gd name="T65" fmla="*/ 2147483647 h 60"/>
                <a:gd name="T66" fmla="*/ 2147483647 w 54"/>
                <a:gd name="T67" fmla="*/ 2147483647 h 60"/>
                <a:gd name="T68" fmla="*/ 2147483647 w 54"/>
                <a:gd name="T69" fmla="*/ 2147483647 h 60"/>
                <a:gd name="T70" fmla="*/ 2147483647 w 54"/>
                <a:gd name="T71" fmla="*/ 2147483647 h 60"/>
                <a:gd name="T72" fmla="*/ 2147483647 w 54"/>
                <a:gd name="T73" fmla="*/ 2147483647 h 60"/>
                <a:gd name="T74" fmla="*/ 2147483647 w 54"/>
                <a:gd name="T75" fmla="*/ 2147483647 h 60"/>
                <a:gd name="T76" fmla="*/ 2147483647 w 54"/>
                <a:gd name="T77" fmla="*/ 2147483647 h 60"/>
                <a:gd name="T78" fmla="*/ 2147483647 w 54"/>
                <a:gd name="T79" fmla="*/ 2147483647 h 60"/>
                <a:gd name="T80" fmla="*/ 2147483647 w 54"/>
                <a:gd name="T81" fmla="*/ 2147483647 h 60"/>
                <a:gd name="T82" fmla="*/ 2147483647 w 54"/>
                <a:gd name="T83" fmla="*/ 2147483647 h 60"/>
                <a:gd name="T84" fmla="*/ 2147483647 w 54"/>
                <a:gd name="T85" fmla="*/ 2147483647 h 60"/>
                <a:gd name="T86" fmla="*/ 2147483647 w 54"/>
                <a:gd name="T87" fmla="*/ 2147483647 h 60"/>
                <a:gd name="T88" fmla="*/ 2147483647 w 54"/>
                <a:gd name="T89" fmla="*/ 2147483647 h 60"/>
                <a:gd name="T90" fmla="*/ 2147483647 w 54"/>
                <a:gd name="T91" fmla="*/ 2147483647 h 60"/>
                <a:gd name="T92" fmla="*/ 2147483647 w 54"/>
                <a:gd name="T93" fmla="*/ 2147483647 h 60"/>
                <a:gd name="T94" fmla="*/ 2147483647 w 54"/>
                <a:gd name="T95" fmla="*/ 2147483647 h 60"/>
                <a:gd name="T96" fmla="*/ 2147483647 w 54"/>
                <a:gd name="T97" fmla="*/ 2147483647 h 60"/>
                <a:gd name="T98" fmla="*/ 2147483647 w 54"/>
                <a:gd name="T99" fmla="*/ 2147483647 h 60"/>
                <a:gd name="T100" fmla="*/ 2147483647 w 54"/>
                <a:gd name="T101" fmla="*/ 2147483647 h 6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54"/>
                <a:gd name="T154" fmla="*/ 0 h 60"/>
                <a:gd name="T155" fmla="*/ 54 w 54"/>
                <a:gd name="T156" fmla="*/ 60 h 60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54" h="60">
                  <a:moveTo>
                    <a:pt x="38" y="22"/>
                  </a:moveTo>
                  <a:lnTo>
                    <a:pt x="35" y="20"/>
                  </a:lnTo>
                  <a:lnTo>
                    <a:pt x="32" y="18"/>
                  </a:lnTo>
                  <a:lnTo>
                    <a:pt x="31" y="16"/>
                  </a:lnTo>
                  <a:lnTo>
                    <a:pt x="30" y="14"/>
                  </a:lnTo>
                  <a:lnTo>
                    <a:pt x="30" y="10"/>
                  </a:lnTo>
                  <a:lnTo>
                    <a:pt x="27" y="6"/>
                  </a:lnTo>
                  <a:lnTo>
                    <a:pt x="25" y="2"/>
                  </a:lnTo>
                  <a:lnTo>
                    <a:pt x="22" y="1"/>
                  </a:lnTo>
                  <a:lnTo>
                    <a:pt x="19" y="0"/>
                  </a:lnTo>
                  <a:lnTo>
                    <a:pt x="16" y="0"/>
                  </a:lnTo>
                  <a:lnTo>
                    <a:pt x="10" y="2"/>
                  </a:lnTo>
                  <a:lnTo>
                    <a:pt x="5" y="6"/>
                  </a:lnTo>
                  <a:lnTo>
                    <a:pt x="3" y="6"/>
                  </a:lnTo>
                  <a:lnTo>
                    <a:pt x="2" y="7"/>
                  </a:lnTo>
                  <a:lnTo>
                    <a:pt x="1" y="8"/>
                  </a:lnTo>
                  <a:lnTo>
                    <a:pt x="0" y="9"/>
                  </a:lnTo>
                  <a:lnTo>
                    <a:pt x="0" y="12"/>
                  </a:lnTo>
                  <a:lnTo>
                    <a:pt x="0" y="16"/>
                  </a:lnTo>
                  <a:lnTo>
                    <a:pt x="2" y="20"/>
                  </a:lnTo>
                  <a:lnTo>
                    <a:pt x="7" y="22"/>
                  </a:lnTo>
                  <a:lnTo>
                    <a:pt x="12" y="24"/>
                  </a:lnTo>
                  <a:lnTo>
                    <a:pt x="18" y="25"/>
                  </a:lnTo>
                  <a:lnTo>
                    <a:pt x="22" y="27"/>
                  </a:lnTo>
                  <a:lnTo>
                    <a:pt x="26" y="29"/>
                  </a:lnTo>
                  <a:lnTo>
                    <a:pt x="27" y="31"/>
                  </a:lnTo>
                  <a:lnTo>
                    <a:pt x="28" y="33"/>
                  </a:lnTo>
                  <a:lnTo>
                    <a:pt x="28" y="35"/>
                  </a:lnTo>
                  <a:lnTo>
                    <a:pt x="27" y="38"/>
                  </a:lnTo>
                  <a:lnTo>
                    <a:pt x="22" y="41"/>
                  </a:lnTo>
                  <a:lnTo>
                    <a:pt x="17" y="43"/>
                  </a:lnTo>
                  <a:lnTo>
                    <a:pt x="14" y="44"/>
                  </a:lnTo>
                  <a:lnTo>
                    <a:pt x="12" y="45"/>
                  </a:lnTo>
                  <a:lnTo>
                    <a:pt x="11" y="47"/>
                  </a:lnTo>
                  <a:lnTo>
                    <a:pt x="10" y="48"/>
                  </a:lnTo>
                  <a:lnTo>
                    <a:pt x="11" y="50"/>
                  </a:lnTo>
                  <a:lnTo>
                    <a:pt x="12" y="53"/>
                  </a:lnTo>
                  <a:lnTo>
                    <a:pt x="14" y="55"/>
                  </a:lnTo>
                  <a:lnTo>
                    <a:pt x="17" y="57"/>
                  </a:lnTo>
                  <a:lnTo>
                    <a:pt x="22" y="59"/>
                  </a:lnTo>
                  <a:lnTo>
                    <a:pt x="27" y="60"/>
                  </a:lnTo>
                  <a:lnTo>
                    <a:pt x="38" y="55"/>
                  </a:lnTo>
                  <a:lnTo>
                    <a:pt x="48" y="48"/>
                  </a:lnTo>
                  <a:lnTo>
                    <a:pt x="52" y="46"/>
                  </a:lnTo>
                  <a:lnTo>
                    <a:pt x="54" y="43"/>
                  </a:lnTo>
                  <a:lnTo>
                    <a:pt x="54" y="39"/>
                  </a:lnTo>
                  <a:lnTo>
                    <a:pt x="53" y="35"/>
                  </a:lnTo>
                  <a:lnTo>
                    <a:pt x="51" y="31"/>
                  </a:lnTo>
                  <a:lnTo>
                    <a:pt x="48" y="27"/>
                  </a:lnTo>
                  <a:lnTo>
                    <a:pt x="43" y="24"/>
                  </a:lnTo>
                  <a:lnTo>
                    <a:pt x="38" y="22"/>
                  </a:lnTo>
                  <a:close/>
                </a:path>
              </a:pathLst>
            </a:custGeom>
            <a:solidFill>
              <a:schemeClr val="accent3"/>
            </a:solidFill>
            <a:ln w="9525">
              <a:solidFill>
                <a:schemeClr val="accent3"/>
              </a:solidFill>
              <a:round/>
              <a:headEnd/>
              <a:tailEnd/>
            </a:ln>
          </p:spPr>
        </p:sp>
        <p:sp>
          <p:nvSpPr>
            <p:cNvPr id="66" name="Freeform 65"/>
            <p:cNvSpPr>
              <a:spLocks/>
            </p:cNvSpPr>
            <p:nvPr/>
          </p:nvSpPr>
          <p:spPr bwMode="auto">
            <a:xfrm>
              <a:off x="715848" y="3856484"/>
              <a:ext cx="16072" cy="16081"/>
            </a:xfrm>
            <a:custGeom>
              <a:avLst/>
              <a:gdLst>
                <a:gd name="T0" fmla="*/ 2147483647 w 54"/>
                <a:gd name="T1" fmla="*/ 2147483647 h 60"/>
                <a:gd name="T2" fmla="*/ 2147483647 w 54"/>
                <a:gd name="T3" fmla="*/ 2147483647 h 60"/>
                <a:gd name="T4" fmla="*/ 2147483647 w 54"/>
                <a:gd name="T5" fmla="*/ 2147483647 h 60"/>
                <a:gd name="T6" fmla="*/ 2147483647 w 54"/>
                <a:gd name="T7" fmla="*/ 2147483647 h 60"/>
                <a:gd name="T8" fmla="*/ 2147483647 w 54"/>
                <a:gd name="T9" fmla="*/ 2147483647 h 60"/>
                <a:gd name="T10" fmla="*/ 2147483647 w 54"/>
                <a:gd name="T11" fmla="*/ 2147483647 h 60"/>
                <a:gd name="T12" fmla="*/ 2147483647 w 54"/>
                <a:gd name="T13" fmla="*/ 2147483647 h 60"/>
                <a:gd name="T14" fmla="*/ 2147483647 w 54"/>
                <a:gd name="T15" fmla="*/ 2147483647 h 60"/>
                <a:gd name="T16" fmla="*/ 2147483647 w 54"/>
                <a:gd name="T17" fmla="*/ 2147483647 h 60"/>
                <a:gd name="T18" fmla="*/ 2147483647 w 54"/>
                <a:gd name="T19" fmla="*/ 0 h 60"/>
                <a:gd name="T20" fmla="*/ 2147483647 w 54"/>
                <a:gd name="T21" fmla="*/ 0 h 60"/>
                <a:gd name="T22" fmla="*/ 2147483647 w 54"/>
                <a:gd name="T23" fmla="*/ 2147483647 h 60"/>
                <a:gd name="T24" fmla="*/ 2147483647 w 54"/>
                <a:gd name="T25" fmla="*/ 2147483647 h 60"/>
                <a:gd name="T26" fmla="*/ 2147483647 w 54"/>
                <a:gd name="T27" fmla="*/ 2147483647 h 60"/>
                <a:gd name="T28" fmla="*/ 2147483647 w 54"/>
                <a:gd name="T29" fmla="*/ 2147483647 h 60"/>
                <a:gd name="T30" fmla="*/ 2147483647 w 54"/>
                <a:gd name="T31" fmla="*/ 2147483647 h 60"/>
                <a:gd name="T32" fmla="*/ 0 w 54"/>
                <a:gd name="T33" fmla="*/ 2147483647 h 60"/>
                <a:gd name="T34" fmla="*/ 0 w 54"/>
                <a:gd name="T35" fmla="*/ 2147483647 h 60"/>
                <a:gd name="T36" fmla="*/ 0 w 54"/>
                <a:gd name="T37" fmla="*/ 2147483647 h 60"/>
                <a:gd name="T38" fmla="*/ 2147483647 w 54"/>
                <a:gd name="T39" fmla="*/ 2147483647 h 60"/>
                <a:gd name="T40" fmla="*/ 2147483647 w 54"/>
                <a:gd name="T41" fmla="*/ 2147483647 h 60"/>
                <a:gd name="T42" fmla="*/ 2147483647 w 54"/>
                <a:gd name="T43" fmla="*/ 2147483647 h 60"/>
                <a:gd name="T44" fmla="*/ 2147483647 w 54"/>
                <a:gd name="T45" fmla="*/ 2147483647 h 60"/>
                <a:gd name="T46" fmla="*/ 2147483647 w 54"/>
                <a:gd name="T47" fmla="*/ 2147483647 h 60"/>
                <a:gd name="T48" fmla="*/ 2147483647 w 54"/>
                <a:gd name="T49" fmla="*/ 2147483647 h 60"/>
                <a:gd name="T50" fmla="*/ 2147483647 w 54"/>
                <a:gd name="T51" fmla="*/ 2147483647 h 60"/>
                <a:gd name="T52" fmla="*/ 2147483647 w 54"/>
                <a:gd name="T53" fmla="*/ 2147483647 h 60"/>
                <a:gd name="T54" fmla="*/ 2147483647 w 54"/>
                <a:gd name="T55" fmla="*/ 2147483647 h 60"/>
                <a:gd name="T56" fmla="*/ 2147483647 w 54"/>
                <a:gd name="T57" fmla="*/ 2147483647 h 60"/>
                <a:gd name="T58" fmla="*/ 2147483647 w 54"/>
                <a:gd name="T59" fmla="*/ 2147483647 h 60"/>
                <a:gd name="T60" fmla="*/ 2147483647 w 54"/>
                <a:gd name="T61" fmla="*/ 2147483647 h 60"/>
                <a:gd name="T62" fmla="*/ 2147483647 w 54"/>
                <a:gd name="T63" fmla="*/ 2147483647 h 60"/>
                <a:gd name="T64" fmla="*/ 2147483647 w 54"/>
                <a:gd name="T65" fmla="*/ 2147483647 h 60"/>
                <a:gd name="T66" fmla="*/ 2147483647 w 54"/>
                <a:gd name="T67" fmla="*/ 2147483647 h 60"/>
                <a:gd name="T68" fmla="*/ 2147483647 w 54"/>
                <a:gd name="T69" fmla="*/ 2147483647 h 60"/>
                <a:gd name="T70" fmla="*/ 2147483647 w 54"/>
                <a:gd name="T71" fmla="*/ 2147483647 h 60"/>
                <a:gd name="T72" fmla="*/ 2147483647 w 54"/>
                <a:gd name="T73" fmla="*/ 2147483647 h 60"/>
                <a:gd name="T74" fmla="*/ 2147483647 w 54"/>
                <a:gd name="T75" fmla="*/ 2147483647 h 60"/>
                <a:gd name="T76" fmla="*/ 2147483647 w 54"/>
                <a:gd name="T77" fmla="*/ 2147483647 h 60"/>
                <a:gd name="T78" fmla="*/ 2147483647 w 54"/>
                <a:gd name="T79" fmla="*/ 2147483647 h 60"/>
                <a:gd name="T80" fmla="*/ 2147483647 w 54"/>
                <a:gd name="T81" fmla="*/ 2147483647 h 60"/>
                <a:gd name="T82" fmla="*/ 2147483647 w 54"/>
                <a:gd name="T83" fmla="*/ 2147483647 h 60"/>
                <a:gd name="T84" fmla="*/ 2147483647 w 54"/>
                <a:gd name="T85" fmla="*/ 2147483647 h 60"/>
                <a:gd name="T86" fmla="*/ 2147483647 w 54"/>
                <a:gd name="T87" fmla="*/ 2147483647 h 60"/>
                <a:gd name="T88" fmla="*/ 2147483647 w 54"/>
                <a:gd name="T89" fmla="*/ 2147483647 h 60"/>
                <a:gd name="T90" fmla="*/ 2147483647 w 54"/>
                <a:gd name="T91" fmla="*/ 2147483647 h 60"/>
                <a:gd name="T92" fmla="*/ 2147483647 w 54"/>
                <a:gd name="T93" fmla="*/ 2147483647 h 60"/>
                <a:gd name="T94" fmla="*/ 2147483647 w 54"/>
                <a:gd name="T95" fmla="*/ 2147483647 h 60"/>
                <a:gd name="T96" fmla="*/ 2147483647 w 54"/>
                <a:gd name="T97" fmla="*/ 2147483647 h 60"/>
                <a:gd name="T98" fmla="*/ 2147483647 w 54"/>
                <a:gd name="T99" fmla="*/ 2147483647 h 60"/>
                <a:gd name="T100" fmla="*/ 2147483647 w 54"/>
                <a:gd name="T101" fmla="*/ 2147483647 h 6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54"/>
                <a:gd name="T154" fmla="*/ 0 h 60"/>
                <a:gd name="T155" fmla="*/ 54 w 54"/>
                <a:gd name="T156" fmla="*/ 60 h 60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54" h="60">
                  <a:moveTo>
                    <a:pt x="38" y="22"/>
                  </a:moveTo>
                  <a:lnTo>
                    <a:pt x="35" y="20"/>
                  </a:lnTo>
                  <a:lnTo>
                    <a:pt x="32" y="18"/>
                  </a:lnTo>
                  <a:lnTo>
                    <a:pt x="31" y="16"/>
                  </a:lnTo>
                  <a:lnTo>
                    <a:pt x="30" y="14"/>
                  </a:lnTo>
                  <a:lnTo>
                    <a:pt x="30" y="10"/>
                  </a:lnTo>
                  <a:lnTo>
                    <a:pt x="27" y="6"/>
                  </a:lnTo>
                  <a:lnTo>
                    <a:pt x="25" y="2"/>
                  </a:lnTo>
                  <a:lnTo>
                    <a:pt x="22" y="1"/>
                  </a:lnTo>
                  <a:lnTo>
                    <a:pt x="19" y="0"/>
                  </a:lnTo>
                  <a:lnTo>
                    <a:pt x="16" y="0"/>
                  </a:lnTo>
                  <a:lnTo>
                    <a:pt x="10" y="2"/>
                  </a:lnTo>
                  <a:lnTo>
                    <a:pt x="5" y="6"/>
                  </a:lnTo>
                  <a:lnTo>
                    <a:pt x="3" y="6"/>
                  </a:lnTo>
                  <a:lnTo>
                    <a:pt x="2" y="7"/>
                  </a:lnTo>
                  <a:lnTo>
                    <a:pt x="1" y="8"/>
                  </a:lnTo>
                  <a:lnTo>
                    <a:pt x="0" y="9"/>
                  </a:lnTo>
                  <a:lnTo>
                    <a:pt x="0" y="12"/>
                  </a:lnTo>
                  <a:lnTo>
                    <a:pt x="0" y="16"/>
                  </a:lnTo>
                  <a:lnTo>
                    <a:pt x="2" y="20"/>
                  </a:lnTo>
                  <a:lnTo>
                    <a:pt x="7" y="22"/>
                  </a:lnTo>
                  <a:lnTo>
                    <a:pt x="12" y="24"/>
                  </a:lnTo>
                  <a:lnTo>
                    <a:pt x="18" y="25"/>
                  </a:lnTo>
                  <a:lnTo>
                    <a:pt x="22" y="27"/>
                  </a:lnTo>
                  <a:lnTo>
                    <a:pt x="26" y="29"/>
                  </a:lnTo>
                  <a:lnTo>
                    <a:pt x="27" y="31"/>
                  </a:lnTo>
                  <a:lnTo>
                    <a:pt x="28" y="33"/>
                  </a:lnTo>
                  <a:lnTo>
                    <a:pt x="28" y="35"/>
                  </a:lnTo>
                  <a:lnTo>
                    <a:pt x="27" y="38"/>
                  </a:lnTo>
                  <a:lnTo>
                    <a:pt x="22" y="41"/>
                  </a:lnTo>
                  <a:lnTo>
                    <a:pt x="17" y="43"/>
                  </a:lnTo>
                  <a:lnTo>
                    <a:pt x="14" y="44"/>
                  </a:lnTo>
                  <a:lnTo>
                    <a:pt x="12" y="45"/>
                  </a:lnTo>
                  <a:lnTo>
                    <a:pt x="11" y="47"/>
                  </a:lnTo>
                  <a:lnTo>
                    <a:pt x="10" y="48"/>
                  </a:lnTo>
                  <a:lnTo>
                    <a:pt x="11" y="50"/>
                  </a:lnTo>
                  <a:lnTo>
                    <a:pt x="12" y="53"/>
                  </a:lnTo>
                  <a:lnTo>
                    <a:pt x="14" y="55"/>
                  </a:lnTo>
                  <a:lnTo>
                    <a:pt x="17" y="57"/>
                  </a:lnTo>
                  <a:lnTo>
                    <a:pt x="22" y="59"/>
                  </a:lnTo>
                  <a:lnTo>
                    <a:pt x="27" y="60"/>
                  </a:lnTo>
                  <a:lnTo>
                    <a:pt x="38" y="55"/>
                  </a:lnTo>
                  <a:lnTo>
                    <a:pt x="48" y="48"/>
                  </a:lnTo>
                  <a:lnTo>
                    <a:pt x="52" y="46"/>
                  </a:lnTo>
                  <a:lnTo>
                    <a:pt x="54" y="43"/>
                  </a:lnTo>
                  <a:lnTo>
                    <a:pt x="54" y="39"/>
                  </a:lnTo>
                  <a:lnTo>
                    <a:pt x="53" y="35"/>
                  </a:lnTo>
                  <a:lnTo>
                    <a:pt x="51" y="31"/>
                  </a:lnTo>
                  <a:lnTo>
                    <a:pt x="48" y="27"/>
                  </a:lnTo>
                  <a:lnTo>
                    <a:pt x="43" y="24"/>
                  </a:lnTo>
                  <a:lnTo>
                    <a:pt x="38" y="22"/>
                  </a:lnTo>
                </a:path>
              </a:pathLst>
            </a:custGeom>
            <a:solidFill>
              <a:schemeClr val="accent3"/>
            </a:solidFill>
            <a:ln w="0">
              <a:solidFill>
                <a:schemeClr val="accent3"/>
              </a:solidFill>
              <a:round/>
              <a:headEnd/>
              <a:tailEnd/>
            </a:ln>
          </p:spPr>
        </p:sp>
        <p:sp>
          <p:nvSpPr>
            <p:cNvPr id="67" name="Freeform 66"/>
            <p:cNvSpPr>
              <a:spLocks/>
            </p:cNvSpPr>
            <p:nvPr/>
          </p:nvSpPr>
          <p:spPr bwMode="auto">
            <a:xfrm>
              <a:off x="691739" y="3864525"/>
              <a:ext cx="24108" cy="8040"/>
            </a:xfrm>
            <a:custGeom>
              <a:avLst/>
              <a:gdLst>
                <a:gd name="T0" fmla="*/ 2147483647 w 77"/>
                <a:gd name="T1" fmla="*/ 2147483647 h 53"/>
                <a:gd name="T2" fmla="*/ 2147483647 w 77"/>
                <a:gd name="T3" fmla="*/ 2147483647 h 53"/>
                <a:gd name="T4" fmla="*/ 2147483647 w 77"/>
                <a:gd name="T5" fmla="*/ 2147483647 h 53"/>
                <a:gd name="T6" fmla="*/ 2147483647 w 77"/>
                <a:gd name="T7" fmla="*/ 2147483647 h 53"/>
                <a:gd name="T8" fmla="*/ 2147483647 w 77"/>
                <a:gd name="T9" fmla="*/ 2147483647 h 53"/>
                <a:gd name="T10" fmla="*/ 2147483647 w 77"/>
                <a:gd name="T11" fmla="*/ 2147483647 h 53"/>
                <a:gd name="T12" fmla="*/ 2147483647 w 77"/>
                <a:gd name="T13" fmla="*/ 2147483647 h 53"/>
                <a:gd name="T14" fmla="*/ 2147483647 w 77"/>
                <a:gd name="T15" fmla="*/ 1044587759 h 53"/>
                <a:gd name="T16" fmla="*/ 2147483647 w 77"/>
                <a:gd name="T17" fmla="*/ 0 h 53"/>
                <a:gd name="T18" fmla="*/ 2147483647 w 77"/>
                <a:gd name="T19" fmla="*/ 0 h 53"/>
                <a:gd name="T20" fmla="*/ 2147483647 w 77"/>
                <a:gd name="T21" fmla="*/ 1044587759 h 53"/>
                <a:gd name="T22" fmla="*/ 2147483647 w 77"/>
                <a:gd name="T23" fmla="*/ 2083394383 h 53"/>
                <a:gd name="T24" fmla="*/ 2147483647 w 77"/>
                <a:gd name="T25" fmla="*/ 2147483647 h 53"/>
                <a:gd name="T26" fmla="*/ 2147483647 w 77"/>
                <a:gd name="T27" fmla="*/ 2147483647 h 53"/>
                <a:gd name="T28" fmla="*/ 2147483647 w 77"/>
                <a:gd name="T29" fmla="*/ 2147483647 h 53"/>
                <a:gd name="T30" fmla="*/ 2147483647 w 77"/>
                <a:gd name="T31" fmla="*/ 2147483647 h 53"/>
                <a:gd name="T32" fmla="*/ 2147483647 w 77"/>
                <a:gd name="T33" fmla="*/ 2147483647 h 53"/>
                <a:gd name="T34" fmla="*/ 2147483647 w 77"/>
                <a:gd name="T35" fmla="*/ 2147483647 h 53"/>
                <a:gd name="T36" fmla="*/ 2147483647 w 77"/>
                <a:gd name="T37" fmla="*/ 2147483647 h 53"/>
                <a:gd name="T38" fmla="*/ 2147483647 w 77"/>
                <a:gd name="T39" fmla="*/ 2147483647 h 53"/>
                <a:gd name="T40" fmla="*/ 2147483647 w 77"/>
                <a:gd name="T41" fmla="*/ 2147483647 h 53"/>
                <a:gd name="T42" fmla="*/ 2147483647 w 77"/>
                <a:gd name="T43" fmla="*/ 2147483647 h 53"/>
                <a:gd name="T44" fmla="*/ 2147483647 w 77"/>
                <a:gd name="T45" fmla="*/ 2147483647 h 53"/>
                <a:gd name="T46" fmla="*/ 2147483647 w 77"/>
                <a:gd name="T47" fmla="*/ 2147483647 h 53"/>
                <a:gd name="T48" fmla="*/ 2147483647 w 77"/>
                <a:gd name="T49" fmla="*/ 2147483647 h 53"/>
                <a:gd name="T50" fmla="*/ 0 w 77"/>
                <a:gd name="T51" fmla="*/ 2147483647 h 53"/>
                <a:gd name="T52" fmla="*/ 0 w 77"/>
                <a:gd name="T53" fmla="*/ 2147483647 h 53"/>
                <a:gd name="T54" fmla="*/ 2147483647 w 77"/>
                <a:gd name="T55" fmla="*/ 2147483647 h 53"/>
                <a:gd name="T56" fmla="*/ 2147483647 w 77"/>
                <a:gd name="T57" fmla="*/ 2147483647 h 53"/>
                <a:gd name="T58" fmla="*/ 2147483647 w 77"/>
                <a:gd name="T59" fmla="*/ 2147483647 h 53"/>
                <a:gd name="T60" fmla="*/ 2147483647 w 77"/>
                <a:gd name="T61" fmla="*/ 2147483647 h 53"/>
                <a:gd name="T62" fmla="*/ 2147483647 w 77"/>
                <a:gd name="T63" fmla="*/ 2147483647 h 53"/>
                <a:gd name="T64" fmla="*/ 2147483647 w 77"/>
                <a:gd name="T65" fmla="*/ 2147483647 h 53"/>
                <a:gd name="T66" fmla="*/ 2147483647 w 77"/>
                <a:gd name="T67" fmla="*/ 2147483647 h 53"/>
                <a:gd name="T68" fmla="*/ 2147483647 w 77"/>
                <a:gd name="T69" fmla="*/ 2147483647 h 53"/>
                <a:gd name="T70" fmla="*/ 2147483647 w 77"/>
                <a:gd name="T71" fmla="*/ 2147483647 h 53"/>
                <a:gd name="T72" fmla="*/ 2147483647 w 77"/>
                <a:gd name="T73" fmla="*/ 2147483647 h 5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77"/>
                <a:gd name="T112" fmla="*/ 0 h 53"/>
                <a:gd name="T113" fmla="*/ 77 w 77"/>
                <a:gd name="T114" fmla="*/ 53 h 53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77" h="53">
                  <a:moveTo>
                    <a:pt x="55" y="20"/>
                  </a:moveTo>
                  <a:lnTo>
                    <a:pt x="54" y="15"/>
                  </a:lnTo>
                  <a:lnTo>
                    <a:pt x="51" y="10"/>
                  </a:lnTo>
                  <a:lnTo>
                    <a:pt x="49" y="8"/>
                  </a:lnTo>
                  <a:lnTo>
                    <a:pt x="47" y="6"/>
                  </a:lnTo>
                  <a:lnTo>
                    <a:pt x="49" y="5"/>
                  </a:lnTo>
                  <a:lnTo>
                    <a:pt x="50" y="4"/>
                  </a:lnTo>
                  <a:lnTo>
                    <a:pt x="57" y="1"/>
                  </a:lnTo>
                  <a:lnTo>
                    <a:pt x="63" y="0"/>
                  </a:lnTo>
                  <a:lnTo>
                    <a:pt x="65" y="0"/>
                  </a:lnTo>
                  <a:lnTo>
                    <a:pt x="67" y="1"/>
                  </a:lnTo>
                  <a:lnTo>
                    <a:pt x="69" y="2"/>
                  </a:lnTo>
                  <a:lnTo>
                    <a:pt x="71" y="4"/>
                  </a:lnTo>
                  <a:lnTo>
                    <a:pt x="75" y="13"/>
                  </a:lnTo>
                  <a:lnTo>
                    <a:pt x="77" y="21"/>
                  </a:lnTo>
                  <a:lnTo>
                    <a:pt x="77" y="25"/>
                  </a:lnTo>
                  <a:lnTo>
                    <a:pt x="76" y="28"/>
                  </a:lnTo>
                  <a:lnTo>
                    <a:pt x="74" y="30"/>
                  </a:lnTo>
                  <a:lnTo>
                    <a:pt x="71" y="31"/>
                  </a:lnTo>
                  <a:lnTo>
                    <a:pt x="55" y="39"/>
                  </a:lnTo>
                  <a:lnTo>
                    <a:pt x="38" y="46"/>
                  </a:lnTo>
                  <a:lnTo>
                    <a:pt x="29" y="49"/>
                  </a:lnTo>
                  <a:lnTo>
                    <a:pt x="20" y="51"/>
                  </a:lnTo>
                  <a:lnTo>
                    <a:pt x="11" y="53"/>
                  </a:lnTo>
                  <a:lnTo>
                    <a:pt x="1" y="53"/>
                  </a:lnTo>
                  <a:lnTo>
                    <a:pt x="0" y="49"/>
                  </a:lnTo>
                  <a:lnTo>
                    <a:pt x="0" y="46"/>
                  </a:lnTo>
                  <a:lnTo>
                    <a:pt x="1" y="43"/>
                  </a:lnTo>
                  <a:lnTo>
                    <a:pt x="3" y="40"/>
                  </a:lnTo>
                  <a:lnTo>
                    <a:pt x="10" y="37"/>
                  </a:lnTo>
                  <a:lnTo>
                    <a:pt x="20" y="34"/>
                  </a:lnTo>
                  <a:lnTo>
                    <a:pt x="30" y="32"/>
                  </a:lnTo>
                  <a:lnTo>
                    <a:pt x="40" y="29"/>
                  </a:lnTo>
                  <a:lnTo>
                    <a:pt x="44" y="27"/>
                  </a:lnTo>
                  <a:lnTo>
                    <a:pt x="49" y="25"/>
                  </a:lnTo>
                  <a:lnTo>
                    <a:pt x="53" y="23"/>
                  </a:lnTo>
                  <a:lnTo>
                    <a:pt x="55" y="20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</p:sp>
        <p:sp>
          <p:nvSpPr>
            <p:cNvPr id="68" name="Freeform 67"/>
            <p:cNvSpPr>
              <a:spLocks/>
            </p:cNvSpPr>
            <p:nvPr/>
          </p:nvSpPr>
          <p:spPr bwMode="auto">
            <a:xfrm>
              <a:off x="675667" y="3864525"/>
              <a:ext cx="16072" cy="16081"/>
            </a:xfrm>
            <a:custGeom>
              <a:avLst/>
              <a:gdLst>
                <a:gd name="T0" fmla="*/ 2147483647 w 55"/>
                <a:gd name="T1" fmla="*/ 2147483647 h 70"/>
                <a:gd name="T2" fmla="*/ 2147483647 w 55"/>
                <a:gd name="T3" fmla="*/ 2147483647 h 70"/>
                <a:gd name="T4" fmla="*/ 2147483647 w 55"/>
                <a:gd name="T5" fmla="*/ 2147483647 h 70"/>
                <a:gd name="T6" fmla="*/ 2147483647 w 55"/>
                <a:gd name="T7" fmla="*/ 0 h 70"/>
                <a:gd name="T8" fmla="*/ 2147483647 w 55"/>
                <a:gd name="T9" fmla="*/ 2147483647 h 70"/>
                <a:gd name="T10" fmla="*/ 2147483647 w 55"/>
                <a:gd name="T11" fmla="*/ 2147483647 h 70"/>
                <a:gd name="T12" fmla="*/ 2147483647 w 55"/>
                <a:gd name="T13" fmla="*/ 2147483647 h 70"/>
                <a:gd name="T14" fmla="*/ 2147483647 w 55"/>
                <a:gd name="T15" fmla="*/ 2147483647 h 70"/>
                <a:gd name="T16" fmla="*/ 2147483647 w 55"/>
                <a:gd name="T17" fmla="*/ 2147483647 h 70"/>
                <a:gd name="T18" fmla="*/ 2147483647 w 55"/>
                <a:gd name="T19" fmla="*/ 2147483647 h 70"/>
                <a:gd name="T20" fmla="*/ 2147483647 w 55"/>
                <a:gd name="T21" fmla="*/ 2147483647 h 70"/>
                <a:gd name="T22" fmla="*/ 2147483647 w 55"/>
                <a:gd name="T23" fmla="*/ 2147483647 h 70"/>
                <a:gd name="T24" fmla="*/ 0 w 55"/>
                <a:gd name="T25" fmla="*/ 2147483647 h 70"/>
                <a:gd name="T26" fmla="*/ 2147483647 w 55"/>
                <a:gd name="T27" fmla="*/ 2147483647 h 70"/>
                <a:gd name="T28" fmla="*/ 2147483647 w 55"/>
                <a:gd name="T29" fmla="*/ 2147483647 h 70"/>
                <a:gd name="T30" fmla="*/ 2147483647 w 55"/>
                <a:gd name="T31" fmla="*/ 2147483647 h 70"/>
                <a:gd name="T32" fmla="*/ 2147483647 w 55"/>
                <a:gd name="T33" fmla="*/ 2147483647 h 70"/>
                <a:gd name="T34" fmla="*/ 2147483647 w 55"/>
                <a:gd name="T35" fmla="*/ 2147483647 h 70"/>
                <a:gd name="T36" fmla="*/ 2147483647 w 55"/>
                <a:gd name="T37" fmla="*/ 2147483647 h 70"/>
                <a:gd name="T38" fmla="*/ 2147483647 w 55"/>
                <a:gd name="T39" fmla="*/ 2147483647 h 70"/>
                <a:gd name="T40" fmla="*/ 2147483647 w 55"/>
                <a:gd name="T41" fmla="*/ 2147483647 h 70"/>
                <a:gd name="T42" fmla="*/ 2147483647 w 55"/>
                <a:gd name="T43" fmla="*/ 2147483647 h 70"/>
                <a:gd name="T44" fmla="*/ 2147483647 w 55"/>
                <a:gd name="T45" fmla="*/ 2147483647 h 70"/>
                <a:gd name="T46" fmla="*/ 2147483647 w 55"/>
                <a:gd name="T47" fmla="*/ 2147483647 h 70"/>
                <a:gd name="T48" fmla="*/ 2147483647 w 55"/>
                <a:gd name="T49" fmla="*/ 2147483647 h 70"/>
                <a:gd name="T50" fmla="*/ 2147483647 w 55"/>
                <a:gd name="T51" fmla="*/ 2147483647 h 70"/>
                <a:gd name="T52" fmla="*/ 2147483647 w 55"/>
                <a:gd name="T53" fmla="*/ 2147483647 h 70"/>
                <a:gd name="T54" fmla="*/ 2147483647 w 55"/>
                <a:gd name="T55" fmla="*/ 2147483647 h 70"/>
                <a:gd name="T56" fmla="*/ 2147483647 w 55"/>
                <a:gd name="T57" fmla="*/ 2147483647 h 70"/>
                <a:gd name="T58" fmla="*/ 2147483647 w 55"/>
                <a:gd name="T59" fmla="*/ 2147483647 h 70"/>
                <a:gd name="T60" fmla="*/ 2147483647 w 55"/>
                <a:gd name="T61" fmla="*/ 2147483647 h 70"/>
                <a:gd name="T62" fmla="*/ 2147483647 w 55"/>
                <a:gd name="T63" fmla="*/ 2147483647 h 70"/>
                <a:gd name="T64" fmla="*/ 2147483647 w 55"/>
                <a:gd name="T65" fmla="*/ 2147483647 h 70"/>
                <a:gd name="T66" fmla="*/ 2147483647 w 55"/>
                <a:gd name="T67" fmla="*/ 2147483647 h 7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55"/>
                <a:gd name="T103" fmla="*/ 0 h 70"/>
                <a:gd name="T104" fmla="*/ 55 w 55"/>
                <a:gd name="T105" fmla="*/ 70 h 70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55" h="70">
                  <a:moveTo>
                    <a:pt x="33" y="16"/>
                  </a:moveTo>
                  <a:lnTo>
                    <a:pt x="34" y="12"/>
                  </a:lnTo>
                  <a:lnTo>
                    <a:pt x="33" y="9"/>
                  </a:lnTo>
                  <a:lnTo>
                    <a:pt x="31" y="6"/>
                  </a:lnTo>
                  <a:lnTo>
                    <a:pt x="28" y="4"/>
                  </a:lnTo>
                  <a:lnTo>
                    <a:pt x="24" y="2"/>
                  </a:lnTo>
                  <a:lnTo>
                    <a:pt x="20" y="1"/>
                  </a:lnTo>
                  <a:lnTo>
                    <a:pt x="16" y="0"/>
                  </a:lnTo>
                  <a:lnTo>
                    <a:pt x="12" y="0"/>
                  </a:lnTo>
                  <a:lnTo>
                    <a:pt x="9" y="5"/>
                  </a:lnTo>
                  <a:lnTo>
                    <a:pt x="6" y="10"/>
                  </a:lnTo>
                  <a:lnTo>
                    <a:pt x="10" y="13"/>
                  </a:lnTo>
                  <a:lnTo>
                    <a:pt x="14" y="15"/>
                  </a:lnTo>
                  <a:lnTo>
                    <a:pt x="17" y="18"/>
                  </a:lnTo>
                  <a:lnTo>
                    <a:pt x="20" y="21"/>
                  </a:lnTo>
                  <a:lnTo>
                    <a:pt x="21" y="24"/>
                  </a:lnTo>
                  <a:lnTo>
                    <a:pt x="21" y="27"/>
                  </a:lnTo>
                  <a:lnTo>
                    <a:pt x="20" y="29"/>
                  </a:lnTo>
                  <a:lnTo>
                    <a:pt x="17" y="32"/>
                  </a:lnTo>
                  <a:lnTo>
                    <a:pt x="16" y="33"/>
                  </a:lnTo>
                  <a:lnTo>
                    <a:pt x="15" y="35"/>
                  </a:lnTo>
                  <a:lnTo>
                    <a:pt x="13" y="36"/>
                  </a:lnTo>
                  <a:lnTo>
                    <a:pt x="11" y="37"/>
                  </a:lnTo>
                  <a:lnTo>
                    <a:pt x="6" y="39"/>
                  </a:lnTo>
                  <a:lnTo>
                    <a:pt x="1" y="42"/>
                  </a:lnTo>
                  <a:lnTo>
                    <a:pt x="0" y="44"/>
                  </a:lnTo>
                  <a:lnTo>
                    <a:pt x="0" y="47"/>
                  </a:lnTo>
                  <a:lnTo>
                    <a:pt x="1" y="48"/>
                  </a:lnTo>
                  <a:lnTo>
                    <a:pt x="2" y="49"/>
                  </a:lnTo>
                  <a:lnTo>
                    <a:pt x="7" y="51"/>
                  </a:lnTo>
                  <a:lnTo>
                    <a:pt x="12" y="54"/>
                  </a:lnTo>
                  <a:lnTo>
                    <a:pt x="12" y="57"/>
                  </a:lnTo>
                  <a:lnTo>
                    <a:pt x="12" y="59"/>
                  </a:lnTo>
                  <a:lnTo>
                    <a:pt x="16" y="60"/>
                  </a:lnTo>
                  <a:lnTo>
                    <a:pt x="20" y="61"/>
                  </a:lnTo>
                  <a:lnTo>
                    <a:pt x="22" y="62"/>
                  </a:lnTo>
                  <a:lnTo>
                    <a:pt x="24" y="62"/>
                  </a:lnTo>
                  <a:lnTo>
                    <a:pt x="26" y="61"/>
                  </a:lnTo>
                  <a:lnTo>
                    <a:pt x="28" y="59"/>
                  </a:lnTo>
                  <a:lnTo>
                    <a:pt x="30" y="63"/>
                  </a:lnTo>
                  <a:lnTo>
                    <a:pt x="30" y="65"/>
                  </a:lnTo>
                  <a:lnTo>
                    <a:pt x="28" y="67"/>
                  </a:lnTo>
                  <a:lnTo>
                    <a:pt x="28" y="70"/>
                  </a:lnTo>
                  <a:lnTo>
                    <a:pt x="32" y="70"/>
                  </a:lnTo>
                  <a:lnTo>
                    <a:pt x="35" y="69"/>
                  </a:lnTo>
                  <a:lnTo>
                    <a:pt x="36" y="69"/>
                  </a:lnTo>
                  <a:lnTo>
                    <a:pt x="37" y="68"/>
                  </a:lnTo>
                  <a:lnTo>
                    <a:pt x="38" y="66"/>
                  </a:lnTo>
                  <a:lnTo>
                    <a:pt x="38" y="65"/>
                  </a:lnTo>
                  <a:lnTo>
                    <a:pt x="40" y="60"/>
                  </a:lnTo>
                  <a:lnTo>
                    <a:pt x="41" y="56"/>
                  </a:lnTo>
                  <a:lnTo>
                    <a:pt x="41" y="51"/>
                  </a:lnTo>
                  <a:lnTo>
                    <a:pt x="40" y="47"/>
                  </a:lnTo>
                  <a:lnTo>
                    <a:pt x="39" y="37"/>
                  </a:lnTo>
                  <a:lnTo>
                    <a:pt x="38" y="32"/>
                  </a:lnTo>
                  <a:lnTo>
                    <a:pt x="39" y="28"/>
                  </a:lnTo>
                  <a:lnTo>
                    <a:pt x="41" y="25"/>
                  </a:lnTo>
                  <a:lnTo>
                    <a:pt x="43" y="22"/>
                  </a:lnTo>
                  <a:lnTo>
                    <a:pt x="46" y="19"/>
                  </a:lnTo>
                  <a:lnTo>
                    <a:pt x="52" y="14"/>
                  </a:lnTo>
                  <a:lnTo>
                    <a:pt x="55" y="10"/>
                  </a:lnTo>
                  <a:lnTo>
                    <a:pt x="55" y="9"/>
                  </a:lnTo>
                  <a:lnTo>
                    <a:pt x="52" y="7"/>
                  </a:lnTo>
                  <a:lnTo>
                    <a:pt x="49" y="6"/>
                  </a:lnTo>
                  <a:lnTo>
                    <a:pt x="46" y="6"/>
                  </a:lnTo>
                  <a:lnTo>
                    <a:pt x="39" y="5"/>
                  </a:lnTo>
                  <a:lnTo>
                    <a:pt x="33" y="5"/>
                  </a:lnTo>
                  <a:lnTo>
                    <a:pt x="33" y="10"/>
                  </a:lnTo>
                  <a:lnTo>
                    <a:pt x="33" y="16"/>
                  </a:lnTo>
                  <a:close/>
                </a:path>
              </a:pathLst>
            </a:custGeom>
            <a:solidFill>
              <a:schemeClr val="accent3"/>
            </a:solidFill>
            <a:ln w="9525">
              <a:solidFill>
                <a:schemeClr val="accent3"/>
              </a:solidFill>
              <a:round/>
              <a:headEnd/>
              <a:tailEnd/>
            </a:ln>
          </p:spPr>
        </p:sp>
        <p:sp>
          <p:nvSpPr>
            <p:cNvPr id="69" name="Freeform 68"/>
            <p:cNvSpPr>
              <a:spLocks/>
            </p:cNvSpPr>
            <p:nvPr/>
          </p:nvSpPr>
          <p:spPr bwMode="auto">
            <a:xfrm>
              <a:off x="675667" y="3864525"/>
              <a:ext cx="16072" cy="16081"/>
            </a:xfrm>
            <a:custGeom>
              <a:avLst/>
              <a:gdLst>
                <a:gd name="T0" fmla="*/ 2147483647 w 55"/>
                <a:gd name="T1" fmla="*/ 2147483647 h 70"/>
                <a:gd name="T2" fmla="*/ 2147483647 w 55"/>
                <a:gd name="T3" fmla="*/ 2147483647 h 70"/>
                <a:gd name="T4" fmla="*/ 2147483647 w 55"/>
                <a:gd name="T5" fmla="*/ 2147483647 h 70"/>
                <a:gd name="T6" fmla="*/ 2147483647 w 55"/>
                <a:gd name="T7" fmla="*/ 0 h 70"/>
                <a:gd name="T8" fmla="*/ 2147483647 w 55"/>
                <a:gd name="T9" fmla="*/ 2147483647 h 70"/>
                <a:gd name="T10" fmla="*/ 2147483647 w 55"/>
                <a:gd name="T11" fmla="*/ 2147483647 h 70"/>
                <a:gd name="T12" fmla="*/ 2147483647 w 55"/>
                <a:gd name="T13" fmla="*/ 2147483647 h 70"/>
                <a:gd name="T14" fmla="*/ 2147483647 w 55"/>
                <a:gd name="T15" fmla="*/ 2147483647 h 70"/>
                <a:gd name="T16" fmla="*/ 2147483647 w 55"/>
                <a:gd name="T17" fmla="*/ 2147483647 h 70"/>
                <a:gd name="T18" fmla="*/ 2147483647 w 55"/>
                <a:gd name="T19" fmla="*/ 2147483647 h 70"/>
                <a:gd name="T20" fmla="*/ 2147483647 w 55"/>
                <a:gd name="T21" fmla="*/ 2147483647 h 70"/>
                <a:gd name="T22" fmla="*/ 2147483647 w 55"/>
                <a:gd name="T23" fmla="*/ 2147483647 h 70"/>
                <a:gd name="T24" fmla="*/ 0 w 55"/>
                <a:gd name="T25" fmla="*/ 2147483647 h 70"/>
                <a:gd name="T26" fmla="*/ 2147483647 w 55"/>
                <a:gd name="T27" fmla="*/ 2147483647 h 70"/>
                <a:gd name="T28" fmla="*/ 2147483647 w 55"/>
                <a:gd name="T29" fmla="*/ 2147483647 h 70"/>
                <a:gd name="T30" fmla="*/ 2147483647 w 55"/>
                <a:gd name="T31" fmla="*/ 2147483647 h 70"/>
                <a:gd name="T32" fmla="*/ 2147483647 w 55"/>
                <a:gd name="T33" fmla="*/ 2147483647 h 70"/>
                <a:gd name="T34" fmla="*/ 2147483647 w 55"/>
                <a:gd name="T35" fmla="*/ 2147483647 h 70"/>
                <a:gd name="T36" fmla="*/ 2147483647 w 55"/>
                <a:gd name="T37" fmla="*/ 2147483647 h 70"/>
                <a:gd name="T38" fmla="*/ 2147483647 w 55"/>
                <a:gd name="T39" fmla="*/ 2147483647 h 70"/>
                <a:gd name="T40" fmla="*/ 2147483647 w 55"/>
                <a:gd name="T41" fmla="*/ 2147483647 h 70"/>
                <a:gd name="T42" fmla="*/ 2147483647 w 55"/>
                <a:gd name="T43" fmla="*/ 2147483647 h 70"/>
                <a:gd name="T44" fmla="*/ 2147483647 w 55"/>
                <a:gd name="T45" fmla="*/ 2147483647 h 70"/>
                <a:gd name="T46" fmla="*/ 2147483647 w 55"/>
                <a:gd name="T47" fmla="*/ 2147483647 h 70"/>
                <a:gd name="T48" fmla="*/ 2147483647 w 55"/>
                <a:gd name="T49" fmla="*/ 2147483647 h 70"/>
                <a:gd name="T50" fmla="*/ 2147483647 w 55"/>
                <a:gd name="T51" fmla="*/ 2147483647 h 70"/>
                <a:gd name="T52" fmla="*/ 2147483647 w 55"/>
                <a:gd name="T53" fmla="*/ 2147483647 h 70"/>
                <a:gd name="T54" fmla="*/ 2147483647 w 55"/>
                <a:gd name="T55" fmla="*/ 2147483647 h 70"/>
                <a:gd name="T56" fmla="*/ 2147483647 w 55"/>
                <a:gd name="T57" fmla="*/ 2147483647 h 70"/>
                <a:gd name="T58" fmla="*/ 2147483647 w 55"/>
                <a:gd name="T59" fmla="*/ 2147483647 h 70"/>
                <a:gd name="T60" fmla="*/ 2147483647 w 55"/>
                <a:gd name="T61" fmla="*/ 2147483647 h 70"/>
                <a:gd name="T62" fmla="*/ 2147483647 w 55"/>
                <a:gd name="T63" fmla="*/ 2147483647 h 70"/>
                <a:gd name="T64" fmla="*/ 2147483647 w 55"/>
                <a:gd name="T65" fmla="*/ 2147483647 h 70"/>
                <a:gd name="T66" fmla="*/ 2147483647 w 55"/>
                <a:gd name="T67" fmla="*/ 2147483647 h 7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55"/>
                <a:gd name="T103" fmla="*/ 0 h 70"/>
                <a:gd name="T104" fmla="*/ 55 w 55"/>
                <a:gd name="T105" fmla="*/ 70 h 70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55" h="70">
                  <a:moveTo>
                    <a:pt x="33" y="16"/>
                  </a:moveTo>
                  <a:lnTo>
                    <a:pt x="34" y="12"/>
                  </a:lnTo>
                  <a:lnTo>
                    <a:pt x="33" y="9"/>
                  </a:lnTo>
                  <a:lnTo>
                    <a:pt x="31" y="6"/>
                  </a:lnTo>
                  <a:lnTo>
                    <a:pt x="28" y="4"/>
                  </a:lnTo>
                  <a:lnTo>
                    <a:pt x="24" y="2"/>
                  </a:lnTo>
                  <a:lnTo>
                    <a:pt x="20" y="1"/>
                  </a:lnTo>
                  <a:lnTo>
                    <a:pt x="16" y="0"/>
                  </a:lnTo>
                  <a:lnTo>
                    <a:pt x="12" y="0"/>
                  </a:lnTo>
                  <a:lnTo>
                    <a:pt x="9" y="5"/>
                  </a:lnTo>
                  <a:lnTo>
                    <a:pt x="6" y="10"/>
                  </a:lnTo>
                  <a:lnTo>
                    <a:pt x="10" y="13"/>
                  </a:lnTo>
                  <a:lnTo>
                    <a:pt x="14" y="15"/>
                  </a:lnTo>
                  <a:lnTo>
                    <a:pt x="17" y="18"/>
                  </a:lnTo>
                  <a:lnTo>
                    <a:pt x="20" y="21"/>
                  </a:lnTo>
                  <a:lnTo>
                    <a:pt x="21" y="24"/>
                  </a:lnTo>
                  <a:lnTo>
                    <a:pt x="21" y="27"/>
                  </a:lnTo>
                  <a:lnTo>
                    <a:pt x="20" y="29"/>
                  </a:lnTo>
                  <a:lnTo>
                    <a:pt x="17" y="32"/>
                  </a:lnTo>
                  <a:lnTo>
                    <a:pt x="16" y="33"/>
                  </a:lnTo>
                  <a:lnTo>
                    <a:pt x="15" y="35"/>
                  </a:lnTo>
                  <a:lnTo>
                    <a:pt x="13" y="36"/>
                  </a:lnTo>
                  <a:lnTo>
                    <a:pt x="11" y="37"/>
                  </a:lnTo>
                  <a:lnTo>
                    <a:pt x="6" y="39"/>
                  </a:lnTo>
                  <a:lnTo>
                    <a:pt x="1" y="42"/>
                  </a:lnTo>
                  <a:lnTo>
                    <a:pt x="0" y="44"/>
                  </a:lnTo>
                  <a:lnTo>
                    <a:pt x="0" y="47"/>
                  </a:lnTo>
                  <a:lnTo>
                    <a:pt x="1" y="48"/>
                  </a:lnTo>
                  <a:lnTo>
                    <a:pt x="2" y="49"/>
                  </a:lnTo>
                  <a:lnTo>
                    <a:pt x="7" y="51"/>
                  </a:lnTo>
                  <a:lnTo>
                    <a:pt x="12" y="54"/>
                  </a:lnTo>
                  <a:lnTo>
                    <a:pt x="12" y="57"/>
                  </a:lnTo>
                  <a:lnTo>
                    <a:pt x="12" y="59"/>
                  </a:lnTo>
                  <a:lnTo>
                    <a:pt x="16" y="60"/>
                  </a:lnTo>
                  <a:lnTo>
                    <a:pt x="20" y="61"/>
                  </a:lnTo>
                  <a:lnTo>
                    <a:pt x="22" y="62"/>
                  </a:lnTo>
                  <a:lnTo>
                    <a:pt x="24" y="62"/>
                  </a:lnTo>
                  <a:lnTo>
                    <a:pt x="26" y="61"/>
                  </a:lnTo>
                  <a:lnTo>
                    <a:pt x="28" y="59"/>
                  </a:lnTo>
                  <a:lnTo>
                    <a:pt x="30" y="63"/>
                  </a:lnTo>
                  <a:lnTo>
                    <a:pt x="30" y="65"/>
                  </a:lnTo>
                  <a:lnTo>
                    <a:pt x="28" y="67"/>
                  </a:lnTo>
                  <a:lnTo>
                    <a:pt x="28" y="70"/>
                  </a:lnTo>
                  <a:lnTo>
                    <a:pt x="32" y="70"/>
                  </a:lnTo>
                  <a:lnTo>
                    <a:pt x="35" y="69"/>
                  </a:lnTo>
                  <a:lnTo>
                    <a:pt x="36" y="69"/>
                  </a:lnTo>
                  <a:lnTo>
                    <a:pt x="37" y="68"/>
                  </a:lnTo>
                  <a:lnTo>
                    <a:pt x="38" y="66"/>
                  </a:lnTo>
                  <a:lnTo>
                    <a:pt x="38" y="65"/>
                  </a:lnTo>
                  <a:lnTo>
                    <a:pt x="40" y="60"/>
                  </a:lnTo>
                  <a:lnTo>
                    <a:pt x="41" y="56"/>
                  </a:lnTo>
                  <a:lnTo>
                    <a:pt x="41" y="51"/>
                  </a:lnTo>
                  <a:lnTo>
                    <a:pt x="40" y="47"/>
                  </a:lnTo>
                  <a:lnTo>
                    <a:pt x="39" y="37"/>
                  </a:lnTo>
                  <a:lnTo>
                    <a:pt x="38" y="32"/>
                  </a:lnTo>
                  <a:lnTo>
                    <a:pt x="39" y="28"/>
                  </a:lnTo>
                  <a:lnTo>
                    <a:pt x="41" y="25"/>
                  </a:lnTo>
                  <a:lnTo>
                    <a:pt x="43" y="22"/>
                  </a:lnTo>
                  <a:lnTo>
                    <a:pt x="46" y="19"/>
                  </a:lnTo>
                  <a:lnTo>
                    <a:pt x="52" y="14"/>
                  </a:lnTo>
                  <a:lnTo>
                    <a:pt x="55" y="10"/>
                  </a:lnTo>
                  <a:lnTo>
                    <a:pt x="55" y="9"/>
                  </a:lnTo>
                  <a:lnTo>
                    <a:pt x="52" y="7"/>
                  </a:lnTo>
                  <a:lnTo>
                    <a:pt x="49" y="6"/>
                  </a:lnTo>
                  <a:lnTo>
                    <a:pt x="46" y="6"/>
                  </a:lnTo>
                  <a:lnTo>
                    <a:pt x="39" y="5"/>
                  </a:lnTo>
                  <a:lnTo>
                    <a:pt x="33" y="5"/>
                  </a:lnTo>
                  <a:lnTo>
                    <a:pt x="33" y="10"/>
                  </a:lnTo>
                  <a:lnTo>
                    <a:pt x="33" y="16"/>
                  </a:lnTo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</p:sp>
        <p:sp>
          <p:nvSpPr>
            <p:cNvPr id="70" name="Freeform 69"/>
            <p:cNvSpPr>
              <a:spLocks/>
            </p:cNvSpPr>
            <p:nvPr/>
          </p:nvSpPr>
          <p:spPr bwMode="auto">
            <a:xfrm>
              <a:off x="675667" y="3864525"/>
              <a:ext cx="0" cy="8040"/>
            </a:xfrm>
            <a:custGeom>
              <a:avLst/>
              <a:gdLst>
                <a:gd name="T0" fmla="*/ 0 w 10"/>
                <a:gd name="T1" fmla="*/ 0 h 6"/>
                <a:gd name="T2" fmla="*/ 0 w 10"/>
                <a:gd name="T3" fmla="*/ 0 h 6"/>
                <a:gd name="T4" fmla="*/ 0 w 10"/>
                <a:gd name="T5" fmla="*/ 0 h 6"/>
                <a:gd name="T6" fmla="*/ 0 w 10"/>
                <a:gd name="T7" fmla="*/ 2147483647 h 6"/>
                <a:gd name="T8" fmla="*/ 0 w 10"/>
                <a:gd name="T9" fmla="*/ 2147483647 h 6"/>
                <a:gd name="T10" fmla="*/ 0 w 10"/>
                <a:gd name="T11" fmla="*/ 2147483647 h 6"/>
                <a:gd name="T12" fmla="*/ 0 w 10"/>
                <a:gd name="T13" fmla="*/ 2147483647 h 6"/>
                <a:gd name="T14" fmla="*/ 0 w 10"/>
                <a:gd name="T15" fmla="*/ 2147483647 h 6"/>
                <a:gd name="T16" fmla="*/ 0 w 10"/>
                <a:gd name="T17" fmla="*/ 2147483647 h 6"/>
                <a:gd name="T18" fmla="*/ 0 w 10"/>
                <a:gd name="T19" fmla="*/ 2147483647 h 6"/>
                <a:gd name="T20" fmla="*/ 0 w 10"/>
                <a:gd name="T21" fmla="*/ 0 h 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0"/>
                <a:gd name="T34" fmla="*/ 0 h 6"/>
                <a:gd name="T35" fmla="*/ 0 w 10"/>
                <a:gd name="T36" fmla="*/ 6 h 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0" h="6">
                  <a:moveTo>
                    <a:pt x="10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1" y="1"/>
                  </a:lnTo>
                  <a:lnTo>
                    <a:pt x="0" y="3"/>
                  </a:lnTo>
                  <a:lnTo>
                    <a:pt x="1" y="5"/>
                  </a:lnTo>
                  <a:lnTo>
                    <a:pt x="4" y="6"/>
                  </a:lnTo>
                  <a:lnTo>
                    <a:pt x="5" y="6"/>
                  </a:lnTo>
                  <a:lnTo>
                    <a:pt x="10" y="6"/>
                  </a:lnTo>
                  <a:lnTo>
                    <a:pt x="10" y="3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chemeClr val="accent3"/>
            </a:solidFill>
            <a:ln w="9525">
              <a:solidFill>
                <a:schemeClr val="accent3"/>
              </a:solidFill>
              <a:round/>
              <a:headEnd/>
              <a:tailEnd/>
            </a:ln>
          </p:spPr>
        </p:sp>
        <p:sp>
          <p:nvSpPr>
            <p:cNvPr id="71" name="Freeform 70"/>
            <p:cNvSpPr>
              <a:spLocks/>
            </p:cNvSpPr>
            <p:nvPr/>
          </p:nvSpPr>
          <p:spPr bwMode="auto">
            <a:xfrm>
              <a:off x="659595" y="3864525"/>
              <a:ext cx="8036" cy="0"/>
            </a:xfrm>
            <a:custGeom>
              <a:avLst/>
              <a:gdLst>
                <a:gd name="T0" fmla="*/ 2147483647 w 28"/>
                <a:gd name="T1" fmla="*/ 0 h 19"/>
                <a:gd name="T2" fmla="*/ 2147483647 w 28"/>
                <a:gd name="T3" fmla="*/ 0 h 19"/>
                <a:gd name="T4" fmla="*/ 2147483647 w 28"/>
                <a:gd name="T5" fmla="*/ 0 h 19"/>
                <a:gd name="T6" fmla="*/ 2147483647 w 28"/>
                <a:gd name="T7" fmla="*/ 0 h 19"/>
                <a:gd name="T8" fmla="*/ 2147483647 w 28"/>
                <a:gd name="T9" fmla="*/ 0 h 19"/>
                <a:gd name="T10" fmla="*/ 2147483647 w 28"/>
                <a:gd name="T11" fmla="*/ 0 h 19"/>
                <a:gd name="T12" fmla="*/ 2147483647 w 28"/>
                <a:gd name="T13" fmla="*/ 0 h 19"/>
                <a:gd name="T14" fmla="*/ 2147483647 w 28"/>
                <a:gd name="T15" fmla="*/ 0 h 19"/>
                <a:gd name="T16" fmla="*/ 2147483647 w 28"/>
                <a:gd name="T17" fmla="*/ 0 h 19"/>
                <a:gd name="T18" fmla="*/ 2147483647 w 28"/>
                <a:gd name="T19" fmla="*/ 0 h 19"/>
                <a:gd name="T20" fmla="*/ 2147483647 w 28"/>
                <a:gd name="T21" fmla="*/ 0 h 19"/>
                <a:gd name="T22" fmla="*/ 2147483647 w 28"/>
                <a:gd name="T23" fmla="*/ 0 h 19"/>
                <a:gd name="T24" fmla="*/ 0 w 28"/>
                <a:gd name="T25" fmla="*/ 0 h 19"/>
                <a:gd name="T26" fmla="*/ 2147483647 w 28"/>
                <a:gd name="T27" fmla="*/ 0 h 19"/>
                <a:gd name="T28" fmla="*/ 2147483647 w 28"/>
                <a:gd name="T29" fmla="*/ 0 h 19"/>
                <a:gd name="T30" fmla="*/ 2147483647 w 28"/>
                <a:gd name="T31" fmla="*/ 0 h 19"/>
                <a:gd name="T32" fmla="*/ 2147483647 w 28"/>
                <a:gd name="T33" fmla="*/ 0 h 19"/>
                <a:gd name="T34" fmla="*/ 2147483647 w 28"/>
                <a:gd name="T35" fmla="*/ 0 h 19"/>
                <a:gd name="T36" fmla="*/ 2147483647 w 28"/>
                <a:gd name="T37" fmla="*/ 0 h 19"/>
                <a:gd name="T38" fmla="*/ 2147483647 w 28"/>
                <a:gd name="T39" fmla="*/ 0 h 19"/>
                <a:gd name="T40" fmla="*/ 2147483647 w 28"/>
                <a:gd name="T41" fmla="*/ 0 h 19"/>
                <a:gd name="T42" fmla="*/ 2147483647 w 28"/>
                <a:gd name="T43" fmla="*/ 0 h 19"/>
                <a:gd name="T44" fmla="*/ 2147483647 w 28"/>
                <a:gd name="T45" fmla="*/ 0 h 19"/>
                <a:gd name="T46" fmla="*/ 2147483647 w 28"/>
                <a:gd name="T47" fmla="*/ 0 h 19"/>
                <a:gd name="T48" fmla="*/ 2147483647 w 28"/>
                <a:gd name="T49" fmla="*/ 0 h 1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28"/>
                <a:gd name="T76" fmla="*/ 0 h 19"/>
                <a:gd name="T77" fmla="*/ 28 w 28"/>
                <a:gd name="T78" fmla="*/ 0 h 1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28" h="19">
                  <a:moveTo>
                    <a:pt x="27" y="3"/>
                  </a:moveTo>
                  <a:lnTo>
                    <a:pt x="24" y="2"/>
                  </a:lnTo>
                  <a:lnTo>
                    <a:pt x="22" y="0"/>
                  </a:lnTo>
                  <a:lnTo>
                    <a:pt x="19" y="0"/>
                  </a:lnTo>
                  <a:lnTo>
                    <a:pt x="16" y="0"/>
                  </a:lnTo>
                  <a:lnTo>
                    <a:pt x="13" y="1"/>
                  </a:lnTo>
                  <a:lnTo>
                    <a:pt x="9" y="3"/>
                  </a:lnTo>
                  <a:lnTo>
                    <a:pt x="7" y="5"/>
                  </a:lnTo>
                  <a:lnTo>
                    <a:pt x="4" y="9"/>
                  </a:lnTo>
                  <a:lnTo>
                    <a:pt x="3" y="9"/>
                  </a:lnTo>
                  <a:lnTo>
                    <a:pt x="1" y="10"/>
                  </a:lnTo>
                  <a:lnTo>
                    <a:pt x="1" y="12"/>
                  </a:lnTo>
                  <a:lnTo>
                    <a:pt x="0" y="14"/>
                  </a:lnTo>
                  <a:lnTo>
                    <a:pt x="1" y="16"/>
                  </a:lnTo>
                  <a:lnTo>
                    <a:pt x="1" y="18"/>
                  </a:lnTo>
                  <a:lnTo>
                    <a:pt x="3" y="19"/>
                  </a:lnTo>
                  <a:lnTo>
                    <a:pt x="4" y="19"/>
                  </a:lnTo>
                  <a:lnTo>
                    <a:pt x="9" y="19"/>
                  </a:lnTo>
                  <a:lnTo>
                    <a:pt x="14" y="18"/>
                  </a:lnTo>
                  <a:lnTo>
                    <a:pt x="18" y="17"/>
                  </a:lnTo>
                  <a:lnTo>
                    <a:pt x="22" y="15"/>
                  </a:lnTo>
                  <a:lnTo>
                    <a:pt x="25" y="13"/>
                  </a:lnTo>
                  <a:lnTo>
                    <a:pt x="27" y="10"/>
                  </a:lnTo>
                  <a:lnTo>
                    <a:pt x="28" y="7"/>
                  </a:lnTo>
                  <a:lnTo>
                    <a:pt x="27" y="3"/>
                  </a:lnTo>
                  <a:close/>
                </a:path>
              </a:pathLst>
            </a:custGeom>
            <a:solidFill>
              <a:schemeClr val="accent3"/>
            </a:solidFill>
            <a:ln w="9525">
              <a:solidFill>
                <a:schemeClr val="accent3"/>
              </a:solidFill>
              <a:round/>
              <a:headEnd/>
              <a:tailEnd/>
            </a:ln>
          </p:spPr>
        </p:sp>
        <p:sp>
          <p:nvSpPr>
            <p:cNvPr id="72" name="Freeform 71"/>
            <p:cNvSpPr>
              <a:spLocks/>
            </p:cNvSpPr>
            <p:nvPr/>
          </p:nvSpPr>
          <p:spPr bwMode="auto">
            <a:xfrm>
              <a:off x="659595" y="3864525"/>
              <a:ext cx="8036" cy="0"/>
            </a:xfrm>
            <a:custGeom>
              <a:avLst/>
              <a:gdLst>
                <a:gd name="T0" fmla="*/ 2147483647 w 28"/>
                <a:gd name="T1" fmla="*/ 0 h 19"/>
                <a:gd name="T2" fmla="*/ 2147483647 w 28"/>
                <a:gd name="T3" fmla="*/ 0 h 19"/>
                <a:gd name="T4" fmla="*/ 2147483647 w 28"/>
                <a:gd name="T5" fmla="*/ 0 h 19"/>
                <a:gd name="T6" fmla="*/ 2147483647 w 28"/>
                <a:gd name="T7" fmla="*/ 0 h 19"/>
                <a:gd name="T8" fmla="*/ 2147483647 w 28"/>
                <a:gd name="T9" fmla="*/ 0 h 19"/>
                <a:gd name="T10" fmla="*/ 2147483647 w 28"/>
                <a:gd name="T11" fmla="*/ 0 h 19"/>
                <a:gd name="T12" fmla="*/ 2147483647 w 28"/>
                <a:gd name="T13" fmla="*/ 0 h 19"/>
                <a:gd name="T14" fmla="*/ 2147483647 w 28"/>
                <a:gd name="T15" fmla="*/ 0 h 19"/>
                <a:gd name="T16" fmla="*/ 2147483647 w 28"/>
                <a:gd name="T17" fmla="*/ 0 h 19"/>
                <a:gd name="T18" fmla="*/ 2147483647 w 28"/>
                <a:gd name="T19" fmla="*/ 0 h 19"/>
                <a:gd name="T20" fmla="*/ 2147483647 w 28"/>
                <a:gd name="T21" fmla="*/ 0 h 19"/>
                <a:gd name="T22" fmla="*/ 2147483647 w 28"/>
                <a:gd name="T23" fmla="*/ 0 h 19"/>
                <a:gd name="T24" fmla="*/ 0 w 28"/>
                <a:gd name="T25" fmla="*/ 0 h 19"/>
                <a:gd name="T26" fmla="*/ 2147483647 w 28"/>
                <a:gd name="T27" fmla="*/ 0 h 19"/>
                <a:gd name="T28" fmla="*/ 2147483647 w 28"/>
                <a:gd name="T29" fmla="*/ 0 h 19"/>
                <a:gd name="T30" fmla="*/ 2147483647 w 28"/>
                <a:gd name="T31" fmla="*/ 0 h 19"/>
                <a:gd name="T32" fmla="*/ 2147483647 w 28"/>
                <a:gd name="T33" fmla="*/ 0 h 19"/>
                <a:gd name="T34" fmla="*/ 2147483647 w 28"/>
                <a:gd name="T35" fmla="*/ 0 h 19"/>
                <a:gd name="T36" fmla="*/ 2147483647 w 28"/>
                <a:gd name="T37" fmla="*/ 0 h 19"/>
                <a:gd name="T38" fmla="*/ 2147483647 w 28"/>
                <a:gd name="T39" fmla="*/ 0 h 19"/>
                <a:gd name="T40" fmla="*/ 2147483647 w 28"/>
                <a:gd name="T41" fmla="*/ 0 h 19"/>
                <a:gd name="T42" fmla="*/ 2147483647 w 28"/>
                <a:gd name="T43" fmla="*/ 0 h 19"/>
                <a:gd name="T44" fmla="*/ 2147483647 w 28"/>
                <a:gd name="T45" fmla="*/ 0 h 19"/>
                <a:gd name="T46" fmla="*/ 2147483647 w 28"/>
                <a:gd name="T47" fmla="*/ 0 h 19"/>
                <a:gd name="T48" fmla="*/ 2147483647 w 28"/>
                <a:gd name="T49" fmla="*/ 0 h 1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28"/>
                <a:gd name="T76" fmla="*/ 0 h 19"/>
                <a:gd name="T77" fmla="*/ 28 w 28"/>
                <a:gd name="T78" fmla="*/ 0 h 1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28" h="19">
                  <a:moveTo>
                    <a:pt x="27" y="3"/>
                  </a:moveTo>
                  <a:lnTo>
                    <a:pt x="24" y="2"/>
                  </a:lnTo>
                  <a:lnTo>
                    <a:pt x="22" y="0"/>
                  </a:lnTo>
                  <a:lnTo>
                    <a:pt x="19" y="0"/>
                  </a:lnTo>
                  <a:lnTo>
                    <a:pt x="16" y="0"/>
                  </a:lnTo>
                  <a:lnTo>
                    <a:pt x="13" y="1"/>
                  </a:lnTo>
                  <a:lnTo>
                    <a:pt x="9" y="3"/>
                  </a:lnTo>
                  <a:lnTo>
                    <a:pt x="7" y="5"/>
                  </a:lnTo>
                  <a:lnTo>
                    <a:pt x="4" y="9"/>
                  </a:lnTo>
                  <a:lnTo>
                    <a:pt x="3" y="9"/>
                  </a:lnTo>
                  <a:lnTo>
                    <a:pt x="1" y="10"/>
                  </a:lnTo>
                  <a:lnTo>
                    <a:pt x="1" y="12"/>
                  </a:lnTo>
                  <a:lnTo>
                    <a:pt x="0" y="14"/>
                  </a:lnTo>
                  <a:lnTo>
                    <a:pt x="1" y="16"/>
                  </a:lnTo>
                  <a:lnTo>
                    <a:pt x="1" y="18"/>
                  </a:lnTo>
                  <a:lnTo>
                    <a:pt x="3" y="19"/>
                  </a:lnTo>
                  <a:lnTo>
                    <a:pt x="4" y="19"/>
                  </a:lnTo>
                  <a:lnTo>
                    <a:pt x="9" y="19"/>
                  </a:lnTo>
                  <a:lnTo>
                    <a:pt x="14" y="18"/>
                  </a:lnTo>
                  <a:lnTo>
                    <a:pt x="18" y="17"/>
                  </a:lnTo>
                  <a:lnTo>
                    <a:pt x="22" y="15"/>
                  </a:lnTo>
                  <a:lnTo>
                    <a:pt x="25" y="13"/>
                  </a:lnTo>
                  <a:lnTo>
                    <a:pt x="27" y="10"/>
                  </a:lnTo>
                  <a:lnTo>
                    <a:pt x="28" y="7"/>
                  </a:lnTo>
                  <a:lnTo>
                    <a:pt x="27" y="3"/>
                  </a:lnTo>
                </a:path>
              </a:pathLst>
            </a:custGeom>
            <a:solidFill>
              <a:schemeClr val="accent3"/>
            </a:solidFill>
            <a:ln w="0">
              <a:solidFill>
                <a:schemeClr val="accent3"/>
              </a:solidFill>
              <a:round/>
              <a:headEnd/>
              <a:tailEnd/>
            </a:ln>
          </p:spPr>
        </p:sp>
        <p:sp>
          <p:nvSpPr>
            <p:cNvPr id="73" name="Freeform 72"/>
            <p:cNvSpPr>
              <a:spLocks/>
            </p:cNvSpPr>
            <p:nvPr/>
          </p:nvSpPr>
          <p:spPr bwMode="auto">
            <a:xfrm>
              <a:off x="627450" y="3864525"/>
              <a:ext cx="8036" cy="0"/>
            </a:xfrm>
            <a:custGeom>
              <a:avLst/>
              <a:gdLst>
                <a:gd name="T0" fmla="*/ 2147483647 w 5"/>
                <a:gd name="T1" fmla="*/ 0 h 5"/>
                <a:gd name="T2" fmla="*/ 2147483647 w 5"/>
                <a:gd name="T3" fmla="*/ 0 h 5"/>
                <a:gd name="T4" fmla="*/ 0 w 5"/>
                <a:gd name="T5" fmla="*/ 0 h 5"/>
                <a:gd name="T6" fmla="*/ 0 w 5"/>
                <a:gd name="T7" fmla="*/ 0 h 5"/>
                <a:gd name="T8" fmla="*/ 0 w 5"/>
                <a:gd name="T9" fmla="*/ 0 h 5"/>
                <a:gd name="T10" fmla="*/ 2147483647 w 5"/>
                <a:gd name="T11" fmla="*/ 0 h 5"/>
                <a:gd name="T12" fmla="*/ 2147483647 w 5"/>
                <a:gd name="T13" fmla="*/ 0 h 5"/>
                <a:gd name="T14" fmla="*/ 2147483647 w 5"/>
                <a:gd name="T15" fmla="*/ 0 h 5"/>
                <a:gd name="T16" fmla="*/ 2147483647 w 5"/>
                <a:gd name="T17" fmla="*/ 0 h 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"/>
                <a:gd name="T28" fmla="*/ 0 h 5"/>
                <a:gd name="T29" fmla="*/ 5 w 5"/>
                <a:gd name="T30" fmla="*/ 0 h 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" h="5">
                  <a:moveTo>
                    <a:pt x="5" y="0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5"/>
                  </a:lnTo>
                  <a:lnTo>
                    <a:pt x="2" y="5"/>
                  </a:lnTo>
                  <a:lnTo>
                    <a:pt x="5" y="5"/>
                  </a:lnTo>
                  <a:lnTo>
                    <a:pt x="5" y="2"/>
                  </a:lnTo>
                  <a:lnTo>
                    <a:pt x="5" y="0"/>
                  </a:lnTo>
                  <a:close/>
                </a:path>
              </a:pathLst>
            </a:custGeom>
            <a:solidFill>
              <a:schemeClr val="accent3"/>
            </a:solidFill>
            <a:ln w="9525">
              <a:solidFill>
                <a:schemeClr val="accent3"/>
              </a:solidFill>
              <a:round/>
              <a:headEnd/>
              <a:tailEnd/>
            </a:ln>
          </p:spPr>
        </p:sp>
        <p:sp>
          <p:nvSpPr>
            <p:cNvPr id="74" name="Freeform 73"/>
            <p:cNvSpPr>
              <a:spLocks/>
            </p:cNvSpPr>
            <p:nvPr/>
          </p:nvSpPr>
          <p:spPr bwMode="auto">
            <a:xfrm>
              <a:off x="627450" y="3864525"/>
              <a:ext cx="8036" cy="0"/>
            </a:xfrm>
            <a:custGeom>
              <a:avLst/>
              <a:gdLst>
                <a:gd name="T0" fmla="*/ 2147483647 w 5"/>
                <a:gd name="T1" fmla="*/ 0 h 5"/>
                <a:gd name="T2" fmla="*/ 2147483647 w 5"/>
                <a:gd name="T3" fmla="*/ 0 h 5"/>
                <a:gd name="T4" fmla="*/ 0 w 5"/>
                <a:gd name="T5" fmla="*/ 0 h 5"/>
                <a:gd name="T6" fmla="*/ 0 w 5"/>
                <a:gd name="T7" fmla="*/ 0 h 5"/>
                <a:gd name="T8" fmla="*/ 0 w 5"/>
                <a:gd name="T9" fmla="*/ 0 h 5"/>
                <a:gd name="T10" fmla="*/ 2147483647 w 5"/>
                <a:gd name="T11" fmla="*/ 0 h 5"/>
                <a:gd name="T12" fmla="*/ 2147483647 w 5"/>
                <a:gd name="T13" fmla="*/ 0 h 5"/>
                <a:gd name="T14" fmla="*/ 2147483647 w 5"/>
                <a:gd name="T15" fmla="*/ 0 h 5"/>
                <a:gd name="T16" fmla="*/ 2147483647 w 5"/>
                <a:gd name="T17" fmla="*/ 0 h 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"/>
                <a:gd name="T28" fmla="*/ 0 h 5"/>
                <a:gd name="T29" fmla="*/ 5 w 5"/>
                <a:gd name="T30" fmla="*/ 0 h 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" h="5">
                  <a:moveTo>
                    <a:pt x="5" y="0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5"/>
                  </a:lnTo>
                  <a:lnTo>
                    <a:pt x="2" y="5"/>
                  </a:lnTo>
                  <a:lnTo>
                    <a:pt x="5" y="5"/>
                  </a:lnTo>
                  <a:lnTo>
                    <a:pt x="5" y="2"/>
                  </a:lnTo>
                  <a:lnTo>
                    <a:pt x="5" y="0"/>
                  </a:lnTo>
                </a:path>
              </a:pathLst>
            </a:custGeom>
            <a:solidFill>
              <a:schemeClr val="accent3"/>
            </a:solidFill>
            <a:ln w="0">
              <a:solidFill>
                <a:schemeClr val="accent3"/>
              </a:solidFill>
              <a:round/>
              <a:headEnd/>
              <a:tailEnd/>
            </a:ln>
          </p:spPr>
        </p:sp>
        <p:sp>
          <p:nvSpPr>
            <p:cNvPr id="75" name="Freeform 74"/>
            <p:cNvSpPr>
              <a:spLocks/>
            </p:cNvSpPr>
            <p:nvPr/>
          </p:nvSpPr>
          <p:spPr bwMode="auto">
            <a:xfrm>
              <a:off x="611378" y="3848444"/>
              <a:ext cx="16072" cy="16081"/>
            </a:xfrm>
            <a:custGeom>
              <a:avLst/>
              <a:gdLst>
                <a:gd name="T0" fmla="*/ 2147483647 w 56"/>
                <a:gd name="T1" fmla="*/ 2147483647 h 65"/>
                <a:gd name="T2" fmla="*/ 2147483647 w 56"/>
                <a:gd name="T3" fmla="*/ 2147483647 h 65"/>
                <a:gd name="T4" fmla="*/ 2147483647 w 56"/>
                <a:gd name="T5" fmla="*/ 2147483647 h 65"/>
                <a:gd name="T6" fmla="*/ 2147483647 w 56"/>
                <a:gd name="T7" fmla="*/ 2147483647 h 65"/>
                <a:gd name="T8" fmla="*/ 2147483647 w 56"/>
                <a:gd name="T9" fmla="*/ 0 h 65"/>
                <a:gd name="T10" fmla="*/ 2147483647 w 56"/>
                <a:gd name="T11" fmla="*/ 2147483647 h 65"/>
                <a:gd name="T12" fmla="*/ 2147483647 w 56"/>
                <a:gd name="T13" fmla="*/ 2147483647 h 65"/>
                <a:gd name="T14" fmla="*/ 2147483647 w 56"/>
                <a:gd name="T15" fmla="*/ 2147483647 h 65"/>
                <a:gd name="T16" fmla="*/ 2147483647 w 56"/>
                <a:gd name="T17" fmla="*/ 2147483647 h 65"/>
                <a:gd name="T18" fmla="*/ 2147483647 w 56"/>
                <a:gd name="T19" fmla="*/ 2147483647 h 65"/>
                <a:gd name="T20" fmla="*/ 2147483647 w 56"/>
                <a:gd name="T21" fmla="*/ 2147483647 h 65"/>
                <a:gd name="T22" fmla="*/ 2147483647 w 56"/>
                <a:gd name="T23" fmla="*/ 2147483647 h 65"/>
                <a:gd name="T24" fmla="*/ 2147483647 w 56"/>
                <a:gd name="T25" fmla="*/ 2147483647 h 65"/>
                <a:gd name="T26" fmla="*/ 2147483647 w 56"/>
                <a:gd name="T27" fmla="*/ 2147483647 h 65"/>
                <a:gd name="T28" fmla="*/ 2147483647 w 56"/>
                <a:gd name="T29" fmla="*/ 2147483647 h 65"/>
                <a:gd name="T30" fmla="*/ 2147483647 w 56"/>
                <a:gd name="T31" fmla="*/ 2147483647 h 65"/>
                <a:gd name="T32" fmla="*/ 2147483647 w 56"/>
                <a:gd name="T33" fmla="*/ 2147483647 h 65"/>
                <a:gd name="T34" fmla="*/ 2147483647 w 56"/>
                <a:gd name="T35" fmla="*/ 2147483647 h 65"/>
                <a:gd name="T36" fmla="*/ 2147483647 w 56"/>
                <a:gd name="T37" fmla="*/ 2147483647 h 65"/>
                <a:gd name="T38" fmla="*/ 2147483647 w 56"/>
                <a:gd name="T39" fmla="*/ 2147483647 h 65"/>
                <a:gd name="T40" fmla="*/ 2147483647 w 56"/>
                <a:gd name="T41" fmla="*/ 2147483647 h 65"/>
                <a:gd name="T42" fmla="*/ 2147483647 w 56"/>
                <a:gd name="T43" fmla="*/ 2147483647 h 65"/>
                <a:gd name="T44" fmla="*/ 2147483647 w 56"/>
                <a:gd name="T45" fmla="*/ 2147483647 h 65"/>
                <a:gd name="T46" fmla="*/ 2147483647 w 56"/>
                <a:gd name="T47" fmla="*/ 2147483647 h 65"/>
                <a:gd name="T48" fmla="*/ 0 w 56"/>
                <a:gd name="T49" fmla="*/ 2147483647 h 65"/>
                <a:gd name="T50" fmla="*/ 2147483647 w 56"/>
                <a:gd name="T51" fmla="*/ 2147483647 h 65"/>
                <a:gd name="T52" fmla="*/ 2147483647 w 56"/>
                <a:gd name="T53" fmla="*/ 2147483647 h 65"/>
                <a:gd name="T54" fmla="*/ 2147483647 w 56"/>
                <a:gd name="T55" fmla="*/ 2147483647 h 65"/>
                <a:gd name="T56" fmla="*/ 2147483647 w 56"/>
                <a:gd name="T57" fmla="*/ 2147483647 h 65"/>
                <a:gd name="T58" fmla="*/ 2147483647 w 56"/>
                <a:gd name="T59" fmla="*/ 2147483647 h 65"/>
                <a:gd name="T60" fmla="*/ 2147483647 w 56"/>
                <a:gd name="T61" fmla="*/ 2147483647 h 65"/>
                <a:gd name="T62" fmla="*/ 2147483647 w 56"/>
                <a:gd name="T63" fmla="*/ 2147483647 h 65"/>
                <a:gd name="T64" fmla="*/ 2147483647 w 56"/>
                <a:gd name="T65" fmla="*/ 2147483647 h 6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56"/>
                <a:gd name="T100" fmla="*/ 0 h 65"/>
                <a:gd name="T101" fmla="*/ 56 w 56"/>
                <a:gd name="T102" fmla="*/ 65 h 6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56" h="65">
                  <a:moveTo>
                    <a:pt x="21" y="32"/>
                  </a:moveTo>
                  <a:lnTo>
                    <a:pt x="26" y="24"/>
                  </a:lnTo>
                  <a:lnTo>
                    <a:pt x="33" y="16"/>
                  </a:lnTo>
                  <a:lnTo>
                    <a:pt x="43" y="8"/>
                  </a:lnTo>
                  <a:lnTo>
                    <a:pt x="54" y="0"/>
                  </a:lnTo>
                  <a:lnTo>
                    <a:pt x="55" y="4"/>
                  </a:lnTo>
                  <a:lnTo>
                    <a:pt x="56" y="7"/>
                  </a:lnTo>
                  <a:lnTo>
                    <a:pt x="56" y="11"/>
                  </a:lnTo>
                  <a:lnTo>
                    <a:pt x="56" y="13"/>
                  </a:lnTo>
                  <a:lnTo>
                    <a:pt x="53" y="18"/>
                  </a:lnTo>
                  <a:lnTo>
                    <a:pt x="49" y="23"/>
                  </a:lnTo>
                  <a:lnTo>
                    <a:pt x="40" y="30"/>
                  </a:lnTo>
                  <a:lnTo>
                    <a:pt x="31" y="38"/>
                  </a:lnTo>
                  <a:lnTo>
                    <a:pt x="34" y="46"/>
                  </a:lnTo>
                  <a:lnTo>
                    <a:pt x="38" y="49"/>
                  </a:lnTo>
                  <a:lnTo>
                    <a:pt x="35" y="53"/>
                  </a:lnTo>
                  <a:lnTo>
                    <a:pt x="32" y="56"/>
                  </a:lnTo>
                  <a:lnTo>
                    <a:pt x="29" y="59"/>
                  </a:lnTo>
                  <a:lnTo>
                    <a:pt x="26" y="61"/>
                  </a:lnTo>
                  <a:lnTo>
                    <a:pt x="20" y="64"/>
                  </a:lnTo>
                  <a:lnTo>
                    <a:pt x="16" y="65"/>
                  </a:lnTo>
                  <a:lnTo>
                    <a:pt x="11" y="62"/>
                  </a:lnTo>
                  <a:lnTo>
                    <a:pt x="8" y="59"/>
                  </a:lnTo>
                  <a:lnTo>
                    <a:pt x="3" y="55"/>
                  </a:lnTo>
                  <a:lnTo>
                    <a:pt x="0" y="49"/>
                  </a:lnTo>
                  <a:lnTo>
                    <a:pt x="5" y="49"/>
                  </a:lnTo>
                  <a:lnTo>
                    <a:pt x="8" y="47"/>
                  </a:lnTo>
                  <a:lnTo>
                    <a:pt x="10" y="45"/>
                  </a:lnTo>
                  <a:lnTo>
                    <a:pt x="12" y="43"/>
                  </a:lnTo>
                  <a:lnTo>
                    <a:pt x="14" y="41"/>
                  </a:lnTo>
                  <a:lnTo>
                    <a:pt x="15" y="38"/>
                  </a:lnTo>
                  <a:lnTo>
                    <a:pt x="17" y="34"/>
                  </a:lnTo>
                  <a:lnTo>
                    <a:pt x="21" y="32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</p:sp>
        <p:sp>
          <p:nvSpPr>
            <p:cNvPr id="76" name="Freeform 75"/>
            <p:cNvSpPr>
              <a:spLocks/>
            </p:cNvSpPr>
            <p:nvPr/>
          </p:nvSpPr>
          <p:spPr bwMode="auto">
            <a:xfrm>
              <a:off x="539053" y="3800201"/>
              <a:ext cx="16072" cy="8040"/>
            </a:xfrm>
            <a:custGeom>
              <a:avLst/>
              <a:gdLst>
                <a:gd name="T0" fmla="*/ 0 w 55"/>
                <a:gd name="T1" fmla="*/ 2147483647 h 43"/>
                <a:gd name="T2" fmla="*/ 2147483647 w 55"/>
                <a:gd name="T3" fmla="*/ 2147483647 h 43"/>
                <a:gd name="T4" fmla="*/ 2147483647 w 55"/>
                <a:gd name="T5" fmla="*/ 2147483647 h 43"/>
                <a:gd name="T6" fmla="*/ 2147483647 w 55"/>
                <a:gd name="T7" fmla="*/ 2147483647 h 43"/>
                <a:gd name="T8" fmla="*/ 2147483647 w 55"/>
                <a:gd name="T9" fmla="*/ 2147483647 h 43"/>
                <a:gd name="T10" fmla="*/ 2147483647 w 55"/>
                <a:gd name="T11" fmla="*/ 2147483647 h 43"/>
                <a:gd name="T12" fmla="*/ 2147483647 w 55"/>
                <a:gd name="T13" fmla="*/ 0 h 43"/>
                <a:gd name="T14" fmla="*/ 2147483647 w 55"/>
                <a:gd name="T15" fmla="*/ 2147483647 h 43"/>
                <a:gd name="T16" fmla="*/ 2147483647 w 55"/>
                <a:gd name="T17" fmla="*/ 2147483647 h 43"/>
                <a:gd name="T18" fmla="*/ 2147483647 w 55"/>
                <a:gd name="T19" fmla="*/ 2147483647 h 43"/>
                <a:gd name="T20" fmla="*/ 2147483647 w 55"/>
                <a:gd name="T21" fmla="*/ 2147483647 h 43"/>
                <a:gd name="T22" fmla="*/ 2147483647 w 55"/>
                <a:gd name="T23" fmla="*/ 2147483647 h 43"/>
                <a:gd name="T24" fmla="*/ 2147483647 w 55"/>
                <a:gd name="T25" fmla="*/ 2147483647 h 43"/>
                <a:gd name="T26" fmla="*/ 2147483647 w 55"/>
                <a:gd name="T27" fmla="*/ 2147483647 h 43"/>
                <a:gd name="T28" fmla="*/ 2147483647 w 55"/>
                <a:gd name="T29" fmla="*/ 2147483647 h 43"/>
                <a:gd name="T30" fmla="*/ 2147483647 w 55"/>
                <a:gd name="T31" fmla="*/ 2147483647 h 43"/>
                <a:gd name="T32" fmla="*/ 2147483647 w 55"/>
                <a:gd name="T33" fmla="*/ 2147483647 h 43"/>
                <a:gd name="T34" fmla="*/ 2147483647 w 55"/>
                <a:gd name="T35" fmla="*/ 2147483647 h 43"/>
                <a:gd name="T36" fmla="*/ 2147483647 w 55"/>
                <a:gd name="T37" fmla="*/ 2147483647 h 43"/>
                <a:gd name="T38" fmla="*/ 2147483647 w 55"/>
                <a:gd name="T39" fmla="*/ 2147483647 h 43"/>
                <a:gd name="T40" fmla="*/ 2147483647 w 55"/>
                <a:gd name="T41" fmla="*/ 2147483647 h 43"/>
                <a:gd name="T42" fmla="*/ 2147483647 w 55"/>
                <a:gd name="T43" fmla="*/ 2147483647 h 43"/>
                <a:gd name="T44" fmla="*/ 2147483647 w 55"/>
                <a:gd name="T45" fmla="*/ 2147483647 h 43"/>
                <a:gd name="T46" fmla="*/ 2147483647 w 55"/>
                <a:gd name="T47" fmla="*/ 2147483647 h 43"/>
                <a:gd name="T48" fmla="*/ 2147483647 w 55"/>
                <a:gd name="T49" fmla="*/ 2147483647 h 43"/>
                <a:gd name="T50" fmla="*/ 2147483647 w 55"/>
                <a:gd name="T51" fmla="*/ 2147483647 h 43"/>
                <a:gd name="T52" fmla="*/ 0 w 55"/>
                <a:gd name="T53" fmla="*/ 2147483647 h 43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55"/>
                <a:gd name="T82" fmla="*/ 0 h 43"/>
                <a:gd name="T83" fmla="*/ 55 w 55"/>
                <a:gd name="T84" fmla="*/ 43 h 43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55" h="43">
                  <a:moveTo>
                    <a:pt x="0" y="33"/>
                  </a:moveTo>
                  <a:lnTo>
                    <a:pt x="14" y="25"/>
                  </a:lnTo>
                  <a:lnTo>
                    <a:pt x="27" y="19"/>
                  </a:lnTo>
                  <a:lnTo>
                    <a:pt x="34" y="14"/>
                  </a:lnTo>
                  <a:lnTo>
                    <a:pt x="41" y="10"/>
                  </a:lnTo>
                  <a:lnTo>
                    <a:pt x="48" y="5"/>
                  </a:lnTo>
                  <a:lnTo>
                    <a:pt x="54" y="0"/>
                  </a:lnTo>
                  <a:lnTo>
                    <a:pt x="55" y="3"/>
                  </a:lnTo>
                  <a:lnTo>
                    <a:pt x="55" y="7"/>
                  </a:lnTo>
                  <a:lnTo>
                    <a:pt x="54" y="10"/>
                  </a:lnTo>
                  <a:lnTo>
                    <a:pt x="53" y="12"/>
                  </a:lnTo>
                  <a:lnTo>
                    <a:pt x="50" y="17"/>
                  </a:lnTo>
                  <a:lnTo>
                    <a:pt x="47" y="22"/>
                  </a:lnTo>
                  <a:lnTo>
                    <a:pt x="43" y="26"/>
                  </a:lnTo>
                  <a:lnTo>
                    <a:pt x="41" y="31"/>
                  </a:lnTo>
                  <a:lnTo>
                    <a:pt x="41" y="33"/>
                  </a:lnTo>
                  <a:lnTo>
                    <a:pt x="41" y="36"/>
                  </a:lnTo>
                  <a:lnTo>
                    <a:pt x="42" y="39"/>
                  </a:lnTo>
                  <a:lnTo>
                    <a:pt x="43" y="43"/>
                  </a:lnTo>
                  <a:lnTo>
                    <a:pt x="38" y="43"/>
                  </a:lnTo>
                  <a:lnTo>
                    <a:pt x="33" y="43"/>
                  </a:lnTo>
                  <a:lnTo>
                    <a:pt x="29" y="40"/>
                  </a:lnTo>
                  <a:lnTo>
                    <a:pt x="25" y="38"/>
                  </a:lnTo>
                  <a:lnTo>
                    <a:pt x="21" y="37"/>
                  </a:lnTo>
                  <a:lnTo>
                    <a:pt x="17" y="36"/>
                  </a:lnTo>
                  <a:lnTo>
                    <a:pt x="8" y="35"/>
                  </a:lnTo>
                  <a:lnTo>
                    <a:pt x="0" y="33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</p:sp>
        <p:sp>
          <p:nvSpPr>
            <p:cNvPr id="77" name="Freeform 76"/>
            <p:cNvSpPr>
              <a:spLocks/>
            </p:cNvSpPr>
            <p:nvPr/>
          </p:nvSpPr>
          <p:spPr bwMode="auto">
            <a:xfrm>
              <a:off x="579234" y="3824323"/>
              <a:ext cx="8036" cy="8040"/>
            </a:xfrm>
            <a:custGeom>
              <a:avLst/>
              <a:gdLst>
                <a:gd name="T0" fmla="*/ 2147483647 w 11"/>
                <a:gd name="T1" fmla="*/ 0 h 6"/>
                <a:gd name="T2" fmla="*/ 2147483647 w 11"/>
                <a:gd name="T3" fmla="*/ 0 h 6"/>
                <a:gd name="T4" fmla="*/ 0 w 11"/>
                <a:gd name="T5" fmla="*/ 0 h 6"/>
                <a:gd name="T6" fmla="*/ 0 w 11"/>
                <a:gd name="T7" fmla="*/ 2147483647 h 6"/>
                <a:gd name="T8" fmla="*/ 0 w 11"/>
                <a:gd name="T9" fmla="*/ 2147483647 h 6"/>
                <a:gd name="T10" fmla="*/ 2147483647 w 11"/>
                <a:gd name="T11" fmla="*/ 2147483647 h 6"/>
                <a:gd name="T12" fmla="*/ 2147483647 w 11"/>
                <a:gd name="T13" fmla="*/ 2147483647 h 6"/>
                <a:gd name="T14" fmla="*/ 2147483647 w 11"/>
                <a:gd name="T15" fmla="*/ 2147483647 h 6"/>
                <a:gd name="T16" fmla="*/ 2147483647 w 11"/>
                <a:gd name="T17" fmla="*/ 0 h 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1"/>
                <a:gd name="T28" fmla="*/ 0 h 6"/>
                <a:gd name="T29" fmla="*/ 11 w 11"/>
                <a:gd name="T30" fmla="*/ 6 h 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1" h="6">
                  <a:moveTo>
                    <a:pt x="11" y="0"/>
                  </a:moveTo>
                  <a:lnTo>
                    <a:pt x="4" y="0"/>
                  </a:lnTo>
                  <a:lnTo>
                    <a:pt x="0" y="0"/>
                  </a:lnTo>
                  <a:lnTo>
                    <a:pt x="0" y="3"/>
                  </a:lnTo>
                  <a:lnTo>
                    <a:pt x="0" y="6"/>
                  </a:lnTo>
                  <a:lnTo>
                    <a:pt x="4" y="6"/>
                  </a:lnTo>
                  <a:lnTo>
                    <a:pt x="11" y="6"/>
                  </a:lnTo>
                  <a:lnTo>
                    <a:pt x="11" y="3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</p:sp>
        <p:grpSp>
          <p:nvGrpSpPr>
            <p:cNvPr id="78" name="HI"/>
            <p:cNvGrpSpPr>
              <a:grpSpLocks/>
            </p:cNvGrpSpPr>
            <p:nvPr/>
          </p:nvGrpSpPr>
          <p:grpSpPr bwMode="auto">
            <a:xfrm>
              <a:off x="1941358" y="3315070"/>
              <a:ext cx="393769" cy="249256"/>
              <a:chOff x="1514475" y="2533650"/>
              <a:chExt cx="49" cy="31"/>
            </a:xfrm>
            <a:solidFill>
              <a:schemeClr val="tx1">
                <a:lumMod val="50000"/>
                <a:lumOff val="50000"/>
              </a:schemeClr>
            </a:solidFill>
          </p:grpSpPr>
          <p:sp>
            <p:nvSpPr>
              <p:cNvPr id="89" name="Freeform 88"/>
              <p:cNvSpPr>
                <a:spLocks/>
              </p:cNvSpPr>
              <p:nvPr/>
            </p:nvSpPr>
            <p:spPr bwMode="auto">
              <a:xfrm>
                <a:off x="1514475" y="2533650"/>
                <a:ext cx="2" cy="3"/>
              </a:xfrm>
              <a:custGeom>
                <a:avLst/>
                <a:gdLst>
                  <a:gd name="T0" fmla="*/ 0 w 65"/>
                  <a:gd name="T1" fmla="*/ 0 h 108"/>
                  <a:gd name="T2" fmla="*/ 0 w 65"/>
                  <a:gd name="T3" fmla="*/ 0 h 108"/>
                  <a:gd name="T4" fmla="*/ 0 w 65"/>
                  <a:gd name="T5" fmla="*/ 0 h 108"/>
                  <a:gd name="T6" fmla="*/ 0 w 65"/>
                  <a:gd name="T7" fmla="*/ 0 h 108"/>
                  <a:gd name="T8" fmla="*/ 0 w 65"/>
                  <a:gd name="T9" fmla="*/ 0 h 10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5"/>
                  <a:gd name="T16" fmla="*/ 0 h 108"/>
                  <a:gd name="T17" fmla="*/ 65 w 65"/>
                  <a:gd name="T18" fmla="*/ 108 h 10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5" h="108">
                    <a:moveTo>
                      <a:pt x="0" y="108"/>
                    </a:moveTo>
                    <a:lnTo>
                      <a:pt x="65" y="37"/>
                    </a:lnTo>
                    <a:lnTo>
                      <a:pt x="65" y="0"/>
                    </a:lnTo>
                    <a:lnTo>
                      <a:pt x="0" y="70"/>
                    </a:lnTo>
                    <a:lnTo>
                      <a:pt x="0" y="108"/>
                    </a:lnTo>
                    <a:close/>
                  </a:path>
                </a:pathLst>
              </a:custGeom>
              <a:grpFill/>
              <a:ln w="9525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</p:sp>
          <p:sp>
            <p:nvSpPr>
              <p:cNvPr id="90" name="Freeform 89"/>
              <p:cNvSpPr>
                <a:spLocks/>
              </p:cNvSpPr>
              <p:nvPr/>
            </p:nvSpPr>
            <p:spPr bwMode="auto">
              <a:xfrm>
                <a:off x="1514479" y="2533650"/>
                <a:ext cx="6" cy="3"/>
              </a:xfrm>
              <a:custGeom>
                <a:avLst/>
                <a:gdLst>
                  <a:gd name="T0" fmla="*/ 0 w 179"/>
                  <a:gd name="T1" fmla="*/ 0 h 108"/>
                  <a:gd name="T2" fmla="*/ 0 w 179"/>
                  <a:gd name="T3" fmla="*/ 0 h 108"/>
                  <a:gd name="T4" fmla="*/ 0 w 179"/>
                  <a:gd name="T5" fmla="*/ 0 h 108"/>
                  <a:gd name="T6" fmla="*/ 0 w 179"/>
                  <a:gd name="T7" fmla="*/ 0 h 108"/>
                  <a:gd name="T8" fmla="*/ 0 w 179"/>
                  <a:gd name="T9" fmla="*/ 0 h 108"/>
                  <a:gd name="T10" fmla="*/ 0 w 179"/>
                  <a:gd name="T11" fmla="*/ 0 h 108"/>
                  <a:gd name="T12" fmla="*/ 0 w 179"/>
                  <a:gd name="T13" fmla="*/ 0 h 10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79"/>
                  <a:gd name="T22" fmla="*/ 0 h 108"/>
                  <a:gd name="T23" fmla="*/ 179 w 179"/>
                  <a:gd name="T24" fmla="*/ 108 h 10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79" h="108">
                    <a:moveTo>
                      <a:pt x="0" y="70"/>
                    </a:moveTo>
                    <a:lnTo>
                      <a:pt x="71" y="108"/>
                    </a:lnTo>
                    <a:lnTo>
                      <a:pt x="141" y="108"/>
                    </a:lnTo>
                    <a:lnTo>
                      <a:pt x="179" y="37"/>
                    </a:lnTo>
                    <a:lnTo>
                      <a:pt x="109" y="0"/>
                    </a:lnTo>
                    <a:lnTo>
                      <a:pt x="39" y="37"/>
                    </a:lnTo>
                    <a:lnTo>
                      <a:pt x="0" y="70"/>
                    </a:lnTo>
                    <a:close/>
                  </a:path>
                </a:pathLst>
              </a:custGeom>
              <a:grpFill/>
              <a:ln w="9525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</p:sp>
          <p:sp>
            <p:nvSpPr>
              <p:cNvPr id="91" name="Freeform 90"/>
              <p:cNvSpPr>
                <a:spLocks/>
              </p:cNvSpPr>
              <p:nvPr/>
            </p:nvSpPr>
            <p:spPr bwMode="auto">
              <a:xfrm>
                <a:off x="1514493" y="2533655"/>
                <a:ext cx="5" cy="4"/>
              </a:xfrm>
              <a:custGeom>
                <a:avLst/>
                <a:gdLst>
                  <a:gd name="T0" fmla="*/ 0 w 174"/>
                  <a:gd name="T1" fmla="*/ 0 h 140"/>
                  <a:gd name="T2" fmla="*/ 0 w 174"/>
                  <a:gd name="T3" fmla="*/ 0 h 140"/>
                  <a:gd name="T4" fmla="*/ 0 w 174"/>
                  <a:gd name="T5" fmla="*/ 0 h 140"/>
                  <a:gd name="T6" fmla="*/ 0 w 174"/>
                  <a:gd name="T7" fmla="*/ 0 h 140"/>
                  <a:gd name="T8" fmla="*/ 0 w 174"/>
                  <a:gd name="T9" fmla="*/ 0 h 140"/>
                  <a:gd name="T10" fmla="*/ 0 w 174"/>
                  <a:gd name="T11" fmla="*/ 0 h 14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74"/>
                  <a:gd name="T19" fmla="*/ 0 h 140"/>
                  <a:gd name="T20" fmla="*/ 174 w 174"/>
                  <a:gd name="T21" fmla="*/ 140 h 14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74" h="140">
                    <a:moveTo>
                      <a:pt x="71" y="140"/>
                    </a:moveTo>
                    <a:lnTo>
                      <a:pt x="174" y="140"/>
                    </a:lnTo>
                    <a:lnTo>
                      <a:pt x="174" y="75"/>
                    </a:lnTo>
                    <a:lnTo>
                      <a:pt x="103" y="0"/>
                    </a:lnTo>
                    <a:lnTo>
                      <a:pt x="0" y="38"/>
                    </a:lnTo>
                    <a:lnTo>
                      <a:pt x="71" y="140"/>
                    </a:lnTo>
                    <a:close/>
                  </a:path>
                </a:pathLst>
              </a:custGeom>
              <a:grpFill/>
              <a:ln w="9525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</p:sp>
          <p:sp>
            <p:nvSpPr>
              <p:cNvPr id="92" name="Freeform 91"/>
              <p:cNvSpPr>
                <a:spLocks/>
              </p:cNvSpPr>
              <p:nvPr/>
            </p:nvSpPr>
            <p:spPr bwMode="auto">
              <a:xfrm>
                <a:off x="1514501" y="2533659"/>
                <a:ext cx="6" cy="2"/>
              </a:xfrm>
              <a:custGeom>
                <a:avLst/>
                <a:gdLst>
                  <a:gd name="T0" fmla="*/ 0 w 173"/>
                  <a:gd name="T1" fmla="*/ 0 h 71"/>
                  <a:gd name="T2" fmla="*/ 0 w 173"/>
                  <a:gd name="T3" fmla="*/ 0 h 71"/>
                  <a:gd name="T4" fmla="*/ 0 w 173"/>
                  <a:gd name="T5" fmla="*/ 0 h 71"/>
                  <a:gd name="T6" fmla="*/ 0 w 173"/>
                  <a:gd name="T7" fmla="*/ 0 h 71"/>
                  <a:gd name="T8" fmla="*/ 0 w 173"/>
                  <a:gd name="T9" fmla="*/ 0 h 7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3"/>
                  <a:gd name="T16" fmla="*/ 0 h 71"/>
                  <a:gd name="T17" fmla="*/ 173 w 173"/>
                  <a:gd name="T18" fmla="*/ 71 h 7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3" h="71">
                    <a:moveTo>
                      <a:pt x="0" y="71"/>
                    </a:moveTo>
                    <a:lnTo>
                      <a:pt x="140" y="71"/>
                    </a:lnTo>
                    <a:lnTo>
                      <a:pt x="173" y="0"/>
                    </a:lnTo>
                    <a:lnTo>
                      <a:pt x="38" y="0"/>
                    </a:lnTo>
                    <a:lnTo>
                      <a:pt x="0" y="71"/>
                    </a:lnTo>
                    <a:close/>
                  </a:path>
                </a:pathLst>
              </a:custGeom>
              <a:grpFill/>
              <a:ln w="9525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</p:sp>
          <p:sp>
            <p:nvSpPr>
              <p:cNvPr id="93" name="Freeform 92"/>
              <p:cNvSpPr>
                <a:spLocks/>
              </p:cNvSpPr>
              <p:nvPr/>
            </p:nvSpPr>
            <p:spPr bwMode="auto">
              <a:xfrm>
                <a:off x="1514508" y="2533661"/>
                <a:ext cx="6" cy="5"/>
              </a:xfrm>
              <a:custGeom>
                <a:avLst/>
                <a:gdLst>
                  <a:gd name="T0" fmla="*/ 0 w 211"/>
                  <a:gd name="T1" fmla="*/ 0 h 140"/>
                  <a:gd name="T2" fmla="*/ 0 w 211"/>
                  <a:gd name="T3" fmla="*/ 0 h 140"/>
                  <a:gd name="T4" fmla="*/ 0 w 211"/>
                  <a:gd name="T5" fmla="*/ 0 h 140"/>
                  <a:gd name="T6" fmla="*/ 0 w 211"/>
                  <a:gd name="T7" fmla="*/ 0 h 140"/>
                  <a:gd name="T8" fmla="*/ 0 w 211"/>
                  <a:gd name="T9" fmla="*/ 0 h 140"/>
                  <a:gd name="T10" fmla="*/ 0 w 211"/>
                  <a:gd name="T11" fmla="*/ 0 h 140"/>
                  <a:gd name="T12" fmla="*/ 0 w 211"/>
                  <a:gd name="T13" fmla="*/ 0 h 140"/>
                  <a:gd name="T14" fmla="*/ 0 w 211"/>
                  <a:gd name="T15" fmla="*/ 0 h 140"/>
                  <a:gd name="T16" fmla="*/ 0 w 211"/>
                  <a:gd name="T17" fmla="*/ 0 h 14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11"/>
                  <a:gd name="T28" fmla="*/ 0 h 140"/>
                  <a:gd name="T29" fmla="*/ 211 w 211"/>
                  <a:gd name="T30" fmla="*/ 140 h 14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11" h="140">
                    <a:moveTo>
                      <a:pt x="71" y="140"/>
                    </a:moveTo>
                    <a:lnTo>
                      <a:pt x="173" y="140"/>
                    </a:lnTo>
                    <a:lnTo>
                      <a:pt x="211" y="70"/>
                    </a:lnTo>
                    <a:lnTo>
                      <a:pt x="103" y="38"/>
                    </a:lnTo>
                    <a:lnTo>
                      <a:pt x="71" y="38"/>
                    </a:lnTo>
                    <a:lnTo>
                      <a:pt x="38" y="0"/>
                    </a:lnTo>
                    <a:lnTo>
                      <a:pt x="0" y="38"/>
                    </a:lnTo>
                    <a:lnTo>
                      <a:pt x="38" y="103"/>
                    </a:lnTo>
                    <a:lnTo>
                      <a:pt x="71" y="140"/>
                    </a:lnTo>
                    <a:close/>
                  </a:path>
                </a:pathLst>
              </a:custGeom>
              <a:grpFill/>
              <a:ln w="9525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</p:sp>
          <p:sp>
            <p:nvSpPr>
              <p:cNvPr id="94" name="Freeform 93"/>
              <p:cNvSpPr>
                <a:spLocks/>
              </p:cNvSpPr>
              <p:nvPr/>
            </p:nvSpPr>
            <p:spPr bwMode="auto">
              <a:xfrm>
                <a:off x="1514513" y="2533669"/>
                <a:ext cx="11" cy="12"/>
              </a:xfrm>
              <a:custGeom>
                <a:avLst/>
                <a:gdLst>
                  <a:gd name="T0" fmla="*/ 0 w 353"/>
                  <a:gd name="T1" fmla="*/ 0 h 417"/>
                  <a:gd name="T2" fmla="*/ 0 w 353"/>
                  <a:gd name="T3" fmla="*/ 0 h 417"/>
                  <a:gd name="T4" fmla="*/ 0 w 353"/>
                  <a:gd name="T5" fmla="*/ 0 h 417"/>
                  <a:gd name="T6" fmla="*/ 0 w 353"/>
                  <a:gd name="T7" fmla="*/ 0 h 417"/>
                  <a:gd name="T8" fmla="*/ 0 w 353"/>
                  <a:gd name="T9" fmla="*/ 0 h 417"/>
                  <a:gd name="T10" fmla="*/ 0 w 353"/>
                  <a:gd name="T11" fmla="*/ 0 h 417"/>
                  <a:gd name="T12" fmla="*/ 0 w 353"/>
                  <a:gd name="T13" fmla="*/ 0 h 417"/>
                  <a:gd name="T14" fmla="*/ 0 w 353"/>
                  <a:gd name="T15" fmla="*/ 0 h 417"/>
                  <a:gd name="T16" fmla="*/ 0 w 353"/>
                  <a:gd name="T17" fmla="*/ 0 h 417"/>
                  <a:gd name="T18" fmla="*/ 0 w 353"/>
                  <a:gd name="T19" fmla="*/ 0 h 417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353"/>
                  <a:gd name="T31" fmla="*/ 0 h 417"/>
                  <a:gd name="T32" fmla="*/ 353 w 353"/>
                  <a:gd name="T33" fmla="*/ 417 h 417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353" h="417">
                    <a:moveTo>
                      <a:pt x="0" y="141"/>
                    </a:moveTo>
                    <a:lnTo>
                      <a:pt x="38" y="281"/>
                    </a:lnTo>
                    <a:lnTo>
                      <a:pt x="38" y="346"/>
                    </a:lnTo>
                    <a:lnTo>
                      <a:pt x="142" y="417"/>
                    </a:lnTo>
                    <a:lnTo>
                      <a:pt x="174" y="346"/>
                    </a:lnTo>
                    <a:lnTo>
                      <a:pt x="353" y="243"/>
                    </a:lnTo>
                    <a:lnTo>
                      <a:pt x="282" y="108"/>
                    </a:lnTo>
                    <a:lnTo>
                      <a:pt x="71" y="0"/>
                    </a:lnTo>
                    <a:lnTo>
                      <a:pt x="71" y="108"/>
                    </a:lnTo>
                    <a:lnTo>
                      <a:pt x="0" y="141"/>
                    </a:lnTo>
                    <a:close/>
                  </a:path>
                </a:pathLst>
              </a:custGeom>
              <a:grpFill/>
              <a:ln w="9525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</p:sp>
        </p:grpSp>
        <p:sp>
          <p:nvSpPr>
            <p:cNvPr id="79" name="Rectangle 78"/>
            <p:cNvSpPr/>
            <p:nvPr/>
          </p:nvSpPr>
          <p:spPr>
            <a:xfrm>
              <a:off x="3303472" y="898557"/>
              <a:ext cx="791587" cy="351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r"/>
              <a:r>
                <a:rPr lang="en-US" sz="8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</a:t>
              </a:r>
              <a:r>
                <a:rPr lang="en-US" sz="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ensus divisions</a:t>
              </a:r>
              <a:endParaRPr lang="en-US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0" name="Rectangle 79"/>
            <p:cNvSpPr/>
            <p:nvPr/>
          </p:nvSpPr>
          <p:spPr>
            <a:xfrm>
              <a:off x="4524959" y="1148630"/>
              <a:ext cx="791588" cy="33128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r>
                <a:rPr lang="en-US" sz="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New</a:t>
              </a:r>
            </a:p>
            <a:p>
              <a:r>
                <a:rPr lang="en-US" sz="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England</a:t>
              </a:r>
              <a:endParaRPr lang="en-US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1" name="Rectangle 80"/>
            <p:cNvSpPr/>
            <p:nvPr/>
          </p:nvSpPr>
          <p:spPr>
            <a:xfrm>
              <a:off x="4195478" y="1693582"/>
              <a:ext cx="791588" cy="351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r>
                <a:rPr lang="en-US" sz="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Middle Atlantic</a:t>
              </a:r>
              <a:endParaRPr lang="en-US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2" name="Rectangle 81"/>
            <p:cNvSpPr/>
            <p:nvPr/>
          </p:nvSpPr>
          <p:spPr>
            <a:xfrm>
              <a:off x="3950378" y="2499299"/>
              <a:ext cx="791587" cy="351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r>
                <a:rPr lang="en-US" sz="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South</a:t>
              </a:r>
            </a:p>
            <a:p>
              <a:r>
                <a:rPr lang="en-US" sz="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Atlantic</a:t>
              </a:r>
              <a:endParaRPr lang="en-US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3" name="Rectangle 82"/>
            <p:cNvSpPr/>
            <p:nvPr/>
          </p:nvSpPr>
          <p:spPr>
            <a:xfrm>
              <a:off x="3156797" y="2309951"/>
              <a:ext cx="452045" cy="351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US" sz="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East</a:t>
              </a:r>
            </a:p>
            <a:p>
              <a:pPr algn="ctr"/>
              <a:r>
                <a:rPr lang="en-US" sz="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South</a:t>
              </a:r>
            </a:p>
            <a:p>
              <a:pPr algn="ctr"/>
              <a:r>
                <a:rPr lang="en-US" sz="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Central</a:t>
              </a:r>
              <a:endParaRPr lang="en-US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4" name="Rectangle 83"/>
            <p:cNvSpPr/>
            <p:nvPr/>
          </p:nvSpPr>
          <p:spPr>
            <a:xfrm>
              <a:off x="2138233" y="2451362"/>
              <a:ext cx="791588" cy="351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US" sz="800" b="1" dirty="0" smtClean="0">
                  <a:solidFill>
                    <a:schemeClr val="bg1">
                      <a:lumMod val="95000"/>
                    </a:schemeClr>
                  </a:solidFill>
                  <a:latin typeface="Arial" pitchFamily="34" charset="0"/>
                  <a:cs typeface="Arial" pitchFamily="34" charset="0"/>
                </a:rPr>
                <a:t>West</a:t>
              </a:r>
            </a:p>
            <a:p>
              <a:pPr algn="ctr"/>
              <a:r>
                <a:rPr lang="en-US" sz="800" b="1" dirty="0" smtClean="0">
                  <a:solidFill>
                    <a:schemeClr val="bg1">
                      <a:lumMod val="95000"/>
                    </a:schemeClr>
                  </a:solidFill>
                  <a:latin typeface="Arial" pitchFamily="34" charset="0"/>
                  <a:cs typeface="Arial" pitchFamily="34" charset="0"/>
                </a:rPr>
                <a:t>South</a:t>
              </a:r>
            </a:p>
            <a:p>
              <a:pPr algn="ctr"/>
              <a:r>
                <a:rPr lang="en-US" sz="800" b="1" dirty="0" smtClean="0">
                  <a:solidFill>
                    <a:schemeClr val="bg1">
                      <a:lumMod val="95000"/>
                    </a:schemeClr>
                  </a:solidFill>
                  <a:latin typeface="Arial" pitchFamily="34" charset="0"/>
                  <a:cs typeface="Arial" pitchFamily="34" charset="0"/>
                </a:rPr>
                <a:t>Central</a:t>
              </a:r>
              <a:endParaRPr lang="en-US" sz="800" b="1" dirty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5" name="Rectangle 84"/>
            <p:cNvSpPr/>
            <p:nvPr/>
          </p:nvSpPr>
          <p:spPr>
            <a:xfrm>
              <a:off x="3111138" y="1523387"/>
              <a:ext cx="452046" cy="351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US" sz="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East</a:t>
              </a:r>
            </a:p>
            <a:p>
              <a:pPr algn="ctr"/>
              <a:r>
                <a:rPr lang="en-US" sz="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North</a:t>
              </a:r>
            </a:p>
            <a:p>
              <a:pPr algn="ctr"/>
              <a:r>
                <a:rPr lang="en-US" sz="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Central</a:t>
              </a:r>
              <a:endParaRPr lang="en-US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6" name="Rectangle 85"/>
            <p:cNvSpPr/>
            <p:nvPr/>
          </p:nvSpPr>
          <p:spPr>
            <a:xfrm>
              <a:off x="2353012" y="1594067"/>
              <a:ext cx="452046" cy="351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US" sz="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West</a:t>
              </a:r>
            </a:p>
            <a:p>
              <a:pPr algn="ctr"/>
              <a:r>
                <a:rPr lang="en-US" sz="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North</a:t>
              </a:r>
            </a:p>
            <a:p>
              <a:pPr algn="ctr"/>
              <a:r>
                <a:rPr lang="en-US" sz="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Central</a:t>
              </a:r>
              <a:endParaRPr lang="en-US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7" name="Rectangle 86"/>
            <p:cNvSpPr/>
            <p:nvPr/>
          </p:nvSpPr>
          <p:spPr>
            <a:xfrm>
              <a:off x="1388854" y="1762580"/>
              <a:ext cx="452046" cy="351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US" sz="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Mountain</a:t>
              </a:r>
              <a:endParaRPr lang="en-US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8" name="Rectangle 87"/>
            <p:cNvSpPr/>
            <p:nvPr/>
          </p:nvSpPr>
          <p:spPr>
            <a:xfrm>
              <a:off x="719865" y="2523728"/>
              <a:ext cx="502257" cy="351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US" sz="8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Pacific</a:t>
              </a:r>
            </a:p>
          </p:txBody>
        </p:sp>
      </p:grpSp>
      <p:sp>
        <p:nvSpPr>
          <p:cNvPr id="131" name="TextBox 1"/>
          <p:cNvSpPr txBox="1"/>
          <p:nvPr/>
        </p:nvSpPr>
        <p:spPr bwMode="auto">
          <a:xfrm>
            <a:off x="6710707" y="2034778"/>
            <a:ext cx="1090428" cy="725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r>
              <a:rPr lang="en-US" sz="1200" b="1" dirty="0" smtClean="0">
                <a:solidFill>
                  <a:schemeClr val="accent4"/>
                </a:solidFill>
                <a:ea typeface="Times New Roman" charset="0"/>
                <a:cs typeface="Times New Roman" charset="0"/>
              </a:rPr>
              <a:t>population</a:t>
            </a:r>
          </a:p>
          <a:p>
            <a:pPr eaLnBrk="0" hangingPunct="0"/>
            <a:r>
              <a:rPr lang="en-US" sz="1200" b="1" dirty="0" smtClean="0">
                <a:solidFill>
                  <a:schemeClr val="accent3"/>
                </a:solidFill>
                <a:ea typeface="Times New Roman" charset="0"/>
                <a:cs typeface="Times New Roman" charset="0"/>
              </a:rPr>
              <a:t>mobile</a:t>
            </a:r>
          </a:p>
          <a:p>
            <a:pPr eaLnBrk="0" hangingPunct="0"/>
            <a:r>
              <a:rPr lang="en-US" sz="1200" b="1" dirty="0" smtClean="0">
                <a:solidFill>
                  <a:schemeClr val="accent2"/>
                </a:solidFill>
                <a:ea typeface="Times New Roman" charset="0"/>
                <a:cs typeface="Times New Roman" charset="0"/>
              </a:rPr>
              <a:t>multifamily</a:t>
            </a:r>
            <a:r>
              <a:rPr lang="en-US" sz="1200" b="1" dirty="0" smtClean="0">
                <a:solidFill>
                  <a:schemeClr val="tx2"/>
                </a:solidFill>
                <a:ea typeface="Times New Roman" charset="0"/>
                <a:cs typeface="Times New Roman" charset="0"/>
              </a:rPr>
              <a:t> </a:t>
            </a:r>
          </a:p>
          <a:p>
            <a:pPr eaLnBrk="0" hangingPunct="0"/>
            <a:r>
              <a:rPr lang="en-US" sz="1200" b="1" dirty="0" smtClean="0">
                <a:solidFill>
                  <a:schemeClr val="accent1"/>
                </a:solidFill>
                <a:ea typeface="Times New Roman" charset="0"/>
                <a:cs typeface="Times New Roman" charset="0"/>
              </a:rPr>
              <a:t>single-family</a:t>
            </a:r>
            <a:endParaRPr lang="en-US" sz="1200" b="1" dirty="0">
              <a:solidFill>
                <a:schemeClr val="accent1"/>
              </a:solidFill>
              <a:ea typeface="Times New Roman" charset="0"/>
              <a:cs typeface="Times New Roman" charset="0"/>
            </a:endParaRPr>
          </a:p>
          <a:p>
            <a:pPr eaLnBrk="0" hangingPunct="0"/>
            <a:endParaRPr lang="en-US" sz="1200" b="1" dirty="0">
              <a:solidFill>
                <a:schemeClr val="accent1"/>
              </a:solidFill>
              <a:ea typeface="Times New Roman" charset="0"/>
              <a:cs typeface="Times New Roman" charset="0"/>
            </a:endParaRPr>
          </a:p>
          <a:p>
            <a:pPr eaLnBrk="0" hangingPunct="0"/>
            <a:endParaRPr lang="en-US" sz="1200" b="1" dirty="0">
              <a:solidFill>
                <a:schemeClr val="accent1"/>
              </a:solidFill>
              <a:ea typeface="Times New Roman" charset="0"/>
              <a:cs typeface="Times New Roman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685800" y="1093258"/>
            <a:ext cx="7656922" cy="411480"/>
          </a:xfrm>
        </p:spPr>
        <p:txBody>
          <a:bodyPr/>
          <a:lstStyle/>
          <a:p>
            <a:r>
              <a:rPr lang="en-US" b="1" dirty="0" smtClean="0"/>
              <a:t>Residential housing unit and population changes by region and type in 2021 and 2050</a:t>
            </a:r>
          </a:p>
          <a:p>
            <a:r>
              <a:rPr lang="en-US" b="1" dirty="0" smtClean="0"/>
              <a:t>AEO2022 Reference case</a:t>
            </a:r>
          </a:p>
          <a:p>
            <a:r>
              <a:rPr lang="en-US" sz="1100" dirty="0" smtClean="0"/>
              <a:t>millions, residential housing units</a:t>
            </a:r>
            <a:endParaRPr lang="en-US" sz="1100" dirty="0"/>
          </a:p>
        </p:txBody>
      </p:sp>
      <p:sp>
        <p:nvSpPr>
          <p:cNvPr id="134" name="Diamond 133"/>
          <p:cNvSpPr/>
          <p:nvPr/>
        </p:nvSpPr>
        <p:spPr>
          <a:xfrm>
            <a:off x="7741687" y="1176526"/>
            <a:ext cx="118895" cy="105919"/>
          </a:xfrm>
          <a:prstGeom prst="diamond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2986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BLD19a"/>
          <p:cNvGraphicFramePr>
            <a:graphicFrameLocks noGrp="1"/>
          </p:cNvGraphicFramePr>
          <p:nvPr>
            <p:ph type="chart" sz="quarter" idx="12"/>
            <p:extLst>
              <p:ext uri="{D42A27DB-BD31-4B8C-83A1-F6EECF244321}">
                <p14:modId xmlns:p14="http://schemas.microsoft.com/office/powerpoint/2010/main" val="848732196"/>
              </p:ext>
            </p:extLst>
          </p:nvPr>
        </p:nvGraphicFramePr>
        <p:xfrm>
          <a:off x="685800" y="1448304"/>
          <a:ext cx="6019800" cy="29411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 Placeholder 5"/>
          <p:cNvSpPr>
            <a:spLocks noGrp="1"/>
          </p:cNvSpPr>
          <p:nvPr>
            <p:ph type="body" sz="quarter" idx="18"/>
          </p:nvPr>
        </p:nvSpPr>
        <p:spPr>
          <a:xfrm>
            <a:off x="2149310" y="4457700"/>
            <a:ext cx="4437545" cy="199142"/>
          </a:xfrm>
        </p:spPr>
        <p:txBody>
          <a:bodyPr/>
          <a:lstStyle/>
          <a:p>
            <a:pPr algn="ctr"/>
            <a:r>
              <a:rPr lang="en-US" sz="1200" dirty="0"/>
              <a:t>b</a:t>
            </a:r>
            <a:r>
              <a:rPr lang="en-US" sz="1200" dirty="0" smtClean="0"/>
              <a:t>illion square feet</a:t>
            </a:r>
            <a:endParaRPr lang="en-US" sz="1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Commercial buildings floorspace growth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32" y="203102"/>
            <a:ext cx="576228" cy="579763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6858950" y="3469946"/>
            <a:ext cx="1194056" cy="1412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849786" y="3365868"/>
            <a:ext cx="956269" cy="334536"/>
          </a:xfrm>
          <a:prstGeom prst="rect">
            <a:avLst/>
          </a:prstGeom>
          <a:solidFill>
            <a:schemeClr val="bg1">
              <a:lumMod val="75000"/>
              <a:alpha val="37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681228" y="1036824"/>
            <a:ext cx="5719572" cy="411480"/>
          </a:xfrm>
        </p:spPr>
        <p:txBody>
          <a:bodyPr/>
          <a:lstStyle/>
          <a:p>
            <a:r>
              <a:rPr lang="en-US" b="1" dirty="0"/>
              <a:t>Commercial </a:t>
            </a:r>
            <a:r>
              <a:rPr lang="en-US" b="1" dirty="0" smtClean="0"/>
              <a:t>floorspace in 2021 and growth in floorspace from 2021 to 2050</a:t>
            </a:r>
            <a:endParaRPr lang="en-US" b="1" dirty="0"/>
          </a:p>
          <a:p>
            <a:r>
              <a:rPr lang="en-US" b="1" dirty="0" smtClean="0"/>
              <a:t>AEO2022 </a:t>
            </a:r>
            <a:r>
              <a:rPr lang="en-US" b="1" dirty="0"/>
              <a:t>Reference </a:t>
            </a:r>
            <a:r>
              <a:rPr lang="en-US" b="1" dirty="0" smtClean="0"/>
              <a:t>case</a:t>
            </a:r>
            <a:endParaRPr lang="en-US" b="1" dirty="0"/>
          </a:p>
          <a:p>
            <a:r>
              <a:rPr lang="en-US" sz="1100" dirty="0" smtClean="0"/>
              <a:t>percentage growth</a:t>
            </a:r>
            <a:endParaRPr lang="en-US" sz="1100" dirty="0"/>
          </a:p>
        </p:txBody>
      </p:sp>
      <p:sp>
        <p:nvSpPr>
          <p:cNvPr id="8" name="Rectangle 7"/>
          <p:cNvSpPr/>
          <p:nvPr/>
        </p:nvSpPr>
        <p:spPr>
          <a:xfrm>
            <a:off x="6586855" y="2857819"/>
            <a:ext cx="250771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 smtClean="0">
                <a:solidFill>
                  <a:schemeClr val="bg1">
                    <a:lumMod val="75000"/>
                  </a:schemeClr>
                </a:solidFill>
              </a:rPr>
              <a:t>compound annual growth rate (CAGR) (2021 to 2050)</a:t>
            </a:r>
            <a:endParaRPr lang="en-US" sz="1100" b="1" dirty="0">
              <a:solidFill>
                <a:schemeClr val="bg1">
                  <a:lumMod val="75000"/>
                </a:schemeClr>
              </a:solidFill>
            </a:endParaRPr>
          </a:p>
          <a:p>
            <a:endParaRPr lang="en-US" sz="1100" b="1" dirty="0" smtClean="0"/>
          </a:p>
          <a:p>
            <a:endParaRPr lang="en-US" sz="1100" b="1" dirty="0"/>
          </a:p>
          <a:p>
            <a:endParaRPr lang="en-US" sz="1100" b="1" dirty="0" smtClean="0"/>
          </a:p>
          <a:p>
            <a:endParaRPr lang="en-US" sz="1100" b="1" dirty="0"/>
          </a:p>
          <a:p>
            <a:r>
              <a:rPr lang="en-US" sz="1100" b="1" dirty="0" smtClean="0">
                <a:solidFill>
                  <a:schemeClr val="accent1"/>
                </a:solidFill>
              </a:rPr>
              <a:t> total floorspace in 2021</a:t>
            </a:r>
          </a:p>
          <a:p>
            <a:r>
              <a:rPr lang="en-US" sz="1100" b="1" dirty="0" smtClean="0">
                <a:solidFill>
                  <a:schemeClr val="accent1"/>
                </a:solidFill>
              </a:rPr>
              <a:t> (billion square feet)</a:t>
            </a:r>
            <a:endParaRPr lang="en-US" sz="1100" b="1" dirty="0">
              <a:solidFill>
                <a:schemeClr val="accent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49786" y="3416559"/>
            <a:ext cx="5912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chemeClr val="bg1"/>
                </a:solidFill>
              </a:rPr>
              <a:t>CAGR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2327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32" y="203102"/>
            <a:ext cx="576228" cy="57976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2400" dirty="0" smtClean="0"/>
              <a:t>Population-weighted </a:t>
            </a:r>
            <a:r>
              <a:rPr lang="en-US" sz="2400" dirty="0"/>
              <a:t>heating and cooling degree </a:t>
            </a:r>
            <a:r>
              <a:rPr lang="en-US" sz="2400" dirty="0" smtClean="0"/>
              <a:t>days</a:t>
            </a:r>
            <a:endParaRPr lang="en-US" sz="2400" dirty="0">
              <a:solidFill>
                <a:srgbClr val="FF0000"/>
              </a:solidFill>
            </a:endParaRPr>
          </a:p>
        </p:txBody>
      </p:sp>
      <p:graphicFrame>
        <p:nvGraphicFramePr>
          <p:cNvPr id="13" name="BLD20a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1486886495"/>
              </p:ext>
            </p:extLst>
          </p:nvPr>
        </p:nvGraphicFramePr>
        <p:xfrm>
          <a:off x="685800" y="892175"/>
          <a:ext cx="3932238" cy="3679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BLD20b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87343296"/>
              </p:ext>
            </p:extLst>
          </p:nvPr>
        </p:nvGraphicFramePr>
        <p:xfrm>
          <a:off x="4664075" y="892175"/>
          <a:ext cx="4022725" cy="3679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344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32" y="203102"/>
            <a:ext cx="576228" cy="57976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Residential and </a:t>
            </a:r>
            <a:r>
              <a:rPr lang="en-US" dirty="0"/>
              <a:t>commercial electricity </a:t>
            </a:r>
            <a:r>
              <a:rPr lang="en-US" dirty="0" smtClean="0"/>
              <a:t>and natural gas prices</a:t>
            </a:r>
            <a:endParaRPr lang="en-US" dirty="0"/>
          </a:p>
        </p:txBody>
      </p:sp>
      <p:graphicFrame>
        <p:nvGraphicFramePr>
          <p:cNvPr id="18" name="BLD21a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2833569949"/>
              </p:ext>
            </p:extLst>
          </p:nvPr>
        </p:nvGraphicFramePr>
        <p:xfrm>
          <a:off x="685800" y="892175"/>
          <a:ext cx="3932238" cy="3497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9" name="BLD21b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602433719"/>
              </p:ext>
            </p:extLst>
          </p:nvPr>
        </p:nvGraphicFramePr>
        <p:xfrm>
          <a:off x="4664075" y="892175"/>
          <a:ext cx="4022725" cy="3497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924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32" y="203102"/>
            <a:ext cx="576228" cy="579763"/>
          </a:xfrm>
          <a:prstGeom prst="rect">
            <a:avLst/>
          </a:prstGeom>
        </p:spPr>
      </p:pic>
      <p:graphicFrame>
        <p:nvGraphicFramePr>
          <p:cNvPr id="14" name="BLD22a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1343088947"/>
              </p:ext>
            </p:extLst>
          </p:nvPr>
        </p:nvGraphicFramePr>
        <p:xfrm>
          <a:off x="685800" y="892175"/>
          <a:ext cx="3717718" cy="3497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2" name="BLD22b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26120933"/>
              </p:ext>
            </p:extLst>
          </p:nvPr>
        </p:nvGraphicFramePr>
        <p:xfrm>
          <a:off x="4664075" y="892175"/>
          <a:ext cx="3803269" cy="3497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/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/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 smtClean="0"/>
              <a:t>R</a:t>
            </a:r>
            <a:r>
              <a:rPr lang="en-US" sz="2400" dirty="0" smtClean="0"/>
              <a:t>esidential and commercial </a:t>
            </a:r>
            <a:r>
              <a:rPr lang="en-US" sz="2400" dirty="0"/>
              <a:t>energy </a:t>
            </a:r>
            <a:r>
              <a:rPr lang="en-US" sz="2400" dirty="0" smtClean="0"/>
              <a:t>intensity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597535" y="876725"/>
            <a:ext cx="4022725" cy="78483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defRPr sz="1400" b="0" i="0" u="none" strike="noStrike" kern="1200" spc="0" baseline="0">
                <a:solidFill>
                  <a:srgbClr val="000000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en-US" sz="1200" b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Indexed commercial delivered energy intensity</a:t>
            </a:r>
          </a:p>
          <a:p>
            <a:pPr>
              <a:defRPr sz="1400" b="0" i="0" u="none" strike="noStrike" kern="1200" spc="0" baseline="0">
                <a:solidFill>
                  <a:srgbClr val="000000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en-US" sz="1200" b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AEO2022 Reference case</a:t>
            </a:r>
            <a:endParaRPr lang="en-US" sz="1200" dirty="0" smtClean="0">
              <a:solidFill>
                <a:srgbClr val="000000"/>
              </a:solidFill>
            </a:endParaRPr>
          </a:p>
          <a:p>
            <a:pPr>
              <a:defRPr sz="1400" b="0" i="0" u="none" strike="noStrike" kern="1200" spc="0" baseline="0">
                <a:solidFill>
                  <a:srgbClr val="000000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en-US" sz="105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indexed annual energy use per square foot </a:t>
            </a:r>
          </a:p>
          <a:p>
            <a:pPr>
              <a:defRPr sz="1400" b="0" i="0" u="none" strike="noStrike" kern="1200" spc="0" baseline="0">
                <a:solidFill>
                  <a:srgbClr val="000000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en-US" sz="105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2021 = 1.0</a:t>
            </a:r>
            <a:endParaRPr lang="en-US" sz="1050" dirty="0">
              <a:solidFill>
                <a:srgbClr val="00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19260" y="876726"/>
            <a:ext cx="3932238" cy="78483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defRPr sz="1400" b="0" i="0" u="none" strike="noStrike" kern="1200" spc="0" baseline="0">
                <a:solidFill>
                  <a:srgbClr val="000000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en-US" sz="1200" b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Indexed residential delivered energy intensity </a:t>
            </a:r>
          </a:p>
          <a:p>
            <a:pPr>
              <a:defRPr sz="1400" b="0" i="0" u="none" strike="noStrike" kern="1200" spc="0" baseline="0">
                <a:solidFill>
                  <a:srgbClr val="000000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en-US" sz="1200" b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AEO2022 Reference case</a:t>
            </a:r>
            <a:endParaRPr lang="en-US" sz="1200" dirty="0" smtClean="0">
              <a:solidFill>
                <a:srgbClr val="000000"/>
              </a:solidFill>
            </a:endParaRPr>
          </a:p>
          <a:p>
            <a:pPr>
              <a:defRPr sz="1400" b="0" i="0" u="none" strike="noStrike" kern="1200" spc="0" baseline="0">
                <a:solidFill>
                  <a:srgbClr val="000000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en-US" sz="105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indexed annual energy use per household</a:t>
            </a:r>
          </a:p>
          <a:p>
            <a:pPr>
              <a:defRPr sz="1400" b="0" i="0" u="none" strike="noStrike" kern="1200" spc="0" baseline="0">
                <a:solidFill>
                  <a:srgbClr val="000000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en-US" sz="105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2021 = 1.0</a:t>
            </a:r>
            <a:endParaRPr lang="en-US" sz="1050" dirty="0">
              <a:solidFill>
                <a:srgbClr val="000000"/>
              </a:solidFill>
            </a:endParaRPr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2536258" y="1781847"/>
            <a:ext cx="2050172" cy="1420881"/>
          </a:xfrm>
          <a:prstGeom prst="rect">
            <a:avLst/>
          </a:prstGeom>
        </p:spPr>
        <p:txBody>
          <a:bodyPr/>
          <a:lstStyle/>
          <a:p>
            <a:pPr marL="0" indent="0" algn="ctr" eaLnBrk="0" hangingPunct="0">
              <a:buNone/>
            </a:pPr>
            <a:endParaRPr lang="en-US" sz="1100" b="1" i="0" dirty="0" smtClean="0">
              <a:solidFill>
                <a:schemeClr val="accent4"/>
              </a:solidFill>
              <a:ea typeface="Times New Roman" charset="0"/>
              <a:cs typeface="Times New Roman" charset="0"/>
            </a:endParaRPr>
          </a:p>
          <a:p>
            <a:pPr marL="0" indent="0" algn="ctr" eaLnBrk="0" hangingPunct="0">
              <a:buNone/>
            </a:pPr>
            <a:endParaRPr lang="en-US" sz="1100" b="1" dirty="0">
              <a:solidFill>
                <a:schemeClr val="accent4"/>
              </a:solidFill>
              <a:ea typeface="Times New Roman" charset="0"/>
              <a:cs typeface="Times New Roman" charset="0"/>
            </a:endParaRPr>
          </a:p>
          <a:p>
            <a:pPr marL="0" indent="0" algn="ctr" eaLnBrk="0" hangingPunct="0">
              <a:buNone/>
            </a:pPr>
            <a:endParaRPr lang="en-US" sz="1100" b="1" i="0" dirty="0" smtClean="0">
              <a:solidFill>
                <a:schemeClr val="accent4"/>
              </a:solidFill>
              <a:ea typeface="Times New Roman" charset="0"/>
              <a:cs typeface="Times New Roman" charset="0"/>
            </a:endParaRPr>
          </a:p>
          <a:p>
            <a:pPr marL="0" indent="0" algn="ctr" eaLnBrk="0" hangingPunct="0">
              <a:buNone/>
            </a:pPr>
            <a:endParaRPr lang="en-US" sz="1100" b="1" dirty="0">
              <a:solidFill>
                <a:schemeClr val="accent4"/>
              </a:solidFill>
              <a:ea typeface="Times New Roman" charset="0"/>
              <a:cs typeface="Times New Roman" charset="0"/>
            </a:endParaRPr>
          </a:p>
          <a:p>
            <a:pPr marL="0" indent="0" eaLnBrk="0" hangingPunct="0">
              <a:buNone/>
            </a:pPr>
            <a:r>
              <a:rPr lang="en-US" sz="1200" b="1" i="0" dirty="0" smtClean="0">
                <a:solidFill>
                  <a:schemeClr val="accent4"/>
                </a:solidFill>
                <a:ea typeface="Times New Roman" charset="0"/>
                <a:cs typeface="Times New Roman" charset="0"/>
              </a:rPr>
              <a:t>purchased electricity</a:t>
            </a:r>
          </a:p>
          <a:p>
            <a:pPr marL="0" indent="0" eaLnBrk="0" hangingPunct="0">
              <a:buNone/>
            </a:pPr>
            <a:endParaRPr lang="en-US" sz="700" b="1" i="0" dirty="0" smtClean="0">
              <a:solidFill>
                <a:schemeClr val="accent4"/>
              </a:solidFill>
              <a:ea typeface="Times New Roman" charset="0"/>
              <a:cs typeface="Times New Roman" charset="0"/>
            </a:endParaRPr>
          </a:p>
          <a:p>
            <a:pPr marL="0" indent="0" eaLnBrk="0" hangingPunct="0">
              <a:buNone/>
            </a:pPr>
            <a:endParaRPr lang="en-US" sz="100" b="1" i="0" dirty="0" smtClean="0">
              <a:solidFill>
                <a:schemeClr val="accent4"/>
              </a:solidFill>
              <a:ea typeface="Times New Roman" charset="0"/>
              <a:cs typeface="Times New Roman" charset="0"/>
            </a:endParaRPr>
          </a:p>
          <a:p>
            <a:pPr marL="0" indent="0" eaLnBrk="0" hangingPunct="0">
              <a:buNone/>
            </a:pPr>
            <a:r>
              <a:rPr lang="en-US" sz="1200" b="1" i="0" dirty="0" smtClean="0">
                <a:solidFill>
                  <a:schemeClr val="accent1">
                    <a:lumMod val="50000"/>
                  </a:schemeClr>
                </a:solidFill>
                <a:ea typeface="Times New Roman" charset="0"/>
                <a:cs typeface="Times New Roman" charset="0"/>
              </a:rPr>
              <a:t>total delivered energy</a:t>
            </a:r>
          </a:p>
          <a:p>
            <a:pPr marL="0" indent="0" eaLnBrk="0" hangingPunct="0">
              <a:buNone/>
            </a:pPr>
            <a:endParaRPr lang="en-US" sz="1100" b="1" i="0" dirty="0" smtClean="0">
              <a:solidFill>
                <a:schemeClr val="tx2"/>
              </a:solidFill>
              <a:ea typeface="Times New Roman" charset="0"/>
              <a:cs typeface="Times New Roman" charset="0"/>
            </a:endParaRPr>
          </a:p>
          <a:p>
            <a:pPr marL="0" indent="0" eaLnBrk="0" hangingPunct="0">
              <a:buNone/>
            </a:pPr>
            <a:r>
              <a:rPr lang="en-US" sz="1200" b="1" i="0" dirty="0" smtClean="0">
                <a:solidFill>
                  <a:schemeClr val="accent1"/>
                </a:solidFill>
                <a:ea typeface="Times New Roman" charset="0"/>
                <a:cs typeface="Times New Roman" charset="0"/>
              </a:rPr>
              <a:t>natural gas</a:t>
            </a:r>
          </a:p>
          <a:p>
            <a:pPr marL="0" indent="0" algn="ctr" eaLnBrk="0" hangingPunct="0">
              <a:buNone/>
            </a:pPr>
            <a:endParaRPr lang="en-US" sz="1200" b="1" dirty="0">
              <a:solidFill>
                <a:schemeClr val="accent1"/>
              </a:solidFill>
              <a:ea typeface="Times New Roman" charset="0"/>
              <a:cs typeface="Times New Roman" charset="0"/>
            </a:endParaRPr>
          </a:p>
          <a:p>
            <a:pPr marL="0" indent="0" algn="ctr" eaLnBrk="0" hangingPunct="0">
              <a:buNone/>
            </a:pPr>
            <a:endParaRPr lang="en-US" sz="1100" b="1" i="0" dirty="0">
              <a:solidFill>
                <a:schemeClr val="accent1"/>
              </a:solidFill>
              <a:ea typeface="Times New Roman" charset="0"/>
              <a:cs typeface="Times New Roman" charset="0"/>
            </a:endParaRP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782995" y="1828004"/>
            <a:ext cx="2050172" cy="1420881"/>
          </a:xfrm>
          <a:prstGeom prst="rect">
            <a:avLst/>
          </a:prstGeom>
        </p:spPr>
        <p:txBody>
          <a:bodyPr/>
          <a:lstStyle/>
          <a:p>
            <a:pPr marL="0" indent="0" algn="ctr" eaLnBrk="0" hangingPunct="0">
              <a:buNone/>
            </a:pPr>
            <a:endParaRPr lang="en-US" sz="1100" b="1" i="0" dirty="0" smtClean="0">
              <a:solidFill>
                <a:schemeClr val="accent4"/>
              </a:solidFill>
              <a:ea typeface="Times New Roman" charset="0"/>
              <a:cs typeface="Times New Roman" charset="0"/>
            </a:endParaRPr>
          </a:p>
          <a:p>
            <a:pPr marL="0" indent="0" algn="ctr" eaLnBrk="0" hangingPunct="0">
              <a:buNone/>
            </a:pPr>
            <a:endParaRPr lang="en-US" sz="1100" b="1" dirty="0">
              <a:solidFill>
                <a:schemeClr val="accent4"/>
              </a:solidFill>
              <a:ea typeface="Times New Roman" charset="0"/>
              <a:cs typeface="Times New Roman" charset="0"/>
            </a:endParaRPr>
          </a:p>
          <a:p>
            <a:pPr marL="0" indent="0" eaLnBrk="0" hangingPunct="0">
              <a:buNone/>
            </a:pPr>
            <a:r>
              <a:rPr lang="en-US" sz="1200" b="1" i="0" dirty="0" smtClean="0">
                <a:solidFill>
                  <a:schemeClr val="accent4"/>
                </a:solidFill>
                <a:ea typeface="Times New Roman" charset="0"/>
                <a:cs typeface="Times New Roman" charset="0"/>
              </a:rPr>
              <a:t>purchased electricity</a:t>
            </a:r>
          </a:p>
          <a:p>
            <a:pPr marL="0" indent="0" eaLnBrk="0" hangingPunct="0">
              <a:buNone/>
            </a:pPr>
            <a:r>
              <a:rPr lang="en-US" sz="100" b="1" i="0" dirty="0" smtClean="0">
                <a:solidFill>
                  <a:schemeClr val="accent4"/>
                </a:solidFill>
                <a:ea typeface="Times New Roman" charset="0"/>
                <a:cs typeface="Times New Roman" charset="0"/>
              </a:rPr>
              <a:t>                  </a:t>
            </a:r>
          </a:p>
          <a:p>
            <a:pPr marL="0" indent="0" eaLnBrk="0" hangingPunct="0">
              <a:buNone/>
            </a:pPr>
            <a:r>
              <a:rPr lang="en-US" sz="1200" b="1" i="0" dirty="0" smtClean="0">
                <a:solidFill>
                  <a:schemeClr val="accent1">
                    <a:lumMod val="50000"/>
                  </a:schemeClr>
                </a:solidFill>
                <a:ea typeface="Times New Roman" charset="0"/>
                <a:cs typeface="Times New Roman" charset="0"/>
              </a:rPr>
              <a:t>total delivered energy</a:t>
            </a:r>
          </a:p>
          <a:p>
            <a:pPr marL="0" indent="0" algn="ctr" eaLnBrk="0" hangingPunct="0">
              <a:buNone/>
            </a:pPr>
            <a:endParaRPr lang="en-US" sz="1100" b="1" i="0" dirty="0" smtClean="0">
              <a:solidFill>
                <a:schemeClr val="tx2"/>
              </a:solidFill>
              <a:ea typeface="Times New Roman" charset="0"/>
              <a:cs typeface="Times New Roman" charset="0"/>
            </a:endParaRPr>
          </a:p>
          <a:p>
            <a:pPr marL="0" indent="0" algn="ctr" eaLnBrk="0" hangingPunct="0">
              <a:buNone/>
            </a:pPr>
            <a:endParaRPr lang="en-US" sz="500" b="1" i="0" dirty="0" smtClean="0">
              <a:solidFill>
                <a:schemeClr val="tx2"/>
              </a:solidFill>
              <a:ea typeface="Times New Roman" charset="0"/>
              <a:cs typeface="Times New Roman" charset="0"/>
            </a:endParaRPr>
          </a:p>
          <a:p>
            <a:pPr marL="0" indent="0" eaLnBrk="0" hangingPunct="0">
              <a:buNone/>
            </a:pPr>
            <a:r>
              <a:rPr lang="en-US" sz="1200" b="1" i="0" dirty="0" smtClean="0">
                <a:solidFill>
                  <a:schemeClr val="accent1"/>
                </a:solidFill>
                <a:ea typeface="Times New Roman" charset="0"/>
                <a:cs typeface="Times New Roman" charset="0"/>
              </a:rPr>
              <a:t>natural gas</a:t>
            </a:r>
          </a:p>
          <a:p>
            <a:pPr marL="0" indent="0" algn="ctr" eaLnBrk="0" hangingPunct="0">
              <a:buNone/>
            </a:pPr>
            <a:endParaRPr lang="en-US" sz="1200" b="1" dirty="0">
              <a:solidFill>
                <a:schemeClr val="accent1"/>
              </a:solidFill>
              <a:ea typeface="Times New Roman" charset="0"/>
              <a:cs typeface="Times New Roman" charset="0"/>
            </a:endParaRPr>
          </a:p>
          <a:p>
            <a:pPr marL="0" indent="0" algn="ctr" eaLnBrk="0" hangingPunct="0">
              <a:buNone/>
            </a:pPr>
            <a:endParaRPr lang="en-US" sz="1100" b="1" i="0" dirty="0">
              <a:solidFill>
                <a:schemeClr val="accent1"/>
              </a:solidFill>
              <a:ea typeface="Times New Roman" charset="0"/>
              <a:cs typeface="Times New Roman" charset="0"/>
            </a:endParaRPr>
          </a:p>
        </p:txBody>
      </p:sp>
      <p:sp>
        <p:nvSpPr>
          <p:cNvPr id="11" name="TextBox 1"/>
          <p:cNvSpPr txBox="1"/>
          <p:nvPr/>
        </p:nvSpPr>
        <p:spPr bwMode="auto">
          <a:xfrm>
            <a:off x="971838" y="1610203"/>
            <a:ext cx="1859830" cy="817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r>
              <a:rPr lang="en-US" sz="1200" b="0" i="0" dirty="0" smtClean="0">
                <a:solidFill>
                  <a:schemeClr val="bg2"/>
                </a:solidFill>
                <a:latin typeface="+mn-lt"/>
                <a:ea typeface="Times New Roman" charset="0"/>
                <a:cs typeface="Times New Roman" charset="0"/>
              </a:rPr>
              <a:t>         </a:t>
            </a:r>
            <a:r>
              <a:rPr lang="en-US" sz="1200" b="1" i="0" dirty="0" smtClean="0">
                <a:latin typeface="+mn-lt"/>
                <a:ea typeface="Times New Roman" charset="0"/>
                <a:cs typeface="Times New Roman" charset="0"/>
              </a:rPr>
              <a:t>2021</a:t>
            </a:r>
          </a:p>
          <a:p>
            <a:pPr eaLnBrk="0" hangingPunct="0"/>
            <a:endParaRPr lang="en-US" sz="300" b="1" i="0" dirty="0" smtClean="0">
              <a:latin typeface="+mn-lt"/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sz="1200" b="0" i="0" dirty="0" smtClean="0">
                <a:latin typeface="+mn-lt"/>
                <a:ea typeface="Times New Roman" charset="0"/>
                <a:cs typeface="Times New Roman" charset="0"/>
              </a:rPr>
              <a:t>history</a:t>
            </a:r>
            <a:r>
              <a:rPr lang="en-US" sz="1200" b="0" i="0" baseline="0" dirty="0" smtClean="0">
                <a:latin typeface="+mn-lt"/>
                <a:ea typeface="Times New Roman" charset="0"/>
                <a:cs typeface="Times New Roman" charset="0"/>
              </a:rPr>
              <a:t>    projections</a:t>
            </a:r>
            <a:endParaRPr lang="en-US" sz="1200" b="0" i="0" dirty="0" smtClean="0">
              <a:latin typeface="+mn-lt"/>
              <a:ea typeface="Times New Roman" charset="0"/>
              <a:cs typeface="Times New Roman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9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32" y="203102"/>
            <a:ext cx="576228" cy="579763"/>
          </a:xfrm>
          <a:prstGeom prst="rect">
            <a:avLst/>
          </a:prstGeom>
        </p:spPr>
      </p:pic>
      <p:graphicFrame>
        <p:nvGraphicFramePr>
          <p:cNvPr id="14" name="BLD23a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722105235"/>
              </p:ext>
            </p:extLst>
          </p:nvPr>
        </p:nvGraphicFramePr>
        <p:xfrm>
          <a:off x="484632" y="1324507"/>
          <a:ext cx="3932238" cy="27292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5" name="BLD23b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622715112"/>
              </p:ext>
            </p:extLst>
          </p:nvPr>
        </p:nvGraphicFramePr>
        <p:xfrm>
          <a:off x="4462907" y="1324507"/>
          <a:ext cx="4022725" cy="27292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" name="Text Placeholder 2"/>
          <p:cNvSpPr>
            <a:spLocks noGrp="1"/>
          </p:cNvSpPr>
          <p:nvPr>
            <p:ph type="body" sz="quarter" idx="17"/>
          </p:nvPr>
        </p:nvSpPr>
        <p:spPr>
          <a:xfrm>
            <a:off x="708502" y="1041413"/>
            <a:ext cx="3931920" cy="513650"/>
          </a:xfrm>
          <a:prstGeom prst="rect">
            <a:avLst/>
          </a:prstGeom>
        </p:spPr>
        <p:txBody>
          <a:bodyPr/>
          <a:lstStyle/>
          <a:p>
            <a:r>
              <a:rPr lang="en-US" b="1" dirty="0" smtClean="0"/>
              <a:t>Residential energy intensity by end use</a:t>
            </a:r>
          </a:p>
          <a:p>
            <a:r>
              <a:rPr lang="en-US" b="1" dirty="0" smtClean="0"/>
              <a:t>AEO2022 Reference case</a:t>
            </a:r>
          </a:p>
          <a:p>
            <a:endParaRPr lang="en-US" b="1" dirty="0" smtClean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8"/>
          </p:nvPr>
        </p:nvSpPr>
        <p:spPr>
          <a:xfrm>
            <a:off x="4663440" y="894520"/>
            <a:ext cx="4023360" cy="627434"/>
          </a:xfrm>
        </p:spPr>
        <p:txBody>
          <a:bodyPr/>
          <a:lstStyle/>
          <a:p>
            <a:pPr algn="l" eaLnBrk="0" hangingPunct="0"/>
            <a:r>
              <a:rPr lang="en-US" b="1" dirty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Commercial energy </a:t>
            </a:r>
            <a:r>
              <a:rPr lang="en-US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intensity by end use</a:t>
            </a:r>
            <a:endParaRPr lang="en-US" b="1" dirty="0">
              <a:solidFill>
                <a:sysClr val="windowText" lastClr="000000"/>
              </a:solidFill>
              <a:ea typeface="Times New Roman" charset="0"/>
              <a:cs typeface="Times New Roman" charset="0"/>
            </a:endParaRPr>
          </a:p>
          <a:p>
            <a:pPr algn="l" eaLnBrk="0" hangingPunct="0"/>
            <a:r>
              <a:rPr lang="en-US" b="1" dirty="0" smtClean="0">
                <a:ea typeface="Times New Roman" charset="0"/>
                <a:cs typeface="Times New Roman" charset="0"/>
              </a:rPr>
              <a:t>AEO2022 </a:t>
            </a:r>
            <a:r>
              <a:rPr lang="en-US" b="1" dirty="0">
                <a:ea typeface="Times New Roman" charset="0"/>
                <a:cs typeface="Times New Roman" charset="0"/>
              </a:rPr>
              <a:t>Reference </a:t>
            </a:r>
            <a:r>
              <a:rPr lang="en-US" b="1" dirty="0" smtClean="0">
                <a:ea typeface="Times New Roman" charset="0"/>
                <a:cs typeface="Times New Roman" charset="0"/>
              </a:rPr>
              <a:t>case</a:t>
            </a:r>
          </a:p>
          <a:p>
            <a:pPr algn="l" eaLnBrk="0" hangingPunct="0"/>
            <a:endParaRPr lang="en-US" b="1" dirty="0">
              <a:solidFill>
                <a:sysClr val="windowText" lastClr="000000"/>
              </a:solidFill>
              <a:ea typeface="Times New Roman" charset="0"/>
              <a:cs typeface="Times New Roman" charset="0"/>
            </a:endParaRP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prstGeom prst="rect">
            <a:avLst/>
          </a:prstGeom>
        </p:spPr>
        <p:txBody>
          <a:bodyPr/>
          <a:lstStyle/>
          <a:p>
            <a:pPr eaLnBrk="0" hangingPunct="0"/>
            <a:r>
              <a:rPr lang="en-US" dirty="0" smtClean="0"/>
              <a:t>Note: Intensities </a:t>
            </a:r>
            <a:r>
              <a:rPr lang="en-US" dirty="0"/>
              <a:t>reflect all energy </a:t>
            </a:r>
            <a:r>
              <a:rPr lang="en-US" dirty="0" smtClean="0"/>
              <a:t>sources consumed, </a:t>
            </a:r>
            <a:r>
              <a:rPr lang="en-US" dirty="0"/>
              <a:t>including both purchased electricity and electricity produced onsite for own </a:t>
            </a:r>
            <a:r>
              <a:rPr lang="en-US" dirty="0" smtClean="0"/>
              <a:t>use.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2400" dirty="0" smtClean="0"/>
              <a:t>Residential and commercial overall energy intensity by end use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67771" y="4056776"/>
            <a:ext cx="3438144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million British thermal units per household</a:t>
            </a: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394960" y="4041724"/>
            <a:ext cx="3017520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ea typeface="Times New Roman" charset="0"/>
                <a:cs typeface="Times New Roman" charset="0"/>
              </a:rPr>
              <a:t>thousand British thermal units per square foot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0228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ia_template_16x9">
  <a:themeElements>
    <a:clrScheme name="EIA">
      <a:dk1>
        <a:srgbClr val="000000"/>
      </a:dk1>
      <a:lt1>
        <a:srgbClr val="FFFFFF"/>
      </a:lt1>
      <a:dk2>
        <a:srgbClr val="003953"/>
      </a:dk2>
      <a:lt2>
        <a:srgbClr val="333333"/>
      </a:lt2>
      <a:accent1>
        <a:srgbClr val="0096D7"/>
      </a:accent1>
      <a:accent2>
        <a:srgbClr val="BD732A"/>
      </a:accent2>
      <a:accent3>
        <a:srgbClr val="5D9732"/>
      </a:accent3>
      <a:accent4>
        <a:srgbClr val="FFC702"/>
      </a:accent4>
      <a:accent5>
        <a:srgbClr val="A33340"/>
      </a:accent5>
      <a:accent6>
        <a:srgbClr val="675005"/>
      </a:accent6>
      <a:hlink>
        <a:srgbClr val="0096D7"/>
      </a:hlink>
      <a:folHlink>
        <a:srgbClr val="5D9732"/>
      </a:folHlink>
    </a:clrScheme>
    <a:fontScheme name="EIA 1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EOtemplatenew2020" id="{22974630-7C29-4446-A3AF-BF6DC17F8D11}" vid="{67E6A860-A119-471C-8D66-7B6EFF9AB45B}"/>
    </a:ext>
  </a:extLst>
</a:theme>
</file>

<file path=ppt/theme/theme2.xml><?xml version="1.0" encoding="utf-8"?>
<a:theme xmlns:a="http://schemas.openxmlformats.org/drawingml/2006/main" name="1_eia_template_16x9">
  <a:themeElements>
    <a:clrScheme name="EIA">
      <a:dk1>
        <a:srgbClr val="000000"/>
      </a:dk1>
      <a:lt1>
        <a:srgbClr val="FFFFFF"/>
      </a:lt1>
      <a:dk2>
        <a:srgbClr val="003953"/>
      </a:dk2>
      <a:lt2>
        <a:srgbClr val="333333"/>
      </a:lt2>
      <a:accent1>
        <a:srgbClr val="0096D7"/>
      </a:accent1>
      <a:accent2>
        <a:srgbClr val="BD732A"/>
      </a:accent2>
      <a:accent3>
        <a:srgbClr val="5D9732"/>
      </a:accent3>
      <a:accent4>
        <a:srgbClr val="FFC702"/>
      </a:accent4>
      <a:accent5>
        <a:srgbClr val="A33340"/>
      </a:accent5>
      <a:accent6>
        <a:srgbClr val="675005"/>
      </a:accent6>
      <a:hlink>
        <a:srgbClr val="0096D7"/>
      </a:hlink>
      <a:folHlink>
        <a:srgbClr val="5D9732"/>
      </a:folHlink>
    </a:clrScheme>
    <a:fontScheme name="EIA 1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EOtemplatenew2020" id="{22974630-7C29-4446-A3AF-BF6DC17F8D11}" vid="{67E6A860-A119-471C-8D66-7B6EFF9AB45B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AEOtemplatenew2020</Template>
  <TotalTime>25148</TotalTime>
  <Words>1047</Words>
  <Application>Microsoft Office PowerPoint</Application>
  <PresentationFormat>On-screen Show (16:9)</PresentationFormat>
  <Paragraphs>369</Paragraphs>
  <Slides>17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Times New Roman</vt:lpstr>
      <vt:lpstr>eia_template_16x9</vt:lpstr>
      <vt:lpstr>1_eia_template_16x9</vt:lpstr>
      <vt:lpstr>PowerPoint Presentation</vt:lpstr>
      <vt:lpstr> Total buildings sector delivered energy consumption</vt:lpstr>
      <vt:lpstr>Residential and commercial buildings energy consumption</vt:lpstr>
      <vt:lpstr>Change in population and residential housing stocks</vt:lpstr>
      <vt:lpstr>Commercial buildings floorspace growth</vt:lpstr>
      <vt:lpstr>Population-weighted heating and cooling degree days</vt:lpstr>
      <vt:lpstr>Residential and commercial electricity and natural gas prices</vt:lpstr>
      <vt:lpstr>  Residential and commercial energy intensity</vt:lpstr>
      <vt:lpstr>Residential and commercial overall energy intensity by end use</vt:lpstr>
      <vt:lpstr>Residential and commercial electricity intensity by end use</vt:lpstr>
      <vt:lpstr> Commercial building end-use intensities</vt:lpstr>
      <vt:lpstr>Residential and commercial onsite generation versus purchased electricity</vt:lpstr>
      <vt:lpstr>Residential electricity use and miscellaneous electrical loads</vt:lpstr>
      <vt:lpstr>Commercial electricity use and miscellaneous electrical loads</vt:lpstr>
      <vt:lpstr>Residential and commercial solar photovoltaic generation capacity</vt:lpstr>
      <vt:lpstr>Commercial distributed generation capacity</vt:lpstr>
      <vt:lpstr>Residential and commercial lighting consumption and lighting shares</vt:lpstr>
    </vt:vector>
  </TitlesOfParts>
  <Company>EIA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U.S. Energy Information Administration</dc:creator>
  <cp:lastModifiedBy>Kline, Mala M.</cp:lastModifiedBy>
  <cp:revision>591</cp:revision>
  <cp:lastPrinted>2021-03-30T13:30:15Z</cp:lastPrinted>
  <dcterms:created xsi:type="dcterms:W3CDTF">2020-01-30T17:25:42Z</dcterms:created>
  <dcterms:modified xsi:type="dcterms:W3CDTF">2022-02-23T13:28:25Z</dcterms:modified>
</cp:coreProperties>
</file>