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3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3.xml" ContentType="application/vnd.openxmlformats-officedocument.themeOverride+xml"/>
  <Override PartName="/ppt/drawings/drawing3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4.xml" ContentType="application/vnd.openxmlformats-officedocument.themeOverride+xml"/>
  <Override PartName="/ppt/drawings/drawing4.xml" ContentType="application/vnd.openxmlformats-officedocument.drawingml.chartshapes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5.xml" ContentType="application/vnd.openxmlformats-officedocument.themeOverride+xml"/>
  <Override PartName="/ppt/drawings/drawing5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6.xml" ContentType="application/vnd.openxmlformats-officedocument.themeOverride+xml"/>
  <Override PartName="/ppt/drawings/drawing6.xml" ContentType="application/vnd.openxmlformats-officedocument.drawingml.chartshapes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7.xml" ContentType="application/vnd.openxmlformats-officedocument.themeOverride+xml"/>
  <Override PartName="/ppt/drawings/drawing7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theme/themeOverride8.xml" ContentType="application/vnd.openxmlformats-officedocument.themeOverride+xml"/>
  <Override PartName="/ppt/drawings/drawing8.xml" ContentType="application/vnd.openxmlformats-officedocument.drawingml.chartshapes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theme/themeOverride9.xml" ContentType="application/vnd.openxmlformats-officedocument.themeOverride+xml"/>
  <Override PartName="/ppt/drawings/drawing9.xml" ContentType="application/vnd.openxmlformats-officedocument.drawingml.chartshapes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theme/themeOverride10.xml" ContentType="application/vnd.openxmlformats-officedocument.themeOverride+xml"/>
  <Override PartName="/ppt/drawings/drawing10.xml" ContentType="application/vnd.openxmlformats-officedocument.drawingml.chartshapes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notesSlides/notesSlide5.xml" ContentType="application/vnd.openxmlformats-officedocument.presentationml.notesSl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notesSlides/notesSlide6.xml" ContentType="application/vnd.openxmlformats-officedocument.presentationml.notesSlid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drawings/drawing11.xml" ContentType="application/vnd.openxmlformats-officedocument.drawingml.chartshapes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drawings/drawing12.xml" ContentType="application/vnd.openxmlformats-officedocument.drawingml.chartshapes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drawings/drawing13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drawings/drawing14.xml" ContentType="application/vnd.openxmlformats-officedocument.drawingml.chartshapes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5276" r:id="rId2"/>
    <p:sldMasterId id="2147485294" r:id="rId3"/>
    <p:sldMasterId id="2147485310" r:id="rId4"/>
  </p:sldMasterIdLst>
  <p:notesMasterIdLst>
    <p:notesMasterId r:id="rId15"/>
  </p:notesMasterIdLst>
  <p:handoutMasterIdLst>
    <p:handoutMasterId r:id="rId16"/>
  </p:handoutMasterIdLst>
  <p:sldIdLst>
    <p:sldId id="304" r:id="rId5"/>
    <p:sldId id="365" r:id="rId6"/>
    <p:sldId id="307" r:id="rId7"/>
    <p:sldId id="309" r:id="rId8"/>
    <p:sldId id="311" r:id="rId9"/>
    <p:sldId id="362" r:id="rId10"/>
    <p:sldId id="315" r:id="rId11"/>
    <p:sldId id="367" r:id="rId12"/>
    <p:sldId id="368" r:id="rId13"/>
    <p:sldId id="319" r:id="rId14"/>
  </p:sldIdLst>
  <p:sldSz cx="9144000" cy="5143500" type="screen16x9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0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wrence, Kirby" initials="LK" lastIdx="8" clrIdx="0">
    <p:extLst>
      <p:ext uri="{19B8F6BF-5375-455C-9EA6-DF929625EA0E}">
        <p15:presenceInfo xmlns:p15="http://schemas.microsoft.com/office/powerpoint/2012/main" userId="S-1-5-21-2005352356-2018378189-366286951-43491" providerId="AD"/>
      </p:ext>
    </p:extLst>
  </p:cmAuthor>
  <p:cmAuthor id="2" name="Sourmehi, Courtney" initials="SC" lastIdx="7" clrIdx="1">
    <p:extLst>
      <p:ext uri="{19B8F6BF-5375-455C-9EA6-DF929625EA0E}">
        <p15:presenceInfo xmlns:p15="http://schemas.microsoft.com/office/powerpoint/2012/main" userId="S-1-5-21-2005352356-2018378189-366286951-4037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96D7"/>
    <a:srgbClr val="169DD8"/>
    <a:srgbClr val="C5600D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40" autoAdjust="0"/>
    <p:restoredTop sz="86067" autoAdjust="0"/>
  </p:normalViewPr>
  <p:slideViewPr>
    <p:cSldViewPr snapToGrid="0">
      <p:cViewPr varScale="1">
        <p:scale>
          <a:sx n="67" d="100"/>
          <a:sy n="67" d="100"/>
        </p:scale>
        <p:origin x="840" y="44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-270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-1686" y="612"/>
      </p:cViewPr>
      <p:guideLst>
        <p:guide orient="horz" pos="2924"/>
        <p:guide pos="2200"/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10.xml"/><Relationship Id="rId1" Type="http://schemas.microsoft.com/office/2011/relationships/chartStyle" Target="style10.xml"/><Relationship Id="rId5" Type="http://schemas.openxmlformats.org/officeDocument/2006/relationships/chartUserShapes" Target="../drawings/drawing7.xml"/><Relationship Id="rId4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11.xml"/><Relationship Id="rId1" Type="http://schemas.microsoft.com/office/2011/relationships/chartStyle" Target="style11.xml"/><Relationship Id="rId5" Type="http://schemas.openxmlformats.org/officeDocument/2006/relationships/chartUserShapes" Target="../drawings/drawing8.xml"/><Relationship Id="rId4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12.xml"/><Relationship Id="rId1" Type="http://schemas.microsoft.com/office/2011/relationships/chartStyle" Target="style12.xml"/><Relationship Id="rId5" Type="http://schemas.openxmlformats.org/officeDocument/2006/relationships/chartUserShapes" Target="../drawings/drawing9.xml"/><Relationship Id="rId4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0.xml"/><Relationship Id="rId2" Type="http://schemas.microsoft.com/office/2011/relationships/chartColorStyle" Target="colors13.xml"/><Relationship Id="rId1" Type="http://schemas.microsoft.com/office/2011/relationships/chartStyle" Target="style13.xml"/><Relationship Id="rId5" Type="http://schemas.openxmlformats.org/officeDocument/2006/relationships/chartUserShapes" Target="../drawings/drawing10.xml"/><Relationship Id="rId4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7.xml"/><Relationship Id="rId1" Type="http://schemas.microsoft.com/office/2011/relationships/chartStyle" Target="style17.xml"/><Relationship Id="rId4" Type="http://schemas.openxmlformats.org/officeDocument/2006/relationships/chartUserShapes" Target="../drawings/drawing11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18.xml"/><Relationship Id="rId1" Type="http://schemas.microsoft.com/office/2011/relationships/chartStyle" Target="style18.xml"/><Relationship Id="rId4" Type="http://schemas.openxmlformats.org/officeDocument/2006/relationships/chartUserShapes" Target="../drawings/drawing12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19.xml"/><Relationship Id="rId1" Type="http://schemas.microsoft.com/office/2011/relationships/chartStyle" Target="style19.xml"/><Relationship Id="rId4" Type="http://schemas.openxmlformats.org/officeDocument/2006/relationships/chartUserShapes" Target="../drawings/drawing13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20.xml"/><Relationship Id="rId1" Type="http://schemas.microsoft.com/office/2011/relationships/chartStyle" Target="style20.xml"/><Relationship Id="rId4" Type="http://schemas.openxmlformats.org/officeDocument/2006/relationships/chartUserShapes" Target="../drawings/drawing14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4.xml"/><Relationship Id="rId1" Type="http://schemas.microsoft.com/office/2011/relationships/chartStyle" Target="style4.xml"/><Relationship Id="rId5" Type="http://schemas.openxmlformats.org/officeDocument/2006/relationships/chartUserShapes" Target="../drawings/drawing2.xml"/><Relationship Id="rId4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5.xml"/><Relationship Id="rId1" Type="http://schemas.microsoft.com/office/2011/relationships/chartStyle" Target="style5.xml"/><Relationship Id="rId5" Type="http://schemas.openxmlformats.org/officeDocument/2006/relationships/chartUserShapes" Target="../drawings/drawing3.xml"/><Relationship Id="rId4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6.xml"/><Relationship Id="rId1" Type="http://schemas.microsoft.com/office/2011/relationships/chartStyle" Target="style6.xml"/><Relationship Id="rId5" Type="http://schemas.openxmlformats.org/officeDocument/2006/relationships/chartUserShapes" Target="../drawings/drawing4.xml"/><Relationship Id="rId4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7.xml"/><Relationship Id="rId1" Type="http://schemas.microsoft.com/office/2011/relationships/chartStyle" Target="style7.xml"/><Relationship Id="rId5" Type="http://schemas.openxmlformats.org/officeDocument/2006/relationships/chartUserShapes" Target="../drawings/drawing5.xml"/><Relationship Id="rId4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9.xml"/><Relationship Id="rId1" Type="http://schemas.microsoft.com/office/2011/relationships/chartStyle" Target="style9.xml"/><Relationship Id="rId5" Type="http://schemas.openxmlformats.org/officeDocument/2006/relationships/chartUserShapes" Target="../drawings/drawing6.xml"/><Relationship Id="rId4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677100339836109"/>
          <c:y val="2.9076121609750531E-2"/>
          <c:w val="0.7342735682012187"/>
          <c:h val="0.85860513952382356"/>
        </c:manualLayout>
      </c:layout>
      <c:lineChart>
        <c:grouping val="standard"/>
        <c:varyColors val="0"/>
        <c:ser>
          <c:idx val="2"/>
          <c:order val="0"/>
          <c:tx>
            <c:strRef>
              <c:f>Sheet1!$D$1</c:f>
              <c:strCache>
                <c:ptCount val="1"/>
                <c:pt idx="0">
                  <c:v>Low Oil Price</c:v>
                </c:pt>
              </c:strCache>
            </c:strRef>
          </c:tx>
          <c:spPr>
            <a:ln w="22225" cap="rnd">
              <a:solidFill>
                <a:schemeClr val="accent5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23.333120999999998</c:v>
                </c:pt>
                <c:pt idx="1">
                  <c:v>22.238624000000002</c:v>
                </c:pt>
                <c:pt idx="2">
                  <c:v>23.027021000000001</c:v>
                </c:pt>
                <c:pt idx="3">
                  <c:v>22.276502000000001</c:v>
                </c:pt>
                <c:pt idx="4">
                  <c:v>22.402545999999997</c:v>
                </c:pt>
                <c:pt idx="5">
                  <c:v>22.014434000000001</c:v>
                </c:pt>
                <c:pt idx="6">
                  <c:v>21.699071</c:v>
                </c:pt>
                <c:pt idx="7">
                  <c:v>23.103793000000003</c:v>
                </c:pt>
                <c:pt idx="8">
                  <c:v>23.277007000000001</c:v>
                </c:pt>
                <c:pt idx="9">
                  <c:v>22.910078000000002</c:v>
                </c:pt>
                <c:pt idx="10">
                  <c:v>24.086796999999997</c:v>
                </c:pt>
                <c:pt idx="11">
                  <c:v>24.477425</c:v>
                </c:pt>
                <c:pt idx="12">
                  <c:v>25.538487</c:v>
                </c:pt>
                <c:pt idx="13">
                  <c:v>26.155071</c:v>
                </c:pt>
                <c:pt idx="14">
                  <c:v>26.593375000000002</c:v>
                </c:pt>
                <c:pt idx="15">
                  <c:v>27.243856999999998</c:v>
                </c:pt>
                <c:pt idx="16">
                  <c:v>27.444220000000001</c:v>
                </c:pt>
                <c:pt idx="17">
                  <c:v>27.145893000000001</c:v>
                </c:pt>
                <c:pt idx="18">
                  <c:v>30.076622</c:v>
                </c:pt>
                <c:pt idx="19">
                  <c:v>31.014345000000002</c:v>
                </c:pt>
                <c:pt idx="20">
                  <c:v>30.68244</c:v>
                </c:pt>
                <c:pt idx="21">
                  <c:v>28.649941999999999</c:v>
                </c:pt>
                <c:pt idx="22">
                  <c:v>28.648316999999999</c:v>
                </c:pt>
                <c:pt idx="23">
                  <c:v>28.306231</c:v>
                </c:pt>
                <c:pt idx="24">
                  <c:v>28.060176999999999</c:v>
                </c:pt>
                <c:pt idx="25">
                  <c:v>29.011904000000001</c:v>
                </c:pt>
                <c:pt idx="26">
                  <c:v>29.344360000000002</c:v>
                </c:pt>
                <c:pt idx="27">
                  <c:v>29.531936999999999</c:v>
                </c:pt>
                <c:pt idx="28">
                  <c:v>29.439876999999999</c:v>
                </c:pt>
                <c:pt idx="29">
                  <c:v>29.278793</c:v>
                </c:pt>
                <c:pt idx="30">
                  <c:v>29.012339000000001</c:v>
                </c:pt>
                <c:pt idx="31">
                  <c:v>29.126064</c:v>
                </c:pt>
                <c:pt idx="32">
                  <c:v>29.266476000000001</c:v>
                </c:pt>
                <c:pt idx="33">
                  <c:v>29.327794999999998</c:v>
                </c:pt>
                <c:pt idx="34">
                  <c:v>29.434923000000001</c:v>
                </c:pt>
                <c:pt idx="35">
                  <c:v>29.457117</c:v>
                </c:pt>
                <c:pt idx="36">
                  <c:v>29.572953999999999</c:v>
                </c:pt>
                <c:pt idx="37">
                  <c:v>29.846564999999998</c:v>
                </c:pt>
                <c:pt idx="38">
                  <c:v>30.236673</c:v>
                </c:pt>
                <c:pt idx="39">
                  <c:v>30.574282</c:v>
                </c:pt>
                <c:pt idx="40">
                  <c:v>30.756786000000002</c:v>
                </c:pt>
                <c:pt idx="41">
                  <c:v>30.976033999999999</c:v>
                </c:pt>
                <c:pt idx="42">
                  <c:v>31.311951000000001</c:v>
                </c:pt>
                <c:pt idx="43">
                  <c:v>31.602270000000001</c:v>
                </c:pt>
                <c:pt idx="44">
                  <c:v>31.802429</c:v>
                </c:pt>
                <c:pt idx="45">
                  <c:v>32.092666999999999</c:v>
                </c:pt>
                <c:pt idx="46">
                  <c:v>32.316887000000001</c:v>
                </c:pt>
                <c:pt idx="47">
                  <c:v>32.572474999999997</c:v>
                </c:pt>
                <c:pt idx="48">
                  <c:v>32.822547999999998</c:v>
                </c:pt>
                <c:pt idx="49">
                  <c:v>33.078232</c:v>
                </c:pt>
                <c:pt idx="50">
                  <c:v>33.441200000000002</c:v>
                </c:pt>
              </c:numCache>
            </c:numRef>
          </c:val>
          <c:smooth val="0"/>
        </c:ser>
        <c:ser>
          <c:idx val="3"/>
          <c:order val="1"/>
          <c:tx>
            <c:strRef>
              <c:f>Sheet1!$E$1</c:f>
              <c:strCache>
                <c:ptCount val="1"/>
                <c:pt idx="0">
                  <c:v>High Oil Price</c:v>
                </c:pt>
              </c:strCache>
            </c:strRef>
          </c:tx>
          <c:spPr>
            <a:ln w="22225" cap="rnd">
              <a:solidFill>
                <a:schemeClr val="accent5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Sheet1!$E$2:$E$52</c:f>
              <c:numCache>
                <c:formatCode>General</c:formatCode>
                <c:ptCount val="51"/>
                <c:pt idx="0">
                  <c:v>23.333120999999998</c:v>
                </c:pt>
                <c:pt idx="1">
                  <c:v>22.238624000000002</c:v>
                </c:pt>
                <c:pt idx="2">
                  <c:v>23.027021000000001</c:v>
                </c:pt>
                <c:pt idx="3">
                  <c:v>22.276502000000001</c:v>
                </c:pt>
                <c:pt idx="4">
                  <c:v>22.402545999999997</c:v>
                </c:pt>
                <c:pt idx="5">
                  <c:v>22.014434000000001</c:v>
                </c:pt>
                <c:pt idx="6">
                  <c:v>21.699071</c:v>
                </c:pt>
                <c:pt idx="7">
                  <c:v>23.103793000000003</c:v>
                </c:pt>
                <c:pt idx="8">
                  <c:v>23.277007000000001</c:v>
                </c:pt>
                <c:pt idx="9">
                  <c:v>22.910078000000002</c:v>
                </c:pt>
                <c:pt idx="10">
                  <c:v>24.086796999999997</c:v>
                </c:pt>
                <c:pt idx="11">
                  <c:v>24.477425</c:v>
                </c:pt>
                <c:pt idx="12">
                  <c:v>25.538487</c:v>
                </c:pt>
                <c:pt idx="13">
                  <c:v>26.155071</c:v>
                </c:pt>
                <c:pt idx="14">
                  <c:v>26.593375000000002</c:v>
                </c:pt>
                <c:pt idx="15">
                  <c:v>27.243856999999998</c:v>
                </c:pt>
                <c:pt idx="16">
                  <c:v>27.444220000000001</c:v>
                </c:pt>
                <c:pt idx="17">
                  <c:v>27.145893000000001</c:v>
                </c:pt>
                <c:pt idx="18">
                  <c:v>30.076622</c:v>
                </c:pt>
                <c:pt idx="19">
                  <c:v>31.014345000000002</c:v>
                </c:pt>
                <c:pt idx="20">
                  <c:v>30.703371000000001</c:v>
                </c:pt>
                <c:pt idx="21">
                  <c:v>29.448409999999999</c:v>
                </c:pt>
                <c:pt idx="22">
                  <c:v>30.044284999999999</c:v>
                </c:pt>
                <c:pt idx="23">
                  <c:v>30.667345000000001</c:v>
                </c:pt>
                <c:pt idx="24">
                  <c:v>30.820328</c:v>
                </c:pt>
                <c:pt idx="25">
                  <c:v>31.749953999999999</c:v>
                </c:pt>
                <c:pt idx="26">
                  <c:v>31.95627</c:v>
                </c:pt>
                <c:pt idx="27">
                  <c:v>32.001114000000001</c:v>
                </c:pt>
                <c:pt idx="28">
                  <c:v>31.945537999999999</c:v>
                </c:pt>
                <c:pt idx="29">
                  <c:v>31.865735999999998</c:v>
                </c:pt>
                <c:pt idx="30">
                  <c:v>31.703620999999998</c:v>
                </c:pt>
                <c:pt idx="31">
                  <c:v>31.963633999999999</c:v>
                </c:pt>
                <c:pt idx="32">
                  <c:v>32.164482</c:v>
                </c:pt>
                <c:pt idx="33">
                  <c:v>32.531089999999999</c:v>
                </c:pt>
                <c:pt idx="34">
                  <c:v>32.957873999999997</c:v>
                </c:pt>
                <c:pt idx="35">
                  <c:v>33.206527999999999</c:v>
                </c:pt>
                <c:pt idx="36">
                  <c:v>33.434998</c:v>
                </c:pt>
                <c:pt idx="37">
                  <c:v>33.674137000000002</c:v>
                </c:pt>
                <c:pt idx="38">
                  <c:v>34.141250999999997</c:v>
                </c:pt>
                <c:pt idx="39">
                  <c:v>34.647812000000002</c:v>
                </c:pt>
                <c:pt idx="40">
                  <c:v>35.095416999999998</c:v>
                </c:pt>
                <c:pt idx="41">
                  <c:v>35.356693</c:v>
                </c:pt>
                <c:pt idx="42">
                  <c:v>35.777828</c:v>
                </c:pt>
                <c:pt idx="43">
                  <c:v>36.119923</c:v>
                </c:pt>
                <c:pt idx="44">
                  <c:v>36.573566</c:v>
                </c:pt>
                <c:pt idx="45">
                  <c:v>36.975955999999996</c:v>
                </c:pt>
                <c:pt idx="46">
                  <c:v>37.170760999999999</c:v>
                </c:pt>
                <c:pt idx="47">
                  <c:v>37.477080999999998</c:v>
                </c:pt>
                <c:pt idx="48">
                  <c:v>37.739306999999997</c:v>
                </c:pt>
                <c:pt idx="49">
                  <c:v>38.169231000000003</c:v>
                </c:pt>
                <c:pt idx="50">
                  <c:v>38.656761000000003</c:v>
                </c:pt>
              </c:numCache>
            </c:numRef>
          </c:val>
          <c:smooth val="0"/>
        </c:ser>
        <c:ser>
          <c:idx val="4"/>
          <c:order val="2"/>
          <c:tx>
            <c:strRef>
              <c:f>Sheet1!$F$1</c:f>
              <c:strCache>
                <c:ptCount val="1"/>
                <c:pt idx="0">
                  <c:v>Low Oil &amp; Gas Supply</c:v>
                </c:pt>
              </c:strCache>
            </c:strRef>
          </c:tx>
          <c:spPr>
            <a:ln w="22225" cap="rnd">
              <a:solidFill>
                <a:schemeClr val="accent2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Sheet1!$F$2:$F$52</c:f>
              <c:numCache>
                <c:formatCode>General</c:formatCode>
                <c:ptCount val="51"/>
                <c:pt idx="0">
                  <c:v>23.333120999999998</c:v>
                </c:pt>
                <c:pt idx="1">
                  <c:v>22.238624000000002</c:v>
                </c:pt>
                <c:pt idx="2">
                  <c:v>23.027021000000001</c:v>
                </c:pt>
                <c:pt idx="3">
                  <c:v>22.276502000000001</c:v>
                </c:pt>
                <c:pt idx="4">
                  <c:v>22.402545999999997</c:v>
                </c:pt>
                <c:pt idx="5">
                  <c:v>22.014434000000001</c:v>
                </c:pt>
                <c:pt idx="6">
                  <c:v>21.699071</c:v>
                </c:pt>
                <c:pt idx="7">
                  <c:v>23.103793000000003</c:v>
                </c:pt>
                <c:pt idx="8">
                  <c:v>23.277007000000001</c:v>
                </c:pt>
                <c:pt idx="9">
                  <c:v>22.910078000000002</c:v>
                </c:pt>
                <c:pt idx="10">
                  <c:v>24.086796999999997</c:v>
                </c:pt>
                <c:pt idx="11">
                  <c:v>24.477425</c:v>
                </c:pt>
                <c:pt idx="12">
                  <c:v>25.538487</c:v>
                </c:pt>
                <c:pt idx="13">
                  <c:v>26.155071</c:v>
                </c:pt>
                <c:pt idx="14">
                  <c:v>26.593375000000002</c:v>
                </c:pt>
                <c:pt idx="15">
                  <c:v>27.243856999999998</c:v>
                </c:pt>
                <c:pt idx="16">
                  <c:v>27.444220000000001</c:v>
                </c:pt>
                <c:pt idx="17">
                  <c:v>27.145893000000001</c:v>
                </c:pt>
                <c:pt idx="18">
                  <c:v>30.076622</c:v>
                </c:pt>
                <c:pt idx="19">
                  <c:v>31.014345000000002</c:v>
                </c:pt>
                <c:pt idx="20">
                  <c:v>30.70232</c:v>
                </c:pt>
                <c:pt idx="21">
                  <c:v>28.841621</c:v>
                </c:pt>
                <c:pt idx="22">
                  <c:v>28.449407999999998</c:v>
                </c:pt>
                <c:pt idx="23">
                  <c:v>28.567544999999999</c:v>
                </c:pt>
                <c:pt idx="24">
                  <c:v>28.131236999999999</c:v>
                </c:pt>
                <c:pt idx="25">
                  <c:v>28.335229999999999</c:v>
                </c:pt>
                <c:pt idx="26">
                  <c:v>27.844014999999999</c:v>
                </c:pt>
                <c:pt idx="27">
                  <c:v>27.346823000000001</c:v>
                </c:pt>
                <c:pt idx="28">
                  <c:v>26.698461999999999</c:v>
                </c:pt>
                <c:pt idx="29">
                  <c:v>26.402923999999999</c:v>
                </c:pt>
                <c:pt idx="30">
                  <c:v>26.122852000000002</c:v>
                </c:pt>
                <c:pt idx="31">
                  <c:v>26.005296999999999</c:v>
                </c:pt>
                <c:pt idx="32">
                  <c:v>25.968094000000001</c:v>
                </c:pt>
                <c:pt idx="33">
                  <c:v>25.942368999999999</c:v>
                </c:pt>
                <c:pt idx="34">
                  <c:v>25.797571000000001</c:v>
                </c:pt>
                <c:pt idx="35">
                  <c:v>25.706503000000001</c:v>
                </c:pt>
                <c:pt idx="36">
                  <c:v>25.735802</c:v>
                </c:pt>
                <c:pt idx="37">
                  <c:v>25.841728</c:v>
                </c:pt>
                <c:pt idx="38">
                  <c:v>25.992540000000002</c:v>
                </c:pt>
                <c:pt idx="39">
                  <c:v>26.045981999999999</c:v>
                </c:pt>
                <c:pt idx="40">
                  <c:v>26.004459000000001</c:v>
                </c:pt>
                <c:pt idx="41">
                  <c:v>26.057472000000001</c:v>
                </c:pt>
                <c:pt idx="42">
                  <c:v>26.113510000000002</c:v>
                </c:pt>
                <c:pt idx="43">
                  <c:v>26.134432</c:v>
                </c:pt>
                <c:pt idx="44">
                  <c:v>26.130821000000001</c:v>
                </c:pt>
                <c:pt idx="45">
                  <c:v>26.158906999999999</c:v>
                </c:pt>
                <c:pt idx="46">
                  <c:v>26.270990000000001</c:v>
                </c:pt>
                <c:pt idx="47">
                  <c:v>26.333012</c:v>
                </c:pt>
                <c:pt idx="48">
                  <c:v>26.403032</c:v>
                </c:pt>
                <c:pt idx="49">
                  <c:v>26.470383000000002</c:v>
                </c:pt>
                <c:pt idx="50">
                  <c:v>26.423110999999999</c:v>
                </c:pt>
              </c:numCache>
            </c:numRef>
          </c:val>
          <c:smooth val="0"/>
        </c:ser>
        <c:ser>
          <c:idx val="5"/>
          <c:order val="3"/>
          <c:tx>
            <c:strRef>
              <c:f>Sheet1!$G$1</c:f>
              <c:strCache>
                <c:ptCount val="1"/>
                <c:pt idx="0">
                  <c:v>High Oil &amp; Gas Supply</c:v>
                </c:pt>
              </c:strCache>
            </c:strRef>
          </c:tx>
          <c:spPr>
            <a:ln w="22225" cap="rnd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Sheet1!$G$2:$G$52</c:f>
              <c:numCache>
                <c:formatCode>General</c:formatCode>
                <c:ptCount val="51"/>
                <c:pt idx="0">
                  <c:v>23.333120999999998</c:v>
                </c:pt>
                <c:pt idx="1">
                  <c:v>22.238624000000002</c:v>
                </c:pt>
                <c:pt idx="2">
                  <c:v>23.027021000000001</c:v>
                </c:pt>
                <c:pt idx="3">
                  <c:v>22.276502000000001</c:v>
                </c:pt>
                <c:pt idx="4">
                  <c:v>22.402545999999997</c:v>
                </c:pt>
                <c:pt idx="5">
                  <c:v>22.014434000000001</c:v>
                </c:pt>
                <c:pt idx="6">
                  <c:v>21.699071</c:v>
                </c:pt>
                <c:pt idx="7">
                  <c:v>23.103793000000003</c:v>
                </c:pt>
                <c:pt idx="8">
                  <c:v>23.277007000000001</c:v>
                </c:pt>
                <c:pt idx="9">
                  <c:v>22.910078000000002</c:v>
                </c:pt>
                <c:pt idx="10">
                  <c:v>24.086796999999997</c:v>
                </c:pt>
                <c:pt idx="11">
                  <c:v>24.477425</c:v>
                </c:pt>
                <c:pt idx="12">
                  <c:v>25.538487</c:v>
                </c:pt>
                <c:pt idx="13">
                  <c:v>26.155071</c:v>
                </c:pt>
                <c:pt idx="14">
                  <c:v>26.593375000000002</c:v>
                </c:pt>
                <c:pt idx="15">
                  <c:v>27.243856999999998</c:v>
                </c:pt>
                <c:pt idx="16">
                  <c:v>27.444220000000001</c:v>
                </c:pt>
                <c:pt idx="17">
                  <c:v>27.145893000000001</c:v>
                </c:pt>
                <c:pt idx="18">
                  <c:v>30.076622</c:v>
                </c:pt>
                <c:pt idx="19">
                  <c:v>31.014345000000002</c:v>
                </c:pt>
                <c:pt idx="20">
                  <c:v>30.690874000000001</c:v>
                </c:pt>
                <c:pt idx="21">
                  <c:v>28.901140000000002</c:v>
                </c:pt>
                <c:pt idx="22">
                  <c:v>29.542057</c:v>
                </c:pt>
                <c:pt idx="23">
                  <c:v>30.835692999999999</c:v>
                </c:pt>
                <c:pt idx="24">
                  <c:v>31.825747</c:v>
                </c:pt>
                <c:pt idx="25">
                  <c:v>33.249606999999997</c:v>
                </c:pt>
                <c:pt idx="26">
                  <c:v>34.009917999999999</c:v>
                </c:pt>
                <c:pt idx="27">
                  <c:v>34.529285000000002</c:v>
                </c:pt>
                <c:pt idx="28">
                  <c:v>34.692936000000003</c:v>
                </c:pt>
                <c:pt idx="29">
                  <c:v>35.120376999999998</c:v>
                </c:pt>
                <c:pt idx="30">
                  <c:v>35.011958999999997</c:v>
                </c:pt>
                <c:pt idx="31">
                  <c:v>35.279105999999999</c:v>
                </c:pt>
                <c:pt idx="32">
                  <c:v>35.605198000000001</c:v>
                </c:pt>
                <c:pt idx="33">
                  <c:v>35.813792999999997</c:v>
                </c:pt>
                <c:pt idx="34">
                  <c:v>36.153198000000003</c:v>
                </c:pt>
                <c:pt idx="35">
                  <c:v>36.356163000000002</c:v>
                </c:pt>
                <c:pt idx="36">
                  <c:v>36.659168000000001</c:v>
                </c:pt>
                <c:pt idx="37">
                  <c:v>37.124603</c:v>
                </c:pt>
                <c:pt idx="38">
                  <c:v>37.512408999999998</c:v>
                </c:pt>
                <c:pt idx="39">
                  <c:v>37.895077000000001</c:v>
                </c:pt>
                <c:pt idx="40">
                  <c:v>38.219470999999999</c:v>
                </c:pt>
                <c:pt idx="41">
                  <c:v>38.550303999999997</c:v>
                </c:pt>
                <c:pt idx="42">
                  <c:v>38.931033999999997</c:v>
                </c:pt>
                <c:pt idx="43">
                  <c:v>39.475048000000001</c:v>
                </c:pt>
                <c:pt idx="44">
                  <c:v>40.130844000000003</c:v>
                </c:pt>
                <c:pt idx="45">
                  <c:v>40.590153000000001</c:v>
                </c:pt>
                <c:pt idx="46">
                  <c:v>40.852707000000002</c:v>
                </c:pt>
                <c:pt idx="47">
                  <c:v>41.121093999999999</c:v>
                </c:pt>
                <c:pt idx="48">
                  <c:v>41.410716999999998</c:v>
                </c:pt>
                <c:pt idx="49">
                  <c:v>41.586002000000001</c:v>
                </c:pt>
                <c:pt idx="50">
                  <c:v>41.924194</c:v>
                </c:pt>
              </c:numCache>
            </c:numRef>
          </c:val>
          <c:smooth val="0"/>
        </c:ser>
        <c:ser>
          <c:idx val="8"/>
          <c:order val="4"/>
          <c:tx>
            <c:strRef>
              <c:f>Sheet1!$J$1</c:f>
              <c:strCache>
                <c:ptCount val="1"/>
                <c:pt idx="0">
                  <c:v>Reference</c:v>
                </c:pt>
              </c:strCache>
            </c:strRef>
          </c:tx>
          <c:spPr>
            <a:ln w="2222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Sheet1!$J$2:$J$52</c:f>
              <c:numCache>
                <c:formatCode>General</c:formatCode>
                <c:ptCount val="51"/>
                <c:pt idx="0">
                  <c:v>23.333120999999998</c:v>
                </c:pt>
                <c:pt idx="1">
                  <c:v>22.238624000000002</c:v>
                </c:pt>
                <c:pt idx="2">
                  <c:v>23.027021000000001</c:v>
                </c:pt>
                <c:pt idx="3">
                  <c:v>22.276502000000001</c:v>
                </c:pt>
                <c:pt idx="4">
                  <c:v>22.402545999999997</c:v>
                </c:pt>
                <c:pt idx="5">
                  <c:v>22.014434000000001</c:v>
                </c:pt>
                <c:pt idx="6">
                  <c:v>21.699071</c:v>
                </c:pt>
                <c:pt idx="7">
                  <c:v>23.103793000000003</c:v>
                </c:pt>
                <c:pt idx="8">
                  <c:v>23.277007000000001</c:v>
                </c:pt>
                <c:pt idx="9">
                  <c:v>22.910078000000002</c:v>
                </c:pt>
                <c:pt idx="10">
                  <c:v>24.086796999999997</c:v>
                </c:pt>
                <c:pt idx="11">
                  <c:v>24.477425</c:v>
                </c:pt>
                <c:pt idx="12">
                  <c:v>25.538487</c:v>
                </c:pt>
                <c:pt idx="13">
                  <c:v>26.155071</c:v>
                </c:pt>
                <c:pt idx="14">
                  <c:v>26.593375000000002</c:v>
                </c:pt>
                <c:pt idx="15">
                  <c:v>27.243856999999998</c:v>
                </c:pt>
                <c:pt idx="16">
                  <c:v>27.444220000000001</c:v>
                </c:pt>
                <c:pt idx="17">
                  <c:v>27.145893000000001</c:v>
                </c:pt>
                <c:pt idx="18">
                  <c:v>30.076622</c:v>
                </c:pt>
                <c:pt idx="19">
                  <c:v>31.014345000000002</c:v>
                </c:pt>
                <c:pt idx="20">
                  <c:v>30.759627999999999</c:v>
                </c:pt>
                <c:pt idx="21">
                  <c:v>28.969814</c:v>
                </c:pt>
                <c:pt idx="22">
                  <c:v>29.133206999999999</c:v>
                </c:pt>
                <c:pt idx="23">
                  <c:v>29.864118999999999</c:v>
                </c:pt>
                <c:pt idx="24">
                  <c:v>30.095409</c:v>
                </c:pt>
                <c:pt idx="25">
                  <c:v>30.814250999999999</c:v>
                </c:pt>
                <c:pt idx="26">
                  <c:v>31.112348999999998</c:v>
                </c:pt>
                <c:pt idx="27">
                  <c:v>31.129002</c:v>
                </c:pt>
                <c:pt idx="28">
                  <c:v>31.027622000000001</c:v>
                </c:pt>
                <c:pt idx="29">
                  <c:v>31.079346000000001</c:v>
                </c:pt>
                <c:pt idx="30">
                  <c:v>30.969501000000001</c:v>
                </c:pt>
                <c:pt idx="31">
                  <c:v>31.118366000000002</c:v>
                </c:pt>
                <c:pt idx="32">
                  <c:v>31.182736999999999</c:v>
                </c:pt>
                <c:pt idx="33">
                  <c:v>31.255699</c:v>
                </c:pt>
                <c:pt idx="34">
                  <c:v>31.386862000000001</c:v>
                </c:pt>
                <c:pt idx="35">
                  <c:v>31.384893000000002</c:v>
                </c:pt>
                <c:pt idx="36">
                  <c:v>31.516622999999999</c:v>
                </c:pt>
                <c:pt idx="37">
                  <c:v>31.740518999999999</c:v>
                </c:pt>
                <c:pt idx="38">
                  <c:v>32.048031000000002</c:v>
                </c:pt>
                <c:pt idx="39">
                  <c:v>32.346977000000003</c:v>
                </c:pt>
                <c:pt idx="40">
                  <c:v>32.653407999999999</c:v>
                </c:pt>
                <c:pt idx="41">
                  <c:v>32.848422999999997</c:v>
                </c:pt>
                <c:pt idx="42">
                  <c:v>33.185111999999997</c:v>
                </c:pt>
                <c:pt idx="43">
                  <c:v>33.583419999999997</c:v>
                </c:pt>
                <c:pt idx="44">
                  <c:v>33.875362000000003</c:v>
                </c:pt>
                <c:pt idx="45">
                  <c:v>34.116329</c:v>
                </c:pt>
                <c:pt idx="46">
                  <c:v>34.339633999999997</c:v>
                </c:pt>
                <c:pt idx="47">
                  <c:v>34.553958999999999</c:v>
                </c:pt>
                <c:pt idx="48">
                  <c:v>34.812854999999999</c:v>
                </c:pt>
                <c:pt idx="49">
                  <c:v>35.075023999999999</c:v>
                </c:pt>
                <c:pt idx="50">
                  <c:v>35.391342000000002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327058112"/>
        <c:axId val="-327063008"/>
      </c:lineChart>
      <c:catAx>
        <c:axId val="-3270581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27063008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-327063008"/>
        <c:scaling>
          <c:orientation val="minMax"/>
          <c:max val="6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2">
                <a:lumMod val="40000"/>
                <a:lumOff val="60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27058112"/>
        <c:crossesAt val="21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2296347571938124"/>
          <c:y val="8.9561486407295846E-2"/>
          <c:w val="0.76251622393354679"/>
          <c:h val="0.81959942696869736"/>
        </c:manualLayout>
      </c:layout>
      <c:areaChart>
        <c:grouping val="stacked"/>
        <c:varyColors val="0"/>
        <c:ser>
          <c:idx val="4"/>
          <c:order val="1"/>
          <c:tx>
            <c:strRef>
              <c:f>Sheet1!$B$1</c:f>
              <c:strCache>
                <c:ptCount val="1"/>
                <c:pt idx="0">
                  <c:v>restus</c:v>
                </c:pt>
              </c:strCache>
            </c:strRef>
          </c:tx>
          <c:spPr>
            <a:solidFill>
              <a:schemeClr val="bg2">
                <a:lumMod val="40000"/>
                <a:lumOff val="60000"/>
              </a:schemeClr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1.302861</c:v>
                </c:pt>
                <c:pt idx="1">
                  <c:v>1.5885149999999992</c:v>
                </c:pt>
                <c:pt idx="2">
                  <c:v>1.933688000000001</c:v>
                </c:pt>
                <c:pt idx="3">
                  <c:v>2.1132440000000003</c:v>
                </c:pt>
                <c:pt idx="4">
                  <c:v>2.4076130000000004</c:v>
                </c:pt>
                <c:pt idx="5">
                  <c:v>2.5918420000000006</c:v>
                </c:pt>
                <c:pt idx="6">
                  <c:v>2.4895979999999995</c:v>
                </c:pt>
                <c:pt idx="7">
                  <c:v>2.4612769999999999</c:v>
                </c:pt>
                <c:pt idx="8">
                  <c:v>2.7102959999999992</c:v>
                </c:pt>
                <c:pt idx="9">
                  <c:v>3.258780999999999</c:v>
                </c:pt>
                <c:pt idx="10">
                  <c:v>2.8084430000000014</c:v>
                </c:pt>
                <c:pt idx="11">
                  <c:v>2.7575329999999996</c:v>
                </c:pt>
                <c:pt idx="12">
                  <c:v>2.391251</c:v>
                </c:pt>
                <c:pt idx="13">
                  <c:v>2.379700999999999</c:v>
                </c:pt>
                <c:pt idx="14">
                  <c:v>2.5925199999999995</c:v>
                </c:pt>
                <c:pt idx="15">
                  <c:v>2.8310689999999967</c:v>
                </c:pt>
                <c:pt idx="16">
                  <c:v>2.9706009999999994</c:v>
                </c:pt>
                <c:pt idx="17">
                  <c:v>3.0956210000000004</c:v>
                </c:pt>
                <c:pt idx="18">
                  <c:v>3.0780469999999998</c:v>
                </c:pt>
                <c:pt idx="19">
                  <c:v>3.1350409999999975</c:v>
                </c:pt>
                <c:pt idx="20">
                  <c:v>3.0990110000000008</c:v>
                </c:pt>
                <c:pt idx="21">
                  <c:v>3.0396380000000027</c:v>
                </c:pt>
                <c:pt idx="22">
                  <c:v>3.0524140000000051</c:v>
                </c:pt>
                <c:pt idx="23">
                  <c:v>3.0703430000000003</c:v>
                </c:pt>
                <c:pt idx="24">
                  <c:v>3.075964000000007</c:v>
                </c:pt>
                <c:pt idx="25">
                  <c:v>3.0538820000000007</c:v>
                </c:pt>
                <c:pt idx="26">
                  <c:v>3.0368320000000004</c:v>
                </c:pt>
                <c:pt idx="27">
                  <c:v>3.1010220000000039</c:v>
                </c:pt>
                <c:pt idx="28">
                  <c:v>3.170024999999999</c:v>
                </c:pt>
                <c:pt idx="29">
                  <c:v>3.2253539999999994</c:v>
                </c:pt>
                <c:pt idx="30">
                  <c:v>3.2844199999999999</c:v>
                </c:pt>
                <c:pt idx="31">
                  <c:v>3.3269770000000021</c:v>
                </c:pt>
                <c:pt idx="32">
                  <c:v>3.3555140000000003</c:v>
                </c:pt>
                <c:pt idx="33">
                  <c:v>3.3635269999999977</c:v>
                </c:pt>
                <c:pt idx="34">
                  <c:v>3.3824450000000041</c:v>
                </c:pt>
                <c:pt idx="35">
                  <c:v>3.4503540000000035</c:v>
                </c:pt>
                <c:pt idx="36">
                  <c:v>3.5142619999999996</c:v>
                </c:pt>
                <c:pt idx="37">
                  <c:v>3.5717419999999978</c:v>
                </c:pt>
                <c:pt idx="38">
                  <c:v>3.5707620000000002</c:v>
                </c:pt>
                <c:pt idx="39">
                  <c:v>3.5818960000000049</c:v>
                </c:pt>
                <c:pt idx="40">
                  <c:v>3.6214389999999961</c:v>
                </c:pt>
              </c:numCache>
            </c:numRef>
          </c:val>
          <c:extLst/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gulfcoast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1.583288</c:v>
                </c:pt>
                <c:pt idx="1">
                  <c:v>2.9169990000000001</c:v>
                </c:pt>
                <c:pt idx="2">
                  <c:v>3.4321259999999998</c:v>
                </c:pt>
                <c:pt idx="3">
                  <c:v>3.1771919999999998</c:v>
                </c:pt>
                <c:pt idx="4">
                  <c:v>3.121572</c:v>
                </c:pt>
                <c:pt idx="5">
                  <c:v>3.209454</c:v>
                </c:pt>
                <c:pt idx="6">
                  <c:v>3.0564399999999998</c:v>
                </c:pt>
                <c:pt idx="7">
                  <c:v>3.357256</c:v>
                </c:pt>
                <c:pt idx="8">
                  <c:v>4.22851</c:v>
                </c:pt>
                <c:pt idx="9">
                  <c:v>4.8652810000000004</c:v>
                </c:pt>
                <c:pt idx="10">
                  <c:v>4.5751939999999998</c:v>
                </c:pt>
                <c:pt idx="11">
                  <c:v>5.226502</c:v>
                </c:pt>
                <c:pt idx="12">
                  <c:v>5.9256520000000004</c:v>
                </c:pt>
                <c:pt idx="13">
                  <c:v>6.8026400000000002</c:v>
                </c:pt>
                <c:pt idx="14">
                  <c:v>6.8554240000000002</c:v>
                </c:pt>
                <c:pt idx="15">
                  <c:v>7.0521960000000004</c:v>
                </c:pt>
                <c:pt idx="16">
                  <c:v>7.247865</c:v>
                </c:pt>
                <c:pt idx="17">
                  <c:v>7.5675239999999997</c:v>
                </c:pt>
                <c:pt idx="18">
                  <c:v>7.8561719999999999</c:v>
                </c:pt>
                <c:pt idx="19">
                  <c:v>8.2073540000000005</c:v>
                </c:pt>
                <c:pt idx="20">
                  <c:v>8.5755119999999998</c:v>
                </c:pt>
                <c:pt idx="21">
                  <c:v>8.854749</c:v>
                </c:pt>
                <c:pt idx="22">
                  <c:v>9.0827580000000001</c:v>
                </c:pt>
                <c:pt idx="23">
                  <c:v>9.3328290000000003</c:v>
                </c:pt>
                <c:pt idx="24">
                  <c:v>9.4864529999999991</c:v>
                </c:pt>
                <c:pt idx="25">
                  <c:v>9.5869149999999994</c:v>
                </c:pt>
                <c:pt idx="26">
                  <c:v>9.6489930000000008</c:v>
                </c:pt>
                <c:pt idx="27">
                  <c:v>9.7871550000000003</c:v>
                </c:pt>
                <c:pt idx="28">
                  <c:v>9.8931100000000001</c:v>
                </c:pt>
                <c:pt idx="29">
                  <c:v>10.018514</c:v>
                </c:pt>
                <c:pt idx="30">
                  <c:v>10.092415000000001</c:v>
                </c:pt>
                <c:pt idx="31">
                  <c:v>10.050777</c:v>
                </c:pt>
                <c:pt idx="32">
                  <c:v>10.027075</c:v>
                </c:pt>
                <c:pt idx="33">
                  <c:v>9.9354370000000003</c:v>
                </c:pt>
                <c:pt idx="34">
                  <c:v>9.803058</c:v>
                </c:pt>
                <c:pt idx="35">
                  <c:v>9.6380009999999992</c:v>
                </c:pt>
                <c:pt idx="36">
                  <c:v>9.5481639999999999</c:v>
                </c:pt>
                <c:pt idx="37">
                  <c:v>9.4707019999999993</c:v>
                </c:pt>
                <c:pt idx="38">
                  <c:v>9.7034690000000001</c:v>
                </c:pt>
                <c:pt idx="39">
                  <c:v>9.8903979999999994</c:v>
                </c:pt>
                <c:pt idx="40">
                  <c:v>10.083809</c:v>
                </c:pt>
              </c:numCache>
            </c:numRef>
          </c:val>
          <c:extLst/>
        </c:ser>
        <c:ser>
          <c:idx val="1"/>
          <c:order val="3"/>
          <c:tx>
            <c:strRef>
              <c:f>Sheet1!$D$1</c:f>
              <c:strCache>
                <c:ptCount val="1"/>
                <c:pt idx="0">
                  <c:v>east</c:v>
                </c:pt>
              </c:strCache>
            </c:strRef>
          </c:tx>
          <c:spPr>
            <a:solidFill>
              <a:schemeClr val="accent3">
                <a:lumMod val="50000"/>
              </a:schemeClr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0.64910800000000002</c:v>
                </c:pt>
                <c:pt idx="1">
                  <c:v>1.470431</c:v>
                </c:pt>
                <c:pt idx="2">
                  <c:v>2.5659519999999998</c:v>
                </c:pt>
                <c:pt idx="3">
                  <c:v>3.7910379999999999</c:v>
                </c:pt>
                <c:pt idx="4">
                  <c:v>5.4018309999999996</c:v>
                </c:pt>
                <c:pt idx="5">
                  <c:v>6.6093970000000004</c:v>
                </c:pt>
                <c:pt idx="6">
                  <c:v>7.5932779999999998</c:v>
                </c:pt>
                <c:pt idx="7">
                  <c:v>8.3284719999999997</c:v>
                </c:pt>
                <c:pt idx="8">
                  <c:v>9.8225750000000005</c:v>
                </c:pt>
                <c:pt idx="9">
                  <c:v>10.864834</c:v>
                </c:pt>
                <c:pt idx="10">
                  <c:v>11.561491999999999</c:v>
                </c:pt>
                <c:pt idx="11">
                  <c:v>11.583869</c:v>
                </c:pt>
                <c:pt idx="12">
                  <c:v>11.490214</c:v>
                </c:pt>
                <c:pt idx="13">
                  <c:v>12.157082000000001</c:v>
                </c:pt>
                <c:pt idx="14">
                  <c:v>12.960436</c:v>
                </c:pt>
                <c:pt idx="15">
                  <c:v>13.572699</c:v>
                </c:pt>
                <c:pt idx="16">
                  <c:v>13.972657</c:v>
                </c:pt>
                <c:pt idx="17">
                  <c:v>14.181963</c:v>
                </c:pt>
                <c:pt idx="18">
                  <c:v>14.372449</c:v>
                </c:pt>
                <c:pt idx="19">
                  <c:v>14.834210000000001</c:v>
                </c:pt>
                <c:pt idx="20">
                  <c:v>15.048933999999999</c:v>
                </c:pt>
                <c:pt idx="21">
                  <c:v>15.279855</c:v>
                </c:pt>
                <c:pt idx="22">
                  <c:v>15.628309</c:v>
                </c:pt>
                <c:pt idx="23">
                  <c:v>15.856055</c:v>
                </c:pt>
                <c:pt idx="24">
                  <c:v>16.072814999999999</c:v>
                </c:pt>
                <c:pt idx="25">
                  <c:v>16.133989</c:v>
                </c:pt>
                <c:pt idx="26">
                  <c:v>16.295645</c:v>
                </c:pt>
                <c:pt idx="27">
                  <c:v>16.606038999999999</c:v>
                </c:pt>
                <c:pt idx="28">
                  <c:v>16.987587000000001</c:v>
                </c:pt>
                <c:pt idx="29">
                  <c:v>17.269638</c:v>
                </c:pt>
                <c:pt idx="30">
                  <c:v>17.541307</c:v>
                </c:pt>
                <c:pt idx="31">
                  <c:v>17.759309999999999</c:v>
                </c:pt>
                <c:pt idx="32">
                  <c:v>17.990517000000001</c:v>
                </c:pt>
                <c:pt idx="33">
                  <c:v>18.298283000000001</c:v>
                </c:pt>
                <c:pt idx="34">
                  <c:v>18.696536999999999</c:v>
                </c:pt>
                <c:pt idx="35">
                  <c:v>18.886617999999999</c:v>
                </c:pt>
                <c:pt idx="36">
                  <c:v>19.129598999999999</c:v>
                </c:pt>
                <c:pt idx="37">
                  <c:v>19.409050000000001</c:v>
                </c:pt>
                <c:pt idx="38">
                  <c:v>19.603000999999999</c:v>
                </c:pt>
                <c:pt idx="39">
                  <c:v>19.662153</c:v>
                </c:pt>
                <c:pt idx="40">
                  <c:v>19.835711</c:v>
                </c:pt>
              </c:numCache>
            </c:numRef>
          </c:val>
          <c:extLst/>
        </c:ser>
        <c:ser>
          <c:idx val="3"/>
          <c:order val="4"/>
          <c:tx>
            <c:strRef>
              <c:f>Sheet1!$E$1</c:f>
              <c:strCache>
                <c:ptCount val="1"/>
                <c:pt idx="0">
                  <c:v>Southwest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Sheet1!$E$2:$E$42</c:f>
              <c:numCache>
                <c:formatCode>General</c:formatCode>
                <c:ptCount val="41"/>
                <c:pt idx="0">
                  <c:v>2.029925</c:v>
                </c:pt>
                <c:pt idx="1">
                  <c:v>2.2001599999999999</c:v>
                </c:pt>
                <c:pt idx="2">
                  <c:v>2.3085230000000001</c:v>
                </c:pt>
                <c:pt idx="3">
                  <c:v>2.3136930000000002</c:v>
                </c:pt>
                <c:pt idx="4">
                  <c:v>2.4407220000000001</c:v>
                </c:pt>
                <c:pt idx="5">
                  <c:v>2.4773589999999999</c:v>
                </c:pt>
                <c:pt idx="6">
                  <c:v>2.4410430000000001</c:v>
                </c:pt>
                <c:pt idx="7">
                  <c:v>2.7140659999999999</c:v>
                </c:pt>
                <c:pt idx="8">
                  <c:v>3.237492</c:v>
                </c:pt>
                <c:pt idx="9">
                  <c:v>4.6280780000000004</c:v>
                </c:pt>
                <c:pt idx="10">
                  <c:v>3.8960710000000001</c:v>
                </c:pt>
                <c:pt idx="11">
                  <c:v>3.084136</c:v>
                </c:pt>
                <c:pt idx="12">
                  <c:v>3.7001539999999999</c:v>
                </c:pt>
                <c:pt idx="13">
                  <c:v>4.3096940000000004</c:v>
                </c:pt>
                <c:pt idx="14">
                  <c:v>4.7871370000000004</c:v>
                </c:pt>
                <c:pt idx="15">
                  <c:v>5.4216170000000004</c:v>
                </c:pt>
                <c:pt idx="16">
                  <c:v>5.7113079999999998</c:v>
                </c:pt>
                <c:pt idx="17">
                  <c:v>5.8999420000000002</c:v>
                </c:pt>
                <c:pt idx="18">
                  <c:v>5.9685889999999997</c:v>
                </c:pt>
                <c:pt idx="19">
                  <c:v>6.0238379999999996</c:v>
                </c:pt>
                <c:pt idx="20">
                  <c:v>6.0710990000000002</c:v>
                </c:pt>
                <c:pt idx="21">
                  <c:v>6.1196919999999997</c:v>
                </c:pt>
                <c:pt idx="22">
                  <c:v>6.1501159999999997</c:v>
                </c:pt>
                <c:pt idx="23">
                  <c:v>6.1912469999999997</c:v>
                </c:pt>
                <c:pt idx="24">
                  <c:v>6.2236549999999999</c:v>
                </c:pt>
                <c:pt idx="25">
                  <c:v>6.2314429999999996</c:v>
                </c:pt>
                <c:pt idx="26">
                  <c:v>6.2477090000000004</c:v>
                </c:pt>
                <c:pt idx="27">
                  <c:v>6.2709440000000001</c:v>
                </c:pt>
                <c:pt idx="28">
                  <c:v>6.2912660000000002</c:v>
                </c:pt>
                <c:pt idx="29">
                  <c:v>6.3176360000000003</c:v>
                </c:pt>
                <c:pt idx="30">
                  <c:v>6.3416959999999998</c:v>
                </c:pt>
                <c:pt idx="31">
                  <c:v>6.3910390000000001</c:v>
                </c:pt>
                <c:pt idx="32">
                  <c:v>6.4449630000000004</c:v>
                </c:pt>
                <c:pt idx="33">
                  <c:v>6.5988509999999998</c:v>
                </c:pt>
                <c:pt idx="34">
                  <c:v>6.730753</c:v>
                </c:pt>
                <c:pt idx="35">
                  <c:v>6.8768450000000003</c:v>
                </c:pt>
                <c:pt idx="36">
                  <c:v>7.029979</c:v>
                </c:pt>
                <c:pt idx="37">
                  <c:v>7.1845840000000001</c:v>
                </c:pt>
                <c:pt idx="38">
                  <c:v>7.274654</c:v>
                </c:pt>
                <c:pt idx="39">
                  <c:v>7.4049129999999996</c:v>
                </c:pt>
                <c:pt idx="40">
                  <c:v>7.5442840000000002</c:v>
                </c:pt>
              </c:numCache>
            </c:numRef>
          </c:val>
          <c:extLst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327055936"/>
        <c:axId val="-327055392"/>
        <c:extLst>
          <c:ext xmlns:c15="http://schemas.microsoft.com/office/drawing/2012/chart" uri="{02D57815-91ED-43cb-92C2-25804820EDAC}">
            <c15:filteredAreaSeries>
              <c15:ser>
                <c:idx val="0"/>
                <c:order val="0"/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cat>
                  <c:numRef>
                    <c:extLst>
                      <c:ext uri="{02D57815-91ED-43cb-92C2-25804820EDAC}">
                        <c15:formulaRef>
                          <c15:sqref>'shaleprod_by_reg@'!$BM$1:$DA$1</c15:sqref>
                        </c15:formulaRef>
                      </c:ext>
                    </c:extLst>
                    <c:numCache>
                      <c:formatCode>General</c:formatCode>
                      <c:ptCount val="41"/>
                      <c:pt idx="0">
                        <c:v>2010</c:v>
                      </c:pt>
                      <c:pt idx="1">
                        <c:v>2011</c:v>
                      </c:pt>
                      <c:pt idx="2">
                        <c:v>2012</c:v>
                      </c:pt>
                      <c:pt idx="3">
                        <c:v>2013</c:v>
                      </c:pt>
                      <c:pt idx="4">
                        <c:v>2014</c:v>
                      </c:pt>
                      <c:pt idx="5">
                        <c:v>2015</c:v>
                      </c:pt>
                      <c:pt idx="6">
                        <c:v>2016</c:v>
                      </c:pt>
                      <c:pt idx="7">
                        <c:v>2017</c:v>
                      </c:pt>
                      <c:pt idx="8">
                        <c:v>2018</c:v>
                      </c:pt>
                      <c:pt idx="9">
                        <c:v>2019</c:v>
                      </c:pt>
                      <c:pt idx="10">
                        <c:v>2020</c:v>
                      </c:pt>
                      <c:pt idx="11">
                        <c:v>2021</c:v>
                      </c:pt>
                      <c:pt idx="12">
                        <c:v>2022</c:v>
                      </c:pt>
                      <c:pt idx="13">
                        <c:v>2023</c:v>
                      </c:pt>
                      <c:pt idx="14">
                        <c:v>2024</c:v>
                      </c:pt>
                      <c:pt idx="15">
                        <c:v>2025</c:v>
                      </c:pt>
                      <c:pt idx="16">
                        <c:v>2026</c:v>
                      </c:pt>
                      <c:pt idx="17">
                        <c:v>2027</c:v>
                      </c:pt>
                      <c:pt idx="18">
                        <c:v>2028</c:v>
                      </c:pt>
                      <c:pt idx="19">
                        <c:v>2029</c:v>
                      </c:pt>
                      <c:pt idx="20">
                        <c:v>2030</c:v>
                      </c:pt>
                      <c:pt idx="21">
                        <c:v>2031</c:v>
                      </c:pt>
                      <c:pt idx="22">
                        <c:v>2032</c:v>
                      </c:pt>
                      <c:pt idx="23">
                        <c:v>2033</c:v>
                      </c:pt>
                      <c:pt idx="24">
                        <c:v>2034</c:v>
                      </c:pt>
                      <c:pt idx="25">
                        <c:v>2035</c:v>
                      </c:pt>
                      <c:pt idx="26">
                        <c:v>2036</c:v>
                      </c:pt>
                      <c:pt idx="27">
                        <c:v>2037</c:v>
                      </c:pt>
                      <c:pt idx="28">
                        <c:v>2038</c:v>
                      </c:pt>
                      <c:pt idx="29">
                        <c:v>2039</c:v>
                      </c:pt>
                      <c:pt idx="30">
                        <c:v>2040</c:v>
                      </c:pt>
                      <c:pt idx="31">
                        <c:v>2041</c:v>
                      </c:pt>
                      <c:pt idx="32">
                        <c:v>2042</c:v>
                      </c:pt>
                      <c:pt idx="33">
                        <c:v>2043</c:v>
                      </c:pt>
                      <c:pt idx="34">
                        <c:v>2044</c:v>
                      </c:pt>
                      <c:pt idx="35">
                        <c:v>2045</c:v>
                      </c:pt>
                      <c:pt idx="36">
                        <c:v>2046</c:v>
                      </c:pt>
                      <c:pt idx="37">
                        <c:v>2047</c:v>
                      </c:pt>
                      <c:pt idx="38">
                        <c:v>2048</c:v>
                      </c:pt>
                      <c:pt idx="39">
                        <c:v>2049</c:v>
                      </c:pt>
                      <c:pt idx="40">
                        <c:v>2050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'shaleprod_by_reg@'!$BM$1:$DA$1</c15:sqref>
                        </c15:formulaRef>
                      </c:ext>
                    </c:extLst>
                    <c:numCache>
                      <c:formatCode>General</c:formatCode>
                      <c:ptCount val="41"/>
                      <c:pt idx="0">
                        <c:v>2010</c:v>
                      </c:pt>
                      <c:pt idx="1">
                        <c:v>2011</c:v>
                      </c:pt>
                      <c:pt idx="2">
                        <c:v>2012</c:v>
                      </c:pt>
                      <c:pt idx="3">
                        <c:v>2013</c:v>
                      </c:pt>
                      <c:pt idx="4">
                        <c:v>2014</c:v>
                      </c:pt>
                      <c:pt idx="5">
                        <c:v>2015</c:v>
                      </c:pt>
                      <c:pt idx="6">
                        <c:v>2016</c:v>
                      </c:pt>
                      <c:pt idx="7">
                        <c:v>2017</c:v>
                      </c:pt>
                      <c:pt idx="8">
                        <c:v>2018</c:v>
                      </c:pt>
                      <c:pt idx="9">
                        <c:v>2019</c:v>
                      </c:pt>
                      <c:pt idx="10">
                        <c:v>2020</c:v>
                      </c:pt>
                      <c:pt idx="11">
                        <c:v>2021</c:v>
                      </c:pt>
                      <c:pt idx="12">
                        <c:v>2022</c:v>
                      </c:pt>
                      <c:pt idx="13">
                        <c:v>2023</c:v>
                      </c:pt>
                      <c:pt idx="14">
                        <c:v>2024</c:v>
                      </c:pt>
                      <c:pt idx="15">
                        <c:v>2025</c:v>
                      </c:pt>
                      <c:pt idx="16">
                        <c:v>2026</c:v>
                      </c:pt>
                      <c:pt idx="17">
                        <c:v>2027</c:v>
                      </c:pt>
                      <c:pt idx="18">
                        <c:v>2028</c:v>
                      </c:pt>
                      <c:pt idx="19">
                        <c:v>2029</c:v>
                      </c:pt>
                      <c:pt idx="20">
                        <c:v>2030</c:v>
                      </c:pt>
                      <c:pt idx="21">
                        <c:v>2031</c:v>
                      </c:pt>
                      <c:pt idx="22">
                        <c:v>2032</c:v>
                      </c:pt>
                      <c:pt idx="23">
                        <c:v>2033</c:v>
                      </c:pt>
                      <c:pt idx="24">
                        <c:v>2034</c:v>
                      </c:pt>
                      <c:pt idx="25">
                        <c:v>2035</c:v>
                      </c:pt>
                      <c:pt idx="26">
                        <c:v>2036</c:v>
                      </c:pt>
                      <c:pt idx="27">
                        <c:v>2037</c:v>
                      </c:pt>
                      <c:pt idx="28">
                        <c:v>2038</c:v>
                      </c:pt>
                      <c:pt idx="29">
                        <c:v>2039</c:v>
                      </c:pt>
                      <c:pt idx="30">
                        <c:v>2040</c:v>
                      </c:pt>
                      <c:pt idx="31">
                        <c:v>2041</c:v>
                      </c:pt>
                      <c:pt idx="32">
                        <c:v>2042</c:v>
                      </c:pt>
                      <c:pt idx="33">
                        <c:v>2043</c:v>
                      </c:pt>
                      <c:pt idx="34">
                        <c:v>2044</c:v>
                      </c:pt>
                      <c:pt idx="35">
                        <c:v>2045</c:v>
                      </c:pt>
                      <c:pt idx="36">
                        <c:v>2046</c:v>
                      </c:pt>
                      <c:pt idx="37">
                        <c:v>2047</c:v>
                      </c:pt>
                      <c:pt idx="38">
                        <c:v>2048</c:v>
                      </c:pt>
                      <c:pt idx="39">
                        <c:v>2049</c:v>
                      </c:pt>
                      <c:pt idx="40">
                        <c:v>2050</c:v>
                      </c:pt>
                    </c:numCache>
                  </c:numRef>
                </c:val>
              </c15:ser>
            </c15:filteredAreaSeries>
          </c:ext>
        </c:extLst>
      </c:areaChart>
      <c:catAx>
        <c:axId val="-327055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27055392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-327055392"/>
        <c:scaling>
          <c:orientation val="minMax"/>
          <c:max val="4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27055936"/>
        <c:crossesAt val="11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8982365015577597E-2"/>
          <c:y val="8.6767038624724874E-2"/>
          <c:w val="0.6976815657205353"/>
          <c:h val="0.82239387475126835"/>
        </c:manualLayout>
      </c:layout>
      <c:areaChart>
        <c:grouping val="stacked"/>
        <c:varyColors val="0"/>
        <c:ser>
          <c:idx val="1"/>
          <c:order val="1"/>
          <c:tx>
            <c:strRef>
              <c:f>Sheet1!$B$1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bg2">
                <a:lumMod val="60000"/>
                <a:lumOff val="40000"/>
              </a:schemeClr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0.854742</c:v>
                </c:pt>
                <c:pt idx="1">
                  <c:v>0.85397699999999999</c:v>
                </c:pt>
                <c:pt idx="2">
                  <c:v>0.97765599999999997</c:v>
                </c:pt>
                <c:pt idx="3">
                  <c:v>1.126371</c:v>
                </c:pt>
                <c:pt idx="4">
                  <c:v>1.4010830000000001</c:v>
                </c:pt>
                <c:pt idx="5">
                  <c:v>1.6836329999999999</c:v>
                </c:pt>
                <c:pt idx="6">
                  <c:v>1.6233379999999999</c:v>
                </c:pt>
                <c:pt idx="7">
                  <c:v>1.661775</c:v>
                </c:pt>
                <c:pt idx="8">
                  <c:v>1.9411419999999999</c:v>
                </c:pt>
                <c:pt idx="9">
                  <c:v>2.251433</c:v>
                </c:pt>
                <c:pt idx="10">
                  <c:v>1.8376969999999999</c:v>
                </c:pt>
                <c:pt idx="11">
                  <c:v>1.834101</c:v>
                </c:pt>
                <c:pt idx="12">
                  <c:v>1.8823730000000001</c:v>
                </c:pt>
                <c:pt idx="13">
                  <c:v>1.9349229999999999</c:v>
                </c:pt>
                <c:pt idx="14">
                  <c:v>2.084708</c:v>
                </c:pt>
                <c:pt idx="15">
                  <c:v>2.1955019999999998</c:v>
                </c:pt>
                <c:pt idx="16">
                  <c:v>2.3111130000000002</c:v>
                </c:pt>
                <c:pt idx="17">
                  <c:v>2.377983</c:v>
                </c:pt>
                <c:pt idx="18">
                  <c:v>2.4931489999999998</c:v>
                </c:pt>
                <c:pt idx="19">
                  <c:v>2.5629409999999999</c:v>
                </c:pt>
                <c:pt idx="20">
                  <c:v>2.6102120000000002</c:v>
                </c:pt>
                <c:pt idx="21">
                  <c:v>2.6514470000000001</c:v>
                </c:pt>
                <c:pt idx="22">
                  <c:v>2.6896909999999998</c:v>
                </c:pt>
                <c:pt idx="23">
                  <c:v>2.6825019999999999</c:v>
                </c:pt>
                <c:pt idx="24">
                  <c:v>2.7322199999999999</c:v>
                </c:pt>
                <c:pt idx="25">
                  <c:v>2.782273</c:v>
                </c:pt>
                <c:pt idx="26">
                  <c:v>2.8186969999999998</c:v>
                </c:pt>
                <c:pt idx="27">
                  <c:v>2.8190300000000001</c:v>
                </c:pt>
                <c:pt idx="28">
                  <c:v>2.8032949999999999</c:v>
                </c:pt>
                <c:pt idx="29">
                  <c:v>2.845154</c:v>
                </c:pt>
                <c:pt idx="30">
                  <c:v>2.8847800000000001</c:v>
                </c:pt>
                <c:pt idx="31">
                  <c:v>2.9782009999999999</c:v>
                </c:pt>
                <c:pt idx="32">
                  <c:v>3.0625260000000001</c:v>
                </c:pt>
                <c:pt idx="33">
                  <c:v>3.1306509999999999</c:v>
                </c:pt>
                <c:pt idx="34">
                  <c:v>3.1364040000000002</c:v>
                </c:pt>
                <c:pt idx="35">
                  <c:v>3.1964060000000001</c:v>
                </c:pt>
                <c:pt idx="36">
                  <c:v>3.1711839999999998</c:v>
                </c:pt>
                <c:pt idx="37">
                  <c:v>3.054967</c:v>
                </c:pt>
                <c:pt idx="38">
                  <c:v>2.9925679999999999</c:v>
                </c:pt>
                <c:pt idx="39">
                  <c:v>2.9186350000000001</c:v>
                </c:pt>
                <c:pt idx="40">
                  <c:v>2.8445209999999999</c:v>
                </c:pt>
              </c:numCache>
            </c:numRef>
          </c:val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Gulf Coast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9.2352000000000004E-2</c:v>
                </c:pt>
                <c:pt idx="1">
                  <c:v>0.103639</c:v>
                </c:pt>
                <c:pt idx="2">
                  <c:v>0.113204</c:v>
                </c:pt>
                <c:pt idx="3">
                  <c:v>0.132442</c:v>
                </c:pt>
                <c:pt idx="4">
                  <c:v>0.145677</c:v>
                </c:pt>
                <c:pt idx="5">
                  <c:v>0.14580699999999999</c:v>
                </c:pt>
                <c:pt idx="6">
                  <c:v>0.12624099999999999</c:v>
                </c:pt>
                <c:pt idx="7">
                  <c:v>0.13647000000000001</c:v>
                </c:pt>
                <c:pt idx="8">
                  <c:v>0.14896200000000001</c:v>
                </c:pt>
                <c:pt idx="9">
                  <c:v>0.14793799999999999</c:v>
                </c:pt>
                <c:pt idx="10">
                  <c:v>0.30276999999999998</c:v>
                </c:pt>
                <c:pt idx="11">
                  <c:v>0.26099299999999998</c:v>
                </c:pt>
                <c:pt idx="12">
                  <c:v>0.31336599999999998</c:v>
                </c:pt>
                <c:pt idx="13">
                  <c:v>0.51982600000000001</c:v>
                </c:pt>
                <c:pt idx="14">
                  <c:v>0.61862399999999995</c:v>
                </c:pt>
                <c:pt idx="15">
                  <c:v>0.744174</c:v>
                </c:pt>
                <c:pt idx="16">
                  <c:v>0.74831199999999998</c:v>
                </c:pt>
                <c:pt idx="17">
                  <c:v>0.72512399999999999</c:v>
                </c:pt>
                <c:pt idx="18">
                  <c:v>0.72092400000000001</c:v>
                </c:pt>
                <c:pt idx="19">
                  <c:v>0.739178</c:v>
                </c:pt>
                <c:pt idx="20">
                  <c:v>0.78317499999999995</c:v>
                </c:pt>
                <c:pt idx="21">
                  <c:v>0.82332300000000003</c:v>
                </c:pt>
                <c:pt idx="22">
                  <c:v>0.85210699999999995</c:v>
                </c:pt>
                <c:pt idx="23">
                  <c:v>0.89804799999999996</c:v>
                </c:pt>
                <c:pt idx="24">
                  <c:v>0.93662800000000002</c:v>
                </c:pt>
                <c:pt idx="25">
                  <c:v>0.98246</c:v>
                </c:pt>
                <c:pt idx="26">
                  <c:v>1.0128729999999999</c:v>
                </c:pt>
                <c:pt idx="27">
                  <c:v>1.0592090000000001</c:v>
                </c:pt>
                <c:pt idx="28">
                  <c:v>1.0919179999999999</c:v>
                </c:pt>
                <c:pt idx="29">
                  <c:v>1.1196710000000001</c:v>
                </c:pt>
                <c:pt idx="30">
                  <c:v>1.1460060000000001</c:v>
                </c:pt>
                <c:pt idx="31">
                  <c:v>1.173994</c:v>
                </c:pt>
                <c:pt idx="32">
                  <c:v>1.1961280000000001</c:v>
                </c:pt>
                <c:pt idx="33">
                  <c:v>1.246901</c:v>
                </c:pt>
                <c:pt idx="34">
                  <c:v>1.2740670000000001</c:v>
                </c:pt>
                <c:pt idx="35">
                  <c:v>1.292581</c:v>
                </c:pt>
                <c:pt idx="36">
                  <c:v>1.3145549999999999</c:v>
                </c:pt>
                <c:pt idx="37">
                  <c:v>1.34084</c:v>
                </c:pt>
                <c:pt idx="38">
                  <c:v>1.361699</c:v>
                </c:pt>
                <c:pt idx="39">
                  <c:v>1.4156679999999999</c:v>
                </c:pt>
                <c:pt idx="40">
                  <c:v>1.4757469999999999</c:v>
                </c:pt>
              </c:numCache>
            </c:numRef>
          </c:val>
        </c:ser>
        <c:ser>
          <c:idx val="3"/>
          <c:order val="3"/>
          <c:tx>
            <c:strRef>
              <c:f>Sheet1!$D$1</c:f>
              <c:strCache>
                <c:ptCount val="1"/>
                <c:pt idx="0">
                  <c:v>Southwest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0.36646400000000001</c:v>
                </c:pt>
                <c:pt idx="1">
                  <c:v>0.43011500000000003</c:v>
                </c:pt>
                <c:pt idx="2">
                  <c:v>0.55425800000000003</c:v>
                </c:pt>
                <c:pt idx="3">
                  <c:v>0.71194199999999996</c:v>
                </c:pt>
                <c:pt idx="4">
                  <c:v>0.979016</c:v>
                </c:pt>
                <c:pt idx="5">
                  <c:v>1.2016549999999999</c:v>
                </c:pt>
                <c:pt idx="6">
                  <c:v>1.349756</c:v>
                </c:pt>
                <c:pt idx="7">
                  <c:v>1.7365060000000001</c:v>
                </c:pt>
                <c:pt idx="8">
                  <c:v>2.382307</c:v>
                </c:pt>
                <c:pt idx="9">
                  <c:v>3.350095</c:v>
                </c:pt>
                <c:pt idx="10">
                  <c:v>2.5511629999999998</c:v>
                </c:pt>
                <c:pt idx="11">
                  <c:v>2.3466830000000001</c:v>
                </c:pt>
                <c:pt idx="12">
                  <c:v>2.9168289999999999</c:v>
                </c:pt>
                <c:pt idx="13">
                  <c:v>3.6591550000000002</c:v>
                </c:pt>
                <c:pt idx="14">
                  <c:v>4.1910090000000002</c:v>
                </c:pt>
                <c:pt idx="15">
                  <c:v>4.8008480000000002</c:v>
                </c:pt>
                <c:pt idx="16">
                  <c:v>5.091717</c:v>
                </c:pt>
                <c:pt idx="17">
                  <c:v>5.2742940000000003</c:v>
                </c:pt>
                <c:pt idx="18">
                  <c:v>5.3659039999999996</c:v>
                </c:pt>
                <c:pt idx="19">
                  <c:v>5.4165010000000002</c:v>
                </c:pt>
                <c:pt idx="20">
                  <c:v>5.4477690000000001</c:v>
                </c:pt>
                <c:pt idx="21">
                  <c:v>5.4925550000000003</c:v>
                </c:pt>
                <c:pt idx="22">
                  <c:v>5.5136469999999997</c:v>
                </c:pt>
                <c:pt idx="23">
                  <c:v>5.5362359999999997</c:v>
                </c:pt>
                <c:pt idx="24">
                  <c:v>5.5672259999999998</c:v>
                </c:pt>
                <c:pt idx="25">
                  <c:v>5.5804510000000001</c:v>
                </c:pt>
                <c:pt idx="26">
                  <c:v>5.5958829999999997</c:v>
                </c:pt>
                <c:pt idx="27">
                  <c:v>5.6241899999999996</c:v>
                </c:pt>
                <c:pt idx="28">
                  <c:v>5.6386120000000002</c:v>
                </c:pt>
                <c:pt idx="29">
                  <c:v>5.6619919999999997</c:v>
                </c:pt>
                <c:pt idx="30">
                  <c:v>5.6869569999999996</c:v>
                </c:pt>
                <c:pt idx="31">
                  <c:v>5.7317929999999997</c:v>
                </c:pt>
                <c:pt idx="32">
                  <c:v>5.7797609999999997</c:v>
                </c:pt>
                <c:pt idx="33">
                  <c:v>5.83066</c:v>
                </c:pt>
                <c:pt idx="34">
                  <c:v>5.8573219999999999</c:v>
                </c:pt>
                <c:pt idx="35">
                  <c:v>5.8894609999999998</c:v>
                </c:pt>
                <c:pt idx="36">
                  <c:v>5.9305409999999998</c:v>
                </c:pt>
                <c:pt idx="37">
                  <c:v>5.9871540000000003</c:v>
                </c:pt>
                <c:pt idx="38">
                  <c:v>6.039587</c:v>
                </c:pt>
                <c:pt idx="39">
                  <c:v>6.1256130000000004</c:v>
                </c:pt>
                <c:pt idx="40">
                  <c:v>6.1945610000000002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327054848"/>
        <c:axId val="-327054304"/>
        <c:extLst>
          <c:ext xmlns:c15="http://schemas.microsoft.com/office/drawing/2012/chart" uri="{02D57815-91ED-43cb-92C2-25804820EDAC}">
            <c15:filteredAreaSeries>
              <c15:ser>
                <c:idx val="0"/>
                <c:order val="0"/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cat>
                  <c:numRef>
                    <c:extLst>
                      <c:ext uri="{02D57815-91ED-43cb-92C2-25804820EDAC}">
                        <c15:formulaRef>
                          <c15:sqref>'[1]KT_ADgasproduction_byregion@'!$BC$1:$DA$1</c15:sqref>
                        </c15:formulaRef>
                      </c:ext>
                    </c:extLst>
                    <c:numCache>
                      <c:formatCode>General</c:formatCode>
                      <c:ptCount val="51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  <c:pt idx="12">
                        <c:v>0</c:v>
                      </c:pt>
                      <c:pt idx="13">
                        <c:v>0</c:v>
                      </c:pt>
                      <c:pt idx="14">
                        <c:v>0</c:v>
                      </c:pt>
                      <c:pt idx="15">
                        <c:v>0</c:v>
                      </c:pt>
                      <c:pt idx="16">
                        <c:v>0</c:v>
                      </c:pt>
                      <c:pt idx="17">
                        <c:v>0</c:v>
                      </c:pt>
                      <c:pt idx="18">
                        <c:v>0</c:v>
                      </c:pt>
                      <c:pt idx="19">
                        <c:v>0</c:v>
                      </c:pt>
                      <c:pt idx="20">
                        <c:v>0</c:v>
                      </c:pt>
                      <c:pt idx="21">
                        <c:v>0</c:v>
                      </c:pt>
                      <c:pt idx="22">
                        <c:v>0</c:v>
                      </c:pt>
                      <c:pt idx="23">
                        <c:v>0</c:v>
                      </c:pt>
                      <c:pt idx="24">
                        <c:v>0</c:v>
                      </c:pt>
                      <c:pt idx="25">
                        <c:v>0</c:v>
                      </c:pt>
                      <c:pt idx="26">
                        <c:v>0</c:v>
                      </c:pt>
                      <c:pt idx="27">
                        <c:v>0</c:v>
                      </c:pt>
                      <c:pt idx="28">
                        <c:v>0</c:v>
                      </c:pt>
                      <c:pt idx="29">
                        <c:v>0</c:v>
                      </c:pt>
                      <c:pt idx="30">
                        <c:v>0</c:v>
                      </c:pt>
                      <c:pt idx="31">
                        <c:v>0</c:v>
                      </c:pt>
                      <c:pt idx="32">
                        <c:v>0</c:v>
                      </c:pt>
                      <c:pt idx="33">
                        <c:v>0</c:v>
                      </c:pt>
                      <c:pt idx="34">
                        <c:v>0</c:v>
                      </c:pt>
                      <c:pt idx="35">
                        <c:v>0</c:v>
                      </c:pt>
                      <c:pt idx="36">
                        <c:v>0</c:v>
                      </c:pt>
                      <c:pt idx="37">
                        <c:v>0</c:v>
                      </c:pt>
                      <c:pt idx="38">
                        <c:v>0</c:v>
                      </c:pt>
                      <c:pt idx="39">
                        <c:v>0</c:v>
                      </c:pt>
                      <c:pt idx="40">
                        <c:v>0</c:v>
                      </c:pt>
                      <c:pt idx="41">
                        <c:v>0</c:v>
                      </c:pt>
                      <c:pt idx="42">
                        <c:v>0</c:v>
                      </c:pt>
                      <c:pt idx="43">
                        <c:v>0</c:v>
                      </c:pt>
                      <c:pt idx="44">
                        <c:v>0</c:v>
                      </c:pt>
                      <c:pt idx="45">
                        <c:v>0</c:v>
                      </c:pt>
                      <c:pt idx="46">
                        <c:v>0</c:v>
                      </c:pt>
                      <c:pt idx="47">
                        <c:v>0</c:v>
                      </c:pt>
                      <c:pt idx="48">
                        <c:v>0</c:v>
                      </c:pt>
                      <c:pt idx="49">
                        <c:v>0</c:v>
                      </c:pt>
                      <c:pt idx="50">
                        <c:v>0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'[1]KT_ADgasproduction_byregion@'!$BC$1:$DA$1</c15:sqref>
                        </c15:formulaRef>
                      </c:ext>
                    </c:extLst>
                    <c:numCache>
                      <c:formatCode>General</c:formatCode>
                      <c:ptCount val="51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  <c:pt idx="12">
                        <c:v>0</c:v>
                      </c:pt>
                      <c:pt idx="13">
                        <c:v>0</c:v>
                      </c:pt>
                      <c:pt idx="14">
                        <c:v>0</c:v>
                      </c:pt>
                      <c:pt idx="15">
                        <c:v>0</c:v>
                      </c:pt>
                      <c:pt idx="16">
                        <c:v>0</c:v>
                      </c:pt>
                      <c:pt idx="17">
                        <c:v>0</c:v>
                      </c:pt>
                      <c:pt idx="18">
                        <c:v>0</c:v>
                      </c:pt>
                      <c:pt idx="19">
                        <c:v>0</c:v>
                      </c:pt>
                      <c:pt idx="20">
                        <c:v>0</c:v>
                      </c:pt>
                      <c:pt idx="21">
                        <c:v>0</c:v>
                      </c:pt>
                      <c:pt idx="22">
                        <c:v>0</c:v>
                      </c:pt>
                      <c:pt idx="23">
                        <c:v>0</c:v>
                      </c:pt>
                      <c:pt idx="24">
                        <c:v>0</c:v>
                      </c:pt>
                      <c:pt idx="25">
                        <c:v>0</c:v>
                      </c:pt>
                      <c:pt idx="26">
                        <c:v>0</c:v>
                      </c:pt>
                      <c:pt idx="27">
                        <c:v>0</c:v>
                      </c:pt>
                      <c:pt idx="28">
                        <c:v>0</c:v>
                      </c:pt>
                      <c:pt idx="29">
                        <c:v>0</c:v>
                      </c:pt>
                      <c:pt idx="30">
                        <c:v>0</c:v>
                      </c:pt>
                      <c:pt idx="31">
                        <c:v>0</c:v>
                      </c:pt>
                      <c:pt idx="32">
                        <c:v>0</c:v>
                      </c:pt>
                      <c:pt idx="33">
                        <c:v>0</c:v>
                      </c:pt>
                      <c:pt idx="34">
                        <c:v>0</c:v>
                      </c:pt>
                      <c:pt idx="35">
                        <c:v>0</c:v>
                      </c:pt>
                      <c:pt idx="36">
                        <c:v>0</c:v>
                      </c:pt>
                      <c:pt idx="37">
                        <c:v>0</c:v>
                      </c:pt>
                      <c:pt idx="38">
                        <c:v>0</c:v>
                      </c:pt>
                      <c:pt idx="39">
                        <c:v>0</c:v>
                      </c:pt>
                      <c:pt idx="40">
                        <c:v>0</c:v>
                      </c:pt>
                      <c:pt idx="41">
                        <c:v>0</c:v>
                      </c:pt>
                      <c:pt idx="42">
                        <c:v>0</c:v>
                      </c:pt>
                      <c:pt idx="43">
                        <c:v>0</c:v>
                      </c:pt>
                      <c:pt idx="44">
                        <c:v>0</c:v>
                      </c:pt>
                      <c:pt idx="45">
                        <c:v>0</c:v>
                      </c:pt>
                      <c:pt idx="46">
                        <c:v>0</c:v>
                      </c:pt>
                      <c:pt idx="47">
                        <c:v>0</c:v>
                      </c:pt>
                      <c:pt idx="48">
                        <c:v>0</c:v>
                      </c:pt>
                      <c:pt idx="49">
                        <c:v>0</c:v>
                      </c:pt>
                      <c:pt idx="50">
                        <c:v>0</c:v>
                      </c:pt>
                    </c:numCache>
                  </c:numRef>
                </c:val>
              </c15:ser>
            </c15:filteredAreaSeries>
          </c:ext>
        </c:extLst>
      </c:areaChart>
      <c:catAx>
        <c:axId val="-3270548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-327054304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-327054304"/>
        <c:scaling>
          <c:orientation val="minMax"/>
          <c:max val="1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-327054848"/>
        <c:crossesAt val="11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chemeClr val="bg2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8982365015577597E-2"/>
          <c:y val="8.6767038624724874E-2"/>
          <c:w val="0.6976815657205353"/>
          <c:h val="0.82239387475126835"/>
        </c:manualLayout>
      </c:layout>
      <c:areaChart>
        <c:grouping val="stacked"/>
        <c:varyColors val="0"/>
        <c:ser>
          <c:idx val="1"/>
          <c:order val="1"/>
          <c:tx>
            <c:strRef>
              <c:f>Sheet1!$B$1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bg2">
                <a:lumMod val="60000"/>
                <a:lumOff val="40000"/>
              </a:schemeClr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0.854742</c:v>
                </c:pt>
                <c:pt idx="1">
                  <c:v>0.85397699999999999</c:v>
                </c:pt>
                <c:pt idx="2">
                  <c:v>0.97765600000000008</c:v>
                </c:pt>
                <c:pt idx="3">
                  <c:v>1.126371</c:v>
                </c:pt>
                <c:pt idx="4">
                  <c:v>1.4010830000000001</c:v>
                </c:pt>
                <c:pt idx="5">
                  <c:v>1.6836329999999999</c:v>
                </c:pt>
                <c:pt idx="6">
                  <c:v>1.6233379999999999</c:v>
                </c:pt>
                <c:pt idx="7">
                  <c:v>1.661775</c:v>
                </c:pt>
                <c:pt idx="8">
                  <c:v>1.9411419999999999</c:v>
                </c:pt>
                <c:pt idx="9">
                  <c:v>2.251433</c:v>
                </c:pt>
                <c:pt idx="10">
                  <c:v>1.837901</c:v>
                </c:pt>
                <c:pt idx="11">
                  <c:v>1.813396</c:v>
                </c:pt>
                <c:pt idx="12">
                  <c:v>1.860414</c:v>
                </c:pt>
                <c:pt idx="13">
                  <c:v>1.847675</c:v>
                </c:pt>
                <c:pt idx="14">
                  <c:v>1.8962019999999999</c:v>
                </c:pt>
                <c:pt idx="15">
                  <c:v>1.9251999999999989</c:v>
                </c:pt>
                <c:pt idx="16">
                  <c:v>1.970091</c:v>
                </c:pt>
                <c:pt idx="17">
                  <c:v>2.008864</c:v>
                </c:pt>
                <c:pt idx="18">
                  <c:v>2.0771790000000001</c:v>
                </c:pt>
                <c:pt idx="19">
                  <c:v>2.1125789999999989</c:v>
                </c:pt>
                <c:pt idx="20">
                  <c:v>2.1575489999999991</c:v>
                </c:pt>
                <c:pt idx="21">
                  <c:v>2.1750770000000008</c:v>
                </c:pt>
                <c:pt idx="22">
                  <c:v>2.1599539999999999</c:v>
                </c:pt>
                <c:pt idx="23">
                  <c:v>2.181667</c:v>
                </c:pt>
                <c:pt idx="24">
                  <c:v>2.182253999999999</c:v>
                </c:pt>
                <c:pt idx="25">
                  <c:v>2.1544720000000002</c:v>
                </c:pt>
                <c:pt idx="26">
                  <c:v>2.1220349999999999</c:v>
                </c:pt>
                <c:pt idx="27">
                  <c:v>2.1134189999999999</c:v>
                </c:pt>
                <c:pt idx="28">
                  <c:v>2.1097839999999999</c:v>
                </c:pt>
                <c:pt idx="29">
                  <c:v>2.103907</c:v>
                </c:pt>
                <c:pt idx="30">
                  <c:v>2.0699239999999999</c:v>
                </c:pt>
                <c:pt idx="31">
                  <c:v>2.051517</c:v>
                </c:pt>
                <c:pt idx="32">
                  <c:v>2.077912</c:v>
                </c:pt>
                <c:pt idx="33">
                  <c:v>2.091466</c:v>
                </c:pt>
                <c:pt idx="34">
                  <c:v>2.082354</c:v>
                </c:pt>
                <c:pt idx="35">
                  <c:v>2.048648</c:v>
                </c:pt>
                <c:pt idx="36">
                  <c:v>2.102039</c:v>
                </c:pt>
                <c:pt idx="37">
                  <c:v>2.1579670000000002</c:v>
                </c:pt>
                <c:pt idx="38">
                  <c:v>2.1284069999999988</c:v>
                </c:pt>
                <c:pt idx="39">
                  <c:v>2.134278000000001</c:v>
                </c:pt>
                <c:pt idx="40">
                  <c:v>2.0655869999999998</c:v>
                </c:pt>
              </c:numCache>
            </c:numRef>
          </c:val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Gulf Coast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9.2352000000000004E-2</c:v>
                </c:pt>
                <c:pt idx="1">
                  <c:v>0.103639</c:v>
                </c:pt>
                <c:pt idx="2">
                  <c:v>0.113204</c:v>
                </c:pt>
                <c:pt idx="3">
                  <c:v>0.132442</c:v>
                </c:pt>
                <c:pt idx="4">
                  <c:v>0.145677</c:v>
                </c:pt>
                <c:pt idx="5">
                  <c:v>0.14580699999999999</c:v>
                </c:pt>
                <c:pt idx="6">
                  <c:v>0.12624099999999999</c:v>
                </c:pt>
                <c:pt idx="7">
                  <c:v>0.13647000000000001</c:v>
                </c:pt>
                <c:pt idx="8">
                  <c:v>0.14896200000000001</c:v>
                </c:pt>
                <c:pt idx="9">
                  <c:v>0.14793799999999999</c:v>
                </c:pt>
                <c:pt idx="10">
                  <c:v>0.30276999999999998</c:v>
                </c:pt>
                <c:pt idx="11">
                  <c:v>0.29396499999999998</c:v>
                </c:pt>
                <c:pt idx="12">
                  <c:v>0.35409499999999999</c:v>
                </c:pt>
                <c:pt idx="13">
                  <c:v>0.40318500000000002</c:v>
                </c:pt>
                <c:pt idx="14">
                  <c:v>0.427562</c:v>
                </c:pt>
                <c:pt idx="15">
                  <c:v>0.42095500000000002</c:v>
                </c:pt>
                <c:pt idx="16">
                  <c:v>0.38567600000000002</c:v>
                </c:pt>
                <c:pt idx="17">
                  <c:v>0.36435800000000002</c:v>
                </c:pt>
                <c:pt idx="18">
                  <c:v>0.37595899999999999</c:v>
                </c:pt>
                <c:pt idx="19">
                  <c:v>0.39405200000000001</c:v>
                </c:pt>
                <c:pt idx="20">
                  <c:v>0.42518099999999998</c:v>
                </c:pt>
                <c:pt idx="21">
                  <c:v>0.46651199999999998</c:v>
                </c:pt>
                <c:pt idx="22">
                  <c:v>0.51019099999999995</c:v>
                </c:pt>
                <c:pt idx="23">
                  <c:v>0.53414799999999996</c:v>
                </c:pt>
                <c:pt idx="24">
                  <c:v>0.54832400000000003</c:v>
                </c:pt>
                <c:pt idx="25">
                  <c:v>0.56500399999999995</c:v>
                </c:pt>
                <c:pt idx="26">
                  <c:v>0.58366499999999999</c:v>
                </c:pt>
                <c:pt idx="27">
                  <c:v>0.60701499999999997</c:v>
                </c:pt>
                <c:pt idx="28">
                  <c:v>0.65183400000000002</c:v>
                </c:pt>
                <c:pt idx="29">
                  <c:v>0.69201800000000002</c:v>
                </c:pt>
                <c:pt idx="30">
                  <c:v>0.71696400000000005</c:v>
                </c:pt>
                <c:pt idx="31">
                  <c:v>0.70859000000000005</c:v>
                </c:pt>
                <c:pt idx="32">
                  <c:v>0.75383500000000003</c:v>
                </c:pt>
                <c:pt idx="33">
                  <c:v>0.79803900000000005</c:v>
                </c:pt>
                <c:pt idx="34">
                  <c:v>0.85706000000000004</c:v>
                </c:pt>
                <c:pt idx="35">
                  <c:v>0.89498500000000003</c:v>
                </c:pt>
                <c:pt idx="36">
                  <c:v>0.92535800000000001</c:v>
                </c:pt>
                <c:pt idx="37">
                  <c:v>0.96563900000000003</c:v>
                </c:pt>
                <c:pt idx="38">
                  <c:v>0.99863599999999997</c:v>
                </c:pt>
                <c:pt idx="39">
                  <c:v>1.0330189999999999</c:v>
                </c:pt>
                <c:pt idx="40">
                  <c:v>1.0664499999999999</c:v>
                </c:pt>
              </c:numCache>
            </c:numRef>
          </c:val>
        </c:ser>
        <c:ser>
          <c:idx val="3"/>
          <c:order val="3"/>
          <c:tx>
            <c:strRef>
              <c:f>Sheet1!$D$1</c:f>
              <c:strCache>
                <c:ptCount val="1"/>
                <c:pt idx="0">
                  <c:v>Southwest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0.36646400000000001</c:v>
                </c:pt>
                <c:pt idx="1">
                  <c:v>0.43011500000000003</c:v>
                </c:pt>
                <c:pt idx="2">
                  <c:v>0.55425800000000003</c:v>
                </c:pt>
                <c:pt idx="3">
                  <c:v>0.71194199999999996</c:v>
                </c:pt>
                <c:pt idx="4">
                  <c:v>0.979016</c:v>
                </c:pt>
                <c:pt idx="5">
                  <c:v>1.2016549999999999</c:v>
                </c:pt>
                <c:pt idx="6">
                  <c:v>1.349756</c:v>
                </c:pt>
                <c:pt idx="7">
                  <c:v>1.7365060000000001</c:v>
                </c:pt>
                <c:pt idx="8">
                  <c:v>2.382307</c:v>
                </c:pt>
                <c:pt idx="9">
                  <c:v>3.350095</c:v>
                </c:pt>
                <c:pt idx="10">
                  <c:v>2.5511629999999998</c:v>
                </c:pt>
                <c:pt idx="11">
                  <c:v>2.2442850000000001</c:v>
                </c:pt>
                <c:pt idx="12">
                  <c:v>2.7759649999999998</c:v>
                </c:pt>
                <c:pt idx="13">
                  <c:v>3.0846429999999998</c:v>
                </c:pt>
                <c:pt idx="14">
                  <c:v>3.2950460000000001</c:v>
                </c:pt>
                <c:pt idx="15">
                  <c:v>3.7047020000000002</c:v>
                </c:pt>
                <c:pt idx="16">
                  <c:v>3.9581659999999999</c:v>
                </c:pt>
                <c:pt idx="17">
                  <c:v>4.0377859999999997</c:v>
                </c:pt>
                <c:pt idx="18">
                  <c:v>4.0999509999999999</c:v>
                </c:pt>
                <c:pt idx="19">
                  <c:v>4.1120780000000003</c:v>
                </c:pt>
                <c:pt idx="20">
                  <c:v>4.1416130000000004</c:v>
                </c:pt>
                <c:pt idx="21">
                  <c:v>4.1555679999999997</c:v>
                </c:pt>
                <c:pt idx="22">
                  <c:v>4.1832060000000002</c:v>
                </c:pt>
                <c:pt idx="23">
                  <c:v>4.2050830000000001</c:v>
                </c:pt>
                <c:pt idx="24">
                  <c:v>4.2278000000000002</c:v>
                </c:pt>
                <c:pt idx="25">
                  <c:v>4.2339779999999996</c:v>
                </c:pt>
                <c:pt idx="26">
                  <c:v>4.2591279999999996</c:v>
                </c:pt>
                <c:pt idx="27">
                  <c:v>4.2808339999999996</c:v>
                </c:pt>
                <c:pt idx="28">
                  <c:v>4.3139649999999996</c:v>
                </c:pt>
                <c:pt idx="29">
                  <c:v>4.3197890000000001</c:v>
                </c:pt>
                <c:pt idx="30">
                  <c:v>4.3426939999999998</c:v>
                </c:pt>
                <c:pt idx="31">
                  <c:v>4.3708359999999997</c:v>
                </c:pt>
                <c:pt idx="32">
                  <c:v>4.3957579999999998</c:v>
                </c:pt>
                <c:pt idx="33">
                  <c:v>4.4553159999999998</c:v>
                </c:pt>
                <c:pt idx="34">
                  <c:v>4.5097889999999996</c:v>
                </c:pt>
                <c:pt idx="35">
                  <c:v>4.5348189999999997</c:v>
                </c:pt>
                <c:pt idx="36">
                  <c:v>4.5716140000000003</c:v>
                </c:pt>
                <c:pt idx="37">
                  <c:v>4.5938239999999997</c:v>
                </c:pt>
                <c:pt idx="38">
                  <c:v>4.6467830000000001</c:v>
                </c:pt>
                <c:pt idx="39">
                  <c:v>4.6952809999999996</c:v>
                </c:pt>
                <c:pt idx="40">
                  <c:v>4.7444110000000004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327069536"/>
        <c:axId val="-327068992"/>
        <c:extLst>
          <c:ext xmlns:c15="http://schemas.microsoft.com/office/drawing/2012/chart" uri="{02D57815-91ED-43cb-92C2-25804820EDAC}">
            <c15:filteredAreaSeries>
              <c15:ser>
                <c:idx val="0"/>
                <c:order val="0"/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cat>
                  <c:numRef>
                    <c:extLst>
                      <c:ext uri="{02D57815-91ED-43cb-92C2-25804820EDAC}">
                        <c15:formulaRef>
                          <c15:sqref>'[1]KT_ADgasproduction_byregion@'!$BC$1:$DA$1</c15:sqref>
                        </c15:formulaRef>
                      </c:ext>
                    </c:extLst>
                    <c:numCache>
                      <c:formatCode>General</c:formatCode>
                      <c:ptCount val="51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  <c:pt idx="12">
                        <c:v>0</c:v>
                      </c:pt>
                      <c:pt idx="13">
                        <c:v>0</c:v>
                      </c:pt>
                      <c:pt idx="14">
                        <c:v>0</c:v>
                      </c:pt>
                      <c:pt idx="15">
                        <c:v>0</c:v>
                      </c:pt>
                      <c:pt idx="16">
                        <c:v>0</c:v>
                      </c:pt>
                      <c:pt idx="17">
                        <c:v>0</c:v>
                      </c:pt>
                      <c:pt idx="18">
                        <c:v>0</c:v>
                      </c:pt>
                      <c:pt idx="19">
                        <c:v>0</c:v>
                      </c:pt>
                      <c:pt idx="20">
                        <c:v>0</c:v>
                      </c:pt>
                      <c:pt idx="21">
                        <c:v>0</c:v>
                      </c:pt>
                      <c:pt idx="22">
                        <c:v>0</c:v>
                      </c:pt>
                      <c:pt idx="23">
                        <c:v>0</c:v>
                      </c:pt>
                      <c:pt idx="24">
                        <c:v>0</c:v>
                      </c:pt>
                      <c:pt idx="25">
                        <c:v>0</c:v>
                      </c:pt>
                      <c:pt idx="26">
                        <c:v>0</c:v>
                      </c:pt>
                      <c:pt idx="27">
                        <c:v>0</c:v>
                      </c:pt>
                      <c:pt idx="28">
                        <c:v>0</c:v>
                      </c:pt>
                      <c:pt idx="29">
                        <c:v>0</c:v>
                      </c:pt>
                      <c:pt idx="30">
                        <c:v>0</c:v>
                      </c:pt>
                      <c:pt idx="31">
                        <c:v>0</c:v>
                      </c:pt>
                      <c:pt idx="32">
                        <c:v>0</c:v>
                      </c:pt>
                      <c:pt idx="33">
                        <c:v>0</c:v>
                      </c:pt>
                      <c:pt idx="34">
                        <c:v>0</c:v>
                      </c:pt>
                      <c:pt idx="35">
                        <c:v>0</c:v>
                      </c:pt>
                      <c:pt idx="36">
                        <c:v>0</c:v>
                      </c:pt>
                      <c:pt idx="37">
                        <c:v>0</c:v>
                      </c:pt>
                      <c:pt idx="38">
                        <c:v>0</c:v>
                      </c:pt>
                      <c:pt idx="39">
                        <c:v>0</c:v>
                      </c:pt>
                      <c:pt idx="40">
                        <c:v>0</c:v>
                      </c:pt>
                      <c:pt idx="41">
                        <c:v>0</c:v>
                      </c:pt>
                      <c:pt idx="42">
                        <c:v>0</c:v>
                      </c:pt>
                      <c:pt idx="43">
                        <c:v>0</c:v>
                      </c:pt>
                      <c:pt idx="44">
                        <c:v>0</c:v>
                      </c:pt>
                      <c:pt idx="45">
                        <c:v>0</c:v>
                      </c:pt>
                      <c:pt idx="46">
                        <c:v>0</c:v>
                      </c:pt>
                      <c:pt idx="47">
                        <c:v>0</c:v>
                      </c:pt>
                      <c:pt idx="48">
                        <c:v>0</c:v>
                      </c:pt>
                      <c:pt idx="49">
                        <c:v>0</c:v>
                      </c:pt>
                      <c:pt idx="50">
                        <c:v>0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'[1]KT_ADgasproduction_byregion@'!$BC$1:$DA$1</c15:sqref>
                        </c15:formulaRef>
                      </c:ext>
                    </c:extLst>
                    <c:numCache>
                      <c:formatCode>General</c:formatCode>
                      <c:ptCount val="51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  <c:pt idx="12">
                        <c:v>0</c:v>
                      </c:pt>
                      <c:pt idx="13">
                        <c:v>0</c:v>
                      </c:pt>
                      <c:pt idx="14">
                        <c:v>0</c:v>
                      </c:pt>
                      <c:pt idx="15">
                        <c:v>0</c:v>
                      </c:pt>
                      <c:pt idx="16">
                        <c:v>0</c:v>
                      </c:pt>
                      <c:pt idx="17">
                        <c:v>0</c:v>
                      </c:pt>
                      <c:pt idx="18">
                        <c:v>0</c:v>
                      </c:pt>
                      <c:pt idx="19">
                        <c:v>0</c:v>
                      </c:pt>
                      <c:pt idx="20">
                        <c:v>0</c:v>
                      </c:pt>
                      <c:pt idx="21">
                        <c:v>0</c:v>
                      </c:pt>
                      <c:pt idx="22">
                        <c:v>0</c:v>
                      </c:pt>
                      <c:pt idx="23">
                        <c:v>0</c:v>
                      </c:pt>
                      <c:pt idx="24">
                        <c:v>0</c:v>
                      </c:pt>
                      <c:pt idx="25">
                        <c:v>0</c:v>
                      </c:pt>
                      <c:pt idx="26">
                        <c:v>0</c:v>
                      </c:pt>
                      <c:pt idx="27">
                        <c:v>0</c:v>
                      </c:pt>
                      <c:pt idx="28">
                        <c:v>0</c:v>
                      </c:pt>
                      <c:pt idx="29">
                        <c:v>0</c:v>
                      </c:pt>
                      <c:pt idx="30">
                        <c:v>0</c:v>
                      </c:pt>
                      <c:pt idx="31">
                        <c:v>0</c:v>
                      </c:pt>
                      <c:pt idx="32">
                        <c:v>0</c:v>
                      </c:pt>
                      <c:pt idx="33">
                        <c:v>0</c:v>
                      </c:pt>
                      <c:pt idx="34">
                        <c:v>0</c:v>
                      </c:pt>
                      <c:pt idx="35">
                        <c:v>0</c:v>
                      </c:pt>
                      <c:pt idx="36">
                        <c:v>0</c:v>
                      </c:pt>
                      <c:pt idx="37">
                        <c:v>0</c:v>
                      </c:pt>
                      <c:pt idx="38">
                        <c:v>0</c:v>
                      </c:pt>
                      <c:pt idx="39">
                        <c:v>0</c:v>
                      </c:pt>
                      <c:pt idx="40">
                        <c:v>0</c:v>
                      </c:pt>
                      <c:pt idx="41">
                        <c:v>0</c:v>
                      </c:pt>
                      <c:pt idx="42">
                        <c:v>0</c:v>
                      </c:pt>
                      <c:pt idx="43">
                        <c:v>0</c:v>
                      </c:pt>
                      <c:pt idx="44">
                        <c:v>0</c:v>
                      </c:pt>
                      <c:pt idx="45">
                        <c:v>0</c:v>
                      </c:pt>
                      <c:pt idx="46">
                        <c:v>0</c:v>
                      </c:pt>
                      <c:pt idx="47">
                        <c:v>0</c:v>
                      </c:pt>
                      <c:pt idx="48">
                        <c:v>0</c:v>
                      </c:pt>
                      <c:pt idx="49">
                        <c:v>0</c:v>
                      </c:pt>
                      <c:pt idx="50">
                        <c:v>0</c:v>
                      </c:pt>
                    </c:numCache>
                  </c:numRef>
                </c:val>
              </c15:ser>
            </c15:filteredAreaSeries>
          </c:ext>
        </c:extLst>
      </c:areaChart>
      <c:catAx>
        <c:axId val="-3270695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-327068992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-327068992"/>
        <c:scaling>
          <c:orientation val="minMax"/>
          <c:max val="1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-327069536"/>
        <c:crossesAt val="11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chemeClr val="bg2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8982365015577597E-2"/>
          <c:y val="8.6767038624724874E-2"/>
          <c:w val="0.6976815657205353"/>
          <c:h val="0.82239387475126835"/>
        </c:manualLayout>
      </c:layout>
      <c:areaChart>
        <c:grouping val="stacked"/>
        <c:varyColors val="0"/>
        <c:ser>
          <c:idx val="1"/>
          <c:order val="1"/>
          <c:tx>
            <c:strRef>
              <c:f>Sheet1!$B$1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bg2">
                <a:lumMod val="60000"/>
                <a:lumOff val="40000"/>
              </a:schemeClr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0.854742</c:v>
                </c:pt>
                <c:pt idx="1">
                  <c:v>0.85397699999999999</c:v>
                </c:pt>
                <c:pt idx="2">
                  <c:v>0.97765600000000008</c:v>
                </c:pt>
                <c:pt idx="3">
                  <c:v>1.126371</c:v>
                </c:pt>
                <c:pt idx="4">
                  <c:v>1.4010830000000001</c:v>
                </c:pt>
                <c:pt idx="5">
                  <c:v>1.6836329999999999</c:v>
                </c:pt>
                <c:pt idx="6">
                  <c:v>1.6233379999999999</c:v>
                </c:pt>
                <c:pt idx="7">
                  <c:v>1.661775</c:v>
                </c:pt>
                <c:pt idx="8">
                  <c:v>1.9411419999999999</c:v>
                </c:pt>
                <c:pt idx="9">
                  <c:v>2.251433</c:v>
                </c:pt>
                <c:pt idx="10">
                  <c:v>1.8376969999999999</c:v>
                </c:pt>
                <c:pt idx="11">
                  <c:v>1.804384</c:v>
                </c:pt>
                <c:pt idx="12">
                  <c:v>1.8121970000000001</c:v>
                </c:pt>
                <c:pt idx="13">
                  <c:v>1.747764000000001</c:v>
                </c:pt>
                <c:pt idx="14">
                  <c:v>1.7380530000000001</c:v>
                </c:pt>
                <c:pt idx="15">
                  <c:v>1.7136579999999999</c:v>
                </c:pt>
                <c:pt idx="16">
                  <c:v>1.725222</c:v>
                </c:pt>
                <c:pt idx="17">
                  <c:v>1.715379</c:v>
                </c:pt>
                <c:pt idx="18">
                  <c:v>1.7097119999999999</c:v>
                </c:pt>
                <c:pt idx="19">
                  <c:v>1.686051</c:v>
                </c:pt>
                <c:pt idx="20">
                  <c:v>1.6738720000000009</c:v>
                </c:pt>
                <c:pt idx="21">
                  <c:v>1.658925</c:v>
                </c:pt>
                <c:pt idx="22">
                  <c:v>1.590279</c:v>
                </c:pt>
                <c:pt idx="23">
                  <c:v>1.5143949999999999</c:v>
                </c:pt>
                <c:pt idx="24">
                  <c:v>1.4495290000000001</c:v>
                </c:pt>
                <c:pt idx="25">
                  <c:v>1.4684729999999999</c:v>
                </c:pt>
                <c:pt idx="26">
                  <c:v>1.4775720000000001</c:v>
                </c:pt>
                <c:pt idx="27">
                  <c:v>1.4813559999999999</c:v>
                </c:pt>
                <c:pt idx="28">
                  <c:v>1.460386</c:v>
                </c:pt>
                <c:pt idx="29">
                  <c:v>1.4373819999999999</c:v>
                </c:pt>
                <c:pt idx="30">
                  <c:v>1.4163669999999999</c:v>
                </c:pt>
                <c:pt idx="31">
                  <c:v>1.459425</c:v>
                </c:pt>
                <c:pt idx="32">
                  <c:v>1.485692</c:v>
                </c:pt>
                <c:pt idx="33">
                  <c:v>1.4083019999999991</c:v>
                </c:pt>
                <c:pt idx="34">
                  <c:v>1.390822</c:v>
                </c:pt>
                <c:pt idx="35">
                  <c:v>1.335833</c:v>
                </c:pt>
                <c:pt idx="36">
                  <c:v>1.3639669999999999</c:v>
                </c:pt>
                <c:pt idx="37">
                  <c:v>1.3656680000000001</c:v>
                </c:pt>
                <c:pt idx="38">
                  <c:v>1.3550420000000001</c:v>
                </c:pt>
                <c:pt idx="39">
                  <c:v>1.3216190000000001</c:v>
                </c:pt>
                <c:pt idx="40">
                  <c:v>1.3004890000000009</c:v>
                </c:pt>
              </c:numCache>
            </c:numRef>
          </c:val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Gulf Coast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9.2352000000000004E-2</c:v>
                </c:pt>
                <c:pt idx="1">
                  <c:v>0.103639</c:v>
                </c:pt>
                <c:pt idx="2">
                  <c:v>0.113204</c:v>
                </c:pt>
                <c:pt idx="3">
                  <c:v>0.132442</c:v>
                </c:pt>
                <c:pt idx="4">
                  <c:v>0.145677</c:v>
                </c:pt>
                <c:pt idx="5">
                  <c:v>0.14580699999999999</c:v>
                </c:pt>
                <c:pt idx="6">
                  <c:v>0.12624099999999999</c:v>
                </c:pt>
                <c:pt idx="7">
                  <c:v>0.13647000000000001</c:v>
                </c:pt>
                <c:pt idx="8">
                  <c:v>0.14896200000000001</c:v>
                </c:pt>
                <c:pt idx="9">
                  <c:v>0.14793799999999999</c:v>
                </c:pt>
                <c:pt idx="10">
                  <c:v>0.30276999999999998</c:v>
                </c:pt>
                <c:pt idx="11">
                  <c:v>0.29675800000000002</c:v>
                </c:pt>
                <c:pt idx="12">
                  <c:v>0.31015599999999999</c:v>
                </c:pt>
                <c:pt idx="13">
                  <c:v>0.32871299999999998</c:v>
                </c:pt>
                <c:pt idx="14">
                  <c:v>0.33782000000000001</c:v>
                </c:pt>
                <c:pt idx="15">
                  <c:v>0.27678000000000003</c:v>
                </c:pt>
                <c:pt idx="16">
                  <c:v>0.213865</c:v>
                </c:pt>
                <c:pt idx="17">
                  <c:v>0.17028699999999999</c:v>
                </c:pt>
                <c:pt idx="18">
                  <c:v>0.16549</c:v>
                </c:pt>
                <c:pt idx="19">
                  <c:v>0.17141100000000001</c:v>
                </c:pt>
                <c:pt idx="20">
                  <c:v>0.17838999999999999</c:v>
                </c:pt>
                <c:pt idx="21">
                  <c:v>0.18332200000000001</c:v>
                </c:pt>
                <c:pt idx="22">
                  <c:v>0.186532</c:v>
                </c:pt>
                <c:pt idx="23">
                  <c:v>0.20263300000000001</c:v>
                </c:pt>
                <c:pt idx="24">
                  <c:v>0.20741299999999999</c:v>
                </c:pt>
                <c:pt idx="25">
                  <c:v>0.23965900000000001</c:v>
                </c:pt>
                <c:pt idx="26">
                  <c:v>0.256884</c:v>
                </c:pt>
                <c:pt idx="27">
                  <c:v>0.28286899999999998</c:v>
                </c:pt>
                <c:pt idx="28">
                  <c:v>0.29848999999999998</c:v>
                </c:pt>
                <c:pt idx="29">
                  <c:v>0.31342799999999998</c:v>
                </c:pt>
                <c:pt idx="30">
                  <c:v>0.32959100000000002</c:v>
                </c:pt>
                <c:pt idx="31">
                  <c:v>0.353493</c:v>
                </c:pt>
                <c:pt idx="32">
                  <c:v>0.36839699999999997</c:v>
                </c:pt>
                <c:pt idx="33">
                  <c:v>0.38151000000000002</c:v>
                </c:pt>
                <c:pt idx="34">
                  <c:v>0.407275</c:v>
                </c:pt>
                <c:pt idx="35">
                  <c:v>0.42281800000000003</c:v>
                </c:pt>
                <c:pt idx="36">
                  <c:v>0.43737599999999999</c:v>
                </c:pt>
                <c:pt idx="37">
                  <c:v>0.45364500000000002</c:v>
                </c:pt>
                <c:pt idx="38">
                  <c:v>0.472084</c:v>
                </c:pt>
                <c:pt idx="39">
                  <c:v>0.488759</c:v>
                </c:pt>
                <c:pt idx="40">
                  <c:v>0.51354599999999995</c:v>
                </c:pt>
              </c:numCache>
            </c:numRef>
          </c:val>
        </c:ser>
        <c:ser>
          <c:idx val="3"/>
          <c:order val="3"/>
          <c:tx>
            <c:strRef>
              <c:f>Sheet1!$D$1</c:f>
              <c:strCache>
                <c:ptCount val="1"/>
                <c:pt idx="0">
                  <c:v>Southwest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0.36646400000000001</c:v>
                </c:pt>
                <c:pt idx="1">
                  <c:v>0.43011500000000003</c:v>
                </c:pt>
                <c:pt idx="2">
                  <c:v>0.55425800000000003</c:v>
                </c:pt>
                <c:pt idx="3">
                  <c:v>0.71194199999999996</c:v>
                </c:pt>
                <c:pt idx="4">
                  <c:v>0.979016</c:v>
                </c:pt>
                <c:pt idx="5">
                  <c:v>1.2016549999999999</c:v>
                </c:pt>
                <c:pt idx="6">
                  <c:v>1.349756</c:v>
                </c:pt>
                <c:pt idx="7">
                  <c:v>1.7365060000000001</c:v>
                </c:pt>
                <c:pt idx="8">
                  <c:v>2.382307</c:v>
                </c:pt>
                <c:pt idx="9">
                  <c:v>3.350095</c:v>
                </c:pt>
                <c:pt idx="10">
                  <c:v>2.5511629999999998</c:v>
                </c:pt>
                <c:pt idx="11">
                  <c:v>2.1621649999999999</c:v>
                </c:pt>
                <c:pt idx="12">
                  <c:v>2.5236839999999998</c:v>
                </c:pt>
                <c:pt idx="13">
                  <c:v>2.5103939999999998</c:v>
                </c:pt>
                <c:pt idx="14">
                  <c:v>2.512616</c:v>
                </c:pt>
                <c:pt idx="15">
                  <c:v>2.7260249999999999</c:v>
                </c:pt>
                <c:pt idx="16">
                  <c:v>2.817717</c:v>
                </c:pt>
                <c:pt idx="17">
                  <c:v>2.7864309999999999</c:v>
                </c:pt>
                <c:pt idx="18">
                  <c:v>2.7483909999999998</c:v>
                </c:pt>
                <c:pt idx="19">
                  <c:v>2.761962</c:v>
                </c:pt>
                <c:pt idx="20">
                  <c:v>2.7415799999999999</c:v>
                </c:pt>
                <c:pt idx="21">
                  <c:v>2.7299549999999999</c:v>
                </c:pt>
                <c:pt idx="22">
                  <c:v>2.707389</c:v>
                </c:pt>
                <c:pt idx="23">
                  <c:v>2.6966890000000001</c:v>
                </c:pt>
                <c:pt idx="24">
                  <c:v>2.6750829999999999</c:v>
                </c:pt>
                <c:pt idx="25">
                  <c:v>2.6914400000000001</c:v>
                </c:pt>
                <c:pt idx="26">
                  <c:v>2.6864710000000001</c:v>
                </c:pt>
                <c:pt idx="27">
                  <c:v>2.7015910000000001</c:v>
                </c:pt>
                <c:pt idx="28">
                  <c:v>2.7006709999999998</c:v>
                </c:pt>
                <c:pt idx="29">
                  <c:v>2.7190780000000001</c:v>
                </c:pt>
                <c:pt idx="30">
                  <c:v>2.7308889999999999</c:v>
                </c:pt>
                <c:pt idx="31">
                  <c:v>2.8305980000000002</c:v>
                </c:pt>
                <c:pt idx="32">
                  <c:v>2.8941520000000001</c:v>
                </c:pt>
                <c:pt idx="33">
                  <c:v>3.0728710000000001</c:v>
                </c:pt>
                <c:pt idx="34">
                  <c:v>3.1768000000000001</c:v>
                </c:pt>
                <c:pt idx="35">
                  <c:v>3.2752189999999999</c:v>
                </c:pt>
                <c:pt idx="36">
                  <c:v>3.3413360000000001</c:v>
                </c:pt>
                <c:pt idx="37">
                  <c:v>3.3929109999999998</c:v>
                </c:pt>
                <c:pt idx="38">
                  <c:v>3.4678010000000001</c:v>
                </c:pt>
                <c:pt idx="39">
                  <c:v>3.5405549999999999</c:v>
                </c:pt>
                <c:pt idx="40">
                  <c:v>3.6015389999999998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332317312"/>
        <c:axId val="-332315680"/>
        <c:extLst>
          <c:ext xmlns:c15="http://schemas.microsoft.com/office/drawing/2012/chart" uri="{02D57815-91ED-43cb-92C2-25804820EDAC}">
            <c15:filteredAreaSeries>
              <c15:ser>
                <c:idx val="0"/>
                <c:order val="0"/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cat>
                  <c:numRef>
                    <c:extLst>
                      <c:ext uri="{02D57815-91ED-43cb-92C2-25804820EDAC}">
                        <c15:formulaRef>
                          <c15:sqref>'[1]KT_ADgasproduction_byregion@'!$BC$1:$DA$1</c15:sqref>
                        </c15:formulaRef>
                      </c:ext>
                    </c:extLst>
                    <c:numCache>
                      <c:formatCode>General</c:formatCode>
                      <c:ptCount val="51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  <c:pt idx="12">
                        <c:v>0</c:v>
                      </c:pt>
                      <c:pt idx="13">
                        <c:v>0</c:v>
                      </c:pt>
                      <c:pt idx="14">
                        <c:v>0</c:v>
                      </c:pt>
                      <c:pt idx="15">
                        <c:v>0</c:v>
                      </c:pt>
                      <c:pt idx="16">
                        <c:v>0</c:v>
                      </c:pt>
                      <c:pt idx="17">
                        <c:v>0</c:v>
                      </c:pt>
                      <c:pt idx="18">
                        <c:v>0</c:v>
                      </c:pt>
                      <c:pt idx="19">
                        <c:v>0</c:v>
                      </c:pt>
                      <c:pt idx="20">
                        <c:v>0</c:v>
                      </c:pt>
                      <c:pt idx="21">
                        <c:v>0</c:v>
                      </c:pt>
                      <c:pt idx="22">
                        <c:v>0</c:v>
                      </c:pt>
                      <c:pt idx="23">
                        <c:v>0</c:v>
                      </c:pt>
                      <c:pt idx="24">
                        <c:v>0</c:v>
                      </c:pt>
                      <c:pt idx="25">
                        <c:v>0</c:v>
                      </c:pt>
                      <c:pt idx="26">
                        <c:v>0</c:v>
                      </c:pt>
                      <c:pt idx="27">
                        <c:v>0</c:v>
                      </c:pt>
                      <c:pt idx="28">
                        <c:v>0</c:v>
                      </c:pt>
                      <c:pt idx="29">
                        <c:v>0</c:v>
                      </c:pt>
                      <c:pt idx="30">
                        <c:v>0</c:v>
                      </c:pt>
                      <c:pt idx="31">
                        <c:v>0</c:v>
                      </c:pt>
                      <c:pt idx="32">
                        <c:v>0</c:v>
                      </c:pt>
                      <c:pt idx="33">
                        <c:v>0</c:v>
                      </c:pt>
                      <c:pt idx="34">
                        <c:v>0</c:v>
                      </c:pt>
                      <c:pt idx="35">
                        <c:v>0</c:v>
                      </c:pt>
                      <c:pt idx="36">
                        <c:v>0</c:v>
                      </c:pt>
                      <c:pt idx="37">
                        <c:v>0</c:v>
                      </c:pt>
                      <c:pt idx="38">
                        <c:v>0</c:v>
                      </c:pt>
                      <c:pt idx="39">
                        <c:v>0</c:v>
                      </c:pt>
                      <c:pt idx="40">
                        <c:v>0</c:v>
                      </c:pt>
                      <c:pt idx="41">
                        <c:v>0</c:v>
                      </c:pt>
                      <c:pt idx="42">
                        <c:v>0</c:v>
                      </c:pt>
                      <c:pt idx="43">
                        <c:v>0</c:v>
                      </c:pt>
                      <c:pt idx="44">
                        <c:v>0</c:v>
                      </c:pt>
                      <c:pt idx="45">
                        <c:v>0</c:v>
                      </c:pt>
                      <c:pt idx="46">
                        <c:v>0</c:v>
                      </c:pt>
                      <c:pt idx="47">
                        <c:v>0</c:v>
                      </c:pt>
                      <c:pt idx="48">
                        <c:v>0</c:v>
                      </c:pt>
                      <c:pt idx="49">
                        <c:v>0</c:v>
                      </c:pt>
                      <c:pt idx="50">
                        <c:v>0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'[1]KT_ADgasproduction_byregion@'!$BC$1:$DA$1</c15:sqref>
                        </c15:formulaRef>
                      </c:ext>
                    </c:extLst>
                    <c:numCache>
                      <c:formatCode>General</c:formatCode>
                      <c:ptCount val="51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  <c:pt idx="12">
                        <c:v>0</c:v>
                      </c:pt>
                      <c:pt idx="13">
                        <c:v>0</c:v>
                      </c:pt>
                      <c:pt idx="14">
                        <c:v>0</c:v>
                      </c:pt>
                      <c:pt idx="15">
                        <c:v>0</c:v>
                      </c:pt>
                      <c:pt idx="16">
                        <c:v>0</c:v>
                      </c:pt>
                      <c:pt idx="17">
                        <c:v>0</c:v>
                      </c:pt>
                      <c:pt idx="18">
                        <c:v>0</c:v>
                      </c:pt>
                      <c:pt idx="19">
                        <c:v>0</c:v>
                      </c:pt>
                      <c:pt idx="20">
                        <c:v>0</c:v>
                      </c:pt>
                      <c:pt idx="21">
                        <c:v>0</c:v>
                      </c:pt>
                      <c:pt idx="22">
                        <c:v>0</c:v>
                      </c:pt>
                      <c:pt idx="23">
                        <c:v>0</c:v>
                      </c:pt>
                      <c:pt idx="24">
                        <c:v>0</c:v>
                      </c:pt>
                      <c:pt idx="25">
                        <c:v>0</c:v>
                      </c:pt>
                      <c:pt idx="26">
                        <c:v>0</c:v>
                      </c:pt>
                      <c:pt idx="27">
                        <c:v>0</c:v>
                      </c:pt>
                      <c:pt idx="28">
                        <c:v>0</c:v>
                      </c:pt>
                      <c:pt idx="29">
                        <c:v>0</c:v>
                      </c:pt>
                      <c:pt idx="30">
                        <c:v>0</c:v>
                      </c:pt>
                      <c:pt idx="31">
                        <c:v>0</c:v>
                      </c:pt>
                      <c:pt idx="32">
                        <c:v>0</c:v>
                      </c:pt>
                      <c:pt idx="33">
                        <c:v>0</c:v>
                      </c:pt>
                      <c:pt idx="34">
                        <c:v>0</c:v>
                      </c:pt>
                      <c:pt idx="35">
                        <c:v>0</c:v>
                      </c:pt>
                      <c:pt idx="36">
                        <c:v>0</c:v>
                      </c:pt>
                      <c:pt idx="37">
                        <c:v>0</c:v>
                      </c:pt>
                      <c:pt idx="38">
                        <c:v>0</c:v>
                      </c:pt>
                      <c:pt idx="39">
                        <c:v>0</c:v>
                      </c:pt>
                      <c:pt idx="40">
                        <c:v>0</c:v>
                      </c:pt>
                      <c:pt idx="41">
                        <c:v>0</c:v>
                      </c:pt>
                      <c:pt idx="42">
                        <c:v>0</c:v>
                      </c:pt>
                      <c:pt idx="43">
                        <c:v>0</c:v>
                      </c:pt>
                      <c:pt idx="44">
                        <c:v>0</c:v>
                      </c:pt>
                      <c:pt idx="45">
                        <c:v>0</c:v>
                      </c:pt>
                      <c:pt idx="46">
                        <c:v>0</c:v>
                      </c:pt>
                      <c:pt idx="47">
                        <c:v>0</c:v>
                      </c:pt>
                      <c:pt idx="48">
                        <c:v>0</c:v>
                      </c:pt>
                      <c:pt idx="49">
                        <c:v>0</c:v>
                      </c:pt>
                      <c:pt idx="50">
                        <c:v>0</c:v>
                      </c:pt>
                    </c:numCache>
                  </c:numRef>
                </c:val>
              </c15:ser>
            </c15:filteredAreaSeries>
          </c:ext>
        </c:extLst>
      </c:areaChart>
      <c:catAx>
        <c:axId val="-3323173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-332315680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-332315680"/>
        <c:scaling>
          <c:orientation val="minMax"/>
          <c:max val="1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-332317312"/>
        <c:crossesAt val="11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chemeClr val="bg2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992249015748031E-2"/>
          <c:y val="3.4848901904495681E-2"/>
          <c:w val="0.76275659704998522"/>
          <c:h val="0.88199759503321706"/>
        </c:manualLayout>
      </c:layout>
      <c:areaChart>
        <c:grouping val="stacked"/>
        <c:varyColors val="0"/>
        <c:ser>
          <c:idx val="4"/>
          <c:order val="0"/>
          <c:tx>
            <c:strRef>
              <c:f>Sheet1!$F$1</c:f>
              <c:strCache>
                <c:ptCount val="1"/>
                <c:pt idx="0">
                  <c:v>Industrial - other industrial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Sheet1!$F$2:$F$52</c:f>
              <c:numCache>
                <c:formatCode>General</c:formatCode>
                <c:ptCount val="51"/>
                <c:pt idx="0">
                  <c:v>8.1422399999999993</c:v>
                </c:pt>
                <c:pt idx="1">
                  <c:v>7.3442189999999998</c:v>
                </c:pt>
                <c:pt idx="2">
                  <c:v>7.5271840000000001</c:v>
                </c:pt>
                <c:pt idx="3">
                  <c:v>7.1503959999999998</c:v>
                </c:pt>
                <c:pt idx="4">
                  <c:v>7.2564080000000004</c:v>
                </c:pt>
                <c:pt idx="5">
                  <c:v>6.6011679999999986</c:v>
                </c:pt>
                <c:pt idx="6">
                  <c:v>6.5265460000000006</c:v>
                </c:pt>
                <c:pt idx="7">
                  <c:v>6.6547160000000014</c:v>
                </c:pt>
                <c:pt idx="8">
                  <c:v>6.6701819999999996</c:v>
                </c:pt>
                <c:pt idx="9">
                  <c:v>6.1673710000000002</c:v>
                </c:pt>
                <c:pt idx="10">
                  <c:v>6.8261919999999998</c:v>
                </c:pt>
                <c:pt idx="11">
                  <c:v>6.9941199999999997</c:v>
                </c:pt>
                <c:pt idx="12">
                  <c:v>7.2262149999999998</c:v>
                </c:pt>
                <c:pt idx="13">
                  <c:v>7.4254519999999999</c:v>
                </c:pt>
                <c:pt idx="14">
                  <c:v>7.646039</c:v>
                </c:pt>
                <c:pt idx="15">
                  <c:v>7.521903</c:v>
                </c:pt>
                <c:pt idx="16">
                  <c:v>7.728688</c:v>
                </c:pt>
                <c:pt idx="17">
                  <c:v>7.9494099999999994</c:v>
                </c:pt>
                <c:pt idx="18">
                  <c:v>8.3774869999999986</c:v>
                </c:pt>
                <c:pt idx="19">
                  <c:v>8.3876470000000012</c:v>
                </c:pt>
                <c:pt idx="20">
                  <c:v>8.1618849999999998</c:v>
                </c:pt>
                <c:pt idx="21">
                  <c:v>8.1039750000000002</c:v>
                </c:pt>
                <c:pt idx="22">
                  <c:v>8.1403680000000005</c:v>
                </c:pt>
                <c:pt idx="23">
                  <c:v>8.3639980000000005</c:v>
                </c:pt>
                <c:pt idx="24">
                  <c:v>8.6115490000000001</c:v>
                </c:pt>
                <c:pt idx="25">
                  <c:v>8.7746980000000008</c:v>
                </c:pt>
                <c:pt idx="26">
                  <c:v>8.8861930000000005</c:v>
                </c:pt>
                <c:pt idx="27">
                  <c:v>8.9008660000000006</c:v>
                </c:pt>
                <c:pt idx="28">
                  <c:v>8.9501279999999994</c:v>
                </c:pt>
                <c:pt idx="29">
                  <c:v>8.9996840000000002</c:v>
                </c:pt>
                <c:pt idx="30">
                  <c:v>9.019031</c:v>
                </c:pt>
                <c:pt idx="31">
                  <c:v>9.0754999999999999</c:v>
                </c:pt>
                <c:pt idx="32">
                  <c:v>9.1153150000000007</c:v>
                </c:pt>
                <c:pt idx="33">
                  <c:v>9.1527189999999994</c:v>
                </c:pt>
                <c:pt idx="34">
                  <c:v>9.2304589999999997</c:v>
                </c:pt>
                <c:pt idx="35">
                  <c:v>9.3119289999999992</c:v>
                </c:pt>
                <c:pt idx="36">
                  <c:v>9.3895350000000004</c:v>
                </c:pt>
                <c:pt idx="37">
                  <c:v>9.4713440000000002</c:v>
                </c:pt>
                <c:pt idx="38">
                  <c:v>9.5639219999999998</c:v>
                </c:pt>
                <c:pt idx="39">
                  <c:v>9.6614810000000002</c:v>
                </c:pt>
                <c:pt idx="40">
                  <c:v>9.7406179999999996</c:v>
                </c:pt>
                <c:pt idx="41">
                  <c:v>9.8215620000000001</c:v>
                </c:pt>
                <c:pt idx="42">
                  <c:v>9.945354</c:v>
                </c:pt>
                <c:pt idx="43">
                  <c:v>10.071958</c:v>
                </c:pt>
                <c:pt idx="44">
                  <c:v>10.160589</c:v>
                </c:pt>
                <c:pt idx="45">
                  <c:v>10.231680000000001</c:v>
                </c:pt>
                <c:pt idx="46">
                  <c:v>10.348585</c:v>
                </c:pt>
                <c:pt idx="47">
                  <c:v>10.451378999999999</c:v>
                </c:pt>
                <c:pt idx="48">
                  <c:v>10.545999999999999</c:v>
                </c:pt>
                <c:pt idx="49">
                  <c:v>10.665246</c:v>
                </c:pt>
                <c:pt idx="50">
                  <c:v>10.796975</c:v>
                </c:pt>
              </c:numCache>
            </c:numRef>
          </c:val>
        </c:ser>
        <c:ser>
          <c:idx val="5"/>
          <c:order val="1"/>
          <c:tx>
            <c:strRef>
              <c:f>Sheet1!$G$1</c:f>
              <c:strCache>
                <c:ptCount val="1"/>
                <c:pt idx="0">
                  <c:v>Industrial - lease and plant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Sheet1!$G$2:$G$52</c:f>
              <c:numCache>
                <c:formatCode>General</c:formatCode>
                <c:ptCount val="51"/>
                <c:pt idx="0">
                  <c:v>1.1509480000000001</c:v>
                </c:pt>
                <c:pt idx="1">
                  <c:v>1.118552</c:v>
                </c:pt>
                <c:pt idx="2">
                  <c:v>1.1130819999999999</c:v>
                </c:pt>
                <c:pt idx="3">
                  <c:v>1.1222829999999999</c:v>
                </c:pt>
                <c:pt idx="4">
                  <c:v>1.097904</c:v>
                </c:pt>
                <c:pt idx="5">
                  <c:v>1.1115170000000001</c:v>
                </c:pt>
                <c:pt idx="6">
                  <c:v>1.141977</c:v>
                </c:pt>
                <c:pt idx="7">
                  <c:v>1.2263869999999999</c:v>
                </c:pt>
                <c:pt idx="8">
                  <c:v>1.2197020000000001</c:v>
                </c:pt>
                <c:pt idx="9">
                  <c:v>1.275239</c:v>
                </c:pt>
                <c:pt idx="10">
                  <c:v>1.2856270000000001</c:v>
                </c:pt>
                <c:pt idx="11">
                  <c:v>1.3225880000000001</c:v>
                </c:pt>
                <c:pt idx="12">
                  <c:v>1.396274</c:v>
                </c:pt>
                <c:pt idx="13">
                  <c:v>1.483085</c:v>
                </c:pt>
                <c:pt idx="14">
                  <c:v>1.512143</c:v>
                </c:pt>
                <c:pt idx="15">
                  <c:v>1.576389</c:v>
                </c:pt>
                <c:pt idx="16">
                  <c:v>1.5453300000000001</c:v>
                </c:pt>
                <c:pt idx="17">
                  <c:v>1.584044</c:v>
                </c:pt>
                <c:pt idx="18">
                  <c:v>1.6842200000000001</c:v>
                </c:pt>
                <c:pt idx="19">
                  <c:v>1.857334</c:v>
                </c:pt>
                <c:pt idx="20">
                  <c:v>1.798462</c:v>
                </c:pt>
                <c:pt idx="21">
                  <c:v>1.7432259999999999</c:v>
                </c:pt>
                <c:pt idx="22">
                  <c:v>1.813852</c:v>
                </c:pt>
                <c:pt idx="23">
                  <c:v>1.871607</c:v>
                </c:pt>
                <c:pt idx="24">
                  <c:v>1.8867400000000001</c:v>
                </c:pt>
                <c:pt idx="25">
                  <c:v>1.9374670000000001</c:v>
                </c:pt>
                <c:pt idx="26">
                  <c:v>1.9705790000000001</c:v>
                </c:pt>
                <c:pt idx="27">
                  <c:v>1.985358</c:v>
                </c:pt>
                <c:pt idx="28">
                  <c:v>2.0035249999999998</c:v>
                </c:pt>
                <c:pt idx="29">
                  <c:v>2.0206879999999998</c:v>
                </c:pt>
                <c:pt idx="30">
                  <c:v>2.0511460000000001</c:v>
                </c:pt>
                <c:pt idx="31">
                  <c:v>2.076438</c:v>
                </c:pt>
                <c:pt idx="32">
                  <c:v>2.0958549999999998</c:v>
                </c:pt>
                <c:pt idx="33">
                  <c:v>2.1307170000000002</c:v>
                </c:pt>
                <c:pt idx="34">
                  <c:v>2.154274</c:v>
                </c:pt>
                <c:pt idx="35">
                  <c:v>2.1554899999999999</c:v>
                </c:pt>
                <c:pt idx="36">
                  <c:v>2.1563159999999999</c:v>
                </c:pt>
                <c:pt idx="37">
                  <c:v>2.1648390000000002</c:v>
                </c:pt>
                <c:pt idx="38">
                  <c:v>2.1719550000000001</c:v>
                </c:pt>
                <c:pt idx="39">
                  <c:v>2.189918</c:v>
                </c:pt>
                <c:pt idx="40">
                  <c:v>2.2101799999999998</c:v>
                </c:pt>
                <c:pt idx="41">
                  <c:v>2.2242980000000001</c:v>
                </c:pt>
                <c:pt idx="42">
                  <c:v>2.2510300000000001</c:v>
                </c:pt>
                <c:pt idx="43">
                  <c:v>2.2900489999999998</c:v>
                </c:pt>
                <c:pt idx="44">
                  <c:v>2.3098299999999998</c:v>
                </c:pt>
                <c:pt idx="45">
                  <c:v>2.309958</c:v>
                </c:pt>
                <c:pt idx="46">
                  <c:v>2.3299910000000001</c:v>
                </c:pt>
                <c:pt idx="47">
                  <c:v>2.3384589999999998</c:v>
                </c:pt>
                <c:pt idx="48">
                  <c:v>2.3497020000000002</c:v>
                </c:pt>
                <c:pt idx="49">
                  <c:v>2.3508770000000001</c:v>
                </c:pt>
                <c:pt idx="50">
                  <c:v>2.3537210000000002</c:v>
                </c:pt>
              </c:numCache>
            </c:numRef>
          </c:val>
        </c:ser>
        <c:ser>
          <c:idx val="6"/>
          <c:order val="2"/>
          <c:tx>
            <c:strRef>
              <c:f>Sheet1!$H$1</c:f>
              <c:strCache>
                <c:ptCount val="1"/>
                <c:pt idx="0">
                  <c:v>Industrial - liqufaction for export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Sheet1!$H$2:$H$52</c:f>
              <c:numCache>
                <c:formatCode>General</c:formatCode>
                <c:ptCount val="51"/>
                <c:pt idx="0">
                  <c:v>6.5610000000000002E-2</c:v>
                </c:pt>
                <c:pt idx="1">
                  <c:v>6.575300000000002E-2</c:v>
                </c:pt>
                <c:pt idx="2">
                  <c:v>6.3438999999999968E-2</c:v>
                </c:pt>
                <c:pt idx="3">
                  <c:v>6.5698000000000034E-2</c:v>
                </c:pt>
                <c:pt idx="4">
                  <c:v>6.2100000000000079E-2</c:v>
                </c:pt>
                <c:pt idx="5">
                  <c:v>6.5125000000000002E-2</c:v>
                </c:pt>
                <c:pt idx="6">
                  <c:v>6.0764999999999993E-2</c:v>
                </c:pt>
                <c:pt idx="7">
                  <c:v>4.839599999999996E-2</c:v>
                </c:pt>
                <c:pt idx="8">
                  <c:v>3.9164000000000053E-2</c:v>
                </c:pt>
                <c:pt idx="9">
                  <c:v>3.327099999999996E-2</c:v>
                </c:pt>
                <c:pt idx="10">
                  <c:v>6.4584999999999976E-2</c:v>
                </c:pt>
                <c:pt idx="11">
                  <c:v>6.9765000000000049E-2</c:v>
                </c:pt>
                <c:pt idx="12">
                  <c:v>2.8141999999999941E-2</c:v>
                </c:pt>
                <c:pt idx="13">
                  <c:v>-9.9999999997635312E-7</c:v>
                </c:pt>
                <c:pt idx="14">
                  <c:v>1.597500000000002E-2</c:v>
                </c:pt>
                <c:pt idx="15">
                  <c:v>2.81429999999998E-2</c:v>
                </c:pt>
                <c:pt idx="16">
                  <c:v>0.15899299999999991</c:v>
                </c:pt>
                <c:pt idx="17">
                  <c:v>0.56652400000000014</c:v>
                </c:pt>
                <c:pt idx="18">
                  <c:v>0.90026499999999987</c:v>
                </c:pt>
                <c:pt idx="19">
                  <c:v>1.6748970000000001</c:v>
                </c:pt>
                <c:pt idx="20">
                  <c:v>0.34712700000000002</c:v>
                </c:pt>
                <c:pt idx="21">
                  <c:v>0.47734100000000002</c:v>
                </c:pt>
                <c:pt idx="22">
                  <c:v>0.46909800000000001</c:v>
                </c:pt>
                <c:pt idx="23">
                  <c:v>0.474914</c:v>
                </c:pt>
                <c:pt idx="24">
                  <c:v>0.531003</c:v>
                </c:pt>
                <c:pt idx="25">
                  <c:v>0.61445399999999994</c:v>
                </c:pt>
                <c:pt idx="26">
                  <c:v>0.66373400000000005</c:v>
                </c:pt>
                <c:pt idx="27">
                  <c:v>0.66373400000000005</c:v>
                </c:pt>
                <c:pt idx="28">
                  <c:v>0.68055299999999996</c:v>
                </c:pt>
                <c:pt idx="29">
                  <c:v>0.70873399999999998</c:v>
                </c:pt>
                <c:pt idx="30">
                  <c:v>0.738734</c:v>
                </c:pt>
                <c:pt idx="31">
                  <c:v>0.75373400000000002</c:v>
                </c:pt>
                <c:pt idx="32">
                  <c:v>0.75555300000000003</c:v>
                </c:pt>
                <c:pt idx="33">
                  <c:v>0.75373400000000002</c:v>
                </c:pt>
                <c:pt idx="34">
                  <c:v>0.75373400000000002</c:v>
                </c:pt>
                <c:pt idx="35">
                  <c:v>0.75373400000000002</c:v>
                </c:pt>
                <c:pt idx="36">
                  <c:v>0.75555300000000003</c:v>
                </c:pt>
                <c:pt idx="37">
                  <c:v>0.75373400000000002</c:v>
                </c:pt>
                <c:pt idx="38">
                  <c:v>0.75373400000000002</c:v>
                </c:pt>
                <c:pt idx="39">
                  <c:v>0.75373400000000002</c:v>
                </c:pt>
                <c:pt idx="40">
                  <c:v>0.75555300000000003</c:v>
                </c:pt>
                <c:pt idx="41">
                  <c:v>0.75373400000000002</c:v>
                </c:pt>
                <c:pt idx="42">
                  <c:v>0.75373400000000002</c:v>
                </c:pt>
                <c:pt idx="43">
                  <c:v>0.75373400000000002</c:v>
                </c:pt>
                <c:pt idx="44">
                  <c:v>0.75555300000000003</c:v>
                </c:pt>
                <c:pt idx="45">
                  <c:v>0.75373400000000002</c:v>
                </c:pt>
                <c:pt idx="46">
                  <c:v>0.75373400000000002</c:v>
                </c:pt>
                <c:pt idx="47">
                  <c:v>0.75373400000000002</c:v>
                </c:pt>
                <c:pt idx="48">
                  <c:v>0.75555300000000003</c:v>
                </c:pt>
                <c:pt idx="49">
                  <c:v>0.75373400000000002</c:v>
                </c:pt>
                <c:pt idx="50">
                  <c:v>0.75373400000000002</c:v>
                </c:pt>
              </c:numCache>
            </c:numRef>
          </c:val>
        </c:ser>
        <c:ser>
          <c:idx val="0"/>
          <c:order val="3"/>
          <c:tx>
            <c:strRef>
              <c:f>Sheet1!$B$1</c:f>
              <c:strCache>
                <c:ptCount val="1"/>
                <c:pt idx="0">
                  <c:v>Transportation</c:v>
                </c:pt>
              </c:strCache>
            </c:strRef>
          </c:tx>
          <c:spPr>
            <a:solidFill>
              <a:srgbClr val="003953"/>
            </a:solidFill>
            <a:ln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0.65496200000000004</c:v>
                </c:pt>
                <c:pt idx="1">
                  <c:v>0.63950099999999999</c:v>
                </c:pt>
                <c:pt idx="2">
                  <c:v>0.68186900000000006</c:v>
                </c:pt>
                <c:pt idx="3">
                  <c:v>0.60976300000000005</c:v>
                </c:pt>
                <c:pt idx="4">
                  <c:v>0.58670100000000003</c:v>
                </c:pt>
                <c:pt idx="5">
                  <c:v>0.60690900000000003</c:v>
                </c:pt>
                <c:pt idx="6">
                  <c:v>0.60795200000000005</c:v>
                </c:pt>
                <c:pt idx="7">
                  <c:v>0.64601999999999993</c:v>
                </c:pt>
                <c:pt idx="8">
                  <c:v>0.67393800000000004</c:v>
                </c:pt>
                <c:pt idx="9">
                  <c:v>0.69743600000000006</c:v>
                </c:pt>
                <c:pt idx="10">
                  <c:v>0.70278799999999997</c:v>
                </c:pt>
                <c:pt idx="11">
                  <c:v>0.71775800000000001</c:v>
                </c:pt>
                <c:pt idx="12">
                  <c:v>0.76075999999999999</c:v>
                </c:pt>
                <c:pt idx="13">
                  <c:v>0.86310600000000004</c:v>
                </c:pt>
                <c:pt idx="14">
                  <c:v>0.73543199999999997</c:v>
                </c:pt>
                <c:pt idx="15">
                  <c:v>0.71757300000000002</c:v>
                </c:pt>
                <c:pt idx="16">
                  <c:v>0.72875999999999996</c:v>
                </c:pt>
                <c:pt idx="17">
                  <c:v>0.77007100000000006</c:v>
                </c:pt>
                <c:pt idx="18">
                  <c:v>0.91330800000000001</c:v>
                </c:pt>
                <c:pt idx="19">
                  <c:v>0.94098900000000008</c:v>
                </c:pt>
                <c:pt idx="20">
                  <c:v>0.76573500000000005</c:v>
                </c:pt>
                <c:pt idx="21">
                  <c:v>0.84382599999999996</c:v>
                </c:pt>
                <c:pt idx="22">
                  <c:v>0.82471700000000003</c:v>
                </c:pt>
                <c:pt idx="23">
                  <c:v>0.79586000000000001</c:v>
                </c:pt>
                <c:pt idx="24">
                  <c:v>0.76708799999999999</c:v>
                </c:pt>
                <c:pt idx="25">
                  <c:v>0.765038</c:v>
                </c:pt>
                <c:pt idx="26">
                  <c:v>0.73088399999999998</c:v>
                </c:pt>
                <c:pt idx="27">
                  <c:v>0.73413499999999998</c:v>
                </c:pt>
                <c:pt idx="28">
                  <c:v>0.74223300000000003</c:v>
                </c:pt>
                <c:pt idx="29">
                  <c:v>0.75042900000000001</c:v>
                </c:pt>
                <c:pt idx="30">
                  <c:v>0.747803</c:v>
                </c:pt>
                <c:pt idx="31">
                  <c:v>0.763764</c:v>
                </c:pt>
                <c:pt idx="32">
                  <c:v>0.77973899999999996</c:v>
                </c:pt>
                <c:pt idx="33">
                  <c:v>0.79238399999999998</c:v>
                </c:pt>
                <c:pt idx="34">
                  <c:v>0.80547199999999997</c:v>
                </c:pt>
                <c:pt idx="35">
                  <c:v>0.82133400000000001</c:v>
                </c:pt>
                <c:pt idx="36">
                  <c:v>0.83460100000000004</c:v>
                </c:pt>
                <c:pt idx="37">
                  <c:v>0.84880500000000003</c:v>
                </c:pt>
                <c:pt idx="38">
                  <c:v>0.86659399999999998</c:v>
                </c:pt>
                <c:pt idx="39">
                  <c:v>0.88106499999999999</c:v>
                </c:pt>
                <c:pt idx="40">
                  <c:v>0.90939300000000001</c:v>
                </c:pt>
                <c:pt idx="41">
                  <c:v>0.92513000000000001</c:v>
                </c:pt>
                <c:pt idx="42">
                  <c:v>0.94975399999999999</c:v>
                </c:pt>
                <c:pt idx="43">
                  <c:v>0.97280999999999995</c:v>
                </c:pt>
                <c:pt idx="44">
                  <c:v>0.996973</c:v>
                </c:pt>
                <c:pt idx="45">
                  <c:v>1.013085</c:v>
                </c:pt>
                <c:pt idx="46">
                  <c:v>1.0396270000000001</c:v>
                </c:pt>
                <c:pt idx="47">
                  <c:v>1.060481</c:v>
                </c:pt>
                <c:pt idx="48">
                  <c:v>1.0802970000000001</c:v>
                </c:pt>
                <c:pt idx="49">
                  <c:v>1.1021570000000001</c:v>
                </c:pt>
                <c:pt idx="50">
                  <c:v>1.126101</c:v>
                </c:pt>
              </c:numCache>
            </c:numRef>
          </c:val>
        </c:ser>
        <c:ser>
          <c:idx val="2"/>
          <c:order val="4"/>
          <c:tx>
            <c:strRef>
              <c:f>Sheet1!$D$1</c:f>
              <c:strCache>
                <c:ptCount val="1"/>
                <c:pt idx="0">
                  <c:v>Residential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4.9961789999999997</c:v>
                </c:pt>
                <c:pt idx="1">
                  <c:v>4.7713400000000004</c:v>
                </c:pt>
                <c:pt idx="2">
                  <c:v>4.8888180000000014</c:v>
                </c:pt>
                <c:pt idx="3">
                  <c:v>5.0793509999999999</c:v>
                </c:pt>
                <c:pt idx="4">
                  <c:v>4.8687969999999998</c:v>
                </c:pt>
                <c:pt idx="5">
                  <c:v>4.8267749999999996</c:v>
                </c:pt>
                <c:pt idx="6">
                  <c:v>4.3684660000000006</c:v>
                </c:pt>
                <c:pt idx="7">
                  <c:v>4.7223579999999998</c:v>
                </c:pt>
                <c:pt idx="8">
                  <c:v>4.892277</c:v>
                </c:pt>
                <c:pt idx="9">
                  <c:v>4.7789070000000002</c:v>
                </c:pt>
                <c:pt idx="10">
                  <c:v>4.7824119999999999</c:v>
                </c:pt>
                <c:pt idx="11">
                  <c:v>4.7137770000000003</c:v>
                </c:pt>
                <c:pt idx="12">
                  <c:v>4.1495190000000006</c:v>
                </c:pt>
                <c:pt idx="13">
                  <c:v>4.8973720000000007</c:v>
                </c:pt>
                <c:pt idx="14">
                  <c:v>5.0874709999999999</c:v>
                </c:pt>
                <c:pt idx="15">
                  <c:v>4.6128879999999999</c:v>
                </c:pt>
                <c:pt idx="16">
                  <c:v>4.3465879999999997</c:v>
                </c:pt>
                <c:pt idx="17">
                  <c:v>4.4123410000000014</c:v>
                </c:pt>
                <c:pt idx="18">
                  <c:v>4.996238</c:v>
                </c:pt>
                <c:pt idx="19">
                  <c:v>5.0000080000000002</c:v>
                </c:pt>
                <c:pt idx="20">
                  <c:v>4.7828200000000001</c:v>
                </c:pt>
                <c:pt idx="21">
                  <c:v>4.6596570000000002</c:v>
                </c:pt>
                <c:pt idx="22">
                  <c:v>4.7915460000000003</c:v>
                </c:pt>
                <c:pt idx="23">
                  <c:v>4.7841259999999997</c:v>
                </c:pt>
                <c:pt idx="24">
                  <c:v>4.785736</c:v>
                </c:pt>
                <c:pt idx="25">
                  <c:v>4.781549</c:v>
                </c:pt>
                <c:pt idx="26">
                  <c:v>4.7701289999999998</c:v>
                </c:pt>
                <c:pt idx="27">
                  <c:v>4.757244</c:v>
                </c:pt>
                <c:pt idx="28">
                  <c:v>4.7461719999999996</c:v>
                </c:pt>
                <c:pt idx="29">
                  <c:v>4.7354560000000001</c:v>
                </c:pt>
                <c:pt idx="30">
                  <c:v>4.7196879999999997</c:v>
                </c:pt>
                <c:pt idx="31">
                  <c:v>4.7082889999999997</c:v>
                </c:pt>
                <c:pt idx="32">
                  <c:v>4.6997609999999996</c:v>
                </c:pt>
                <c:pt idx="33">
                  <c:v>4.6915529999999999</c:v>
                </c:pt>
                <c:pt idx="34">
                  <c:v>4.683408</c:v>
                </c:pt>
                <c:pt idx="35">
                  <c:v>4.6777740000000003</c:v>
                </c:pt>
                <c:pt idx="36">
                  <c:v>4.6733390000000004</c:v>
                </c:pt>
                <c:pt idx="37">
                  <c:v>4.6689809999999996</c:v>
                </c:pt>
                <c:pt idx="38">
                  <c:v>4.6649589999999996</c:v>
                </c:pt>
                <c:pt idx="39">
                  <c:v>4.6612280000000004</c:v>
                </c:pt>
                <c:pt idx="40">
                  <c:v>4.6592630000000002</c:v>
                </c:pt>
                <c:pt idx="41">
                  <c:v>4.6572339999999999</c:v>
                </c:pt>
                <c:pt idx="42">
                  <c:v>4.6556470000000001</c:v>
                </c:pt>
                <c:pt idx="43">
                  <c:v>4.6542440000000003</c:v>
                </c:pt>
                <c:pt idx="44">
                  <c:v>4.6538490000000001</c:v>
                </c:pt>
                <c:pt idx="45">
                  <c:v>4.6528790000000004</c:v>
                </c:pt>
                <c:pt idx="46">
                  <c:v>4.6522269999999999</c:v>
                </c:pt>
                <c:pt idx="47">
                  <c:v>4.6506920000000003</c:v>
                </c:pt>
                <c:pt idx="48">
                  <c:v>4.64872</c:v>
                </c:pt>
                <c:pt idx="49">
                  <c:v>4.6455820000000001</c:v>
                </c:pt>
                <c:pt idx="50">
                  <c:v>4.6423579999999998</c:v>
                </c:pt>
              </c:numCache>
            </c:numRef>
          </c:val>
        </c:ser>
        <c:ser>
          <c:idx val="1"/>
          <c:order val="5"/>
          <c:tx>
            <c:strRef>
              <c:f>Sheet1!$C$1</c:f>
              <c:strCache>
                <c:ptCount val="1"/>
                <c:pt idx="0">
                  <c:v>Commercial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3.1824690000000002</c:v>
                </c:pt>
                <c:pt idx="1">
                  <c:v>3.0227119999999998</c:v>
                </c:pt>
                <c:pt idx="2">
                  <c:v>3.1441699999999999</c:v>
                </c:pt>
                <c:pt idx="3">
                  <c:v>3.1794929999999999</c:v>
                </c:pt>
                <c:pt idx="4">
                  <c:v>3.1289720000000001</c:v>
                </c:pt>
                <c:pt idx="5">
                  <c:v>2.99892</c:v>
                </c:pt>
                <c:pt idx="6">
                  <c:v>2.83203</c:v>
                </c:pt>
                <c:pt idx="7">
                  <c:v>3.0129039999999998</c:v>
                </c:pt>
                <c:pt idx="8">
                  <c:v>3.1525289999999999</c:v>
                </c:pt>
                <c:pt idx="9">
                  <c:v>3.118592</c:v>
                </c:pt>
                <c:pt idx="10">
                  <c:v>3.1025930000000002</c:v>
                </c:pt>
                <c:pt idx="11">
                  <c:v>3.155319</c:v>
                </c:pt>
                <c:pt idx="12">
                  <c:v>2.8949259999999999</c:v>
                </c:pt>
                <c:pt idx="13">
                  <c:v>3.2953009999999998</c:v>
                </c:pt>
                <c:pt idx="14">
                  <c:v>3.4663080000000002</c:v>
                </c:pt>
                <c:pt idx="15">
                  <c:v>3.2017340000000001</c:v>
                </c:pt>
                <c:pt idx="16">
                  <c:v>3.1095839999999999</c:v>
                </c:pt>
                <c:pt idx="17">
                  <c:v>3.1644619999999999</c:v>
                </c:pt>
                <c:pt idx="18">
                  <c:v>3.5151430000000001</c:v>
                </c:pt>
                <c:pt idx="19">
                  <c:v>3.5209419999999998</c:v>
                </c:pt>
                <c:pt idx="20">
                  <c:v>3.1886800000000002</c:v>
                </c:pt>
                <c:pt idx="21">
                  <c:v>3.2936350000000001</c:v>
                </c:pt>
                <c:pt idx="22">
                  <c:v>3.2661410000000002</c:v>
                </c:pt>
                <c:pt idx="23">
                  <c:v>3.3721369999999999</c:v>
                </c:pt>
                <c:pt idx="24">
                  <c:v>3.4352849999999999</c:v>
                </c:pt>
                <c:pt idx="25">
                  <c:v>3.4919349999999998</c:v>
                </c:pt>
                <c:pt idx="26">
                  <c:v>3.4982850000000001</c:v>
                </c:pt>
                <c:pt idx="27">
                  <c:v>3.5002629999999999</c:v>
                </c:pt>
                <c:pt idx="28">
                  <c:v>3.5014189999999998</c:v>
                </c:pt>
                <c:pt idx="29">
                  <c:v>3.50007</c:v>
                </c:pt>
                <c:pt idx="30">
                  <c:v>3.491981</c:v>
                </c:pt>
                <c:pt idx="31">
                  <c:v>3.4930289999999999</c:v>
                </c:pt>
                <c:pt idx="32">
                  <c:v>3.4980329999999999</c:v>
                </c:pt>
                <c:pt idx="33">
                  <c:v>3.502732</c:v>
                </c:pt>
                <c:pt idx="34">
                  <c:v>3.5068510000000002</c:v>
                </c:pt>
                <c:pt idx="35">
                  <c:v>3.513099</c:v>
                </c:pt>
                <c:pt idx="36">
                  <c:v>3.520664</c:v>
                </c:pt>
                <c:pt idx="37">
                  <c:v>3.5274679999999998</c:v>
                </c:pt>
                <c:pt idx="38">
                  <c:v>3.5332309999999998</c:v>
                </c:pt>
                <c:pt idx="39">
                  <c:v>3.5384099999999998</c:v>
                </c:pt>
                <c:pt idx="40">
                  <c:v>3.5444360000000001</c:v>
                </c:pt>
                <c:pt idx="41">
                  <c:v>3.5514359999999998</c:v>
                </c:pt>
                <c:pt idx="42">
                  <c:v>3.5586980000000001</c:v>
                </c:pt>
                <c:pt idx="43">
                  <c:v>3.56541</c:v>
                </c:pt>
                <c:pt idx="44">
                  <c:v>3.5726580000000001</c:v>
                </c:pt>
                <c:pt idx="45">
                  <c:v>3.5780470000000002</c:v>
                </c:pt>
                <c:pt idx="46">
                  <c:v>3.5831460000000002</c:v>
                </c:pt>
                <c:pt idx="47">
                  <c:v>3.5866889999999998</c:v>
                </c:pt>
                <c:pt idx="48">
                  <c:v>3.5889899999999999</c:v>
                </c:pt>
                <c:pt idx="49">
                  <c:v>3.5895890000000001</c:v>
                </c:pt>
                <c:pt idx="50">
                  <c:v>3.5891899999999999</c:v>
                </c:pt>
              </c:numCache>
            </c:numRef>
          </c:val>
        </c:ser>
        <c:ser>
          <c:idx val="3"/>
          <c:order val="6"/>
          <c:tx>
            <c:strRef>
              <c:f>Sheet1!$E$1</c:f>
              <c:strCache>
                <c:ptCount val="1"/>
                <c:pt idx="0">
                  <c:v>Electric power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Sheet1!$E$2:$E$52</c:f>
              <c:numCache>
                <c:formatCode>General</c:formatCode>
                <c:ptCount val="51"/>
                <c:pt idx="0">
                  <c:v>5.2063240000000004</c:v>
                </c:pt>
                <c:pt idx="1">
                  <c:v>5.342301</c:v>
                </c:pt>
                <c:pt idx="2">
                  <c:v>5.6718970000000004</c:v>
                </c:pt>
                <c:pt idx="3">
                  <c:v>5.1352150000000014</c:v>
                </c:pt>
                <c:pt idx="4">
                  <c:v>5.4637630000000001</c:v>
                </c:pt>
                <c:pt idx="5">
                  <c:v>5.8691450000000014</c:v>
                </c:pt>
                <c:pt idx="6">
                  <c:v>6.2221000000000002</c:v>
                </c:pt>
                <c:pt idx="7">
                  <c:v>6.8414080000000004</c:v>
                </c:pt>
                <c:pt idx="8">
                  <c:v>6.6683789999999998</c:v>
                </c:pt>
                <c:pt idx="9">
                  <c:v>6.8725330000000007</c:v>
                </c:pt>
                <c:pt idx="10">
                  <c:v>7.3871840000000004</c:v>
                </c:pt>
                <c:pt idx="11">
                  <c:v>7.5738630000000002</c:v>
                </c:pt>
                <c:pt idx="12">
                  <c:v>9.1107929999999993</c:v>
                </c:pt>
                <c:pt idx="13">
                  <c:v>8.1907560000000004</c:v>
                </c:pt>
                <c:pt idx="14">
                  <c:v>8.1459820000000001</c:v>
                </c:pt>
                <c:pt idx="15">
                  <c:v>9.6133700000000015</c:v>
                </c:pt>
                <c:pt idx="16">
                  <c:v>9.9852699999999999</c:v>
                </c:pt>
                <c:pt idx="17">
                  <c:v>9.2655650000000005</c:v>
                </c:pt>
                <c:pt idx="18">
                  <c:v>10.590225</c:v>
                </c:pt>
                <c:pt idx="19">
                  <c:v>11.307426</c:v>
                </c:pt>
                <c:pt idx="20">
                  <c:v>11.714919999999999</c:v>
                </c:pt>
                <c:pt idx="21">
                  <c:v>9.8481550000000002</c:v>
                </c:pt>
                <c:pt idx="22">
                  <c:v>9.8274830000000009</c:v>
                </c:pt>
                <c:pt idx="23">
                  <c:v>10.201473999999999</c:v>
                </c:pt>
                <c:pt idx="24">
                  <c:v>10.078011999999999</c:v>
                </c:pt>
                <c:pt idx="25">
                  <c:v>10.449108000000001</c:v>
                </c:pt>
                <c:pt idx="26">
                  <c:v>10.592544</c:v>
                </c:pt>
                <c:pt idx="27">
                  <c:v>10.587401</c:v>
                </c:pt>
                <c:pt idx="28">
                  <c:v>10.403589999999999</c:v>
                </c:pt>
                <c:pt idx="29">
                  <c:v>10.364284</c:v>
                </c:pt>
                <c:pt idx="30">
                  <c:v>10.201119</c:v>
                </c:pt>
                <c:pt idx="31">
                  <c:v>10.247612999999999</c:v>
                </c:pt>
                <c:pt idx="32">
                  <c:v>10.238481</c:v>
                </c:pt>
                <c:pt idx="33">
                  <c:v>10.231859</c:v>
                </c:pt>
                <c:pt idx="34">
                  <c:v>10.252663</c:v>
                </c:pt>
                <c:pt idx="35">
                  <c:v>10.151533000000001</c:v>
                </c:pt>
                <c:pt idx="36">
                  <c:v>10.186614000000001</c:v>
                </c:pt>
                <c:pt idx="37">
                  <c:v>10.305348</c:v>
                </c:pt>
                <c:pt idx="38">
                  <c:v>10.493639</c:v>
                </c:pt>
                <c:pt idx="39">
                  <c:v>10.661141000000001</c:v>
                </c:pt>
                <c:pt idx="40">
                  <c:v>10.833966</c:v>
                </c:pt>
                <c:pt idx="41">
                  <c:v>10.915029000000001</c:v>
                </c:pt>
                <c:pt idx="42">
                  <c:v>11.070893999999999</c:v>
                </c:pt>
                <c:pt idx="43">
                  <c:v>11.275214999999999</c:v>
                </c:pt>
                <c:pt idx="44">
                  <c:v>11.425905999999999</c:v>
                </c:pt>
                <c:pt idx="45">
                  <c:v>11.576945</c:v>
                </c:pt>
                <c:pt idx="46">
                  <c:v>11.632323</c:v>
                </c:pt>
                <c:pt idx="47">
                  <c:v>11.712527</c:v>
                </c:pt>
                <c:pt idx="48">
                  <c:v>11.843591999999999</c:v>
                </c:pt>
                <c:pt idx="49">
                  <c:v>11.967836</c:v>
                </c:pt>
                <c:pt idx="50">
                  <c:v>12.12926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83644080"/>
        <c:axId val="-283645168"/>
      </c:areaChart>
      <c:areaChart>
        <c:grouping val="stacked"/>
        <c:varyColors val="0"/>
        <c:ser>
          <c:idx val="7"/>
          <c:order val="7"/>
          <c:tx>
            <c:strRef>
              <c:f>Sheet1!$I$1</c:f>
              <c:strCache>
                <c:ptCount val="1"/>
                <c:pt idx="0">
                  <c:v>Commercial - Second Axis</c:v>
                </c:pt>
              </c:strCache>
            </c:strRef>
          </c:tx>
          <c:spPr>
            <a:noFill/>
            <a:ln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Sheet1!$I$2:$I$52</c:f>
              <c:numCache>
                <c:formatCode>General</c:formatCode>
                <c:ptCount val="51"/>
                <c:pt idx="0">
                  <c:v>8.7190931506849321</c:v>
                </c:pt>
                <c:pt idx="1">
                  <c:v>8.2814027397260279</c:v>
                </c:pt>
                <c:pt idx="2">
                  <c:v>8.6141643835616435</c:v>
                </c:pt>
                <c:pt idx="3">
                  <c:v>8.710939726027398</c:v>
                </c:pt>
                <c:pt idx="4">
                  <c:v>8.5725260273972612</c:v>
                </c:pt>
                <c:pt idx="5">
                  <c:v>8.2162191780821914</c:v>
                </c:pt>
                <c:pt idx="6">
                  <c:v>7.7589863013698626</c:v>
                </c:pt>
                <c:pt idx="7">
                  <c:v>8.2545315068493146</c:v>
                </c:pt>
                <c:pt idx="8">
                  <c:v>8.6370657534246575</c:v>
                </c:pt>
                <c:pt idx="9">
                  <c:v>8.5440876712328766</c:v>
                </c:pt>
                <c:pt idx="10">
                  <c:v>8.5002547945205471</c:v>
                </c:pt>
                <c:pt idx="11">
                  <c:v>8.6447095890410957</c:v>
                </c:pt>
                <c:pt idx="12">
                  <c:v>7.9313041095890409</c:v>
                </c:pt>
                <c:pt idx="13">
                  <c:v>9.028221917808219</c:v>
                </c:pt>
                <c:pt idx="14">
                  <c:v>9.4967342465753433</c:v>
                </c:pt>
                <c:pt idx="15">
                  <c:v>8.771873972602739</c:v>
                </c:pt>
                <c:pt idx="16">
                  <c:v>8.5194082191780822</c:v>
                </c:pt>
                <c:pt idx="17">
                  <c:v>8.6697589041095888</c:v>
                </c:pt>
                <c:pt idx="18">
                  <c:v>9.6305287671232875</c:v>
                </c:pt>
                <c:pt idx="19">
                  <c:v>9.6464164383561641</c:v>
                </c:pt>
                <c:pt idx="20">
                  <c:v>8.7361095890410958</c:v>
                </c:pt>
                <c:pt idx="21">
                  <c:v>9.0236575342465759</c:v>
                </c:pt>
                <c:pt idx="22">
                  <c:v>8.9483315068493159</c:v>
                </c:pt>
                <c:pt idx="23">
                  <c:v>9.2387315068493141</c:v>
                </c:pt>
                <c:pt idx="24">
                  <c:v>9.4117397260273972</c:v>
                </c:pt>
                <c:pt idx="25">
                  <c:v>9.5669452054794526</c:v>
                </c:pt>
                <c:pt idx="26">
                  <c:v>9.5843424657534246</c:v>
                </c:pt>
                <c:pt idx="27">
                  <c:v>9.589761643835617</c:v>
                </c:pt>
                <c:pt idx="28">
                  <c:v>9.5929287671232881</c:v>
                </c:pt>
                <c:pt idx="29">
                  <c:v>9.5892328767123285</c:v>
                </c:pt>
                <c:pt idx="30">
                  <c:v>9.5670712328767138</c:v>
                </c:pt>
                <c:pt idx="31">
                  <c:v>9.5699424657534244</c:v>
                </c:pt>
                <c:pt idx="32">
                  <c:v>9.5836520547945199</c:v>
                </c:pt>
                <c:pt idx="33">
                  <c:v>9.5965260273972603</c:v>
                </c:pt>
                <c:pt idx="34">
                  <c:v>9.6078109589041105</c:v>
                </c:pt>
                <c:pt idx="35">
                  <c:v>9.6249287671232882</c:v>
                </c:pt>
                <c:pt idx="36">
                  <c:v>9.6456547945205493</c:v>
                </c:pt>
                <c:pt idx="37">
                  <c:v>9.6642958904109584</c:v>
                </c:pt>
                <c:pt idx="38">
                  <c:v>9.6800849315068493</c:v>
                </c:pt>
                <c:pt idx="39">
                  <c:v>9.6942739726027387</c:v>
                </c:pt>
                <c:pt idx="40">
                  <c:v>9.7107835616438365</c:v>
                </c:pt>
                <c:pt idx="41">
                  <c:v>9.7299616438356153</c:v>
                </c:pt>
                <c:pt idx="42">
                  <c:v>9.7498575342465763</c:v>
                </c:pt>
                <c:pt idx="43">
                  <c:v>9.7682465753424648</c:v>
                </c:pt>
                <c:pt idx="44">
                  <c:v>9.7881041095890406</c:v>
                </c:pt>
                <c:pt idx="45">
                  <c:v>9.8028684931506849</c:v>
                </c:pt>
                <c:pt idx="46">
                  <c:v>9.8168383561643839</c:v>
                </c:pt>
                <c:pt idx="47">
                  <c:v>9.8265452054794515</c:v>
                </c:pt>
                <c:pt idx="48">
                  <c:v>9.8328493150684917</c:v>
                </c:pt>
                <c:pt idx="49">
                  <c:v>9.8344904109589031</c:v>
                </c:pt>
                <c:pt idx="50">
                  <c:v>9.8333972602739728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83635920"/>
        <c:axId val="-283633744"/>
      </c:areaChart>
      <c:catAx>
        <c:axId val="-283644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83645168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-283645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83644080"/>
        <c:crossesAt val="21"/>
        <c:crossBetween val="midCat"/>
      </c:valAx>
      <c:valAx>
        <c:axId val="-283633744"/>
        <c:scaling>
          <c:orientation val="minMax"/>
          <c:max val="109.6"/>
          <c:min val="0"/>
        </c:scaling>
        <c:delete val="0"/>
        <c:axPos val="r"/>
        <c:numFmt formatCode="#,##0.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6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83635920"/>
        <c:crosses val="max"/>
        <c:crossBetween val="midCat"/>
        <c:majorUnit val="13.69863"/>
        <c:minorUnit val="2.7397260000000001"/>
      </c:valAx>
      <c:catAx>
        <c:axId val="-28363592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-2836337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391050036125589E-2"/>
          <c:y val="6.2145871142862928E-2"/>
          <c:w val="0.86542421898165878"/>
          <c:h val="0.81474474990541235"/>
        </c:manualLayout>
      </c:layout>
      <c:barChart>
        <c:barDir val="col"/>
        <c:grouping val="stacked"/>
        <c:varyColors val="0"/>
        <c:ser>
          <c:idx val="3"/>
          <c:order val="0"/>
          <c:tx>
            <c:strRef>
              <c:f>Sheet1!$G$2</c:f>
              <c:strCache>
                <c:ptCount val="1"/>
                <c:pt idx="0">
                  <c:v>net exports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Sheet1!$A$3:$A$43</c:f>
              <c:numCache>
                <c:formatCode>General</c:formatCod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numCache>
            </c:numRef>
          </c:cat>
          <c:val>
            <c:numRef>
              <c:f>Sheet1!$G$3:$G$43</c:f>
              <c:numCache>
                <c:formatCode>General</c:formatCode>
                <c:ptCount val="4"/>
                <c:pt idx="0">
                  <c:v>0</c:v>
                </c:pt>
                <c:pt idx="1">
                  <c:v>4.0176049999999996</c:v>
                </c:pt>
                <c:pt idx="2">
                  <c:v>4.4221050000000002</c:v>
                </c:pt>
                <c:pt idx="3">
                  <c:v>4.7326750000000004</c:v>
                </c:pt>
              </c:numCache>
            </c:numRef>
          </c:val>
        </c:ser>
        <c:ser>
          <c:idx val="8"/>
          <c:order val="1"/>
          <c:tx>
            <c:strRef>
              <c:f>Sheet1!$D$2</c:f>
              <c:strCache>
                <c:ptCount val="1"/>
                <c:pt idx="0">
                  <c:v>industrial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Sheet1!$A$3:$A$43</c:f>
              <c:numCache>
                <c:formatCode>General</c:formatCod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numCache>
            </c:numRef>
          </c:cat>
          <c:val>
            <c:numRef>
              <c:f>Sheet1!$D$3:$D$43</c:f>
              <c:numCache>
                <c:formatCode>General</c:formatCode>
                <c:ptCount val="4"/>
                <c:pt idx="0">
                  <c:v>0</c:v>
                </c:pt>
                <c:pt idx="1">
                  <c:v>1.501436</c:v>
                </c:pt>
                <c:pt idx="2">
                  <c:v>2.3988750000000003</c:v>
                </c:pt>
                <c:pt idx="3">
                  <c:v>3.5969570000000015</c:v>
                </c:pt>
              </c:numCache>
            </c:numRef>
          </c:val>
        </c:ser>
        <c:ser>
          <c:idx val="7"/>
          <c:order val="2"/>
          <c:tx>
            <c:strRef>
              <c:f>Sheet1!$E$2</c:f>
              <c:strCache>
                <c:ptCount val="1"/>
                <c:pt idx="0">
                  <c:v>transportation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Sheet1!$A$3:$A$43</c:f>
              <c:numCache>
                <c:formatCode>General</c:formatCod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numCache>
            </c:numRef>
          </c:cat>
          <c:val>
            <c:numRef>
              <c:f>Sheet1!$E$3:$E$43</c:f>
              <c:numCache>
                <c:formatCode>General</c:formatCode>
                <c:ptCount val="4"/>
                <c:pt idx="0">
                  <c:v>0</c:v>
                </c:pt>
                <c:pt idx="1">
                  <c:v>-1.7932000000000059E-2</c:v>
                </c:pt>
                <c:pt idx="2">
                  <c:v>0.14365799999999995</c:v>
                </c:pt>
                <c:pt idx="3">
                  <c:v>0.36036599999999996</c:v>
                </c:pt>
              </c:numCache>
            </c:numRef>
          </c:val>
        </c:ser>
        <c:ser>
          <c:idx val="9"/>
          <c:order val="3"/>
          <c:tx>
            <c:strRef>
              <c:f>Sheet1!$B$2</c:f>
              <c:strCache>
                <c:ptCount val="1"/>
                <c:pt idx="0">
                  <c:v>residential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Sheet1!$A$3:$A$43</c:f>
              <c:numCache>
                <c:formatCode>General</c:formatCod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numCache>
            </c:numRef>
          </c:cat>
          <c:val>
            <c:numRef>
              <c:f>Sheet1!$B$3:$B$43</c:f>
              <c:numCache>
                <c:formatCode>General</c:formatCode>
                <c:ptCount val="4"/>
                <c:pt idx="0">
                  <c:v>0</c:v>
                </c:pt>
                <c:pt idx="1">
                  <c:v>-6.313200000000041E-2</c:v>
                </c:pt>
                <c:pt idx="2">
                  <c:v>-0.12355699999999992</c:v>
                </c:pt>
                <c:pt idx="3">
                  <c:v>-0.14046200000000031</c:v>
                </c:pt>
              </c:numCache>
            </c:numRef>
          </c:val>
          <c:extLst/>
        </c:ser>
        <c:ser>
          <c:idx val="6"/>
          <c:order val="4"/>
          <c:tx>
            <c:strRef>
              <c:f>Sheet1!$C$2</c:f>
              <c:strCache>
                <c:ptCount val="1"/>
                <c:pt idx="0">
                  <c:v>commercial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Sheet1!$A$3:$A$43</c:f>
              <c:numCache>
                <c:formatCode>General</c:formatCod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numCache>
            </c:numRef>
          </c:cat>
          <c:val>
            <c:numRef>
              <c:f>Sheet1!$C$3:$C$43</c:f>
              <c:numCache>
                <c:formatCode>General</c:formatCode>
                <c:ptCount val="4"/>
                <c:pt idx="0">
                  <c:v>0</c:v>
                </c:pt>
                <c:pt idx="1">
                  <c:v>0.30330099999999982</c:v>
                </c:pt>
                <c:pt idx="2">
                  <c:v>0.35575599999999996</c:v>
                </c:pt>
                <c:pt idx="3">
                  <c:v>0.4005099999999997</c:v>
                </c:pt>
              </c:numCache>
            </c:numRef>
          </c:val>
        </c:ser>
        <c:ser>
          <c:idx val="2"/>
          <c:order val="5"/>
          <c:tx>
            <c:strRef>
              <c:f>Sheet1!$F$2</c:f>
              <c:strCache>
                <c:ptCount val="1"/>
                <c:pt idx="0">
                  <c:v>electric power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Sheet1!$A$3:$A$43</c:f>
              <c:numCache>
                <c:formatCode>General</c:formatCod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numCache>
            </c:numRef>
          </c:cat>
          <c:val>
            <c:numRef>
              <c:f>Sheet1!$F$3:$F$43</c:f>
              <c:numCache>
                <c:formatCode>General</c:formatCode>
                <c:ptCount val="4"/>
                <c:pt idx="0">
                  <c:v>0</c:v>
                </c:pt>
                <c:pt idx="1">
                  <c:v>-1.5138009999999991</c:v>
                </c:pt>
                <c:pt idx="2">
                  <c:v>-0.88095399999999913</c:v>
                </c:pt>
                <c:pt idx="3">
                  <c:v>0.41434000000000104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-283641360"/>
        <c:axId val="-283640272"/>
      </c:barChart>
      <c:valAx>
        <c:axId val="-283640272"/>
        <c:scaling>
          <c:orientation val="minMax"/>
          <c:max val="12"/>
          <c:min val="-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out"/>
        <c:minorTickMark val="none"/>
        <c:tickLblPos val="low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83641360"/>
        <c:crosses val="autoZero"/>
        <c:crossBetween val="between"/>
        <c:majorUnit val="2"/>
      </c:valAx>
      <c:dateAx>
        <c:axId val="-283641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83640272"/>
        <c:crossesAt val="0"/>
        <c:auto val="1"/>
        <c:lblOffset val="100"/>
        <c:baseTimeUnit val="days"/>
        <c:majorUnit val="1"/>
        <c:majorTimeUnit val="years"/>
        <c:minorTimeUnit val="years"/>
      </c:date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4"/>
          <c:order val="0"/>
          <c:tx>
            <c:strRef>
              <c:f>Sheet1!$G$1</c:f>
              <c:strCache>
                <c:ptCount val="1"/>
                <c:pt idx="0">
                  <c:v>net exports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Sheet1!$A$2:$A$42</c:f>
              <c:numCache>
                <c:formatCode>General</c:formatCod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numCache>
            </c:numRef>
          </c:cat>
          <c:val>
            <c:numRef>
              <c:f>Sheet1!$G$2:$G$42</c:f>
              <c:numCache>
                <c:formatCode>General</c:formatCode>
                <c:ptCount val="4"/>
                <c:pt idx="0">
                  <c:v>2.67055</c:v>
                </c:pt>
                <c:pt idx="1">
                  <c:v>6.6881550000000001</c:v>
                </c:pt>
                <c:pt idx="2">
                  <c:v>7.0926549999999997</c:v>
                </c:pt>
                <c:pt idx="3">
                  <c:v>7.4032249999999999</c:v>
                </c:pt>
              </c:numCache>
            </c:numRef>
          </c:val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industrial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Sheet1!$A$2:$A$42</c:f>
              <c:numCache>
                <c:formatCode>General</c:formatCod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numCache>
            </c:numRef>
          </c:cat>
          <c:val>
            <c:numRef>
              <c:f>Sheet1!$D$2:$D$42</c:f>
              <c:numCache>
                <c:formatCode>General</c:formatCode>
                <c:ptCount val="4"/>
                <c:pt idx="0">
                  <c:v>10.307473999999999</c:v>
                </c:pt>
                <c:pt idx="1">
                  <c:v>11.808909999999999</c:v>
                </c:pt>
                <c:pt idx="2">
                  <c:v>12.706348999999999</c:v>
                </c:pt>
                <c:pt idx="3">
                  <c:v>13.904431000000001</c:v>
                </c:pt>
              </c:numCache>
            </c:numRef>
          </c:val>
        </c:ser>
        <c:ser>
          <c:idx val="2"/>
          <c:order val="2"/>
          <c:tx>
            <c:strRef>
              <c:f>Sheet1!$E$1</c:f>
              <c:strCache>
                <c:ptCount val="1"/>
                <c:pt idx="0">
                  <c:v>transportation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Sheet1!$A$2:$A$42</c:f>
              <c:numCache>
                <c:formatCode>General</c:formatCod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numCache>
            </c:numRef>
          </c:cat>
          <c:val>
            <c:numRef>
              <c:f>Sheet1!$E$2:$E$42</c:f>
              <c:numCache>
                <c:formatCode>General</c:formatCode>
                <c:ptCount val="4"/>
                <c:pt idx="0">
                  <c:v>0.76573500000000005</c:v>
                </c:pt>
                <c:pt idx="1">
                  <c:v>0.747803</c:v>
                </c:pt>
                <c:pt idx="2">
                  <c:v>0.90939300000000001</c:v>
                </c:pt>
                <c:pt idx="3">
                  <c:v>1.126101</c:v>
                </c:pt>
              </c:numCache>
            </c:numRef>
          </c:val>
        </c:ser>
        <c:ser>
          <c:idx val="5"/>
          <c:order val="3"/>
          <c:tx>
            <c:strRef>
              <c:f>Sheet1!$B$1</c:f>
              <c:strCache>
                <c:ptCount val="1"/>
                <c:pt idx="0">
                  <c:v>residential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Sheet1!$A$2:$A$42</c:f>
              <c:numCache>
                <c:formatCode>General</c:formatCod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"/>
                <c:pt idx="0">
                  <c:v>4.7828200000000001</c:v>
                </c:pt>
                <c:pt idx="1">
                  <c:v>4.7196879999999997</c:v>
                </c:pt>
                <c:pt idx="2">
                  <c:v>4.6592630000000002</c:v>
                </c:pt>
                <c:pt idx="3">
                  <c:v>4.6423579999999998</c:v>
                </c:pt>
              </c:numCache>
            </c:numRef>
          </c:val>
        </c:ser>
        <c:ser>
          <c:idx val="0"/>
          <c:order val="4"/>
          <c:tx>
            <c:strRef>
              <c:f>Sheet1!$C$1</c:f>
              <c:strCache>
                <c:ptCount val="1"/>
                <c:pt idx="0">
                  <c:v>commercial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Sheet1!$A$2:$A$42</c:f>
              <c:numCache>
                <c:formatCode>General</c:formatCod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"/>
                <c:pt idx="0">
                  <c:v>3.1886800000000002</c:v>
                </c:pt>
                <c:pt idx="1">
                  <c:v>3.491981</c:v>
                </c:pt>
                <c:pt idx="2">
                  <c:v>3.5444360000000001</c:v>
                </c:pt>
                <c:pt idx="3">
                  <c:v>3.5891899999999999</c:v>
                </c:pt>
              </c:numCache>
            </c:numRef>
          </c:val>
        </c:ser>
        <c:ser>
          <c:idx val="3"/>
          <c:order val="5"/>
          <c:tx>
            <c:strRef>
              <c:f>Sheet1!$F$1</c:f>
              <c:strCache>
                <c:ptCount val="1"/>
                <c:pt idx="0">
                  <c:v>electric power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Sheet1!$A$2:$A$42</c:f>
              <c:numCache>
                <c:formatCode>General</c:formatCod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numCache>
            </c:numRef>
          </c:cat>
          <c:val>
            <c:numRef>
              <c:f>Sheet1!$F$2:$F$42</c:f>
              <c:numCache>
                <c:formatCode>General</c:formatCode>
                <c:ptCount val="4"/>
                <c:pt idx="0">
                  <c:v>11.714919999999999</c:v>
                </c:pt>
                <c:pt idx="1">
                  <c:v>10.201119</c:v>
                </c:pt>
                <c:pt idx="2">
                  <c:v>10.833966</c:v>
                </c:pt>
                <c:pt idx="3">
                  <c:v>12.12926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-283644624"/>
        <c:axId val="-283643536"/>
      </c:barChart>
      <c:catAx>
        <c:axId val="-2836446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83643536"/>
        <c:crosses val="autoZero"/>
        <c:auto val="1"/>
        <c:lblAlgn val="ctr"/>
        <c:lblOffset val="100"/>
        <c:tickLblSkip val="1"/>
        <c:tickMarkSkip val="10"/>
        <c:noMultiLvlLbl val="0"/>
      </c:catAx>
      <c:valAx>
        <c:axId val="-283643536"/>
        <c:scaling>
          <c:orientation val="minMax"/>
          <c:max val="4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83644624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035428615997682"/>
          <c:y val="0.18940899447341852"/>
          <c:w val="0.50912494419421894"/>
          <c:h val="0.71975199888622998"/>
        </c:manualLayout>
      </c:layout>
      <c:areaChart>
        <c:grouping val="stacked"/>
        <c:varyColors val="0"/>
        <c:ser>
          <c:idx val="0"/>
          <c:order val="1"/>
          <c:tx>
            <c:strRef>
              <c:f>Sheet1!$B$1</c:f>
              <c:strCache>
                <c:ptCount val="1"/>
                <c:pt idx="0">
                  <c:v>Pipeline exports to Canada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0.73874499999999999</c:v>
                </c:pt>
                <c:pt idx="1">
                  <c:v>0.93699300000000008</c:v>
                </c:pt>
                <c:pt idx="2">
                  <c:v>0.97073100000000001</c:v>
                </c:pt>
                <c:pt idx="3">
                  <c:v>0.91119300000000003</c:v>
                </c:pt>
                <c:pt idx="4">
                  <c:v>0.76957299999999995</c:v>
                </c:pt>
                <c:pt idx="5">
                  <c:v>0.70090200000000003</c:v>
                </c:pt>
                <c:pt idx="6">
                  <c:v>0.77130499999999991</c:v>
                </c:pt>
                <c:pt idx="7">
                  <c:v>0.91655600000000004</c:v>
                </c:pt>
                <c:pt idx="8">
                  <c:v>0.83622400000000008</c:v>
                </c:pt>
                <c:pt idx="9">
                  <c:v>0.97162199999999999</c:v>
                </c:pt>
                <c:pt idx="10">
                  <c:v>0.881853</c:v>
                </c:pt>
                <c:pt idx="11">
                  <c:v>0.93321500000000002</c:v>
                </c:pt>
                <c:pt idx="12">
                  <c:v>0.899787</c:v>
                </c:pt>
                <c:pt idx="13">
                  <c:v>0.93907099999999999</c:v>
                </c:pt>
                <c:pt idx="14">
                  <c:v>0.96182500000000004</c:v>
                </c:pt>
                <c:pt idx="15">
                  <c:v>0.951874</c:v>
                </c:pt>
                <c:pt idx="16">
                  <c:v>0.94233500000000003</c:v>
                </c:pt>
                <c:pt idx="17">
                  <c:v>0.95088600000000001</c:v>
                </c:pt>
                <c:pt idx="18">
                  <c:v>0.98219699999999999</c:v>
                </c:pt>
                <c:pt idx="19">
                  <c:v>0.99266600000000005</c:v>
                </c:pt>
                <c:pt idx="20">
                  <c:v>1.043474</c:v>
                </c:pt>
                <c:pt idx="21">
                  <c:v>1.05501</c:v>
                </c:pt>
                <c:pt idx="22">
                  <c:v>1.0559769999999999</c:v>
                </c:pt>
                <c:pt idx="23">
                  <c:v>1.068789</c:v>
                </c:pt>
                <c:pt idx="24">
                  <c:v>1.065361</c:v>
                </c:pt>
                <c:pt idx="25">
                  <c:v>1.07372</c:v>
                </c:pt>
                <c:pt idx="26">
                  <c:v>1.0851660000000001</c:v>
                </c:pt>
                <c:pt idx="27">
                  <c:v>1.09239</c:v>
                </c:pt>
                <c:pt idx="28">
                  <c:v>1.0951770000000001</c:v>
                </c:pt>
                <c:pt idx="29">
                  <c:v>1.099987</c:v>
                </c:pt>
                <c:pt idx="30">
                  <c:v>1.105688</c:v>
                </c:pt>
                <c:pt idx="31">
                  <c:v>1.107054</c:v>
                </c:pt>
                <c:pt idx="32">
                  <c:v>1.111308</c:v>
                </c:pt>
                <c:pt idx="33">
                  <c:v>1.120539</c:v>
                </c:pt>
                <c:pt idx="34">
                  <c:v>1.1308400000000001</c:v>
                </c:pt>
                <c:pt idx="35">
                  <c:v>1.13852</c:v>
                </c:pt>
                <c:pt idx="36">
                  <c:v>1.148477</c:v>
                </c:pt>
                <c:pt idx="37">
                  <c:v>1.1591419999999999</c:v>
                </c:pt>
                <c:pt idx="38">
                  <c:v>1.1735709999999999</c:v>
                </c:pt>
                <c:pt idx="39">
                  <c:v>1.1786430000000001</c:v>
                </c:pt>
                <c:pt idx="40">
                  <c:v>1.184579</c:v>
                </c:pt>
              </c:numCache>
            </c:numRef>
          </c:val>
        </c:ser>
        <c:ser>
          <c:idx val="1"/>
          <c:order val="2"/>
          <c:tx>
            <c:strRef>
              <c:f>Sheet1!$C$1</c:f>
              <c:strCache>
                <c:ptCount val="1"/>
                <c:pt idx="0">
                  <c:v>Pipeline exports to Mexico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0.33345900000000001</c:v>
                </c:pt>
                <c:pt idx="1">
                  <c:v>0.498892</c:v>
                </c:pt>
                <c:pt idx="2">
                  <c:v>0.61995500000000003</c:v>
                </c:pt>
                <c:pt idx="3">
                  <c:v>0.66122100000000006</c:v>
                </c:pt>
                <c:pt idx="4">
                  <c:v>0.72869399999999995</c:v>
                </c:pt>
                <c:pt idx="5">
                  <c:v>1.054467</c:v>
                </c:pt>
                <c:pt idx="6">
                  <c:v>1.4051499999999999</c:v>
                </c:pt>
                <c:pt idx="7">
                  <c:v>1.6707240000000001</c:v>
                </c:pt>
                <c:pt idx="8">
                  <c:v>1.8709290000000001</c:v>
                </c:pt>
                <c:pt idx="9">
                  <c:v>2.0098050000000001</c:v>
                </c:pt>
                <c:pt idx="10">
                  <c:v>2.0645030000000002</c:v>
                </c:pt>
                <c:pt idx="11">
                  <c:v>2.1914950000000002</c:v>
                </c:pt>
                <c:pt idx="12">
                  <c:v>2.4780709999999999</c:v>
                </c:pt>
                <c:pt idx="13">
                  <c:v>2.6120899999999998</c:v>
                </c:pt>
                <c:pt idx="14">
                  <c:v>2.6980659999999999</c:v>
                </c:pt>
                <c:pt idx="15">
                  <c:v>2.7396859999999998</c:v>
                </c:pt>
                <c:pt idx="16">
                  <c:v>2.7609810000000001</c:v>
                </c:pt>
                <c:pt idx="17">
                  <c:v>2.7856559999999999</c:v>
                </c:pt>
                <c:pt idx="18">
                  <c:v>2.8461409999999998</c:v>
                </c:pt>
                <c:pt idx="19">
                  <c:v>2.8615889999999999</c:v>
                </c:pt>
                <c:pt idx="20">
                  <c:v>2.8819430000000001</c:v>
                </c:pt>
                <c:pt idx="21">
                  <c:v>2.9001999999999999</c:v>
                </c:pt>
                <c:pt idx="22">
                  <c:v>2.9216299999999999</c:v>
                </c:pt>
                <c:pt idx="23">
                  <c:v>2.9340380000000001</c:v>
                </c:pt>
                <c:pt idx="24">
                  <c:v>2.9544239999999999</c:v>
                </c:pt>
                <c:pt idx="25">
                  <c:v>2.9581170000000001</c:v>
                </c:pt>
                <c:pt idx="26">
                  <c:v>2.9686819999999998</c:v>
                </c:pt>
                <c:pt idx="27">
                  <c:v>2.9689199999999998</c:v>
                </c:pt>
                <c:pt idx="28">
                  <c:v>2.9758779999999998</c:v>
                </c:pt>
                <c:pt idx="29">
                  <c:v>2.9850150000000002</c:v>
                </c:pt>
                <c:pt idx="30">
                  <c:v>3.0013390000000002</c:v>
                </c:pt>
                <c:pt idx="31">
                  <c:v>3.0019719999999999</c:v>
                </c:pt>
                <c:pt idx="32">
                  <c:v>3.01023</c:v>
                </c:pt>
                <c:pt idx="33">
                  <c:v>3.018777</c:v>
                </c:pt>
                <c:pt idx="34">
                  <c:v>3.032629</c:v>
                </c:pt>
                <c:pt idx="35">
                  <c:v>3.0367670000000002</c:v>
                </c:pt>
                <c:pt idx="36">
                  <c:v>3.0503469999999999</c:v>
                </c:pt>
                <c:pt idx="37">
                  <c:v>3.0598350000000001</c:v>
                </c:pt>
                <c:pt idx="38">
                  <c:v>3.0753490000000001</c:v>
                </c:pt>
                <c:pt idx="39">
                  <c:v>3.0802969999999998</c:v>
                </c:pt>
                <c:pt idx="40">
                  <c:v>3.0670099999999998</c:v>
                </c:pt>
              </c:numCache>
            </c:numRef>
          </c:val>
        </c:ser>
        <c:ser>
          <c:idx val="2"/>
          <c:order val="3"/>
          <c:tx>
            <c:strRef>
              <c:f>Sheet1!$D$1</c:f>
              <c:strCache>
                <c:ptCount val="1"/>
                <c:pt idx="0">
                  <c:v>LNG exports</c:v>
                </c:pt>
              </c:strCache>
            </c:strRef>
          </c:tx>
          <c:spPr>
            <a:solidFill>
              <a:schemeClr val="tx2"/>
            </a:solidFill>
            <a:ln w="25400"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6.4585000000000115E-2</c:v>
                </c:pt>
                <c:pt idx="1">
                  <c:v>6.9765000000000077E-2</c:v>
                </c:pt>
                <c:pt idx="2">
                  <c:v>2.8141999999999889E-2</c:v>
                </c:pt>
                <c:pt idx="3">
                  <c:v>-9.9999999991773336E-7</c:v>
                </c:pt>
                <c:pt idx="4">
                  <c:v>1.5975000000000069E-2</c:v>
                </c:pt>
                <c:pt idx="5">
                  <c:v>2.8142999999999811E-2</c:v>
                </c:pt>
                <c:pt idx="6">
                  <c:v>0.15899300000000019</c:v>
                </c:pt>
                <c:pt idx="7">
                  <c:v>0.56652400000000025</c:v>
                </c:pt>
                <c:pt idx="8">
                  <c:v>0.90026499999999965</c:v>
                </c:pt>
                <c:pt idx="9">
                  <c:v>1.6748970000000001</c:v>
                </c:pt>
                <c:pt idx="10">
                  <c:v>2.3141799999999999</c:v>
                </c:pt>
                <c:pt idx="11">
                  <c:v>3.1822710000000001</c:v>
                </c:pt>
                <c:pt idx="12">
                  <c:v>3.1273200000000001</c:v>
                </c:pt>
                <c:pt idx="13">
                  <c:v>3.1660970000000002</c:v>
                </c:pt>
                <c:pt idx="14">
                  <c:v>3.5400209999999999</c:v>
                </c:pt>
                <c:pt idx="15">
                  <c:v>4.0963609999999999</c:v>
                </c:pt>
                <c:pt idx="16">
                  <c:v>4.4248950000000002</c:v>
                </c:pt>
                <c:pt idx="17">
                  <c:v>4.4248950000000002</c:v>
                </c:pt>
                <c:pt idx="18">
                  <c:v>4.5370179999999998</c:v>
                </c:pt>
                <c:pt idx="19">
                  <c:v>4.7248950000000001</c:v>
                </c:pt>
                <c:pt idx="20">
                  <c:v>4.9248950000000002</c:v>
                </c:pt>
                <c:pt idx="21">
                  <c:v>5.0248949999999999</c:v>
                </c:pt>
                <c:pt idx="22">
                  <c:v>5.0370179999999998</c:v>
                </c:pt>
                <c:pt idx="23">
                  <c:v>5.0248949999999999</c:v>
                </c:pt>
                <c:pt idx="24">
                  <c:v>5.0248949999999999</c:v>
                </c:pt>
                <c:pt idx="25">
                  <c:v>5.0248949999999999</c:v>
                </c:pt>
                <c:pt idx="26">
                  <c:v>5.0370179999999998</c:v>
                </c:pt>
                <c:pt idx="27">
                  <c:v>5.0248949999999999</c:v>
                </c:pt>
                <c:pt idx="28">
                  <c:v>5.0248949999999999</c:v>
                </c:pt>
                <c:pt idx="29">
                  <c:v>5.0248949999999999</c:v>
                </c:pt>
                <c:pt idx="30">
                  <c:v>5.0370179999999998</c:v>
                </c:pt>
                <c:pt idx="31">
                  <c:v>5.0248949999999999</c:v>
                </c:pt>
                <c:pt idx="32">
                  <c:v>5.0248949999999999</c:v>
                </c:pt>
                <c:pt idx="33">
                  <c:v>5.0248949999999999</c:v>
                </c:pt>
                <c:pt idx="34">
                  <c:v>5.0370179999999998</c:v>
                </c:pt>
                <c:pt idx="35">
                  <c:v>5.0248949999999999</c:v>
                </c:pt>
                <c:pt idx="36">
                  <c:v>5.0248949999999999</c:v>
                </c:pt>
                <c:pt idx="37">
                  <c:v>5.0248949999999999</c:v>
                </c:pt>
                <c:pt idx="38">
                  <c:v>5.0370179999999998</c:v>
                </c:pt>
                <c:pt idx="39">
                  <c:v>5.0248949999999999</c:v>
                </c:pt>
                <c:pt idx="40">
                  <c:v>5.0248949999999999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83633200"/>
        <c:axId val="-283635376"/>
      </c:areaChart>
      <c:areaChart>
        <c:grouping val="stacked"/>
        <c:varyColors val="0"/>
        <c:ser>
          <c:idx val="3"/>
          <c:order val="4"/>
          <c:tx>
            <c:strRef>
              <c:f>Sheet1!$E$1</c:f>
              <c:strCache>
                <c:ptCount val="1"/>
                <c:pt idx="0">
                  <c:v>Pipeline imports from Canada per day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 w="25400"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Sheet1!$E$2:$E$42</c:f>
              <c:numCache>
                <c:formatCode>General</c:formatCode>
                <c:ptCount val="41"/>
                <c:pt idx="0">
                  <c:v>-8.9856219178082188</c:v>
                </c:pt>
                <c:pt idx="1">
                  <c:v>-8.5399479452054798</c:v>
                </c:pt>
                <c:pt idx="2">
                  <c:v>-8.1173342465753429</c:v>
                </c:pt>
                <c:pt idx="3">
                  <c:v>-7.6328273972602743</c:v>
                </c:pt>
                <c:pt idx="4">
                  <c:v>-7.2186547945205488</c:v>
                </c:pt>
                <c:pt idx="5">
                  <c:v>-7.1947616438356166</c:v>
                </c:pt>
                <c:pt idx="6">
                  <c:v>-7.99473698630137</c:v>
                </c:pt>
                <c:pt idx="7">
                  <c:v>-8.0970904109589039</c:v>
                </c:pt>
                <c:pt idx="8">
                  <c:v>-7.7012684931506854</c:v>
                </c:pt>
                <c:pt idx="9">
                  <c:v>-7.3621013698630131</c:v>
                </c:pt>
                <c:pt idx="10">
                  <c:v>-6.9187013698630144</c:v>
                </c:pt>
                <c:pt idx="11">
                  <c:v>-7.0642575342465754</c:v>
                </c:pt>
                <c:pt idx="12">
                  <c:v>-7.0861698630136978</c:v>
                </c:pt>
                <c:pt idx="13">
                  <c:v>-6.5634575342465764</c:v>
                </c:pt>
                <c:pt idx="14">
                  <c:v>-6.235849315068493</c:v>
                </c:pt>
                <c:pt idx="15">
                  <c:v>-6.547898630136987</c:v>
                </c:pt>
                <c:pt idx="16">
                  <c:v>-6.8503945205479457</c:v>
                </c:pt>
                <c:pt idx="17">
                  <c:v>-6.6157287671232874</c:v>
                </c:pt>
                <c:pt idx="18">
                  <c:v>-6.4596904109589044</c:v>
                </c:pt>
                <c:pt idx="19">
                  <c:v>-6.2029479452054792</c:v>
                </c:pt>
                <c:pt idx="20">
                  <c:v>-5.7130301369863021</c:v>
                </c:pt>
                <c:pt idx="21">
                  <c:v>-5.728846575342466</c:v>
                </c:pt>
                <c:pt idx="22">
                  <c:v>-5.6036438356164382</c:v>
                </c:pt>
                <c:pt idx="23">
                  <c:v>-5.3260986301369861</c:v>
                </c:pt>
                <c:pt idx="24">
                  <c:v>-5.310876712328767</c:v>
                </c:pt>
                <c:pt idx="25">
                  <c:v>-5.3477945205479447</c:v>
                </c:pt>
                <c:pt idx="26">
                  <c:v>-5.3416438356164386</c:v>
                </c:pt>
                <c:pt idx="27">
                  <c:v>-5.3584575342465746</c:v>
                </c:pt>
                <c:pt idx="28">
                  <c:v>-5.4046986301369859</c:v>
                </c:pt>
                <c:pt idx="29">
                  <c:v>-5.404917808219178</c:v>
                </c:pt>
                <c:pt idx="30">
                  <c:v>-5.4095616438356169</c:v>
                </c:pt>
                <c:pt idx="31">
                  <c:v>-5.4062904109589054</c:v>
                </c:pt>
                <c:pt idx="32">
                  <c:v>-5.3214958904109588</c:v>
                </c:pt>
                <c:pt idx="33">
                  <c:v>-5.2658931506849314</c:v>
                </c:pt>
                <c:pt idx="34">
                  <c:v>-5.1678712328767116</c:v>
                </c:pt>
                <c:pt idx="35">
                  <c:v>-5.1387534246575344</c:v>
                </c:pt>
                <c:pt idx="36">
                  <c:v>-5.0722109589041091</c:v>
                </c:pt>
                <c:pt idx="37">
                  <c:v>-5.0363780821917814</c:v>
                </c:pt>
                <c:pt idx="38">
                  <c:v>-4.9752547945205494</c:v>
                </c:pt>
                <c:pt idx="39">
                  <c:v>-4.9830876712328767</c:v>
                </c:pt>
                <c:pt idx="40">
                  <c:v>-4.9215342465753418</c:v>
                </c:pt>
              </c:numCache>
            </c:numRef>
          </c:val>
        </c:ser>
        <c:ser>
          <c:idx val="4"/>
          <c:order val="5"/>
          <c:tx>
            <c:strRef>
              <c:f>Sheet1!$F$1</c:f>
              <c:strCache>
                <c:ptCount val="1"/>
                <c:pt idx="0">
                  <c:v>Pipeline imports from Mexico per day</c:v>
                </c:pt>
              </c:strCache>
            </c:strRef>
          </c:tx>
          <c:spPr>
            <a:solidFill>
              <a:srgbClr val="BD732A"/>
            </a:solidFill>
            <a:ln w="25400"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Sheet1!$F$2:$F$42</c:f>
              <c:numCache>
                <c:formatCode>General</c:formatCode>
                <c:ptCount val="41"/>
                <c:pt idx="0">
                  <c:v>-8.2178082191780827E-2</c:v>
                </c:pt>
                <c:pt idx="1">
                  <c:v>-7.32054794520548E-3</c:v>
                </c:pt>
                <c:pt idx="2">
                  <c:v>-8.6027397260273971E-4</c:v>
                </c:pt>
                <c:pt idx="3">
                  <c:v>-2.928767123287671E-3</c:v>
                </c:pt>
                <c:pt idx="4">
                  <c:v>-3.9068493150684934E-3</c:v>
                </c:pt>
                <c:pt idx="5">
                  <c:v>-2.5561643835616439E-3</c:v>
                </c:pt>
                <c:pt idx="6">
                  <c:v>-2.5123287671232879E-3</c:v>
                </c:pt>
                <c:pt idx="7">
                  <c:v>-3.6876712328767131E-3</c:v>
                </c:pt>
                <c:pt idx="8">
                  <c:v>-9.0849315068493152E-3</c:v>
                </c:pt>
                <c:pt idx="9">
                  <c:v>-5.1315068493150689E-3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</c:numCache>
            </c:numRef>
          </c:val>
        </c:ser>
        <c:ser>
          <c:idx val="5"/>
          <c:order val="6"/>
          <c:tx>
            <c:strRef>
              <c:f>Sheet1!$G$1</c:f>
              <c:strCache>
                <c:ptCount val="1"/>
                <c:pt idx="0">
                  <c:v>LNG imports per day</c:v>
                </c:pt>
              </c:strCache>
            </c:strRef>
          </c:tx>
          <c:spPr>
            <a:solidFill>
              <a:srgbClr val="51CAFF"/>
            </a:solidFill>
            <a:ln w="25400"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Sheet1!$G$2:$G$42</c:f>
              <c:numCache>
                <c:formatCode>General</c:formatCode>
                <c:ptCount val="41"/>
                <c:pt idx="0">
                  <c:v>-1.1808493150684931</c:v>
                </c:pt>
                <c:pt idx="1">
                  <c:v>-0.95599726027397269</c:v>
                </c:pt>
                <c:pt idx="2">
                  <c:v>-0.4784904109589041</c:v>
                </c:pt>
                <c:pt idx="3">
                  <c:v>-0.26384931506849307</c:v>
                </c:pt>
                <c:pt idx="4">
                  <c:v>-0.16203561643835621</c:v>
                </c:pt>
                <c:pt idx="5">
                  <c:v>-0.2495178082191781</c:v>
                </c:pt>
                <c:pt idx="6">
                  <c:v>-0.23956986301369859</c:v>
                </c:pt>
                <c:pt idx="7">
                  <c:v>-0.20943013698630139</c:v>
                </c:pt>
                <c:pt idx="8">
                  <c:v>-0.20429315068493151</c:v>
                </c:pt>
                <c:pt idx="9">
                  <c:v>-0.14432054794520549</c:v>
                </c:pt>
                <c:pt idx="10">
                  <c:v>-0.17714794520547941</c:v>
                </c:pt>
                <c:pt idx="11">
                  <c:v>-0.21550958904109591</c:v>
                </c:pt>
                <c:pt idx="12">
                  <c:v>-0.21454520547945211</c:v>
                </c:pt>
                <c:pt idx="13">
                  <c:v>-0.21357808219178079</c:v>
                </c:pt>
                <c:pt idx="14">
                  <c:v>-0.21261369863013699</c:v>
                </c:pt>
                <c:pt idx="15">
                  <c:v>-0.2116493150684931</c:v>
                </c:pt>
                <c:pt idx="16">
                  <c:v>-0.2106821917808219</c:v>
                </c:pt>
                <c:pt idx="17">
                  <c:v>-0.2106821917808219</c:v>
                </c:pt>
                <c:pt idx="18">
                  <c:v>-0.2106821917808219</c:v>
                </c:pt>
                <c:pt idx="19">
                  <c:v>-0.2106821917808219</c:v>
                </c:pt>
                <c:pt idx="20">
                  <c:v>-0.2106821917808219</c:v>
                </c:pt>
                <c:pt idx="21">
                  <c:v>-0.2106821917808219</c:v>
                </c:pt>
                <c:pt idx="22">
                  <c:v>-0.2106821917808219</c:v>
                </c:pt>
                <c:pt idx="23">
                  <c:v>-0.2106821917808219</c:v>
                </c:pt>
                <c:pt idx="24">
                  <c:v>-0.2106821917808219</c:v>
                </c:pt>
                <c:pt idx="25">
                  <c:v>-0.2106821917808219</c:v>
                </c:pt>
                <c:pt idx="26">
                  <c:v>-0.2106821917808219</c:v>
                </c:pt>
                <c:pt idx="27">
                  <c:v>-0.2106821917808219</c:v>
                </c:pt>
                <c:pt idx="28">
                  <c:v>-0.2106821917808219</c:v>
                </c:pt>
                <c:pt idx="29">
                  <c:v>-0.2106821917808219</c:v>
                </c:pt>
                <c:pt idx="30">
                  <c:v>-0.2106821917808219</c:v>
                </c:pt>
                <c:pt idx="31">
                  <c:v>-0.2106821917808219</c:v>
                </c:pt>
                <c:pt idx="32">
                  <c:v>-0.2106821917808219</c:v>
                </c:pt>
                <c:pt idx="33">
                  <c:v>-0.2106821917808219</c:v>
                </c:pt>
                <c:pt idx="34">
                  <c:v>-0.2106821917808219</c:v>
                </c:pt>
                <c:pt idx="35">
                  <c:v>-0.2106821917808219</c:v>
                </c:pt>
                <c:pt idx="36">
                  <c:v>-0.2106821917808219</c:v>
                </c:pt>
                <c:pt idx="37">
                  <c:v>-0.2106821917808219</c:v>
                </c:pt>
                <c:pt idx="38">
                  <c:v>-0.2106821917808219</c:v>
                </c:pt>
                <c:pt idx="39">
                  <c:v>-0.2106821917808219</c:v>
                </c:pt>
                <c:pt idx="40">
                  <c:v>-0.2106821917808219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83642992"/>
        <c:axId val="-283640816"/>
      </c:areaChart>
      <c:lineChart>
        <c:grouping val="standard"/>
        <c:varyColors val="0"/>
        <c:ser>
          <c:idx val="6"/>
          <c:order val="0"/>
          <c:tx>
            <c:strRef>
              <c:f>Sheet1!$H$1</c:f>
              <c:strCache>
                <c:ptCount val="1"/>
                <c:pt idx="0">
                  <c:v>net exports</c:v>
                </c:pt>
              </c:strCache>
            </c:strRef>
          </c:tx>
          <c:spPr>
            <a:ln w="22225" cap="rnd">
              <a:solidFill>
                <a:schemeClr val="bg1">
                  <a:lumMod val="75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Sheet1!$H$2:$H$42</c:f>
              <c:numCache>
                <c:formatCode>General</c:formatCode>
                <c:ptCount val="41"/>
                <c:pt idx="0">
                  <c:v>-2.6039680000000001</c:v>
                </c:pt>
                <c:pt idx="1">
                  <c:v>-1.9630430000000001</c:v>
                </c:pt>
                <c:pt idx="2">
                  <c:v>-1.518961</c:v>
                </c:pt>
                <c:pt idx="3">
                  <c:v>-1.3109420000000001</c:v>
                </c:pt>
                <c:pt idx="4">
                  <c:v>-1.1811370000000001</c:v>
                </c:pt>
                <c:pt idx="5">
                  <c:v>-0.934581</c:v>
                </c:pt>
                <c:pt idx="6">
                  <c:v>-0.670991</c:v>
                </c:pt>
                <c:pt idx="7">
                  <c:v>0.120578</c:v>
                </c:pt>
                <c:pt idx="8">
                  <c:v>0.71857100000000007</c:v>
                </c:pt>
                <c:pt idx="9">
                  <c:v>1.9146080000000001</c:v>
                </c:pt>
                <c:pt idx="10">
                  <c:v>2.67055</c:v>
                </c:pt>
                <c:pt idx="11">
                  <c:v>3.6498659999999998</c:v>
                </c:pt>
                <c:pt idx="12">
                  <c:v>3.8404180000000001</c:v>
                </c:pt>
                <c:pt idx="13">
                  <c:v>4.2436389999999999</c:v>
                </c:pt>
                <c:pt idx="14">
                  <c:v>4.8462230000000002</c:v>
                </c:pt>
                <c:pt idx="15">
                  <c:v>5.3206860000000002</c:v>
                </c:pt>
                <c:pt idx="16">
                  <c:v>5.5509180000000002</c:v>
                </c:pt>
                <c:pt idx="17">
                  <c:v>5.6697969999999991</c:v>
                </c:pt>
                <c:pt idx="18">
                  <c:v>5.930669</c:v>
                </c:pt>
                <c:pt idx="19">
                  <c:v>6.238175</c:v>
                </c:pt>
                <c:pt idx="20">
                  <c:v>6.6881550000000001</c:v>
                </c:pt>
                <c:pt idx="21">
                  <c:v>6.8121760000000009</c:v>
                </c:pt>
                <c:pt idx="22">
                  <c:v>6.8923959999999997</c:v>
                </c:pt>
                <c:pt idx="23">
                  <c:v>7.0067959999999996</c:v>
                </c:pt>
                <c:pt idx="24">
                  <c:v>7.029312</c:v>
                </c:pt>
                <c:pt idx="25">
                  <c:v>7.0278880000000008</c:v>
                </c:pt>
                <c:pt idx="26">
                  <c:v>7.0642670000000001</c:v>
                </c:pt>
                <c:pt idx="27">
                  <c:v>7.0534689999999998</c:v>
                </c:pt>
                <c:pt idx="28">
                  <c:v>7.0463359999999993</c:v>
                </c:pt>
                <c:pt idx="29">
                  <c:v>7.0602039999999988</c:v>
                </c:pt>
                <c:pt idx="30">
                  <c:v>7.0926550000000006</c:v>
                </c:pt>
                <c:pt idx="31">
                  <c:v>7.0837260000000004</c:v>
                </c:pt>
                <c:pt idx="32">
                  <c:v>7.1271880000000003</c:v>
                </c:pt>
                <c:pt idx="33">
                  <c:v>7.16526</c:v>
                </c:pt>
                <c:pt idx="34">
                  <c:v>7.2373150000000006</c:v>
                </c:pt>
                <c:pt idx="35">
                  <c:v>7.2476380000000002</c:v>
                </c:pt>
                <c:pt idx="36">
                  <c:v>7.2954629999999989</c:v>
                </c:pt>
                <c:pt idx="37">
                  <c:v>7.3286949999999997</c:v>
                </c:pt>
                <c:pt idx="38">
                  <c:v>7.3930709999999999</c:v>
                </c:pt>
                <c:pt idx="39">
                  <c:v>7.3881070000000006</c:v>
                </c:pt>
                <c:pt idx="40">
                  <c:v>7.4032249999999999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83633200"/>
        <c:axId val="-283635376"/>
      </c:lineChart>
      <c:catAx>
        <c:axId val="-283633200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83635376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-283635376"/>
        <c:scaling>
          <c:orientation val="minMax"/>
          <c:max val="15"/>
          <c:min val="-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83633200"/>
        <c:crossesAt val="11"/>
        <c:crossBetween val="midCat"/>
        <c:majorUnit val="5"/>
      </c:valAx>
      <c:valAx>
        <c:axId val="-283640816"/>
        <c:scaling>
          <c:orientation val="minMax"/>
          <c:max val="41.095890000000004"/>
          <c:min val="-13.69863"/>
        </c:scaling>
        <c:delete val="0"/>
        <c:axPos val="r"/>
        <c:numFmt formatCode="#,##0.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83642992"/>
        <c:crosses val="max"/>
        <c:crossBetween val="between"/>
        <c:majorUnit val="13.69863"/>
      </c:valAx>
      <c:catAx>
        <c:axId val="-2836429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-28364081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7773171410275783E-2"/>
          <c:y val="0.17300715191367205"/>
          <c:w val="0.75981072351272039"/>
          <c:h val="0.73615376146232092"/>
        </c:manualLayout>
      </c:layout>
      <c:areaChart>
        <c:grouping val="stacked"/>
        <c:varyColors val="0"/>
        <c:ser>
          <c:idx val="0"/>
          <c:order val="1"/>
          <c:tx>
            <c:strRef>
              <c:f>Sheet1!$B$1</c:f>
              <c:strCache>
                <c:ptCount val="1"/>
                <c:pt idx="0">
                  <c:v>Pipeline exports to Canada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0.73874499999999999</c:v>
                </c:pt>
                <c:pt idx="1">
                  <c:v>0.93699300000000008</c:v>
                </c:pt>
                <c:pt idx="2">
                  <c:v>0.97073100000000001</c:v>
                </c:pt>
                <c:pt idx="3">
                  <c:v>0.91119300000000003</c:v>
                </c:pt>
                <c:pt idx="4">
                  <c:v>0.76957299999999995</c:v>
                </c:pt>
                <c:pt idx="5">
                  <c:v>0.70090200000000003</c:v>
                </c:pt>
                <c:pt idx="6">
                  <c:v>0.77130499999999991</c:v>
                </c:pt>
                <c:pt idx="7">
                  <c:v>0.91655600000000004</c:v>
                </c:pt>
                <c:pt idx="8">
                  <c:v>0.83622400000000008</c:v>
                </c:pt>
                <c:pt idx="9">
                  <c:v>0.97162199999999999</c:v>
                </c:pt>
                <c:pt idx="10">
                  <c:v>0.881853</c:v>
                </c:pt>
                <c:pt idx="11">
                  <c:v>0.93457400000000002</c:v>
                </c:pt>
                <c:pt idx="12">
                  <c:v>0.88797499999999996</c:v>
                </c:pt>
                <c:pt idx="13">
                  <c:v>0.90427299999999999</c:v>
                </c:pt>
                <c:pt idx="14">
                  <c:v>0.91748099999999999</c:v>
                </c:pt>
                <c:pt idx="15">
                  <c:v>0.91920100000000005</c:v>
                </c:pt>
                <c:pt idx="16">
                  <c:v>0.90130500000000002</c:v>
                </c:pt>
                <c:pt idx="17">
                  <c:v>0.91039999999999999</c:v>
                </c:pt>
                <c:pt idx="18">
                  <c:v>0.94989100000000004</c:v>
                </c:pt>
                <c:pt idx="19">
                  <c:v>0.95239700000000005</c:v>
                </c:pt>
                <c:pt idx="20">
                  <c:v>0.98195200000000005</c:v>
                </c:pt>
                <c:pt idx="21">
                  <c:v>0.98093300000000005</c:v>
                </c:pt>
                <c:pt idx="22">
                  <c:v>0.97496000000000005</c:v>
                </c:pt>
                <c:pt idx="23">
                  <c:v>0.97985100000000003</c:v>
                </c:pt>
                <c:pt idx="24">
                  <c:v>0.96853599999999995</c:v>
                </c:pt>
                <c:pt idx="25">
                  <c:v>0.96110300000000004</c:v>
                </c:pt>
                <c:pt idx="26">
                  <c:v>0.95740599999999998</c:v>
                </c:pt>
                <c:pt idx="27">
                  <c:v>0.952121</c:v>
                </c:pt>
                <c:pt idx="28">
                  <c:v>0.94485699999999995</c:v>
                </c:pt>
                <c:pt idx="29">
                  <c:v>0.93505799999999994</c:v>
                </c:pt>
                <c:pt idx="30">
                  <c:v>0.93013800000000002</c:v>
                </c:pt>
                <c:pt idx="31">
                  <c:v>0.92715499999999995</c:v>
                </c:pt>
                <c:pt idx="32">
                  <c:v>0.92213900000000004</c:v>
                </c:pt>
                <c:pt idx="33">
                  <c:v>0.92512700000000003</c:v>
                </c:pt>
                <c:pt idx="34">
                  <c:v>0.92028399999999999</c:v>
                </c:pt>
                <c:pt idx="35">
                  <c:v>0.92387699999999995</c:v>
                </c:pt>
                <c:pt idx="36">
                  <c:v>0.92188899999999996</c:v>
                </c:pt>
                <c:pt idx="37">
                  <c:v>0.92289299999999996</c:v>
                </c:pt>
                <c:pt idx="38">
                  <c:v>0.92471700000000001</c:v>
                </c:pt>
                <c:pt idx="39">
                  <c:v>0.92336499999999999</c:v>
                </c:pt>
                <c:pt idx="40">
                  <c:v>0.916381</c:v>
                </c:pt>
              </c:numCache>
            </c:numRef>
          </c:val>
        </c:ser>
        <c:ser>
          <c:idx val="1"/>
          <c:order val="2"/>
          <c:tx>
            <c:strRef>
              <c:f>Sheet1!$C$1</c:f>
              <c:strCache>
                <c:ptCount val="1"/>
                <c:pt idx="0">
                  <c:v>Pipeline exports to Mexico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0.33345900000000001</c:v>
                </c:pt>
                <c:pt idx="1">
                  <c:v>0.498892</c:v>
                </c:pt>
                <c:pt idx="2">
                  <c:v>0.61995500000000003</c:v>
                </c:pt>
                <c:pt idx="3">
                  <c:v>0.66122100000000006</c:v>
                </c:pt>
                <c:pt idx="4">
                  <c:v>0.72869399999999995</c:v>
                </c:pt>
                <c:pt idx="5">
                  <c:v>1.054467</c:v>
                </c:pt>
                <c:pt idx="6">
                  <c:v>1.4051500000000001</c:v>
                </c:pt>
                <c:pt idx="7">
                  <c:v>1.6707239999999999</c:v>
                </c:pt>
                <c:pt idx="8">
                  <c:v>1.8709290000000001</c:v>
                </c:pt>
                <c:pt idx="9">
                  <c:v>2.0098050000000001</c:v>
                </c:pt>
                <c:pt idx="10">
                  <c:v>2.0645310000000001</c:v>
                </c:pt>
                <c:pt idx="11">
                  <c:v>2.1879209999999998</c:v>
                </c:pt>
                <c:pt idx="12">
                  <c:v>2.4651299999999998</c:v>
                </c:pt>
                <c:pt idx="13">
                  <c:v>2.582376</c:v>
                </c:pt>
                <c:pt idx="14">
                  <c:v>2.6450809999999998</c:v>
                </c:pt>
                <c:pt idx="15">
                  <c:v>2.65652</c:v>
                </c:pt>
                <c:pt idx="16">
                  <c:v>2.642293</c:v>
                </c:pt>
                <c:pt idx="17">
                  <c:v>2.62534</c:v>
                </c:pt>
                <c:pt idx="18">
                  <c:v>2.648082</c:v>
                </c:pt>
                <c:pt idx="19">
                  <c:v>2.623246</c:v>
                </c:pt>
                <c:pt idx="20">
                  <c:v>2.605064</c:v>
                </c:pt>
                <c:pt idx="21">
                  <c:v>2.5901939999999999</c:v>
                </c:pt>
                <c:pt idx="22">
                  <c:v>2.581223</c:v>
                </c:pt>
                <c:pt idx="23">
                  <c:v>2.5635210000000002</c:v>
                </c:pt>
                <c:pt idx="24">
                  <c:v>2.555304</c:v>
                </c:pt>
                <c:pt idx="25">
                  <c:v>2.530678</c:v>
                </c:pt>
                <c:pt idx="26">
                  <c:v>2.5132029999999999</c:v>
                </c:pt>
                <c:pt idx="27">
                  <c:v>2.4872390000000002</c:v>
                </c:pt>
                <c:pt idx="28">
                  <c:v>2.4677210000000001</c:v>
                </c:pt>
                <c:pt idx="29">
                  <c:v>2.4506969999999999</c:v>
                </c:pt>
                <c:pt idx="30">
                  <c:v>2.4420310000000001</c:v>
                </c:pt>
                <c:pt idx="31">
                  <c:v>2.4187439999999998</c:v>
                </c:pt>
                <c:pt idx="32">
                  <c:v>2.4033509999999998</c:v>
                </c:pt>
                <c:pt idx="33">
                  <c:v>2.3942109999999999</c:v>
                </c:pt>
                <c:pt idx="34">
                  <c:v>2.3811279999999999</c:v>
                </c:pt>
                <c:pt idx="35">
                  <c:v>2.3648060000000002</c:v>
                </c:pt>
                <c:pt idx="36">
                  <c:v>2.3497349999999999</c:v>
                </c:pt>
                <c:pt idx="37">
                  <c:v>2.332989</c:v>
                </c:pt>
                <c:pt idx="38">
                  <c:v>2.3233929999999998</c:v>
                </c:pt>
                <c:pt idx="39">
                  <c:v>2.3074490000000001</c:v>
                </c:pt>
                <c:pt idx="40">
                  <c:v>2.2487529999999998</c:v>
                </c:pt>
              </c:numCache>
            </c:numRef>
          </c:val>
        </c:ser>
        <c:ser>
          <c:idx val="2"/>
          <c:order val="3"/>
          <c:tx>
            <c:strRef>
              <c:f>Sheet1!$D$1</c:f>
              <c:strCache>
                <c:ptCount val="1"/>
                <c:pt idx="0">
                  <c:v>LNG exports</c:v>
                </c:pt>
              </c:strCache>
            </c:strRef>
          </c:tx>
          <c:spPr>
            <a:solidFill>
              <a:schemeClr val="tx2"/>
            </a:solidFill>
            <a:ln w="25400"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6.4585000000000115E-2</c:v>
                </c:pt>
                <c:pt idx="1">
                  <c:v>6.9765000000000077E-2</c:v>
                </c:pt>
                <c:pt idx="2">
                  <c:v>2.8141999999999889E-2</c:v>
                </c:pt>
                <c:pt idx="3">
                  <c:v>-9.9999999991773336E-7</c:v>
                </c:pt>
                <c:pt idx="4">
                  <c:v>1.5975000000000072E-2</c:v>
                </c:pt>
                <c:pt idx="5">
                  <c:v>2.8142999999999807E-2</c:v>
                </c:pt>
                <c:pt idx="6">
                  <c:v>0.15899300000000016</c:v>
                </c:pt>
                <c:pt idx="7">
                  <c:v>0.56652400000000025</c:v>
                </c:pt>
                <c:pt idx="8">
                  <c:v>0.90026499999999965</c:v>
                </c:pt>
                <c:pt idx="9">
                  <c:v>1.6748969999999996</c:v>
                </c:pt>
                <c:pt idx="10">
                  <c:v>2.3141799999999999</c:v>
                </c:pt>
                <c:pt idx="11">
                  <c:v>3.1739220000000001</c:v>
                </c:pt>
                <c:pt idx="12">
                  <c:v>3.1178530000000002</c:v>
                </c:pt>
                <c:pt idx="13">
                  <c:v>3.1660970000000002</c:v>
                </c:pt>
                <c:pt idx="14">
                  <c:v>3.5400209999999999</c:v>
                </c:pt>
                <c:pt idx="15">
                  <c:v>4.0938460000000001</c:v>
                </c:pt>
                <c:pt idx="16">
                  <c:v>4.4101610000000004</c:v>
                </c:pt>
                <c:pt idx="17">
                  <c:v>4.3611800000000001</c:v>
                </c:pt>
                <c:pt idx="18">
                  <c:v>4.3778569999999997</c:v>
                </c:pt>
                <c:pt idx="19">
                  <c:v>4.3515620000000004</c:v>
                </c:pt>
                <c:pt idx="20">
                  <c:v>4.3052320000000002</c:v>
                </c:pt>
                <c:pt idx="21">
                  <c:v>4.3111090000000001</c:v>
                </c:pt>
                <c:pt idx="22">
                  <c:v>4.1820339999999998</c:v>
                </c:pt>
                <c:pt idx="23">
                  <c:v>4.0351809999999997</c:v>
                </c:pt>
                <c:pt idx="24">
                  <c:v>3.9110689999999999</c:v>
                </c:pt>
                <c:pt idx="25">
                  <c:v>3.892331</c:v>
                </c:pt>
                <c:pt idx="26">
                  <c:v>3.8703850000000002</c:v>
                </c:pt>
                <c:pt idx="27">
                  <c:v>3.7652540000000001</c:v>
                </c:pt>
                <c:pt idx="28">
                  <c:v>3.5780669999999999</c:v>
                </c:pt>
                <c:pt idx="29">
                  <c:v>3.479079</c:v>
                </c:pt>
                <c:pt idx="30">
                  <c:v>3.3955959999999998</c:v>
                </c:pt>
                <c:pt idx="31">
                  <c:v>3.3457710000000001</c:v>
                </c:pt>
                <c:pt idx="32">
                  <c:v>3.217409</c:v>
                </c:pt>
                <c:pt idx="33">
                  <c:v>3.0266700000000002</c:v>
                </c:pt>
                <c:pt idx="34">
                  <c:v>3.2389809999999999</c:v>
                </c:pt>
                <c:pt idx="35">
                  <c:v>3.0801820000000002</c:v>
                </c:pt>
                <c:pt idx="36">
                  <c:v>3.0746820000000001</c:v>
                </c:pt>
                <c:pt idx="37">
                  <c:v>3.106125</c:v>
                </c:pt>
                <c:pt idx="38">
                  <c:v>3.154623</c:v>
                </c:pt>
                <c:pt idx="39">
                  <c:v>3.2563309999999999</c:v>
                </c:pt>
                <c:pt idx="40">
                  <c:v>3.2435179999999999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83634832"/>
        <c:axId val="-283634288"/>
      </c:areaChart>
      <c:areaChart>
        <c:grouping val="stacked"/>
        <c:varyColors val="0"/>
        <c:ser>
          <c:idx val="3"/>
          <c:order val="4"/>
          <c:tx>
            <c:strRef>
              <c:f>Sheet1!$E$1</c:f>
              <c:strCache>
                <c:ptCount val="1"/>
                <c:pt idx="0">
                  <c:v>Pipeline imports from Canada per day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 w="25400"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Sheet1!$E$2:$E$42</c:f>
              <c:numCache>
                <c:formatCode>General</c:formatCode>
                <c:ptCount val="41"/>
                <c:pt idx="0">
                  <c:v>-8.9856219178082188</c:v>
                </c:pt>
                <c:pt idx="1">
                  <c:v>-8.5399479452054798</c:v>
                </c:pt>
                <c:pt idx="2">
                  <c:v>-8.1173342465753429</c:v>
                </c:pt>
                <c:pt idx="3">
                  <c:v>-7.6328273972602743</c:v>
                </c:pt>
                <c:pt idx="4">
                  <c:v>-7.2186547945205488</c:v>
                </c:pt>
                <c:pt idx="5">
                  <c:v>-7.1947616438356166</c:v>
                </c:pt>
                <c:pt idx="6">
                  <c:v>-7.99473698630137</c:v>
                </c:pt>
                <c:pt idx="7">
                  <c:v>-8.0970904109589039</c:v>
                </c:pt>
                <c:pt idx="8">
                  <c:v>-7.7012684931506854</c:v>
                </c:pt>
                <c:pt idx="9">
                  <c:v>-7.3621013698630131</c:v>
                </c:pt>
                <c:pt idx="10">
                  <c:v>-6.921704109589041</c:v>
                </c:pt>
                <c:pt idx="11">
                  <c:v>-7.2675232876712323</c:v>
                </c:pt>
                <c:pt idx="12">
                  <c:v>-7.6626712328767121</c:v>
                </c:pt>
                <c:pt idx="13">
                  <c:v>-7.2318273972602736</c:v>
                </c:pt>
                <c:pt idx="14">
                  <c:v>-7.1268438356164374</c:v>
                </c:pt>
                <c:pt idx="15">
                  <c:v>-7.6667232876712328</c:v>
                </c:pt>
                <c:pt idx="16">
                  <c:v>-8.1273726027397259</c:v>
                </c:pt>
                <c:pt idx="17">
                  <c:v>-8.0534356164383567</c:v>
                </c:pt>
                <c:pt idx="18">
                  <c:v>-7.9652712328767121</c:v>
                </c:pt>
                <c:pt idx="19">
                  <c:v>-7.8665589041095885</c:v>
                </c:pt>
                <c:pt idx="20">
                  <c:v>-7.6793945205479464</c:v>
                </c:pt>
                <c:pt idx="21">
                  <c:v>-7.8895424657534248</c:v>
                </c:pt>
                <c:pt idx="22">
                  <c:v>-7.9599671232876714</c:v>
                </c:pt>
                <c:pt idx="23">
                  <c:v>-7.874643835616439</c:v>
                </c:pt>
                <c:pt idx="24">
                  <c:v>-7.9776794520547938</c:v>
                </c:pt>
                <c:pt idx="25">
                  <c:v>-8.0843068493150696</c:v>
                </c:pt>
                <c:pt idx="26">
                  <c:v>-8.2351232876712324</c:v>
                </c:pt>
                <c:pt idx="27">
                  <c:v>-8.3838465753424654</c:v>
                </c:pt>
                <c:pt idx="28">
                  <c:v>-8.5561260273972604</c:v>
                </c:pt>
                <c:pt idx="29">
                  <c:v>-8.7108794520547939</c:v>
                </c:pt>
                <c:pt idx="30">
                  <c:v>-8.8310164383561638</c:v>
                </c:pt>
                <c:pt idx="31">
                  <c:v>-8.890802739726027</c:v>
                </c:pt>
                <c:pt idx="32">
                  <c:v>-8.9840547945205493</c:v>
                </c:pt>
                <c:pt idx="33">
                  <c:v>-9.0196493150684933</c:v>
                </c:pt>
                <c:pt idx="34">
                  <c:v>-9.1165041095890409</c:v>
                </c:pt>
                <c:pt idx="35">
                  <c:v>-9.121383561643837</c:v>
                </c:pt>
                <c:pt idx="36">
                  <c:v>-9.185019178082193</c:v>
                </c:pt>
                <c:pt idx="37">
                  <c:v>-9.2484904109589046</c:v>
                </c:pt>
                <c:pt idx="38">
                  <c:v>-9.2834000000000003</c:v>
                </c:pt>
                <c:pt idx="39">
                  <c:v>-9.2996054794520546</c:v>
                </c:pt>
                <c:pt idx="40">
                  <c:v>-9.4143671232876702</c:v>
                </c:pt>
              </c:numCache>
            </c:numRef>
          </c:val>
        </c:ser>
        <c:ser>
          <c:idx val="4"/>
          <c:order val="5"/>
          <c:tx>
            <c:strRef>
              <c:f>Sheet1!$F$1</c:f>
              <c:strCache>
                <c:ptCount val="1"/>
                <c:pt idx="0">
                  <c:v>Pipeline imports from Mexico per day</c:v>
                </c:pt>
              </c:strCache>
            </c:strRef>
          </c:tx>
          <c:spPr>
            <a:solidFill>
              <a:srgbClr val="BD732A"/>
            </a:solidFill>
            <a:ln w="25400"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Sheet1!$F$2:$F$42</c:f>
              <c:numCache>
                <c:formatCode>General</c:formatCode>
                <c:ptCount val="41"/>
                <c:pt idx="0">
                  <c:v>-8.2178082191780827E-2</c:v>
                </c:pt>
                <c:pt idx="1">
                  <c:v>-7.32054794520548E-3</c:v>
                </c:pt>
                <c:pt idx="2">
                  <c:v>-8.6027397260273971E-4</c:v>
                </c:pt>
                <c:pt idx="3">
                  <c:v>-2.928767123287671E-3</c:v>
                </c:pt>
                <c:pt idx="4">
                  <c:v>-3.9068493150684926E-3</c:v>
                </c:pt>
                <c:pt idx="5">
                  <c:v>-2.5561643835616439E-3</c:v>
                </c:pt>
                <c:pt idx="6">
                  <c:v>-2.5123287671232879E-3</c:v>
                </c:pt>
                <c:pt idx="7">
                  <c:v>-3.6876712328767127E-3</c:v>
                </c:pt>
                <c:pt idx="8">
                  <c:v>-9.0849315068493152E-3</c:v>
                </c:pt>
                <c:pt idx="9">
                  <c:v>-5.1315068493150689E-3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</c:numCache>
            </c:numRef>
          </c:val>
        </c:ser>
        <c:ser>
          <c:idx val="5"/>
          <c:order val="6"/>
          <c:tx>
            <c:strRef>
              <c:f>Sheet1!$G$1</c:f>
              <c:strCache>
                <c:ptCount val="1"/>
                <c:pt idx="0">
                  <c:v>LNG imports per day</c:v>
                </c:pt>
              </c:strCache>
            </c:strRef>
          </c:tx>
          <c:spPr>
            <a:solidFill>
              <a:srgbClr val="51CAFF"/>
            </a:solidFill>
            <a:ln w="25400"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Sheet1!$G$2:$G$42</c:f>
              <c:numCache>
                <c:formatCode>General</c:formatCode>
                <c:ptCount val="41"/>
                <c:pt idx="0">
                  <c:v>-1.1808493150684931</c:v>
                </c:pt>
                <c:pt idx="1">
                  <c:v>-0.95599726027397269</c:v>
                </c:pt>
                <c:pt idx="2">
                  <c:v>-0.4784904109589041</c:v>
                </c:pt>
                <c:pt idx="3">
                  <c:v>-0.26384931506849313</c:v>
                </c:pt>
                <c:pt idx="4">
                  <c:v>-0.16203561643835618</c:v>
                </c:pt>
                <c:pt idx="5">
                  <c:v>-0.24951780821917807</c:v>
                </c:pt>
                <c:pt idx="6">
                  <c:v>-0.23956986301369862</c:v>
                </c:pt>
                <c:pt idx="7">
                  <c:v>-0.20943013698630139</c:v>
                </c:pt>
                <c:pt idx="8">
                  <c:v>-0.20429315068493153</c:v>
                </c:pt>
                <c:pt idx="9">
                  <c:v>-0.14432054794520546</c:v>
                </c:pt>
                <c:pt idx="10">
                  <c:v>-0.17714794520547944</c:v>
                </c:pt>
                <c:pt idx="11">
                  <c:v>-0.21550958904109591</c:v>
                </c:pt>
                <c:pt idx="12">
                  <c:v>-0.21454520547945205</c:v>
                </c:pt>
                <c:pt idx="13">
                  <c:v>-0.21357808219178084</c:v>
                </c:pt>
                <c:pt idx="14">
                  <c:v>-0.21261369863013702</c:v>
                </c:pt>
                <c:pt idx="15">
                  <c:v>-0.21164931506849313</c:v>
                </c:pt>
                <c:pt idx="16">
                  <c:v>-0.21068219178082193</c:v>
                </c:pt>
                <c:pt idx="17">
                  <c:v>-0.21068219178082193</c:v>
                </c:pt>
                <c:pt idx="18">
                  <c:v>-0.21068219178082193</c:v>
                </c:pt>
                <c:pt idx="19">
                  <c:v>-0.21068219178082193</c:v>
                </c:pt>
                <c:pt idx="20">
                  <c:v>-0.21068219178082193</c:v>
                </c:pt>
                <c:pt idx="21">
                  <c:v>-0.21068219178082193</c:v>
                </c:pt>
                <c:pt idx="22">
                  <c:v>-0.21068219178082193</c:v>
                </c:pt>
                <c:pt idx="23">
                  <c:v>-0.21068219178082193</c:v>
                </c:pt>
                <c:pt idx="24">
                  <c:v>-0.21068219178082193</c:v>
                </c:pt>
                <c:pt idx="25">
                  <c:v>-0.21068219178082193</c:v>
                </c:pt>
                <c:pt idx="26">
                  <c:v>-0.21068219178082193</c:v>
                </c:pt>
                <c:pt idx="27">
                  <c:v>-0.21068219178082193</c:v>
                </c:pt>
                <c:pt idx="28">
                  <c:v>-0.21068219178082193</c:v>
                </c:pt>
                <c:pt idx="29">
                  <c:v>-0.21068219178082193</c:v>
                </c:pt>
                <c:pt idx="30">
                  <c:v>-0.21068219178082193</c:v>
                </c:pt>
                <c:pt idx="31">
                  <c:v>-0.21068219178082193</c:v>
                </c:pt>
                <c:pt idx="32">
                  <c:v>-0.21068219178082193</c:v>
                </c:pt>
                <c:pt idx="33">
                  <c:v>-0.21068219178082193</c:v>
                </c:pt>
                <c:pt idx="34">
                  <c:v>-0.21068219178082193</c:v>
                </c:pt>
                <c:pt idx="35">
                  <c:v>-0.21068219178082193</c:v>
                </c:pt>
                <c:pt idx="36">
                  <c:v>-0.21068219178082193</c:v>
                </c:pt>
                <c:pt idx="37">
                  <c:v>-0.21068219178082193</c:v>
                </c:pt>
                <c:pt idx="38">
                  <c:v>-0.21068219178082193</c:v>
                </c:pt>
                <c:pt idx="39">
                  <c:v>-0.21068219178082193</c:v>
                </c:pt>
                <c:pt idx="40">
                  <c:v>-0.21068219178082193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83638640"/>
        <c:axId val="-283637552"/>
      </c:areaChart>
      <c:lineChart>
        <c:grouping val="standard"/>
        <c:varyColors val="0"/>
        <c:ser>
          <c:idx val="6"/>
          <c:order val="0"/>
          <c:tx>
            <c:strRef>
              <c:f>Sheet1!$H$1</c:f>
              <c:strCache>
                <c:ptCount val="1"/>
                <c:pt idx="0">
                  <c:v>net exports</c:v>
                </c:pt>
              </c:strCache>
            </c:strRef>
          </c:tx>
          <c:spPr>
            <a:ln w="22225" cap="rnd">
              <a:solidFill>
                <a:schemeClr val="bg1">
                  <a:lumMod val="75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Sheet1!$H$2:$H$42</c:f>
              <c:numCache>
                <c:formatCode>General</c:formatCode>
                <c:ptCount val="41"/>
                <c:pt idx="0">
                  <c:v>-2.6039680000000001</c:v>
                </c:pt>
                <c:pt idx="1">
                  <c:v>-1.9630429999999999</c:v>
                </c:pt>
                <c:pt idx="2">
                  <c:v>-1.518961</c:v>
                </c:pt>
                <c:pt idx="3">
                  <c:v>-1.3109420000000001</c:v>
                </c:pt>
                <c:pt idx="4">
                  <c:v>-1.1811369999999999</c:v>
                </c:pt>
                <c:pt idx="5">
                  <c:v>-0.934581</c:v>
                </c:pt>
                <c:pt idx="6">
                  <c:v>-0.670991</c:v>
                </c:pt>
                <c:pt idx="7">
                  <c:v>0.120578</c:v>
                </c:pt>
                <c:pt idx="8">
                  <c:v>0.71857100000000007</c:v>
                </c:pt>
                <c:pt idx="9">
                  <c:v>1.9146079999999999</c:v>
                </c:pt>
                <c:pt idx="10">
                  <c:v>2.6694839999999997</c:v>
                </c:pt>
                <c:pt idx="11">
                  <c:v>3.5651109999999999</c:v>
                </c:pt>
                <c:pt idx="12">
                  <c:v>3.5957730000000003</c:v>
                </c:pt>
                <c:pt idx="13">
                  <c:v>3.9351729999999998</c:v>
                </c:pt>
                <c:pt idx="14">
                  <c:v>4.4236800000000001</c:v>
                </c:pt>
                <c:pt idx="15">
                  <c:v>4.7939609999999995</c:v>
                </c:pt>
                <c:pt idx="16">
                  <c:v>4.910366999999999</c:v>
                </c:pt>
                <c:pt idx="17">
                  <c:v>4.8805169999999993</c:v>
                </c:pt>
                <c:pt idx="18">
                  <c:v>4.9916070000000001</c:v>
                </c:pt>
                <c:pt idx="19">
                  <c:v>4.9790130000000001</c:v>
                </c:pt>
                <c:pt idx="20">
                  <c:v>5.0123690000000005</c:v>
                </c:pt>
                <c:pt idx="21">
                  <c:v>4.9256539999999998</c:v>
                </c:pt>
                <c:pt idx="22">
                  <c:v>4.7559290000000001</c:v>
                </c:pt>
                <c:pt idx="23">
                  <c:v>4.627408</c:v>
                </c:pt>
                <c:pt idx="24">
                  <c:v>4.4461560000000002</c:v>
                </c:pt>
                <c:pt idx="25">
                  <c:v>4.3564400000000001</c:v>
                </c:pt>
                <c:pt idx="26">
                  <c:v>4.2582750000000003</c:v>
                </c:pt>
                <c:pt idx="27">
                  <c:v>4.0676120000000004</c:v>
                </c:pt>
                <c:pt idx="28">
                  <c:v>3.7907589999999995</c:v>
                </c:pt>
                <c:pt idx="29">
                  <c:v>3.6084650000000003</c:v>
                </c:pt>
                <c:pt idx="30">
                  <c:v>3.4675429999999996</c:v>
                </c:pt>
                <c:pt idx="31">
                  <c:v>3.3696280000000001</c:v>
                </c:pt>
                <c:pt idx="32">
                  <c:v>3.1868180000000002</c:v>
                </c:pt>
                <c:pt idx="33">
                  <c:v>2.9769360000000002</c:v>
                </c:pt>
                <c:pt idx="34">
                  <c:v>3.1359689999999998</c:v>
                </c:pt>
                <c:pt idx="35">
                  <c:v>2.9626610000000007</c:v>
                </c:pt>
                <c:pt idx="36">
                  <c:v>2.9168750000000001</c:v>
                </c:pt>
                <c:pt idx="37">
                  <c:v>2.9094100000000003</c:v>
                </c:pt>
                <c:pt idx="38">
                  <c:v>2.9373929999999997</c:v>
                </c:pt>
                <c:pt idx="39">
                  <c:v>3.0158899999999997</c:v>
                </c:pt>
                <c:pt idx="40">
                  <c:v>2.8955069999999998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83634832"/>
        <c:axId val="-283634288"/>
      </c:lineChart>
      <c:catAx>
        <c:axId val="-283634832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83634288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-283634288"/>
        <c:scaling>
          <c:orientation val="minMax"/>
          <c:max val="15"/>
          <c:min val="-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83634832"/>
        <c:crossesAt val="11"/>
        <c:crossBetween val="midCat"/>
        <c:majorUnit val="5"/>
      </c:valAx>
      <c:valAx>
        <c:axId val="-283637552"/>
        <c:scaling>
          <c:orientation val="minMax"/>
          <c:max val="41.095890000000004"/>
          <c:min val="-13.69863"/>
        </c:scaling>
        <c:delete val="0"/>
        <c:axPos val="r"/>
        <c:numFmt formatCode="#,##0.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83638640"/>
        <c:crosses val="max"/>
        <c:crossBetween val="between"/>
        <c:majorUnit val="13.69863"/>
      </c:valAx>
      <c:catAx>
        <c:axId val="-28363864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-28363755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  <c:userShapes r:id="rId4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303856718145501"/>
          <c:y val="0.15250484871398898"/>
          <c:w val="0.69041627128244565"/>
          <c:h val="0.74435468274219441"/>
        </c:manualLayout>
      </c:layout>
      <c:areaChart>
        <c:grouping val="stacked"/>
        <c:varyColors val="0"/>
        <c:ser>
          <c:idx val="0"/>
          <c:order val="1"/>
          <c:tx>
            <c:strRef>
              <c:f>Sheet1!$B$1</c:f>
              <c:strCache>
                <c:ptCount val="1"/>
                <c:pt idx="0">
                  <c:v>Pipeline exports to Canada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0.73874499999999999</c:v>
                </c:pt>
                <c:pt idx="1">
                  <c:v>0.93699300000000008</c:v>
                </c:pt>
                <c:pt idx="2">
                  <c:v>0.97073100000000001</c:v>
                </c:pt>
                <c:pt idx="3">
                  <c:v>0.91119300000000003</c:v>
                </c:pt>
                <c:pt idx="4">
                  <c:v>0.76957299999999995</c:v>
                </c:pt>
                <c:pt idx="5">
                  <c:v>0.70090200000000003</c:v>
                </c:pt>
                <c:pt idx="6">
                  <c:v>0.77130499999999991</c:v>
                </c:pt>
                <c:pt idx="7">
                  <c:v>0.91655600000000004</c:v>
                </c:pt>
                <c:pt idx="8">
                  <c:v>0.83622400000000008</c:v>
                </c:pt>
                <c:pt idx="9">
                  <c:v>0.97162199999999999</c:v>
                </c:pt>
                <c:pt idx="10">
                  <c:v>0.881853</c:v>
                </c:pt>
                <c:pt idx="11">
                  <c:v>0.93884199999999995</c:v>
                </c:pt>
                <c:pt idx="12">
                  <c:v>0.90745100000000001</c:v>
                </c:pt>
                <c:pt idx="13">
                  <c:v>0.96646900000000002</c:v>
                </c:pt>
                <c:pt idx="14">
                  <c:v>0.98920799999999998</c:v>
                </c:pt>
                <c:pt idx="15">
                  <c:v>0.98099099999999995</c:v>
                </c:pt>
                <c:pt idx="16">
                  <c:v>0.97334399999999999</c:v>
                </c:pt>
                <c:pt idx="17">
                  <c:v>0.98388500000000001</c:v>
                </c:pt>
                <c:pt idx="18">
                  <c:v>1.0215129999999999</c:v>
                </c:pt>
                <c:pt idx="19">
                  <c:v>1.03111</c:v>
                </c:pt>
                <c:pt idx="20">
                  <c:v>1.068119</c:v>
                </c:pt>
                <c:pt idx="21">
                  <c:v>1.081704</c:v>
                </c:pt>
                <c:pt idx="22">
                  <c:v>1.100447</c:v>
                </c:pt>
                <c:pt idx="23">
                  <c:v>1.1113230000000001</c:v>
                </c:pt>
                <c:pt idx="24">
                  <c:v>1.1110279999999999</c:v>
                </c:pt>
                <c:pt idx="25">
                  <c:v>1.1215599999999999</c:v>
                </c:pt>
                <c:pt idx="26">
                  <c:v>1.1344339999999999</c:v>
                </c:pt>
                <c:pt idx="27">
                  <c:v>1.144015</c:v>
                </c:pt>
                <c:pt idx="28">
                  <c:v>1.1574</c:v>
                </c:pt>
                <c:pt idx="29">
                  <c:v>1.163259</c:v>
                </c:pt>
                <c:pt idx="30">
                  <c:v>1.176172</c:v>
                </c:pt>
                <c:pt idx="31">
                  <c:v>1.177003</c:v>
                </c:pt>
                <c:pt idx="32">
                  <c:v>1.1867939999999999</c:v>
                </c:pt>
                <c:pt idx="33">
                  <c:v>1.196353</c:v>
                </c:pt>
                <c:pt idx="34">
                  <c:v>1.2082349999999999</c:v>
                </c:pt>
                <c:pt idx="35">
                  <c:v>1.208432</c:v>
                </c:pt>
                <c:pt idx="36">
                  <c:v>1.216575</c:v>
                </c:pt>
                <c:pt idx="37">
                  <c:v>1.2268539999999999</c:v>
                </c:pt>
                <c:pt idx="38">
                  <c:v>1.245973</c:v>
                </c:pt>
                <c:pt idx="39">
                  <c:v>1.2489159999999999</c:v>
                </c:pt>
                <c:pt idx="40">
                  <c:v>1.2633730000000001</c:v>
                </c:pt>
              </c:numCache>
            </c:numRef>
          </c:val>
        </c:ser>
        <c:ser>
          <c:idx val="1"/>
          <c:order val="2"/>
          <c:tx>
            <c:strRef>
              <c:f>Sheet1!$C$1</c:f>
              <c:strCache>
                <c:ptCount val="1"/>
                <c:pt idx="0">
                  <c:v>Pipeline exports to Mexico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0.33345900000000001</c:v>
                </c:pt>
                <c:pt idx="1">
                  <c:v>0.498892</c:v>
                </c:pt>
                <c:pt idx="2">
                  <c:v>0.61995500000000003</c:v>
                </c:pt>
                <c:pt idx="3">
                  <c:v>0.66122100000000006</c:v>
                </c:pt>
                <c:pt idx="4">
                  <c:v>0.72869399999999995</c:v>
                </c:pt>
                <c:pt idx="5">
                  <c:v>1.054467</c:v>
                </c:pt>
                <c:pt idx="6">
                  <c:v>1.4051500000000001</c:v>
                </c:pt>
                <c:pt idx="7">
                  <c:v>1.6707239999999999</c:v>
                </c:pt>
                <c:pt idx="8">
                  <c:v>1.8709290000000001</c:v>
                </c:pt>
                <c:pt idx="9">
                  <c:v>2.0098050000000001</c:v>
                </c:pt>
                <c:pt idx="10">
                  <c:v>2.0645199999999999</c:v>
                </c:pt>
                <c:pt idx="11">
                  <c:v>2.1902119999999998</c:v>
                </c:pt>
                <c:pt idx="12">
                  <c:v>2.4863369999999998</c:v>
                </c:pt>
                <c:pt idx="13">
                  <c:v>2.6299000000000001</c:v>
                </c:pt>
                <c:pt idx="14">
                  <c:v>2.728291</c:v>
                </c:pt>
                <c:pt idx="15">
                  <c:v>2.7867380000000002</c:v>
                </c:pt>
                <c:pt idx="16">
                  <c:v>2.8311500000000001</c:v>
                </c:pt>
                <c:pt idx="17">
                  <c:v>2.8793989999999998</c:v>
                </c:pt>
                <c:pt idx="18">
                  <c:v>2.9693580000000002</c:v>
                </c:pt>
                <c:pt idx="19">
                  <c:v>3.005112</c:v>
                </c:pt>
                <c:pt idx="20">
                  <c:v>3.0407639999999998</c:v>
                </c:pt>
                <c:pt idx="21">
                  <c:v>3.074354</c:v>
                </c:pt>
                <c:pt idx="22">
                  <c:v>3.107399</c:v>
                </c:pt>
                <c:pt idx="23">
                  <c:v>3.1272190000000002</c:v>
                </c:pt>
                <c:pt idx="24">
                  <c:v>3.153715</c:v>
                </c:pt>
                <c:pt idx="25">
                  <c:v>3.1642749999999999</c:v>
                </c:pt>
                <c:pt idx="26">
                  <c:v>3.1815690000000001</c:v>
                </c:pt>
                <c:pt idx="27">
                  <c:v>3.189975</c:v>
                </c:pt>
                <c:pt idx="28">
                  <c:v>3.2055220000000002</c:v>
                </c:pt>
                <c:pt idx="29">
                  <c:v>3.2208809999999999</c:v>
                </c:pt>
                <c:pt idx="30">
                  <c:v>3.2450199999999998</c:v>
                </c:pt>
                <c:pt idx="31">
                  <c:v>3.2547299999999999</c:v>
                </c:pt>
                <c:pt idx="32">
                  <c:v>3.271617</c:v>
                </c:pt>
                <c:pt idx="33">
                  <c:v>3.289755</c:v>
                </c:pt>
                <c:pt idx="34">
                  <c:v>3.3120599999999998</c:v>
                </c:pt>
                <c:pt idx="35">
                  <c:v>3.324541</c:v>
                </c:pt>
                <c:pt idx="36">
                  <c:v>3.3421949999999998</c:v>
                </c:pt>
                <c:pt idx="37">
                  <c:v>3.3574130000000002</c:v>
                </c:pt>
                <c:pt idx="38">
                  <c:v>3.3820250000000001</c:v>
                </c:pt>
                <c:pt idx="39">
                  <c:v>3.393551</c:v>
                </c:pt>
                <c:pt idx="40">
                  <c:v>3.3888760000000002</c:v>
                </c:pt>
              </c:numCache>
            </c:numRef>
          </c:val>
        </c:ser>
        <c:ser>
          <c:idx val="2"/>
          <c:order val="3"/>
          <c:tx>
            <c:strRef>
              <c:f>Sheet1!$D$1</c:f>
              <c:strCache>
                <c:ptCount val="1"/>
                <c:pt idx="0">
                  <c:v>LNG exports</c:v>
                </c:pt>
              </c:strCache>
            </c:strRef>
          </c:tx>
          <c:spPr>
            <a:solidFill>
              <a:schemeClr val="tx2"/>
            </a:solidFill>
            <a:ln w="25400"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6.4585000000000115E-2</c:v>
                </c:pt>
                <c:pt idx="1">
                  <c:v>6.9765000000000077E-2</c:v>
                </c:pt>
                <c:pt idx="2">
                  <c:v>2.8141999999999889E-2</c:v>
                </c:pt>
                <c:pt idx="3">
                  <c:v>-9.9999999991773336E-7</c:v>
                </c:pt>
                <c:pt idx="4">
                  <c:v>1.5975000000000072E-2</c:v>
                </c:pt>
                <c:pt idx="5">
                  <c:v>2.8142999999999807E-2</c:v>
                </c:pt>
                <c:pt idx="6">
                  <c:v>0.15899300000000016</c:v>
                </c:pt>
                <c:pt idx="7">
                  <c:v>0.56652400000000025</c:v>
                </c:pt>
                <c:pt idx="8">
                  <c:v>0.90026499999999965</c:v>
                </c:pt>
                <c:pt idx="9">
                  <c:v>1.6748969999999996</c:v>
                </c:pt>
                <c:pt idx="10">
                  <c:v>2.3141799999999999</c:v>
                </c:pt>
                <c:pt idx="11">
                  <c:v>3.1675979999999999</c:v>
                </c:pt>
                <c:pt idx="12">
                  <c:v>3.1273200000000001</c:v>
                </c:pt>
                <c:pt idx="13">
                  <c:v>3.1660970000000002</c:v>
                </c:pt>
                <c:pt idx="14">
                  <c:v>3.5400209999999999</c:v>
                </c:pt>
                <c:pt idx="15">
                  <c:v>4.0963609999999999</c:v>
                </c:pt>
                <c:pt idx="16">
                  <c:v>4.5248949999999999</c:v>
                </c:pt>
                <c:pt idx="17">
                  <c:v>4.7248950000000001</c:v>
                </c:pt>
                <c:pt idx="18">
                  <c:v>4.9370180000000001</c:v>
                </c:pt>
                <c:pt idx="19">
                  <c:v>5.3248949999999997</c:v>
                </c:pt>
                <c:pt idx="20">
                  <c:v>5.7248950000000001</c:v>
                </c:pt>
                <c:pt idx="21">
                  <c:v>5.9248950000000002</c:v>
                </c:pt>
                <c:pt idx="22">
                  <c:v>6.1370180000000003</c:v>
                </c:pt>
                <c:pt idx="23">
                  <c:v>6.3248949999999997</c:v>
                </c:pt>
                <c:pt idx="24">
                  <c:v>6.5248949999999999</c:v>
                </c:pt>
                <c:pt idx="25">
                  <c:v>6.7248950000000001</c:v>
                </c:pt>
                <c:pt idx="26">
                  <c:v>6.9370180000000001</c:v>
                </c:pt>
                <c:pt idx="27">
                  <c:v>7.1248959999999997</c:v>
                </c:pt>
                <c:pt idx="28">
                  <c:v>7.3248949999999997</c:v>
                </c:pt>
                <c:pt idx="29">
                  <c:v>7.5248949999999999</c:v>
                </c:pt>
                <c:pt idx="30">
                  <c:v>7.7370190000000001</c:v>
                </c:pt>
                <c:pt idx="31">
                  <c:v>7.8248949999999997</c:v>
                </c:pt>
                <c:pt idx="32">
                  <c:v>7.8248949999999997</c:v>
                </c:pt>
                <c:pt idx="33">
                  <c:v>7.8248949999999997</c:v>
                </c:pt>
                <c:pt idx="34">
                  <c:v>7.8370179999999996</c:v>
                </c:pt>
                <c:pt idx="35">
                  <c:v>7.8248949999999997</c:v>
                </c:pt>
                <c:pt idx="36">
                  <c:v>7.8248949999999997</c:v>
                </c:pt>
                <c:pt idx="37">
                  <c:v>7.8248949999999997</c:v>
                </c:pt>
                <c:pt idx="38">
                  <c:v>7.8370179999999996</c:v>
                </c:pt>
                <c:pt idx="39">
                  <c:v>7.8248949999999997</c:v>
                </c:pt>
                <c:pt idx="40">
                  <c:v>7.8248949999999997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83646256"/>
        <c:axId val="-283638096"/>
      </c:areaChart>
      <c:areaChart>
        <c:grouping val="stacked"/>
        <c:varyColors val="0"/>
        <c:ser>
          <c:idx val="3"/>
          <c:order val="4"/>
          <c:tx>
            <c:strRef>
              <c:f>Sheet1!$E$1</c:f>
              <c:strCache>
                <c:ptCount val="1"/>
                <c:pt idx="0">
                  <c:v>Pipeline imports from Canada per day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 w="25400"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Sheet1!$E$2:$E$42</c:f>
              <c:numCache>
                <c:formatCode>General</c:formatCode>
                <c:ptCount val="41"/>
                <c:pt idx="0">
                  <c:v>-8.9856219178082188</c:v>
                </c:pt>
                <c:pt idx="1">
                  <c:v>-8.5399479452054798</c:v>
                </c:pt>
                <c:pt idx="2">
                  <c:v>-8.1173342465753429</c:v>
                </c:pt>
                <c:pt idx="3">
                  <c:v>-7.6328273972602743</c:v>
                </c:pt>
                <c:pt idx="4">
                  <c:v>-7.2186547945205488</c:v>
                </c:pt>
                <c:pt idx="5">
                  <c:v>-7.1947616438356166</c:v>
                </c:pt>
                <c:pt idx="6">
                  <c:v>-7.99473698630137</c:v>
                </c:pt>
                <c:pt idx="7">
                  <c:v>-8.0970904109589039</c:v>
                </c:pt>
                <c:pt idx="8">
                  <c:v>-7.7012684931506854</c:v>
                </c:pt>
                <c:pt idx="9">
                  <c:v>-7.3621013698630131</c:v>
                </c:pt>
                <c:pt idx="10">
                  <c:v>-6.9237972602739726</c:v>
                </c:pt>
                <c:pt idx="11">
                  <c:v>-7.0691150684931507</c:v>
                </c:pt>
                <c:pt idx="12">
                  <c:v>-6.8576054794520553</c:v>
                </c:pt>
                <c:pt idx="13">
                  <c:v>-5.906257534246576</c:v>
                </c:pt>
                <c:pt idx="14">
                  <c:v>-5.3284712328767121</c:v>
                </c:pt>
                <c:pt idx="15">
                  <c:v>-5.6899068493150677</c:v>
                </c:pt>
                <c:pt idx="16">
                  <c:v>-5.9637534246575346</c:v>
                </c:pt>
                <c:pt idx="17">
                  <c:v>-5.7398986301369863</c:v>
                </c:pt>
                <c:pt idx="18">
                  <c:v>-5.4315917808219174</c:v>
                </c:pt>
                <c:pt idx="19">
                  <c:v>-5.0841287671232882</c:v>
                </c:pt>
                <c:pt idx="20">
                  <c:v>-4.4610027397260277</c:v>
                </c:pt>
                <c:pt idx="21">
                  <c:v>-4.4341753424657533</c:v>
                </c:pt>
                <c:pt idx="22">
                  <c:v>-4.1410493150684928</c:v>
                </c:pt>
                <c:pt idx="23">
                  <c:v>-3.7448356164383561</c:v>
                </c:pt>
                <c:pt idx="24">
                  <c:v>-3.6480630136986298</c:v>
                </c:pt>
                <c:pt idx="25">
                  <c:v>-3.5746849315068494</c:v>
                </c:pt>
                <c:pt idx="26">
                  <c:v>-3.5500794520547947</c:v>
                </c:pt>
                <c:pt idx="27">
                  <c:v>-3.5661561643835613</c:v>
                </c:pt>
                <c:pt idx="28">
                  <c:v>-3.55065205479452</c:v>
                </c:pt>
                <c:pt idx="29">
                  <c:v>-3.497095890410959</c:v>
                </c:pt>
                <c:pt idx="30">
                  <c:v>-3.4853561643835618</c:v>
                </c:pt>
                <c:pt idx="31">
                  <c:v>-3.4602986301369865</c:v>
                </c:pt>
                <c:pt idx="32">
                  <c:v>-3.3779534246575342</c:v>
                </c:pt>
                <c:pt idx="33">
                  <c:v>-3.2404465753424656</c:v>
                </c:pt>
                <c:pt idx="34">
                  <c:v>-3.1794986301369863</c:v>
                </c:pt>
                <c:pt idx="35">
                  <c:v>-3.05113698630137</c:v>
                </c:pt>
                <c:pt idx="36">
                  <c:v>-2.9465616438356168</c:v>
                </c:pt>
                <c:pt idx="37">
                  <c:v>-2.8814246575342466</c:v>
                </c:pt>
                <c:pt idx="38">
                  <c:v>-2.7095095890410961</c:v>
                </c:pt>
                <c:pt idx="39">
                  <c:v>-2.6189780821917807</c:v>
                </c:pt>
                <c:pt idx="40">
                  <c:v>-2.6023835616438356</c:v>
                </c:pt>
              </c:numCache>
            </c:numRef>
          </c:val>
        </c:ser>
        <c:ser>
          <c:idx val="4"/>
          <c:order val="5"/>
          <c:tx>
            <c:strRef>
              <c:f>Sheet1!$F$1</c:f>
              <c:strCache>
                <c:ptCount val="1"/>
                <c:pt idx="0">
                  <c:v>Pipeline imports from Mexico per day</c:v>
                </c:pt>
              </c:strCache>
            </c:strRef>
          </c:tx>
          <c:spPr>
            <a:solidFill>
              <a:srgbClr val="BD732A"/>
            </a:solidFill>
            <a:ln w="25400"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Sheet1!$F$2:$F$42</c:f>
              <c:numCache>
                <c:formatCode>General</c:formatCode>
                <c:ptCount val="41"/>
                <c:pt idx="0">
                  <c:v>-8.2178082191780827E-2</c:v>
                </c:pt>
                <c:pt idx="1">
                  <c:v>-7.32054794520548E-3</c:v>
                </c:pt>
                <c:pt idx="2">
                  <c:v>-8.6027397260273971E-4</c:v>
                </c:pt>
                <c:pt idx="3">
                  <c:v>-2.928767123287671E-3</c:v>
                </c:pt>
                <c:pt idx="4">
                  <c:v>-3.9068493150684926E-3</c:v>
                </c:pt>
                <c:pt idx="5">
                  <c:v>-2.5561643835616439E-3</c:v>
                </c:pt>
                <c:pt idx="6">
                  <c:v>-2.5123287671232879E-3</c:v>
                </c:pt>
                <c:pt idx="7">
                  <c:v>-3.6876712328767127E-3</c:v>
                </c:pt>
                <c:pt idx="8">
                  <c:v>-9.0849315068493152E-3</c:v>
                </c:pt>
                <c:pt idx="9">
                  <c:v>-5.1315068493150689E-3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-1.6986301369863014E-4</c:v>
                </c:pt>
                <c:pt idx="15">
                  <c:v>-1.2575342465753424E-3</c:v>
                </c:pt>
                <c:pt idx="16">
                  <c:v>-1.5863013698630135E-3</c:v>
                </c:pt>
                <c:pt idx="17">
                  <c:v>-1.8301369863013696E-3</c:v>
                </c:pt>
                <c:pt idx="18">
                  <c:v>-6.246575342465754E-4</c:v>
                </c:pt>
                <c:pt idx="19">
                  <c:v>-1.1698630136986303E-3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</c:numCache>
            </c:numRef>
          </c:val>
        </c:ser>
        <c:ser>
          <c:idx val="5"/>
          <c:order val="6"/>
          <c:tx>
            <c:strRef>
              <c:f>Sheet1!$G$1</c:f>
              <c:strCache>
                <c:ptCount val="1"/>
                <c:pt idx="0">
                  <c:v>LNG imports per day</c:v>
                </c:pt>
              </c:strCache>
            </c:strRef>
          </c:tx>
          <c:spPr>
            <a:solidFill>
              <a:srgbClr val="51CAFF"/>
            </a:solidFill>
            <a:ln w="25400"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Sheet1!$G$2:$G$42</c:f>
              <c:numCache>
                <c:formatCode>General</c:formatCode>
                <c:ptCount val="41"/>
                <c:pt idx="0">
                  <c:v>-1.1808493150684931</c:v>
                </c:pt>
                <c:pt idx="1">
                  <c:v>-0.95599726027397269</c:v>
                </c:pt>
                <c:pt idx="2">
                  <c:v>-0.4784904109589041</c:v>
                </c:pt>
                <c:pt idx="3">
                  <c:v>-0.26384931506849313</c:v>
                </c:pt>
                <c:pt idx="4">
                  <c:v>-0.16203561643835618</c:v>
                </c:pt>
                <c:pt idx="5">
                  <c:v>-0.24951780821917807</c:v>
                </c:pt>
                <c:pt idx="6">
                  <c:v>-0.23956986301369862</c:v>
                </c:pt>
                <c:pt idx="7">
                  <c:v>-0.20943013698630139</c:v>
                </c:pt>
                <c:pt idx="8">
                  <c:v>-0.20429315068493153</c:v>
                </c:pt>
                <c:pt idx="9">
                  <c:v>-0.14432054794520546</c:v>
                </c:pt>
                <c:pt idx="10">
                  <c:v>-0.17714794520547944</c:v>
                </c:pt>
                <c:pt idx="11">
                  <c:v>-0.21550958904109591</c:v>
                </c:pt>
                <c:pt idx="12">
                  <c:v>-0.21454520547945205</c:v>
                </c:pt>
                <c:pt idx="13">
                  <c:v>-0.21357808219178084</c:v>
                </c:pt>
                <c:pt idx="14">
                  <c:v>-0.21261369863013702</c:v>
                </c:pt>
                <c:pt idx="15">
                  <c:v>-0.21164931506849313</c:v>
                </c:pt>
                <c:pt idx="16">
                  <c:v>-0.21068219178082193</c:v>
                </c:pt>
                <c:pt idx="17">
                  <c:v>-0.21068219178082193</c:v>
                </c:pt>
                <c:pt idx="18">
                  <c:v>-0.21068219178082193</c:v>
                </c:pt>
                <c:pt idx="19">
                  <c:v>-0.21068219178082193</c:v>
                </c:pt>
                <c:pt idx="20">
                  <c:v>-0.21068219178082193</c:v>
                </c:pt>
                <c:pt idx="21">
                  <c:v>-0.21068219178082193</c:v>
                </c:pt>
                <c:pt idx="22">
                  <c:v>-0.21068219178082193</c:v>
                </c:pt>
                <c:pt idx="23">
                  <c:v>-0.21068219178082193</c:v>
                </c:pt>
                <c:pt idx="24">
                  <c:v>-0.21068219178082193</c:v>
                </c:pt>
                <c:pt idx="25">
                  <c:v>-0.21068219178082193</c:v>
                </c:pt>
                <c:pt idx="26">
                  <c:v>-0.21068219178082193</c:v>
                </c:pt>
                <c:pt idx="27">
                  <c:v>-0.21068219178082193</c:v>
                </c:pt>
                <c:pt idx="28">
                  <c:v>-0.21068219178082193</c:v>
                </c:pt>
                <c:pt idx="29">
                  <c:v>-0.21068219178082193</c:v>
                </c:pt>
                <c:pt idx="30">
                  <c:v>-0.21068219178082193</c:v>
                </c:pt>
                <c:pt idx="31">
                  <c:v>-0.21068219178082193</c:v>
                </c:pt>
                <c:pt idx="32">
                  <c:v>-0.21068219178082193</c:v>
                </c:pt>
                <c:pt idx="33">
                  <c:v>-0.21068219178082193</c:v>
                </c:pt>
                <c:pt idx="34">
                  <c:v>-0.21068219178082193</c:v>
                </c:pt>
                <c:pt idx="35">
                  <c:v>-0.21068219178082193</c:v>
                </c:pt>
                <c:pt idx="36">
                  <c:v>-0.21068219178082193</c:v>
                </c:pt>
                <c:pt idx="37">
                  <c:v>-0.21068219178082193</c:v>
                </c:pt>
                <c:pt idx="38">
                  <c:v>-0.21068219178082193</c:v>
                </c:pt>
                <c:pt idx="39">
                  <c:v>-0.21068219178082193</c:v>
                </c:pt>
                <c:pt idx="40">
                  <c:v>-0.21068219178082193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83639728"/>
        <c:axId val="-283642448"/>
      </c:areaChart>
      <c:lineChart>
        <c:grouping val="standard"/>
        <c:varyColors val="0"/>
        <c:ser>
          <c:idx val="6"/>
          <c:order val="0"/>
          <c:tx>
            <c:strRef>
              <c:f>Sheet1!$H$1</c:f>
              <c:strCache>
                <c:ptCount val="1"/>
                <c:pt idx="0">
                  <c:v>net exports</c:v>
                </c:pt>
              </c:strCache>
            </c:strRef>
          </c:tx>
          <c:spPr>
            <a:ln w="22225" cap="rnd">
              <a:solidFill>
                <a:schemeClr val="bg1">
                  <a:lumMod val="75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Sheet1!$H$2:$H$42</c:f>
              <c:numCache>
                <c:formatCode>General</c:formatCode>
                <c:ptCount val="41"/>
                <c:pt idx="0">
                  <c:v>-2.6039680000000001</c:v>
                </c:pt>
                <c:pt idx="1">
                  <c:v>-1.9630429999999999</c:v>
                </c:pt>
                <c:pt idx="2">
                  <c:v>-1.518961</c:v>
                </c:pt>
                <c:pt idx="3">
                  <c:v>-1.3109420000000001</c:v>
                </c:pt>
                <c:pt idx="4">
                  <c:v>-1.1811369999999999</c:v>
                </c:pt>
                <c:pt idx="5">
                  <c:v>-0.934581</c:v>
                </c:pt>
                <c:pt idx="6">
                  <c:v>-0.670991</c:v>
                </c:pt>
                <c:pt idx="7">
                  <c:v>0.120578</c:v>
                </c:pt>
                <c:pt idx="8">
                  <c:v>0.71857100000000007</c:v>
                </c:pt>
                <c:pt idx="9">
                  <c:v>1.9146079999999999</c:v>
                </c:pt>
                <c:pt idx="10">
                  <c:v>2.6687079999999996</c:v>
                </c:pt>
                <c:pt idx="11">
                  <c:v>3.6377649999999999</c:v>
                </c:pt>
                <c:pt idx="12">
                  <c:v>3.9397739999999999</c:v>
                </c:pt>
                <c:pt idx="13">
                  <c:v>4.5287259999999998</c:v>
                </c:pt>
                <c:pt idx="14">
                  <c:v>5.2349620000000003</c:v>
                </c:pt>
                <c:pt idx="15">
                  <c:v>5.7095630000000002</c:v>
                </c:pt>
                <c:pt idx="16">
                  <c:v>6.0751419999999996</c:v>
                </c:pt>
                <c:pt idx="17">
                  <c:v>6.4155510000000007</c:v>
                </c:pt>
                <c:pt idx="18">
                  <c:v>6.8682309999999998</c:v>
                </c:pt>
                <c:pt idx="19">
                  <c:v>7.4280820000000007</c:v>
                </c:pt>
                <c:pt idx="20">
                  <c:v>8.1286120000000004</c:v>
                </c:pt>
                <c:pt idx="21">
                  <c:v>8.3855810000000002</c:v>
                </c:pt>
                <c:pt idx="22">
                  <c:v>8.7564809999999991</c:v>
                </c:pt>
                <c:pt idx="23">
                  <c:v>9.1196730000000006</c:v>
                </c:pt>
                <c:pt idx="24">
                  <c:v>9.3811970000000002</c:v>
                </c:pt>
                <c:pt idx="25">
                  <c:v>9.6290709999999997</c:v>
                </c:pt>
                <c:pt idx="26">
                  <c:v>9.8803429999999999</c:v>
                </c:pt>
                <c:pt idx="27">
                  <c:v>10.080338000000001</c:v>
                </c:pt>
                <c:pt idx="28">
                  <c:v>10.314929000000001</c:v>
                </c:pt>
                <c:pt idx="29">
                  <c:v>10.555695999999999</c:v>
                </c:pt>
                <c:pt idx="30">
                  <c:v>10.809156999999999</c:v>
                </c:pt>
                <c:pt idx="31">
                  <c:v>10.91672</c:v>
                </c:pt>
                <c:pt idx="32">
                  <c:v>10.973454</c:v>
                </c:pt>
                <c:pt idx="33">
                  <c:v>11.051340999999999</c:v>
                </c:pt>
                <c:pt idx="34">
                  <c:v>11.119895999999999</c:v>
                </c:pt>
                <c:pt idx="35">
                  <c:v>11.167303</c:v>
                </c:pt>
                <c:pt idx="36">
                  <c:v>11.231271000000001</c:v>
                </c:pt>
                <c:pt idx="37">
                  <c:v>11.280543999999999</c:v>
                </c:pt>
                <c:pt idx="38">
                  <c:v>11.399146</c:v>
                </c:pt>
                <c:pt idx="39">
                  <c:v>11.434536</c:v>
                </c:pt>
                <c:pt idx="40">
                  <c:v>11.450374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83646256"/>
        <c:axId val="-283638096"/>
      </c:lineChart>
      <c:catAx>
        <c:axId val="-283646256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83638096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-283638096"/>
        <c:scaling>
          <c:orientation val="minMax"/>
          <c:max val="15"/>
          <c:min val="-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83646256"/>
        <c:crossesAt val="11"/>
        <c:crossBetween val="midCat"/>
        <c:majorUnit val="5"/>
      </c:valAx>
      <c:valAx>
        <c:axId val="-283642448"/>
        <c:scaling>
          <c:orientation val="minMax"/>
          <c:max val="41.095890000000004"/>
          <c:min val="-13.69863"/>
        </c:scaling>
        <c:delete val="0"/>
        <c:axPos val="r"/>
        <c:numFmt formatCode="#,##0.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60000" spcFirstLastPara="1" vertOverflow="ellipsis" wrap="square" anchor="ctr" anchorCtr="1"/>
          <a:lstStyle/>
          <a:p>
            <a:pPr algn="just"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83639728"/>
        <c:crosses val="max"/>
        <c:crossBetween val="between"/>
        <c:majorUnit val="13.69863"/>
      </c:valAx>
      <c:catAx>
        <c:axId val="-28363972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-28364244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5454877300335704E-2"/>
          <c:y val="3.8997822739242918E-2"/>
          <c:w val="0.87536494329141756"/>
          <c:h val="0.86663028394955299"/>
        </c:manualLayout>
      </c:layout>
      <c:lineChart>
        <c:grouping val="standard"/>
        <c:varyColors val="0"/>
        <c:ser>
          <c:idx val="2"/>
          <c:order val="0"/>
          <c:tx>
            <c:strRef>
              <c:f>Sheet1!$D$1</c:f>
              <c:strCache>
                <c:ptCount val="1"/>
                <c:pt idx="0">
                  <c:v>Low Oil Price</c:v>
                </c:pt>
              </c:strCache>
            </c:strRef>
          </c:tx>
          <c:spPr>
            <a:ln w="22225" cap="rnd">
              <a:solidFill>
                <a:schemeClr val="accent5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19.181979999999999</c:v>
                </c:pt>
                <c:pt idx="1">
                  <c:v>19.616311</c:v>
                </c:pt>
                <c:pt idx="2">
                  <c:v>18.927788</c:v>
                </c:pt>
                <c:pt idx="3">
                  <c:v>19.098544</c:v>
                </c:pt>
                <c:pt idx="4">
                  <c:v>18.590890999999999</c:v>
                </c:pt>
                <c:pt idx="5">
                  <c:v>18.050598000000001</c:v>
                </c:pt>
                <c:pt idx="6">
                  <c:v>18.503605</c:v>
                </c:pt>
                <c:pt idx="7">
                  <c:v>19.266026</c:v>
                </c:pt>
                <c:pt idx="8">
                  <c:v>20.158601999999998</c:v>
                </c:pt>
                <c:pt idx="9">
                  <c:v>20.623854000000001</c:v>
                </c:pt>
                <c:pt idx="10">
                  <c:v>21.315507</c:v>
                </c:pt>
                <c:pt idx="11">
                  <c:v>22.901879000000001</c:v>
                </c:pt>
                <c:pt idx="12">
                  <c:v>24.033266000000001</c:v>
                </c:pt>
                <c:pt idx="13">
                  <c:v>24.205522999999999</c:v>
                </c:pt>
                <c:pt idx="14">
                  <c:v>25.889605</c:v>
                </c:pt>
                <c:pt idx="15">
                  <c:v>27.065460000000002</c:v>
                </c:pt>
                <c:pt idx="16">
                  <c:v>26.592115</c:v>
                </c:pt>
                <c:pt idx="17">
                  <c:v>27.306308000000001</c:v>
                </c:pt>
                <c:pt idx="18">
                  <c:v>30.588702000000001</c:v>
                </c:pt>
                <c:pt idx="19">
                  <c:v>33.657046000000001</c:v>
                </c:pt>
                <c:pt idx="20">
                  <c:v>33.808059999999998</c:v>
                </c:pt>
                <c:pt idx="21">
                  <c:v>31.364515000000001</c:v>
                </c:pt>
                <c:pt idx="22">
                  <c:v>31.089668</c:v>
                </c:pt>
                <c:pt idx="23">
                  <c:v>31.026005000000001</c:v>
                </c:pt>
                <c:pt idx="24">
                  <c:v>31.501148000000001</c:v>
                </c:pt>
                <c:pt idx="25">
                  <c:v>33.140945000000002</c:v>
                </c:pt>
                <c:pt idx="26">
                  <c:v>33.895274999999998</c:v>
                </c:pt>
                <c:pt idx="27">
                  <c:v>34.360160999999998</c:v>
                </c:pt>
                <c:pt idx="28">
                  <c:v>34.490803</c:v>
                </c:pt>
                <c:pt idx="29">
                  <c:v>34.317131000000003</c:v>
                </c:pt>
                <c:pt idx="30">
                  <c:v>34.301017999999999</c:v>
                </c:pt>
                <c:pt idx="31">
                  <c:v>34.391060000000003</c:v>
                </c:pt>
                <c:pt idx="32">
                  <c:v>34.592616999999997</c:v>
                </c:pt>
                <c:pt idx="33">
                  <c:v>34.768700000000003</c:v>
                </c:pt>
                <c:pt idx="34">
                  <c:v>34.891834000000003</c:v>
                </c:pt>
                <c:pt idx="35">
                  <c:v>34.897537</c:v>
                </c:pt>
                <c:pt idx="36">
                  <c:v>35.039219000000003</c:v>
                </c:pt>
                <c:pt idx="37">
                  <c:v>35.314835000000002</c:v>
                </c:pt>
                <c:pt idx="38">
                  <c:v>35.735813</c:v>
                </c:pt>
                <c:pt idx="39">
                  <c:v>36.204487</c:v>
                </c:pt>
                <c:pt idx="40">
                  <c:v>36.437035000000002</c:v>
                </c:pt>
                <c:pt idx="41">
                  <c:v>36.637745000000002</c:v>
                </c:pt>
                <c:pt idx="42">
                  <c:v>36.989635</c:v>
                </c:pt>
                <c:pt idx="43">
                  <c:v>37.291285999999999</c:v>
                </c:pt>
                <c:pt idx="44">
                  <c:v>37.643676999999997</c:v>
                </c:pt>
                <c:pt idx="45">
                  <c:v>37.934975000000001</c:v>
                </c:pt>
                <c:pt idx="46">
                  <c:v>38.177570000000003</c:v>
                </c:pt>
                <c:pt idx="47">
                  <c:v>38.551822999999999</c:v>
                </c:pt>
                <c:pt idx="48">
                  <c:v>38.897998999999999</c:v>
                </c:pt>
                <c:pt idx="49">
                  <c:v>39.200499999999998</c:v>
                </c:pt>
                <c:pt idx="50">
                  <c:v>39.622227000000002</c:v>
                </c:pt>
              </c:numCache>
            </c:numRef>
          </c:val>
          <c:smooth val="0"/>
        </c:ser>
        <c:ser>
          <c:idx val="3"/>
          <c:order val="1"/>
          <c:tx>
            <c:strRef>
              <c:f>Sheet1!$E$1</c:f>
              <c:strCache>
                <c:ptCount val="1"/>
                <c:pt idx="0">
                  <c:v>High Oil Price</c:v>
                </c:pt>
              </c:strCache>
            </c:strRef>
          </c:tx>
          <c:spPr>
            <a:ln w="22225" cap="rnd">
              <a:solidFill>
                <a:schemeClr val="accent5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Sheet1!$E$2:$E$52</c:f>
              <c:numCache>
                <c:formatCode>General</c:formatCode>
                <c:ptCount val="51"/>
                <c:pt idx="0">
                  <c:v>19.181979999999999</c:v>
                </c:pt>
                <c:pt idx="1">
                  <c:v>19.616311</c:v>
                </c:pt>
                <c:pt idx="2">
                  <c:v>18.927788</c:v>
                </c:pt>
                <c:pt idx="3">
                  <c:v>19.098544</c:v>
                </c:pt>
                <c:pt idx="4">
                  <c:v>18.590890999999999</c:v>
                </c:pt>
                <c:pt idx="5">
                  <c:v>18.050598000000001</c:v>
                </c:pt>
                <c:pt idx="6">
                  <c:v>18.503605</c:v>
                </c:pt>
                <c:pt idx="7">
                  <c:v>19.266026</c:v>
                </c:pt>
                <c:pt idx="8">
                  <c:v>20.158601999999998</c:v>
                </c:pt>
                <c:pt idx="9">
                  <c:v>20.623854000000001</c:v>
                </c:pt>
                <c:pt idx="10">
                  <c:v>21.315507</c:v>
                </c:pt>
                <c:pt idx="11">
                  <c:v>22.901879000000001</c:v>
                </c:pt>
                <c:pt idx="12">
                  <c:v>24.033266000000001</c:v>
                </c:pt>
                <c:pt idx="13">
                  <c:v>24.205522999999999</c:v>
                </c:pt>
                <c:pt idx="14">
                  <c:v>25.889605</c:v>
                </c:pt>
                <c:pt idx="15">
                  <c:v>27.065460000000002</c:v>
                </c:pt>
                <c:pt idx="16">
                  <c:v>26.592115</c:v>
                </c:pt>
                <c:pt idx="17">
                  <c:v>27.306308000000001</c:v>
                </c:pt>
                <c:pt idx="18">
                  <c:v>30.588702000000001</c:v>
                </c:pt>
                <c:pt idx="19">
                  <c:v>33.657046000000001</c:v>
                </c:pt>
                <c:pt idx="20">
                  <c:v>33.831791000000003</c:v>
                </c:pt>
                <c:pt idx="21">
                  <c:v>32.637138</c:v>
                </c:pt>
                <c:pt idx="22">
                  <c:v>33.405968000000001</c:v>
                </c:pt>
                <c:pt idx="23">
                  <c:v>34.437721000000003</c:v>
                </c:pt>
                <c:pt idx="24">
                  <c:v>35.226711000000002</c:v>
                </c:pt>
                <c:pt idx="25">
                  <c:v>36.753357000000001</c:v>
                </c:pt>
                <c:pt idx="26">
                  <c:v>37.568024000000001</c:v>
                </c:pt>
                <c:pt idx="27">
                  <c:v>38.264930999999997</c:v>
                </c:pt>
                <c:pt idx="28">
                  <c:v>38.923583999999998</c:v>
                </c:pt>
                <c:pt idx="29">
                  <c:v>39.487822999999999</c:v>
                </c:pt>
                <c:pt idx="30">
                  <c:v>40.095351999999998</c:v>
                </c:pt>
                <c:pt idx="31">
                  <c:v>40.954886999999999</c:v>
                </c:pt>
                <c:pt idx="32">
                  <c:v>41.855755000000002</c:v>
                </c:pt>
                <c:pt idx="33">
                  <c:v>42.899372</c:v>
                </c:pt>
                <c:pt idx="34">
                  <c:v>43.703887999999999</c:v>
                </c:pt>
                <c:pt idx="35">
                  <c:v>44.145812999999997</c:v>
                </c:pt>
                <c:pt idx="36">
                  <c:v>44.575741000000001</c:v>
                </c:pt>
                <c:pt idx="37">
                  <c:v>44.866585000000001</c:v>
                </c:pt>
                <c:pt idx="38">
                  <c:v>45.313068000000001</c:v>
                </c:pt>
                <c:pt idx="39">
                  <c:v>45.810085000000001</c:v>
                </c:pt>
                <c:pt idx="40">
                  <c:v>46.335566999999998</c:v>
                </c:pt>
                <c:pt idx="41">
                  <c:v>46.645038999999997</c:v>
                </c:pt>
                <c:pt idx="42">
                  <c:v>47.066657999999997</c:v>
                </c:pt>
                <c:pt idx="43">
                  <c:v>47.440483</c:v>
                </c:pt>
                <c:pt idx="44">
                  <c:v>47.920391000000002</c:v>
                </c:pt>
                <c:pt idx="45">
                  <c:v>48.315112999999997</c:v>
                </c:pt>
                <c:pt idx="46">
                  <c:v>48.518070000000002</c:v>
                </c:pt>
                <c:pt idx="47">
                  <c:v>48.860484999999997</c:v>
                </c:pt>
                <c:pt idx="48">
                  <c:v>49.167786</c:v>
                </c:pt>
                <c:pt idx="49">
                  <c:v>49.581318000000003</c:v>
                </c:pt>
                <c:pt idx="50">
                  <c:v>50.052405999999998</c:v>
                </c:pt>
              </c:numCache>
            </c:numRef>
          </c:val>
          <c:smooth val="0"/>
        </c:ser>
        <c:ser>
          <c:idx val="4"/>
          <c:order val="2"/>
          <c:tx>
            <c:strRef>
              <c:f>Sheet1!$F$1</c:f>
              <c:strCache>
                <c:ptCount val="1"/>
                <c:pt idx="0">
                  <c:v>Low Oil &amp; Gas Supply</c:v>
                </c:pt>
              </c:strCache>
            </c:strRef>
          </c:tx>
          <c:spPr>
            <a:ln w="22225" cap="rnd">
              <a:solidFill>
                <a:schemeClr val="accent2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Sheet1!$F$2:$F$52</c:f>
              <c:numCache>
                <c:formatCode>General</c:formatCode>
                <c:ptCount val="51"/>
                <c:pt idx="0">
                  <c:v>19.181979999999999</c:v>
                </c:pt>
                <c:pt idx="1">
                  <c:v>19.616311</c:v>
                </c:pt>
                <c:pt idx="2">
                  <c:v>18.927788</c:v>
                </c:pt>
                <c:pt idx="3">
                  <c:v>19.098544</c:v>
                </c:pt>
                <c:pt idx="4">
                  <c:v>18.590890999999999</c:v>
                </c:pt>
                <c:pt idx="5">
                  <c:v>18.050598000000001</c:v>
                </c:pt>
                <c:pt idx="6">
                  <c:v>18.503605</c:v>
                </c:pt>
                <c:pt idx="7">
                  <c:v>19.266026</c:v>
                </c:pt>
                <c:pt idx="8">
                  <c:v>20.158601999999998</c:v>
                </c:pt>
                <c:pt idx="9">
                  <c:v>20.623854000000001</c:v>
                </c:pt>
                <c:pt idx="10">
                  <c:v>21.315507</c:v>
                </c:pt>
                <c:pt idx="11">
                  <c:v>22.901879000000001</c:v>
                </c:pt>
                <c:pt idx="12">
                  <c:v>24.033266000000001</c:v>
                </c:pt>
                <c:pt idx="13">
                  <c:v>24.205522999999999</c:v>
                </c:pt>
                <c:pt idx="14">
                  <c:v>25.889605</c:v>
                </c:pt>
                <c:pt idx="15">
                  <c:v>27.065460000000002</c:v>
                </c:pt>
                <c:pt idx="16">
                  <c:v>26.592115</c:v>
                </c:pt>
                <c:pt idx="17">
                  <c:v>27.306308000000001</c:v>
                </c:pt>
                <c:pt idx="18">
                  <c:v>30.588702000000001</c:v>
                </c:pt>
                <c:pt idx="19">
                  <c:v>33.657046000000001</c:v>
                </c:pt>
                <c:pt idx="20">
                  <c:v>33.832382000000003</c:v>
                </c:pt>
                <c:pt idx="21">
                  <c:v>32.098705000000002</c:v>
                </c:pt>
                <c:pt idx="22">
                  <c:v>31.853332999999999</c:v>
                </c:pt>
                <c:pt idx="23">
                  <c:v>32.412379999999999</c:v>
                </c:pt>
                <c:pt idx="24">
                  <c:v>32.579394999999998</c:v>
                </c:pt>
                <c:pt idx="25">
                  <c:v>33.255488999999997</c:v>
                </c:pt>
                <c:pt idx="26">
                  <c:v>32.978847999999999</c:v>
                </c:pt>
                <c:pt idx="27">
                  <c:v>32.461433</c:v>
                </c:pt>
                <c:pt idx="28">
                  <c:v>31.935248999999999</c:v>
                </c:pt>
                <c:pt idx="29">
                  <c:v>31.637806000000001</c:v>
                </c:pt>
                <c:pt idx="30">
                  <c:v>31.362963000000001</c:v>
                </c:pt>
                <c:pt idx="31">
                  <c:v>31.160420999999999</c:v>
                </c:pt>
                <c:pt idx="32">
                  <c:v>30.957882000000001</c:v>
                </c:pt>
                <c:pt idx="33">
                  <c:v>30.790627000000001</c:v>
                </c:pt>
                <c:pt idx="34">
                  <c:v>30.458421999999999</c:v>
                </c:pt>
                <c:pt idx="35">
                  <c:v>30.274113</c:v>
                </c:pt>
                <c:pt idx="36">
                  <c:v>30.204369</c:v>
                </c:pt>
                <c:pt idx="37">
                  <c:v>30.118454</c:v>
                </c:pt>
                <c:pt idx="38">
                  <c:v>29.991419</c:v>
                </c:pt>
                <c:pt idx="39">
                  <c:v>29.862431000000001</c:v>
                </c:pt>
                <c:pt idx="40">
                  <c:v>29.684977</c:v>
                </c:pt>
                <c:pt idx="41">
                  <c:v>29.627562000000001</c:v>
                </c:pt>
                <c:pt idx="42">
                  <c:v>29.489985000000001</c:v>
                </c:pt>
                <c:pt idx="43">
                  <c:v>29.305690999999999</c:v>
                </c:pt>
                <c:pt idx="44">
                  <c:v>29.458181</c:v>
                </c:pt>
                <c:pt idx="45">
                  <c:v>29.318186000000001</c:v>
                </c:pt>
                <c:pt idx="46">
                  <c:v>29.381912</c:v>
                </c:pt>
                <c:pt idx="47">
                  <c:v>29.456554000000001</c:v>
                </c:pt>
                <c:pt idx="48">
                  <c:v>29.554012</c:v>
                </c:pt>
                <c:pt idx="49">
                  <c:v>29.708794000000001</c:v>
                </c:pt>
                <c:pt idx="50">
                  <c:v>29.551382</c:v>
                </c:pt>
              </c:numCache>
            </c:numRef>
          </c:val>
          <c:smooth val="0"/>
        </c:ser>
        <c:ser>
          <c:idx val="5"/>
          <c:order val="3"/>
          <c:tx>
            <c:strRef>
              <c:f>Sheet1!$G$1</c:f>
              <c:strCache>
                <c:ptCount val="1"/>
                <c:pt idx="0">
                  <c:v>High Oil &amp; Gas Supply</c:v>
                </c:pt>
              </c:strCache>
            </c:strRef>
          </c:tx>
          <c:spPr>
            <a:ln w="22225" cap="rnd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Sheet1!$G$2:$G$52</c:f>
              <c:numCache>
                <c:formatCode>General</c:formatCode>
                <c:ptCount val="51"/>
                <c:pt idx="0">
                  <c:v>19.181979999999999</c:v>
                </c:pt>
                <c:pt idx="1">
                  <c:v>19.616311</c:v>
                </c:pt>
                <c:pt idx="2">
                  <c:v>18.927788</c:v>
                </c:pt>
                <c:pt idx="3">
                  <c:v>19.098544</c:v>
                </c:pt>
                <c:pt idx="4">
                  <c:v>18.590890999999999</c:v>
                </c:pt>
                <c:pt idx="5">
                  <c:v>18.050598000000001</c:v>
                </c:pt>
                <c:pt idx="6">
                  <c:v>18.503605</c:v>
                </c:pt>
                <c:pt idx="7">
                  <c:v>19.266026</c:v>
                </c:pt>
                <c:pt idx="8">
                  <c:v>20.158601999999998</c:v>
                </c:pt>
                <c:pt idx="9">
                  <c:v>20.623854000000001</c:v>
                </c:pt>
                <c:pt idx="10">
                  <c:v>21.315507</c:v>
                </c:pt>
                <c:pt idx="11">
                  <c:v>22.901879000000001</c:v>
                </c:pt>
                <c:pt idx="12">
                  <c:v>24.033266000000001</c:v>
                </c:pt>
                <c:pt idx="13">
                  <c:v>24.205522999999999</c:v>
                </c:pt>
                <c:pt idx="14">
                  <c:v>25.889605</c:v>
                </c:pt>
                <c:pt idx="15">
                  <c:v>27.065460000000002</c:v>
                </c:pt>
                <c:pt idx="16">
                  <c:v>26.592115</c:v>
                </c:pt>
                <c:pt idx="17">
                  <c:v>27.306308000000001</c:v>
                </c:pt>
                <c:pt idx="18">
                  <c:v>30.588702000000001</c:v>
                </c:pt>
                <c:pt idx="19">
                  <c:v>33.657046000000001</c:v>
                </c:pt>
                <c:pt idx="20">
                  <c:v>33.820152</c:v>
                </c:pt>
                <c:pt idx="21">
                  <c:v>32.228405000000002</c:v>
                </c:pt>
                <c:pt idx="22">
                  <c:v>33.282940000000004</c:v>
                </c:pt>
                <c:pt idx="23">
                  <c:v>35.281253999999997</c:v>
                </c:pt>
                <c:pt idx="24">
                  <c:v>37.081511999999996</c:v>
                </c:pt>
                <c:pt idx="25">
                  <c:v>39.118195</c:v>
                </c:pt>
                <c:pt idx="26">
                  <c:v>40.322414000000002</c:v>
                </c:pt>
                <c:pt idx="27">
                  <c:v>41.180008000000001</c:v>
                </c:pt>
                <c:pt idx="28">
                  <c:v>41.798335999999999</c:v>
                </c:pt>
                <c:pt idx="29">
                  <c:v>42.753253999999998</c:v>
                </c:pt>
                <c:pt idx="30">
                  <c:v>43.360126000000001</c:v>
                </c:pt>
                <c:pt idx="31">
                  <c:v>43.890636000000001</c:v>
                </c:pt>
                <c:pt idx="32">
                  <c:v>44.587578000000001</c:v>
                </c:pt>
                <c:pt idx="33">
                  <c:v>45.144641999999997</c:v>
                </c:pt>
                <c:pt idx="34">
                  <c:v>45.722324</c:v>
                </c:pt>
                <c:pt idx="35">
                  <c:v>46.166694999999997</c:v>
                </c:pt>
                <c:pt idx="36">
                  <c:v>46.705379000000001</c:v>
                </c:pt>
                <c:pt idx="37">
                  <c:v>47.365738</c:v>
                </c:pt>
                <c:pt idx="38">
                  <c:v>47.982863999999999</c:v>
                </c:pt>
                <c:pt idx="39">
                  <c:v>48.598843000000002</c:v>
                </c:pt>
                <c:pt idx="40">
                  <c:v>49.168788999999997</c:v>
                </c:pt>
                <c:pt idx="41">
                  <c:v>49.598179000000002</c:v>
                </c:pt>
                <c:pt idx="42">
                  <c:v>50.019069999999999</c:v>
                </c:pt>
                <c:pt idx="43">
                  <c:v>50.640759000000003</c:v>
                </c:pt>
                <c:pt idx="44">
                  <c:v>51.362118000000002</c:v>
                </c:pt>
                <c:pt idx="45">
                  <c:v>51.845084999999997</c:v>
                </c:pt>
                <c:pt idx="46">
                  <c:v>52.180115000000001</c:v>
                </c:pt>
                <c:pt idx="47">
                  <c:v>52.531928999999998</c:v>
                </c:pt>
                <c:pt idx="48">
                  <c:v>52.934986000000002</c:v>
                </c:pt>
                <c:pt idx="49">
                  <c:v>53.158099999999997</c:v>
                </c:pt>
                <c:pt idx="50">
                  <c:v>53.525402</c:v>
                </c:pt>
              </c:numCache>
            </c:numRef>
          </c:val>
          <c:smooth val="0"/>
        </c:ser>
        <c:ser>
          <c:idx val="8"/>
          <c:order val="4"/>
          <c:tx>
            <c:strRef>
              <c:f>Sheet1!$J$1</c:f>
              <c:strCache>
                <c:ptCount val="1"/>
                <c:pt idx="0">
                  <c:v>Reference</c:v>
                </c:pt>
              </c:strCache>
            </c:strRef>
          </c:tx>
          <c:spPr>
            <a:ln w="2222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Sheet1!$J$2:$J$52</c:f>
              <c:numCache>
                <c:formatCode>General</c:formatCode>
                <c:ptCount val="51"/>
                <c:pt idx="0">
                  <c:v>19.181979999999999</c:v>
                </c:pt>
                <c:pt idx="1">
                  <c:v>19.616311</c:v>
                </c:pt>
                <c:pt idx="2">
                  <c:v>18.927788</c:v>
                </c:pt>
                <c:pt idx="3">
                  <c:v>19.098544</c:v>
                </c:pt>
                <c:pt idx="4">
                  <c:v>18.590890999999999</c:v>
                </c:pt>
                <c:pt idx="5">
                  <c:v>18.050598000000001</c:v>
                </c:pt>
                <c:pt idx="6">
                  <c:v>18.503605</c:v>
                </c:pt>
                <c:pt idx="7">
                  <c:v>19.266026</c:v>
                </c:pt>
                <c:pt idx="8">
                  <c:v>20.158601999999998</c:v>
                </c:pt>
                <c:pt idx="9">
                  <c:v>20.623854000000001</c:v>
                </c:pt>
                <c:pt idx="10">
                  <c:v>21.315507</c:v>
                </c:pt>
                <c:pt idx="11">
                  <c:v>22.901879000000001</c:v>
                </c:pt>
                <c:pt idx="12">
                  <c:v>24.033266000000001</c:v>
                </c:pt>
                <c:pt idx="13">
                  <c:v>24.205522999999999</c:v>
                </c:pt>
                <c:pt idx="14">
                  <c:v>25.889605</c:v>
                </c:pt>
                <c:pt idx="15">
                  <c:v>27.065460000000002</c:v>
                </c:pt>
                <c:pt idx="16">
                  <c:v>26.592115</c:v>
                </c:pt>
                <c:pt idx="17">
                  <c:v>27.306308000000001</c:v>
                </c:pt>
                <c:pt idx="18">
                  <c:v>30.588702000000001</c:v>
                </c:pt>
                <c:pt idx="19">
                  <c:v>33.657046000000001</c:v>
                </c:pt>
                <c:pt idx="20">
                  <c:v>33.890735999999997</c:v>
                </c:pt>
                <c:pt idx="21">
                  <c:v>32.309691999999998</c:v>
                </c:pt>
                <c:pt idx="22">
                  <c:v>32.780650999999999</c:v>
                </c:pt>
                <c:pt idx="23">
                  <c:v>34.022060000000003</c:v>
                </c:pt>
                <c:pt idx="24">
                  <c:v>34.964745000000001</c:v>
                </c:pt>
                <c:pt idx="25">
                  <c:v>36.261744999999998</c:v>
                </c:pt>
                <c:pt idx="26">
                  <c:v>36.885249999999999</c:v>
                </c:pt>
                <c:pt idx="27">
                  <c:v>37.021377999999999</c:v>
                </c:pt>
                <c:pt idx="28">
                  <c:v>37.196350000000002</c:v>
                </c:pt>
                <c:pt idx="29">
                  <c:v>37.544429999999998</c:v>
                </c:pt>
                <c:pt idx="30">
                  <c:v>37.881168000000002</c:v>
                </c:pt>
                <c:pt idx="31">
                  <c:v>38.134372999999997</c:v>
                </c:pt>
                <c:pt idx="32">
                  <c:v>38.298533999999997</c:v>
                </c:pt>
                <c:pt idx="33">
                  <c:v>38.468994000000002</c:v>
                </c:pt>
                <c:pt idx="34">
                  <c:v>38.611877</c:v>
                </c:pt>
                <c:pt idx="35">
                  <c:v>38.613323000000001</c:v>
                </c:pt>
                <c:pt idx="36">
                  <c:v>38.774208000000002</c:v>
                </c:pt>
                <c:pt idx="37">
                  <c:v>38.983142999999998</c:v>
                </c:pt>
                <c:pt idx="38">
                  <c:v>39.289341</c:v>
                </c:pt>
                <c:pt idx="39">
                  <c:v>39.585915</c:v>
                </c:pt>
                <c:pt idx="40">
                  <c:v>39.916763000000003</c:v>
                </c:pt>
                <c:pt idx="41">
                  <c:v>40.111533999999999</c:v>
                </c:pt>
                <c:pt idx="42">
                  <c:v>40.487704999999998</c:v>
                </c:pt>
                <c:pt idx="43">
                  <c:v>40.920616000000003</c:v>
                </c:pt>
                <c:pt idx="44">
                  <c:v>41.286839000000001</c:v>
                </c:pt>
                <c:pt idx="45">
                  <c:v>41.538970999999997</c:v>
                </c:pt>
                <c:pt idx="46">
                  <c:v>41.804253000000003</c:v>
                </c:pt>
                <c:pt idx="47">
                  <c:v>42.065693000000003</c:v>
                </c:pt>
                <c:pt idx="48">
                  <c:v>42.392257999999998</c:v>
                </c:pt>
                <c:pt idx="49">
                  <c:v>42.658816999999999</c:v>
                </c:pt>
                <c:pt idx="50">
                  <c:v>42.992820999999999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327067360"/>
        <c:axId val="-327062464"/>
      </c:lineChart>
      <c:catAx>
        <c:axId val="-3270673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27062464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-327062464"/>
        <c:scaling>
          <c:orientation val="minMax"/>
          <c:max val="6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low"/>
        <c:spPr>
          <a:noFill/>
          <a:ln w="22225">
            <a:solidFill>
              <a:schemeClr val="bg2">
                <a:lumMod val="40000"/>
                <a:lumOff val="60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27067360"/>
        <c:crossesAt val="21"/>
        <c:crossBetween val="midCat"/>
        <c:majorUnit val="1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546304886098111E-2"/>
          <c:y val="0.10954558178594756"/>
          <c:w val="0.68432989051018789"/>
          <c:h val="0.78283314709062635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High Oil and Gas Supply</c:v>
                </c:pt>
              </c:strCache>
            </c:strRef>
          </c:tx>
          <c:spPr>
            <a:ln w="22225" cap="rnd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6.5610000000000002E-2</c:v>
                </c:pt>
                <c:pt idx="1">
                  <c:v>6.5752000000000005E-2</c:v>
                </c:pt>
                <c:pt idx="2">
                  <c:v>6.3438999999999995E-2</c:v>
                </c:pt>
                <c:pt idx="3">
                  <c:v>6.5698999999999994E-2</c:v>
                </c:pt>
                <c:pt idx="4">
                  <c:v>6.2098E-2</c:v>
                </c:pt>
                <c:pt idx="5">
                  <c:v>6.5126000000000003E-2</c:v>
                </c:pt>
                <c:pt idx="6">
                  <c:v>6.0765E-2</c:v>
                </c:pt>
                <c:pt idx="7">
                  <c:v>4.8396000000000002E-2</c:v>
                </c:pt>
                <c:pt idx="8">
                  <c:v>3.9162000000000002E-2</c:v>
                </c:pt>
                <c:pt idx="9">
                  <c:v>3.0536000000000001E-2</c:v>
                </c:pt>
                <c:pt idx="10">
                  <c:v>3.0099999999999998E-2</c:v>
                </c:pt>
                <c:pt idx="11">
                  <c:v>1.6396999999999998E-2</c:v>
                </c:pt>
                <c:pt idx="12">
                  <c:v>9.3419999999999996E-3</c:v>
                </c:pt>
                <c:pt idx="13">
                  <c:v>0</c:v>
                </c:pt>
                <c:pt idx="14">
                  <c:v>1.3311E-2</c:v>
                </c:pt>
                <c:pt idx="15">
                  <c:v>1.6518000000000001E-2</c:v>
                </c:pt>
                <c:pt idx="16">
                  <c:v>0.18895500000000001</c:v>
                </c:pt>
                <c:pt idx="17">
                  <c:v>0.70706800000000003</c:v>
                </c:pt>
                <c:pt idx="18">
                  <c:v>1.082322</c:v>
                </c:pt>
                <c:pt idx="19">
                  <c:v>1.8193999999999999</c:v>
                </c:pt>
                <c:pt idx="20">
                  <c:v>2.3141799999999999</c:v>
                </c:pt>
                <c:pt idx="21">
                  <c:v>3.1675979999999999</c:v>
                </c:pt>
                <c:pt idx="22">
                  <c:v>3.1273200000000001</c:v>
                </c:pt>
                <c:pt idx="23">
                  <c:v>3.1660970000000002</c:v>
                </c:pt>
                <c:pt idx="24">
                  <c:v>3.5400209999999999</c:v>
                </c:pt>
                <c:pt idx="25">
                  <c:v>4.0963609999999999</c:v>
                </c:pt>
                <c:pt idx="26">
                  <c:v>4.5248949999999999</c:v>
                </c:pt>
                <c:pt idx="27">
                  <c:v>4.7248950000000001</c:v>
                </c:pt>
                <c:pt idx="28">
                  <c:v>4.9370180000000001</c:v>
                </c:pt>
                <c:pt idx="29">
                  <c:v>5.3248949999999997</c:v>
                </c:pt>
                <c:pt idx="30">
                  <c:v>5.7248950000000001</c:v>
                </c:pt>
                <c:pt idx="31">
                  <c:v>5.9248950000000002</c:v>
                </c:pt>
                <c:pt idx="32">
                  <c:v>6.1370180000000003</c:v>
                </c:pt>
                <c:pt idx="33">
                  <c:v>6.3248949999999997</c:v>
                </c:pt>
                <c:pt idx="34">
                  <c:v>6.5248949999999999</c:v>
                </c:pt>
                <c:pt idx="35">
                  <c:v>6.7248950000000001</c:v>
                </c:pt>
                <c:pt idx="36">
                  <c:v>6.9370180000000001</c:v>
                </c:pt>
                <c:pt idx="37">
                  <c:v>7.1248959999999997</c:v>
                </c:pt>
                <c:pt idx="38">
                  <c:v>7.3248949999999997</c:v>
                </c:pt>
                <c:pt idx="39">
                  <c:v>7.5248949999999999</c:v>
                </c:pt>
                <c:pt idx="40">
                  <c:v>7.7370190000000001</c:v>
                </c:pt>
                <c:pt idx="41">
                  <c:v>7.8248949999999997</c:v>
                </c:pt>
                <c:pt idx="42">
                  <c:v>7.8248949999999997</c:v>
                </c:pt>
                <c:pt idx="43">
                  <c:v>7.8248949999999997</c:v>
                </c:pt>
                <c:pt idx="44">
                  <c:v>7.8370179999999996</c:v>
                </c:pt>
                <c:pt idx="45">
                  <c:v>7.8248949999999997</c:v>
                </c:pt>
                <c:pt idx="46">
                  <c:v>7.8248949999999997</c:v>
                </c:pt>
                <c:pt idx="47">
                  <c:v>7.8248949999999997</c:v>
                </c:pt>
                <c:pt idx="48">
                  <c:v>7.8370179999999996</c:v>
                </c:pt>
                <c:pt idx="49">
                  <c:v>7.8248949999999997</c:v>
                </c:pt>
                <c:pt idx="50">
                  <c:v>7.8248949999999997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Low Oil and Gas Supply</c:v>
                </c:pt>
              </c:strCache>
            </c:strRef>
          </c:tx>
          <c:spPr>
            <a:ln w="22225" cap="rnd">
              <a:solidFill>
                <a:schemeClr val="accent2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6.5610000000000002E-2</c:v>
                </c:pt>
                <c:pt idx="1">
                  <c:v>6.5752000000000005E-2</c:v>
                </c:pt>
                <c:pt idx="2">
                  <c:v>6.3438999999999995E-2</c:v>
                </c:pt>
                <c:pt idx="3">
                  <c:v>6.5698999999999994E-2</c:v>
                </c:pt>
                <c:pt idx="4">
                  <c:v>6.2098E-2</c:v>
                </c:pt>
                <c:pt idx="5">
                  <c:v>6.5126000000000003E-2</c:v>
                </c:pt>
                <c:pt idx="6">
                  <c:v>6.0765E-2</c:v>
                </c:pt>
                <c:pt idx="7">
                  <c:v>4.8396000000000002E-2</c:v>
                </c:pt>
                <c:pt idx="8">
                  <c:v>3.9162000000000002E-2</c:v>
                </c:pt>
                <c:pt idx="9">
                  <c:v>3.0536000000000001E-2</c:v>
                </c:pt>
                <c:pt idx="10">
                  <c:v>3.0099999999999998E-2</c:v>
                </c:pt>
                <c:pt idx="11">
                  <c:v>1.6396999999999998E-2</c:v>
                </c:pt>
                <c:pt idx="12">
                  <c:v>9.3419999999999996E-3</c:v>
                </c:pt>
                <c:pt idx="13">
                  <c:v>0</c:v>
                </c:pt>
                <c:pt idx="14">
                  <c:v>1.3311E-2</c:v>
                </c:pt>
                <c:pt idx="15">
                  <c:v>1.6518000000000001E-2</c:v>
                </c:pt>
                <c:pt idx="16">
                  <c:v>0.18895500000000001</c:v>
                </c:pt>
                <c:pt idx="17">
                  <c:v>0.70706800000000003</c:v>
                </c:pt>
                <c:pt idx="18">
                  <c:v>1.082322</c:v>
                </c:pt>
                <c:pt idx="19">
                  <c:v>1.8193999999999999</c:v>
                </c:pt>
                <c:pt idx="20">
                  <c:v>2.3141799999999999</c:v>
                </c:pt>
                <c:pt idx="21">
                  <c:v>3.1739220000000001</c:v>
                </c:pt>
                <c:pt idx="22">
                  <c:v>3.1178530000000002</c:v>
                </c:pt>
                <c:pt idx="23">
                  <c:v>3.1660970000000002</c:v>
                </c:pt>
                <c:pt idx="24">
                  <c:v>3.5400209999999999</c:v>
                </c:pt>
                <c:pt idx="25">
                  <c:v>4.0938460000000001</c:v>
                </c:pt>
                <c:pt idx="26">
                  <c:v>4.4101610000000004</c:v>
                </c:pt>
                <c:pt idx="27">
                  <c:v>4.3611800000000001</c:v>
                </c:pt>
                <c:pt idx="28">
                  <c:v>4.3778569999999997</c:v>
                </c:pt>
                <c:pt idx="29">
                  <c:v>4.3515620000000004</c:v>
                </c:pt>
                <c:pt idx="30">
                  <c:v>4.3052320000000002</c:v>
                </c:pt>
                <c:pt idx="31">
                  <c:v>4.3111090000000001</c:v>
                </c:pt>
                <c:pt idx="32">
                  <c:v>4.1820339999999998</c:v>
                </c:pt>
                <c:pt idx="33">
                  <c:v>4.0351809999999997</c:v>
                </c:pt>
                <c:pt idx="34">
                  <c:v>3.9110689999999999</c:v>
                </c:pt>
                <c:pt idx="35">
                  <c:v>3.892331</c:v>
                </c:pt>
                <c:pt idx="36">
                  <c:v>3.8703850000000002</c:v>
                </c:pt>
                <c:pt idx="37">
                  <c:v>3.7652540000000001</c:v>
                </c:pt>
                <c:pt idx="38">
                  <c:v>3.5780669999999999</c:v>
                </c:pt>
                <c:pt idx="39">
                  <c:v>3.479079</c:v>
                </c:pt>
                <c:pt idx="40">
                  <c:v>3.3955959999999998</c:v>
                </c:pt>
                <c:pt idx="41">
                  <c:v>3.3457710000000001</c:v>
                </c:pt>
                <c:pt idx="42">
                  <c:v>3.217409</c:v>
                </c:pt>
                <c:pt idx="43">
                  <c:v>3.0266700000000002</c:v>
                </c:pt>
                <c:pt idx="44">
                  <c:v>3.2389809999999999</c:v>
                </c:pt>
                <c:pt idx="45">
                  <c:v>3.0801820000000002</c:v>
                </c:pt>
                <c:pt idx="46">
                  <c:v>3.0746820000000001</c:v>
                </c:pt>
                <c:pt idx="47">
                  <c:v>3.106125</c:v>
                </c:pt>
                <c:pt idx="48">
                  <c:v>3.154623</c:v>
                </c:pt>
                <c:pt idx="49">
                  <c:v>3.2563309999999999</c:v>
                </c:pt>
                <c:pt idx="50">
                  <c:v>3.2435179999999999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High Oil Price</c:v>
                </c:pt>
              </c:strCache>
            </c:strRef>
          </c:tx>
          <c:spPr>
            <a:ln w="22225" cap="rnd">
              <a:solidFill>
                <a:schemeClr val="accent5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6.5610000000000002E-2</c:v>
                </c:pt>
                <c:pt idx="1">
                  <c:v>6.5752000000000005E-2</c:v>
                </c:pt>
                <c:pt idx="2">
                  <c:v>6.3438999999999995E-2</c:v>
                </c:pt>
                <c:pt idx="3">
                  <c:v>6.5698999999999994E-2</c:v>
                </c:pt>
                <c:pt idx="4">
                  <c:v>6.2098E-2</c:v>
                </c:pt>
                <c:pt idx="5">
                  <c:v>6.5126000000000003E-2</c:v>
                </c:pt>
                <c:pt idx="6">
                  <c:v>6.0765E-2</c:v>
                </c:pt>
                <c:pt idx="7">
                  <c:v>4.8396000000000002E-2</c:v>
                </c:pt>
                <c:pt idx="8">
                  <c:v>3.9162000000000002E-2</c:v>
                </c:pt>
                <c:pt idx="9">
                  <c:v>3.0536000000000001E-2</c:v>
                </c:pt>
                <c:pt idx="10">
                  <c:v>3.0099999999999998E-2</c:v>
                </c:pt>
                <c:pt idx="11">
                  <c:v>1.6396999999999998E-2</c:v>
                </c:pt>
                <c:pt idx="12">
                  <c:v>9.3419999999999996E-3</c:v>
                </c:pt>
                <c:pt idx="13">
                  <c:v>0</c:v>
                </c:pt>
                <c:pt idx="14">
                  <c:v>1.3311E-2</c:v>
                </c:pt>
                <c:pt idx="15">
                  <c:v>1.6518000000000001E-2</c:v>
                </c:pt>
                <c:pt idx="16">
                  <c:v>0.18895500000000001</c:v>
                </c:pt>
                <c:pt idx="17">
                  <c:v>0.70706800000000003</c:v>
                </c:pt>
                <c:pt idx="18">
                  <c:v>1.082322</c:v>
                </c:pt>
                <c:pt idx="19">
                  <c:v>1.8193999999999999</c:v>
                </c:pt>
                <c:pt idx="20">
                  <c:v>2.3141799999999999</c:v>
                </c:pt>
                <c:pt idx="21">
                  <c:v>3.1871</c:v>
                </c:pt>
                <c:pt idx="22">
                  <c:v>3.1273200000000001</c:v>
                </c:pt>
                <c:pt idx="23">
                  <c:v>3.1660970000000002</c:v>
                </c:pt>
                <c:pt idx="24">
                  <c:v>3.5400209999999999</c:v>
                </c:pt>
                <c:pt idx="25">
                  <c:v>4.0963609999999999</c:v>
                </c:pt>
                <c:pt idx="26">
                  <c:v>4.7248950000000001</c:v>
                </c:pt>
                <c:pt idx="27">
                  <c:v>5.3248949999999997</c:v>
                </c:pt>
                <c:pt idx="28">
                  <c:v>5.9370180000000001</c:v>
                </c:pt>
                <c:pt idx="29">
                  <c:v>6.5248949999999999</c:v>
                </c:pt>
                <c:pt idx="30">
                  <c:v>7.1248959999999997</c:v>
                </c:pt>
                <c:pt idx="31">
                  <c:v>7.7248950000000001</c:v>
                </c:pt>
                <c:pt idx="32">
                  <c:v>8.3370180000000005</c:v>
                </c:pt>
                <c:pt idx="33">
                  <c:v>8.9248949999999994</c:v>
                </c:pt>
                <c:pt idx="34">
                  <c:v>9.3248949999999997</c:v>
                </c:pt>
                <c:pt idx="35">
                  <c:v>9.5248950000000008</c:v>
                </c:pt>
                <c:pt idx="36">
                  <c:v>9.7370180000000008</c:v>
                </c:pt>
                <c:pt idx="37">
                  <c:v>9.8248949999999997</c:v>
                </c:pt>
                <c:pt idx="38">
                  <c:v>9.8248949999999997</c:v>
                </c:pt>
                <c:pt idx="39">
                  <c:v>9.8248949999999997</c:v>
                </c:pt>
                <c:pt idx="40">
                  <c:v>9.9370180000000001</c:v>
                </c:pt>
                <c:pt idx="41">
                  <c:v>10.024895000000001</c:v>
                </c:pt>
                <c:pt idx="42">
                  <c:v>10.024895000000001</c:v>
                </c:pt>
                <c:pt idx="43">
                  <c:v>10.024895000000001</c:v>
                </c:pt>
                <c:pt idx="44">
                  <c:v>10.037018</c:v>
                </c:pt>
                <c:pt idx="45">
                  <c:v>10.024895000000001</c:v>
                </c:pt>
                <c:pt idx="46">
                  <c:v>10.024895000000001</c:v>
                </c:pt>
                <c:pt idx="47">
                  <c:v>10.024895000000001</c:v>
                </c:pt>
                <c:pt idx="48">
                  <c:v>10.037018</c:v>
                </c:pt>
                <c:pt idx="49">
                  <c:v>10.024895000000001</c:v>
                </c:pt>
                <c:pt idx="50">
                  <c:v>10.024895000000001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Low Oil Price</c:v>
                </c:pt>
              </c:strCache>
            </c:strRef>
          </c:tx>
          <c:spPr>
            <a:ln w="22225" cap="rnd">
              <a:solidFill>
                <a:schemeClr val="accent5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Sheet1!$E$2:$E$52</c:f>
              <c:numCache>
                <c:formatCode>General</c:formatCode>
                <c:ptCount val="51"/>
                <c:pt idx="0">
                  <c:v>6.5610000000000002E-2</c:v>
                </c:pt>
                <c:pt idx="1">
                  <c:v>6.5752000000000005E-2</c:v>
                </c:pt>
                <c:pt idx="2">
                  <c:v>6.3438999999999995E-2</c:v>
                </c:pt>
                <c:pt idx="3">
                  <c:v>6.5698999999999994E-2</c:v>
                </c:pt>
                <c:pt idx="4">
                  <c:v>6.2098E-2</c:v>
                </c:pt>
                <c:pt idx="5">
                  <c:v>6.5126000000000003E-2</c:v>
                </c:pt>
                <c:pt idx="6">
                  <c:v>6.0765E-2</c:v>
                </c:pt>
                <c:pt idx="7">
                  <c:v>4.8396000000000002E-2</c:v>
                </c:pt>
                <c:pt idx="8">
                  <c:v>3.9162000000000002E-2</c:v>
                </c:pt>
                <c:pt idx="9">
                  <c:v>3.0536000000000001E-2</c:v>
                </c:pt>
                <c:pt idx="10">
                  <c:v>3.0099999999999998E-2</c:v>
                </c:pt>
                <c:pt idx="11">
                  <c:v>1.6396999999999998E-2</c:v>
                </c:pt>
                <c:pt idx="12">
                  <c:v>9.3419999999999996E-3</c:v>
                </c:pt>
                <c:pt idx="13">
                  <c:v>0</c:v>
                </c:pt>
                <c:pt idx="14">
                  <c:v>1.3311E-2</c:v>
                </c:pt>
                <c:pt idx="15">
                  <c:v>1.6518000000000001E-2</c:v>
                </c:pt>
                <c:pt idx="16">
                  <c:v>0.18895500000000001</c:v>
                </c:pt>
                <c:pt idx="17">
                  <c:v>0.70706800000000003</c:v>
                </c:pt>
                <c:pt idx="18">
                  <c:v>1.082322</c:v>
                </c:pt>
                <c:pt idx="19">
                  <c:v>1.8193999999999999</c:v>
                </c:pt>
                <c:pt idx="20">
                  <c:v>2.3141799999999999</c:v>
                </c:pt>
                <c:pt idx="21">
                  <c:v>2.3719260000000002</c:v>
                </c:pt>
                <c:pt idx="22">
                  <c:v>1.6984840000000001</c:v>
                </c:pt>
                <c:pt idx="23">
                  <c:v>1.6746989999999999</c:v>
                </c:pt>
                <c:pt idx="24">
                  <c:v>2.0722179999999999</c:v>
                </c:pt>
                <c:pt idx="25">
                  <c:v>2.5765410000000002</c:v>
                </c:pt>
                <c:pt idx="26">
                  <c:v>2.9181490000000001</c:v>
                </c:pt>
                <c:pt idx="27">
                  <c:v>3.021846</c:v>
                </c:pt>
                <c:pt idx="28">
                  <c:v>3.0359120000000002</c:v>
                </c:pt>
                <c:pt idx="29">
                  <c:v>2.9029250000000002</c:v>
                </c:pt>
                <c:pt idx="30">
                  <c:v>2.8550909999999998</c:v>
                </c:pt>
                <c:pt idx="31">
                  <c:v>2.8224459999999998</c:v>
                </c:pt>
                <c:pt idx="32">
                  <c:v>2.7507600000000001</c:v>
                </c:pt>
                <c:pt idx="33">
                  <c:v>2.705082</c:v>
                </c:pt>
                <c:pt idx="34">
                  <c:v>2.682741</c:v>
                </c:pt>
                <c:pt idx="35">
                  <c:v>2.6594899999999999</c:v>
                </c:pt>
                <c:pt idx="36">
                  <c:v>2.6457199999999998</c:v>
                </c:pt>
                <c:pt idx="37">
                  <c:v>2.642776</c:v>
                </c:pt>
                <c:pt idx="38">
                  <c:v>2.6626449999999999</c:v>
                </c:pt>
                <c:pt idx="39">
                  <c:v>2.7620589999999998</c:v>
                </c:pt>
                <c:pt idx="40">
                  <c:v>2.7845010000000001</c:v>
                </c:pt>
                <c:pt idx="41">
                  <c:v>2.7500640000000001</c:v>
                </c:pt>
                <c:pt idx="42">
                  <c:v>2.730092</c:v>
                </c:pt>
                <c:pt idx="43">
                  <c:v>2.6747890000000001</c:v>
                </c:pt>
                <c:pt idx="44">
                  <c:v>2.7582490000000002</c:v>
                </c:pt>
                <c:pt idx="45">
                  <c:v>2.7258779999999998</c:v>
                </c:pt>
                <c:pt idx="46">
                  <c:v>2.7051980000000002</c:v>
                </c:pt>
                <c:pt idx="47">
                  <c:v>2.739741</c:v>
                </c:pt>
                <c:pt idx="48">
                  <c:v>2.7768069999999998</c:v>
                </c:pt>
                <c:pt idx="49">
                  <c:v>2.7991410000000001</c:v>
                </c:pt>
                <c:pt idx="50">
                  <c:v>2.8388689999999999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Reference </c:v>
                </c:pt>
              </c:strCache>
            </c:strRef>
          </c:tx>
          <c:spPr>
            <a:ln w="2222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Sheet1!$F$2:$F$52</c:f>
              <c:numCache>
                <c:formatCode>General</c:formatCode>
                <c:ptCount val="51"/>
                <c:pt idx="0">
                  <c:v>6.5610000000000002E-2</c:v>
                </c:pt>
                <c:pt idx="1">
                  <c:v>6.5752000000000005E-2</c:v>
                </c:pt>
                <c:pt idx="2">
                  <c:v>6.3438999999999995E-2</c:v>
                </c:pt>
                <c:pt idx="3">
                  <c:v>6.5698999999999994E-2</c:v>
                </c:pt>
                <c:pt idx="4">
                  <c:v>6.2098E-2</c:v>
                </c:pt>
                <c:pt idx="5">
                  <c:v>6.5126000000000003E-2</c:v>
                </c:pt>
                <c:pt idx="6">
                  <c:v>6.0765E-2</c:v>
                </c:pt>
                <c:pt idx="7">
                  <c:v>4.8396000000000002E-2</c:v>
                </c:pt>
                <c:pt idx="8">
                  <c:v>3.9162000000000002E-2</c:v>
                </c:pt>
                <c:pt idx="9">
                  <c:v>3.0536000000000001E-2</c:v>
                </c:pt>
                <c:pt idx="10">
                  <c:v>3.0099999999999998E-2</c:v>
                </c:pt>
                <c:pt idx="11">
                  <c:v>1.6396999999999998E-2</c:v>
                </c:pt>
                <c:pt idx="12">
                  <c:v>9.3419999999999996E-3</c:v>
                </c:pt>
                <c:pt idx="13">
                  <c:v>0</c:v>
                </c:pt>
                <c:pt idx="14">
                  <c:v>1.3311E-2</c:v>
                </c:pt>
                <c:pt idx="15">
                  <c:v>1.6518000000000001E-2</c:v>
                </c:pt>
                <c:pt idx="16">
                  <c:v>0.18895500000000001</c:v>
                </c:pt>
                <c:pt idx="17">
                  <c:v>0.70706800000000003</c:v>
                </c:pt>
                <c:pt idx="18">
                  <c:v>1.082322</c:v>
                </c:pt>
                <c:pt idx="19">
                  <c:v>1.8193999999999999</c:v>
                </c:pt>
                <c:pt idx="20">
                  <c:v>2.3141799999999999</c:v>
                </c:pt>
                <c:pt idx="21">
                  <c:v>3.1822710000000001</c:v>
                </c:pt>
                <c:pt idx="22">
                  <c:v>3.1273200000000001</c:v>
                </c:pt>
                <c:pt idx="23">
                  <c:v>3.1660970000000002</c:v>
                </c:pt>
                <c:pt idx="24">
                  <c:v>3.5400209999999999</c:v>
                </c:pt>
                <c:pt idx="25">
                  <c:v>4.0963609999999999</c:v>
                </c:pt>
                <c:pt idx="26">
                  <c:v>4.4248950000000002</c:v>
                </c:pt>
                <c:pt idx="27">
                  <c:v>4.4248950000000002</c:v>
                </c:pt>
                <c:pt idx="28">
                  <c:v>4.5370179999999998</c:v>
                </c:pt>
                <c:pt idx="29">
                  <c:v>4.7248950000000001</c:v>
                </c:pt>
                <c:pt idx="30">
                  <c:v>4.9248950000000002</c:v>
                </c:pt>
                <c:pt idx="31">
                  <c:v>5.0248949999999999</c:v>
                </c:pt>
                <c:pt idx="32">
                  <c:v>5.0370179999999998</c:v>
                </c:pt>
                <c:pt idx="33">
                  <c:v>5.0248949999999999</c:v>
                </c:pt>
                <c:pt idx="34">
                  <c:v>5.0248949999999999</c:v>
                </c:pt>
                <c:pt idx="35">
                  <c:v>5.0248949999999999</c:v>
                </c:pt>
                <c:pt idx="36">
                  <c:v>5.0370179999999998</c:v>
                </c:pt>
                <c:pt idx="37">
                  <c:v>5.0248949999999999</c:v>
                </c:pt>
                <c:pt idx="38">
                  <c:v>5.0248949999999999</c:v>
                </c:pt>
                <c:pt idx="39">
                  <c:v>5.0248949999999999</c:v>
                </c:pt>
                <c:pt idx="40">
                  <c:v>5.0370179999999998</c:v>
                </c:pt>
                <c:pt idx="41">
                  <c:v>5.0248949999999999</c:v>
                </c:pt>
                <c:pt idx="42">
                  <c:v>5.0248949999999999</c:v>
                </c:pt>
                <c:pt idx="43">
                  <c:v>5.0248949999999999</c:v>
                </c:pt>
                <c:pt idx="44">
                  <c:v>5.0370179999999998</c:v>
                </c:pt>
                <c:pt idx="45">
                  <c:v>5.0248949999999999</c:v>
                </c:pt>
                <c:pt idx="46">
                  <c:v>5.0248949999999999</c:v>
                </c:pt>
                <c:pt idx="47">
                  <c:v>5.0248949999999999</c:v>
                </c:pt>
                <c:pt idx="48">
                  <c:v>5.0370179999999998</c:v>
                </c:pt>
                <c:pt idx="49">
                  <c:v>5.0248949999999999</c:v>
                </c:pt>
                <c:pt idx="50">
                  <c:v>5.0248949999999999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83647888"/>
        <c:axId val="-283647344"/>
      </c:lineChart>
      <c:catAx>
        <c:axId val="-2836478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83647344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-283647344"/>
        <c:scaling>
          <c:orientation val="minMax"/>
          <c:max val="1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83647888"/>
        <c:crossesAt val="21"/>
        <c:crossBetween val="midCat"/>
        <c:majorUnit val="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0000692908282605E-2"/>
          <c:y val="0.11065044606231474"/>
          <c:w val="0.78366281562870943"/>
          <c:h val="0.7954628887325476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High Oil and Gas Supply</c:v>
                </c:pt>
              </c:strCache>
            </c:strRef>
          </c:tx>
          <c:spPr>
            <a:ln w="22225" cap="rnd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1.1457152385022651</c:v>
                </c:pt>
                <c:pt idx="1">
                  <c:v>1.058747149904441</c:v>
                </c:pt>
                <c:pt idx="2">
                  <c:v>1.2852261718823741</c:v>
                </c:pt>
                <c:pt idx="3">
                  <c:v>0.90618827961806281</c:v>
                </c:pt>
                <c:pt idx="4">
                  <c:v>1.1199576336470143</c:v>
                </c:pt>
                <c:pt idx="5">
                  <c:v>1.0567816988715402</c:v>
                </c:pt>
                <c:pt idx="6">
                  <c:v>1.6650238660955665</c:v>
                </c:pt>
                <c:pt idx="7">
                  <c:v>1.7865569585488676</c:v>
                </c:pt>
                <c:pt idx="8">
                  <c:v>1.8760234430129228</c:v>
                </c:pt>
                <c:pt idx="9">
                  <c:v>2.6951185036026417</c:v>
                </c:pt>
                <c:pt idx="10">
                  <c:v>3.1349353246556637</c:v>
                </c:pt>
                <c:pt idx="11">
                  <c:v>4.8100846283270817</c:v>
                </c:pt>
                <c:pt idx="12">
                  <c:v>7.0013613585328542</c:v>
                </c:pt>
                <c:pt idx="13">
                  <c:v>5.0138524460760516</c:v>
                </c:pt>
                <c:pt idx="14">
                  <c:v>3.8703966658103988</c:v>
                </c:pt>
                <c:pt idx="15">
                  <c:v>3.4065693634902909</c:v>
                </c:pt>
                <c:pt idx="16">
                  <c:v>2.9969676916106271</c:v>
                </c:pt>
                <c:pt idx="17">
                  <c:v>3.1159443738462986</c:v>
                </c:pt>
                <c:pt idx="18">
                  <c:v>3.8725596257700734</c:v>
                </c:pt>
                <c:pt idx="19">
                  <c:v>4.3316455986882376</c:v>
                </c:pt>
                <c:pt idx="20">
                  <c:v>3.3977010089346922</c:v>
                </c:pt>
                <c:pt idx="21">
                  <c:v>2.5378877986036255</c:v>
                </c:pt>
                <c:pt idx="22">
                  <c:v>2.7606507757251642</c:v>
                </c:pt>
                <c:pt idx="23">
                  <c:v>3.4278363939464858</c:v>
                </c:pt>
                <c:pt idx="24">
                  <c:v>4.0256314988115927</c:v>
                </c:pt>
                <c:pt idx="25">
                  <c:v>4.1916809356291429</c:v>
                </c:pt>
                <c:pt idx="26">
                  <c:v>4.0352379651369246</c:v>
                </c:pt>
                <c:pt idx="27">
                  <c:v>3.8649536335286805</c:v>
                </c:pt>
                <c:pt idx="28">
                  <c:v>3.9353688876838042</c:v>
                </c:pt>
                <c:pt idx="29">
                  <c:v>3.911952303128488</c:v>
                </c:pt>
                <c:pt idx="30">
                  <c:v>3.9878964978790665</c:v>
                </c:pt>
                <c:pt idx="31">
                  <c:v>4.0169416646438618</c:v>
                </c:pt>
                <c:pt idx="32">
                  <c:v>4.051000421430321</c:v>
                </c:pt>
                <c:pt idx="33">
                  <c:v>4.0743813332345136</c:v>
                </c:pt>
                <c:pt idx="34">
                  <c:v>4.2019685987338464</c:v>
                </c:pt>
                <c:pt idx="35">
                  <c:v>4.2078867952377808</c:v>
                </c:pt>
                <c:pt idx="36">
                  <c:v>4.2861407752798169</c:v>
                </c:pt>
                <c:pt idx="37">
                  <c:v>4.4780725022671257</c:v>
                </c:pt>
                <c:pt idx="38">
                  <c:v>4.5651273171064028</c:v>
                </c:pt>
                <c:pt idx="39">
                  <c:v>4.6274340372096487</c:v>
                </c:pt>
                <c:pt idx="40">
                  <c:v>4.7274103635942319</c:v>
                </c:pt>
                <c:pt idx="41">
                  <c:v>4.7794574985958977</c:v>
                </c:pt>
                <c:pt idx="42">
                  <c:v>4.8338936503803511</c:v>
                </c:pt>
                <c:pt idx="43">
                  <c:v>4.8549486539810722</c:v>
                </c:pt>
                <c:pt idx="44">
                  <c:v>4.9252555349820817</c:v>
                </c:pt>
                <c:pt idx="45">
                  <c:v>5.0299626280199385</c:v>
                </c:pt>
                <c:pt idx="46">
                  <c:v>5.1267177818274563</c:v>
                </c:pt>
                <c:pt idx="47">
                  <c:v>5.1221194546992983</c:v>
                </c:pt>
                <c:pt idx="48">
                  <c:v>5.2292539292414668</c:v>
                </c:pt>
                <c:pt idx="49">
                  <c:v>5.34829193695301</c:v>
                </c:pt>
                <c:pt idx="50">
                  <c:v>5.374500030139683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Low Oil and Gas Supply</c:v>
                </c:pt>
              </c:strCache>
            </c:strRef>
          </c:tx>
          <c:spPr>
            <a:ln w="22225" cap="rnd">
              <a:solidFill>
                <a:schemeClr val="accent2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1.1457152385022651</c:v>
                </c:pt>
                <c:pt idx="1">
                  <c:v>1.058747149904441</c:v>
                </c:pt>
                <c:pt idx="2">
                  <c:v>1.2852261718823741</c:v>
                </c:pt>
                <c:pt idx="3">
                  <c:v>0.90618827961806281</c:v>
                </c:pt>
                <c:pt idx="4">
                  <c:v>1.1199576336470143</c:v>
                </c:pt>
                <c:pt idx="5">
                  <c:v>1.0567816988715402</c:v>
                </c:pt>
                <c:pt idx="6">
                  <c:v>1.6650238660955665</c:v>
                </c:pt>
                <c:pt idx="7">
                  <c:v>1.7865569585488676</c:v>
                </c:pt>
                <c:pt idx="8">
                  <c:v>1.8760234430129228</c:v>
                </c:pt>
                <c:pt idx="9">
                  <c:v>2.6951185036026417</c:v>
                </c:pt>
                <c:pt idx="10">
                  <c:v>3.1349353246556637</c:v>
                </c:pt>
                <c:pt idx="11">
                  <c:v>4.8100846283270817</c:v>
                </c:pt>
                <c:pt idx="12">
                  <c:v>7.0013613585328542</c:v>
                </c:pt>
                <c:pt idx="13">
                  <c:v>5.0138524460760516</c:v>
                </c:pt>
                <c:pt idx="14">
                  <c:v>3.8703966658103988</c:v>
                </c:pt>
                <c:pt idx="15">
                  <c:v>3.4065693634902909</c:v>
                </c:pt>
                <c:pt idx="16">
                  <c:v>2.9969676916106271</c:v>
                </c:pt>
                <c:pt idx="17">
                  <c:v>3.1159443738462986</c:v>
                </c:pt>
                <c:pt idx="18">
                  <c:v>3.8725596257700734</c:v>
                </c:pt>
                <c:pt idx="19">
                  <c:v>4.3316455986882376</c:v>
                </c:pt>
                <c:pt idx="20">
                  <c:v>3.3973588102099654</c:v>
                </c:pt>
                <c:pt idx="21">
                  <c:v>2.4468134503660024</c:v>
                </c:pt>
                <c:pt idx="22">
                  <c:v>2.2990690654897645</c:v>
                </c:pt>
                <c:pt idx="23">
                  <c:v>2.5889601448152821</c:v>
                </c:pt>
                <c:pt idx="24">
                  <c:v>2.784575980195036</c:v>
                </c:pt>
                <c:pt idx="25">
                  <c:v>2.704110921133045</c:v>
                </c:pt>
                <c:pt idx="26">
                  <c:v>2.637975119822265</c:v>
                </c:pt>
                <c:pt idx="27">
                  <c:v>2.6234083648593574</c:v>
                </c:pt>
                <c:pt idx="28">
                  <c:v>2.6377694686969138</c:v>
                </c:pt>
                <c:pt idx="29">
                  <c:v>2.6416423725240699</c:v>
                </c:pt>
                <c:pt idx="30">
                  <c:v>2.6747505886753888</c:v>
                </c:pt>
                <c:pt idx="31">
                  <c:v>2.6905802477300433</c:v>
                </c:pt>
                <c:pt idx="32">
                  <c:v>2.707777744244289</c:v>
                </c:pt>
                <c:pt idx="33">
                  <c:v>2.7114989021064164</c:v>
                </c:pt>
                <c:pt idx="34">
                  <c:v>2.7507019095800929</c:v>
                </c:pt>
                <c:pt idx="35">
                  <c:v>2.7558716617572987</c:v>
                </c:pt>
                <c:pt idx="36">
                  <c:v>2.7609260301021785</c:v>
                </c:pt>
                <c:pt idx="37">
                  <c:v>2.8121757036933035</c:v>
                </c:pt>
                <c:pt idx="38">
                  <c:v>2.8131887353298142</c:v>
                </c:pt>
                <c:pt idx="39">
                  <c:v>2.799227657695746</c:v>
                </c:pt>
                <c:pt idx="40">
                  <c:v>2.844345239348598</c:v>
                </c:pt>
                <c:pt idx="41">
                  <c:v>2.8416922781380465</c:v>
                </c:pt>
                <c:pt idx="42">
                  <c:v>2.8329406222931506</c:v>
                </c:pt>
                <c:pt idx="43">
                  <c:v>2.8900247973222775</c:v>
                </c:pt>
                <c:pt idx="44">
                  <c:v>2.8876728915053698</c:v>
                </c:pt>
                <c:pt idx="45">
                  <c:v>2.8990284047949726</c:v>
                </c:pt>
                <c:pt idx="46">
                  <c:v>2.9157227834022263</c:v>
                </c:pt>
                <c:pt idx="47">
                  <c:v>2.9062412513970517</c:v>
                </c:pt>
                <c:pt idx="48">
                  <c:v>2.8742879266623946</c:v>
                </c:pt>
                <c:pt idx="49">
                  <c:v>2.8856263898144467</c:v>
                </c:pt>
                <c:pt idx="50">
                  <c:v>2.8443816706778899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High Oil Price</c:v>
                </c:pt>
              </c:strCache>
            </c:strRef>
          </c:tx>
          <c:spPr>
            <a:ln w="22225" cap="rnd">
              <a:solidFill>
                <a:schemeClr val="accent5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1.1457152385022651</c:v>
                </c:pt>
                <c:pt idx="1">
                  <c:v>1.058747149904441</c:v>
                </c:pt>
                <c:pt idx="2">
                  <c:v>1.2852261718823741</c:v>
                </c:pt>
                <c:pt idx="3">
                  <c:v>0.90618827961806281</c:v>
                </c:pt>
                <c:pt idx="4">
                  <c:v>1.1199576336470143</c:v>
                </c:pt>
                <c:pt idx="5">
                  <c:v>1.0567816988715402</c:v>
                </c:pt>
                <c:pt idx="6">
                  <c:v>1.6650238660955665</c:v>
                </c:pt>
                <c:pt idx="7">
                  <c:v>1.7865569585488676</c:v>
                </c:pt>
                <c:pt idx="8">
                  <c:v>1.8760234430129228</c:v>
                </c:pt>
                <c:pt idx="9">
                  <c:v>2.6951185036026417</c:v>
                </c:pt>
                <c:pt idx="10">
                  <c:v>3.1349353246556637</c:v>
                </c:pt>
                <c:pt idx="11">
                  <c:v>4.8100846283270817</c:v>
                </c:pt>
                <c:pt idx="12">
                  <c:v>7.0013613585328542</c:v>
                </c:pt>
                <c:pt idx="13">
                  <c:v>5.0138524460760516</c:v>
                </c:pt>
                <c:pt idx="14">
                  <c:v>3.8703966658103988</c:v>
                </c:pt>
                <c:pt idx="15">
                  <c:v>3.4065693634902909</c:v>
                </c:pt>
                <c:pt idx="16">
                  <c:v>2.9969676916106271</c:v>
                </c:pt>
                <c:pt idx="17">
                  <c:v>3.1159443738462986</c:v>
                </c:pt>
                <c:pt idx="18">
                  <c:v>3.8725596257700734</c:v>
                </c:pt>
                <c:pt idx="19">
                  <c:v>4.3316354204552754</c:v>
                </c:pt>
                <c:pt idx="20">
                  <c:v>3.3978244148082686</c:v>
                </c:pt>
                <c:pt idx="21">
                  <c:v>3.8784069314068357</c:v>
                </c:pt>
                <c:pt idx="22">
                  <c:v>4.3886647509788759</c:v>
                </c:pt>
                <c:pt idx="23">
                  <c:v>5.1972672453245981</c:v>
                </c:pt>
                <c:pt idx="24">
                  <c:v>6.0174763697343563</c:v>
                </c:pt>
                <c:pt idx="25">
                  <c:v>6.3800199673556461</c:v>
                </c:pt>
                <c:pt idx="26">
                  <c:v>6.5372705422889146</c:v>
                </c:pt>
                <c:pt idx="27">
                  <c:v>6.6054454071668482</c:v>
                </c:pt>
                <c:pt idx="28">
                  <c:v>6.6676288869599265</c:v>
                </c:pt>
                <c:pt idx="29">
                  <c:v>6.5237037043349613</c:v>
                </c:pt>
                <c:pt idx="30">
                  <c:v>6.4301000176657945</c:v>
                </c:pt>
                <c:pt idx="31">
                  <c:v>6.3779566672932733</c:v>
                </c:pt>
                <c:pt idx="32">
                  <c:v>6.3914877476377283</c:v>
                </c:pt>
                <c:pt idx="33">
                  <c:v>6.4097288393978022</c:v>
                </c:pt>
                <c:pt idx="34">
                  <c:v>6.441730811070876</c:v>
                </c:pt>
                <c:pt idx="35">
                  <c:v>6.5249628566606299</c:v>
                </c:pt>
                <c:pt idx="36">
                  <c:v>6.6200030094941731</c:v>
                </c:pt>
                <c:pt idx="37">
                  <c:v>6.6671816016211487</c:v>
                </c:pt>
                <c:pt idx="38">
                  <c:v>6.7032771737834445</c:v>
                </c:pt>
                <c:pt idx="39">
                  <c:v>6.8321612330625214</c:v>
                </c:pt>
                <c:pt idx="40">
                  <c:v>6.8775178906584529</c:v>
                </c:pt>
                <c:pt idx="41">
                  <c:v>6.9383998192499527</c:v>
                </c:pt>
                <c:pt idx="42">
                  <c:v>6.9897963368246154</c:v>
                </c:pt>
                <c:pt idx="43">
                  <c:v>7.0436780308680564</c:v>
                </c:pt>
                <c:pt idx="44">
                  <c:v>7.1570808042751484</c:v>
                </c:pt>
                <c:pt idx="45">
                  <c:v>7.1977255247242358</c:v>
                </c:pt>
                <c:pt idx="46">
                  <c:v>7.2115014035920852</c:v>
                </c:pt>
                <c:pt idx="47">
                  <c:v>7.2217834645869008</c:v>
                </c:pt>
                <c:pt idx="48">
                  <c:v>7.229836050727787</c:v>
                </c:pt>
                <c:pt idx="49">
                  <c:v>7.3083801933890138</c:v>
                </c:pt>
                <c:pt idx="50">
                  <c:v>7.3004165201203053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Low Oil Price</c:v>
                </c:pt>
              </c:strCache>
            </c:strRef>
          </c:tx>
          <c:spPr>
            <a:ln w="22225" cap="rnd">
              <a:solidFill>
                <a:schemeClr val="accent5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Sheet1!$E$2:$E$52</c:f>
              <c:numCache>
                <c:formatCode>General</c:formatCode>
                <c:ptCount val="51"/>
                <c:pt idx="0">
                  <c:v>1.1457152385022651</c:v>
                </c:pt>
                <c:pt idx="1">
                  <c:v>1.058747149904441</c:v>
                </c:pt>
                <c:pt idx="2">
                  <c:v>1.2852261718823741</c:v>
                </c:pt>
                <c:pt idx="3">
                  <c:v>0.90618827961806281</c:v>
                </c:pt>
                <c:pt idx="4">
                  <c:v>1.1199576336470143</c:v>
                </c:pt>
                <c:pt idx="5">
                  <c:v>1.0567816988715402</c:v>
                </c:pt>
                <c:pt idx="6">
                  <c:v>1.6650238660955665</c:v>
                </c:pt>
                <c:pt idx="7">
                  <c:v>1.7865569585488676</c:v>
                </c:pt>
                <c:pt idx="8">
                  <c:v>1.8760234430129228</c:v>
                </c:pt>
                <c:pt idx="9">
                  <c:v>2.6951185036026417</c:v>
                </c:pt>
                <c:pt idx="10">
                  <c:v>3.1349353246556637</c:v>
                </c:pt>
                <c:pt idx="11">
                  <c:v>4.8100846283270817</c:v>
                </c:pt>
                <c:pt idx="12">
                  <c:v>7.0013613585328542</c:v>
                </c:pt>
                <c:pt idx="13">
                  <c:v>5.0138524460760516</c:v>
                </c:pt>
                <c:pt idx="14">
                  <c:v>3.8703966658103988</c:v>
                </c:pt>
                <c:pt idx="15">
                  <c:v>3.4065693634902909</c:v>
                </c:pt>
                <c:pt idx="16">
                  <c:v>2.9969676916106271</c:v>
                </c:pt>
                <c:pt idx="17">
                  <c:v>3.1159443738462986</c:v>
                </c:pt>
                <c:pt idx="18">
                  <c:v>3.8725596257700734</c:v>
                </c:pt>
                <c:pt idx="19">
                  <c:v>4.3316574733538156</c:v>
                </c:pt>
                <c:pt idx="20">
                  <c:v>3.3989157127385119</c:v>
                </c:pt>
                <c:pt idx="21">
                  <c:v>1.8029808808640746</c:v>
                </c:pt>
                <c:pt idx="22">
                  <c:v>1.6397009707299506</c:v>
                </c:pt>
                <c:pt idx="23">
                  <c:v>1.6400931082665133</c:v>
                </c:pt>
                <c:pt idx="24">
                  <c:v>1.7276051927407627</c:v>
                </c:pt>
                <c:pt idx="25">
                  <c:v>1.7943492548051838</c:v>
                </c:pt>
                <c:pt idx="26">
                  <c:v>1.8385008395195668</c:v>
                </c:pt>
                <c:pt idx="27">
                  <c:v>1.8719269638048015</c:v>
                </c:pt>
                <c:pt idx="28">
                  <c:v>1.871600823384965</c:v>
                </c:pt>
                <c:pt idx="29">
                  <c:v>1.8447669310077048</c:v>
                </c:pt>
                <c:pt idx="30">
                  <c:v>1.8600958985271803</c:v>
                </c:pt>
                <c:pt idx="31">
                  <c:v>1.8679107948467977</c:v>
                </c:pt>
                <c:pt idx="32">
                  <c:v>1.9198583158195104</c:v>
                </c:pt>
                <c:pt idx="33">
                  <c:v>1.9379761755784999</c:v>
                </c:pt>
                <c:pt idx="34">
                  <c:v>1.9356851867238476</c:v>
                </c:pt>
                <c:pt idx="35">
                  <c:v>1.9551329890702089</c:v>
                </c:pt>
                <c:pt idx="36">
                  <c:v>1.968684526609134</c:v>
                </c:pt>
                <c:pt idx="37">
                  <c:v>2.0126362545901304</c:v>
                </c:pt>
                <c:pt idx="38">
                  <c:v>2.0256269566612515</c:v>
                </c:pt>
                <c:pt idx="39">
                  <c:v>2.0753407504129173</c:v>
                </c:pt>
                <c:pt idx="40">
                  <c:v>2.0703615470506889</c:v>
                </c:pt>
                <c:pt idx="41">
                  <c:v>2.0851963135988125</c:v>
                </c:pt>
                <c:pt idx="42">
                  <c:v>2.1044751489573681</c:v>
                </c:pt>
                <c:pt idx="43">
                  <c:v>2.1235772560927404</c:v>
                </c:pt>
                <c:pt idx="44">
                  <c:v>2.1429873062412677</c:v>
                </c:pt>
                <c:pt idx="45">
                  <c:v>2.1594323118923868</c:v>
                </c:pt>
                <c:pt idx="46">
                  <c:v>2.1613594111197472</c:v>
                </c:pt>
                <c:pt idx="47">
                  <c:v>2.1650029244676712</c:v>
                </c:pt>
                <c:pt idx="48">
                  <c:v>2.1913089416325606</c:v>
                </c:pt>
                <c:pt idx="49">
                  <c:v>2.1866845175271701</c:v>
                </c:pt>
                <c:pt idx="50">
                  <c:v>2.2185618822855644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Reference</c:v>
                </c:pt>
              </c:strCache>
            </c:strRef>
          </c:tx>
          <c:spPr>
            <a:ln w="2222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Sheet1!$F$2:$F$52</c:f>
              <c:numCache>
                <c:formatCode>General</c:formatCode>
                <c:ptCount val="51"/>
                <c:pt idx="0">
                  <c:v>1.1457152385022651</c:v>
                </c:pt>
                <c:pt idx="1">
                  <c:v>1.058747149904441</c:v>
                </c:pt>
                <c:pt idx="2">
                  <c:v>1.2852261718823741</c:v>
                </c:pt>
                <c:pt idx="3">
                  <c:v>0.90618827961806281</c:v>
                </c:pt>
                <c:pt idx="4">
                  <c:v>1.1199576336470143</c:v>
                </c:pt>
                <c:pt idx="5">
                  <c:v>1.0567816988715402</c:v>
                </c:pt>
                <c:pt idx="6">
                  <c:v>1.6650238660955665</c:v>
                </c:pt>
                <c:pt idx="7">
                  <c:v>1.7865569585488676</c:v>
                </c:pt>
                <c:pt idx="8">
                  <c:v>1.8760234430129228</c:v>
                </c:pt>
                <c:pt idx="9">
                  <c:v>2.6951185036026417</c:v>
                </c:pt>
                <c:pt idx="10">
                  <c:v>3.1349353246556637</c:v>
                </c:pt>
                <c:pt idx="11">
                  <c:v>4.8100846283270817</c:v>
                </c:pt>
                <c:pt idx="12">
                  <c:v>7.0013613585328542</c:v>
                </c:pt>
                <c:pt idx="13">
                  <c:v>5.0138524460760516</c:v>
                </c:pt>
                <c:pt idx="14">
                  <c:v>3.8703966658103988</c:v>
                </c:pt>
                <c:pt idx="15">
                  <c:v>3.4065693634902909</c:v>
                </c:pt>
                <c:pt idx="16">
                  <c:v>2.9969676916106271</c:v>
                </c:pt>
                <c:pt idx="17">
                  <c:v>3.1159443738462986</c:v>
                </c:pt>
                <c:pt idx="18">
                  <c:v>3.8725596257700734</c:v>
                </c:pt>
                <c:pt idx="19">
                  <c:v>4.3316455986882376</c:v>
                </c:pt>
                <c:pt idx="20">
                  <c:v>3.3953300671291013</c:v>
                </c:pt>
                <c:pt idx="21">
                  <c:v>2.5589261826353127</c:v>
                </c:pt>
                <c:pt idx="22">
                  <c:v>2.6316169115101586</c:v>
                </c:pt>
                <c:pt idx="23">
                  <c:v>3.1234508132628109</c:v>
                </c:pt>
                <c:pt idx="24">
                  <c:v>3.5468717640568888</c:v>
                </c:pt>
                <c:pt idx="25">
                  <c:v>3.6148868374397605</c:v>
                </c:pt>
                <c:pt idx="26">
                  <c:v>3.6594875523216648</c:v>
                </c:pt>
                <c:pt idx="27">
                  <c:v>3.7141718883587282</c:v>
                </c:pt>
                <c:pt idx="28">
                  <c:v>3.6826491168675006</c:v>
                </c:pt>
                <c:pt idx="29">
                  <c:v>3.6569016091375341</c:v>
                </c:pt>
                <c:pt idx="30">
                  <c:v>3.7065165444858517</c:v>
                </c:pt>
                <c:pt idx="31">
                  <c:v>3.7709144086988857</c:v>
                </c:pt>
                <c:pt idx="32">
                  <c:v>3.8012550894665793</c:v>
                </c:pt>
                <c:pt idx="33">
                  <c:v>3.7905047389358244</c:v>
                </c:pt>
                <c:pt idx="34">
                  <c:v>3.8190227313265321</c:v>
                </c:pt>
                <c:pt idx="35">
                  <c:v>3.8419866444636197</c:v>
                </c:pt>
                <c:pt idx="36">
                  <c:v>3.9050933182580607</c:v>
                </c:pt>
                <c:pt idx="37">
                  <c:v>3.9927550155571576</c:v>
                </c:pt>
                <c:pt idx="38">
                  <c:v>4.043059122145654</c:v>
                </c:pt>
                <c:pt idx="39">
                  <c:v>4.0569738733861511</c:v>
                </c:pt>
                <c:pt idx="40">
                  <c:v>4.1805903221775944</c:v>
                </c:pt>
                <c:pt idx="41">
                  <c:v>4.2550564918986717</c:v>
                </c:pt>
                <c:pt idx="42">
                  <c:v>4.3230528993316621</c:v>
                </c:pt>
                <c:pt idx="43">
                  <c:v>4.4277243765610645</c:v>
                </c:pt>
                <c:pt idx="44">
                  <c:v>4.479261128828318</c:v>
                </c:pt>
                <c:pt idx="45">
                  <c:v>4.4400533022100896</c:v>
                </c:pt>
                <c:pt idx="46">
                  <c:v>4.5143213489341765</c:v>
                </c:pt>
                <c:pt idx="47">
                  <c:v>4.5222330155950257</c:v>
                </c:pt>
                <c:pt idx="48">
                  <c:v>4.4736055576814024</c:v>
                </c:pt>
                <c:pt idx="49">
                  <c:v>4.4168797007867404</c:v>
                </c:pt>
                <c:pt idx="50">
                  <c:v>4.3798279767182482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83641904"/>
        <c:axId val="-283637008"/>
      </c:lineChart>
      <c:catAx>
        <c:axId val="-2836419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83637008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-283637008"/>
        <c:scaling>
          <c:orientation val="minMax"/>
          <c:max val="1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83641904"/>
        <c:crossesAt val="21"/>
        <c:crossBetween val="midCat"/>
        <c:majorUnit val="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646857082404473E-2"/>
          <c:y val="0.11608533220027166"/>
          <c:w val="0.78606432265798765"/>
          <c:h val="0.7930755811757215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Low Oil and Gas Supply</c:v>
                </c:pt>
              </c:strCache>
            </c:strRef>
          </c:tx>
          <c:spPr>
            <a:ln w="22225" cap="rnd">
              <a:solidFill>
                <a:srgbClr val="BD732A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19.181979999999999</c:v>
                </c:pt>
                <c:pt idx="1">
                  <c:v>19.616311000000003</c:v>
                </c:pt>
                <c:pt idx="2">
                  <c:v>18.927788</c:v>
                </c:pt>
                <c:pt idx="3">
                  <c:v>19.098544</c:v>
                </c:pt>
                <c:pt idx="4">
                  <c:v>18.590890999999999</c:v>
                </c:pt>
                <c:pt idx="5">
                  <c:v>18.050598000000001</c:v>
                </c:pt>
                <c:pt idx="6">
                  <c:v>18.503605</c:v>
                </c:pt>
                <c:pt idx="7">
                  <c:v>19.266026</c:v>
                </c:pt>
                <c:pt idx="8">
                  <c:v>20.158601999999998</c:v>
                </c:pt>
                <c:pt idx="9">
                  <c:v>20.623853999999998</c:v>
                </c:pt>
                <c:pt idx="10">
                  <c:v>21.315507</c:v>
                </c:pt>
                <c:pt idx="11">
                  <c:v>22.901879000000001</c:v>
                </c:pt>
                <c:pt idx="12">
                  <c:v>24.033266000000001</c:v>
                </c:pt>
                <c:pt idx="13">
                  <c:v>24.205522999999999</c:v>
                </c:pt>
                <c:pt idx="14">
                  <c:v>25.889605</c:v>
                </c:pt>
                <c:pt idx="15">
                  <c:v>27.065459999999998</c:v>
                </c:pt>
                <c:pt idx="16">
                  <c:v>26.592115000000003</c:v>
                </c:pt>
                <c:pt idx="17">
                  <c:v>27.306308000000001</c:v>
                </c:pt>
                <c:pt idx="18">
                  <c:v>30.588702000000001</c:v>
                </c:pt>
                <c:pt idx="19">
                  <c:v>33.657046000000001</c:v>
                </c:pt>
                <c:pt idx="20">
                  <c:v>33.832382000000003</c:v>
                </c:pt>
                <c:pt idx="21">
                  <c:v>32.098705000000002</c:v>
                </c:pt>
                <c:pt idx="22">
                  <c:v>31.853332999999999</c:v>
                </c:pt>
                <c:pt idx="23">
                  <c:v>32.412379999999999</c:v>
                </c:pt>
                <c:pt idx="24">
                  <c:v>32.579394999999998</c:v>
                </c:pt>
                <c:pt idx="25">
                  <c:v>33.255488999999997</c:v>
                </c:pt>
                <c:pt idx="26">
                  <c:v>32.978847999999999</c:v>
                </c:pt>
                <c:pt idx="27">
                  <c:v>32.461433</c:v>
                </c:pt>
                <c:pt idx="28">
                  <c:v>31.935248999999999</c:v>
                </c:pt>
                <c:pt idx="29">
                  <c:v>31.637806000000001</c:v>
                </c:pt>
                <c:pt idx="30">
                  <c:v>31.362963000000001</c:v>
                </c:pt>
                <c:pt idx="31">
                  <c:v>31.160420999999999</c:v>
                </c:pt>
                <c:pt idx="32">
                  <c:v>30.957882000000001</c:v>
                </c:pt>
                <c:pt idx="33">
                  <c:v>30.790627000000001</c:v>
                </c:pt>
                <c:pt idx="34">
                  <c:v>30.458421999999999</c:v>
                </c:pt>
                <c:pt idx="35">
                  <c:v>30.274113</c:v>
                </c:pt>
                <c:pt idx="36">
                  <c:v>30.204369</c:v>
                </c:pt>
                <c:pt idx="37">
                  <c:v>30.118454</c:v>
                </c:pt>
                <c:pt idx="38">
                  <c:v>29.991419</c:v>
                </c:pt>
                <c:pt idx="39">
                  <c:v>29.862431000000001</c:v>
                </c:pt>
                <c:pt idx="40">
                  <c:v>29.684977</c:v>
                </c:pt>
                <c:pt idx="41">
                  <c:v>29.627562000000001</c:v>
                </c:pt>
                <c:pt idx="42">
                  <c:v>29.489985000000001</c:v>
                </c:pt>
                <c:pt idx="43">
                  <c:v>29.305690999999999</c:v>
                </c:pt>
                <c:pt idx="44">
                  <c:v>29.458181</c:v>
                </c:pt>
                <c:pt idx="45">
                  <c:v>29.318186000000001</c:v>
                </c:pt>
                <c:pt idx="46">
                  <c:v>29.381912</c:v>
                </c:pt>
                <c:pt idx="47">
                  <c:v>29.456554000000001</c:v>
                </c:pt>
                <c:pt idx="48">
                  <c:v>29.554012</c:v>
                </c:pt>
                <c:pt idx="49">
                  <c:v>29.708794000000001</c:v>
                </c:pt>
                <c:pt idx="50">
                  <c:v>29.551382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High Oil and Gas Supply</c:v>
                </c:pt>
              </c:strCache>
            </c:strRef>
          </c:tx>
          <c:spPr>
            <a:ln w="22225" cap="rnd">
              <a:solidFill>
                <a:srgbClr val="BD732A">
                  <a:lumMod val="75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19.181979999999999</c:v>
                </c:pt>
                <c:pt idx="1">
                  <c:v>19.616311000000003</c:v>
                </c:pt>
                <c:pt idx="2">
                  <c:v>18.927788</c:v>
                </c:pt>
                <c:pt idx="3">
                  <c:v>19.098544</c:v>
                </c:pt>
                <c:pt idx="4">
                  <c:v>18.590890999999999</c:v>
                </c:pt>
                <c:pt idx="5">
                  <c:v>18.050598000000001</c:v>
                </c:pt>
                <c:pt idx="6">
                  <c:v>18.503605</c:v>
                </c:pt>
                <c:pt idx="7">
                  <c:v>19.266026</c:v>
                </c:pt>
                <c:pt idx="8">
                  <c:v>20.158601999999998</c:v>
                </c:pt>
                <c:pt idx="9">
                  <c:v>20.623853999999998</c:v>
                </c:pt>
                <c:pt idx="10">
                  <c:v>21.315507</c:v>
                </c:pt>
                <c:pt idx="11">
                  <c:v>22.901879000000001</c:v>
                </c:pt>
                <c:pt idx="12">
                  <c:v>24.033266000000001</c:v>
                </c:pt>
                <c:pt idx="13">
                  <c:v>24.205522999999999</c:v>
                </c:pt>
                <c:pt idx="14">
                  <c:v>25.889605</c:v>
                </c:pt>
                <c:pt idx="15">
                  <c:v>27.065459999999998</c:v>
                </c:pt>
                <c:pt idx="16">
                  <c:v>26.592115000000003</c:v>
                </c:pt>
                <c:pt idx="17">
                  <c:v>27.306308000000001</c:v>
                </c:pt>
                <c:pt idx="18">
                  <c:v>30.588702000000001</c:v>
                </c:pt>
                <c:pt idx="19">
                  <c:v>33.657046000000001</c:v>
                </c:pt>
                <c:pt idx="20">
                  <c:v>33.820152</c:v>
                </c:pt>
                <c:pt idx="21">
                  <c:v>32.228405000000002</c:v>
                </c:pt>
                <c:pt idx="22">
                  <c:v>33.282940000000004</c:v>
                </c:pt>
                <c:pt idx="23">
                  <c:v>35.281253999999997</c:v>
                </c:pt>
                <c:pt idx="24">
                  <c:v>37.081511999999996</c:v>
                </c:pt>
                <c:pt idx="25">
                  <c:v>39.118195</c:v>
                </c:pt>
                <c:pt idx="26">
                  <c:v>40.322414000000002</c:v>
                </c:pt>
                <c:pt idx="27">
                  <c:v>41.180008000000001</c:v>
                </c:pt>
                <c:pt idx="28">
                  <c:v>41.798335999999999</c:v>
                </c:pt>
                <c:pt idx="29">
                  <c:v>42.753253999999998</c:v>
                </c:pt>
                <c:pt idx="30">
                  <c:v>43.360126000000001</c:v>
                </c:pt>
                <c:pt idx="31">
                  <c:v>43.890636000000001</c:v>
                </c:pt>
                <c:pt idx="32">
                  <c:v>44.587578000000001</c:v>
                </c:pt>
                <c:pt idx="33">
                  <c:v>45.144641999999997</c:v>
                </c:pt>
                <c:pt idx="34">
                  <c:v>45.722324</c:v>
                </c:pt>
                <c:pt idx="35">
                  <c:v>46.166694999999997</c:v>
                </c:pt>
                <c:pt idx="36">
                  <c:v>46.705379000000001</c:v>
                </c:pt>
                <c:pt idx="37">
                  <c:v>47.365738</c:v>
                </c:pt>
                <c:pt idx="38">
                  <c:v>47.982863999999999</c:v>
                </c:pt>
                <c:pt idx="39">
                  <c:v>48.598843000000002</c:v>
                </c:pt>
                <c:pt idx="40">
                  <c:v>49.168788999999997</c:v>
                </c:pt>
                <c:pt idx="41">
                  <c:v>49.598179000000002</c:v>
                </c:pt>
                <c:pt idx="42">
                  <c:v>50.019069999999999</c:v>
                </c:pt>
                <c:pt idx="43">
                  <c:v>50.640759000000003</c:v>
                </c:pt>
                <c:pt idx="44">
                  <c:v>51.362118000000002</c:v>
                </c:pt>
                <c:pt idx="45">
                  <c:v>51.845084999999997</c:v>
                </c:pt>
                <c:pt idx="46">
                  <c:v>52.180115000000001</c:v>
                </c:pt>
                <c:pt idx="47">
                  <c:v>52.531928999999998</c:v>
                </c:pt>
                <c:pt idx="48">
                  <c:v>52.934986000000002</c:v>
                </c:pt>
                <c:pt idx="49">
                  <c:v>53.158099999999997</c:v>
                </c:pt>
                <c:pt idx="50">
                  <c:v>53.525402</c:v>
                </c:pt>
              </c:numCache>
            </c:numRef>
          </c:val>
          <c:smooth val="0"/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Reference</c:v>
                </c:pt>
              </c:strCache>
            </c:strRef>
          </c:tx>
          <c:spPr>
            <a:ln w="22225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19.181979999999999</c:v>
                </c:pt>
                <c:pt idx="1">
                  <c:v>19.616311000000003</c:v>
                </c:pt>
                <c:pt idx="2">
                  <c:v>18.927788</c:v>
                </c:pt>
                <c:pt idx="3">
                  <c:v>19.098544</c:v>
                </c:pt>
                <c:pt idx="4">
                  <c:v>18.590890999999999</c:v>
                </c:pt>
                <c:pt idx="5">
                  <c:v>18.050598000000001</c:v>
                </c:pt>
                <c:pt idx="6">
                  <c:v>18.503605</c:v>
                </c:pt>
                <c:pt idx="7">
                  <c:v>19.266026</c:v>
                </c:pt>
                <c:pt idx="8">
                  <c:v>20.158601999999998</c:v>
                </c:pt>
                <c:pt idx="9">
                  <c:v>20.623853999999998</c:v>
                </c:pt>
                <c:pt idx="10">
                  <c:v>21.315507</c:v>
                </c:pt>
                <c:pt idx="11">
                  <c:v>22.901879000000001</c:v>
                </c:pt>
                <c:pt idx="12">
                  <c:v>24.033266000000001</c:v>
                </c:pt>
                <c:pt idx="13">
                  <c:v>24.205522999999999</c:v>
                </c:pt>
                <c:pt idx="14">
                  <c:v>25.889605</c:v>
                </c:pt>
                <c:pt idx="15">
                  <c:v>27.065459999999998</c:v>
                </c:pt>
                <c:pt idx="16">
                  <c:v>26.592115000000003</c:v>
                </c:pt>
                <c:pt idx="17">
                  <c:v>27.306308000000001</c:v>
                </c:pt>
                <c:pt idx="18">
                  <c:v>30.588702000000001</c:v>
                </c:pt>
                <c:pt idx="19">
                  <c:v>33.657046000000001</c:v>
                </c:pt>
                <c:pt idx="20">
                  <c:v>33.890735999999997</c:v>
                </c:pt>
                <c:pt idx="21">
                  <c:v>32.309691999999998</c:v>
                </c:pt>
                <c:pt idx="22">
                  <c:v>32.780650999999999</c:v>
                </c:pt>
                <c:pt idx="23">
                  <c:v>34.022060000000003</c:v>
                </c:pt>
                <c:pt idx="24">
                  <c:v>34.964745000000001</c:v>
                </c:pt>
                <c:pt idx="25">
                  <c:v>36.261744999999998</c:v>
                </c:pt>
                <c:pt idx="26">
                  <c:v>36.885249999999999</c:v>
                </c:pt>
                <c:pt idx="27">
                  <c:v>37.021377999999999</c:v>
                </c:pt>
                <c:pt idx="28">
                  <c:v>37.196350000000002</c:v>
                </c:pt>
                <c:pt idx="29">
                  <c:v>37.544429999999998</c:v>
                </c:pt>
                <c:pt idx="30">
                  <c:v>37.881168000000002</c:v>
                </c:pt>
                <c:pt idx="31">
                  <c:v>38.134372999999997</c:v>
                </c:pt>
                <c:pt idx="32">
                  <c:v>38.298533999999997</c:v>
                </c:pt>
                <c:pt idx="33">
                  <c:v>38.468994000000002</c:v>
                </c:pt>
                <c:pt idx="34">
                  <c:v>38.611877</c:v>
                </c:pt>
                <c:pt idx="35">
                  <c:v>38.613323000000001</c:v>
                </c:pt>
                <c:pt idx="36">
                  <c:v>38.774208000000002</c:v>
                </c:pt>
                <c:pt idx="37">
                  <c:v>38.983142999999998</c:v>
                </c:pt>
                <c:pt idx="38">
                  <c:v>39.289341</c:v>
                </c:pt>
                <c:pt idx="39">
                  <c:v>39.585915</c:v>
                </c:pt>
                <c:pt idx="40">
                  <c:v>39.916763000000003</c:v>
                </c:pt>
                <c:pt idx="41">
                  <c:v>40.111533999999999</c:v>
                </c:pt>
                <c:pt idx="42">
                  <c:v>40.487704999999998</c:v>
                </c:pt>
                <c:pt idx="43">
                  <c:v>40.920616000000003</c:v>
                </c:pt>
                <c:pt idx="44">
                  <c:v>41.286839000000001</c:v>
                </c:pt>
                <c:pt idx="45">
                  <c:v>41.538970999999997</c:v>
                </c:pt>
                <c:pt idx="46">
                  <c:v>41.804253000000003</c:v>
                </c:pt>
                <c:pt idx="47">
                  <c:v>42.065693000000003</c:v>
                </c:pt>
                <c:pt idx="48">
                  <c:v>42.392257999999998</c:v>
                </c:pt>
                <c:pt idx="49">
                  <c:v>42.658816999999999</c:v>
                </c:pt>
                <c:pt idx="50">
                  <c:v>42.992820999999999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327056480"/>
        <c:axId val="-327061920"/>
        <c:extLst/>
      </c:lineChart>
      <c:catAx>
        <c:axId val="-3270564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27061920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-327061920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27056480"/>
        <c:crossesAt val="21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2943195454318955E-2"/>
          <c:y val="0.11564396765737454"/>
          <c:w val="0.80565304336957877"/>
          <c:h val="0.7912449030789938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Low Oil and Gas Supply</c:v>
                </c:pt>
              </c:strCache>
            </c:strRef>
          </c:tx>
          <c:spPr>
            <a:ln w="22225" cap="rnd">
              <a:solidFill>
                <a:srgbClr val="BD732A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6.2564663925817774</c:v>
                </c:pt>
                <c:pt idx="1">
                  <c:v>5.6250611354806361</c:v>
                </c:pt>
                <c:pt idx="2">
                  <c:v>4.7264328332428569</c:v>
                </c:pt>
                <c:pt idx="3">
                  <c:v>7.5095506256283535</c:v>
                </c:pt>
                <c:pt idx="4">
                  <c:v>7.8741268813399392</c:v>
                </c:pt>
                <c:pt idx="5">
                  <c:v>11.266383557726403</c:v>
                </c:pt>
                <c:pt idx="6">
                  <c:v>8.4690503519641158</c:v>
                </c:pt>
                <c:pt idx="7">
                  <c:v>8.5415621931968086</c:v>
                </c:pt>
                <c:pt idx="8">
                  <c:v>10.650540361669409</c:v>
                </c:pt>
                <c:pt idx="9">
                  <c:v>4.7004004252452525</c:v>
                </c:pt>
                <c:pt idx="10">
                  <c:v>5.1533408350761105</c:v>
                </c:pt>
                <c:pt idx="11">
                  <c:v>4.6205303817851977</c:v>
                </c:pt>
                <c:pt idx="12">
                  <c:v>3.1168307500000001</c:v>
                </c:pt>
                <c:pt idx="13">
                  <c:v>4.1546419242297681</c:v>
                </c:pt>
                <c:pt idx="14">
                  <c:v>4.7790650244118957</c:v>
                </c:pt>
                <c:pt idx="15">
                  <c:v>2.8382490250802874</c:v>
                </c:pt>
                <c:pt idx="16">
                  <c:v>2.7015667126993437</c:v>
                </c:pt>
                <c:pt idx="17">
                  <c:v>3.1462678210008361</c:v>
                </c:pt>
                <c:pt idx="18">
                  <c:v>3.2369151646478569</c:v>
                </c:pt>
                <c:pt idx="19">
                  <c:v>2.5844974658174857</c:v>
                </c:pt>
                <c:pt idx="20">
                  <c:v>2.0652379999999999</c:v>
                </c:pt>
                <c:pt idx="21">
                  <c:v>3.2425009999999999</c:v>
                </c:pt>
                <c:pt idx="22">
                  <c:v>3.736853</c:v>
                </c:pt>
                <c:pt idx="23">
                  <c:v>3.7583410000000002</c:v>
                </c:pt>
                <c:pt idx="24">
                  <c:v>3.7499370000000001</c:v>
                </c:pt>
                <c:pt idx="25">
                  <c:v>4.0819619999999999</c:v>
                </c:pt>
                <c:pt idx="26">
                  <c:v>4.3976730000000002</c:v>
                </c:pt>
                <c:pt idx="27">
                  <c:v>4.6419430000000004</c:v>
                </c:pt>
                <c:pt idx="28">
                  <c:v>4.781345</c:v>
                </c:pt>
                <c:pt idx="29">
                  <c:v>4.9091509999999996</c:v>
                </c:pt>
                <c:pt idx="30">
                  <c:v>5.0367990000000002</c:v>
                </c:pt>
                <c:pt idx="31">
                  <c:v>5.1674420000000003</c:v>
                </c:pt>
                <c:pt idx="32">
                  <c:v>5.3010479999999998</c:v>
                </c:pt>
                <c:pt idx="33">
                  <c:v>5.4522409999999999</c:v>
                </c:pt>
                <c:pt idx="34">
                  <c:v>5.5460089999999997</c:v>
                </c:pt>
                <c:pt idx="35">
                  <c:v>5.6043269999999996</c:v>
                </c:pt>
                <c:pt idx="36">
                  <c:v>5.670668</c:v>
                </c:pt>
                <c:pt idx="37">
                  <c:v>5.7218340000000003</c:v>
                </c:pt>
                <c:pt idx="38">
                  <c:v>5.7901860000000003</c:v>
                </c:pt>
                <c:pt idx="39">
                  <c:v>5.8870570000000004</c:v>
                </c:pt>
                <c:pt idx="40">
                  <c:v>5.9331870000000002</c:v>
                </c:pt>
                <c:pt idx="41">
                  <c:v>5.936871</c:v>
                </c:pt>
                <c:pt idx="42">
                  <c:v>5.9920400000000003</c:v>
                </c:pt>
                <c:pt idx="43">
                  <c:v>6.0064510000000002</c:v>
                </c:pt>
                <c:pt idx="44">
                  <c:v>6.1287929999999999</c:v>
                </c:pt>
                <c:pt idx="45">
                  <c:v>6.1572310000000003</c:v>
                </c:pt>
                <c:pt idx="46">
                  <c:v>6.2207039999999996</c:v>
                </c:pt>
                <c:pt idx="47">
                  <c:v>6.2904299999999997</c:v>
                </c:pt>
                <c:pt idx="48">
                  <c:v>6.3666210000000003</c:v>
                </c:pt>
                <c:pt idx="49">
                  <c:v>6.4025290000000004</c:v>
                </c:pt>
                <c:pt idx="50">
                  <c:v>6.5322579999999997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High Oil and Gas Supply</c:v>
                </c:pt>
              </c:strCache>
            </c:strRef>
          </c:tx>
          <c:spPr>
            <a:ln w="22225" cap="rnd">
              <a:solidFill>
                <a:srgbClr val="BD732A">
                  <a:lumMod val="75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6.2564663925817774</c:v>
                </c:pt>
                <c:pt idx="1">
                  <c:v>5.6250611354806361</c:v>
                </c:pt>
                <c:pt idx="2">
                  <c:v>4.7264328332428569</c:v>
                </c:pt>
                <c:pt idx="3">
                  <c:v>7.5095506256283535</c:v>
                </c:pt>
                <c:pt idx="4">
                  <c:v>7.8741268813399392</c:v>
                </c:pt>
                <c:pt idx="5">
                  <c:v>11.266383557726403</c:v>
                </c:pt>
                <c:pt idx="6">
                  <c:v>8.4690503519641158</c:v>
                </c:pt>
                <c:pt idx="7">
                  <c:v>8.5415621931968086</c:v>
                </c:pt>
                <c:pt idx="8">
                  <c:v>10.650540361669409</c:v>
                </c:pt>
                <c:pt idx="9">
                  <c:v>4.7004004252452525</c:v>
                </c:pt>
                <c:pt idx="10">
                  <c:v>5.1533408350761105</c:v>
                </c:pt>
                <c:pt idx="11">
                  <c:v>4.6205303817851977</c:v>
                </c:pt>
                <c:pt idx="12">
                  <c:v>3.1168307500000001</c:v>
                </c:pt>
                <c:pt idx="13">
                  <c:v>4.1546419242297681</c:v>
                </c:pt>
                <c:pt idx="14">
                  <c:v>4.7790650244118957</c:v>
                </c:pt>
                <c:pt idx="15">
                  <c:v>2.8382490250802874</c:v>
                </c:pt>
                <c:pt idx="16">
                  <c:v>2.7015667126993437</c:v>
                </c:pt>
                <c:pt idx="17">
                  <c:v>3.1462678210008361</c:v>
                </c:pt>
                <c:pt idx="18">
                  <c:v>3.2369151646478569</c:v>
                </c:pt>
                <c:pt idx="19">
                  <c:v>2.5844974658174857</c:v>
                </c:pt>
                <c:pt idx="20">
                  <c:v>2.0650300000000001</c:v>
                </c:pt>
                <c:pt idx="21">
                  <c:v>3.1264259999999999</c:v>
                </c:pt>
                <c:pt idx="22">
                  <c:v>3.0403660000000001</c:v>
                </c:pt>
                <c:pt idx="23">
                  <c:v>2.6109140000000002</c:v>
                </c:pt>
                <c:pt idx="24">
                  <c:v>2.2893729999999999</c:v>
                </c:pt>
                <c:pt idx="25">
                  <c:v>2.2484600000000001</c:v>
                </c:pt>
                <c:pt idx="26">
                  <c:v>2.2874910000000002</c:v>
                </c:pt>
                <c:pt idx="27">
                  <c:v>2.4035519999999999</c:v>
                </c:pt>
                <c:pt idx="28">
                  <c:v>2.4772059999999998</c:v>
                </c:pt>
                <c:pt idx="29">
                  <c:v>2.5862120000000002</c:v>
                </c:pt>
                <c:pt idx="30">
                  <c:v>2.6809889999999998</c:v>
                </c:pt>
                <c:pt idx="31">
                  <c:v>2.7141609999999998</c:v>
                </c:pt>
                <c:pt idx="32">
                  <c:v>2.7442359999999999</c:v>
                </c:pt>
                <c:pt idx="33">
                  <c:v>2.7915640000000002</c:v>
                </c:pt>
                <c:pt idx="34">
                  <c:v>2.791499</c:v>
                </c:pt>
                <c:pt idx="35">
                  <c:v>2.7727010000000001</c:v>
                </c:pt>
                <c:pt idx="36">
                  <c:v>2.7664710000000001</c:v>
                </c:pt>
                <c:pt idx="37">
                  <c:v>2.7578580000000001</c:v>
                </c:pt>
                <c:pt idx="38">
                  <c:v>2.7467869999999999</c:v>
                </c:pt>
                <c:pt idx="39">
                  <c:v>2.7289500000000002</c:v>
                </c:pt>
                <c:pt idx="40">
                  <c:v>2.7108989999999999</c:v>
                </c:pt>
                <c:pt idx="41">
                  <c:v>2.7103600000000001</c:v>
                </c:pt>
                <c:pt idx="42">
                  <c:v>2.7076769999999999</c:v>
                </c:pt>
                <c:pt idx="43">
                  <c:v>2.6984270000000001</c:v>
                </c:pt>
                <c:pt idx="44">
                  <c:v>2.7187489999999999</c:v>
                </c:pt>
                <c:pt idx="45">
                  <c:v>2.697114</c:v>
                </c:pt>
                <c:pt idx="46">
                  <c:v>2.6887660000000002</c:v>
                </c:pt>
                <c:pt idx="47">
                  <c:v>2.7135359999999999</c:v>
                </c:pt>
                <c:pt idx="48">
                  <c:v>2.6783440000000001</c:v>
                </c:pt>
                <c:pt idx="49">
                  <c:v>2.6506560000000001</c:v>
                </c:pt>
                <c:pt idx="50">
                  <c:v>2.664256</c:v>
                </c:pt>
              </c:numCache>
            </c:numRef>
          </c:val>
          <c:smooth val="0"/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Reference</c:v>
                </c:pt>
              </c:strCache>
            </c:strRef>
          </c:tx>
          <c:spPr>
            <a:ln w="22225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6.2564663925817774</c:v>
                </c:pt>
                <c:pt idx="1">
                  <c:v>5.6250611354806361</c:v>
                </c:pt>
                <c:pt idx="2">
                  <c:v>4.7264328332428569</c:v>
                </c:pt>
                <c:pt idx="3">
                  <c:v>7.5095506256283535</c:v>
                </c:pt>
                <c:pt idx="4">
                  <c:v>7.8741268813399392</c:v>
                </c:pt>
                <c:pt idx="5">
                  <c:v>11.266383557726403</c:v>
                </c:pt>
                <c:pt idx="6">
                  <c:v>8.4690503519641158</c:v>
                </c:pt>
                <c:pt idx="7">
                  <c:v>8.5415621931968086</c:v>
                </c:pt>
                <c:pt idx="8">
                  <c:v>10.650540361669409</c:v>
                </c:pt>
                <c:pt idx="9">
                  <c:v>4.7004004252452525</c:v>
                </c:pt>
                <c:pt idx="10">
                  <c:v>5.1533408350761105</c:v>
                </c:pt>
                <c:pt idx="11">
                  <c:v>4.6205303817851977</c:v>
                </c:pt>
                <c:pt idx="12">
                  <c:v>3.1168307500000001</c:v>
                </c:pt>
                <c:pt idx="13">
                  <c:v>4.1546419242297681</c:v>
                </c:pt>
                <c:pt idx="14">
                  <c:v>4.7790650244118957</c:v>
                </c:pt>
                <c:pt idx="15">
                  <c:v>2.8382490250802874</c:v>
                </c:pt>
                <c:pt idx="16">
                  <c:v>2.7015667126993437</c:v>
                </c:pt>
                <c:pt idx="17">
                  <c:v>3.1462678210008361</c:v>
                </c:pt>
                <c:pt idx="18">
                  <c:v>3.2369151646478569</c:v>
                </c:pt>
                <c:pt idx="19">
                  <c:v>2.5844974658174857</c:v>
                </c:pt>
                <c:pt idx="20">
                  <c:v>2.0664720000000001</c:v>
                </c:pt>
                <c:pt idx="21">
                  <c:v>3.10073</c:v>
                </c:pt>
                <c:pt idx="22">
                  <c:v>3.2256840000000002</c:v>
                </c:pt>
                <c:pt idx="23">
                  <c:v>2.992324</c:v>
                </c:pt>
                <c:pt idx="24">
                  <c:v>2.8017919999999998</c:v>
                </c:pt>
                <c:pt idx="25">
                  <c:v>2.8803239999999999</c:v>
                </c:pt>
                <c:pt idx="26">
                  <c:v>2.9843310000000001</c:v>
                </c:pt>
                <c:pt idx="27">
                  <c:v>3.042141</c:v>
                </c:pt>
                <c:pt idx="28">
                  <c:v>3.1755100000000001</c:v>
                </c:pt>
                <c:pt idx="29">
                  <c:v>3.2906309999999999</c:v>
                </c:pt>
                <c:pt idx="30">
                  <c:v>3.3439549999999998</c:v>
                </c:pt>
                <c:pt idx="31">
                  <c:v>3.3584839999999998</c:v>
                </c:pt>
                <c:pt idx="32">
                  <c:v>3.4230429999999998</c:v>
                </c:pt>
                <c:pt idx="33">
                  <c:v>3.4872100000000001</c:v>
                </c:pt>
                <c:pt idx="34">
                  <c:v>3.5170400000000002</c:v>
                </c:pt>
                <c:pt idx="35">
                  <c:v>3.5326979999999999</c:v>
                </c:pt>
                <c:pt idx="36">
                  <c:v>3.5373169999999998</c:v>
                </c:pt>
                <c:pt idx="37">
                  <c:v>3.5283199999999999</c:v>
                </c:pt>
                <c:pt idx="38">
                  <c:v>3.5497399999999999</c:v>
                </c:pt>
                <c:pt idx="39">
                  <c:v>3.5503559999999998</c:v>
                </c:pt>
                <c:pt idx="40">
                  <c:v>3.5492530000000002</c:v>
                </c:pt>
                <c:pt idx="41">
                  <c:v>3.549023</c:v>
                </c:pt>
                <c:pt idx="42">
                  <c:v>3.5287259999999998</c:v>
                </c:pt>
                <c:pt idx="43">
                  <c:v>3.5056509999999999</c:v>
                </c:pt>
                <c:pt idx="44">
                  <c:v>3.5018690000000001</c:v>
                </c:pt>
                <c:pt idx="45">
                  <c:v>3.5076990000000001</c:v>
                </c:pt>
                <c:pt idx="46">
                  <c:v>3.521007</c:v>
                </c:pt>
                <c:pt idx="47">
                  <c:v>3.547183</c:v>
                </c:pt>
                <c:pt idx="48">
                  <c:v>3.5962100000000001</c:v>
                </c:pt>
                <c:pt idx="49">
                  <c:v>3.6540050000000002</c:v>
                </c:pt>
                <c:pt idx="50">
                  <c:v>3.6939389999999999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327066816"/>
        <c:axId val="-327057568"/>
        <c:extLst/>
      </c:lineChart>
      <c:catAx>
        <c:axId val="-3270668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27057568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-327057568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27066816"/>
        <c:crossesAt val="21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157591127845036"/>
          <c:y val="8.3318777236179753E-2"/>
          <c:w val="0.78239784079811048"/>
          <c:h val="0.82584213613981339"/>
        </c:manualLayout>
      </c:layout>
      <c:areaChart>
        <c:grouping val="stack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"other"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  <a:ln w="25400"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1.9089339999999999</c:v>
                </c:pt>
                <c:pt idx="1">
                  <c:v>2.0030190000000001</c:v>
                </c:pt>
                <c:pt idx="2">
                  <c:v>2.0882100000000001</c:v>
                </c:pt>
                <c:pt idx="3">
                  <c:v>2.2216279999999999</c:v>
                </c:pt>
                <c:pt idx="4">
                  <c:v>2.2037789999999999</c:v>
                </c:pt>
                <c:pt idx="5">
                  <c:v>2.271871</c:v>
                </c:pt>
                <c:pt idx="6">
                  <c:v>2.2776870000000002</c:v>
                </c:pt>
                <c:pt idx="7">
                  <c:v>2.2931499999999998</c:v>
                </c:pt>
                <c:pt idx="8">
                  <c:v>2.3587720000000001</c:v>
                </c:pt>
                <c:pt idx="9">
                  <c:v>2.3629599999999997</c:v>
                </c:pt>
                <c:pt idx="10">
                  <c:v>2.2409370000000002</c:v>
                </c:pt>
                <c:pt idx="11">
                  <c:v>2.1033539999999999</c:v>
                </c:pt>
                <c:pt idx="12">
                  <c:v>1.9733019999999999</c:v>
                </c:pt>
                <c:pt idx="13">
                  <c:v>1.747433</c:v>
                </c:pt>
                <c:pt idx="14">
                  <c:v>1.6434759999999999</c:v>
                </c:pt>
                <c:pt idx="15">
                  <c:v>1.5309280000000001</c:v>
                </c:pt>
                <c:pt idx="16">
                  <c:v>1.3940380000000001</c:v>
                </c:pt>
                <c:pt idx="17">
                  <c:v>1.309793</c:v>
                </c:pt>
                <c:pt idx="18">
                  <c:v>1.2614350000000001</c:v>
                </c:pt>
                <c:pt idx="19">
                  <c:v>1.1952780000000001</c:v>
                </c:pt>
                <c:pt idx="20">
                  <c:v>1.192512</c:v>
                </c:pt>
                <c:pt idx="21">
                  <c:v>1.2314430000000001</c:v>
                </c:pt>
                <c:pt idx="22">
                  <c:v>1.201503</c:v>
                </c:pt>
                <c:pt idx="23">
                  <c:v>1.1818329999999999</c:v>
                </c:pt>
                <c:pt idx="24">
                  <c:v>1.1632720000000001</c:v>
                </c:pt>
                <c:pt idx="25">
                  <c:v>1.179141</c:v>
                </c:pt>
                <c:pt idx="26">
                  <c:v>1.172296</c:v>
                </c:pt>
                <c:pt idx="27">
                  <c:v>1.161648</c:v>
                </c:pt>
                <c:pt idx="28">
                  <c:v>1.1401790000000001</c:v>
                </c:pt>
                <c:pt idx="29">
                  <c:v>1.1298250000000001</c:v>
                </c:pt>
                <c:pt idx="30">
                  <c:v>1.1144769999999999</c:v>
                </c:pt>
                <c:pt idx="31">
                  <c:v>1.093245</c:v>
                </c:pt>
                <c:pt idx="32">
                  <c:v>1.088962</c:v>
                </c:pt>
                <c:pt idx="33">
                  <c:v>1.0695619999999999</c:v>
                </c:pt>
                <c:pt idx="34">
                  <c:v>1.058521</c:v>
                </c:pt>
                <c:pt idx="35">
                  <c:v>1.0498530000000001</c:v>
                </c:pt>
                <c:pt idx="36">
                  <c:v>1.0425120000000001</c:v>
                </c:pt>
                <c:pt idx="37">
                  <c:v>1.01105</c:v>
                </c:pt>
                <c:pt idx="38">
                  <c:v>0.96082900000000004</c:v>
                </c:pt>
                <c:pt idx="39">
                  <c:v>0.93586800000000003</c:v>
                </c:pt>
                <c:pt idx="40">
                  <c:v>0.91134099999999996</c:v>
                </c:pt>
                <c:pt idx="41">
                  <c:v>0.89837600000000006</c:v>
                </c:pt>
                <c:pt idx="42">
                  <c:v>0.88512999999999997</c:v>
                </c:pt>
                <c:pt idx="43">
                  <c:v>0.89471699999999998</c:v>
                </c:pt>
                <c:pt idx="44">
                  <c:v>0.86545099999999997</c:v>
                </c:pt>
                <c:pt idx="45">
                  <c:v>0.82366000000000006</c:v>
                </c:pt>
                <c:pt idx="46">
                  <c:v>0.81082399999999999</c:v>
                </c:pt>
                <c:pt idx="47">
                  <c:v>0.79865399999999998</c:v>
                </c:pt>
                <c:pt idx="48">
                  <c:v>0.78701299999999996</c:v>
                </c:pt>
                <c:pt idx="49">
                  <c:v>0.783632</c:v>
                </c:pt>
                <c:pt idx="50">
                  <c:v>0.77756899999999995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Lower 48 offshore</c:v>
                </c:pt>
              </c:strCache>
            </c:strRef>
          </c:tx>
          <c:spPr>
            <a:solidFill>
              <a:srgbClr val="0096D7"/>
            </a:solidFill>
            <a:ln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4.9002939999999997</c:v>
                </c:pt>
                <c:pt idx="1">
                  <c:v>5.479152</c:v>
                </c:pt>
                <c:pt idx="2">
                  <c:v>4.9501670000000004</c:v>
                </c:pt>
                <c:pt idx="3">
                  <c:v>4.8401630000000004</c:v>
                </c:pt>
                <c:pt idx="4">
                  <c:v>4.3361720000000004</c:v>
                </c:pt>
                <c:pt idx="5">
                  <c:v>3.4432559999999999</c:v>
                </c:pt>
                <c:pt idx="6">
                  <c:v>3.2052149999999999</c:v>
                </c:pt>
                <c:pt idx="7">
                  <c:v>3.090192</c:v>
                </c:pt>
                <c:pt idx="8">
                  <c:v>2.6276510000000002</c:v>
                </c:pt>
                <c:pt idx="9">
                  <c:v>2.694264</c:v>
                </c:pt>
                <c:pt idx="10">
                  <c:v>2.4806300000000001</c:v>
                </c:pt>
                <c:pt idx="11">
                  <c:v>2.0271479999999999</c:v>
                </c:pt>
                <c:pt idx="12">
                  <c:v>1.6383989999999999</c:v>
                </c:pt>
                <c:pt idx="13">
                  <c:v>1.433108</c:v>
                </c:pt>
                <c:pt idx="14">
                  <c:v>1.348509</c:v>
                </c:pt>
                <c:pt idx="15">
                  <c:v>1.358994</c:v>
                </c:pt>
                <c:pt idx="16">
                  <c:v>1.252589</c:v>
                </c:pt>
                <c:pt idx="17">
                  <c:v>1.083264</c:v>
                </c:pt>
                <c:pt idx="18">
                  <c:v>0.980267</c:v>
                </c:pt>
                <c:pt idx="19">
                  <c:v>0.95146399999999998</c:v>
                </c:pt>
                <c:pt idx="20">
                  <c:v>1.2091769999999999</c:v>
                </c:pt>
                <c:pt idx="21">
                  <c:v>0.95264099999999996</c:v>
                </c:pt>
                <c:pt idx="22">
                  <c:v>0.930809</c:v>
                </c:pt>
                <c:pt idx="23">
                  <c:v>0.86560700000000002</c:v>
                </c:pt>
                <c:pt idx="24">
                  <c:v>0.82469199999999998</c:v>
                </c:pt>
                <c:pt idx="25">
                  <c:v>0.79501500000000003</c:v>
                </c:pt>
                <c:pt idx="26">
                  <c:v>0.81814600000000004</c:v>
                </c:pt>
                <c:pt idx="27">
                  <c:v>0.87467499999999998</c:v>
                </c:pt>
                <c:pt idx="28">
                  <c:v>0.991228</c:v>
                </c:pt>
                <c:pt idx="29">
                  <c:v>1.0462830000000001</c:v>
                </c:pt>
                <c:pt idx="30">
                  <c:v>1.2038409999999999</c:v>
                </c:pt>
                <c:pt idx="31">
                  <c:v>1.2979339999999999</c:v>
                </c:pt>
                <c:pt idx="32">
                  <c:v>1.3154429999999999</c:v>
                </c:pt>
                <c:pt idx="33">
                  <c:v>1.4616720000000001</c:v>
                </c:pt>
                <c:pt idx="34">
                  <c:v>1.558046</c:v>
                </c:pt>
                <c:pt idx="35">
                  <c:v>1.5384789999999999</c:v>
                </c:pt>
                <c:pt idx="36">
                  <c:v>1.4646809999999999</c:v>
                </c:pt>
                <c:pt idx="37">
                  <c:v>1.4921450000000001</c:v>
                </c:pt>
                <c:pt idx="38">
                  <c:v>1.481948</c:v>
                </c:pt>
                <c:pt idx="39">
                  <c:v>1.525258</c:v>
                </c:pt>
                <c:pt idx="40">
                  <c:v>1.510516</c:v>
                </c:pt>
                <c:pt idx="41">
                  <c:v>1.4844459999999999</c:v>
                </c:pt>
                <c:pt idx="42">
                  <c:v>1.544365</c:v>
                </c:pt>
                <c:pt idx="43">
                  <c:v>1.5692489999999999</c:v>
                </c:pt>
                <c:pt idx="44">
                  <c:v>1.542926</c:v>
                </c:pt>
                <c:pt idx="45">
                  <c:v>1.5140009999999999</c:v>
                </c:pt>
                <c:pt idx="46">
                  <c:v>1.5894699999999999</c:v>
                </c:pt>
                <c:pt idx="47">
                  <c:v>1.655289</c:v>
                </c:pt>
                <c:pt idx="48">
                  <c:v>1.6341749999999999</c:v>
                </c:pt>
                <c:pt idx="49">
                  <c:v>1.5953029999999999</c:v>
                </c:pt>
                <c:pt idx="50">
                  <c:v>1.5304279999999999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 Lower 48 onshore</c:v>
                </c:pt>
              </c:strCache>
            </c:strRef>
          </c:tx>
          <c:spPr>
            <a:solidFill>
              <a:srgbClr val="675005"/>
            </a:solidFill>
            <a:ln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6.4383540000000004</c:v>
                </c:pt>
                <c:pt idx="1">
                  <c:v>5.8376539999999997</c:v>
                </c:pt>
                <c:pt idx="2">
                  <c:v>5.5095739999999997</c:v>
                </c:pt>
                <c:pt idx="3">
                  <c:v>5.4301329999999997</c:v>
                </c:pt>
                <c:pt idx="4">
                  <c:v>5.2689620000000001</c:v>
                </c:pt>
                <c:pt idx="5">
                  <c:v>5.0930850000000003</c:v>
                </c:pt>
                <c:pt idx="6">
                  <c:v>5.0658260000000004</c:v>
                </c:pt>
                <c:pt idx="7">
                  <c:v>4.9318390000000001</c:v>
                </c:pt>
                <c:pt idx="8">
                  <c:v>4.8798069999999996</c:v>
                </c:pt>
                <c:pt idx="9">
                  <c:v>4.5106479999999998</c:v>
                </c:pt>
                <c:pt idx="10">
                  <c:v>4.1980360000000001</c:v>
                </c:pt>
                <c:pt idx="11">
                  <c:v>3.9646669999999999</c:v>
                </c:pt>
                <c:pt idx="12">
                  <c:v>3.6944490000000001</c:v>
                </c:pt>
                <c:pt idx="13">
                  <c:v>3.4703210000000002</c:v>
                </c:pt>
                <c:pt idx="14">
                  <c:v>3.4247519999999998</c:v>
                </c:pt>
                <c:pt idx="15">
                  <c:v>3.2096279999999999</c:v>
                </c:pt>
                <c:pt idx="16">
                  <c:v>2.8077909999999999</c:v>
                </c:pt>
                <c:pt idx="17">
                  <c:v>2.6652019999999998</c:v>
                </c:pt>
                <c:pt idx="18">
                  <c:v>2.6671299999999998</c:v>
                </c:pt>
                <c:pt idx="19">
                  <c:v>2.3609819999999999</c:v>
                </c:pt>
                <c:pt idx="20">
                  <c:v>2.328131</c:v>
                </c:pt>
                <c:pt idx="21">
                  <c:v>2.181581</c:v>
                </c:pt>
                <c:pt idx="22">
                  <c:v>2.0917089999999998</c:v>
                </c:pt>
                <c:pt idx="23">
                  <c:v>1.982742</c:v>
                </c:pt>
                <c:pt idx="24">
                  <c:v>1.909386</c:v>
                </c:pt>
                <c:pt idx="25">
                  <c:v>1.8022229999999999</c:v>
                </c:pt>
                <c:pt idx="26">
                  <c:v>1.665753</c:v>
                </c:pt>
                <c:pt idx="27">
                  <c:v>1.5624560000000001</c:v>
                </c:pt>
                <c:pt idx="28">
                  <c:v>1.5127980000000001</c:v>
                </c:pt>
                <c:pt idx="29">
                  <c:v>1.45912</c:v>
                </c:pt>
                <c:pt idx="30">
                  <c:v>1.419842</c:v>
                </c:pt>
                <c:pt idx="31">
                  <c:v>1.3761540000000001</c:v>
                </c:pt>
                <c:pt idx="32">
                  <c:v>1.35026</c:v>
                </c:pt>
                <c:pt idx="33">
                  <c:v>1.3029500000000001</c:v>
                </c:pt>
                <c:pt idx="34">
                  <c:v>1.2631619999999999</c:v>
                </c:pt>
                <c:pt idx="35">
                  <c:v>1.2411300000000001</c:v>
                </c:pt>
                <c:pt idx="36">
                  <c:v>1.2224809999999999</c:v>
                </c:pt>
                <c:pt idx="37">
                  <c:v>1.207389</c:v>
                </c:pt>
                <c:pt idx="38">
                  <c:v>1.1852929999999999</c:v>
                </c:pt>
                <c:pt idx="39">
                  <c:v>1.1555880000000001</c:v>
                </c:pt>
                <c:pt idx="40">
                  <c:v>1.1479539999999999</c:v>
                </c:pt>
                <c:pt idx="41">
                  <c:v>1.143265</c:v>
                </c:pt>
                <c:pt idx="42">
                  <c:v>1.130522</c:v>
                </c:pt>
                <c:pt idx="43">
                  <c:v>1.111672</c:v>
                </c:pt>
                <c:pt idx="44">
                  <c:v>1.092187</c:v>
                </c:pt>
                <c:pt idx="45">
                  <c:v>1.0693269999999999</c:v>
                </c:pt>
                <c:pt idx="46">
                  <c:v>1.044308</c:v>
                </c:pt>
                <c:pt idx="47">
                  <c:v>1.027309</c:v>
                </c:pt>
                <c:pt idx="48">
                  <c:v>1.0140199999999999</c:v>
                </c:pt>
                <c:pt idx="49">
                  <c:v>1.0006159999999999</c:v>
                </c:pt>
                <c:pt idx="50">
                  <c:v>0.99476200000000004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tight/shale gas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Sheet1!$E$2:$E$52</c:f>
              <c:numCache>
                <c:formatCode>General</c:formatCode>
                <c:ptCount val="51"/>
                <c:pt idx="0">
                  <c:v>5.9343859999999999</c:v>
                </c:pt>
                <c:pt idx="1">
                  <c:v>6.2964880000000001</c:v>
                </c:pt>
                <c:pt idx="2">
                  <c:v>6.379842</c:v>
                </c:pt>
                <c:pt idx="3">
                  <c:v>6.6066119999999993</c:v>
                </c:pt>
                <c:pt idx="4">
                  <c:v>6.7819790000000006</c:v>
                </c:pt>
                <c:pt idx="5">
                  <c:v>7.242388</c:v>
                </c:pt>
                <c:pt idx="6">
                  <c:v>7.9548739999999993</c:v>
                </c:pt>
                <c:pt idx="7">
                  <c:v>8.9508530000000004</c:v>
                </c:pt>
                <c:pt idx="8">
                  <c:v>10.292375</c:v>
                </c:pt>
                <c:pt idx="9">
                  <c:v>11.055986000000001</c:v>
                </c:pt>
                <c:pt idx="10">
                  <c:v>12.395904999999999</c:v>
                </c:pt>
                <c:pt idx="11">
                  <c:v>14.806706999999999</c:v>
                </c:pt>
                <c:pt idx="12">
                  <c:v>16.727119999999999</c:v>
                </c:pt>
                <c:pt idx="13">
                  <c:v>17.554670999999999</c:v>
                </c:pt>
                <c:pt idx="14">
                  <c:v>19.472869000000003</c:v>
                </c:pt>
                <c:pt idx="15">
                  <c:v>20.964787999999999</c:v>
                </c:pt>
                <c:pt idx="16">
                  <c:v>21.138254</c:v>
                </c:pt>
                <c:pt idx="17">
                  <c:v>22.234168</c:v>
                </c:pt>
                <c:pt idx="18">
                  <c:v>25.666643000000001</c:v>
                </c:pt>
                <c:pt idx="19">
                  <c:v>29.306474000000001</c:v>
                </c:pt>
                <c:pt idx="20">
                  <c:v>29.160913000000001</c:v>
                </c:pt>
                <c:pt idx="21">
                  <c:v>27.944028000000003</c:v>
                </c:pt>
                <c:pt idx="22">
                  <c:v>28.556628000000003</c:v>
                </c:pt>
                <c:pt idx="23">
                  <c:v>29.991877000000002</c:v>
                </c:pt>
                <c:pt idx="24">
                  <c:v>31.067394999999998</c:v>
                </c:pt>
                <c:pt idx="25">
                  <c:v>32.485363</c:v>
                </c:pt>
                <c:pt idx="26">
                  <c:v>33.229062999999996</c:v>
                </c:pt>
                <c:pt idx="27">
                  <c:v>33.422595999999999</c:v>
                </c:pt>
                <c:pt idx="28">
                  <c:v>33.552143000000001</c:v>
                </c:pt>
                <c:pt idx="29">
                  <c:v>33.909202999999998</c:v>
                </c:pt>
                <c:pt idx="30">
                  <c:v>34.143011999999999</c:v>
                </c:pt>
                <c:pt idx="31">
                  <c:v>34.367035000000001</c:v>
                </c:pt>
                <c:pt idx="32">
                  <c:v>34.543869000000001</c:v>
                </c:pt>
                <c:pt idx="33">
                  <c:v>34.634810000000002</c:v>
                </c:pt>
                <c:pt idx="34">
                  <c:v>34.732143000000001</c:v>
                </c:pt>
                <c:pt idx="35">
                  <c:v>34.783859999999997</c:v>
                </c:pt>
                <c:pt idx="36">
                  <c:v>35.044533000000001</c:v>
                </c:pt>
                <c:pt idx="37">
                  <c:v>35.272556999999999</c:v>
                </c:pt>
                <c:pt idx="38">
                  <c:v>35.661276000000001</c:v>
                </c:pt>
                <c:pt idx="39">
                  <c:v>35.969197999999999</c:v>
                </c:pt>
                <c:pt idx="40">
                  <c:v>36.346947</c:v>
                </c:pt>
                <c:pt idx="41">
                  <c:v>36.585445</c:v>
                </c:pt>
                <c:pt idx="42">
                  <c:v>36.927689999999998</c:v>
                </c:pt>
                <c:pt idx="43">
                  <c:v>37.344976000000003</c:v>
                </c:pt>
                <c:pt idx="44">
                  <c:v>37.786269999999995</c:v>
                </c:pt>
                <c:pt idx="45">
                  <c:v>38.131979000000001</c:v>
                </c:pt>
                <c:pt idx="46">
                  <c:v>38.359645</c:v>
                </c:pt>
                <c:pt idx="47">
                  <c:v>38.584440000000001</c:v>
                </c:pt>
                <c:pt idx="48">
                  <c:v>38.957043999999996</c:v>
                </c:pt>
                <c:pt idx="49">
                  <c:v>39.279268000000002</c:v>
                </c:pt>
                <c:pt idx="50">
                  <c:v>39.690055999999998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327061376"/>
        <c:axId val="-327059200"/>
        <c:extLst/>
      </c:areaChart>
      <c:catAx>
        <c:axId val="-3270613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27059200"/>
        <c:crossesAt val="0"/>
        <c:auto val="1"/>
        <c:lblAlgn val="ctr"/>
        <c:lblOffset val="100"/>
        <c:tickLblSkip val="10"/>
        <c:tickMarkSkip val="10"/>
        <c:noMultiLvlLbl val="0"/>
      </c:catAx>
      <c:valAx>
        <c:axId val="-327059200"/>
        <c:scaling>
          <c:orientation val="minMax"/>
          <c:max val="6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27061376"/>
        <c:crossesAt val="21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chemeClr val="bg2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157591127845036"/>
          <c:y val="8.3318777236179753E-2"/>
          <c:w val="0.78239784079811048"/>
          <c:h val="0.82584213613981339"/>
        </c:manualLayout>
      </c:layout>
      <c:areaChart>
        <c:grouping val="stack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"other"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  <a:ln w="25400"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1.9089339999999999</c:v>
                </c:pt>
                <c:pt idx="1">
                  <c:v>2.0030190000000001</c:v>
                </c:pt>
                <c:pt idx="2">
                  <c:v>2.0882100000000001</c:v>
                </c:pt>
                <c:pt idx="3">
                  <c:v>2.2216279999999999</c:v>
                </c:pt>
                <c:pt idx="4">
                  <c:v>2.2037789999999999</c:v>
                </c:pt>
                <c:pt idx="5">
                  <c:v>2.271871</c:v>
                </c:pt>
                <c:pt idx="6">
                  <c:v>2.2776870000000002</c:v>
                </c:pt>
                <c:pt idx="7">
                  <c:v>2.2931499999999998</c:v>
                </c:pt>
                <c:pt idx="8">
                  <c:v>2.3587720000000001</c:v>
                </c:pt>
                <c:pt idx="9">
                  <c:v>2.3629599999999997</c:v>
                </c:pt>
                <c:pt idx="10">
                  <c:v>2.2409370000000002</c:v>
                </c:pt>
                <c:pt idx="11">
                  <c:v>2.1033539999999999</c:v>
                </c:pt>
                <c:pt idx="12">
                  <c:v>1.9733019999999999</c:v>
                </c:pt>
                <c:pt idx="13">
                  <c:v>1.747433</c:v>
                </c:pt>
                <c:pt idx="14">
                  <c:v>1.6434759999999999</c:v>
                </c:pt>
                <c:pt idx="15">
                  <c:v>1.5309280000000001</c:v>
                </c:pt>
                <c:pt idx="16">
                  <c:v>1.3940380000000001</c:v>
                </c:pt>
                <c:pt idx="17">
                  <c:v>1.309793</c:v>
                </c:pt>
                <c:pt idx="18">
                  <c:v>1.2614350000000001</c:v>
                </c:pt>
                <c:pt idx="19">
                  <c:v>1.1952780000000001</c:v>
                </c:pt>
                <c:pt idx="20">
                  <c:v>1.1697690000000001</c:v>
                </c:pt>
                <c:pt idx="21">
                  <c:v>1.2130179999999999</c:v>
                </c:pt>
                <c:pt idx="22">
                  <c:v>1.1810989999999999</c:v>
                </c:pt>
                <c:pt idx="23">
                  <c:v>1.1347</c:v>
                </c:pt>
                <c:pt idx="24">
                  <c:v>1.1088789999999999</c:v>
                </c:pt>
                <c:pt idx="25">
                  <c:v>1.1380319999999999</c:v>
                </c:pt>
                <c:pt idx="26">
                  <c:v>1.147</c:v>
                </c:pt>
                <c:pt idx="27">
                  <c:v>1.133686</c:v>
                </c:pt>
                <c:pt idx="28">
                  <c:v>1.1140479999999999</c:v>
                </c:pt>
                <c:pt idx="29">
                  <c:v>1.0950409999999999</c:v>
                </c:pt>
                <c:pt idx="30">
                  <c:v>1.0588360000000001</c:v>
                </c:pt>
                <c:pt idx="31">
                  <c:v>1.047647</c:v>
                </c:pt>
                <c:pt idx="32">
                  <c:v>1.0400149999999999</c:v>
                </c:pt>
                <c:pt idx="33">
                  <c:v>1.021237</c:v>
                </c:pt>
                <c:pt idx="34">
                  <c:v>1.000059</c:v>
                </c:pt>
                <c:pt idx="35">
                  <c:v>0.99144900000000002</c:v>
                </c:pt>
                <c:pt idx="36">
                  <c:v>0.98376700000000006</c:v>
                </c:pt>
                <c:pt idx="37">
                  <c:v>0.97438100000000005</c:v>
                </c:pt>
                <c:pt idx="38">
                  <c:v>0.95680500000000002</c:v>
                </c:pt>
                <c:pt idx="39">
                  <c:v>0.924929</c:v>
                </c:pt>
                <c:pt idx="40">
                  <c:v>0.91076299999999999</c:v>
                </c:pt>
                <c:pt idx="41">
                  <c:v>0.89747700000000008</c:v>
                </c:pt>
                <c:pt idx="42">
                  <c:v>0.88269799999999998</c:v>
                </c:pt>
                <c:pt idx="43">
                  <c:v>0.868062</c:v>
                </c:pt>
                <c:pt idx="44">
                  <c:v>0.85488600000000003</c:v>
                </c:pt>
                <c:pt idx="45">
                  <c:v>0.82553900000000002</c:v>
                </c:pt>
                <c:pt idx="46">
                  <c:v>0.80934700000000004</c:v>
                </c:pt>
                <c:pt idx="47">
                  <c:v>0.82900400000000007</c:v>
                </c:pt>
                <c:pt idx="48">
                  <c:v>0.80638500000000002</c:v>
                </c:pt>
                <c:pt idx="49">
                  <c:v>0.79797099999999999</c:v>
                </c:pt>
                <c:pt idx="50">
                  <c:v>0.78272200000000003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Lower 48 offshore</c:v>
                </c:pt>
              </c:strCache>
            </c:strRef>
          </c:tx>
          <c:spPr>
            <a:solidFill>
              <a:srgbClr val="0096D7"/>
            </a:solidFill>
            <a:ln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4.9002939999999997</c:v>
                </c:pt>
                <c:pt idx="1">
                  <c:v>5.479152</c:v>
                </c:pt>
                <c:pt idx="2">
                  <c:v>4.9501670000000004</c:v>
                </c:pt>
                <c:pt idx="3">
                  <c:v>4.8401630000000004</c:v>
                </c:pt>
                <c:pt idx="4">
                  <c:v>4.3361720000000004</c:v>
                </c:pt>
                <c:pt idx="5">
                  <c:v>3.4432559999999999</c:v>
                </c:pt>
                <c:pt idx="6">
                  <c:v>3.2052149999999999</c:v>
                </c:pt>
                <c:pt idx="7">
                  <c:v>3.090192</c:v>
                </c:pt>
                <c:pt idx="8">
                  <c:v>2.6276510000000002</c:v>
                </c:pt>
                <c:pt idx="9">
                  <c:v>2.694264</c:v>
                </c:pt>
                <c:pt idx="10">
                  <c:v>2.4806300000000001</c:v>
                </c:pt>
                <c:pt idx="11">
                  <c:v>2.0271479999999999</c:v>
                </c:pt>
                <c:pt idx="12">
                  <c:v>1.6383989999999999</c:v>
                </c:pt>
                <c:pt idx="13">
                  <c:v>1.433108</c:v>
                </c:pt>
                <c:pt idx="14">
                  <c:v>1.348509</c:v>
                </c:pt>
                <c:pt idx="15">
                  <c:v>1.358994</c:v>
                </c:pt>
                <c:pt idx="16">
                  <c:v>1.252589</c:v>
                </c:pt>
                <c:pt idx="17">
                  <c:v>1.083264</c:v>
                </c:pt>
                <c:pt idx="18">
                  <c:v>0.980267</c:v>
                </c:pt>
                <c:pt idx="19">
                  <c:v>0.95146399999999998</c:v>
                </c:pt>
                <c:pt idx="20">
                  <c:v>1.207924</c:v>
                </c:pt>
                <c:pt idx="21">
                  <c:v>0.95947700000000002</c:v>
                </c:pt>
                <c:pt idx="22">
                  <c:v>0.92988700000000002</c:v>
                </c:pt>
                <c:pt idx="23">
                  <c:v>0.86705699999999997</c:v>
                </c:pt>
                <c:pt idx="24">
                  <c:v>0.85895699999999997</c:v>
                </c:pt>
                <c:pt idx="25">
                  <c:v>0.86023799999999995</c:v>
                </c:pt>
                <c:pt idx="26">
                  <c:v>0.91292700000000004</c:v>
                </c:pt>
                <c:pt idx="27">
                  <c:v>0.97414699999999999</c:v>
                </c:pt>
                <c:pt idx="28">
                  <c:v>1.1672199999999999</c:v>
                </c:pt>
                <c:pt idx="29">
                  <c:v>1.2512019999999999</c:v>
                </c:pt>
                <c:pt idx="30">
                  <c:v>1.332546</c:v>
                </c:pt>
                <c:pt idx="31">
                  <c:v>1.4149020000000001</c:v>
                </c:pt>
                <c:pt idx="32">
                  <c:v>1.53094</c:v>
                </c:pt>
                <c:pt idx="33">
                  <c:v>1.616768</c:v>
                </c:pt>
                <c:pt idx="34">
                  <c:v>1.841167</c:v>
                </c:pt>
                <c:pt idx="35">
                  <c:v>1.9903390000000001</c:v>
                </c:pt>
                <c:pt idx="36">
                  <c:v>2.1066159999999998</c:v>
                </c:pt>
                <c:pt idx="37">
                  <c:v>2.1293160000000002</c:v>
                </c:pt>
                <c:pt idx="38">
                  <c:v>2.135821</c:v>
                </c:pt>
                <c:pt idx="39">
                  <c:v>2.2930419999999998</c:v>
                </c:pt>
                <c:pt idx="40">
                  <c:v>2.4477519999999999</c:v>
                </c:pt>
                <c:pt idx="41">
                  <c:v>2.6034109999999999</c:v>
                </c:pt>
                <c:pt idx="42">
                  <c:v>2.740777</c:v>
                </c:pt>
                <c:pt idx="43">
                  <c:v>2.852252</c:v>
                </c:pt>
                <c:pt idx="44">
                  <c:v>2.9388999999999998</c:v>
                </c:pt>
                <c:pt idx="45">
                  <c:v>3.135713</c:v>
                </c:pt>
                <c:pt idx="46">
                  <c:v>3.0654279999999998</c:v>
                </c:pt>
                <c:pt idx="47">
                  <c:v>2.9044530000000002</c:v>
                </c:pt>
                <c:pt idx="48">
                  <c:v>2.8081779999999998</c:v>
                </c:pt>
                <c:pt idx="49">
                  <c:v>2.6124939999999999</c:v>
                </c:pt>
                <c:pt idx="50">
                  <c:v>2.4153889999999998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 Lower 48 onshore</c:v>
                </c:pt>
              </c:strCache>
            </c:strRef>
          </c:tx>
          <c:spPr>
            <a:solidFill>
              <a:srgbClr val="675005"/>
            </a:solidFill>
            <a:ln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6.4383540000000004</c:v>
                </c:pt>
                <c:pt idx="1">
                  <c:v>5.8376539999999997</c:v>
                </c:pt>
                <c:pt idx="2">
                  <c:v>5.5095739999999997</c:v>
                </c:pt>
                <c:pt idx="3">
                  <c:v>5.4301329999999997</c:v>
                </c:pt>
                <c:pt idx="4">
                  <c:v>5.2689620000000001</c:v>
                </c:pt>
                <c:pt idx="5">
                  <c:v>5.0930850000000003</c:v>
                </c:pt>
                <c:pt idx="6">
                  <c:v>5.0658260000000004</c:v>
                </c:pt>
                <c:pt idx="7">
                  <c:v>4.9318390000000001</c:v>
                </c:pt>
                <c:pt idx="8">
                  <c:v>4.8798069999999996</c:v>
                </c:pt>
                <c:pt idx="9">
                  <c:v>4.5106479999999998</c:v>
                </c:pt>
                <c:pt idx="10">
                  <c:v>4.1980360000000001</c:v>
                </c:pt>
                <c:pt idx="11">
                  <c:v>3.9646669999999999</c:v>
                </c:pt>
                <c:pt idx="12">
                  <c:v>3.6944490000000001</c:v>
                </c:pt>
                <c:pt idx="13">
                  <c:v>3.4703210000000002</c:v>
                </c:pt>
                <c:pt idx="14">
                  <c:v>3.4247519999999998</c:v>
                </c:pt>
                <c:pt idx="15">
                  <c:v>3.2096279999999999</c:v>
                </c:pt>
                <c:pt idx="16">
                  <c:v>2.8077909999999999</c:v>
                </c:pt>
                <c:pt idx="17">
                  <c:v>2.6652019999999998</c:v>
                </c:pt>
                <c:pt idx="18">
                  <c:v>2.6671299999999998</c:v>
                </c:pt>
                <c:pt idx="19">
                  <c:v>2.3609819999999999</c:v>
                </c:pt>
                <c:pt idx="20">
                  <c:v>2.3319540000000001</c:v>
                </c:pt>
                <c:pt idx="21">
                  <c:v>2.145181</c:v>
                </c:pt>
                <c:pt idx="22">
                  <c:v>2.0532349999999999</c:v>
                </c:pt>
                <c:pt idx="23">
                  <c:v>1.9326540000000001</c:v>
                </c:pt>
                <c:pt idx="24">
                  <c:v>1.870261</c:v>
                </c:pt>
                <c:pt idx="25">
                  <c:v>1.848808</c:v>
                </c:pt>
                <c:pt idx="26">
                  <c:v>1.732691</c:v>
                </c:pt>
                <c:pt idx="27">
                  <c:v>1.6082590000000001</c:v>
                </c:pt>
                <c:pt idx="28">
                  <c:v>1.5249550000000001</c:v>
                </c:pt>
                <c:pt idx="29">
                  <c:v>1.4626520000000001</c:v>
                </c:pt>
                <c:pt idx="30">
                  <c:v>1.4173260000000001</c:v>
                </c:pt>
                <c:pt idx="31">
                  <c:v>1.369561</c:v>
                </c:pt>
                <c:pt idx="32">
                  <c:v>1.3384769999999999</c:v>
                </c:pt>
                <c:pt idx="33">
                  <c:v>1.2887599999999999</c:v>
                </c:pt>
                <c:pt idx="34">
                  <c:v>1.242032</c:v>
                </c:pt>
                <c:pt idx="35">
                  <c:v>1.2191959999999999</c:v>
                </c:pt>
                <c:pt idx="36">
                  <c:v>1.203959</c:v>
                </c:pt>
                <c:pt idx="37">
                  <c:v>1.1924490000000001</c:v>
                </c:pt>
                <c:pt idx="38">
                  <c:v>1.170526</c:v>
                </c:pt>
                <c:pt idx="39">
                  <c:v>1.1473869999999999</c:v>
                </c:pt>
                <c:pt idx="40">
                  <c:v>1.13642</c:v>
                </c:pt>
                <c:pt idx="41">
                  <c:v>1.1303099999999999</c:v>
                </c:pt>
                <c:pt idx="42">
                  <c:v>1.112366</c:v>
                </c:pt>
                <c:pt idx="43">
                  <c:v>1.0926359999999999</c:v>
                </c:pt>
                <c:pt idx="44">
                  <c:v>1.073061</c:v>
                </c:pt>
                <c:pt idx="45">
                  <c:v>1.0467310000000001</c:v>
                </c:pt>
                <c:pt idx="46">
                  <c:v>1.0206679999999999</c:v>
                </c:pt>
                <c:pt idx="47">
                  <c:v>1.002675</c:v>
                </c:pt>
                <c:pt idx="48">
                  <c:v>0.98307</c:v>
                </c:pt>
                <c:pt idx="49">
                  <c:v>0.96726400000000001</c:v>
                </c:pt>
                <c:pt idx="50">
                  <c:v>0.96105700000000005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tight/shale gas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Sheet1!$E$2:$E$52</c:f>
              <c:numCache>
                <c:formatCode>General</c:formatCode>
                <c:ptCount val="51"/>
                <c:pt idx="0">
                  <c:v>5.9343859999999999</c:v>
                </c:pt>
                <c:pt idx="1">
                  <c:v>6.2964880000000001</c:v>
                </c:pt>
                <c:pt idx="2">
                  <c:v>6.379842</c:v>
                </c:pt>
                <c:pt idx="3">
                  <c:v>6.6066119999999993</c:v>
                </c:pt>
                <c:pt idx="4">
                  <c:v>6.7819790000000006</c:v>
                </c:pt>
                <c:pt idx="5">
                  <c:v>7.242388</c:v>
                </c:pt>
                <c:pt idx="6">
                  <c:v>7.9548739999999993</c:v>
                </c:pt>
                <c:pt idx="7">
                  <c:v>8.9508530000000004</c:v>
                </c:pt>
                <c:pt idx="8">
                  <c:v>10.292375</c:v>
                </c:pt>
                <c:pt idx="9">
                  <c:v>11.055986000000001</c:v>
                </c:pt>
                <c:pt idx="10">
                  <c:v>12.395904999999999</c:v>
                </c:pt>
                <c:pt idx="11">
                  <c:v>14.806706999999999</c:v>
                </c:pt>
                <c:pt idx="12">
                  <c:v>16.727119999999999</c:v>
                </c:pt>
                <c:pt idx="13">
                  <c:v>17.554670999999999</c:v>
                </c:pt>
                <c:pt idx="14">
                  <c:v>19.472869000000003</c:v>
                </c:pt>
                <c:pt idx="15">
                  <c:v>20.964787999999999</c:v>
                </c:pt>
                <c:pt idx="16">
                  <c:v>21.138254</c:v>
                </c:pt>
                <c:pt idx="17">
                  <c:v>22.234168</c:v>
                </c:pt>
                <c:pt idx="18">
                  <c:v>25.666643000000001</c:v>
                </c:pt>
                <c:pt idx="19">
                  <c:v>29.306473</c:v>
                </c:pt>
                <c:pt idx="20">
                  <c:v>29.110506000000001</c:v>
                </c:pt>
                <c:pt idx="21">
                  <c:v>27.910730000000001</c:v>
                </c:pt>
                <c:pt idx="22">
                  <c:v>29.118716000000003</c:v>
                </c:pt>
                <c:pt idx="23">
                  <c:v>31.346843</c:v>
                </c:pt>
                <c:pt idx="24">
                  <c:v>33.243411999999999</c:v>
                </c:pt>
                <c:pt idx="25">
                  <c:v>35.271113999999997</c:v>
                </c:pt>
                <c:pt idx="26">
                  <c:v>36.529799999999994</c:v>
                </c:pt>
                <c:pt idx="27">
                  <c:v>37.463915999999998</c:v>
                </c:pt>
                <c:pt idx="28">
                  <c:v>37.992116000000003</c:v>
                </c:pt>
                <c:pt idx="29">
                  <c:v>38.944357000000004</c:v>
                </c:pt>
                <c:pt idx="30">
                  <c:v>39.551414999999999</c:v>
                </c:pt>
                <c:pt idx="31">
                  <c:v>40.058525000000003</c:v>
                </c:pt>
                <c:pt idx="32">
                  <c:v>40.678140999999997</c:v>
                </c:pt>
                <c:pt idx="33">
                  <c:v>41.217871000000002</c:v>
                </c:pt>
                <c:pt idx="34">
                  <c:v>41.639063999999998</c:v>
                </c:pt>
                <c:pt idx="35">
                  <c:v>41.965712000000003</c:v>
                </c:pt>
                <c:pt idx="36">
                  <c:v>42.411034999999998</c:v>
                </c:pt>
                <c:pt idx="37">
                  <c:v>43.069583999999999</c:v>
                </c:pt>
                <c:pt idx="38">
                  <c:v>43.719713999999996</c:v>
                </c:pt>
                <c:pt idx="39">
                  <c:v>44.233480999999998</c:v>
                </c:pt>
                <c:pt idx="40">
                  <c:v>44.673848</c:v>
                </c:pt>
                <c:pt idx="41">
                  <c:v>44.966977999999997</c:v>
                </c:pt>
                <c:pt idx="42">
                  <c:v>45.283222000000002</c:v>
                </c:pt>
                <c:pt idx="43">
                  <c:v>45.827809000000002</c:v>
                </c:pt>
                <c:pt idx="44">
                  <c:v>46.495263999999999</c:v>
                </c:pt>
                <c:pt idx="45">
                  <c:v>46.837097</c:v>
                </c:pt>
                <c:pt idx="46">
                  <c:v>47.284675</c:v>
                </c:pt>
                <c:pt idx="47">
                  <c:v>47.795797</c:v>
                </c:pt>
                <c:pt idx="48">
                  <c:v>48.337353</c:v>
                </c:pt>
                <c:pt idx="49">
                  <c:v>48.780368000000003</c:v>
                </c:pt>
                <c:pt idx="50">
                  <c:v>49.366231999999997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327060832"/>
        <c:axId val="-327057024"/>
        <c:extLst/>
      </c:areaChart>
      <c:catAx>
        <c:axId val="-3270608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27057024"/>
        <c:crossesAt val="0"/>
        <c:auto val="1"/>
        <c:lblAlgn val="ctr"/>
        <c:lblOffset val="100"/>
        <c:tickLblSkip val="10"/>
        <c:tickMarkSkip val="10"/>
        <c:noMultiLvlLbl val="0"/>
      </c:catAx>
      <c:valAx>
        <c:axId val="-327057024"/>
        <c:scaling>
          <c:orientation val="minMax"/>
          <c:max val="6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27060832"/>
        <c:crossesAt val="21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chemeClr val="bg2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157591127845036"/>
          <c:y val="8.3318777236179753E-2"/>
          <c:w val="0.78239784079811048"/>
          <c:h val="0.82584213613981339"/>
        </c:manualLayout>
      </c:layout>
      <c:areaChart>
        <c:grouping val="stack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"other"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  <a:ln w="25400"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1.9089339999999999</c:v>
                </c:pt>
                <c:pt idx="1">
                  <c:v>2.0030190000000001</c:v>
                </c:pt>
                <c:pt idx="2">
                  <c:v>2.0882100000000001</c:v>
                </c:pt>
                <c:pt idx="3">
                  <c:v>2.2216279999999999</c:v>
                </c:pt>
                <c:pt idx="4">
                  <c:v>2.2037789999999999</c:v>
                </c:pt>
                <c:pt idx="5">
                  <c:v>2.271871</c:v>
                </c:pt>
                <c:pt idx="6">
                  <c:v>2.2776870000000002</c:v>
                </c:pt>
                <c:pt idx="7">
                  <c:v>2.2931499999999998</c:v>
                </c:pt>
                <c:pt idx="8">
                  <c:v>2.3587720000000001</c:v>
                </c:pt>
                <c:pt idx="9">
                  <c:v>2.3629599999999997</c:v>
                </c:pt>
                <c:pt idx="10">
                  <c:v>2.2409370000000002</c:v>
                </c:pt>
                <c:pt idx="11">
                  <c:v>2.1033539999999999</c:v>
                </c:pt>
                <c:pt idx="12">
                  <c:v>1.9733019999999999</c:v>
                </c:pt>
                <c:pt idx="13">
                  <c:v>1.747433</c:v>
                </c:pt>
                <c:pt idx="14">
                  <c:v>1.6434759999999999</c:v>
                </c:pt>
                <c:pt idx="15">
                  <c:v>1.5309280000000001</c:v>
                </c:pt>
                <c:pt idx="16">
                  <c:v>1.3940380000000001</c:v>
                </c:pt>
                <c:pt idx="17">
                  <c:v>1.309793</c:v>
                </c:pt>
                <c:pt idx="18">
                  <c:v>1.2614350000000001</c:v>
                </c:pt>
                <c:pt idx="19">
                  <c:v>1.1952780000000001</c:v>
                </c:pt>
                <c:pt idx="20">
                  <c:v>1.2044440000000001</c:v>
                </c:pt>
                <c:pt idx="21">
                  <c:v>1.250856</c:v>
                </c:pt>
                <c:pt idx="22">
                  <c:v>1.2363529999999998</c:v>
                </c:pt>
                <c:pt idx="23">
                  <c:v>1.2301030000000002</c:v>
                </c:pt>
                <c:pt idx="24">
                  <c:v>1.250667</c:v>
                </c:pt>
                <c:pt idx="25">
                  <c:v>1.2730980000000001</c:v>
                </c:pt>
                <c:pt idx="26">
                  <c:v>1.2807460000000002</c:v>
                </c:pt>
                <c:pt idx="27">
                  <c:v>1.2753969999999999</c:v>
                </c:pt>
                <c:pt idx="28">
                  <c:v>1.2577579999999999</c:v>
                </c:pt>
                <c:pt idx="29">
                  <c:v>1.247333</c:v>
                </c:pt>
                <c:pt idx="30">
                  <c:v>1.2204729999999999</c:v>
                </c:pt>
                <c:pt idx="31">
                  <c:v>1.2094209999999999</c:v>
                </c:pt>
                <c:pt idx="32">
                  <c:v>1.17395</c:v>
                </c:pt>
                <c:pt idx="33">
                  <c:v>1.1556059999999999</c:v>
                </c:pt>
                <c:pt idx="34">
                  <c:v>1.1234569999999999</c:v>
                </c:pt>
                <c:pt idx="35">
                  <c:v>1.0628470000000001</c:v>
                </c:pt>
                <c:pt idx="36">
                  <c:v>1.0347919999999999</c:v>
                </c:pt>
                <c:pt idx="37">
                  <c:v>1.0120420000000001</c:v>
                </c:pt>
                <c:pt idx="38">
                  <c:v>0.98998700000000006</c:v>
                </c:pt>
                <c:pt idx="39">
                  <c:v>0.982348</c:v>
                </c:pt>
                <c:pt idx="40">
                  <c:v>0.94487399999999999</c:v>
                </c:pt>
                <c:pt idx="41">
                  <c:v>0.92677600000000004</c:v>
                </c:pt>
                <c:pt idx="42">
                  <c:v>0.91009899999999999</c:v>
                </c:pt>
                <c:pt idx="43">
                  <c:v>0.88077800000000006</c:v>
                </c:pt>
                <c:pt idx="44">
                  <c:v>0.85823099999999997</c:v>
                </c:pt>
                <c:pt idx="45">
                  <c:v>0.84066400000000008</c:v>
                </c:pt>
                <c:pt idx="46">
                  <c:v>0.82858200000000004</c:v>
                </c:pt>
                <c:pt idx="47">
                  <c:v>0.81823599999999996</c:v>
                </c:pt>
                <c:pt idx="48">
                  <c:v>0.80748500000000001</c:v>
                </c:pt>
                <c:pt idx="49">
                  <c:v>0.802956</c:v>
                </c:pt>
                <c:pt idx="50">
                  <c:v>0.75804099999999996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Lower 48 offshore</c:v>
                </c:pt>
              </c:strCache>
            </c:strRef>
          </c:tx>
          <c:spPr>
            <a:solidFill>
              <a:srgbClr val="0096D7"/>
            </a:solidFill>
            <a:ln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4.9002939999999997</c:v>
                </c:pt>
                <c:pt idx="1">
                  <c:v>5.479152</c:v>
                </c:pt>
                <c:pt idx="2">
                  <c:v>4.9501670000000004</c:v>
                </c:pt>
                <c:pt idx="3">
                  <c:v>4.8401630000000004</c:v>
                </c:pt>
                <c:pt idx="4">
                  <c:v>4.3361720000000004</c:v>
                </c:pt>
                <c:pt idx="5">
                  <c:v>3.4432559999999999</c:v>
                </c:pt>
                <c:pt idx="6">
                  <c:v>3.2052149999999999</c:v>
                </c:pt>
                <c:pt idx="7">
                  <c:v>3.090192</c:v>
                </c:pt>
                <c:pt idx="8">
                  <c:v>2.6276510000000002</c:v>
                </c:pt>
                <c:pt idx="9">
                  <c:v>2.694264</c:v>
                </c:pt>
                <c:pt idx="10">
                  <c:v>2.4806300000000001</c:v>
                </c:pt>
                <c:pt idx="11">
                  <c:v>2.0271479999999999</c:v>
                </c:pt>
                <c:pt idx="12">
                  <c:v>1.6383989999999999</c:v>
                </c:pt>
                <c:pt idx="13">
                  <c:v>1.433108</c:v>
                </c:pt>
                <c:pt idx="14">
                  <c:v>1.348509</c:v>
                </c:pt>
                <c:pt idx="15">
                  <c:v>1.358994</c:v>
                </c:pt>
                <c:pt idx="16">
                  <c:v>1.252589</c:v>
                </c:pt>
                <c:pt idx="17">
                  <c:v>1.083264</c:v>
                </c:pt>
                <c:pt idx="18">
                  <c:v>0.980267</c:v>
                </c:pt>
                <c:pt idx="19">
                  <c:v>0.95146399999999998</c:v>
                </c:pt>
                <c:pt idx="20">
                  <c:v>1.208154</c:v>
                </c:pt>
                <c:pt idx="21">
                  <c:v>0.93018599999999996</c:v>
                </c:pt>
                <c:pt idx="22">
                  <c:v>0.89998</c:v>
                </c:pt>
                <c:pt idx="23">
                  <c:v>0.82263600000000003</c:v>
                </c:pt>
                <c:pt idx="24">
                  <c:v>0.76005199999999995</c:v>
                </c:pt>
                <c:pt idx="25">
                  <c:v>0.68609900000000001</c:v>
                </c:pt>
                <c:pt idx="26">
                  <c:v>0.68135699999999999</c:v>
                </c:pt>
                <c:pt idx="27">
                  <c:v>0.671207</c:v>
                </c:pt>
                <c:pt idx="28">
                  <c:v>0.66673000000000004</c:v>
                </c:pt>
                <c:pt idx="29">
                  <c:v>0.682917</c:v>
                </c:pt>
                <c:pt idx="30">
                  <c:v>0.74673400000000001</c:v>
                </c:pt>
                <c:pt idx="31">
                  <c:v>0.79615599999999997</c:v>
                </c:pt>
                <c:pt idx="32">
                  <c:v>0.76361999999999997</c:v>
                </c:pt>
                <c:pt idx="33">
                  <c:v>0.76311799999999996</c:v>
                </c:pt>
                <c:pt idx="34">
                  <c:v>0.77464200000000005</c:v>
                </c:pt>
                <c:pt idx="35">
                  <c:v>0.84089000000000003</c:v>
                </c:pt>
                <c:pt idx="36">
                  <c:v>0.87851500000000005</c:v>
                </c:pt>
                <c:pt idx="37">
                  <c:v>0.92836099999999999</c:v>
                </c:pt>
                <c:pt idx="38">
                  <c:v>0.89574500000000001</c:v>
                </c:pt>
                <c:pt idx="39">
                  <c:v>0.85024699999999998</c:v>
                </c:pt>
                <c:pt idx="40">
                  <c:v>0.82945899999999995</c:v>
                </c:pt>
                <c:pt idx="41">
                  <c:v>0.97250199999999998</c:v>
                </c:pt>
                <c:pt idx="42">
                  <c:v>1.1166929999999999</c:v>
                </c:pt>
                <c:pt idx="43">
                  <c:v>1.0335989999999999</c:v>
                </c:pt>
                <c:pt idx="44">
                  <c:v>1.048735</c:v>
                </c:pt>
                <c:pt idx="45">
                  <c:v>0.93593099999999996</c:v>
                </c:pt>
                <c:pt idx="46">
                  <c:v>0.973916</c:v>
                </c:pt>
                <c:pt idx="47">
                  <c:v>0.99996600000000002</c:v>
                </c:pt>
                <c:pt idx="48">
                  <c:v>1.0302849999999999</c:v>
                </c:pt>
                <c:pt idx="49">
                  <c:v>0.94786899999999996</c:v>
                </c:pt>
                <c:pt idx="50">
                  <c:v>0.90406399999999998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 Lower 48 onshore</c:v>
                </c:pt>
              </c:strCache>
            </c:strRef>
          </c:tx>
          <c:spPr>
            <a:solidFill>
              <a:srgbClr val="675005"/>
            </a:solidFill>
            <a:ln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6.4383540000000004</c:v>
                </c:pt>
                <c:pt idx="1">
                  <c:v>5.8376539999999997</c:v>
                </c:pt>
                <c:pt idx="2">
                  <c:v>5.5095739999999997</c:v>
                </c:pt>
                <c:pt idx="3">
                  <c:v>5.4301329999999997</c:v>
                </c:pt>
                <c:pt idx="4">
                  <c:v>5.2689620000000001</c:v>
                </c:pt>
                <c:pt idx="5">
                  <c:v>5.0930850000000003</c:v>
                </c:pt>
                <c:pt idx="6">
                  <c:v>5.0658260000000004</c:v>
                </c:pt>
                <c:pt idx="7">
                  <c:v>4.9318390000000001</c:v>
                </c:pt>
                <c:pt idx="8">
                  <c:v>4.8798069999999996</c:v>
                </c:pt>
                <c:pt idx="9">
                  <c:v>4.5106479999999998</c:v>
                </c:pt>
                <c:pt idx="10">
                  <c:v>4.1980360000000001</c:v>
                </c:pt>
                <c:pt idx="11">
                  <c:v>3.9646669999999999</c:v>
                </c:pt>
                <c:pt idx="12">
                  <c:v>3.6944490000000001</c:v>
                </c:pt>
                <c:pt idx="13">
                  <c:v>3.4703210000000002</c:v>
                </c:pt>
                <c:pt idx="14">
                  <c:v>3.4247519999999998</c:v>
                </c:pt>
                <c:pt idx="15">
                  <c:v>3.2096279999999999</c:v>
                </c:pt>
                <c:pt idx="16">
                  <c:v>2.8077909999999999</c:v>
                </c:pt>
                <c:pt idx="17">
                  <c:v>2.6652019999999998</c:v>
                </c:pt>
                <c:pt idx="18">
                  <c:v>2.6671299999999998</c:v>
                </c:pt>
                <c:pt idx="19">
                  <c:v>2.3609819999999999</c:v>
                </c:pt>
                <c:pt idx="20">
                  <c:v>2.3350879999999998</c:v>
                </c:pt>
                <c:pt idx="21">
                  <c:v>2.208313</c:v>
                </c:pt>
                <c:pt idx="22">
                  <c:v>2.1169259999999999</c:v>
                </c:pt>
                <c:pt idx="23">
                  <c:v>2.0176609999999999</c:v>
                </c:pt>
                <c:pt idx="24">
                  <c:v>1.935297</c:v>
                </c:pt>
                <c:pt idx="25">
                  <c:v>1.809423</c:v>
                </c:pt>
                <c:pt idx="26">
                  <c:v>1.6698010000000001</c:v>
                </c:pt>
                <c:pt idx="27">
                  <c:v>1.5669230000000001</c:v>
                </c:pt>
                <c:pt idx="28">
                  <c:v>1.5102180000000001</c:v>
                </c:pt>
                <c:pt idx="29">
                  <c:v>1.4564299999999999</c:v>
                </c:pt>
                <c:pt idx="30">
                  <c:v>1.419762</c:v>
                </c:pt>
                <c:pt idx="31">
                  <c:v>1.377791</c:v>
                </c:pt>
                <c:pt idx="32">
                  <c:v>1.3551040000000001</c:v>
                </c:pt>
                <c:pt idx="33">
                  <c:v>1.310341</c:v>
                </c:pt>
                <c:pt idx="34">
                  <c:v>1.2693270000000001</c:v>
                </c:pt>
                <c:pt idx="35">
                  <c:v>1.24821</c:v>
                </c:pt>
                <c:pt idx="36">
                  <c:v>1.2319260000000001</c:v>
                </c:pt>
                <c:pt idx="37">
                  <c:v>1.2199759999999999</c:v>
                </c:pt>
                <c:pt idx="38">
                  <c:v>1.2009270000000001</c:v>
                </c:pt>
                <c:pt idx="39">
                  <c:v>1.1808259999999999</c:v>
                </c:pt>
                <c:pt idx="40">
                  <c:v>1.1764840000000001</c:v>
                </c:pt>
                <c:pt idx="41">
                  <c:v>1.16798</c:v>
                </c:pt>
                <c:pt idx="42">
                  <c:v>1.151359</c:v>
                </c:pt>
                <c:pt idx="43">
                  <c:v>1.133648</c:v>
                </c:pt>
                <c:pt idx="44">
                  <c:v>1.116276</c:v>
                </c:pt>
                <c:pt idx="45">
                  <c:v>1.0914980000000001</c:v>
                </c:pt>
                <c:pt idx="46">
                  <c:v>1.0679810000000001</c:v>
                </c:pt>
                <c:pt idx="47">
                  <c:v>1.054767</c:v>
                </c:pt>
                <c:pt idx="48">
                  <c:v>1.041512</c:v>
                </c:pt>
                <c:pt idx="49">
                  <c:v>1.027487</c:v>
                </c:pt>
                <c:pt idx="50">
                  <c:v>1.0204709999999999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tight/shale gas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Sheet1!$E$2:$E$52</c:f>
              <c:numCache>
                <c:formatCode>General</c:formatCode>
                <c:ptCount val="51"/>
                <c:pt idx="0">
                  <c:v>5.9343859999999999</c:v>
                </c:pt>
                <c:pt idx="1">
                  <c:v>6.2964880000000001</c:v>
                </c:pt>
                <c:pt idx="2">
                  <c:v>6.379842</c:v>
                </c:pt>
                <c:pt idx="3">
                  <c:v>6.6066119999999993</c:v>
                </c:pt>
                <c:pt idx="4">
                  <c:v>6.7819790000000006</c:v>
                </c:pt>
                <c:pt idx="5">
                  <c:v>7.242388</c:v>
                </c:pt>
                <c:pt idx="6">
                  <c:v>7.9548739999999993</c:v>
                </c:pt>
                <c:pt idx="7">
                  <c:v>8.9508530000000004</c:v>
                </c:pt>
                <c:pt idx="8">
                  <c:v>10.292375</c:v>
                </c:pt>
                <c:pt idx="9">
                  <c:v>11.055986000000001</c:v>
                </c:pt>
                <c:pt idx="10">
                  <c:v>12.395904999999999</c:v>
                </c:pt>
                <c:pt idx="11">
                  <c:v>14.806706999999999</c:v>
                </c:pt>
                <c:pt idx="12">
                  <c:v>16.727119999999999</c:v>
                </c:pt>
                <c:pt idx="13">
                  <c:v>17.554670999999999</c:v>
                </c:pt>
                <c:pt idx="14">
                  <c:v>19.472869000000003</c:v>
                </c:pt>
                <c:pt idx="15">
                  <c:v>20.964787999999999</c:v>
                </c:pt>
                <c:pt idx="16">
                  <c:v>21.138254</c:v>
                </c:pt>
                <c:pt idx="17">
                  <c:v>22.234168</c:v>
                </c:pt>
                <c:pt idx="18">
                  <c:v>25.666643000000001</c:v>
                </c:pt>
                <c:pt idx="19">
                  <c:v>29.306470999999998</c:v>
                </c:pt>
                <c:pt idx="20">
                  <c:v>29.084694000000002</c:v>
                </c:pt>
                <c:pt idx="21">
                  <c:v>27.709349000000003</c:v>
                </c:pt>
                <c:pt idx="22">
                  <c:v>27.600071</c:v>
                </c:pt>
                <c:pt idx="23">
                  <c:v>28.341979000000002</c:v>
                </c:pt>
                <c:pt idx="24">
                  <c:v>28.633376999999999</c:v>
                </c:pt>
                <c:pt idx="25">
                  <c:v>29.486869999999996</c:v>
                </c:pt>
                <c:pt idx="26">
                  <c:v>29.346943000000003</c:v>
                </c:pt>
                <c:pt idx="27">
                  <c:v>28.947903</c:v>
                </c:pt>
                <c:pt idx="28">
                  <c:v>28.500541000000002</c:v>
                </c:pt>
                <c:pt idx="29">
                  <c:v>28.251125999999999</c:v>
                </c:pt>
                <c:pt idx="30">
                  <c:v>27.975990000000003</c:v>
                </c:pt>
                <c:pt idx="31">
                  <c:v>27.777054</c:v>
                </c:pt>
                <c:pt idx="32">
                  <c:v>27.665209000000001</c:v>
                </c:pt>
                <c:pt idx="33">
                  <c:v>27.561558000000002</c:v>
                </c:pt>
                <c:pt idx="34">
                  <c:v>27.290993999999998</c:v>
                </c:pt>
                <c:pt idx="35">
                  <c:v>27.122170000000001</c:v>
                </c:pt>
                <c:pt idx="36">
                  <c:v>27.059130999999997</c:v>
                </c:pt>
                <c:pt idx="37">
                  <c:v>26.958074000000003</c:v>
                </c:pt>
                <c:pt idx="38">
                  <c:v>26.904758000000001</c:v>
                </c:pt>
                <c:pt idx="39">
                  <c:v>26.84901</c:v>
                </c:pt>
                <c:pt idx="40">
                  <c:v>26.734157999999997</c:v>
                </c:pt>
                <c:pt idx="41">
                  <c:v>26.560303000000001</c:v>
                </c:pt>
                <c:pt idx="42">
                  <c:v>26.311831000000002</c:v>
                </c:pt>
                <c:pt idx="43">
                  <c:v>26.257667999999999</c:v>
                </c:pt>
                <c:pt idx="44">
                  <c:v>26.434939</c:v>
                </c:pt>
                <c:pt idx="45">
                  <c:v>26.450094</c:v>
                </c:pt>
                <c:pt idx="46">
                  <c:v>26.511431999999999</c:v>
                </c:pt>
                <c:pt idx="47">
                  <c:v>26.583586</c:v>
                </c:pt>
                <c:pt idx="48">
                  <c:v>26.674728000000002</c:v>
                </c:pt>
                <c:pt idx="49">
                  <c:v>26.930478999999998</c:v>
                </c:pt>
                <c:pt idx="50">
                  <c:v>26.868804000000001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327068448"/>
        <c:axId val="-327058656"/>
        <c:extLst/>
      </c:areaChart>
      <c:catAx>
        <c:axId val="-3270684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27058656"/>
        <c:crossesAt val="0"/>
        <c:auto val="1"/>
        <c:lblAlgn val="ctr"/>
        <c:lblOffset val="100"/>
        <c:tickLblSkip val="10"/>
        <c:tickMarkSkip val="10"/>
        <c:noMultiLvlLbl val="0"/>
      </c:catAx>
      <c:valAx>
        <c:axId val="-327058656"/>
        <c:scaling>
          <c:orientation val="minMax"/>
          <c:max val="6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27068448"/>
        <c:crossesAt val="21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chemeClr val="bg2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4549978127734"/>
          <c:y val="9.1375375216363894E-2"/>
          <c:w val="0.78928778433945757"/>
          <c:h val="0.81778553815962929"/>
        </c:manualLayout>
      </c:layout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restus</c:v>
                </c:pt>
              </c:strCache>
            </c:strRef>
          </c:tx>
          <c:spPr>
            <a:solidFill>
              <a:srgbClr val="ADADAD"/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1.302861</c:v>
                </c:pt>
                <c:pt idx="1">
                  <c:v>1.5885149999999992</c:v>
                </c:pt>
                <c:pt idx="2">
                  <c:v>1.933688000000001</c:v>
                </c:pt>
                <c:pt idx="3">
                  <c:v>2.1132440000000003</c:v>
                </c:pt>
                <c:pt idx="4">
                  <c:v>2.4076130000000004</c:v>
                </c:pt>
                <c:pt idx="5">
                  <c:v>2.5918420000000006</c:v>
                </c:pt>
                <c:pt idx="6">
                  <c:v>2.4895979999999995</c:v>
                </c:pt>
                <c:pt idx="7">
                  <c:v>2.4612769999999999</c:v>
                </c:pt>
                <c:pt idx="8">
                  <c:v>2.7102959999999992</c:v>
                </c:pt>
                <c:pt idx="9">
                  <c:v>3.2587819999999974</c:v>
                </c:pt>
                <c:pt idx="10">
                  <c:v>2.8094290000000015</c:v>
                </c:pt>
                <c:pt idx="11">
                  <c:v>2.7813290000000004</c:v>
                </c:pt>
                <c:pt idx="12">
                  <c:v>2.684635000000001</c:v>
                </c:pt>
                <c:pt idx="13">
                  <c:v>2.4355959999999994</c:v>
                </c:pt>
                <c:pt idx="14">
                  <c:v>2.3752200000000028</c:v>
                </c:pt>
                <c:pt idx="15">
                  <c:v>2.5440770000000015</c:v>
                </c:pt>
                <c:pt idx="16">
                  <c:v>2.5048310000000011</c:v>
                </c:pt>
                <c:pt idx="17">
                  <c:v>2.3979440000000007</c:v>
                </c:pt>
                <c:pt idx="18">
                  <c:v>2.2743619999999991</c:v>
                </c:pt>
                <c:pt idx="19">
                  <c:v>2.1813319999999989</c:v>
                </c:pt>
                <c:pt idx="20">
                  <c:v>2.1105810000000034</c:v>
                </c:pt>
                <c:pt idx="21">
                  <c:v>2.0342270000000013</c:v>
                </c:pt>
                <c:pt idx="22">
                  <c:v>1.9811310000000026</c:v>
                </c:pt>
                <c:pt idx="23">
                  <c:v>1.9360410000000021</c:v>
                </c:pt>
                <c:pt idx="24">
                  <c:v>1.8699069999999987</c:v>
                </c:pt>
                <c:pt idx="25">
                  <c:v>1.812999</c:v>
                </c:pt>
                <c:pt idx="26">
                  <c:v>1.7798279999999989</c:v>
                </c:pt>
                <c:pt idx="27">
                  <c:v>1.7356159999999989</c:v>
                </c:pt>
                <c:pt idx="28">
                  <c:v>1.7040350000000015</c:v>
                </c:pt>
                <c:pt idx="29">
                  <c:v>1.667532</c:v>
                </c:pt>
                <c:pt idx="30">
                  <c:v>1.621665000000001</c:v>
                </c:pt>
                <c:pt idx="31">
                  <c:v>1.5804809999999998</c:v>
                </c:pt>
                <c:pt idx="32">
                  <c:v>1.5609169999999994</c:v>
                </c:pt>
                <c:pt idx="33">
                  <c:v>1.5434180000000004</c:v>
                </c:pt>
                <c:pt idx="34">
                  <c:v>1.5447079999999964</c:v>
                </c:pt>
                <c:pt idx="35">
                  <c:v>1.5186009999999994</c:v>
                </c:pt>
                <c:pt idx="36">
                  <c:v>1.5196110000000012</c:v>
                </c:pt>
                <c:pt idx="37">
                  <c:v>1.5287749999999969</c:v>
                </c:pt>
                <c:pt idx="38">
                  <c:v>1.5389499999999998</c:v>
                </c:pt>
                <c:pt idx="39">
                  <c:v>1.5477119999999998</c:v>
                </c:pt>
                <c:pt idx="40">
                  <c:v>1.5548859999999989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gulfcoast</c:v>
                </c:pt>
              </c:strCache>
            </c:strRef>
          </c:tx>
          <c:spPr>
            <a:solidFill>
              <a:srgbClr val="5D9732"/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1.583288</c:v>
                </c:pt>
                <c:pt idx="1">
                  <c:v>2.9169990000000001</c:v>
                </c:pt>
                <c:pt idx="2">
                  <c:v>3.4321259999999998</c:v>
                </c:pt>
                <c:pt idx="3">
                  <c:v>3.1771919999999998</c:v>
                </c:pt>
                <c:pt idx="4">
                  <c:v>3.121572</c:v>
                </c:pt>
                <c:pt idx="5">
                  <c:v>3.209454</c:v>
                </c:pt>
                <c:pt idx="6">
                  <c:v>3.0564399999999998</c:v>
                </c:pt>
                <c:pt idx="7">
                  <c:v>3.357256</c:v>
                </c:pt>
                <c:pt idx="8">
                  <c:v>4.22851</c:v>
                </c:pt>
                <c:pt idx="9">
                  <c:v>4.8652800000000003</c:v>
                </c:pt>
                <c:pt idx="10">
                  <c:v>4.8824649999999998</c:v>
                </c:pt>
                <c:pt idx="11">
                  <c:v>5.3895920000000004</c:v>
                </c:pt>
                <c:pt idx="12">
                  <c:v>5.1522750000000004</c:v>
                </c:pt>
                <c:pt idx="13">
                  <c:v>5.709206</c:v>
                </c:pt>
                <c:pt idx="14">
                  <c:v>5.7992689999999998</c:v>
                </c:pt>
                <c:pt idx="15">
                  <c:v>5.9578790000000001</c:v>
                </c:pt>
                <c:pt idx="16">
                  <c:v>6.0148609999999998</c:v>
                </c:pt>
                <c:pt idx="17">
                  <c:v>6.0652590000000002</c:v>
                </c:pt>
                <c:pt idx="18">
                  <c:v>6.1266930000000004</c:v>
                </c:pt>
                <c:pt idx="19">
                  <c:v>6.2133409999999998</c:v>
                </c:pt>
                <c:pt idx="20">
                  <c:v>6.3098619999999999</c:v>
                </c:pt>
                <c:pt idx="21">
                  <c:v>6.4481440000000001</c:v>
                </c:pt>
                <c:pt idx="22">
                  <c:v>6.5602530000000003</c:v>
                </c:pt>
                <c:pt idx="23">
                  <c:v>6.6536330000000001</c:v>
                </c:pt>
                <c:pt idx="24">
                  <c:v>6.6597039999999996</c:v>
                </c:pt>
                <c:pt idx="25">
                  <c:v>6.6594379999999997</c:v>
                </c:pt>
                <c:pt idx="26">
                  <c:v>6.6544379999999999</c:v>
                </c:pt>
                <c:pt idx="27">
                  <c:v>6.6383660000000004</c:v>
                </c:pt>
                <c:pt idx="28">
                  <c:v>6.6424529999999997</c:v>
                </c:pt>
                <c:pt idx="29">
                  <c:v>6.6628350000000003</c:v>
                </c:pt>
                <c:pt idx="30">
                  <c:v>6.6607560000000001</c:v>
                </c:pt>
                <c:pt idx="31">
                  <c:v>6.5599309999999997</c:v>
                </c:pt>
                <c:pt idx="32">
                  <c:v>6.4624129999999997</c:v>
                </c:pt>
                <c:pt idx="33">
                  <c:v>6.3593469999999996</c:v>
                </c:pt>
                <c:pt idx="34">
                  <c:v>6.242305</c:v>
                </c:pt>
                <c:pt idx="35">
                  <c:v>6.1375460000000004</c:v>
                </c:pt>
                <c:pt idx="36">
                  <c:v>6.0504769999999999</c:v>
                </c:pt>
                <c:pt idx="37">
                  <c:v>5.9803230000000003</c:v>
                </c:pt>
                <c:pt idx="38">
                  <c:v>5.9160810000000001</c:v>
                </c:pt>
                <c:pt idx="39">
                  <c:v>5.971902</c:v>
                </c:pt>
                <c:pt idx="40">
                  <c:v>5.8345440000000002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east</c:v>
                </c:pt>
              </c:strCache>
            </c:strRef>
          </c:tx>
          <c:spPr>
            <a:solidFill>
              <a:srgbClr val="2E4B19"/>
            </a:solidFill>
            <a:ln w="25400"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0.64910800000000002</c:v>
                </c:pt>
                <c:pt idx="1">
                  <c:v>1.470431</c:v>
                </c:pt>
                <c:pt idx="2">
                  <c:v>2.5659519999999998</c:v>
                </c:pt>
                <c:pt idx="3">
                  <c:v>3.7910379999999999</c:v>
                </c:pt>
                <c:pt idx="4">
                  <c:v>5.4018309999999996</c:v>
                </c:pt>
                <c:pt idx="5">
                  <c:v>6.6093970000000004</c:v>
                </c:pt>
                <c:pt idx="6">
                  <c:v>7.5932779999999998</c:v>
                </c:pt>
                <c:pt idx="7">
                  <c:v>8.3284719999999997</c:v>
                </c:pt>
                <c:pt idx="8">
                  <c:v>9.8225750000000005</c:v>
                </c:pt>
                <c:pt idx="9">
                  <c:v>10.864833000000001</c:v>
                </c:pt>
                <c:pt idx="10">
                  <c:v>11.566278000000001</c:v>
                </c:pt>
                <c:pt idx="11">
                  <c:v>11.420604000000001</c:v>
                </c:pt>
                <c:pt idx="12">
                  <c:v>11.292439999999999</c:v>
                </c:pt>
                <c:pt idx="13">
                  <c:v>11.825733</c:v>
                </c:pt>
                <c:pt idx="14">
                  <c:v>12.292325</c:v>
                </c:pt>
                <c:pt idx="15">
                  <c:v>12.784774000000001</c:v>
                </c:pt>
                <c:pt idx="16">
                  <c:v>12.760892</c:v>
                </c:pt>
                <c:pt idx="17">
                  <c:v>12.672901</c:v>
                </c:pt>
                <c:pt idx="18">
                  <c:v>12.530239</c:v>
                </c:pt>
                <c:pt idx="19">
                  <c:v>12.417465</c:v>
                </c:pt>
                <c:pt idx="20">
                  <c:v>12.268255999999999</c:v>
                </c:pt>
                <c:pt idx="21">
                  <c:v>12.130912</c:v>
                </c:pt>
                <c:pt idx="22">
                  <c:v>12.079319999999999</c:v>
                </c:pt>
                <c:pt idx="23">
                  <c:v>12.047829</c:v>
                </c:pt>
                <c:pt idx="24">
                  <c:v>11.933628000000001</c:v>
                </c:pt>
                <c:pt idx="25">
                  <c:v>11.870195000000001</c:v>
                </c:pt>
                <c:pt idx="26">
                  <c:v>11.924402000000001</c:v>
                </c:pt>
                <c:pt idx="27">
                  <c:v>11.952669999999999</c:v>
                </c:pt>
                <c:pt idx="28">
                  <c:v>12.001626999999999</c:v>
                </c:pt>
                <c:pt idx="29">
                  <c:v>12.032676</c:v>
                </c:pt>
                <c:pt idx="30">
                  <c:v>11.995953</c:v>
                </c:pt>
                <c:pt idx="31">
                  <c:v>11.89471</c:v>
                </c:pt>
                <c:pt idx="32">
                  <c:v>11.739131</c:v>
                </c:pt>
                <c:pt idx="33">
                  <c:v>11.6896</c:v>
                </c:pt>
                <c:pt idx="34">
                  <c:v>11.909451000000001</c:v>
                </c:pt>
                <c:pt idx="35">
                  <c:v>11.997019</c:v>
                </c:pt>
                <c:pt idx="36">
                  <c:v>12.108936</c:v>
                </c:pt>
                <c:pt idx="37">
                  <c:v>12.222854</c:v>
                </c:pt>
                <c:pt idx="38">
                  <c:v>12.329159000000001</c:v>
                </c:pt>
                <c:pt idx="39">
                  <c:v>12.457003</c:v>
                </c:pt>
                <c:pt idx="40">
                  <c:v>12.49478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Southwest</c:v>
                </c:pt>
              </c:strCache>
            </c:strRef>
          </c:tx>
          <c:spPr>
            <a:solidFill>
              <a:srgbClr val="0096D7"/>
            </a:solidFill>
            <a:ln w="25400"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Sheet1!$E$2:$E$42</c:f>
              <c:numCache>
                <c:formatCode>General</c:formatCode>
                <c:ptCount val="41"/>
                <c:pt idx="0">
                  <c:v>2.029925</c:v>
                </c:pt>
                <c:pt idx="1">
                  <c:v>2.2001599999999999</c:v>
                </c:pt>
                <c:pt idx="2">
                  <c:v>2.3085230000000001</c:v>
                </c:pt>
                <c:pt idx="3">
                  <c:v>2.3136930000000002</c:v>
                </c:pt>
                <c:pt idx="4">
                  <c:v>2.4407220000000001</c:v>
                </c:pt>
                <c:pt idx="5">
                  <c:v>2.4773589999999999</c:v>
                </c:pt>
                <c:pt idx="6">
                  <c:v>2.4410430000000001</c:v>
                </c:pt>
                <c:pt idx="7">
                  <c:v>2.7140659999999999</c:v>
                </c:pt>
                <c:pt idx="8">
                  <c:v>3.237492</c:v>
                </c:pt>
                <c:pt idx="9">
                  <c:v>4.6280770000000002</c:v>
                </c:pt>
                <c:pt idx="10">
                  <c:v>3.8669159999999998</c:v>
                </c:pt>
                <c:pt idx="11">
                  <c:v>3.0091869999999998</c:v>
                </c:pt>
                <c:pt idx="12">
                  <c:v>3.2516910000000001</c:v>
                </c:pt>
                <c:pt idx="13">
                  <c:v>3.2455889999999998</c:v>
                </c:pt>
                <c:pt idx="14">
                  <c:v>3.2543950000000001</c:v>
                </c:pt>
                <c:pt idx="15">
                  <c:v>3.515053</c:v>
                </c:pt>
                <c:pt idx="16">
                  <c:v>3.5868929999999999</c:v>
                </c:pt>
                <c:pt idx="17">
                  <c:v>3.5343309999999999</c:v>
                </c:pt>
                <c:pt idx="18">
                  <c:v>3.4707520000000001</c:v>
                </c:pt>
                <c:pt idx="19">
                  <c:v>3.4677250000000002</c:v>
                </c:pt>
                <c:pt idx="20">
                  <c:v>3.4361160000000002</c:v>
                </c:pt>
                <c:pt idx="21">
                  <c:v>3.4166509999999999</c:v>
                </c:pt>
                <c:pt idx="22">
                  <c:v>3.3904640000000001</c:v>
                </c:pt>
                <c:pt idx="23">
                  <c:v>3.3822570000000001</c:v>
                </c:pt>
                <c:pt idx="24">
                  <c:v>3.3537340000000002</c:v>
                </c:pt>
                <c:pt idx="25">
                  <c:v>3.3603710000000002</c:v>
                </c:pt>
                <c:pt idx="26">
                  <c:v>3.3516270000000001</c:v>
                </c:pt>
                <c:pt idx="27">
                  <c:v>3.3589709999999999</c:v>
                </c:pt>
                <c:pt idx="28">
                  <c:v>3.355674</c:v>
                </c:pt>
                <c:pt idx="29">
                  <c:v>3.370466</c:v>
                </c:pt>
                <c:pt idx="30">
                  <c:v>3.3724189999999998</c:v>
                </c:pt>
                <c:pt idx="31">
                  <c:v>3.4594610000000001</c:v>
                </c:pt>
                <c:pt idx="32">
                  <c:v>3.5187110000000001</c:v>
                </c:pt>
                <c:pt idx="33">
                  <c:v>3.6846239999999999</c:v>
                </c:pt>
                <c:pt idx="34">
                  <c:v>3.7967230000000001</c:v>
                </c:pt>
                <c:pt idx="35">
                  <c:v>3.8868619999999998</c:v>
                </c:pt>
                <c:pt idx="36">
                  <c:v>3.9502009999999999</c:v>
                </c:pt>
                <c:pt idx="37">
                  <c:v>4.0009980000000001</c:v>
                </c:pt>
                <c:pt idx="38">
                  <c:v>4.0765279999999997</c:v>
                </c:pt>
                <c:pt idx="39">
                  <c:v>4.1857119999999997</c:v>
                </c:pt>
                <c:pt idx="40">
                  <c:v>4.2348980000000003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327060288"/>
        <c:axId val="-327067904"/>
      </c:areaChart>
      <c:catAx>
        <c:axId val="-3270602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27067904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-327067904"/>
        <c:scaling>
          <c:orientation val="minMax"/>
          <c:max val="4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27060288"/>
        <c:crossesAt val="11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417948717948718"/>
          <c:y val="8.9561486407295846E-2"/>
          <c:w val="0.74298026448617005"/>
          <c:h val="0.81959942696869736"/>
        </c:manualLayout>
      </c:layout>
      <c:areaChart>
        <c:grouping val="stacked"/>
        <c:varyColors val="0"/>
        <c:ser>
          <c:idx val="4"/>
          <c:order val="1"/>
          <c:tx>
            <c:strRef>
              <c:f>Sheet1!$B$1</c:f>
              <c:strCache>
                <c:ptCount val="1"/>
                <c:pt idx="0">
                  <c:v>restus</c:v>
                </c:pt>
              </c:strCache>
            </c:strRef>
          </c:tx>
          <c:spPr>
            <a:solidFill>
              <a:schemeClr val="bg2">
                <a:lumMod val="40000"/>
                <a:lumOff val="60000"/>
              </a:schemeClr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1.302861</c:v>
                </c:pt>
                <c:pt idx="1">
                  <c:v>1.5885149999999992</c:v>
                </c:pt>
                <c:pt idx="2">
                  <c:v>1.933688000000001</c:v>
                </c:pt>
                <c:pt idx="3">
                  <c:v>2.1132440000000003</c:v>
                </c:pt>
                <c:pt idx="4">
                  <c:v>2.4076130000000004</c:v>
                </c:pt>
                <c:pt idx="5">
                  <c:v>2.5918420000000006</c:v>
                </c:pt>
                <c:pt idx="6">
                  <c:v>2.4895979999999995</c:v>
                </c:pt>
                <c:pt idx="7">
                  <c:v>2.4612769999999999</c:v>
                </c:pt>
                <c:pt idx="8">
                  <c:v>2.7102959999999992</c:v>
                </c:pt>
                <c:pt idx="9">
                  <c:v>3.258780999999999</c:v>
                </c:pt>
                <c:pt idx="10">
                  <c:v>2.8245190000000009</c:v>
                </c:pt>
                <c:pt idx="11">
                  <c:v>2.7120710000000012</c:v>
                </c:pt>
                <c:pt idx="12">
                  <c:v>2.6188060000000011</c:v>
                </c:pt>
                <c:pt idx="13">
                  <c:v>2.4636020000000007</c:v>
                </c:pt>
                <c:pt idx="14">
                  <c:v>2.4542190000000006</c:v>
                </c:pt>
                <c:pt idx="15">
                  <c:v>2.5756490000000021</c:v>
                </c:pt>
                <c:pt idx="16">
                  <c:v>2.5933420000000007</c:v>
                </c:pt>
                <c:pt idx="17">
                  <c:v>2.5119329999999991</c:v>
                </c:pt>
                <c:pt idx="18">
                  <c:v>2.5223309999999985</c:v>
                </c:pt>
                <c:pt idx="19">
                  <c:v>2.5001349999999984</c:v>
                </c:pt>
                <c:pt idx="20">
                  <c:v>2.4395349999999993</c:v>
                </c:pt>
                <c:pt idx="21">
                  <c:v>2.3977170000000001</c:v>
                </c:pt>
                <c:pt idx="22">
                  <c:v>2.3917889999999966</c:v>
                </c:pt>
                <c:pt idx="23">
                  <c:v>2.3798659999999972</c:v>
                </c:pt>
                <c:pt idx="24">
                  <c:v>2.3354739999999987</c:v>
                </c:pt>
                <c:pt idx="25">
                  <c:v>2.2917169999999993</c:v>
                </c:pt>
                <c:pt idx="26">
                  <c:v>2.3069469999999992</c:v>
                </c:pt>
                <c:pt idx="27">
                  <c:v>2.3150790000000008</c:v>
                </c:pt>
                <c:pt idx="28">
                  <c:v>2.3205940000000016</c:v>
                </c:pt>
                <c:pt idx="29">
                  <c:v>2.3228970000000011</c:v>
                </c:pt>
                <c:pt idx="30">
                  <c:v>2.3342640000000019</c:v>
                </c:pt>
                <c:pt idx="31">
                  <c:v>2.3583100000000012</c:v>
                </c:pt>
                <c:pt idx="32">
                  <c:v>2.3716100000000004</c:v>
                </c:pt>
                <c:pt idx="33">
                  <c:v>2.4097320000000018</c:v>
                </c:pt>
                <c:pt idx="34">
                  <c:v>2.4760189999999955</c:v>
                </c:pt>
                <c:pt idx="35">
                  <c:v>2.5428989999999967</c:v>
                </c:pt>
                <c:pt idx="36">
                  <c:v>2.5761150000000006</c:v>
                </c:pt>
                <c:pt idx="37">
                  <c:v>2.6007800000000012</c:v>
                </c:pt>
                <c:pt idx="38">
                  <c:v>2.6222159999999946</c:v>
                </c:pt>
                <c:pt idx="39">
                  <c:v>2.6452260000000027</c:v>
                </c:pt>
                <c:pt idx="40">
                  <c:v>2.6870579999999986</c:v>
                </c:pt>
              </c:numCache>
            </c:numRef>
          </c:val>
          <c:extLst/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gulfcoast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1.583288</c:v>
                </c:pt>
                <c:pt idx="1">
                  <c:v>2.9169990000000001</c:v>
                </c:pt>
                <c:pt idx="2">
                  <c:v>3.4321259999999998</c:v>
                </c:pt>
                <c:pt idx="3">
                  <c:v>3.1771919999999998</c:v>
                </c:pt>
                <c:pt idx="4">
                  <c:v>3.121572</c:v>
                </c:pt>
                <c:pt idx="5">
                  <c:v>3.209454</c:v>
                </c:pt>
                <c:pt idx="6">
                  <c:v>3.0564399999999998</c:v>
                </c:pt>
                <c:pt idx="7">
                  <c:v>3.357256</c:v>
                </c:pt>
                <c:pt idx="8">
                  <c:v>4.22851</c:v>
                </c:pt>
                <c:pt idx="9">
                  <c:v>4.8652810000000004</c:v>
                </c:pt>
                <c:pt idx="10">
                  <c:v>4.8675329999999999</c:v>
                </c:pt>
                <c:pt idx="11">
                  <c:v>5.5487909999999996</c:v>
                </c:pt>
                <c:pt idx="12">
                  <c:v>5.785431</c:v>
                </c:pt>
                <c:pt idx="13">
                  <c:v>6.5622470000000002</c:v>
                </c:pt>
                <c:pt idx="14">
                  <c:v>6.7082430000000004</c:v>
                </c:pt>
                <c:pt idx="15">
                  <c:v>6.9988200000000003</c:v>
                </c:pt>
                <c:pt idx="16">
                  <c:v>7.2195650000000002</c:v>
                </c:pt>
                <c:pt idx="17">
                  <c:v>7.4332570000000002</c:v>
                </c:pt>
                <c:pt idx="18">
                  <c:v>7.5537900000000002</c:v>
                </c:pt>
                <c:pt idx="19">
                  <c:v>7.836856</c:v>
                </c:pt>
                <c:pt idx="20">
                  <c:v>8.1452200000000001</c:v>
                </c:pt>
                <c:pt idx="21">
                  <c:v>8.4322680000000005</c:v>
                </c:pt>
                <c:pt idx="22">
                  <c:v>8.4712650000000007</c:v>
                </c:pt>
                <c:pt idx="23">
                  <c:v>8.5569450000000007</c:v>
                </c:pt>
                <c:pt idx="24">
                  <c:v>8.5711770000000005</c:v>
                </c:pt>
                <c:pt idx="25">
                  <c:v>8.5597639999999995</c:v>
                </c:pt>
                <c:pt idx="26">
                  <c:v>8.5483799999999999</c:v>
                </c:pt>
                <c:pt idx="27">
                  <c:v>8.522888</c:v>
                </c:pt>
                <c:pt idx="28">
                  <c:v>8.5294899999999991</c:v>
                </c:pt>
                <c:pt idx="29">
                  <c:v>8.5304839999999995</c:v>
                </c:pt>
                <c:pt idx="30">
                  <c:v>8.5028369999999995</c:v>
                </c:pt>
                <c:pt idx="31">
                  <c:v>8.3503270000000001</c:v>
                </c:pt>
                <c:pt idx="32">
                  <c:v>8.3294840000000008</c:v>
                </c:pt>
                <c:pt idx="33">
                  <c:v>8.3103669999999994</c:v>
                </c:pt>
                <c:pt idx="34">
                  <c:v>8.2728590000000004</c:v>
                </c:pt>
                <c:pt idx="35">
                  <c:v>8.2839030000000005</c:v>
                </c:pt>
                <c:pt idx="36">
                  <c:v>8.2544710000000006</c:v>
                </c:pt>
                <c:pt idx="37">
                  <c:v>8.1357719999999993</c:v>
                </c:pt>
                <c:pt idx="38">
                  <c:v>8.1231840000000002</c:v>
                </c:pt>
                <c:pt idx="39">
                  <c:v>8.0993870000000001</c:v>
                </c:pt>
                <c:pt idx="40">
                  <c:v>8.0717449999999999</c:v>
                </c:pt>
              </c:numCache>
            </c:numRef>
          </c:val>
          <c:extLst/>
        </c:ser>
        <c:ser>
          <c:idx val="1"/>
          <c:order val="3"/>
          <c:tx>
            <c:strRef>
              <c:f>Sheet1!$D$1</c:f>
              <c:strCache>
                <c:ptCount val="1"/>
                <c:pt idx="0">
                  <c:v>east</c:v>
                </c:pt>
              </c:strCache>
            </c:strRef>
          </c:tx>
          <c:spPr>
            <a:solidFill>
              <a:schemeClr val="accent3">
                <a:lumMod val="50000"/>
              </a:schemeClr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0.64910800000000002</c:v>
                </c:pt>
                <c:pt idx="1">
                  <c:v>1.470431</c:v>
                </c:pt>
                <c:pt idx="2">
                  <c:v>2.5659519999999998</c:v>
                </c:pt>
                <c:pt idx="3">
                  <c:v>3.7910379999999999</c:v>
                </c:pt>
                <c:pt idx="4">
                  <c:v>5.4018309999999996</c:v>
                </c:pt>
                <c:pt idx="5">
                  <c:v>6.6093970000000004</c:v>
                </c:pt>
                <c:pt idx="6">
                  <c:v>7.5932779999999998</c:v>
                </c:pt>
                <c:pt idx="7">
                  <c:v>8.3284719999999997</c:v>
                </c:pt>
                <c:pt idx="8">
                  <c:v>9.8225750000000005</c:v>
                </c:pt>
                <c:pt idx="9">
                  <c:v>10.864834</c:v>
                </c:pt>
                <c:pt idx="10">
                  <c:v>11.596015</c:v>
                </c:pt>
                <c:pt idx="11">
                  <c:v>11.463533</c:v>
                </c:pt>
                <c:pt idx="12">
                  <c:v>11.312963</c:v>
                </c:pt>
                <c:pt idx="13">
                  <c:v>11.862658</c:v>
                </c:pt>
                <c:pt idx="14">
                  <c:v>12.689209</c:v>
                </c:pt>
                <c:pt idx="15">
                  <c:v>13.209818</c:v>
                </c:pt>
                <c:pt idx="16">
                  <c:v>13.491460999999999</c:v>
                </c:pt>
                <c:pt idx="17">
                  <c:v>13.602923000000001</c:v>
                </c:pt>
                <c:pt idx="18">
                  <c:v>13.677253</c:v>
                </c:pt>
                <c:pt idx="19">
                  <c:v>13.799002</c:v>
                </c:pt>
                <c:pt idx="20">
                  <c:v>13.789123</c:v>
                </c:pt>
                <c:pt idx="21">
                  <c:v>13.829293</c:v>
                </c:pt>
                <c:pt idx="22">
                  <c:v>14.02411</c:v>
                </c:pt>
                <c:pt idx="23">
                  <c:v>14.066087</c:v>
                </c:pt>
                <c:pt idx="24">
                  <c:v>14.200787</c:v>
                </c:pt>
                <c:pt idx="25">
                  <c:v>14.309339</c:v>
                </c:pt>
                <c:pt idx="26">
                  <c:v>14.510907</c:v>
                </c:pt>
                <c:pt idx="27">
                  <c:v>14.716485</c:v>
                </c:pt>
                <c:pt idx="28">
                  <c:v>14.986996</c:v>
                </c:pt>
                <c:pt idx="29">
                  <c:v>15.232464</c:v>
                </c:pt>
                <c:pt idx="30">
                  <c:v>15.512335999999999</c:v>
                </c:pt>
                <c:pt idx="31">
                  <c:v>15.726179999999999</c:v>
                </c:pt>
                <c:pt idx="32">
                  <c:v>15.858006</c:v>
                </c:pt>
                <c:pt idx="33">
                  <c:v>16.037962</c:v>
                </c:pt>
                <c:pt idx="34">
                  <c:v>16.29673</c:v>
                </c:pt>
                <c:pt idx="35">
                  <c:v>16.477135000000001</c:v>
                </c:pt>
                <c:pt idx="36">
                  <c:v>16.639140999999999</c:v>
                </c:pt>
                <c:pt idx="37">
                  <c:v>16.8794</c:v>
                </c:pt>
                <c:pt idx="38">
                  <c:v>17.150005</c:v>
                </c:pt>
                <c:pt idx="39">
                  <c:v>17.371182999999998</c:v>
                </c:pt>
                <c:pt idx="40">
                  <c:v>17.614246000000001</c:v>
                </c:pt>
              </c:numCache>
            </c:numRef>
          </c:val>
          <c:extLst/>
        </c:ser>
        <c:ser>
          <c:idx val="3"/>
          <c:order val="4"/>
          <c:tx>
            <c:strRef>
              <c:f>Sheet1!$E$1</c:f>
              <c:strCache>
                <c:ptCount val="1"/>
                <c:pt idx="0">
                  <c:v>Southwest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Sheet1!$E$2:$E$42</c:f>
              <c:numCache>
                <c:formatCode>General</c:formatCode>
                <c:ptCount val="41"/>
                <c:pt idx="0">
                  <c:v>2.029925</c:v>
                </c:pt>
                <c:pt idx="1">
                  <c:v>2.2001599999999999</c:v>
                </c:pt>
                <c:pt idx="2">
                  <c:v>2.3085230000000001</c:v>
                </c:pt>
                <c:pt idx="3">
                  <c:v>2.3136930000000002</c:v>
                </c:pt>
                <c:pt idx="4">
                  <c:v>2.4407220000000001</c:v>
                </c:pt>
                <c:pt idx="5">
                  <c:v>2.4773589999999999</c:v>
                </c:pt>
                <c:pt idx="6">
                  <c:v>2.4410430000000001</c:v>
                </c:pt>
                <c:pt idx="7">
                  <c:v>2.7140659999999999</c:v>
                </c:pt>
                <c:pt idx="8">
                  <c:v>3.237492</c:v>
                </c:pt>
                <c:pt idx="9">
                  <c:v>4.6280780000000004</c:v>
                </c:pt>
                <c:pt idx="10">
                  <c:v>3.8707009999999999</c:v>
                </c:pt>
                <c:pt idx="11">
                  <c:v>3.058036</c:v>
                </c:pt>
                <c:pt idx="12">
                  <c:v>3.4523039999999998</c:v>
                </c:pt>
                <c:pt idx="13">
                  <c:v>3.789523</c:v>
                </c:pt>
                <c:pt idx="14">
                  <c:v>3.9974500000000002</c:v>
                </c:pt>
                <c:pt idx="15">
                  <c:v>4.4481219999999997</c:v>
                </c:pt>
                <c:pt idx="16">
                  <c:v>4.6921989999999996</c:v>
                </c:pt>
                <c:pt idx="17">
                  <c:v>4.7608829999999998</c:v>
                </c:pt>
                <c:pt idx="18">
                  <c:v>4.823118</c:v>
                </c:pt>
                <c:pt idx="19">
                  <c:v>4.8487749999999998</c:v>
                </c:pt>
                <c:pt idx="20">
                  <c:v>4.8708840000000002</c:v>
                </c:pt>
                <c:pt idx="21">
                  <c:v>4.8784489999999998</c:v>
                </c:pt>
                <c:pt idx="22">
                  <c:v>4.8914999999999997</c:v>
                </c:pt>
                <c:pt idx="23">
                  <c:v>4.9097169999999997</c:v>
                </c:pt>
                <c:pt idx="24">
                  <c:v>4.9193579999999999</c:v>
                </c:pt>
                <c:pt idx="25">
                  <c:v>4.9163509999999997</c:v>
                </c:pt>
                <c:pt idx="26">
                  <c:v>4.9523080000000004</c:v>
                </c:pt>
                <c:pt idx="27">
                  <c:v>4.9823409999999999</c:v>
                </c:pt>
                <c:pt idx="28">
                  <c:v>5.0255089999999996</c:v>
                </c:pt>
                <c:pt idx="29">
                  <c:v>5.0295740000000002</c:v>
                </c:pt>
                <c:pt idx="30">
                  <c:v>5.0494659999999998</c:v>
                </c:pt>
                <c:pt idx="31">
                  <c:v>5.0735720000000004</c:v>
                </c:pt>
                <c:pt idx="32">
                  <c:v>5.0890360000000001</c:v>
                </c:pt>
                <c:pt idx="33">
                  <c:v>5.1413849999999996</c:v>
                </c:pt>
                <c:pt idx="34">
                  <c:v>5.2015200000000004</c:v>
                </c:pt>
                <c:pt idx="35">
                  <c:v>5.2353310000000004</c:v>
                </c:pt>
                <c:pt idx="36">
                  <c:v>5.2758060000000002</c:v>
                </c:pt>
                <c:pt idx="37">
                  <c:v>5.3057819999999998</c:v>
                </c:pt>
                <c:pt idx="38">
                  <c:v>5.3684539999999998</c:v>
                </c:pt>
                <c:pt idx="39">
                  <c:v>5.4321619999999999</c:v>
                </c:pt>
                <c:pt idx="40">
                  <c:v>5.5714810000000003</c:v>
                </c:pt>
              </c:numCache>
            </c:numRef>
          </c:val>
          <c:extLst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327065184"/>
        <c:axId val="-327059744"/>
        <c:extLst>
          <c:ext xmlns:c15="http://schemas.microsoft.com/office/drawing/2012/chart" uri="{02D57815-91ED-43cb-92C2-25804820EDAC}">
            <c15:filteredAreaSeries>
              <c15:ser>
                <c:idx val="0"/>
                <c:order val="0"/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cat>
                  <c:numRef>
                    <c:extLst>
                      <c:ext uri="{02D57815-91ED-43cb-92C2-25804820EDAC}">
                        <c15:formulaRef>
                          <c15:sqref>'shaleprod_by_reg@'!$BM$1:$DA$1</c15:sqref>
                        </c15:formulaRef>
                      </c:ext>
                    </c:extLst>
                    <c:numCache>
                      <c:formatCode>General</c:formatCode>
                      <c:ptCount val="41"/>
                      <c:pt idx="0">
                        <c:v>2010</c:v>
                      </c:pt>
                      <c:pt idx="1">
                        <c:v>2011</c:v>
                      </c:pt>
                      <c:pt idx="2">
                        <c:v>2012</c:v>
                      </c:pt>
                      <c:pt idx="3">
                        <c:v>2013</c:v>
                      </c:pt>
                      <c:pt idx="4">
                        <c:v>2014</c:v>
                      </c:pt>
                      <c:pt idx="5">
                        <c:v>2015</c:v>
                      </c:pt>
                      <c:pt idx="6">
                        <c:v>2016</c:v>
                      </c:pt>
                      <c:pt idx="7">
                        <c:v>2017</c:v>
                      </c:pt>
                      <c:pt idx="8">
                        <c:v>2018</c:v>
                      </c:pt>
                      <c:pt idx="9">
                        <c:v>2019</c:v>
                      </c:pt>
                      <c:pt idx="10">
                        <c:v>2020</c:v>
                      </c:pt>
                      <c:pt idx="11">
                        <c:v>2021</c:v>
                      </c:pt>
                      <c:pt idx="12">
                        <c:v>2022</c:v>
                      </c:pt>
                      <c:pt idx="13">
                        <c:v>2023</c:v>
                      </c:pt>
                      <c:pt idx="14">
                        <c:v>2024</c:v>
                      </c:pt>
                      <c:pt idx="15">
                        <c:v>2025</c:v>
                      </c:pt>
                      <c:pt idx="16">
                        <c:v>2026</c:v>
                      </c:pt>
                      <c:pt idx="17">
                        <c:v>2027</c:v>
                      </c:pt>
                      <c:pt idx="18">
                        <c:v>2028</c:v>
                      </c:pt>
                      <c:pt idx="19">
                        <c:v>2029</c:v>
                      </c:pt>
                      <c:pt idx="20">
                        <c:v>2030</c:v>
                      </c:pt>
                      <c:pt idx="21">
                        <c:v>2031</c:v>
                      </c:pt>
                      <c:pt idx="22">
                        <c:v>2032</c:v>
                      </c:pt>
                      <c:pt idx="23">
                        <c:v>2033</c:v>
                      </c:pt>
                      <c:pt idx="24">
                        <c:v>2034</c:v>
                      </c:pt>
                      <c:pt idx="25">
                        <c:v>2035</c:v>
                      </c:pt>
                      <c:pt idx="26">
                        <c:v>2036</c:v>
                      </c:pt>
                      <c:pt idx="27">
                        <c:v>2037</c:v>
                      </c:pt>
                      <c:pt idx="28">
                        <c:v>2038</c:v>
                      </c:pt>
                      <c:pt idx="29">
                        <c:v>2039</c:v>
                      </c:pt>
                      <c:pt idx="30">
                        <c:v>2040</c:v>
                      </c:pt>
                      <c:pt idx="31">
                        <c:v>2041</c:v>
                      </c:pt>
                      <c:pt idx="32">
                        <c:v>2042</c:v>
                      </c:pt>
                      <c:pt idx="33">
                        <c:v>2043</c:v>
                      </c:pt>
                      <c:pt idx="34">
                        <c:v>2044</c:v>
                      </c:pt>
                      <c:pt idx="35">
                        <c:v>2045</c:v>
                      </c:pt>
                      <c:pt idx="36">
                        <c:v>2046</c:v>
                      </c:pt>
                      <c:pt idx="37">
                        <c:v>2047</c:v>
                      </c:pt>
                      <c:pt idx="38">
                        <c:v>2048</c:v>
                      </c:pt>
                      <c:pt idx="39">
                        <c:v>2049</c:v>
                      </c:pt>
                      <c:pt idx="40">
                        <c:v>2050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'shaleprod_by_reg@'!$BM$1:$DA$1</c15:sqref>
                        </c15:formulaRef>
                      </c:ext>
                    </c:extLst>
                    <c:numCache>
                      <c:formatCode>General</c:formatCode>
                      <c:ptCount val="41"/>
                      <c:pt idx="0">
                        <c:v>2010</c:v>
                      </c:pt>
                      <c:pt idx="1">
                        <c:v>2011</c:v>
                      </c:pt>
                      <c:pt idx="2">
                        <c:v>2012</c:v>
                      </c:pt>
                      <c:pt idx="3">
                        <c:v>2013</c:v>
                      </c:pt>
                      <c:pt idx="4">
                        <c:v>2014</c:v>
                      </c:pt>
                      <c:pt idx="5">
                        <c:v>2015</c:v>
                      </c:pt>
                      <c:pt idx="6">
                        <c:v>2016</c:v>
                      </c:pt>
                      <c:pt idx="7">
                        <c:v>2017</c:v>
                      </c:pt>
                      <c:pt idx="8">
                        <c:v>2018</c:v>
                      </c:pt>
                      <c:pt idx="9">
                        <c:v>2019</c:v>
                      </c:pt>
                      <c:pt idx="10">
                        <c:v>2020</c:v>
                      </c:pt>
                      <c:pt idx="11">
                        <c:v>2021</c:v>
                      </c:pt>
                      <c:pt idx="12">
                        <c:v>2022</c:v>
                      </c:pt>
                      <c:pt idx="13">
                        <c:v>2023</c:v>
                      </c:pt>
                      <c:pt idx="14">
                        <c:v>2024</c:v>
                      </c:pt>
                      <c:pt idx="15">
                        <c:v>2025</c:v>
                      </c:pt>
                      <c:pt idx="16">
                        <c:v>2026</c:v>
                      </c:pt>
                      <c:pt idx="17">
                        <c:v>2027</c:v>
                      </c:pt>
                      <c:pt idx="18">
                        <c:v>2028</c:v>
                      </c:pt>
                      <c:pt idx="19">
                        <c:v>2029</c:v>
                      </c:pt>
                      <c:pt idx="20">
                        <c:v>2030</c:v>
                      </c:pt>
                      <c:pt idx="21">
                        <c:v>2031</c:v>
                      </c:pt>
                      <c:pt idx="22">
                        <c:v>2032</c:v>
                      </c:pt>
                      <c:pt idx="23">
                        <c:v>2033</c:v>
                      </c:pt>
                      <c:pt idx="24">
                        <c:v>2034</c:v>
                      </c:pt>
                      <c:pt idx="25">
                        <c:v>2035</c:v>
                      </c:pt>
                      <c:pt idx="26">
                        <c:v>2036</c:v>
                      </c:pt>
                      <c:pt idx="27">
                        <c:v>2037</c:v>
                      </c:pt>
                      <c:pt idx="28">
                        <c:v>2038</c:v>
                      </c:pt>
                      <c:pt idx="29">
                        <c:v>2039</c:v>
                      </c:pt>
                      <c:pt idx="30">
                        <c:v>2040</c:v>
                      </c:pt>
                      <c:pt idx="31">
                        <c:v>2041</c:v>
                      </c:pt>
                      <c:pt idx="32">
                        <c:v>2042</c:v>
                      </c:pt>
                      <c:pt idx="33">
                        <c:v>2043</c:v>
                      </c:pt>
                      <c:pt idx="34">
                        <c:v>2044</c:v>
                      </c:pt>
                      <c:pt idx="35">
                        <c:v>2045</c:v>
                      </c:pt>
                      <c:pt idx="36">
                        <c:v>2046</c:v>
                      </c:pt>
                      <c:pt idx="37">
                        <c:v>2047</c:v>
                      </c:pt>
                      <c:pt idx="38">
                        <c:v>2048</c:v>
                      </c:pt>
                      <c:pt idx="39">
                        <c:v>2049</c:v>
                      </c:pt>
                      <c:pt idx="40">
                        <c:v>2050</c:v>
                      </c:pt>
                    </c:numCache>
                  </c:numRef>
                </c:val>
              </c15:ser>
            </c15:filteredAreaSeries>
          </c:ext>
        </c:extLst>
      </c:areaChart>
      <c:catAx>
        <c:axId val="-327065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27059744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-327059744"/>
        <c:scaling>
          <c:orientation val="minMax"/>
          <c:max val="4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27065184"/>
        <c:crossesAt val="11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6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drawing9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0.00521</cdr:x>
      <cdr:y>0</cdr:y>
    </cdr:from>
    <cdr:to>
      <cdr:x>0.46875</cdr:x>
      <cdr:y>0.17637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16674" y="0"/>
          <a:ext cx="1483514" cy="64510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endParaRPr lang="en-US" sz="120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0.24961</cdr:x>
      <cdr:y>0.05517</cdr:y>
    </cdr:from>
    <cdr:to>
      <cdr:x>0.64464</cdr:x>
      <cdr:y>0.17761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981525" y="170874"/>
          <a:ext cx="1553352" cy="37922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0.64057</cdr:x>
      <cdr:y>0.46667</cdr:y>
    </cdr:from>
    <cdr:to>
      <cdr:x>0.97827</cdr:x>
      <cdr:y>0.89872</cdr:y>
    </cdr:to>
    <cdr:sp macro="" textlink="">
      <cdr:nvSpPr>
        <cdr:cNvPr id="9" name="TextBox 1"/>
        <cdr:cNvSpPr txBox="1"/>
      </cdr:nvSpPr>
      <cdr:spPr bwMode="auto">
        <a:xfrm xmlns:a="http://schemas.openxmlformats.org/drawingml/2006/main">
          <a:off x="2518872" y="1445365"/>
          <a:ext cx="1327907" cy="133816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eaLnBrk="0" hangingPunct="0"/>
          <a:endParaRPr lang="en-US" sz="1200" b="1" i="0" dirty="0" smtClean="0">
            <a:solidFill>
              <a:schemeClr val="accent2">
                <a:lumMod val="75000"/>
              </a:schemeClr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l" eaLnBrk="0" hangingPunct="0"/>
          <a:endParaRPr lang="en-US" sz="1200" b="1" dirty="0">
            <a:solidFill>
              <a:schemeClr val="accent2">
                <a:lumMod val="75000"/>
              </a:schemeClr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algn="l" eaLnBrk="0" hangingPunct="0"/>
          <a:r>
            <a:rPr lang="en-US" sz="1200" b="1" i="0" dirty="0" smtClean="0">
              <a:solidFill>
                <a:schemeClr val="accent2">
                  <a:lumMod val="75000"/>
                </a:schemeClr>
              </a:solidFill>
              <a:latin typeface="+mn-lt"/>
              <a:ea typeface="Times New Roman" charset="0"/>
              <a:cs typeface="Times New Roman" charset="0"/>
            </a:rPr>
            <a:t>High Oil and Gas </a:t>
          </a:r>
          <a:r>
            <a:rPr lang="en-US" sz="1200" b="1" dirty="0">
              <a:solidFill>
                <a:schemeClr val="accent2">
                  <a:lumMod val="75000"/>
                </a:schemeClr>
              </a:solidFill>
              <a:ea typeface="Times New Roman" charset="0"/>
              <a:cs typeface="Times New Roman" charset="0"/>
            </a:rPr>
            <a:t>S</a:t>
          </a:r>
          <a:r>
            <a:rPr lang="en-US" sz="1200" b="1" i="0" dirty="0" smtClean="0">
              <a:solidFill>
                <a:schemeClr val="accent2">
                  <a:lumMod val="75000"/>
                </a:schemeClr>
              </a:solidFill>
              <a:latin typeface="+mn-lt"/>
              <a:ea typeface="Times New Roman" charset="0"/>
              <a:cs typeface="Times New Roman" charset="0"/>
            </a:rPr>
            <a:t>upply</a:t>
          </a:r>
        </a:p>
        <a:p xmlns:a="http://schemas.openxmlformats.org/drawingml/2006/main">
          <a:pPr algn="l" eaLnBrk="0" hangingPunct="0"/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Reference</a:t>
          </a:r>
        </a:p>
        <a:p xmlns:a="http://schemas.openxmlformats.org/drawingml/2006/main">
          <a:pPr algn="l" eaLnBrk="0" hangingPunct="0"/>
          <a:r>
            <a:rPr lang="en-US" sz="1200" b="1" i="0" dirty="0" smtClean="0">
              <a:solidFill>
                <a:schemeClr val="accent2">
                  <a:lumMod val="40000"/>
                  <a:lumOff val="60000"/>
                </a:schemeClr>
              </a:solidFill>
              <a:latin typeface="+mn-lt"/>
              <a:ea typeface="Times New Roman" charset="0"/>
              <a:cs typeface="Times New Roman" charset="0"/>
            </a:rPr>
            <a:t>Low Oil and Gas </a:t>
          </a:r>
          <a:r>
            <a:rPr lang="en-US" sz="1200" b="1" dirty="0">
              <a:solidFill>
                <a:schemeClr val="accent2">
                  <a:lumMod val="40000"/>
                  <a:lumOff val="60000"/>
                </a:schemeClr>
              </a:solidFill>
              <a:ea typeface="Times New Roman" charset="0"/>
              <a:cs typeface="Times New Roman" charset="0"/>
            </a:rPr>
            <a:t>S</a:t>
          </a:r>
          <a:r>
            <a:rPr lang="en-US" sz="1200" b="1" i="0" dirty="0" smtClean="0">
              <a:solidFill>
                <a:schemeClr val="accent2">
                  <a:lumMod val="40000"/>
                  <a:lumOff val="60000"/>
                </a:schemeClr>
              </a:solidFill>
              <a:latin typeface="+mn-lt"/>
              <a:ea typeface="Times New Roman" charset="0"/>
              <a:cs typeface="Times New Roman" charset="0"/>
            </a:rPr>
            <a:t>upply</a:t>
          </a: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0.08596</cdr:x>
      <cdr:y>0.02772</cdr:y>
    </cdr:from>
    <cdr:to>
      <cdr:x>0.80061</cdr:x>
      <cdr:y>0.14989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223389" y="76221"/>
          <a:ext cx="1857188" cy="33594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         2020</a:t>
          </a: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 history   projections</a:t>
          </a:r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0.06288</cdr:x>
      <cdr:y>0.13659</cdr:y>
    </cdr:from>
    <cdr:to>
      <cdr:x>0.32696</cdr:x>
      <cdr:y>0.27916</cdr:y>
    </cdr:to>
    <cdr:sp macro="" textlink="">
      <cdr:nvSpPr>
        <cdr:cNvPr id="3" name="TextBox 1"/>
        <cdr:cNvSpPr txBox="1"/>
      </cdr:nvSpPr>
      <cdr:spPr bwMode="auto">
        <a:xfrm xmlns:a="http://schemas.openxmlformats.org/drawingml/2006/main">
          <a:off x="208021" y="441102"/>
          <a:ext cx="873669" cy="46041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0.07856</cdr:x>
      <cdr:y>0.11866</cdr:y>
    </cdr:from>
    <cdr:to>
      <cdr:x>0.34264</cdr:x>
      <cdr:y>0.26123</cdr:y>
    </cdr:to>
    <cdr:sp macro="" textlink="">
      <cdr:nvSpPr>
        <cdr:cNvPr id="3" name="TextBox 1"/>
        <cdr:cNvSpPr txBox="1"/>
      </cdr:nvSpPr>
      <cdr:spPr bwMode="auto">
        <a:xfrm xmlns:a="http://schemas.openxmlformats.org/drawingml/2006/main">
          <a:off x="198255" y="372970"/>
          <a:ext cx="666471" cy="44813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13.xml><?xml version="1.0" encoding="utf-8"?>
<c:userShapes xmlns:c="http://schemas.openxmlformats.org/drawingml/2006/chart">
  <cdr:relSizeAnchor xmlns:cdr="http://schemas.openxmlformats.org/drawingml/2006/chartDrawing">
    <cdr:from>
      <cdr:x>0.07669</cdr:x>
      <cdr:y>0.09974</cdr:y>
    </cdr:from>
    <cdr:to>
      <cdr:x>0.34077</cdr:x>
      <cdr:y>0.24231</cdr:y>
    </cdr:to>
    <cdr:sp macro="" textlink="">
      <cdr:nvSpPr>
        <cdr:cNvPr id="3" name="TextBox 1"/>
        <cdr:cNvSpPr txBox="1"/>
      </cdr:nvSpPr>
      <cdr:spPr bwMode="auto">
        <a:xfrm xmlns:a="http://schemas.openxmlformats.org/drawingml/2006/main">
          <a:off x="193686" y="308929"/>
          <a:ext cx="666942" cy="44157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14.xml><?xml version="1.0" encoding="utf-8"?>
<c:userShapes xmlns:c="http://schemas.openxmlformats.org/drawingml/2006/chart">
  <cdr:relSizeAnchor xmlns:cdr="http://schemas.openxmlformats.org/drawingml/2006/chartDrawing">
    <cdr:from>
      <cdr:x>0.2271</cdr:x>
      <cdr:y>0.06046</cdr:y>
    </cdr:from>
    <cdr:to>
      <cdr:x>0.5</cdr:x>
      <cdr:y>0.20303</cdr:y>
    </cdr:to>
    <cdr:sp macro="" textlink="">
      <cdr:nvSpPr>
        <cdr:cNvPr id="3" name="TextBox 1"/>
        <cdr:cNvSpPr txBox="1"/>
      </cdr:nvSpPr>
      <cdr:spPr bwMode="auto">
        <a:xfrm xmlns:a="http://schemas.openxmlformats.org/drawingml/2006/main">
          <a:off x="893011" y="187268"/>
          <a:ext cx="1073108" cy="44157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0.27773</cdr:x>
      <cdr:y>0.05521</cdr:y>
    </cdr:from>
    <cdr:to>
      <cdr:x>0.72226</cdr:x>
      <cdr:y>0.18946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1117251" y="170984"/>
          <a:ext cx="1788222" cy="4158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0.63454</cdr:x>
      <cdr:y>0.06225</cdr:y>
    </cdr:from>
    <cdr:to>
      <cdr:x>0.96464</cdr:x>
      <cdr:y>0.49431</cdr:y>
    </cdr:to>
    <cdr:sp macro="" textlink="">
      <cdr:nvSpPr>
        <cdr:cNvPr id="10" name="TextBox 1"/>
        <cdr:cNvSpPr txBox="1"/>
      </cdr:nvSpPr>
      <cdr:spPr bwMode="auto">
        <a:xfrm xmlns:a="http://schemas.openxmlformats.org/drawingml/2006/main">
          <a:off x="2552580" y="192815"/>
          <a:ext cx="1327901" cy="133818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eaLnBrk="0" hangingPunct="0"/>
          <a:endParaRPr lang="en-US" sz="1200" b="1" i="0" dirty="0" smtClean="0">
            <a:solidFill>
              <a:schemeClr val="accent2">
                <a:lumMod val="75000"/>
              </a:schemeClr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l" eaLnBrk="0" hangingPunct="0"/>
          <a:endParaRPr lang="en-US" sz="1200" b="1" dirty="0">
            <a:solidFill>
              <a:schemeClr val="accent2">
                <a:lumMod val="75000"/>
              </a:schemeClr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algn="l" eaLnBrk="0" hangingPunct="0"/>
          <a:r>
            <a:rPr lang="en-US" sz="1200" b="1" i="0" dirty="0" smtClean="0">
              <a:solidFill>
                <a:schemeClr val="accent2">
                  <a:lumMod val="40000"/>
                  <a:lumOff val="60000"/>
                </a:schemeClr>
              </a:solidFill>
              <a:latin typeface="+mn-lt"/>
              <a:ea typeface="Times New Roman" charset="0"/>
              <a:cs typeface="Times New Roman" charset="0"/>
            </a:rPr>
            <a:t>Low Oil and Gas </a:t>
          </a:r>
          <a:r>
            <a:rPr lang="en-US" sz="1200" b="1" dirty="0">
              <a:solidFill>
                <a:schemeClr val="accent2">
                  <a:lumMod val="40000"/>
                  <a:lumOff val="60000"/>
                </a:schemeClr>
              </a:solidFill>
              <a:ea typeface="Times New Roman" charset="0"/>
              <a:cs typeface="Times New Roman" charset="0"/>
            </a:rPr>
            <a:t>S</a:t>
          </a:r>
          <a:r>
            <a:rPr lang="en-US" sz="1200" b="1" i="0" dirty="0" smtClean="0">
              <a:solidFill>
                <a:schemeClr val="accent2">
                  <a:lumMod val="40000"/>
                  <a:lumOff val="60000"/>
                </a:schemeClr>
              </a:solidFill>
              <a:latin typeface="+mn-lt"/>
              <a:ea typeface="Times New Roman" charset="0"/>
              <a:cs typeface="Times New Roman" charset="0"/>
            </a:rPr>
            <a:t>upply</a:t>
          </a:r>
        </a:p>
        <a:p xmlns:a="http://schemas.openxmlformats.org/drawingml/2006/main">
          <a:pPr algn="l" eaLnBrk="0" hangingPunct="0"/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Reference</a:t>
          </a:r>
        </a:p>
        <a:p xmlns:a="http://schemas.openxmlformats.org/drawingml/2006/main">
          <a:pPr algn="l" eaLnBrk="0" hangingPunct="0"/>
          <a:r>
            <a:rPr lang="en-US" sz="1200" b="1" dirty="0" smtClean="0">
              <a:solidFill>
                <a:schemeClr val="accent2">
                  <a:lumMod val="75000"/>
                </a:schemeClr>
              </a:solidFill>
              <a:ea typeface="Times New Roman" charset="0"/>
              <a:cs typeface="Times New Roman" charset="0"/>
            </a:rPr>
            <a:t>High Oil and Gas </a:t>
          </a:r>
          <a:r>
            <a:rPr lang="en-US" sz="1200" b="1" dirty="0">
              <a:solidFill>
                <a:schemeClr val="accent2">
                  <a:lumMod val="75000"/>
                </a:schemeClr>
              </a:solidFill>
              <a:ea typeface="Times New Roman" charset="0"/>
              <a:cs typeface="Times New Roman" charset="0"/>
            </a:rPr>
            <a:t>S</a:t>
          </a:r>
          <a:r>
            <a:rPr lang="en-US" sz="1200" b="1" dirty="0" smtClean="0">
              <a:solidFill>
                <a:schemeClr val="accent2">
                  <a:lumMod val="75000"/>
                </a:schemeClr>
              </a:solidFill>
              <a:ea typeface="Times New Roman" charset="0"/>
              <a:cs typeface="Times New Roman" charset="0"/>
            </a:rPr>
            <a:t>upply</a:t>
          </a:r>
          <a:endParaRPr lang="en-US" sz="1200" b="1" i="0" dirty="0" smtClean="0">
            <a:solidFill>
              <a:schemeClr val="accent2">
                <a:lumMod val="75000"/>
              </a:schemeClr>
            </a:solidFill>
            <a:ea typeface="Times New Roman" charset="0"/>
            <a:cs typeface="Times New Roman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0.21375</cdr:x>
      <cdr:y>0.01651</cdr:y>
    </cdr:from>
    <cdr:to>
      <cdr:x>0.71612</cdr:x>
      <cdr:y>0.13672</cdr:y>
    </cdr:to>
    <cdr:sp macro="" textlink="">
      <cdr:nvSpPr>
        <cdr:cNvPr id="8" name="TextBox 1"/>
        <cdr:cNvSpPr txBox="1"/>
      </cdr:nvSpPr>
      <cdr:spPr bwMode="auto">
        <a:xfrm xmlns:a="http://schemas.openxmlformats.org/drawingml/2006/main">
          <a:off x="555486" y="45340"/>
          <a:ext cx="1305528" cy="33003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</a:p>
        <a:p xmlns:a="http://schemas.openxmlformats.org/drawingml/2006/main">
          <a:pPr eaLnBrk="0" hangingPunct="0"/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history   projections</a:t>
          </a:r>
        </a:p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0.22429</cdr:x>
      <cdr:y>0.02247</cdr:y>
    </cdr:from>
    <cdr:to>
      <cdr:x>0.72666</cdr:x>
      <cdr:y>0.14268</cdr:y>
    </cdr:to>
    <cdr:sp macro="" textlink="">
      <cdr:nvSpPr>
        <cdr:cNvPr id="8" name="TextBox 1"/>
        <cdr:cNvSpPr txBox="1"/>
      </cdr:nvSpPr>
      <cdr:spPr bwMode="auto">
        <a:xfrm xmlns:a="http://schemas.openxmlformats.org/drawingml/2006/main">
          <a:off x="582871" y="62058"/>
          <a:ext cx="1305528" cy="33204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</a:p>
        <a:p xmlns:a="http://schemas.openxmlformats.org/drawingml/2006/main">
          <a:pPr eaLnBrk="0" hangingPunct="0"/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history   projections</a:t>
          </a:r>
        </a:p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0.22594</cdr:x>
      <cdr:y>0.01997</cdr:y>
    </cdr:from>
    <cdr:to>
      <cdr:x>0.72831</cdr:x>
      <cdr:y>0.14018</cdr:y>
    </cdr:to>
    <cdr:sp macro="" textlink="">
      <cdr:nvSpPr>
        <cdr:cNvPr id="8" name="TextBox 1"/>
        <cdr:cNvSpPr txBox="1"/>
      </cdr:nvSpPr>
      <cdr:spPr bwMode="auto">
        <a:xfrm xmlns:a="http://schemas.openxmlformats.org/drawingml/2006/main">
          <a:off x="587164" y="54839"/>
          <a:ext cx="1305528" cy="33003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</a:p>
        <a:p xmlns:a="http://schemas.openxmlformats.org/drawingml/2006/main">
          <a:pPr eaLnBrk="0" hangingPunct="0"/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history   projections</a:t>
          </a:r>
        </a:p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0.10022</cdr:x>
      <cdr:y>0.02878</cdr:y>
    </cdr:from>
    <cdr:to>
      <cdr:x>0.9263</cdr:x>
      <cdr:y>0.18521</cdr:y>
    </cdr:to>
    <cdr:sp macro="" textlink="">
      <cdr:nvSpPr>
        <cdr:cNvPr id="4" name="TextBox 1"/>
        <cdr:cNvSpPr txBox="1"/>
      </cdr:nvSpPr>
      <cdr:spPr bwMode="auto">
        <a:xfrm xmlns:a="http://schemas.openxmlformats.org/drawingml/2006/main">
          <a:off x="260609" y="89123"/>
          <a:ext cx="2148076" cy="48449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</a:p>
        <a:p xmlns:a="http://schemas.openxmlformats.org/drawingml/2006/main">
          <a:pPr eaLnBrk="0" hangingPunct="0"/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history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0.12694</cdr:x>
      <cdr:y>0.15957</cdr:y>
    </cdr:from>
    <cdr:to>
      <cdr:x>0.52036</cdr:x>
      <cdr:y>0.4166</cdr:y>
    </cdr:to>
    <cdr:pic>
      <cdr:nvPicPr>
        <cdr:cNvPr id="3" name="Picture 2" descr="image003"/>
        <cdr:cNvPicPr>
          <a:picLocks xmlns:a="http://schemas.openxmlformats.org/drawingml/2006/main" noChangeAspect="1" noChangeArrowheads="1"/>
        </cdr:cNvPicPr>
      </cdr:nvPicPr>
      <cdr:blipFill>
        <a:blip xmlns:a="http://schemas.openxmlformats.org/drawingml/2006/main" xmlns:r="http://schemas.openxmlformats.org/officeDocument/2006/relationships" r:embed="rId1" cstate="print">
          <a:extLst>
            <a:ext uri="{28A0092B-C50C-407E-A947-70E740481C1C}">
              <a14:useLocalDpi xmlns:a14="http://schemas.microsoft.com/office/drawing/2010/main" val="0"/>
            </a:ext>
          </a:extLst>
        </a:blip>
        <a:srcRect xmlns:a="http://schemas.openxmlformats.org/drawingml/2006/main"/>
        <a:stretch xmlns:a="http://schemas.openxmlformats.org/drawingml/2006/main">
          <a:fillRect/>
        </a:stretch>
      </cdr:blipFill>
      <cdr:spPr bwMode="auto">
        <a:xfrm xmlns:a="http://schemas.openxmlformats.org/drawingml/2006/main">
          <a:off x="330080" y="426553"/>
          <a:ext cx="1023026" cy="6871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</cdr:pic>
  </cdr:relSizeAnchor>
  <cdr:relSizeAnchor xmlns:cdr="http://schemas.openxmlformats.org/drawingml/2006/chartDrawing">
    <cdr:from>
      <cdr:x>0.50229</cdr:x>
      <cdr:y>0.35507</cdr:y>
    </cdr:from>
    <cdr:to>
      <cdr:x>1</cdr:x>
      <cdr:y>0.97106</cdr:y>
    </cdr:to>
    <cdr:sp macro="" textlink="">
      <cdr:nvSpPr>
        <cdr:cNvPr id="5" name="TextBox 1"/>
        <cdr:cNvSpPr txBox="1"/>
      </cdr:nvSpPr>
      <cdr:spPr bwMode="auto">
        <a:xfrm xmlns:a="http://schemas.openxmlformats.org/drawingml/2006/main">
          <a:off x="1306118" y="949167"/>
          <a:ext cx="1294207" cy="164665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27432" tIns="27432" rIns="27432" bIns="27432" rtlCol="0">
          <a:prstTxWarp prst="textNoShape">
            <a:avLst/>
          </a:prstTxWarp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bg1"/>
              </a:solidFill>
              <a:ea typeface="Times New Roman" charset="0"/>
              <a:cs typeface="Times New Roman" charset="0"/>
            </a:rPr>
            <a:t>Southwest</a:t>
          </a:r>
        </a:p>
        <a:p xmlns:a="http://schemas.openxmlformats.org/drawingml/2006/main">
          <a:pPr eaLnBrk="0" hangingPunct="0"/>
          <a:endParaRPr lang="en-US" sz="300" b="1" i="0" dirty="0" smtClean="0">
            <a:solidFill>
              <a:schemeClr val="bg1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dirty="0" smtClean="0">
            <a:solidFill>
              <a:schemeClr val="bg1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bg1"/>
              </a:solidFill>
              <a:ea typeface="Times New Roman" charset="0"/>
              <a:cs typeface="Times New Roman" charset="0"/>
            </a:rPr>
            <a:t>East</a:t>
          </a:r>
        </a:p>
        <a:p xmlns:a="http://schemas.openxmlformats.org/drawingml/2006/main">
          <a:pPr eaLnBrk="0" hangingPunct="0"/>
          <a:endParaRPr lang="en-US" sz="1200" b="1" dirty="0" smtClean="0">
            <a:solidFill>
              <a:schemeClr val="bg1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b="1" dirty="0">
            <a:solidFill>
              <a:schemeClr val="bg1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bg1"/>
              </a:solidFill>
              <a:ea typeface="Times New Roman" charset="0"/>
              <a:cs typeface="Times New Roman" charset="0"/>
            </a:rPr>
            <a:t>Gulf Coast</a:t>
          </a:r>
        </a:p>
        <a:p xmlns:a="http://schemas.openxmlformats.org/drawingml/2006/main">
          <a:pPr eaLnBrk="0" hangingPunct="0"/>
          <a:endParaRPr lang="en-US" sz="1000" b="1" i="0" dirty="0" smtClean="0">
            <a:solidFill>
              <a:schemeClr val="bg1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i="0" dirty="0" smtClean="0">
            <a:solidFill>
              <a:schemeClr val="bg1"/>
            </a:solidFill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0.40182</cdr:x>
      <cdr:y>0.80817</cdr:y>
    </cdr:from>
    <cdr:to>
      <cdr:x>0.66695</cdr:x>
      <cdr:y>0.87604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044861" y="2160389"/>
          <a:ext cx="689428" cy="1814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0.10022</cdr:x>
      <cdr:y>0.02878</cdr:y>
    </cdr:from>
    <cdr:to>
      <cdr:x>0.9263</cdr:x>
      <cdr:y>0.18521</cdr:y>
    </cdr:to>
    <cdr:sp macro="" textlink="">
      <cdr:nvSpPr>
        <cdr:cNvPr id="4" name="TextBox 1"/>
        <cdr:cNvSpPr txBox="1"/>
      </cdr:nvSpPr>
      <cdr:spPr bwMode="auto">
        <a:xfrm xmlns:a="http://schemas.openxmlformats.org/drawingml/2006/main">
          <a:off x="260609" y="89123"/>
          <a:ext cx="2148076" cy="48449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</a:p>
        <a:p xmlns:a="http://schemas.openxmlformats.org/drawingml/2006/main">
          <a:pPr eaLnBrk="0" hangingPunct="0"/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history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0.07863</cdr:x>
      <cdr:y>0.02772</cdr:y>
    </cdr:from>
    <cdr:to>
      <cdr:x>0.76741</cdr:x>
      <cdr:y>0.14989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204339" y="76221"/>
          <a:ext cx="1789959" cy="33594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         2020</a:t>
          </a: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 history   projections</a:t>
          </a: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0.11382</cdr:x>
      <cdr:y>0.03044</cdr:y>
    </cdr:from>
    <cdr:to>
      <cdr:x>0.62794</cdr:x>
      <cdr:y>0.15261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295779" y="83714"/>
          <a:ext cx="1336063" cy="33595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       2020</a:t>
          </a: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history   projections</a:t>
          </a:r>
        </a:p>
      </cdr:txBody>
    </cdr:sp>
  </cdr:relSizeAnchor>
  <cdr:relSizeAnchor xmlns:cdr="http://schemas.openxmlformats.org/drawingml/2006/chartDrawing">
    <cdr:from>
      <cdr:x>0.45748</cdr:x>
      <cdr:y>0.5</cdr:y>
    </cdr:from>
    <cdr:to>
      <cdr:x>0.80436</cdr:x>
      <cdr:y>0.95665</cdr:y>
    </cdr:to>
    <cdr:sp macro="" textlink="">
      <cdr:nvSpPr>
        <cdr:cNvPr id="4" name="TextBox 2"/>
        <cdr:cNvSpPr txBox="1"/>
      </cdr:nvSpPr>
      <cdr:spPr bwMode="auto">
        <a:xfrm xmlns:a="http://schemas.openxmlformats.org/drawingml/2006/main">
          <a:off x="1188862" y="1374925"/>
          <a:ext cx="901450" cy="125571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 anchor="t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eaLnBrk="0" hangingPunct="0"/>
          <a:endParaRPr lang="en-US" sz="300" b="1" i="0" dirty="0" smtClean="0">
            <a:solidFill>
              <a:schemeClr val="bg1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algn="r" eaLnBrk="0" hangingPunct="0"/>
          <a:endParaRPr lang="en-US" sz="300" b="1" i="0" dirty="0" smtClean="0">
            <a:solidFill>
              <a:schemeClr val="bg1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algn="r" eaLnBrk="0" hangingPunct="0"/>
          <a:r>
            <a:rPr lang="en-US" b="1" i="0" dirty="0" smtClean="0">
              <a:solidFill>
                <a:schemeClr val="bg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Southwest</a:t>
          </a:r>
        </a:p>
        <a:p xmlns:a="http://schemas.openxmlformats.org/drawingml/2006/main">
          <a:pPr algn="r" eaLnBrk="0" hangingPunct="0"/>
          <a:endParaRPr lang="en-US" b="1" i="0" dirty="0" smtClean="0">
            <a:solidFill>
              <a:schemeClr val="bg1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algn="r" eaLnBrk="0" hangingPunct="0"/>
          <a:endParaRPr lang="en-US" b="1" dirty="0">
            <a:solidFill>
              <a:schemeClr val="bg1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algn="r" eaLnBrk="0" hangingPunct="0"/>
          <a:endParaRPr lang="en-US" sz="200" b="1" dirty="0">
            <a:solidFill>
              <a:schemeClr val="bg1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algn="r" eaLnBrk="0" hangingPunct="0"/>
          <a:r>
            <a:rPr lang="en-US" b="1" i="0" dirty="0" smtClean="0">
              <a:solidFill>
                <a:schemeClr val="bg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Gulf Coast</a:t>
          </a:r>
        </a:p>
        <a:p xmlns:a="http://schemas.openxmlformats.org/drawingml/2006/main">
          <a:pPr algn="r" eaLnBrk="0" hangingPunct="0"/>
          <a:endParaRPr lang="en-US" sz="900" b="1" dirty="0" smtClean="0">
            <a:solidFill>
              <a:schemeClr val="bg1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algn="r" eaLnBrk="0" hangingPunct="0"/>
          <a:r>
            <a:rPr lang="en-US" b="1" dirty="0" smtClean="0">
              <a:solidFill>
                <a:schemeClr val="bg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o</a:t>
          </a:r>
          <a:r>
            <a:rPr lang="en-US" b="1" i="0" dirty="0" smtClean="0">
              <a:solidFill>
                <a:schemeClr val="bg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ther</a:t>
          </a:r>
        </a:p>
      </cdr:txBody>
    </cdr:sp>
  </cdr:relSizeAnchor>
  <cdr:relSizeAnchor xmlns:cdr="http://schemas.openxmlformats.org/drawingml/2006/chartDrawing">
    <cdr:from>
      <cdr:x>0.67627</cdr:x>
      <cdr:y>0.14665</cdr:y>
    </cdr:from>
    <cdr:to>
      <cdr:x>0.95948</cdr:x>
      <cdr:y>0.31703</cdr:y>
    </cdr:to>
    <cdr:pic>
      <cdr:nvPicPr>
        <cdr:cNvPr id="6" name="Picture 5" descr="image001"/>
        <cdr:cNvPicPr>
          <a:picLocks xmlns:a="http://schemas.openxmlformats.org/drawingml/2006/main" noChangeAspect="1" noChangeArrowheads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rcRect xmlns:a="http://schemas.openxmlformats.org/drawingml/2006/main"/>
        <a:stretch xmlns:a="http://schemas.openxmlformats.org/drawingml/2006/main">
          <a:fillRect/>
        </a:stretch>
      </cdr:blipFill>
      <cdr:spPr bwMode="auto">
        <a:xfrm xmlns:a="http://schemas.openxmlformats.org/drawingml/2006/main">
          <a:off x="1757449" y="454194"/>
          <a:ext cx="735984" cy="52771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</cdr:pic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5138"/>
          </a:xfrm>
          <a:prstGeom prst="rect">
            <a:avLst/>
          </a:prstGeom>
        </p:spPr>
        <p:txBody>
          <a:bodyPr vert="horz" lIns="91419" tIns="45709" rIns="91419" bIns="4570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1"/>
            <a:ext cx="3038475" cy="465138"/>
          </a:xfrm>
          <a:prstGeom prst="rect">
            <a:avLst/>
          </a:prstGeom>
        </p:spPr>
        <p:txBody>
          <a:bodyPr vert="horz" lIns="91419" tIns="45709" rIns="91419" bIns="4570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ED25893-A83F-48CE-B658-2412045A40A5}" type="datetimeFigureOut">
              <a:rPr lang="en-US"/>
              <a:pPr>
                <a:defRPr/>
              </a:pPr>
              <a:t>1/27/2021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19" tIns="45709" rIns="91419" bIns="4570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19" tIns="45709" rIns="91419" bIns="4570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91D3A1A-398C-4278-B50A-5F8985FF03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3746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1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F5DD0C8-C8A1-48F2-871C-E859113BC4F1}" type="datetimeFigureOut">
              <a:rPr lang="en-US"/>
              <a:pPr>
                <a:defRPr/>
              </a:pPr>
              <a:t>1/27/2021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0" tIns="46576" rIns="93150" bIns="46576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6" y="4416425"/>
            <a:ext cx="5607050" cy="4183063"/>
          </a:xfrm>
          <a:prstGeom prst="rect">
            <a:avLst/>
          </a:prstGeom>
        </p:spPr>
        <p:txBody>
          <a:bodyPr vert="horz" lIns="93150" tIns="46576" rIns="93150" bIns="46576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C049336-6624-4A1E-9498-510DC43D0C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1556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Made changes here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09821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9831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Slide 19 and 20 have labels on the series instead of a legend on the side of the chart- I have verified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this is okay with one member of my team (Lindsay). Will get Courtney’s take soon.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67984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9960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97768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9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12809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049336-6624-4A1E-9498-510DC43D0CD8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090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566160"/>
          </a:xfrm>
          <a:prstGeom prst="rect">
            <a:avLst/>
          </a:prstGeom>
        </p:spPr>
        <p:txBody>
          <a:bodyPr lIns="0" tIns="0" rIns="0" b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 marL="694944" indent="-237744">
              <a:spcAft>
                <a:spcPts val="400"/>
              </a:spcAft>
              <a:defRPr sz="1400"/>
            </a:lvl2pPr>
            <a:lvl3pPr marL="1088136" indent="-173736">
              <a:spcAft>
                <a:spcPts val="400"/>
              </a:spcAft>
              <a:defRPr sz="1400"/>
            </a:lvl3pPr>
            <a:lvl4pPr marL="1609344" indent="-237744">
              <a:spcAft>
                <a:spcPts val="400"/>
              </a:spcAft>
              <a:defRPr sz="1400"/>
            </a:lvl4pPr>
            <a:lvl5pPr marL="2002536" indent="-173736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ine or bar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311965"/>
            <a:ext cx="8001000" cy="3077154"/>
          </a:xfrm>
          <a:prstGeom prst="rect">
            <a:avLst/>
          </a:prstGeom>
        </p:spPr>
        <p:txBody>
          <a:bodyPr lIns="0" tIns="0" rIns="0" bIns="0"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4800600" y="840140"/>
            <a:ext cx="3895344" cy="411480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pi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262271"/>
            <a:ext cx="8001000" cy="3126850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12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12"/>
          <p:cNvSpPr>
            <a:spLocks noGrp="1"/>
          </p:cNvSpPr>
          <p:nvPr>
            <p:ph type="pic" sz="quarter" idx="16"/>
          </p:nvPr>
        </p:nvSpPr>
        <p:spPr>
          <a:xfrm>
            <a:off x="685800" y="834888"/>
            <a:ext cx="8001000" cy="3554232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2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*full-screen image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credi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34887"/>
            <a:ext cx="8001000" cy="341707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400" i="1">
                <a:latin typeface="+mj-lt"/>
              </a:defRPr>
            </a:lvl1pPr>
            <a:lvl2pPr marL="457200" indent="0">
              <a:spcAft>
                <a:spcPts val="400"/>
              </a:spcAft>
              <a:buNone/>
              <a:defRPr sz="1600"/>
            </a:lvl2pPr>
            <a:lvl3pPr marL="914400" indent="0">
              <a:spcAft>
                <a:spcPts val="400"/>
              </a:spcAft>
              <a:buNone/>
              <a:defRPr sz="1600"/>
            </a:lvl3pPr>
            <a:lvl4pPr marL="1371600" indent="0">
              <a:spcAft>
                <a:spcPts val="400"/>
              </a:spcAft>
              <a:buNone/>
              <a:defRPr sz="1600"/>
            </a:lvl4pPr>
            <a:lvl5pPr marL="1828800" indent="0">
              <a:spcAft>
                <a:spcPts val="400"/>
              </a:spcAft>
              <a:buFont typeface="Arial" pitchFamily="34" charset="0"/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5887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presentation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924801" y="4828781"/>
            <a:ext cx="811213" cy="230832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12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www.eia.gov</a:t>
            </a:r>
          </a:p>
        </p:txBody>
      </p:sp>
      <p:cxnSp>
        <p:nvCxnSpPr>
          <p:cNvPr id="5" name="Straight Connector 12"/>
          <p:cNvCxnSpPr>
            <a:cxnSpLocks noChangeShapeType="1"/>
          </p:cNvCxnSpPr>
          <p:nvPr/>
        </p:nvCxnSpPr>
        <p:spPr bwMode="auto">
          <a:xfrm rot="5400000">
            <a:off x="7757914" y="4904385"/>
            <a:ext cx="136922" cy="0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cxnSp>
        <p:nvCxnSpPr>
          <p:cNvPr id="6" name="Straight Connector 10"/>
          <p:cNvCxnSpPr>
            <a:cxnSpLocks noChangeShapeType="1"/>
          </p:cNvCxnSpPr>
          <p:nvPr/>
        </p:nvCxnSpPr>
        <p:spPr bwMode="auto">
          <a:xfrm rot="10800000" flipH="1">
            <a:off x="608013" y="2384546"/>
            <a:ext cx="8050212" cy="0"/>
          </a:xfrm>
          <a:prstGeom prst="line">
            <a:avLst/>
          </a:prstGeom>
          <a:noFill/>
          <a:ln w="28575" algn="ctr">
            <a:solidFill>
              <a:schemeClr val="accent1"/>
            </a:solidFill>
            <a:round/>
            <a:headEnd/>
            <a:tailEnd/>
          </a:ln>
        </p:spPr>
      </p:cxnSp>
      <p:pic>
        <p:nvPicPr>
          <p:cNvPr id="7" name="Picture 11" descr="icon_row-01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1399" y="1873863"/>
            <a:ext cx="7164449" cy="363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C:\Documents and Settings\MVO\Desktop\eia_logo_white-0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12"/>
          <p:cNvSpPr txBox="1">
            <a:spLocks noChangeArrowheads="1"/>
          </p:cNvSpPr>
          <p:nvPr/>
        </p:nvSpPr>
        <p:spPr bwMode="auto">
          <a:xfrm>
            <a:off x="776288" y="4789379"/>
            <a:ext cx="4030662" cy="323165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anchor="b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U.S. Energy Information Administration</a:t>
            </a:r>
          </a:p>
        </p:txBody>
      </p:sp>
      <p:cxnSp>
        <p:nvCxnSpPr>
          <p:cNvPr id="10" name="Straight Connector 12"/>
          <p:cNvCxnSpPr>
            <a:cxnSpLocks noChangeShapeType="1"/>
          </p:cNvCxnSpPr>
          <p:nvPr/>
        </p:nvCxnSpPr>
        <p:spPr bwMode="auto">
          <a:xfrm rot="5400000">
            <a:off x="573882" y="4962525"/>
            <a:ext cx="214313" cy="0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1" name="TextBox 14"/>
          <p:cNvSpPr txBox="1">
            <a:spLocks noChangeArrowheads="1"/>
          </p:cNvSpPr>
          <p:nvPr/>
        </p:nvSpPr>
        <p:spPr bwMode="auto">
          <a:xfrm>
            <a:off x="5672138" y="4828781"/>
            <a:ext cx="2082800" cy="230832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1200" i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Independent Statistics &amp; Analysis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387963"/>
            <a:ext cx="7772400" cy="1028700"/>
          </a:xfrm>
          <a:prstGeom prst="rect">
            <a:avLst/>
          </a:prstGeom>
        </p:spPr>
        <p:txBody>
          <a:bodyPr anchor="b" anchorCtr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Title – Click to edit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2507085"/>
            <a:ext cx="7388352" cy="1062990"/>
          </a:xfrm>
          <a:prstGeom prst="rect">
            <a:avLst/>
          </a:prstGeom>
        </p:spPr>
        <p:txBody>
          <a:bodyPr/>
          <a:lstStyle>
            <a:lvl1pPr marL="347472" marR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600" i="1">
                <a:latin typeface="+mj-lt"/>
              </a:defRPr>
            </a:lvl1pPr>
          </a:lstStyle>
          <a:p>
            <a:pPr lvl="0"/>
            <a:r>
              <a:rPr lang="en-US" dirty="0" smtClean="0"/>
              <a:t>Audience</a:t>
            </a:r>
          </a:p>
          <a:p>
            <a:pPr lvl="0"/>
            <a:r>
              <a:rPr lang="en-US" dirty="0" smtClean="0"/>
              <a:t>Presenter, Title</a:t>
            </a:r>
          </a:p>
          <a:p>
            <a:pPr lvl="0"/>
            <a:r>
              <a:rPr lang="en-US" dirty="0" smtClean="0"/>
              <a:t>Month DD, YYYY  |  City, State</a:t>
            </a:r>
          </a:p>
        </p:txBody>
      </p:sp>
    </p:spTree>
    <p:extLst>
      <p:ext uri="{BB962C8B-B14F-4D97-AF65-F5344CB8AC3E}">
        <p14:creationId xmlns:p14="http://schemas.microsoft.com/office/powerpoint/2010/main" val="22713454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alternate presentation title slide (with sub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0"/>
          <p:cNvCxnSpPr>
            <a:cxnSpLocks noChangeShapeType="1"/>
          </p:cNvCxnSpPr>
          <p:nvPr/>
        </p:nvCxnSpPr>
        <p:spPr bwMode="auto">
          <a:xfrm rot="10800000" flipH="1">
            <a:off x="608013" y="2384546"/>
            <a:ext cx="8050212" cy="0"/>
          </a:xfrm>
          <a:prstGeom prst="line">
            <a:avLst/>
          </a:prstGeom>
          <a:noFill/>
          <a:ln w="28575" algn="ctr">
            <a:solidFill>
              <a:schemeClr val="accent1"/>
            </a:solidFill>
            <a:round/>
            <a:headEnd/>
            <a:tailEnd/>
          </a:ln>
        </p:spPr>
      </p:cxnSp>
      <p:sp>
        <p:nvSpPr>
          <p:cNvPr id="10" name="TextBox 12"/>
          <p:cNvSpPr txBox="1">
            <a:spLocks noChangeArrowheads="1"/>
          </p:cNvSpPr>
          <p:nvPr/>
        </p:nvSpPr>
        <p:spPr bwMode="auto">
          <a:xfrm>
            <a:off x="776288" y="4789379"/>
            <a:ext cx="4030662" cy="323165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anchor="b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U.S. Energy Information Administration</a:t>
            </a:r>
          </a:p>
        </p:txBody>
      </p:sp>
      <p:cxnSp>
        <p:nvCxnSpPr>
          <p:cNvPr id="11" name="Straight Connector 12"/>
          <p:cNvCxnSpPr>
            <a:cxnSpLocks noChangeShapeType="1"/>
          </p:cNvCxnSpPr>
          <p:nvPr/>
        </p:nvCxnSpPr>
        <p:spPr bwMode="auto">
          <a:xfrm rot="5400000">
            <a:off x="573882" y="4962525"/>
            <a:ext cx="214313" cy="0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7963"/>
            <a:ext cx="7772400" cy="548640"/>
          </a:xfrm>
          <a:prstGeom prst="rect">
            <a:avLst/>
          </a:prstGeom>
        </p:spPr>
        <p:txBody>
          <a:bodyPr anchor="b" anchorCtr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2507085"/>
            <a:ext cx="7388352" cy="1062990"/>
          </a:xfrm>
          <a:prstGeom prst="rect">
            <a:avLst/>
          </a:prstGeom>
        </p:spPr>
        <p:txBody>
          <a:bodyPr/>
          <a:lstStyle>
            <a:lvl1pPr marL="347472" marR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600" i="1">
                <a:latin typeface="+mj-lt"/>
              </a:defRPr>
            </a:lvl1pPr>
          </a:lstStyle>
          <a:p>
            <a:pPr lvl="0"/>
            <a:r>
              <a:rPr lang="en-US" dirty="0" smtClean="0"/>
              <a:t>Audience</a:t>
            </a:r>
          </a:p>
          <a:p>
            <a:pPr lvl="0"/>
            <a:r>
              <a:rPr lang="en-US" dirty="0" smtClean="0"/>
              <a:t>Presenter, Title</a:t>
            </a:r>
          </a:p>
          <a:p>
            <a:pPr lvl="0"/>
            <a:r>
              <a:rPr lang="en-US" dirty="0" smtClean="0"/>
              <a:t>Month DD, YYYY  |  City, State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991467"/>
            <a:ext cx="7388352" cy="630936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2000" i="1"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 smtClean="0"/>
              <a:t>Subhead – Click to edit</a:t>
            </a:r>
          </a:p>
        </p:txBody>
      </p:sp>
      <p:pic>
        <p:nvPicPr>
          <p:cNvPr id="13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1" descr="icon_row-01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1399" y="1873863"/>
            <a:ext cx="7164449" cy="363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TextBox 19"/>
          <p:cNvSpPr txBox="1">
            <a:spLocks noChangeArrowheads="1"/>
          </p:cNvSpPr>
          <p:nvPr userDrawn="1"/>
        </p:nvSpPr>
        <p:spPr bwMode="auto">
          <a:xfrm>
            <a:off x="7924801" y="4828781"/>
            <a:ext cx="811213" cy="230832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12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www.eia.gov</a:t>
            </a:r>
          </a:p>
        </p:txBody>
      </p:sp>
      <p:cxnSp>
        <p:nvCxnSpPr>
          <p:cNvPr id="21" name="Straight Connector 12"/>
          <p:cNvCxnSpPr>
            <a:cxnSpLocks noChangeShapeType="1"/>
          </p:cNvCxnSpPr>
          <p:nvPr userDrawn="1"/>
        </p:nvCxnSpPr>
        <p:spPr bwMode="auto">
          <a:xfrm rot="5400000">
            <a:off x="7757914" y="4904385"/>
            <a:ext cx="136922" cy="0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22" name="TextBox 14"/>
          <p:cNvSpPr txBox="1">
            <a:spLocks noChangeArrowheads="1"/>
          </p:cNvSpPr>
          <p:nvPr userDrawn="1"/>
        </p:nvSpPr>
        <p:spPr bwMode="auto">
          <a:xfrm>
            <a:off x="5672138" y="4828781"/>
            <a:ext cx="2082800" cy="230832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1200" i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Independent Statistics &amp; Analysis</a:t>
            </a:r>
          </a:p>
        </p:txBody>
      </p:sp>
    </p:spTree>
    <p:extLst>
      <p:ext uri="{BB962C8B-B14F-4D97-AF65-F5344CB8AC3E}">
        <p14:creationId xmlns:p14="http://schemas.microsoft.com/office/powerpoint/2010/main" val="8298774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6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634740"/>
          </a:xfrm>
          <a:prstGeom prst="rect">
            <a:avLst/>
          </a:prstGeom>
        </p:spPr>
        <p:txBody>
          <a:bodyPr lIns="0" tIns="0" rIns="0" b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 marL="694944" indent="-237744">
              <a:spcAft>
                <a:spcPts val="400"/>
              </a:spcAft>
              <a:defRPr sz="1400"/>
            </a:lvl2pPr>
            <a:lvl3pPr marL="1088136" indent="-173736">
              <a:spcAft>
                <a:spcPts val="400"/>
              </a:spcAft>
              <a:defRPr sz="1400"/>
            </a:lvl3pPr>
            <a:lvl4pPr marL="1609344" indent="-237744">
              <a:spcAft>
                <a:spcPts val="400"/>
              </a:spcAft>
              <a:defRPr sz="1400"/>
            </a:lvl4pPr>
            <a:lvl5pPr marL="2002536" indent="-173736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0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AEO2020 Key takeaways: Oil and Gas           March 11, 2020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3769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cxnSp>
        <p:nvCxnSpPr>
          <p:cNvPr id="5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9574"/>
            <a:ext cx="8001000" cy="765314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634740"/>
          </a:xfrm>
          <a:prstGeom prst="rect">
            <a:avLst/>
          </a:prstGeom>
        </p:spPr>
        <p:txBody>
          <a:bodyPr lIns="0" tIns="0" rIns="0" b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 marL="694944" indent="-237744">
              <a:spcAft>
                <a:spcPts val="400"/>
              </a:spcAft>
              <a:defRPr sz="1400"/>
            </a:lvl2pPr>
            <a:lvl3pPr marL="1088136" indent="-173736">
              <a:spcAft>
                <a:spcPts val="400"/>
              </a:spcAft>
              <a:defRPr sz="1400"/>
            </a:lvl3pPr>
            <a:lvl4pPr marL="1609344" indent="-237744">
              <a:spcAft>
                <a:spcPts val="400"/>
              </a:spcAft>
              <a:defRPr sz="1400"/>
            </a:lvl4pPr>
            <a:lvl5pPr marL="2002536" indent="-173736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AEO2020 Key takeaways: Oil and Gas           March 11, 2020</a:t>
            </a: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080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566160"/>
          </a:xfrm>
          <a:prstGeom prst="rect">
            <a:avLst/>
          </a:prstGeom>
        </p:spPr>
        <p:txBody>
          <a:bodyPr lIns="0" tIns="0" rIns="0" b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 marL="694944" indent="-237744">
              <a:spcAft>
                <a:spcPts val="400"/>
              </a:spcAft>
              <a:defRPr sz="1400"/>
            </a:lvl2pPr>
            <a:lvl3pPr marL="1088136" indent="-173736">
              <a:spcAft>
                <a:spcPts val="400"/>
              </a:spcAft>
              <a:defRPr sz="1400"/>
            </a:lvl3pPr>
            <a:lvl4pPr marL="1609344" indent="-237744">
              <a:spcAft>
                <a:spcPts val="400"/>
              </a:spcAft>
              <a:defRPr sz="1400"/>
            </a:lvl4pPr>
            <a:lvl5pPr marL="2002536" indent="-173736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9452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1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79513"/>
            <a:ext cx="8001000" cy="755374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text.</a:t>
            </a:r>
            <a:endParaRPr lang="en-US" dirty="0"/>
          </a:p>
        </p:txBody>
      </p:sp>
      <p:pic>
        <p:nvPicPr>
          <p:cNvPr id="12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7" name="Footer Placeholder 2"/>
          <p:cNvSpPr>
            <a:spLocks noGrp="1"/>
          </p:cNvSpPr>
          <p:nvPr>
            <p:ph type="ftr" sz="quarter" idx="17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AEO2020 Key takeaways: Oil and Gas           March 11, 2020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6049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2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1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7" name="Footer Placeholder 2"/>
          <p:cNvSpPr>
            <a:spLocks noGrp="1"/>
          </p:cNvSpPr>
          <p:nvPr>
            <p:ph type="ftr" sz="quarter" idx="17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AEO2020 Key takeaways: Oil and Gas           March 11, 2020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9574"/>
            <a:ext cx="8001000" cy="765314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text.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50433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labeled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1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1292087"/>
            <a:ext cx="3931920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1292087"/>
            <a:ext cx="4023360" cy="3097033"/>
          </a:xfrm>
          <a:prstGeom prst="rect">
            <a:avLst/>
          </a:prstGeom>
        </p:spPr>
        <p:txBody>
          <a:bodyPr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94520"/>
            <a:ext cx="3931920" cy="350851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4663440" y="894520"/>
            <a:ext cx="4023360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algn="r"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pic>
        <p:nvPicPr>
          <p:cNvPr id="17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20" name="Footer Placeholder 2"/>
          <p:cNvSpPr>
            <a:spLocks noGrp="1"/>
          </p:cNvSpPr>
          <p:nvPr>
            <p:ph type="ftr" sz="quarter" idx="19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AEO2020 Key takeaways: Oil and Gas           March 11, 2020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685800" y="91440"/>
            <a:ext cx="8001000" cy="74344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317366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659636"/>
            <a:ext cx="8229600" cy="1117854"/>
          </a:xfrm>
          <a:prstGeom prst="rect">
            <a:avLst/>
          </a:prstGeom>
        </p:spPr>
        <p:txBody>
          <a:bodyPr anchor="b" anchorCtr="0"/>
          <a:lstStyle>
            <a:lvl1pPr algn="ct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Section Title — click to edit</a:t>
            </a:r>
            <a:endParaRPr lang="en-US" dirty="0"/>
          </a:p>
        </p:txBody>
      </p:sp>
      <p:pic>
        <p:nvPicPr>
          <p:cNvPr id="8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AEO2020 Key takeaways: Oil and Gas           March 11, 2020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21254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80"/>
            <a:ext cx="8001000" cy="76630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text.</a:t>
            </a:r>
            <a:endParaRPr lang="en-US" dirty="0"/>
          </a:p>
        </p:txBody>
      </p:sp>
      <p:pic>
        <p:nvPicPr>
          <p:cNvPr id="10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AEO2020 Key takeaways: Oil and Gas           March 11, 2020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5133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pic>
        <p:nvPicPr>
          <p:cNvPr id="8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AEO2020 Key takeaways: Oil and Gas           March 11, 2020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7624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</a:t>
            </a:r>
            <a:br>
              <a:rPr lang="en-US" dirty="0" smtClean="0"/>
            </a:br>
            <a:r>
              <a:rPr lang="en-US" dirty="0" smtClean="0"/>
              <a:t>text.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323593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ine or bar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9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311965"/>
            <a:ext cx="8001000" cy="3077154"/>
          </a:xfrm>
          <a:prstGeom prst="rect">
            <a:avLst/>
          </a:prstGeom>
        </p:spPr>
        <p:txBody>
          <a:bodyPr lIns="0" tIns="0" rIns="0" bIns="0"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 dirty="0" smtClean="0"/>
              <a:t>Click icon to add chart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4800600" y="840140"/>
            <a:ext cx="3895344" cy="411480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pic>
        <p:nvPicPr>
          <p:cNvPr id="15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20" name="Footer Placeholder 2"/>
          <p:cNvSpPr>
            <a:spLocks noGrp="1"/>
          </p:cNvSpPr>
          <p:nvPr>
            <p:ph type="ftr" sz="quarter" idx="17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AEO2020 Key takeaways: Oil and Gas           March 11, 2020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1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630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r>
              <a:rPr lang="en-US" dirty="0" smtClean="0"/>
              <a:t>This can span two lines</a:t>
            </a:r>
            <a:endParaRPr lang="en-US" dirty="0"/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86749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pi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9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262271"/>
            <a:ext cx="8001000" cy="3126850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 dirty="0" smtClean="0"/>
              <a:t>Click icon to add chart</a:t>
            </a:r>
          </a:p>
        </p:txBody>
      </p:sp>
      <p:pic>
        <p:nvPicPr>
          <p:cNvPr id="12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8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AEO2020 Key takeaways: Oil and Gas           March 11, 2020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685800" y="68579"/>
            <a:ext cx="8001000" cy="77624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645253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3" name="Picture Placeholder 12"/>
          <p:cNvSpPr>
            <a:spLocks noGrp="1"/>
          </p:cNvSpPr>
          <p:nvPr>
            <p:ph type="pic" sz="quarter" idx="16"/>
          </p:nvPr>
        </p:nvSpPr>
        <p:spPr>
          <a:xfrm>
            <a:off x="685800" y="834888"/>
            <a:ext cx="8001000" cy="3554232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pic>
        <p:nvPicPr>
          <p:cNvPr id="14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7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AEO2020 Key takeaways: Oil and Gas           March 11, 2020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630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r>
              <a:rPr lang="en-US" dirty="0" smtClean="0"/>
              <a:t>This can span two lines</a:t>
            </a:r>
            <a:endParaRPr lang="en-US" dirty="0"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650380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pic>
        <p:nvPicPr>
          <p:cNvPr id="7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AEO2020 Key takeaways: Oil and Gas           March 11, 2020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801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*full-screen image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149515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credi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79"/>
            <a:ext cx="8001000" cy="76630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34887"/>
            <a:ext cx="8001000" cy="341707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400" i="1">
                <a:latin typeface="+mj-lt"/>
              </a:defRPr>
            </a:lvl1pPr>
            <a:lvl2pPr marL="457200" indent="0">
              <a:spcAft>
                <a:spcPts val="400"/>
              </a:spcAft>
              <a:buNone/>
              <a:defRPr sz="1600"/>
            </a:lvl2pPr>
            <a:lvl3pPr marL="914400" indent="0">
              <a:spcAft>
                <a:spcPts val="400"/>
              </a:spcAft>
              <a:buNone/>
              <a:defRPr sz="1600"/>
            </a:lvl3pPr>
            <a:lvl4pPr marL="1371600" indent="0">
              <a:spcAft>
                <a:spcPts val="400"/>
              </a:spcAft>
              <a:buNone/>
              <a:defRPr sz="1600"/>
            </a:lvl4pPr>
            <a:lvl5pPr marL="1828800" indent="0">
              <a:spcAft>
                <a:spcPts val="400"/>
              </a:spcAft>
              <a:buFont typeface="Arial" pitchFamily="34" charset="0"/>
              <a:buNone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0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AEO2020 Key takeaways: Oil and Gas           March 11, 2020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25200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val 13"/>
          <p:cNvSpPr>
            <a:spLocks noChangeAspect="1"/>
          </p:cNvSpPr>
          <p:nvPr/>
        </p:nvSpPr>
        <p:spPr bwMode="auto">
          <a:xfrm>
            <a:off x="8732839" y="4842406"/>
            <a:ext cx="276225" cy="205979"/>
          </a:xfrm>
          <a:prstGeom prst="ellipse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18" name="Straight Connector 12"/>
          <p:cNvCxnSpPr>
            <a:cxnSpLocks noChangeShapeType="1"/>
          </p:cNvCxnSpPr>
          <p:nvPr/>
        </p:nvCxnSpPr>
        <p:spPr bwMode="auto">
          <a:xfrm rot="5400000">
            <a:off x="506959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657350"/>
            <a:ext cx="8229600" cy="1116106"/>
          </a:xfrm>
          <a:prstGeom prst="rect">
            <a:avLst/>
          </a:prstGeom>
        </p:spPr>
        <p:txBody>
          <a:bodyPr anchor="b"/>
          <a:lstStyle>
            <a:lvl1pPr algn="ctr">
              <a:defRPr sz="3000" kern="1200" baseline="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 smtClean="0"/>
              <a:t>Section Title — click to edit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AEO2020 Key takeaways: Oil and Gas           March 11, 2020</a:t>
            </a: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9" name="Picture 2" descr="C:\Documents and Settings\MVO\Desktop\eia_logo_white-0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140" y="4772025"/>
            <a:ext cx="516411" cy="26746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4195434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6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566160"/>
          </a:xfrm>
          <a:prstGeom prst="rect">
            <a:avLst/>
          </a:prstGeom>
        </p:spPr>
        <p:txBody>
          <a:bodyPr lIns="0" tIns="0" rIns="0" b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 marL="694944" indent="-237744">
              <a:spcAft>
                <a:spcPts val="400"/>
              </a:spcAft>
              <a:defRPr sz="1400"/>
            </a:lvl2pPr>
            <a:lvl3pPr marL="1088136" indent="-173736">
              <a:spcAft>
                <a:spcPts val="400"/>
              </a:spcAft>
              <a:defRPr sz="1400"/>
            </a:lvl3pPr>
            <a:lvl4pPr marL="1609344" indent="-237744">
              <a:spcAft>
                <a:spcPts val="400"/>
              </a:spcAft>
              <a:defRPr sz="1400"/>
            </a:lvl4pPr>
            <a:lvl5pPr marL="2002536" indent="-173736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8303" y="4807514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489743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9574"/>
            <a:ext cx="8001000" cy="765314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566160"/>
          </a:xfrm>
          <a:prstGeom prst="rect">
            <a:avLst/>
          </a:prstGeom>
        </p:spPr>
        <p:txBody>
          <a:bodyPr lIns="0" tIns="0" rIns="0" b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 marL="694944" indent="-237744">
              <a:spcAft>
                <a:spcPts val="400"/>
              </a:spcAft>
              <a:defRPr sz="1400"/>
            </a:lvl2pPr>
            <a:lvl3pPr marL="1088136" indent="-173736">
              <a:spcAft>
                <a:spcPts val="400"/>
              </a:spcAft>
              <a:defRPr sz="1400"/>
            </a:lvl3pPr>
            <a:lvl4pPr marL="1609344" indent="-237744">
              <a:spcAft>
                <a:spcPts val="400"/>
              </a:spcAft>
              <a:defRPr sz="1400"/>
            </a:lvl4pPr>
            <a:lvl5pPr marL="2002536" indent="-173736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8303" y="4807514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344689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79513"/>
            <a:ext cx="8001000" cy="755374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text.</a:t>
            </a:r>
            <a:endParaRPr lang="en-US" dirty="0"/>
          </a:p>
        </p:txBody>
      </p:sp>
      <p:sp>
        <p:nvSpPr>
          <p:cNvPr id="15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8303" y="4807514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9560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9574"/>
            <a:ext cx="8001000" cy="765314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text.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8303" y="4807514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34175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labeled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1292087"/>
            <a:ext cx="3931920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1292087"/>
            <a:ext cx="4023360" cy="3097033"/>
          </a:xfrm>
          <a:prstGeom prst="rect">
            <a:avLst/>
          </a:prstGeom>
        </p:spPr>
        <p:txBody>
          <a:bodyPr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94520"/>
            <a:ext cx="3931920" cy="350851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4663440" y="894520"/>
            <a:ext cx="4023360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algn="r"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8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685800" y="91440"/>
            <a:ext cx="8001000" cy="74344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8303" y="4807514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966950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*long title and 2 labeled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2"/>
          </p:nvPr>
        </p:nvSpPr>
        <p:spPr>
          <a:xfrm>
            <a:off x="685799" y="1292087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94520"/>
            <a:ext cx="3931920" cy="350851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4663440" y="894520"/>
            <a:ext cx="4023360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algn="r"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8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685800" y="91440"/>
            <a:ext cx="8001000" cy="74344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8303" y="4807514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Content Placeholder 10"/>
          <p:cNvSpPr>
            <a:spLocks noGrp="1"/>
          </p:cNvSpPr>
          <p:nvPr>
            <p:ph sz="quarter" idx="19"/>
          </p:nvPr>
        </p:nvSpPr>
        <p:spPr>
          <a:xfrm>
            <a:off x="3386666" y="1292087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0" name="Content Placeholder 10"/>
          <p:cNvSpPr>
            <a:spLocks noGrp="1"/>
          </p:cNvSpPr>
          <p:nvPr>
            <p:ph sz="quarter" idx="20"/>
          </p:nvPr>
        </p:nvSpPr>
        <p:spPr>
          <a:xfrm>
            <a:off x="6087533" y="1292087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55370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659636"/>
            <a:ext cx="8229600" cy="1117854"/>
          </a:xfrm>
          <a:prstGeom prst="rect">
            <a:avLst/>
          </a:prstGeom>
        </p:spPr>
        <p:txBody>
          <a:bodyPr anchor="b" anchorCtr="0"/>
          <a:lstStyle>
            <a:lvl1pPr algn="ct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Section Title — click to edit</a:t>
            </a:r>
            <a:endParaRPr lang="en-US" dirty="0"/>
          </a:p>
        </p:txBody>
      </p:sp>
      <p:sp>
        <p:nvSpPr>
          <p:cNvPr id="9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8303" y="4807514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8428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80"/>
            <a:ext cx="8001000" cy="76630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text.</a:t>
            </a:r>
            <a:endParaRPr lang="en-US" dirty="0"/>
          </a:p>
        </p:txBody>
      </p:sp>
      <p:sp>
        <p:nvSpPr>
          <p:cNvPr id="11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8303" y="4807514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34469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7624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</a:t>
            </a:r>
            <a:br>
              <a:rPr lang="en-US" dirty="0" smtClean="0"/>
            </a:br>
            <a:r>
              <a:rPr lang="en-US" dirty="0" smtClean="0"/>
              <a:t>text.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8303" y="4807514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111699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ine or bar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311965"/>
            <a:ext cx="8001000" cy="3077154"/>
          </a:xfrm>
          <a:prstGeom prst="rect">
            <a:avLst/>
          </a:prstGeom>
        </p:spPr>
        <p:txBody>
          <a:bodyPr lIns="0" tIns="0" rIns="0" bIns="0"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 smtClean="0"/>
              <a:t>Click icon to add chart</a:t>
            </a:r>
            <a:endParaRPr lang="en-US" noProof="0" dirty="0" smtClean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4800600" y="840140"/>
            <a:ext cx="3895344" cy="411480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8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21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630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r>
              <a:rPr lang="en-US" dirty="0" smtClean="0"/>
              <a:t>This can span two lines</a:t>
            </a:r>
            <a:endParaRPr lang="en-US" dirty="0"/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8303" y="4807514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39322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pi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262271"/>
            <a:ext cx="8001000" cy="3126850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 smtClean="0"/>
              <a:t>Click icon to add chart</a:t>
            </a:r>
            <a:endParaRPr lang="en-US" noProof="0" dirty="0" smtClean="0"/>
          </a:p>
        </p:txBody>
      </p:sp>
      <p:sp>
        <p:nvSpPr>
          <p:cNvPr id="16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685800" y="68579"/>
            <a:ext cx="8001000" cy="77624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8303" y="4807514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529865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6"/>
          </p:nvPr>
        </p:nvSpPr>
        <p:spPr>
          <a:xfrm>
            <a:off x="685800" y="834888"/>
            <a:ext cx="8001000" cy="3554232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15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630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r>
              <a:rPr lang="en-US" dirty="0" smtClean="0"/>
              <a:t>This can span two lines</a:t>
            </a:r>
            <a:endParaRPr lang="en-US" dirty="0"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8303" y="4807514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018929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8303" y="4807514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269184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*full-screen image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909285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credi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79"/>
            <a:ext cx="8001000" cy="76630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34887"/>
            <a:ext cx="8001000" cy="341707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400" i="1">
                <a:latin typeface="+mj-lt"/>
              </a:defRPr>
            </a:lvl1pPr>
            <a:lvl2pPr marL="457200" indent="0">
              <a:spcAft>
                <a:spcPts val="400"/>
              </a:spcAft>
              <a:buNone/>
              <a:defRPr sz="1600"/>
            </a:lvl2pPr>
            <a:lvl3pPr marL="914400" indent="0">
              <a:spcAft>
                <a:spcPts val="400"/>
              </a:spcAft>
              <a:buNone/>
              <a:defRPr sz="1600"/>
            </a:lvl3pPr>
            <a:lvl4pPr marL="1371600" indent="0">
              <a:spcAft>
                <a:spcPts val="400"/>
              </a:spcAft>
              <a:buNone/>
              <a:defRPr sz="1600"/>
            </a:lvl4pPr>
            <a:lvl5pPr marL="1828800" indent="0">
              <a:spcAft>
                <a:spcPts val="400"/>
              </a:spcAft>
              <a:buFont typeface="Arial" pitchFamily="34" charset="0"/>
              <a:buNone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8303" y="4807514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75439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presentation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924801" y="4828781"/>
            <a:ext cx="811213" cy="230832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12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www.eia.gov</a:t>
            </a:r>
          </a:p>
        </p:txBody>
      </p:sp>
      <p:cxnSp>
        <p:nvCxnSpPr>
          <p:cNvPr id="5" name="Straight Connector 12"/>
          <p:cNvCxnSpPr>
            <a:cxnSpLocks noChangeShapeType="1"/>
          </p:cNvCxnSpPr>
          <p:nvPr/>
        </p:nvCxnSpPr>
        <p:spPr bwMode="auto">
          <a:xfrm rot="5400000">
            <a:off x="7757914" y="4904385"/>
            <a:ext cx="136922" cy="0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cxnSp>
        <p:nvCxnSpPr>
          <p:cNvPr id="6" name="Straight Connector 10"/>
          <p:cNvCxnSpPr>
            <a:cxnSpLocks noChangeShapeType="1"/>
          </p:cNvCxnSpPr>
          <p:nvPr/>
        </p:nvCxnSpPr>
        <p:spPr bwMode="auto">
          <a:xfrm rot="10800000" flipH="1">
            <a:off x="608013" y="2384546"/>
            <a:ext cx="8050212" cy="0"/>
          </a:xfrm>
          <a:prstGeom prst="line">
            <a:avLst/>
          </a:prstGeom>
          <a:noFill/>
          <a:ln w="28575" algn="ctr">
            <a:solidFill>
              <a:schemeClr val="accent1"/>
            </a:solidFill>
            <a:round/>
            <a:headEnd/>
            <a:tailEnd/>
          </a:ln>
        </p:spPr>
      </p:cxnSp>
      <p:pic>
        <p:nvPicPr>
          <p:cNvPr id="7" name="Picture 11" descr="icon_row-01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1399" y="1873863"/>
            <a:ext cx="7164449" cy="363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C:\Documents and Settings\MVO\Desktop\eia_logo_white-0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12"/>
          <p:cNvSpPr txBox="1">
            <a:spLocks noChangeArrowheads="1"/>
          </p:cNvSpPr>
          <p:nvPr/>
        </p:nvSpPr>
        <p:spPr bwMode="auto">
          <a:xfrm>
            <a:off x="776288" y="4789379"/>
            <a:ext cx="4030662" cy="323165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anchor="b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U.S. Energy Information Administration</a:t>
            </a:r>
          </a:p>
        </p:txBody>
      </p:sp>
      <p:cxnSp>
        <p:nvCxnSpPr>
          <p:cNvPr id="10" name="Straight Connector 12"/>
          <p:cNvCxnSpPr>
            <a:cxnSpLocks noChangeShapeType="1"/>
          </p:cNvCxnSpPr>
          <p:nvPr/>
        </p:nvCxnSpPr>
        <p:spPr bwMode="auto">
          <a:xfrm rot="5400000">
            <a:off x="573882" y="4962525"/>
            <a:ext cx="214313" cy="0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1" name="TextBox 14"/>
          <p:cNvSpPr txBox="1">
            <a:spLocks noChangeArrowheads="1"/>
          </p:cNvSpPr>
          <p:nvPr/>
        </p:nvSpPr>
        <p:spPr bwMode="auto">
          <a:xfrm>
            <a:off x="5672138" y="4828781"/>
            <a:ext cx="2082800" cy="230832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1200" i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Independent Statistics &amp; Analysis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387963"/>
            <a:ext cx="7772400" cy="1028700"/>
          </a:xfrm>
          <a:prstGeom prst="rect">
            <a:avLst/>
          </a:prstGeom>
        </p:spPr>
        <p:txBody>
          <a:bodyPr anchor="b" anchorCtr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Title – Click to edit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2507085"/>
            <a:ext cx="7388352" cy="1062990"/>
          </a:xfrm>
          <a:prstGeom prst="rect">
            <a:avLst/>
          </a:prstGeom>
        </p:spPr>
        <p:txBody>
          <a:bodyPr/>
          <a:lstStyle>
            <a:lvl1pPr marL="347472" marR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600" i="1">
                <a:latin typeface="+mj-lt"/>
              </a:defRPr>
            </a:lvl1pPr>
          </a:lstStyle>
          <a:p>
            <a:pPr lvl="0"/>
            <a:r>
              <a:rPr lang="en-US" dirty="0" smtClean="0"/>
              <a:t>Audience</a:t>
            </a:r>
          </a:p>
          <a:p>
            <a:pPr lvl="0"/>
            <a:r>
              <a:rPr lang="en-US" dirty="0" smtClean="0"/>
              <a:t>Presenter, Title</a:t>
            </a:r>
          </a:p>
          <a:p>
            <a:pPr lvl="0"/>
            <a:r>
              <a:rPr lang="en-US" dirty="0" smtClean="0"/>
              <a:t>Month DD, YYYY  |  City, State</a:t>
            </a:r>
          </a:p>
        </p:txBody>
      </p:sp>
    </p:spTree>
    <p:extLst>
      <p:ext uri="{BB962C8B-B14F-4D97-AF65-F5344CB8AC3E}">
        <p14:creationId xmlns:p14="http://schemas.microsoft.com/office/powerpoint/2010/main" val="371243255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alternate presentation title slide (with sub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0"/>
          <p:cNvCxnSpPr>
            <a:cxnSpLocks noChangeShapeType="1"/>
          </p:cNvCxnSpPr>
          <p:nvPr/>
        </p:nvCxnSpPr>
        <p:spPr bwMode="auto">
          <a:xfrm rot="10800000" flipH="1">
            <a:off x="608013" y="2384546"/>
            <a:ext cx="8050212" cy="0"/>
          </a:xfrm>
          <a:prstGeom prst="line">
            <a:avLst/>
          </a:prstGeom>
          <a:noFill/>
          <a:ln w="28575" algn="ctr">
            <a:solidFill>
              <a:schemeClr val="accent1"/>
            </a:solidFill>
            <a:round/>
            <a:headEnd/>
            <a:tailEnd/>
          </a:ln>
        </p:spPr>
      </p:cxnSp>
      <p:sp>
        <p:nvSpPr>
          <p:cNvPr id="10" name="TextBox 12"/>
          <p:cNvSpPr txBox="1">
            <a:spLocks noChangeArrowheads="1"/>
          </p:cNvSpPr>
          <p:nvPr/>
        </p:nvSpPr>
        <p:spPr bwMode="auto">
          <a:xfrm>
            <a:off x="776288" y="4789379"/>
            <a:ext cx="4030662" cy="323165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anchor="b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U.S. Energy Information Administration</a:t>
            </a:r>
          </a:p>
        </p:txBody>
      </p:sp>
      <p:cxnSp>
        <p:nvCxnSpPr>
          <p:cNvPr id="11" name="Straight Connector 12"/>
          <p:cNvCxnSpPr>
            <a:cxnSpLocks noChangeShapeType="1"/>
          </p:cNvCxnSpPr>
          <p:nvPr/>
        </p:nvCxnSpPr>
        <p:spPr bwMode="auto">
          <a:xfrm rot="5400000">
            <a:off x="573882" y="4962525"/>
            <a:ext cx="214313" cy="0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7963"/>
            <a:ext cx="7772400" cy="548640"/>
          </a:xfrm>
          <a:prstGeom prst="rect">
            <a:avLst/>
          </a:prstGeom>
        </p:spPr>
        <p:txBody>
          <a:bodyPr anchor="b" anchorCtr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2507085"/>
            <a:ext cx="7388352" cy="1062990"/>
          </a:xfrm>
          <a:prstGeom prst="rect">
            <a:avLst/>
          </a:prstGeom>
        </p:spPr>
        <p:txBody>
          <a:bodyPr/>
          <a:lstStyle>
            <a:lvl1pPr marL="347472" marR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600" i="1">
                <a:latin typeface="+mj-lt"/>
              </a:defRPr>
            </a:lvl1pPr>
          </a:lstStyle>
          <a:p>
            <a:pPr lvl="0"/>
            <a:r>
              <a:rPr lang="en-US" dirty="0" smtClean="0"/>
              <a:t>Audience</a:t>
            </a:r>
          </a:p>
          <a:p>
            <a:pPr lvl="0"/>
            <a:r>
              <a:rPr lang="en-US" dirty="0" smtClean="0"/>
              <a:t>Presenter, Title</a:t>
            </a:r>
          </a:p>
          <a:p>
            <a:pPr lvl="0"/>
            <a:r>
              <a:rPr lang="en-US" dirty="0" smtClean="0"/>
              <a:t>Month DD, YYYY  |  City, State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991467"/>
            <a:ext cx="7388352" cy="630936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2000" i="1"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 smtClean="0"/>
              <a:t>Subhead – Click to edit</a:t>
            </a:r>
          </a:p>
        </p:txBody>
      </p:sp>
      <p:pic>
        <p:nvPicPr>
          <p:cNvPr id="13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1" descr="icon_row-01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1399" y="1873863"/>
            <a:ext cx="7164449" cy="363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TextBox 19"/>
          <p:cNvSpPr txBox="1">
            <a:spLocks noChangeArrowheads="1"/>
          </p:cNvSpPr>
          <p:nvPr userDrawn="1"/>
        </p:nvSpPr>
        <p:spPr bwMode="auto">
          <a:xfrm>
            <a:off x="7924801" y="4828781"/>
            <a:ext cx="811213" cy="230832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12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www.eia.gov</a:t>
            </a:r>
          </a:p>
        </p:txBody>
      </p:sp>
      <p:cxnSp>
        <p:nvCxnSpPr>
          <p:cNvPr id="21" name="Straight Connector 12"/>
          <p:cNvCxnSpPr>
            <a:cxnSpLocks noChangeShapeType="1"/>
          </p:cNvCxnSpPr>
          <p:nvPr userDrawn="1"/>
        </p:nvCxnSpPr>
        <p:spPr bwMode="auto">
          <a:xfrm rot="5400000">
            <a:off x="7757914" y="4904385"/>
            <a:ext cx="136922" cy="0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22" name="TextBox 14"/>
          <p:cNvSpPr txBox="1">
            <a:spLocks noChangeArrowheads="1"/>
          </p:cNvSpPr>
          <p:nvPr userDrawn="1"/>
        </p:nvSpPr>
        <p:spPr bwMode="auto">
          <a:xfrm>
            <a:off x="5672138" y="4828781"/>
            <a:ext cx="2082800" cy="230832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1200" i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Independent Statistics &amp; Analysis</a:t>
            </a:r>
          </a:p>
        </p:txBody>
      </p:sp>
    </p:spTree>
    <p:extLst>
      <p:ext uri="{BB962C8B-B14F-4D97-AF65-F5344CB8AC3E}">
        <p14:creationId xmlns:p14="http://schemas.microsoft.com/office/powerpoint/2010/main" val="148778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labeled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1292087"/>
            <a:ext cx="3931920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6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1292087"/>
            <a:ext cx="4023360" cy="3097033"/>
          </a:xfrm>
          <a:prstGeom prst="rect">
            <a:avLst/>
          </a:prstGeom>
        </p:spPr>
        <p:txBody>
          <a:bodyPr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94520"/>
            <a:ext cx="3931920" cy="350851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28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4663440" y="894520"/>
            <a:ext cx="4023360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algn="r"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29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3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1792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6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634740"/>
          </a:xfrm>
          <a:prstGeom prst="rect">
            <a:avLst/>
          </a:prstGeom>
        </p:spPr>
        <p:txBody>
          <a:bodyPr lIns="0" tIns="0" rIns="0" b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 marL="694944" indent="-237744">
              <a:spcAft>
                <a:spcPts val="400"/>
              </a:spcAft>
              <a:defRPr sz="1400"/>
            </a:lvl2pPr>
            <a:lvl3pPr marL="1088136" indent="-173736">
              <a:spcAft>
                <a:spcPts val="400"/>
              </a:spcAft>
              <a:defRPr sz="1400"/>
            </a:lvl3pPr>
            <a:lvl4pPr marL="1609344" indent="-237744">
              <a:spcAft>
                <a:spcPts val="400"/>
              </a:spcAft>
              <a:defRPr sz="1400"/>
            </a:lvl4pPr>
            <a:lvl5pPr marL="2002536" indent="-173736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0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dirty="0" smtClean="0">
                <a:solidFill>
                  <a:srgbClr val="FFFFFF"/>
                </a:solidFill>
              </a:rPr>
              <a:t>Presenter name, Presentation location, Presentation date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147050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cxnSp>
        <p:nvCxnSpPr>
          <p:cNvPr id="5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9574"/>
            <a:ext cx="8001000" cy="765314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634740"/>
          </a:xfrm>
          <a:prstGeom prst="rect">
            <a:avLst/>
          </a:prstGeom>
        </p:spPr>
        <p:txBody>
          <a:bodyPr lIns="0" tIns="0" rIns="0" b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 marL="694944" indent="-237744">
              <a:spcAft>
                <a:spcPts val="400"/>
              </a:spcAft>
              <a:defRPr sz="1400"/>
            </a:lvl2pPr>
            <a:lvl3pPr marL="1088136" indent="-173736">
              <a:spcAft>
                <a:spcPts val="400"/>
              </a:spcAft>
              <a:defRPr sz="1400"/>
            </a:lvl3pPr>
            <a:lvl4pPr marL="1609344" indent="-237744">
              <a:spcAft>
                <a:spcPts val="400"/>
              </a:spcAft>
              <a:defRPr sz="1400"/>
            </a:lvl4pPr>
            <a:lvl5pPr marL="2002536" indent="-173736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dirty="0" smtClean="0">
                <a:solidFill>
                  <a:srgbClr val="FFFFFF"/>
                </a:solidFill>
              </a:rPr>
              <a:t>Presenter name, Presentation location, Presentation date</a:t>
            </a: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27516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1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79513"/>
            <a:ext cx="8001000" cy="755374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text.</a:t>
            </a:r>
            <a:endParaRPr lang="en-US" dirty="0"/>
          </a:p>
        </p:txBody>
      </p:sp>
      <p:pic>
        <p:nvPicPr>
          <p:cNvPr id="12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7" name="Footer Placeholder 2"/>
          <p:cNvSpPr>
            <a:spLocks noGrp="1"/>
          </p:cNvSpPr>
          <p:nvPr>
            <p:ph type="ftr" sz="quarter" idx="17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dirty="0" smtClean="0">
                <a:solidFill>
                  <a:srgbClr val="FFFFFF"/>
                </a:solidFill>
              </a:rPr>
              <a:t>Presenter name, Presentation location, Presentation date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01195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2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1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7" name="Footer Placeholder 2"/>
          <p:cNvSpPr>
            <a:spLocks noGrp="1"/>
          </p:cNvSpPr>
          <p:nvPr>
            <p:ph type="ftr" sz="quarter" idx="17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dirty="0" smtClean="0">
                <a:solidFill>
                  <a:srgbClr val="FFFFFF"/>
                </a:solidFill>
              </a:rPr>
              <a:t>Presenter name, Presentation location, Presentation date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9574"/>
            <a:ext cx="8001000" cy="765314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text.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25673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labeled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1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1292087"/>
            <a:ext cx="3931920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1292087"/>
            <a:ext cx="4023360" cy="3097033"/>
          </a:xfrm>
          <a:prstGeom prst="rect">
            <a:avLst/>
          </a:prstGeom>
        </p:spPr>
        <p:txBody>
          <a:bodyPr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94520"/>
            <a:ext cx="3931920" cy="350851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4663440" y="894520"/>
            <a:ext cx="4023360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algn="r"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pic>
        <p:nvPicPr>
          <p:cNvPr id="17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20" name="Footer Placeholder 2"/>
          <p:cNvSpPr>
            <a:spLocks noGrp="1"/>
          </p:cNvSpPr>
          <p:nvPr>
            <p:ph type="ftr" sz="quarter" idx="19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dirty="0" smtClean="0">
                <a:solidFill>
                  <a:srgbClr val="FFFFFF"/>
                </a:solidFill>
              </a:rPr>
              <a:t>Presenter name, Presentation location, Presentation date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685800" y="91440"/>
            <a:ext cx="8001000" cy="74344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713918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659636"/>
            <a:ext cx="8229600" cy="1117854"/>
          </a:xfrm>
          <a:prstGeom prst="rect">
            <a:avLst/>
          </a:prstGeom>
        </p:spPr>
        <p:txBody>
          <a:bodyPr anchor="b" anchorCtr="0"/>
          <a:lstStyle>
            <a:lvl1pPr algn="ct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Section Title — click to edit</a:t>
            </a:r>
            <a:endParaRPr lang="en-US" dirty="0"/>
          </a:p>
        </p:txBody>
      </p:sp>
      <p:pic>
        <p:nvPicPr>
          <p:cNvPr id="8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dirty="0" smtClean="0">
                <a:solidFill>
                  <a:srgbClr val="FFFFFF"/>
                </a:solidFill>
              </a:rPr>
              <a:t>Presenter name, Presentation location, Presentation date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157659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80"/>
            <a:ext cx="8001000" cy="76630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text.</a:t>
            </a:r>
            <a:endParaRPr lang="en-US" dirty="0"/>
          </a:p>
        </p:txBody>
      </p:sp>
      <p:pic>
        <p:nvPicPr>
          <p:cNvPr id="10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dirty="0" smtClean="0">
                <a:solidFill>
                  <a:srgbClr val="FFFFFF"/>
                </a:solidFill>
              </a:rPr>
              <a:t>Presenter name, Presentation location, Presentation date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905006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pic>
        <p:nvPicPr>
          <p:cNvPr id="8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dirty="0" smtClean="0">
                <a:solidFill>
                  <a:srgbClr val="FFFFFF"/>
                </a:solidFill>
              </a:rPr>
              <a:t>Presenter name, Presentation location, Presentation date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7624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</a:t>
            </a:r>
            <a:br>
              <a:rPr lang="en-US" dirty="0" smtClean="0"/>
            </a:br>
            <a:r>
              <a:rPr lang="en-US" dirty="0" smtClean="0"/>
              <a:t>text.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885045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ine or bar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9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311965"/>
            <a:ext cx="8001000" cy="3077154"/>
          </a:xfrm>
          <a:prstGeom prst="rect">
            <a:avLst/>
          </a:prstGeom>
        </p:spPr>
        <p:txBody>
          <a:bodyPr lIns="0" tIns="0" rIns="0" bIns="0"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 smtClean="0"/>
              <a:t>Click icon to add chart</a:t>
            </a:r>
            <a:endParaRPr lang="en-US" noProof="0" dirty="0" smtClean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4800600" y="840140"/>
            <a:ext cx="3895344" cy="411480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pic>
        <p:nvPicPr>
          <p:cNvPr id="15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20" name="Footer Placeholder 2"/>
          <p:cNvSpPr>
            <a:spLocks noGrp="1"/>
          </p:cNvSpPr>
          <p:nvPr>
            <p:ph type="ftr" sz="quarter" idx="17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dirty="0" smtClean="0">
                <a:solidFill>
                  <a:srgbClr val="FFFFFF"/>
                </a:solidFill>
              </a:rPr>
              <a:t>Presenter name, Presentation location, Presentation date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1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630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r>
              <a:rPr lang="en-US" dirty="0" smtClean="0"/>
              <a:t>This can span two lines</a:t>
            </a:r>
            <a:endParaRPr lang="en-US" dirty="0"/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258996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pi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9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262271"/>
            <a:ext cx="8001000" cy="3126850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 smtClean="0"/>
              <a:t>Click icon to add chart</a:t>
            </a:r>
            <a:endParaRPr lang="en-US" noProof="0" dirty="0" smtClean="0"/>
          </a:p>
        </p:txBody>
      </p:sp>
      <p:pic>
        <p:nvPicPr>
          <p:cNvPr id="12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8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dirty="0" smtClean="0">
                <a:solidFill>
                  <a:srgbClr val="FFFFFF"/>
                </a:solidFill>
              </a:rPr>
              <a:t>Presenter name, Presentation location, Presentation date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685800" y="68579"/>
            <a:ext cx="8001000" cy="77624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8084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*long title and 2 labeled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0"/>
          <p:cNvSpPr>
            <a:spLocks noGrp="1"/>
          </p:cNvSpPr>
          <p:nvPr>
            <p:ph sz="quarter" idx="12"/>
          </p:nvPr>
        </p:nvSpPr>
        <p:spPr>
          <a:xfrm>
            <a:off x="685799" y="1292087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94520"/>
            <a:ext cx="2599266" cy="350851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algn="l"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2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3386666" y="872656"/>
            <a:ext cx="2599267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algn="l"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3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Content Placeholder 10"/>
          <p:cNvSpPr>
            <a:spLocks noGrp="1"/>
          </p:cNvSpPr>
          <p:nvPr>
            <p:ph sz="quarter" idx="19"/>
          </p:nvPr>
        </p:nvSpPr>
        <p:spPr>
          <a:xfrm>
            <a:off x="3386666" y="1292087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5" name="Content Placeholder 10"/>
          <p:cNvSpPr>
            <a:spLocks noGrp="1"/>
          </p:cNvSpPr>
          <p:nvPr>
            <p:ph sz="quarter" idx="20"/>
          </p:nvPr>
        </p:nvSpPr>
        <p:spPr>
          <a:xfrm>
            <a:off x="6087533" y="1292087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6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8" name="Text Placeholder 13"/>
          <p:cNvSpPr>
            <a:spLocks noGrp="1"/>
          </p:cNvSpPr>
          <p:nvPr>
            <p:ph type="body" sz="quarter" idx="21"/>
          </p:nvPr>
        </p:nvSpPr>
        <p:spPr>
          <a:xfrm>
            <a:off x="6087532" y="872655"/>
            <a:ext cx="2599267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algn="l"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01674818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3" name="Picture Placeholder 12"/>
          <p:cNvSpPr>
            <a:spLocks noGrp="1"/>
          </p:cNvSpPr>
          <p:nvPr>
            <p:ph type="pic" sz="quarter" idx="16"/>
          </p:nvPr>
        </p:nvSpPr>
        <p:spPr>
          <a:xfrm>
            <a:off x="685800" y="834888"/>
            <a:ext cx="8001000" cy="3554232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pic>
        <p:nvPicPr>
          <p:cNvPr id="14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7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dirty="0" smtClean="0">
                <a:solidFill>
                  <a:srgbClr val="FFFFFF"/>
                </a:solidFill>
              </a:rPr>
              <a:t>Presenter name, Presentation location, Presentation date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630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r>
              <a:rPr lang="en-US" dirty="0" smtClean="0"/>
              <a:t>This can span two lines</a:t>
            </a:r>
            <a:endParaRPr lang="en-US" dirty="0"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72227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pic>
        <p:nvPicPr>
          <p:cNvPr id="7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dirty="0" smtClean="0">
                <a:solidFill>
                  <a:srgbClr val="FFFFFF"/>
                </a:solidFill>
              </a:rPr>
              <a:t>Presenter name, Presentation location, Presentation date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549381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*full-screen image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45119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credi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79"/>
            <a:ext cx="8001000" cy="76630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34887"/>
            <a:ext cx="8001000" cy="341707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400" i="1">
                <a:latin typeface="+mj-lt"/>
              </a:defRPr>
            </a:lvl1pPr>
            <a:lvl2pPr marL="457200" indent="0">
              <a:spcAft>
                <a:spcPts val="400"/>
              </a:spcAft>
              <a:buNone/>
              <a:defRPr sz="1600"/>
            </a:lvl2pPr>
            <a:lvl3pPr marL="914400" indent="0">
              <a:spcAft>
                <a:spcPts val="400"/>
              </a:spcAft>
              <a:buNone/>
              <a:defRPr sz="1600"/>
            </a:lvl3pPr>
            <a:lvl4pPr marL="1371600" indent="0">
              <a:spcAft>
                <a:spcPts val="400"/>
              </a:spcAft>
              <a:buNone/>
              <a:defRPr sz="1600"/>
            </a:lvl4pPr>
            <a:lvl5pPr marL="1828800" indent="0">
              <a:spcAft>
                <a:spcPts val="400"/>
              </a:spcAft>
              <a:buFont typeface="Arial" pitchFamily="34" charset="0"/>
              <a:buNone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0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dirty="0" smtClean="0">
                <a:solidFill>
                  <a:srgbClr val="FFFFFF"/>
                </a:solidFill>
              </a:rPr>
              <a:t>Presenter name, Presentation location, Presentation date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1647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659636"/>
            <a:ext cx="8229600" cy="1117854"/>
          </a:xfrm>
          <a:prstGeom prst="rect">
            <a:avLst/>
          </a:prstGeom>
        </p:spPr>
        <p:txBody>
          <a:bodyPr anchor="b" anchorCtr="0"/>
          <a:lstStyle>
            <a:lvl1pPr algn="ct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Section Title — click to edit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45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34.xml"/><Relationship Id="rId16" Type="http://schemas.openxmlformats.org/officeDocument/2006/relationships/theme" Target="../theme/theme3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5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slideLayout" Target="../slideLayouts/slideLayout4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slideLayout" Target="../slideLayouts/slideLayout60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49.xml"/><Relationship Id="rId16" Type="http://schemas.openxmlformats.org/officeDocument/2006/relationships/slideLayout" Target="../slideLayouts/slideLayout63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slideLayout" Target="../slideLayouts/slideLayout6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0" y="4785734"/>
            <a:ext cx="9144000" cy="36513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auto">
          <a:xfrm>
            <a:off x="0" y="1"/>
            <a:ext cx="9144000" cy="69056"/>
          </a:xfrm>
          <a:prstGeom prst="rect">
            <a:avLst/>
          </a:prstGeom>
          <a:solidFill>
            <a:srgbClr val="169DD8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652463" y="4846394"/>
            <a:ext cx="608977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50" b="0" dirty="0" smtClean="0">
                <a:solidFill>
                  <a:schemeClr val="bg1"/>
                </a:solidFill>
              </a:rPr>
              <a:t>Source: U.S. Energy Information Administration</a:t>
            </a:r>
            <a:r>
              <a:rPr lang="en-US" sz="1050" b="0" baseline="0" dirty="0" smtClean="0">
                <a:solidFill>
                  <a:schemeClr val="bg1"/>
                </a:solidFill>
              </a:rPr>
              <a:t>, </a:t>
            </a:r>
            <a:r>
              <a:rPr lang="en-US" sz="1050" b="0" i="1" baseline="0" dirty="0" smtClean="0">
                <a:solidFill>
                  <a:schemeClr val="bg1"/>
                </a:solidFill>
              </a:rPr>
              <a:t>Annual Energy Outlook 2021</a:t>
            </a:r>
            <a:r>
              <a:rPr lang="en-US" sz="1050" b="0" i="0" baseline="0" dirty="0" smtClean="0">
                <a:solidFill>
                  <a:schemeClr val="bg1"/>
                </a:solidFill>
              </a:rPr>
              <a:t> (AEO2021)</a:t>
            </a:r>
            <a:endParaRPr lang="en-US" sz="1050" b="0" i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7070883" y="4846394"/>
            <a:ext cx="148037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dirty="0">
                <a:solidFill>
                  <a:schemeClr val="bg1"/>
                </a:solidFill>
                <a:latin typeface="+mn-lt"/>
              </a:rPr>
              <a:t>www.eia.gov/aeo</a:t>
            </a:r>
          </a:p>
        </p:txBody>
      </p:sp>
      <p:pic>
        <p:nvPicPr>
          <p:cNvPr id="17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153125" y="4842273"/>
            <a:ext cx="351507" cy="24282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8" name="Straight Connector 12"/>
          <p:cNvCxnSpPr>
            <a:cxnSpLocks noChangeShapeType="1"/>
          </p:cNvCxnSpPr>
          <p:nvPr userDrawn="1"/>
        </p:nvCxnSpPr>
        <p:spPr bwMode="auto">
          <a:xfrm>
            <a:off x="586383" y="4829380"/>
            <a:ext cx="0" cy="264893"/>
          </a:xfrm>
          <a:prstGeom prst="line">
            <a:avLst/>
          </a:prstGeom>
          <a:noFill/>
          <a:ln w="12700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9" name="Oval 13"/>
          <p:cNvSpPr>
            <a:spLocks/>
          </p:cNvSpPr>
          <p:nvPr userDrawn="1"/>
        </p:nvSpPr>
        <p:spPr bwMode="auto">
          <a:xfrm>
            <a:off x="8732839" y="4871769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58" r:id="rId1"/>
    <p:sldLayoutId id="2147485272" r:id="rId2"/>
    <p:sldLayoutId id="2147485260" r:id="rId3"/>
    <p:sldLayoutId id="2147485261" r:id="rId4"/>
    <p:sldLayoutId id="2147485273" r:id="rId5"/>
    <p:sldLayoutId id="2147485275" r:id="rId6"/>
    <p:sldLayoutId id="2147485262" r:id="rId7"/>
    <p:sldLayoutId id="2147485263" r:id="rId8"/>
    <p:sldLayoutId id="2147485264" r:id="rId9"/>
    <p:sldLayoutId id="2147485265" r:id="rId10"/>
    <p:sldLayoutId id="2147485266" r:id="rId11"/>
    <p:sldLayoutId id="2147485267" r:id="rId12"/>
    <p:sldLayoutId id="2147485268" r:id="rId13"/>
    <p:sldLayoutId id="2147485269" r:id="rId14"/>
    <p:sldLayoutId id="2147485274" r:id="rId15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eia_ppt_bottombar.jpg"/>
          <p:cNvPicPr>
            <a:picLocks noChangeAspect="1"/>
          </p:cNvPicPr>
          <p:nvPr/>
        </p:nvPicPr>
        <p:blipFill>
          <a:blip r:embed="rId19" cstate="print"/>
          <a:srcRect t="10667" b="10667"/>
          <a:stretch>
            <a:fillRect/>
          </a:stretch>
        </p:blipFill>
        <p:spPr bwMode="auto">
          <a:xfrm>
            <a:off x="0" y="4669632"/>
            <a:ext cx="9144000" cy="473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7"/>
          <p:cNvSpPr>
            <a:spLocks noChangeArrowheads="1"/>
          </p:cNvSpPr>
          <p:nvPr/>
        </p:nvSpPr>
        <p:spPr bwMode="auto">
          <a:xfrm>
            <a:off x="0" y="1"/>
            <a:ext cx="9144000" cy="69056"/>
          </a:xfrm>
          <a:prstGeom prst="rect">
            <a:avLst/>
          </a:prstGeom>
          <a:solidFill>
            <a:srgbClr val="169DD8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66750" y="4793456"/>
            <a:ext cx="2808288" cy="295275"/>
          </a:xfrm>
          <a:prstGeom prst="rect">
            <a:avLst/>
          </a:prstGeom>
        </p:spPr>
        <p:txBody>
          <a:bodyPr vert="horz" lIns="91440" tIns="45720" rIns="91440" bIns="0" rtlCol="0" anchor="b" anchorCtr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i="1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AEO2020 Key takeaways: Oil and Gas           March 11, 2020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39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277" r:id="rId1"/>
    <p:sldLayoutId id="2147485278" r:id="rId2"/>
    <p:sldLayoutId id="2147485279" r:id="rId3"/>
    <p:sldLayoutId id="2147485280" r:id="rId4"/>
    <p:sldLayoutId id="2147485281" r:id="rId5"/>
    <p:sldLayoutId id="2147485282" r:id="rId6"/>
    <p:sldLayoutId id="2147485283" r:id="rId7"/>
    <p:sldLayoutId id="2147485284" r:id="rId8"/>
    <p:sldLayoutId id="2147485285" r:id="rId9"/>
    <p:sldLayoutId id="2147485286" r:id="rId10"/>
    <p:sldLayoutId id="2147485287" r:id="rId11"/>
    <p:sldLayoutId id="2147485288" r:id="rId12"/>
    <p:sldLayoutId id="2147485289" r:id="rId13"/>
    <p:sldLayoutId id="2147485290" r:id="rId14"/>
    <p:sldLayoutId id="2147485291" r:id="rId15"/>
    <p:sldLayoutId id="2147485292" r:id="rId16"/>
    <p:sldLayoutId id="2147485293" r:id="rId17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7"/>
          <p:cNvSpPr>
            <a:spLocks noChangeArrowheads="1"/>
          </p:cNvSpPr>
          <p:nvPr userDrawn="1"/>
        </p:nvSpPr>
        <p:spPr bwMode="auto">
          <a:xfrm>
            <a:off x="0" y="4785734"/>
            <a:ext cx="9144000" cy="365139"/>
          </a:xfrm>
          <a:prstGeom prst="rect">
            <a:avLst/>
          </a:prstGeom>
          <a:solidFill>
            <a:schemeClr val="accent1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027" name="Rectangle 7"/>
          <p:cNvSpPr>
            <a:spLocks noChangeArrowheads="1"/>
          </p:cNvSpPr>
          <p:nvPr/>
        </p:nvSpPr>
        <p:spPr bwMode="auto">
          <a:xfrm>
            <a:off x="0" y="1"/>
            <a:ext cx="9144000" cy="69056"/>
          </a:xfrm>
          <a:prstGeom prst="rect">
            <a:avLst/>
          </a:prstGeom>
          <a:solidFill>
            <a:srgbClr val="169DD8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4" name="TextBox 13"/>
          <p:cNvSpPr txBox="1"/>
          <p:nvPr userDrawn="1"/>
        </p:nvSpPr>
        <p:spPr>
          <a:xfrm>
            <a:off x="5651287" y="4823534"/>
            <a:ext cx="122376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300" b="1" dirty="0" smtClean="0">
                <a:solidFill>
                  <a:srgbClr val="FFFFFF"/>
                </a:solidFill>
              </a:rPr>
              <a:t>#AEO2021</a:t>
            </a:r>
            <a:endParaRPr lang="en-US" sz="1300" b="1" dirty="0">
              <a:solidFill>
                <a:srgbClr val="FFFFFF"/>
              </a:solidFill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6971823" y="4823534"/>
            <a:ext cx="148037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 smtClean="0">
                <a:solidFill>
                  <a:srgbClr val="FFFFFF"/>
                </a:solidFill>
                <a:latin typeface="Arial"/>
              </a:rPr>
              <a:t>www.eia.gov/aeo</a:t>
            </a:r>
            <a:endParaRPr lang="en-US" sz="1300" dirty="0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16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153125" y="4842273"/>
            <a:ext cx="351507" cy="24282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9" name="Straight Connector 12"/>
          <p:cNvCxnSpPr>
            <a:cxnSpLocks noChangeShapeType="1"/>
          </p:cNvCxnSpPr>
          <p:nvPr userDrawn="1"/>
        </p:nvCxnSpPr>
        <p:spPr bwMode="auto">
          <a:xfrm>
            <a:off x="6928994" y="4829380"/>
            <a:ext cx="0" cy="264893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0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0297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295" r:id="rId1"/>
    <p:sldLayoutId id="2147485296" r:id="rId2"/>
    <p:sldLayoutId id="2147485297" r:id="rId3"/>
    <p:sldLayoutId id="2147485298" r:id="rId4"/>
    <p:sldLayoutId id="2147485299" r:id="rId5"/>
    <p:sldLayoutId id="2147485300" r:id="rId6"/>
    <p:sldLayoutId id="2147485301" r:id="rId7"/>
    <p:sldLayoutId id="2147485302" r:id="rId8"/>
    <p:sldLayoutId id="2147485303" r:id="rId9"/>
    <p:sldLayoutId id="2147485304" r:id="rId10"/>
    <p:sldLayoutId id="2147485305" r:id="rId11"/>
    <p:sldLayoutId id="2147485306" r:id="rId12"/>
    <p:sldLayoutId id="2147485307" r:id="rId13"/>
    <p:sldLayoutId id="2147485308" r:id="rId14"/>
    <p:sldLayoutId id="2147485309" r:id="rId15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eia_ppt_bottombar.jpg"/>
          <p:cNvPicPr>
            <a:picLocks noChangeAspect="1"/>
          </p:cNvPicPr>
          <p:nvPr/>
        </p:nvPicPr>
        <p:blipFill>
          <a:blip r:embed="rId18" cstate="print"/>
          <a:srcRect t="10667" b="10667"/>
          <a:stretch>
            <a:fillRect/>
          </a:stretch>
        </p:blipFill>
        <p:spPr bwMode="auto">
          <a:xfrm>
            <a:off x="0" y="4669632"/>
            <a:ext cx="9144000" cy="473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7"/>
          <p:cNvSpPr>
            <a:spLocks noChangeArrowheads="1"/>
          </p:cNvSpPr>
          <p:nvPr/>
        </p:nvSpPr>
        <p:spPr bwMode="auto">
          <a:xfrm>
            <a:off x="0" y="1"/>
            <a:ext cx="9144000" cy="69056"/>
          </a:xfrm>
          <a:prstGeom prst="rect">
            <a:avLst/>
          </a:prstGeom>
          <a:solidFill>
            <a:srgbClr val="169DD8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66750" y="4793456"/>
            <a:ext cx="2808288" cy="295275"/>
          </a:xfrm>
          <a:prstGeom prst="rect">
            <a:avLst/>
          </a:prstGeom>
        </p:spPr>
        <p:txBody>
          <a:bodyPr vert="horz" lIns="91440" tIns="45720" rIns="91440" bIns="0" rtlCol="0" anchor="b" anchorCtr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i="1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FFFFFF"/>
                </a:solidFill>
              </a:rPr>
              <a:t>Presenter name, Presentation location, Presentation date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648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311" r:id="rId1"/>
    <p:sldLayoutId id="2147485312" r:id="rId2"/>
    <p:sldLayoutId id="2147485313" r:id="rId3"/>
    <p:sldLayoutId id="2147485314" r:id="rId4"/>
    <p:sldLayoutId id="2147485315" r:id="rId5"/>
    <p:sldLayoutId id="2147485316" r:id="rId6"/>
    <p:sldLayoutId id="2147485317" r:id="rId7"/>
    <p:sldLayoutId id="2147485318" r:id="rId8"/>
    <p:sldLayoutId id="2147485319" r:id="rId9"/>
    <p:sldLayoutId id="2147485320" r:id="rId10"/>
    <p:sldLayoutId id="2147485321" r:id="rId11"/>
    <p:sldLayoutId id="2147485322" r:id="rId12"/>
    <p:sldLayoutId id="2147485323" r:id="rId13"/>
    <p:sldLayoutId id="2147485324" r:id="rId14"/>
    <p:sldLayoutId id="2147485325" r:id="rId15"/>
    <p:sldLayoutId id="2147485326" r:id="rId16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emf"/><Relationship Id="rId4" Type="http://schemas.openxmlformats.org/officeDocument/2006/relationships/chart" Target="../charts/chart2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emf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emf"/><Relationship Id="rId4" Type="http://schemas.openxmlformats.org/officeDocument/2006/relationships/chart" Target="../charts/char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emf"/><Relationship Id="rId4" Type="http://schemas.openxmlformats.org/officeDocument/2006/relationships/chart" Target="../charts/char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10.xml"/><Relationship Id="rId5" Type="http://schemas.openxmlformats.org/officeDocument/2006/relationships/image" Target="../media/image4.emf"/><Relationship Id="rId4" Type="http://schemas.openxmlformats.org/officeDocument/2006/relationships/chart" Target="../charts/char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13.xml"/><Relationship Id="rId5" Type="http://schemas.openxmlformats.org/officeDocument/2006/relationships/image" Target="../media/image4.emf"/><Relationship Id="rId4" Type="http://schemas.openxmlformats.org/officeDocument/2006/relationships/chart" Target="../charts/char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emf"/><Relationship Id="rId4" Type="http://schemas.openxmlformats.org/officeDocument/2006/relationships/chart" Target="../charts/chart1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19.xml"/><Relationship Id="rId5" Type="http://schemas.openxmlformats.org/officeDocument/2006/relationships/chart" Target="../charts/chart18.xml"/><Relationship Id="rId4" Type="http://schemas.openxmlformats.org/officeDocument/2006/relationships/chart" Target="../charts/char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1599" y="1260618"/>
            <a:ext cx="1833750" cy="1833750"/>
          </a:xfrm>
          <a:prstGeom prst="rect">
            <a:avLst/>
          </a:prstGeom>
        </p:spPr>
      </p:pic>
      <p:sp>
        <p:nvSpPr>
          <p:cNvPr id="14" name="Title 1"/>
          <p:cNvSpPr txBox="1">
            <a:spLocks/>
          </p:cNvSpPr>
          <p:nvPr/>
        </p:nvSpPr>
        <p:spPr>
          <a:xfrm>
            <a:off x="3334876" y="1733274"/>
            <a:ext cx="5063114" cy="77624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r>
              <a:rPr lang="en-US" sz="2800" dirty="0">
                <a:solidFill>
                  <a:schemeClr val="bg1"/>
                </a:solidFill>
              </a:rPr>
              <a:t>Natural gas</a:t>
            </a:r>
          </a:p>
        </p:txBody>
      </p:sp>
    </p:spTree>
    <p:extLst>
      <p:ext uri="{BB962C8B-B14F-4D97-AF65-F5344CB8AC3E}">
        <p14:creationId xmlns:p14="http://schemas.microsoft.com/office/powerpoint/2010/main" val="1834561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Content Placeholder 18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997546763"/>
              </p:ext>
            </p:extLst>
          </p:nvPr>
        </p:nvGraphicFramePr>
        <p:xfrm>
          <a:off x="685800" y="1292225"/>
          <a:ext cx="3932238" cy="3097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Content Placeholder 20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549592103"/>
              </p:ext>
            </p:extLst>
          </p:nvPr>
        </p:nvGraphicFramePr>
        <p:xfrm>
          <a:off x="4664075" y="1292225"/>
          <a:ext cx="4022725" cy="3097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7" name="Text Placeholder 16"/>
          <p:cNvSpPr>
            <a:spLocks noGrp="1"/>
          </p:cNvSpPr>
          <p:nvPr>
            <p:ph type="body" sz="quarter" idx="17"/>
          </p:nvPr>
        </p:nvSpPr>
        <p:spPr>
          <a:xfrm>
            <a:off x="732155" y="902624"/>
            <a:ext cx="3931920" cy="576869"/>
          </a:xfrm>
        </p:spPr>
        <p:txBody>
          <a:bodyPr/>
          <a:lstStyle/>
          <a:p>
            <a:pPr marL="0" indent="0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U.S. liquefied </a:t>
            </a:r>
            <a:r>
              <a:rPr lang="en-US" b="1" dirty="0">
                <a:ea typeface="Times New Roman" charset="0"/>
                <a:cs typeface="Times New Roman" charset="0"/>
              </a:rPr>
              <a:t>natural gas </a:t>
            </a:r>
            <a:r>
              <a:rPr lang="en-US" b="1" dirty="0" smtClean="0">
                <a:ea typeface="Times New Roman" charset="0"/>
                <a:cs typeface="Times New Roman" charset="0"/>
              </a:rPr>
              <a:t>exports</a:t>
            </a:r>
          </a:p>
          <a:p>
            <a:pPr marL="0" indent="0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AEO2021 supply and price cases</a:t>
            </a:r>
            <a:endParaRPr lang="en-US" b="1" dirty="0">
              <a:ea typeface="Times New Roman" charset="0"/>
              <a:cs typeface="Times New Roman" charset="0"/>
            </a:endParaRPr>
          </a:p>
          <a:p>
            <a:pPr marL="0" indent="0" eaLnBrk="0" hangingPunct="0">
              <a:spcBef>
                <a:spcPts val="0"/>
              </a:spcBef>
            </a:pPr>
            <a:r>
              <a:rPr lang="en-US" sz="1100" dirty="0">
                <a:ea typeface="Times New Roman" charset="0"/>
                <a:cs typeface="Times New Roman" charset="0"/>
              </a:rPr>
              <a:t>trillion cubic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feet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</p:nvPr>
        </p:nvSpPr>
        <p:spPr>
          <a:xfrm>
            <a:off x="4710112" y="893795"/>
            <a:ext cx="4023360" cy="570344"/>
          </a:xfrm>
        </p:spPr>
        <p:txBody>
          <a:bodyPr lIns="0"/>
          <a:lstStyle/>
          <a:p>
            <a:pPr marL="0" indent="0" algn="l" eaLnBrk="0" hangingPunct="0">
              <a:spcBef>
                <a:spcPts val="0"/>
              </a:spcBef>
            </a:pPr>
            <a:r>
              <a:rPr lang="en-US" b="1" dirty="0">
                <a:ea typeface="Times New Roman" charset="0"/>
                <a:cs typeface="Times New Roman" charset="0"/>
              </a:rPr>
              <a:t>Ratio of Brent crude oil price to natural gas price</a:t>
            </a:r>
          </a:p>
          <a:p>
            <a:pPr marL="0" indent="0" algn="l" eaLnBrk="0" hangingPunct="0">
              <a:spcBef>
                <a:spcPts val="0"/>
              </a:spcBef>
            </a:pPr>
            <a:r>
              <a:rPr lang="en-US" b="1" dirty="0">
                <a:ea typeface="Times New Roman" charset="0"/>
                <a:cs typeface="Times New Roman" charset="0"/>
              </a:rPr>
              <a:t>at Henry </a:t>
            </a:r>
            <a:r>
              <a:rPr lang="en-US" b="1" dirty="0" smtClean="0">
                <a:ea typeface="Times New Roman" charset="0"/>
                <a:cs typeface="Times New Roman" charset="0"/>
              </a:rPr>
              <a:t>Hub, AEO2021 supply and price cases</a:t>
            </a:r>
            <a:endParaRPr lang="en-US" b="1" dirty="0">
              <a:ea typeface="Times New Roman" charset="0"/>
              <a:cs typeface="Times New Roman" charset="0"/>
            </a:endParaRPr>
          </a:p>
          <a:p>
            <a:pPr marL="0" indent="0" algn="l" eaLnBrk="0" hangingPunct="0">
              <a:spcBef>
                <a:spcPts val="0"/>
              </a:spcBef>
            </a:pPr>
            <a:r>
              <a:rPr lang="en-US" sz="1100" dirty="0">
                <a:ea typeface="Times New Roman" charset="0"/>
                <a:cs typeface="Times New Roman" charset="0"/>
              </a:rPr>
              <a:t>energy-equivalent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terms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U.S</a:t>
            </a:r>
            <a:r>
              <a:rPr lang="en-US" dirty="0"/>
              <a:t>. </a:t>
            </a:r>
            <a:r>
              <a:rPr lang="en-US" dirty="0" smtClean="0"/>
              <a:t>liquefied </a:t>
            </a:r>
            <a:r>
              <a:rPr lang="en-US" dirty="0"/>
              <a:t>natural gas (LNG) exports and oil and natural gas </a:t>
            </a:r>
            <a:r>
              <a:rPr lang="en-US" dirty="0" smtClean="0"/>
              <a:t>prices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32" y="204870"/>
            <a:ext cx="576228" cy="576228"/>
          </a:xfrm>
          <a:prstGeom prst="rect">
            <a:avLst/>
          </a:prstGeom>
        </p:spPr>
      </p:pic>
      <p:sp>
        <p:nvSpPr>
          <p:cNvPr id="13" name="TextBox 1"/>
          <p:cNvSpPr txBox="1"/>
          <p:nvPr/>
        </p:nvSpPr>
        <p:spPr bwMode="auto">
          <a:xfrm>
            <a:off x="5648684" y="1464139"/>
            <a:ext cx="1073108" cy="498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1200" b="0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         </a:t>
            </a:r>
            <a:r>
              <a:rPr lang="en-US" sz="1200" b="1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2020</a:t>
            </a:r>
          </a:p>
          <a:p>
            <a:pPr eaLnBrk="0" hangingPunct="0"/>
            <a:r>
              <a:rPr lang="en-US" sz="1200" b="0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history</a:t>
            </a:r>
            <a:r>
              <a:rPr lang="en-US" sz="1200" b="0" i="0" baseline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     projections</a:t>
            </a:r>
            <a:endPara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endParaRPr>
          </a:p>
        </p:txBody>
      </p:sp>
      <p:sp>
        <p:nvSpPr>
          <p:cNvPr id="14" name="TextBox 1"/>
          <p:cNvSpPr txBox="1"/>
          <p:nvPr/>
        </p:nvSpPr>
        <p:spPr bwMode="auto">
          <a:xfrm>
            <a:off x="3785943" y="1512081"/>
            <a:ext cx="1183343" cy="2708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7432" rIns="27432" bIns="27432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eaLnBrk="0" hangingPunct="0"/>
            <a:endParaRPr lang="en-US" sz="1200" b="1" i="0" dirty="0" smtClean="0">
              <a:solidFill>
                <a:schemeClr val="accent5">
                  <a:lumMod val="75000"/>
                </a:schemeClr>
              </a:solidFill>
              <a:ea typeface="Times New Roman" charset="0"/>
              <a:cs typeface="Times New Roman" charset="0"/>
            </a:endParaRPr>
          </a:p>
          <a:p>
            <a:pPr algn="l" eaLnBrk="0" hangingPunct="0"/>
            <a:endParaRPr lang="en-US" sz="1200" b="1" dirty="0">
              <a:solidFill>
                <a:schemeClr val="accent5">
                  <a:lumMod val="75000"/>
                </a:schemeClr>
              </a:solidFill>
              <a:ea typeface="Times New Roman" charset="0"/>
              <a:cs typeface="Times New Roman" charset="0"/>
            </a:endParaRPr>
          </a:p>
          <a:p>
            <a:pPr algn="l" eaLnBrk="0" hangingPunct="0"/>
            <a:endParaRPr lang="en-US" sz="1200" b="1" i="0" dirty="0" smtClean="0">
              <a:solidFill>
                <a:schemeClr val="accent5">
                  <a:lumMod val="75000"/>
                </a:schemeClr>
              </a:solidFill>
              <a:ea typeface="Times New Roman" charset="0"/>
              <a:cs typeface="Times New Roman" charset="0"/>
            </a:endParaRPr>
          </a:p>
          <a:p>
            <a:pPr algn="l" eaLnBrk="0" hangingPunct="0"/>
            <a:r>
              <a:rPr lang="en-US" sz="1200" b="1" i="0" dirty="0" smtClean="0">
                <a:solidFill>
                  <a:schemeClr val="accent5">
                    <a:lumMod val="75000"/>
                  </a:schemeClr>
                </a:solidFill>
                <a:ea typeface="Times New Roman" charset="0"/>
                <a:cs typeface="Times New Roman" charset="0"/>
              </a:rPr>
              <a:t>High Oil</a:t>
            </a:r>
          </a:p>
          <a:p>
            <a:pPr algn="l" eaLnBrk="0" hangingPunct="0"/>
            <a:r>
              <a:rPr lang="en-US" sz="1200" b="1" i="0" baseline="0" dirty="0" smtClean="0">
                <a:solidFill>
                  <a:schemeClr val="accent5">
                    <a:lumMod val="75000"/>
                  </a:schemeClr>
                </a:solidFill>
                <a:ea typeface="Times New Roman" charset="0"/>
                <a:cs typeface="Times New Roman" charset="0"/>
              </a:rPr>
              <a:t>Price</a:t>
            </a:r>
          </a:p>
          <a:p>
            <a:pPr algn="l" eaLnBrk="0" hangingPunct="0"/>
            <a:r>
              <a:rPr lang="en-US" sz="1200" b="1" i="0" baseline="0" dirty="0" smtClean="0">
                <a:solidFill>
                  <a:schemeClr val="accent2">
                    <a:lumMod val="75000"/>
                  </a:schemeClr>
                </a:solidFill>
                <a:ea typeface="Times New Roman" charset="0"/>
                <a:cs typeface="Times New Roman" charset="0"/>
              </a:rPr>
              <a:t>High </a:t>
            </a:r>
            <a:r>
              <a:rPr lang="en-US" sz="1200" b="1" i="0" baseline="0" dirty="0">
                <a:solidFill>
                  <a:schemeClr val="accent2">
                    <a:lumMod val="75000"/>
                  </a:schemeClr>
                </a:solidFill>
                <a:ea typeface="Times New Roman" charset="0"/>
                <a:cs typeface="Times New Roman" charset="0"/>
              </a:rPr>
              <a:t>Oil </a:t>
            </a:r>
            <a:endParaRPr lang="en-US" sz="1200" b="1" i="0" baseline="0" dirty="0" smtClean="0">
              <a:solidFill>
                <a:schemeClr val="accent2">
                  <a:lumMod val="75000"/>
                </a:schemeClr>
              </a:solidFill>
              <a:ea typeface="Times New Roman" charset="0"/>
              <a:cs typeface="Times New Roman" charset="0"/>
            </a:endParaRPr>
          </a:p>
          <a:p>
            <a:pPr algn="l" eaLnBrk="0" hangingPunct="0"/>
            <a:r>
              <a:rPr lang="en-US" sz="1200" b="1" i="0" baseline="0" dirty="0" smtClean="0">
                <a:solidFill>
                  <a:schemeClr val="accent2">
                    <a:lumMod val="75000"/>
                  </a:schemeClr>
                </a:solidFill>
                <a:ea typeface="Times New Roman" charset="0"/>
                <a:cs typeface="Times New Roman" charset="0"/>
              </a:rPr>
              <a:t>and </a:t>
            </a:r>
            <a:r>
              <a:rPr lang="en-US" sz="1200" b="1" i="0" baseline="0" dirty="0">
                <a:solidFill>
                  <a:schemeClr val="accent2">
                    <a:lumMod val="75000"/>
                  </a:schemeClr>
                </a:solidFill>
                <a:ea typeface="Times New Roman" charset="0"/>
                <a:cs typeface="Times New Roman" charset="0"/>
              </a:rPr>
              <a:t>Gas </a:t>
            </a:r>
            <a:r>
              <a:rPr lang="en-US" sz="1200" b="1" i="0" baseline="0" dirty="0" smtClean="0">
                <a:solidFill>
                  <a:schemeClr val="accent2">
                    <a:lumMod val="75000"/>
                  </a:schemeClr>
                </a:solidFill>
                <a:ea typeface="Times New Roman" charset="0"/>
                <a:cs typeface="Times New Roman" charset="0"/>
              </a:rPr>
              <a:t>Supply</a:t>
            </a:r>
            <a:endParaRPr lang="en-US" sz="1200" b="1" i="0" dirty="0">
              <a:solidFill>
                <a:schemeClr val="accent2">
                  <a:lumMod val="75000"/>
                </a:schemeClr>
              </a:solidFill>
              <a:ea typeface="Times New Roman" charset="0"/>
              <a:cs typeface="Times New Roman" charset="0"/>
            </a:endParaRPr>
          </a:p>
          <a:p>
            <a:pPr algn="l" eaLnBrk="0" hangingPunct="0"/>
            <a:r>
              <a:rPr lang="en-US" sz="1200" b="1" i="0" dirty="0" smtClean="0">
                <a:solidFill>
                  <a:schemeClr val="tx1"/>
                </a:solidFill>
                <a:ea typeface="Times New Roman" charset="0"/>
                <a:cs typeface="Times New Roman" charset="0"/>
              </a:rPr>
              <a:t>Reference</a:t>
            </a:r>
            <a:r>
              <a:rPr lang="en-US" sz="1200" b="1" i="0" baseline="0" dirty="0" smtClean="0">
                <a:solidFill>
                  <a:schemeClr val="tx1"/>
                </a:solidFill>
                <a:ea typeface="Times New Roman" charset="0"/>
                <a:cs typeface="Times New Roman" charset="0"/>
              </a:rPr>
              <a:t> </a:t>
            </a:r>
            <a:endParaRPr lang="en-US" sz="1200" b="1" dirty="0">
              <a:ea typeface="Times New Roman" charset="0"/>
              <a:cs typeface="Times New Roman" charset="0"/>
            </a:endParaRPr>
          </a:p>
          <a:p>
            <a:pPr algn="l" eaLnBrk="0" hangingPunct="0"/>
            <a:r>
              <a:rPr lang="en-US" sz="1200" b="1" i="0" baseline="0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Low </a:t>
            </a:r>
            <a:r>
              <a:rPr lang="en-US" sz="1200" b="1" i="0" baseline="0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Oil </a:t>
            </a:r>
            <a:endParaRPr lang="en-US" sz="1200" b="1" i="0" baseline="0" dirty="0" smtClean="0"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  <a:p>
            <a:pPr algn="l" eaLnBrk="0" hangingPunct="0"/>
            <a:r>
              <a:rPr lang="en-US" sz="1200" b="1" i="0" baseline="0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and </a:t>
            </a:r>
            <a:r>
              <a:rPr lang="en-US" sz="1200" b="1" i="0" baseline="0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Gas </a:t>
            </a:r>
            <a:r>
              <a:rPr lang="en-US" sz="1200" b="1" i="0" baseline="0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Supply</a:t>
            </a:r>
            <a:endParaRPr lang="en-US" sz="1200" b="1" i="0" baseline="0" dirty="0"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  <a:p>
            <a:pPr eaLnBrk="0" hangingPunct="0"/>
            <a:r>
              <a:rPr lang="en-US" sz="12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Low Oil </a:t>
            </a:r>
          </a:p>
          <a:p>
            <a:pPr eaLnBrk="0" hangingPunct="0"/>
            <a:r>
              <a:rPr lang="en-US" sz="12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Price</a:t>
            </a:r>
            <a:endParaRPr lang="en-US" sz="1200" dirty="0">
              <a:effectLst/>
            </a:endParaRPr>
          </a:p>
          <a:p>
            <a:pPr algn="ctr" eaLnBrk="0" hangingPunct="0"/>
            <a:endParaRPr lang="en-US" sz="1200" i="0" dirty="0">
              <a:solidFill>
                <a:schemeClr val="accent1"/>
              </a:solidFill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8421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Content Placeholder 38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62975065"/>
              </p:ext>
            </p:extLst>
          </p:nvPr>
        </p:nvGraphicFramePr>
        <p:xfrm>
          <a:off x="4879627" y="1446253"/>
          <a:ext cx="3883931" cy="29563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1" name="Content Placeholder 39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1958203956"/>
              </p:ext>
            </p:extLst>
          </p:nvPr>
        </p:nvGraphicFramePr>
        <p:xfrm>
          <a:off x="685799" y="1433129"/>
          <a:ext cx="3413503" cy="29563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Placeholder 5"/>
          <p:cNvSpPr>
            <a:spLocks noGrp="1"/>
          </p:cNvSpPr>
          <p:nvPr>
            <p:ph type="body" sz="quarter" idx="17"/>
          </p:nvPr>
        </p:nvSpPr>
        <p:spPr>
          <a:xfrm>
            <a:off x="685799" y="1078244"/>
            <a:ext cx="3931920" cy="350851"/>
          </a:xfrm>
        </p:spPr>
        <p:txBody>
          <a:bodyPr/>
          <a:lstStyle/>
          <a:p>
            <a:pPr marL="0" indent="0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U.S</a:t>
            </a:r>
            <a:r>
              <a:rPr lang="en-US" b="1" dirty="0">
                <a:ea typeface="Times New Roman" charset="0"/>
                <a:cs typeface="Times New Roman" charset="0"/>
              </a:rPr>
              <a:t>. dry natural gas </a:t>
            </a:r>
            <a:r>
              <a:rPr lang="en-US" b="1" dirty="0" smtClean="0">
                <a:ea typeface="Times New Roman" charset="0"/>
                <a:cs typeface="Times New Roman" charset="0"/>
              </a:rPr>
              <a:t>production</a:t>
            </a:r>
          </a:p>
          <a:p>
            <a:pPr marL="0" indent="0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AEO2021 side cases</a:t>
            </a:r>
            <a:endParaRPr lang="en-US" b="1" dirty="0">
              <a:ea typeface="Times New Roman" charset="0"/>
              <a:cs typeface="Times New Roman" charset="0"/>
            </a:endParaRPr>
          </a:p>
          <a:p>
            <a:pPr marL="0" indent="0" eaLnBrk="0" hangingPunct="0">
              <a:spcBef>
                <a:spcPts val="0"/>
              </a:spcBef>
            </a:pPr>
            <a:r>
              <a:rPr lang="en-US" sz="1100" dirty="0">
                <a:ea typeface="Times New Roman" charset="0"/>
                <a:cs typeface="Times New Roman" charset="0"/>
              </a:rPr>
              <a:t>trillion cubic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feet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5254509" y="1078244"/>
            <a:ext cx="4023360" cy="350851"/>
          </a:xfrm>
        </p:spPr>
        <p:txBody>
          <a:bodyPr/>
          <a:lstStyle/>
          <a:p>
            <a:pPr marL="0" indent="0" algn="l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U.S</a:t>
            </a:r>
            <a:r>
              <a:rPr lang="en-US" b="1" dirty="0">
                <a:ea typeface="Times New Roman" charset="0"/>
                <a:cs typeface="Times New Roman" charset="0"/>
              </a:rPr>
              <a:t>. natural gas </a:t>
            </a:r>
            <a:r>
              <a:rPr lang="en-US" b="1" dirty="0" smtClean="0">
                <a:ea typeface="Times New Roman" charset="0"/>
                <a:cs typeface="Times New Roman" charset="0"/>
              </a:rPr>
              <a:t>consumption</a:t>
            </a:r>
          </a:p>
          <a:p>
            <a:pPr marL="0" indent="0" algn="l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AEO2021 side cases</a:t>
            </a:r>
            <a:endParaRPr lang="en-US" b="1" dirty="0">
              <a:ea typeface="Times New Roman" charset="0"/>
              <a:cs typeface="Times New Roman" charset="0"/>
            </a:endParaRPr>
          </a:p>
          <a:p>
            <a:pPr marL="0" indent="0" algn="l" eaLnBrk="0" hangingPunct="0">
              <a:spcBef>
                <a:spcPts val="0"/>
              </a:spcBef>
            </a:pPr>
            <a:r>
              <a:rPr lang="en-US" sz="1100" dirty="0">
                <a:ea typeface="Times New Roman" charset="0"/>
                <a:cs typeface="Times New Roman" charset="0"/>
              </a:rPr>
              <a:t>trillion cubic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feet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U.S</a:t>
            </a:r>
            <a:r>
              <a:rPr lang="en-US" dirty="0"/>
              <a:t>. </a:t>
            </a:r>
            <a:r>
              <a:rPr lang="en-US" dirty="0" smtClean="0"/>
              <a:t>dry natural gas p</a:t>
            </a:r>
            <a:r>
              <a:rPr lang="en-US" dirty="0" smtClean="0">
                <a:solidFill>
                  <a:srgbClr val="0096D7"/>
                </a:solidFill>
              </a:rPr>
              <a:t>rodu</a:t>
            </a:r>
            <a:r>
              <a:rPr lang="en-US" dirty="0" smtClean="0"/>
              <a:t>ction and consumption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32" y="204870"/>
            <a:ext cx="576228" cy="576228"/>
          </a:xfrm>
          <a:prstGeom prst="rect">
            <a:avLst/>
          </a:prstGeom>
        </p:spPr>
      </p:pic>
      <p:sp>
        <p:nvSpPr>
          <p:cNvPr id="15" name="TextBox 1"/>
          <p:cNvSpPr txBox="1"/>
          <p:nvPr/>
        </p:nvSpPr>
        <p:spPr bwMode="auto">
          <a:xfrm>
            <a:off x="6171464" y="1344684"/>
            <a:ext cx="1552067" cy="592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1200" dirty="0" smtClean="0">
                <a:solidFill>
                  <a:srgbClr val="000000"/>
                </a:solidFill>
                <a:ea typeface="Times New Roman" charset="0"/>
                <a:cs typeface="Times New Roman" charset="0"/>
              </a:rPr>
              <a:t>           </a:t>
            </a:r>
            <a:r>
              <a:rPr lang="en-US" sz="1200" b="1" dirty="0" smtClean="0">
                <a:solidFill>
                  <a:srgbClr val="000000"/>
                </a:solidFill>
                <a:ea typeface="Times New Roman" charset="0"/>
                <a:cs typeface="Times New Roman" charset="0"/>
              </a:rPr>
              <a:t>2020</a:t>
            </a:r>
          </a:p>
          <a:p>
            <a:pPr eaLnBrk="0" hangingPunct="0"/>
            <a:r>
              <a:rPr lang="en-US" sz="1200" dirty="0" smtClean="0">
                <a:solidFill>
                  <a:srgbClr val="000000"/>
                </a:solidFill>
                <a:ea typeface="Times New Roman" charset="0"/>
                <a:cs typeface="Times New Roman" charset="0"/>
              </a:rPr>
              <a:t>  history     projections</a:t>
            </a:r>
          </a:p>
        </p:txBody>
      </p:sp>
      <p:sp>
        <p:nvSpPr>
          <p:cNvPr id="16" name="TextBox 1"/>
          <p:cNvSpPr txBox="1"/>
          <p:nvPr/>
        </p:nvSpPr>
        <p:spPr bwMode="auto">
          <a:xfrm>
            <a:off x="1515446" y="1381180"/>
            <a:ext cx="1552067" cy="592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1200" dirty="0" smtClean="0">
                <a:solidFill>
                  <a:srgbClr val="000000"/>
                </a:solidFill>
                <a:ea typeface="Times New Roman" charset="0"/>
                <a:cs typeface="Times New Roman" charset="0"/>
              </a:rPr>
              <a:t>           </a:t>
            </a:r>
            <a:r>
              <a:rPr lang="en-US" sz="1200" b="1" dirty="0" smtClean="0">
                <a:solidFill>
                  <a:srgbClr val="000000"/>
                </a:solidFill>
                <a:ea typeface="Times New Roman" charset="0"/>
                <a:cs typeface="Times New Roman" charset="0"/>
              </a:rPr>
              <a:t>2020</a:t>
            </a:r>
          </a:p>
          <a:p>
            <a:pPr eaLnBrk="0" hangingPunct="0"/>
            <a:r>
              <a:rPr lang="en-US" sz="1200" dirty="0" smtClean="0">
                <a:solidFill>
                  <a:srgbClr val="000000"/>
                </a:solidFill>
                <a:ea typeface="Times New Roman" charset="0"/>
                <a:cs typeface="Times New Roman" charset="0"/>
              </a:rPr>
              <a:t>  history     projections</a:t>
            </a:r>
          </a:p>
        </p:txBody>
      </p:sp>
      <p:sp>
        <p:nvSpPr>
          <p:cNvPr id="17" name="TextBox 1"/>
          <p:cNvSpPr txBox="1"/>
          <p:nvPr/>
        </p:nvSpPr>
        <p:spPr bwMode="auto">
          <a:xfrm>
            <a:off x="3909006" y="1640848"/>
            <a:ext cx="1345503" cy="2446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27432" tIns="27432" rIns="27432" bIns="27432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1000" b="1" dirty="0" smtClean="0">
                <a:solidFill>
                  <a:srgbClr val="BD732A">
                    <a:lumMod val="75000"/>
                  </a:srgbClr>
                </a:solidFill>
                <a:ea typeface="Times New Roman" charset="0"/>
                <a:cs typeface="Arial" panose="020B0604020202020204" pitchFamily="34" charset="0"/>
              </a:rPr>
              <a:t>High Oil and Gas </a:t>
            </a:r>
          </a:p>
          <a:p>
            <a:pPr eaLnBrk="0" hangingPunct="0"/>
            <a:r>
              <a:rPr lang="en-US" sz="1000" b="1" dirty="0" smtClean="0">
                <a:solidFill>
                  <a:srgbClr val="BD732A">
                    <a:lumMod val="75000"/>
                  </a:srgbClr>
                </a:solidFill>
                <a:ea typeface="Times New Roman" charset="0"/>
                <a:cs typeface="Arial" panose="020B0604020202020204" pitchFamily="34" charset="0"/>
              </a:rPr>
              <a:t>Supply</a:t>
            </a:r>
          </a:p>
          <a:p>
            <a:pPr eaLnBrk="0" hangingPunct="0"/>
            <a:r>
              <a:rPr lang="en-US" sz="1000" b="1" dirty="0" smtClean="0">
                <a:solidFill>
                  <a:srgbClr val="A33340">
                    <a:lumMod val="75000"/>
                  </a:srgbClr>
                </a:solidFill>
                <a:ea typeface="Times New Roman" charset="0"/>
                <a:cs typeface="Arial" panose="020B0604020202020204" pitchFamily="34" charset="0"/>
              </a:rPr>
              <a:t>High Oil Price</a:t>
            </a:r>
          </a:p>
          <a:p>
            <a:pPr eaLnBrk="0" hangingPunct="0"/>
            <a:r>
              <a:rPr lang="en-US" sz="1000" b="1" dirty="0" smtClean="0">
                <a:solidFill>
                  <a:srgbClr val="000000"/>
                </a:solidFill>
                <a:ea typeface="Times New Roman" charset="0"/>
                <a:cs typeface="Arial" panose="020B0604020202020204" pitchFamily="34" charset="0"/>
              </a:rPr>
              <a:t>Reference</a:t>
            </a: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kern="0" dirty="0" smtClean="0">
                <a:solidFill>
                  <a:srgbClr val="A33340">
                    <a:lumMod val="40000"/>
                    <a:lumOff val="60000"/>
                  </a:srgbClr>
                </a:solidFill>
                <a:ea typeface="Times New Roman" charset="0"/>
                <a:cs typeface="Arial" panose="020B0604020202020204" pitchFamily="34" charset="0"/>
              </a:rPr>
              <a:t>Low Oil Price</a:t>
            </a:r>
          </a:p>
          <a:p>
            <a:pPr eaLnBrk="0" hangingPunct="0"/>
            <a:r>
              <a:rPr lang="en-US" sz="1000" b="1" dirty="0">
                <a:solidFill>
                  <a:srgbClr val="BD732A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Low Oil and </a:t>
            </a:r>
            <a:r>
              <a:rPr lang="en-US" sz="1000" b="1" dirty="0" smtClean="0">
                <a:solidFill>
                  <a:srgbClr val="BD732A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Gas </a:t>
            </a:r>
          </a:p>
          <a:p>
            <a:pPr eaLnBrk="0" hangingPunct="0"/>
            <a:r>
              <a:rPr lang="en-US" sz="1000" b="1" dirty="0" smtClean="0">
                <a:solidFill>
                  <a:srgbClr val="BD732A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Supply</a:t>
            </a:r>
            <a:endParaRPr lang="en-US" sz="1000" b="1" dirty="0" smtClean="0">
              <a:solidFill>
                <a:srgbClr val="BD732A">
                  <a:lumMod val="40000"/>
                  <a:lumOff val="60000"/>
                </a:srgbClr>
              </a:solidFill>
              <a:ea typeface="Times New Roman" charset="0"/>
              <a:cs typeface="Times New Roman" charset="0"/>
            </a:endParaRPr>
          </a:p>
          <a:p>
            <a:pPr eaLnBrk="0" hangingPunct="0"/>
            <a:endParaRPr lang="en-US" sz="1200" dirty="0" smtClean="0">
              <a:solidFill>
                <a:srgbClr val="5D9732"/>
              </a:solidFill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8184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5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3877539726"/>
              </p:ext>
            </p:extLst>
          </p:nvPr>
        </p:nvGraphicFramePr>
        <p:xfrm>
          <a:off x="685800" y="1292225"/>
          <a:ext cx="3932238" cy="3097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Content Placeholder 6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942274210"/>
              </p:ext>
            </p:extLst>
          </p:nvPr>
        </p:nvGraphicFramePr>
        <p:xfrm>
          <a:off x="4664075" y="1292225"/>
          <a:ext cx="4022725" cy="3097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1065927"/>
            <a:ext cx="3931920" cy="350851"/>
          </a:xfrm>
        </p:spPr>
        <p:txBody>
          <a:bodyPr/>
          <a:lstStyle/>
          <a:p>
            <a:pPr marL="0" indent="0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U.S. dry </a:t>
            </a:r>
            <a:r>
              <a:rPr lang="en-US" b="1" dirty="0">
                <a:ea typeface="Times New Roman" charset="0"/>
                <a:cs typeface="Times New Roman" charset="0"/>
              </a:rPr>
              <a:t>natural gas production</a:t>
            </a:r>
          </a:p>
          <a:p>
            <a:pPr marL="0" indent="0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AEO2021 </a:t>
            </a:r>
            <a:r>
              <a:rPr lang="en-US" b="1" dirty="0">
                <a:ea typeface="Times New Roman" charset="0"/>
                <a:cs typeface="Times New Roman" charset="0"/>
              </a:rPr>
              <a:t>o</a:t>
            </a:r>
            <a:r>
              <a:rPr lang="en-US" b="1" dirty="0" smtClean="0">
                <a:ea typeface="Times New Roman" charset="0"/>
                <a:cs typeface="Times New Roman" charset="0"/>
              </a:rPr>
              <a:t>il and gas supply cases</a:t>
            </a:r>
            <a:endParaRPr lang="en-US" b="1" dirty="0">
              <a:ea typeface="Times New Roman" charset="0"/>
              <a:cs typeface="Times New Roman" charset="0"/>
            </a:endParaRPr>
          </a:p>
          <a:p>
            <a:pPr marL="0" indent="0" eaLnBrk="0" hangingPunct="0">
              <a:spcBef>
                <a:spcPts val="0"/>
              </a:spcBef>
            </a:pPr>
            <a:r>
              <a:rPr lang="en-US" sz="1100" dirty="0">
                <a:ea typeface="Times New Roman" charset="0"/>
                <a:cs typeface="Times New Roman" charset="0"/>
              </a:rPr>
              <a:t>trillion cubic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feet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4617720" y="1065927"/>
            <a:ext cx="4023360" cy="350851"/>
          </a:xfrm>
        </p:spPr>
        <p:txBody>
          <a:bodyPr/>
          <a:lstStyle/>
          <a:p>
            <a:pPr marL="0" indent="0" algn="l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Natural </a:t>
            </a:r>
            <a:r>
              <a:rPr lang="en-US" b="1" dirty="0">
                <a:ea typeface="Times New Roman" charset="0"/>
                <a:cs typeface="Times New Roman" charset="0"/>
              </a:rPr>
              <a:t>gas spot price at Henry </a:t>
            </a:r>
            <a:r>
              <a:rPr lang="en-US" b="1" dirty="0" smtClean="0">
                <a:ea typeface="Times New Roman" charset="0"/>
                <a:cs typeface="Times New Roman" charset="0"/>
              </a:rPr>
              <a:t>Hub</a:t>
            </a:r>
          </a:p>
          <a:p>
            <a:pPr marL="0" indent="0" algn="l" eaLnBrk="0" hangingPunct="0">
              <a:spcBef>
                <a:spcPts val="0"/>
              </a:spcBef>
            </a:pPr>
            <a:r>
              <a:rPr lang="en-US" b="1" dirty="0">
                <a:ea typeface="Times New Roman" charset="0"/>
                <a:cs typeface="Times New Roman" charset="0"/>
              </a:rPr>
              <a:t>AEO2021 o</a:t>
            </a:r>
            <a:r>
              <a:rPr lang="en-US" b="1" dirty="0" smtClean="0">
                <a:ea typeface="Times New Roman" charset="0"/>
                <a:cs typeface="Times New Roman" charset="0"/>
              </a:rPr>
              <a:t>il </a:t>
            </a:r>
            <a:r>
              <a:rPr lang="en-US" b="1" dirty="0">
                <a:ea typeface="Times New Roman" charset="0"/>
                <a:cs typeface="Times New Roman" charset="0"/>
              </a:rPr>
              <a:t>and </a:t>
            </a:r>
            <a:r>
              <a:rPr lang="en-US" b="1" dirty="0" smtClean="0">
                <a:ea typeface="Times New Roman" charset="0"/>
                <a:cs typeface="Times New Roman" charset="0"/>
              </a:rPr>
              <a:t>gas supply </a:t>
            </a:r>
            <a:r>
              <a:rPr lang="en-US" b="1" dirty="0">
                <a:ea typeface="Times New Roman" charset="0"/>
                <a:cs typeface="Times New Roman" charset="0"/>
              </a:rPr>
              <a:t>cases</a:t>
            </a:r>
          </a:p>
          <a:p>
            <a:pPr marL="0" indent="0" algn="l" eaLnBrk="0" hangingPunct="0">
              <a:spcBef>
                <a:spcPts val="0"/>
              </a:spcBef>
            </a:pPr>
            <a:r>
              <a:rPr lang="en-US" sz="1100" dirty="0" smtClean="0">
                <a:ea typeface="Times New Roman" charset="0"/>
                <a:cs typeface="Times New Roman" charset="0"/>
              </a:rPr>
              <a:t>2020 </a:t>
            </a:r>
            <a:r>
              <a:rPr lang="en-US" sz="1100" dirty="0">
                <a:ea typeface="Times New Roman" charset="0"/>
                <a:cs typeface="Times New Roman" charset="0"/>
              </a:rPr>
              <a:t>dollars per million British thermal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units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Natural gas production and prices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32" y="204870"/>
            <a:ext cx="576228" cy="576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849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4082133"/>
              </p:ext>
            </p:extLst>
          </p:nvPr>
        </p:nvGraphicFramePr>
        <p:xfrm>
          <a:off x="685437" y="1528213"/>
          <a:ext cx="2598738" cy="27455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6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9647047"/>
              </p:ext>
            </p:extLst>
          </p:nvPr>
        </p:nvGraphicFramePr>
        <p:xfrm>
          <a:off x="6350386" y="1511495"/>
          <a:ext cx="2598738" cy="27622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4" name="Content Placeholder 6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1463739934"/>
              </p:ext>
            </p:extLst>
          </p:nvPr>
        </p:nvGraphicFramePr>
        <p:xfrm>
          <a:off x="3770356" y="1528213"/>
          <a:ext cx="2598738" cy="27455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ext Placeholder 1"/>
          <p:cNvSpPr>
            <a:spLocks noGrp="1"/>
          </p:cNvSpPr>
          <p:nvPr>
            <p:ph type="body" sz="quarter" idx="17"/>
          </p:nvPr>
        </p:nvSpPr>
        <p:spPr>
          <a:xfrm>
            <a:off x="685800" y="1222702"/>
            <a:ext cx="2321120" cy="350851"/>
          </a:xfrm>
        </p:spPr>
        <p:txBody>
          <a:bodyPr/>
          <a:lstStyle/>
          <a:p>
            <a:pPr marL="91440" eaLnBrk="0" hangingPunct="0">
              <a:spcBef>
                <a:spcPts val="0"/>
              </a:spcBef>
            </a:pPr>
            <a:endParaRPr lang="en-US" b="1" dirty="0" smtClean="0">
              <a:ea typeface="Times New Roman" charset="0"/>
              <a:cs typeface="Times New Roman" charset="0"/>
            </a:endParaRPr>
          </a:p>
          <a:p>
            <a:pPr marL="91440" eaLnBrk="0" hangingPunct="0">
              <a:spcBef>
                <a:spcPts val="0"/>
              </a:spcBef>
            </a:pPr>
            <a:r>
              <a:rPr lang="en-US" b="1" dirty="0" smtClean="0"/>
              <a:t>Reference case</a:t>
            </a:r>
          </a:p>
          <a:p>
            <a:pPr marL="91440" eaLnBrk="0" hangingPunct="0">
              <a:spcBef>
                <a:spcPts val="0"/>
              </a:spcBef>
            </a:pPr>
            <a:r>
              <a:rPr lang="en-US" sz="1100" dirty="0" smtClean="0">
                <a:ea typeface="Times New Roman" charset="0"/>
                <a:cs typeface="Times New Roman" charset="0"/>
              </a:rPr>
              <a:t>trillion </a:t>
            </a:r>
            <a:r>
              <a:rPr lang="en-US" sz="1100" dirty="0">
                <a:ea typeface="Times New Roman" charset="0"/>
                <a:cs typeface="Times New Roman" charset="0"/>
              </a:rPr>
              <a:t>cubic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feet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/>
          </p:nvPr>
        </p:nvSpPr>
        <p:spPr>
          <a:xfrm>
            <a:off x="3770356" y="1222702"/>
            <a:ext cx="2479856" cy="350851"/>
          </a:xfrm>
        </p:spPr>
        <p:txBody>
          <a:bodyPr lIns="0"/>
          <a:lstStyle/>
          <a:p>
            <a:pPr marL="0" indent="0">
              <a:spcBef>
                <a:spcPts val="0"/>
              </a:spcBef>
            </a:pPr>
            <a:r>
              <a:rPr lang="en-US" b="1" dirty="0" smtClean="0"/>
              <a:t>Low Oil and Gas Supply case</a:t>
            </a:r>
          </a:p>
          <a:p>
            <a:pPr marL="0" indent="0">
              <a:spcBef>
                <a:spcPts val="0"/>
              </a:spcBef>
            </a:pPr>
            <a:r>
              <a:rPr lang="en-US" sz="1100" dirty="0" smtClean="0"/>
              <a:t>trillion cubic feet</a:t>
            </a:r>
            <a:endParaRPr lang="en-US" sz="1100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U.S</a:t>
            </a:r>
            <a:r>
              <a:rPr lang="en-US" dirty="0"/>
              <a:t>. dry natural gas </a:t>
            </a:r>
            <a:r>
              <a:rPr lang="en-US" dirty="0" smtClean="0"/>
              <a:t>production by type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6369094" y="1222809"/>
            <a:ext cx="2599267" cy="350851"/>
          </a:xfrm>
        </p:spPr>
        <p:txBody>
          <a:bodyPr lIns="0"/>
          <a:lstStyle/>
          <a:p>
            <a:pPr marL="0" indent="0">
              <a:spcBef>
                <a:spcPts val="0"/>
              </a:spcBef>
            </a:pPr>
            <a:r>
              <a:rPr lang="en-US" b="1" dirty="0" smtClean="0"/>
              <a:t>High Oil and Gas Supply case</a:t>
            </a:r>
          </a:p>
          <a:p>
            <a:pPr marL="0" indent="0">
              <a:spcBef>
                <a:spcPts val="0"/>
              </a:spcBef>
            </a:pPr>
            <a:r>
              <a:rPr lang="en-US" sz="1100" dirty="0" smtClean="0"/>
              <a:t>trillion cubic feet</a:t>
            </a:r>
            <a:endParaRPr lang="en-US" sz="11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32" y="204870"/>
            <a:ext cx="576228" cy="576228"/>
          </a:xfrm>
          <a:prstGeom prst="rect">
            <a:avLst/>
          </a:prstGeom>
        </p:spPr>
      </p:pic>
      <p:sp>
        <p:nvSpPr>
          <p:cNvPr id="22" name="TextBox 1"/>
          <p:cNvSpPr txBox="1"/>
          <p:nvPr/>
        </p:nvSpPr>
        <p:spPr bwMode="auto">
          <a:xfrm>
            <a:off x="1451296" y="4471277"/>
            <a:ext cx="6727971" cy="1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rtlCol="0" anchor="t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endParaRPr lang="en-US" sz="1200" i="0" dirty="0" smtClean="0">
              <a:ea typeface="Times New Roman" charset="0"/>
              <a:cs typeface="Times New Roman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06920" y="2613705"/>
            <a:ext cx="15266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accent3"/>
                </a:solidFill>
              </a:rPr>
              <a:t>tight/</a:t>
            </a:r>
          </a:p>
          <a:p>
            <a:r>
              <a:rPr lang="en-US" sz="1000" b="1" dirty="0" smtClean="0">
                <a:solidFill>
                  <a:schemeClr val="accent3"/>
                </a:solidFill>
              </a:rPr>
              <a:t>shale gas</a:t>
            </a:r>
          </a:p>
          <a:p>
            <a:r>
              <a:rPr lang="en-US" sz="1000" b="1" dirty="0" smtClean="0">
                <a:solidFill>
                  <a:schemeClr val="accent6"/>
                </a:solidFill>
              </a:rPr>
              <a:t>other Lower </a:t>
            </a:r>
          </a:p>
          <a:p>
            <a:r>
              <a:rPr lang="en-US" sz="1000" b="1" dirty="0" smtClean="0">
                <a:solidFill>
                  <a:schemeClr val="accent6"/>
                </a:solidFill>
              </a:rPr>
              <a:t>48 states</a:t>
            </a:r>
          </a:p>
          <a:p>
            <a:r>
              <a:rPr lang="en-US" sz="1000" b="1" dirty="0" smtClean="0">
                <a:solidFill>
                  <a:schemeClr val="accent6"/>
                </a:solidFill>
              </a:rPr>
              <a:t>onshore</a:t>
            </a:r>
          </a:p>
          <a:p>
            <a:r>
              <a:rPr lang="en-US" sz="1000" b="1" dirty="0">
                <a:solidFill>
                  <a:schemeClr val="accent1"/>
                </a:solidFill>
              </a:rPr>
              <a:t>L</a:t>
            </a:r>
            <a:r>
              <a:rPr lang="en-US" sz="1000" b="1" dirty="0" smtClean="0">
                <a:solidFill>
                  <a:schemeClr val="accent1"/>
                </a:solidFill>
              </a:rPr>
              <a:t>ower 48 </a:t>
            </a:r>
          </a:p>
          <a:p>
            <a:r>
              <a:rPr lang="en-US" sz="1000" b="1" dirty="0" smtClean="0">
                <a:solidFill>
                  <a:schemeClr val="accent1"/>
                </a:solidFill>
              </a:rPr>
              <a:t>states </a:t>
            </a:r>
          </a:p>
          <a:p>
            <a:r>
              <a:rPr lang="en-US" sz="1000" b="1" dirty="0" smtClean="0">
                <a:solidFill>
                  <a:schemeClr val="accent1"/>
                </a:solidFill>
              </a:rPr>
              <a:t>offshore</a:t>
            </a:r>
          </a:p>
          <a:p>
            <a:r>
              <a:rPr lang="en-US" sz="1000" b="1" dirty="0" smtClean="0">
                <a:solidFill>
                  <a:schemeClr val="bg1">
                    <a:lumMod val="50000"/>
                  </a:schemeClr>
                </a:solidFill>
              </a:rPr>
              <a:t>other</a:t>
            </a:r>
            <a:endParaRPr lang="en-US" sz="1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5437" y="935418"/>
            <a:ext cx="6017217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eaLnBrk="0" hangingPunct="0">
              <a:spcBef>
                <a:spcPts val="0"/>
              </a:spcBef>
            </a:pPr>
            <a:r>
              <a:rPr lang="en-US" sz="1200" b="1" dirty="0">
                <a:ea typeface="Times New Roman" charset="0"/>
                <a:cs typeface="Times New Roman" charset="0"/>
              </a:rPr>
              <a:t>U.S. dry natural gas production by </a:t>
            </a:r>
            <a:r>
              <a:rPr lang="en-US" sz="1200" b="1" dirty="0" smtClean="0">
                <a:ea typeface="Times New Roman" charset="0"/>
                <a:cs typeface="Times New Roman" charset="0"/>
              </a:rPr>
              <a:t>type, AEO2021 </a:t>
            </a:r>
            <a:r>
              <a:rPr lang="en-US" sz="1200" b="1" dirty="0">
                <a:ea typeface="Times New Roman" charset="0"/>
                <a:cs typeface="Times New Roman" charset="0"/>
              </a:rPr>
              <a:t>oil and gas supply </a:t>
            </a:r>
            <a:r>
              <a:rPr lang="en-US" sz="1200" b="1" dirty="0" smtClean="0">
                <a:ea typeface="Times New Roman" charset="0"/>
                <a:cs typeface="Times New Roman" charset="0"/>
              </a:rPr>
              <a:t>cases</a:t>
            </a:r>
            <a:endParaRPr lang="en-US" sz="100" b="1" dirty="0"/>
          </a:p>
        </p:txBody>
      </p:sp>
    </p:spTree>
    <p:extLst>
      <p:ext uri="{BB962C8B-B14F-4D97-AF65-F5344CB8AC3E}">
        <p14:creationId xmlns:p14="http://schemas.microsoft.com/office/powerpoint/2010/main" val="587814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Content Placeholder 55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1617890378"/>
              </p:ext>
            </p:extLst>
          </p:nvPr>
        </p:nvGraphicFramePr>
        <p:xfrm>
          <a:off x="3536230" y="1573486"/>
          <a:ext cx="2598738" cy="2673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685800" y="1239852"/>
            <a:ext cx="2524294" cy="350851"/>
          </a:xfrm>
        </p:spPr>
        <p:txBody>
          <a:bodyPr/>
          <a:lstStyle/>
          <a:p>
            <a:pPr marL="0" indent="0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ea typeface="Times New Roman" charset="0"/>
                <a:cs typeface="Times New Roman" charset="0"/>
              </a:rPr>
              <a:t>Reference case</a:t>
            </a:r>
          </a:p>
          <a:p>
            <a:pPr marL="0" indent="0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 smtClean="0">
                <a:ea typeface="Times New Roman" charset="0"/>
                <a:cs typeface="Times New Roman" charset="0"/>
              </a:rPr>
              <a:t>trillion </a:t>
            </a:r>
            <a:r>
              <a:rPr lang="en-US" sz="1100" dirty="0">
                <a:ea typeface="Times New Roman" charset="0"/>
                <a:cs typeface="Times New Roman" charset="0"/>
              </a:rPr>
              <a:t>cubic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feet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8"/>
          </p:nvPr>
        </p:nvSpPr>
        <p:spPr>
          <a:xfrm>
            <a:off x="3536230" y="1239851"/>
            <a:ext cx="2599267" cy="350851"/>
          </a:xfrm>
        </p:spPr>
        <p:txBody>
          <a:bodyPr lIns="0"/>
          <a:lstStyle/>
          <a:p>
            <a:pPr marL="0" indent="0">
              <a:spcBef>
                <a:spcPts val="0"/>
              </a:spcBef>
            </a:pPr>
            <a:r>
              <a:rPr lang="en-US" b="1" dirty="0" smtClean="0"/>
              <a:t>Low Oil and Gas Supply case</a:t>
            </a:r>
          </a:p>
          <a:p>
            <a:pPr marL="0" indent="0">
              <a:spcBef>
                <a:spcPts val="0"/>
              </a:spcBef>
            </a:pPr>
            <a:r>
              <a:rPr lang="en-US" sz="1100" dirty="0" smtClean="0">
                <a:ea typeface="Times New Roman" charset="0"/>
                <a:cs typeface="Times New Roman" charset="0"/>
              </a:rPr>
              <a:t>trillion </a:t>
            </a:r>
            <a:r>
              <a:rPr lang="en-US" sz="1100" dirty="0">
                <a:ea typeface="Times New Roman" charset="0"/>
                <a:cs typeface="Times New Roman" charset="0"/>
              </a:rPr>
              <a:t>cubic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feet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graphicFrame>
        <p:nvGraphicFramePr>
          <p:cNvPr id="22" name="Content Placeholder 7"/>
          <p:cNvGraphicFramePr>
            <a:graphicFrameLocks noGrp="1"/>
          </p:cNvGraphicFramePr>
          <p:nvPr>
            <p:ph sz="quarter" idx="19"/>
            <p:extLst>
              <p:ext uri="{D42A27DB-BD31-4B8C-83A1-F6EECF244321}">
                <p14:modId xmlns:p14="http://schemas.microsoft.com/office/powerpoint/2010/main" val="1290099983"/>
              </p:ext>
            </p:extLst>
          </p:nvPr>
        </p:nvGraphicFramePr>
        <p:xfrm>
          <a:off x="609768" y="1569782"/>
          <a:ext cx="2600325" cy="2673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85800" y="60830"/>
            <a:ext cx="8001000" cy="76141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U.S. production of natural gas from shale resources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21"/>
          </p:nvPr>
        </p:nvSpPr>
        <p:spPr>
          <a:xfrm>
            <a:off x="6299613" y="1239851"/>
            <a:ext cx="2599267" cy="350851"/>
          </a:xfrm>
        </p:spPr>
        <p:txBody>
          <a:bodyPr lIns="0"/>
          <a:lstStyle/>
          <a:p>
            <a:pPr marL="0" indent="0">
              <a:spcBef>
                <a:spcPts val="0"/>
              </a:spcBef>
            </a:pPr>
            <a:r>
              <a:rPr lang="en-US" b="1" dirty="0" smtClean="0"/>
              <a:t>High Oil and Gas Supply case</a:t>
            </a:r>
          </a:p>
          <a:p>
            <a:pPr marL="0" indent="0">
              <a:spcBef>
                <a:spcPts val="0"/>
              </a:spcBef>
            </a:pPr>
            <a:r>
              <a:rPr lang="en-US" sz="1100" dirty="0" smtClean="0">
                <a:ea typeface="Times New Roman" charset="0"/>
                <a:cs typeface="Times New Roman" charset="0"/>
              </a:rPr>
              <a:t>trillion </a:t>
            </a:r>
            <a:r>
              <a:rPr lang="en-US" sz="1100" dirty="0">
                <a:ea typeface="Times New Roman" charset="0"/>
                <a:cs typeface="Times New Roman" charset="0"/>
              </a:rPr>
              <a:t>cubic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feet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32" y="204870"/>
            <a:ext cx="576228" cy="576228"/>
          </a:xfrm>
          <a:prstGeom prst="rect">
            <a:avLst/>
          </a:prstGeom>
        </p:spPr>
      </p:pic>
      <p:sp>
        <p:nvSpPr>
          <p:cNvPr id="15" name="TextBox 1"/>
          <p:cNvSpPr txBox="1"/>
          <p:nvPr/>
        </p:nvSpPr>
        <p:spPr bwMode="auto">
          <a:xfrm>
            <a:off x="3761561" y="1628664"/>
            <a:ext cx="2148076" cy="4181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1200" b="0" i="0" dirty="0" smtClean="0">
                <a:solidFill>
                  <a:schemeClr val="bg2"/>
                </a:solidFill>
                <a:latin typeface="+mn-lt"/>
                <a:ea typeface="Times New Roman" charset="0"/>
                <a:cs typeface="Times New Roman" charset="0"/>
              </a:rPr>
              <a:t>          </a:t>
            </a:r>
            <a:r>
              <a:rPr lang="en-US" sz="1200" b="1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2020</a:t>
            </a:r>
          </a:p>
          <a:p>
            <a:pPr eaLnBrk="0" hangingPunct="0"/>
            <a:r>
              <a:rPr lang="en-US" sz="1200" b="0" i="0" baseline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  history   projections</a:t>
            </a:r>
            <a:endPara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endParaRPr>
          </a:p>
        </p:txBody>
      </p:sp>
      <p:graphicFrame>
        <p:nvGraphicFramePr>
          <p:cNvPr id="17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5243539"/>
              </p:ext>
            </p:extLst>
          </p:nvPr>
        </p:nvGraphicFramePr>
        <p:xfrm>
          <a:off x="6298555" y="1569782"/>
          <a:ext cx="2600325" cy="2673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685800" y="949028"/>
            <a:ext cx="7262724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lvl="0" indent="0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ea typeface="Times New Roman" charset="0"/>
                <a:cs typeface="Times New Roman" charset="0"/>
              </a:rPr>
              <a:t>U.S. dry natural gas production from shale resources by </a:t>
            </a:r>
            <a:r>
              <a:rPr lang="en-US" sz="1200" b="1" dirty="0" smtClean="0">
                <a:ea typeface="Times New Roman" charset="0"/>
                <a:cs typeface="Times New Roman" charset="0"/>
              </a:rPr>
              <a:t>region, AEO2021 </a:t>
            </a:r>
            <a:r>
              <a:rPr lang="en-US" sz="1200" b="1" dirty="0">
                <a:ea typeface="Times New Roman" charset="0"/>
                <a:cs typeface="Times New Roman" charset="0"/>
              </a:rPr>
              <a:t>oil and gas supply cases</a:t>
            </a:r>
          </a:p>
          <a:p>
            <a:pPr eaLnBrk="0" hangingPunct="0">
              <a:spcBef>
                <a:spcPts val="0"/>
              </a:spcBef>
            </a:pPr>
            <a:endParaRPr lang="en-US" sz="100" b="1" dirty="0"/>
          </a:p>
        </p:txBody>
      </p:sp>
      <p:sp>
        <p:nvSpPr>
          <p:cNvPr id="2" name="Rectangle 1"/>
          <p:cNvSpPr/>
          <p:nvPr/>
        </p:nvSpPr>
        <p:spPr>
          <a:xfrm>
            <a:off x="1308956" y="3794970"/>
            <a:ext cx="168026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  <a:ea typeface="Times New Roman" charset="0"/>
                <a:cs typeface="Times New Roman" charset="0"/>
              </a:rPr>
              <a:t>rest of United </a:t>
            </a:r>
            <a:r>
              <a:rPr lang="en-US" sz="1200" b="1" dirty="0" smtClean="0">
                <a:solidFill>
                  <a:schemeClr val="bg1"/>
                </a:solidFill>
                <a:ea typeface="Times New Roman" charset="0"/>
                <a:cs typeface="Times New Roman" charset="0"/>
              </a:rPr>
              <a:t>States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192641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Content Placeholder 12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2542069989"/>
              </p:ext>
            </p:extLst>
          </p:nvPr>
        </p:nvGraphicFramePr>
        <p:xfrm>
          <a:off x="6088062" y="1545052"/>
          <a:ext cx="2598738" cy="2749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2" name="Content Placeholder 12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1462971423"/>
              </p:ext>
            </p:extLst>
          </p:nvPr>
        </p:nvGraphicFramePr>
        <p:xfrm>
          <a:off x="685800" y="1537560"/>
          <a:ext cx="2598738" cy="2749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ext Placeholder 1"/>
          <p:cNvSpPr>
            <a:spLocks noGrp="1"/>
          </p:cNvSpPr>
          <p:nvPr>
            <p:ph type="body" sz="quarter" idx="17"/>
          </p:nvPr>
        </p:nvSpPr>
        <p:spPr>
          <a:xfrm>
            <a:off x="685800" y="1268108"/>
            <a:ext cx="2597150" cy="350851"/>
          </a:xfrm>
        </p:spPr>
        <p:txBody>
          <a:bodyPr/>
          <a:lstStyle/>
          <a:p>
            <a:pPr marL="0" lvl="0" indent="0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ea typeface="Times New Roman" charset="0"/>
                <a:cs typeface="Times New Roman" charset="0"/>
              </a:rPr>
              <a:t>Reference case</a:t>
            </a:r>
          </a:p>
          <a:p>
            <a:pPr marL="0" indent="0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 smtClean="0">
                <a:ea typeface="Times New Roman" charset="0"/>
                <a:cs typeface="Times New Roman" charset="0"/>
              </a:rPr>
              <a:t>trillion </a:t>
            </a:r>
            <a:r>
              <a:rPr lang="en-US" sz="1100" dirty="0">
                <a:ea typeface="Times New Roman" charset="0"/>
                <a:cs typeface="Times New Roman" charset="0"/>
              </a:rPr>
              <a:t>cubic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feet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U.S</a:t>
            </a:r>
            <a:r>
              <a:rPr lang="en-US" dirty="0"/>
              <a:t>. production of natural gas from oil formations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6087797" y="1268107"/>
            <a:ext cx="2599267" cy="350851"/>
          </a:xfrm>
        </p:spPr>
        <p:txBody>
          <a:bodyPr lIns="0"/>
          <a:lstStyle/>
          <a:p>
            <a:pPr marL="0" indent="0">
              <a:spcBef>
                <a:spcPts val="0"/>
              </a:spcBef>
            </a:pPr>
            <a:r>
              <a:rPr lang="en-US" b="1" dirty="0" smtClean="0"/>
              <a:t>High </a:t>
            </a:r>
            <a:r>
              <a:rPr lang="en-US" b="1" dirty="0"/>
              <a:t>Oil and Gas Supply case</a:t>
            </a:r>
            <a:endParaRPr lang="en-US" b="1" dirty="0" smtClean="0"/>
          </a:p>
          <a:p>
            <a:pPr marL="0" indent="0">
              <a:spcBef>
                <a:spcPts val="0"/>
              </a:spcBef>
            </a:pPr>
            <a:r>
              <a:rPr lang="en-US" sz="1100" dirty="0" smtClean="0">
                <a:ea typeface="Times New Roman" charset="0"/>
                <a:cs typeface="Times New Roman" charset="0"/>
              </a:rPr>
              <a:t>trillion </a:t>
            </a:r>
            <a:r>
              <a:rPr lang="en-US" sz="1100" dirty="0">
                <a:ea typeface="Times New Roman" charset="0"/>
                <a:cs typeface="Times New Roman" charset="0"/>
              </a:rPr>
              <a:t>cubic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feet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32" y="204870"/>
            <a:ext cx="576228" cy="576228"/>
          </a:xfrm>
          <a:prstGeom prst="rect">
            <a:avLst/>
          </a:prstGeom>
        </p:spPr>
      </p:pic>
      <p:graphicFrame>
        <p:nvGraphicFramePr>
          <p:cNvPr id="15" name="Content Placeholder 12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1402427638"/>
              </p:ext>
            </p:extLst>
          </p:nvPr>
        </p:nvGraphicFramePr>
        <p:xfrm>
          <a:off x="3386137" y="1545052"/>
          <a:ext cx="2598738" cy="2749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sz="quarter" idx="18"/>
          </p:nvPr>
        </p:nvSpPr>
        <p:spPr>
          <a:xfrm>
            <a:off x="3385872" y="1268107"/>
            <a:ext cx="2599003" cy="350851"/>
          </a:xfrm>
        </p:spPr>
        <p:txBody>
          <a:bodyPr lIns="0"/>
          <a:lstStyle/>
          <a:p>
            <a:pPr marL="0" indent="0">
              <a:spcBef>
                <a:spcPts val="0"/>
              </a:spcBef>
            </a:pPr>
            <a:r>
              <a:rPr lang="en-US" b="1" dirty="0" smtClean="0"/>
              <a:t>Low </a:t>
            </a:r>
            <a:r>
              <a:rPr lang="en-US" b="1" dirty="0"/>
              <a:t>Oil and Gas Supply case</a:t>
            </a:r>
            <a:endParaRPr lang="en-US" b="1" dirty="0" smtClean="0"/>
          </a:p>
          <a:p>
            <a:pPr marL="0" indent="0">
              <a:spcBef>
                <a:spcPts val="0"/>
              </a:spcBef>
            </a:pPr>
            <a:r>
              <a:rPr lang="en-US" sz="1100" dirty="0" smtClean="0">
                <a:ea typeface="Times New Roman" charset="0"/>
                <a:cs typeface="Times New Roman" charset="0"/>
              </a:rPr>
              <a:t>trillion </a:t>
            </a:r>
            <a:r>
              <a:rPr lang="en-US" sz="1100" dirty="0">
                <a:ea typeface="Times New Roman" charset="0"/>
                <a:cs typeface="Times New Roman" charset="0"/>
              </a:rPr>
              <a:t>cubic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feet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5800" y="949023"/>
            <a:ext cx="7120449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lvl="0" indent="0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ea typeface="Times New Roman" charset="0"/>
                <a:cs typeface="Times New Roman" charset="0"/>
              </a:rPr>
              <a:t>U.S. dry natural gas production from oil formations by </a:t>
            </a:r>
            <a:r>
              <a:rPr lang="en-US" sz="1200" b="1" dirty="0" smtClean="0">
                <a:ea typeface="Times New Roman" charset="0"/>
                <a:cs typeface="Times New Roman" charset="0"/>
              </a:rPr>
              <a:t>region, AEO2021 </a:t>
            </a:r>
            <a:r>
              <a:rPr lang="en-US" sz="1200" b="1" dirty="0"/>
              <a:t>oil and gas supply cases</a:t>
            </a:r>
            <a:endParaRPr lang="en-US" sz="1200" b="1" dirty="0">
              <a:ea typeface="Times New Roman" charset="0"/>
              <a:cs typeface="Times New Roman" charset="0"/>
            </a:endParaRPr>
          </a:p>
          <a:p>
            <a:pPr eaLnBrk="0" hangingPunct="0">
              <a:spcBef>
                <a:spcPts val="0"/>
              </a:spcBef>
            </a:pPr>
            <a:endParaRPr lang="en-US" sz="100" b="1" dirty="0"/>
          </a:p>
        </p:txBody>
      </p:sp>
    </p:spTree>
    <p:extLst>
      <p:ext uri="{BB962C8B-B14F-4D97-AF65-F5344CB8AC3E}">
        <p14:creationId xmlns:p14="http://schemas.microsoft.com/office/powerpoint/2010/main" val="2900205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hart Placeholder 34"/>
          <p:cNvGraphicFramePr>
            <a:graphicFrameLocks noGrp="1"/>
          </p:cNvGraphicFramePr>
          <p:nvPr>
            <p:ph type="chart" sz="quarter" idx="12"/>
            <p:extLst>
              <p:ext uri="{D42A27DB-BD31-4B8C-83A1-F6EECF244321}">
                <p14:modId xmlns:p14="http://schemas.microsoft.com/office/powerpoint/2010/main" val="2556243770"/>
              </p:ext>
            </p:extLst>
          </p:nvPr>
        </p:nvGraphicFramePr>
        <p:xfrm>
          <a:off x="549068" y="1349147"/>
          <a:ext cx="8001000" cy="3078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685800" y="887708"/>
            <a:ext cx="6126061" cy="411480"/>
          </a:xfrm>
          <a:prstGeom prst="rect">
            <a:avLst/>
          </a:prstGeom>
        </p:spPr>
        <p:txBody>
          <a:bodyPr/>
          <a:lstStyle/>
          <a:p>
            <a:pPr marL="0" indent="0" eaLnBrk="0" hangingPunct="0">
              <a:spcBef>
                <a:spcPts val="0"/>
              </a:spcBef>
            </a:pPr>
            <a:r>
              <a:rPr lang="en-US" b="1" dirty="0">
                <a:ea typeface="Times New Roman" charset="0"/>
                <a:cs typeface="Times New Roman" charset="0"/>
              </a:rPr>
              <a:t>Natural gas consumption by </a:t>
            </a:r>
            <a:r>
              <a:rPr lang="en-US" b="1" dirty="0" smtClean="0">
                <a:ea typeface="Times New Roman" charset="0"/>
                <a:cs typeface="Times New Roman" charset="0"/>
              </a:rPr>
              <a:t>sector, AEO2021 Reference case </a:t>
            </a:r>
          </a:p>
          <a:p>
            <a:pPr marL="0" indent="0" eaLnBrk="0" hangingPunct="0">
              <a:spcBef>
                <a:spcPts val="0"/>
              </a:spcBef>
            </a:pPr>
            <a:r>
              <a:rPr lang="en-US" sz="1100" dirty="0" smtClean="0">
                <a:ea typeface="Times New Roman" charset="0"/>
                <a:cs typeface="Times New Roman" charset="0"/>
              </a:rPr>
              <a:t>trillion cubic feet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sp>
        <p:nvSpPr>
          <p:cNvPr id="11" name="TextBox 1"/>
          <p:cNvSpPr txBox="1">
            <a:spLocks noGrp="1"/>
          </p:cNvSpPr>
          <p:nvPr>
            <p:ph type="body" sz="quarter" idx="14"/>
          </p:nvPr>
        </p:nvSpPr>
        <p:spPr bwMode="auto">
          <a:xfrm>
            <a:off x="5897667" y="912688"/>
            <a:ext cx="1648062" cy="411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27432" tIns="27432" rIns="27432" bIns="27432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>
              <a:spcBef>
                <a:spcPts val="0"/>
              </a:spcBef>
            </a:pPr>
            <a:r>
              <a:rPr lang="en-US" dirty="0">
                <a:ea typeface="Times New Roman" charset="0"/>
                <a:cs typeface="Times New Roman" charset="0"/>
              </a:rPr>
              <a:t>billion cubic feet per day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U.S</a:t>
            </a:r>
            <a:r>
              <a:rPr lang="en-US" dirty="0"/>
              <a:t>. natural gas consumption by </a:t>
            </a:r>
            <a:r>
              <a:rPr lang="en-US" dirty="0" smtClean="0"/>
              <a:t>sector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4870"/>
            <a:ext cx="576228" cy="576228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>
            <a:off x="7706195" y="2274900"/>
            <a:ext cx="1126972" cy="1903382"/>
            <a:chOff x="-10403228" y="-727074"/>
            <a:chExt cx="1126938" cy="795811"/>
          </a:xfrm>
        </p:grpSpPr>
        <p:sp>
          <p:nvSpPr>
            <p:cNvPr id="14" name="TextBox 1"/>
            <p:cNvSpPr txBox="1"/>
            <p:nvPr/>
          </p:nvSpPr>
          <p:spPr bwMode="auto">
            <a:xfrm>
              <a:off x="-10403228" y="-523271"/>
              <a:ext cx="693375" cy="127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27432" tIns="27432" rIns="27432" bIns="27432" rtlCol="0">
              <a:prstTxWarp prst="textNoShape">
                <a:avLst/>
              </a:prstTxWarp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1000" b="1" i="0" dirty="0" smtClean="0">
                  <a:solidFill>
                    <a:schemeClr val="accent5"/>
                  </a:solidFill>
                  <a:latin typeface="+mn-lt"/>
                  <a:ea typeface="Times New Roman" charset="0"/>
                  <a:cs typeface="Times New Roman" charset="0"/>
                </a:rPr>
                <a:t>residential</a:t>
              </a:r>
              <a:endParaRPr lang="en-US" sz="1000" i="0" dirty="0" smtClean="0">
                <a:solidFill>
                  <a:schemeClr val="accent5"/>
                </a:solidFill>
                <a:latin typeface="+mn-lt"/>
                <a:ea typeface="Times New Roman" charset="0"/>
                <a:cs typeface="Times New Roman" charset="0"/>
              </a:endParaRPr>
            </a:p>
          </p:txBody>
        </p:sp>
        <p:sp>
          <p:nvSpPr>
            <p:cNvPr id="15" name="TextBox 1"/>
            <p:cNvSpPr txBox="1"/>
            <p:nvPr/>
          </p:nvSpPr>
          <p:spPr bwMode="auto">
            <a:xfrm>
              <a:off x="-10403228" y="-727074"/>
              <a:ext cx="912980" cy="127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27432" tIns="27432" rIns="27432" bIns="27432" rtlCol="0">
              <a:prstTxWarp prst="textNoShape">
                <a:avLst/>
              </a:prstTxWarp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1000" b="1" i="0" dirty="0" smtClean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+mn-lt"/>
                  <a:ea typeface="Times New Roman" charset="0"/>
                  <a:cs typeface="Times New Roman" charset="0"/>
                </a:rPr>
                <a:t>electric power</a:t>
              </a:r>
            </a:p>
          </p:txBody>
        </p:sp>
        <p:sp>
          <p:nvSpPr>
            <p:cNvPr id="16" name="TextBox 1"/>
            <p:cNvSpPr txBox="1"/>
            <p:nvPr/>
          </p:nvSpPr>
          <p:spPr bwMode="auto">
            <a:xfrm>
              <a:off x="-10394448" y="-338762"/>
              <a:ext cx="1118158" cy="407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27432" tIns="27432" rIns="27432" bIns="27432" rtlCol="0">
              <a:prstTxWarp prst="textNoShape">
                <a:avLst/>
              </a:prstTxWarp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1000" b="1" i="0" dirty="0" smtClean="0">
                  <a:solidFill>
                    <a:schemeClr val="accent3"/>
                  </a:solidFill>
                  <a:latin typeface="+mn-lt"/>
                  <a:ea typeface="Times New Roman" charset="0"/>
                  <a:cs typeface="Times New Roman" charset="0"/>
                </a:rPr>
                <a:t>industrial</a:t>
              </a:r>
            </a:p>
            <a:p>
              <a:pPr eaLnBrk="0" hangingPunct="0"/>
              <a:r>
                <a:rPr lang="en-US" sz="1000" b="1" i="0" baseline="0" dirty="0" smtClean="0">
                  <a:solidFill>
                    <a:schemeClr val="accent3">
                      <a:lumMod val="50000"/>
                    </a:schemeClr>
                  </a:solidFill>
                  <a:latin typeface="+mn-lt"/>
                  <a:ea typeface="Times New Roman" charset="0"/>
                  <a:cs typeface="Times New Roman" charset="0"/>
                </a:rPr>
                <a:t>    </a:t>
              </a:r>
              <a:r>
                <a:rPr lang="en-US" sz="1000" b="1" i="0" dirty="0" smtClean="0">
                  <a:solidFill>
                    <a:schemeClr val="accent3">
                      <a:lumMod val="60000"/>
                      <a:lumOff val="40000"/>
                    </a:schemeClr>
                  </a:solidFill>
                  <a:latin typeface="+mn-lt"/>
                  <a:ea typeface="Times New Roman" charset="0"/>
                  <a:cs typeface="Times New Roman" charset="0"/>
                </a:rPr>
                <a:t>liquefaction</a:t>
              </a:r>
            </a:p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accent2">
                      <a:lumMod val="60000"/>
                      <a:lumOff val="40000"/>
                    </a:schemeClr>
                  </a:solidFill>
                  <a:effectLst/>
                  <a:uLnTx/>
                  <a:uFillTx/>
                  <a:latin typeface="+mn-lt"/>
                  <a:ea typeface="Times New Roman" charset="0"/>
                  <a:cs typeface="Times New Roman" charset="0"/>
                </a:rPr>
                <a:t> </a:t>
              </a:r>
              <a:r>
                <a:rPr kumimoji="0" lang="en-US" sz="1000" b="1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accent3">
                      <a:lumMod val="75000"/>
                    </a:schemeClr>
                  </a:solidFill>
                  <a:effectLst/>
                  <a:uLnTx/>
                  <a:uFillTx/>
                  <a:latin typeface="+mn-lt"/>
                  <a:ea typeface="Times New Roman" charset="0"/>
                  <a:cs typeface="Times New Roman" charset="0"/>
                </a:rPr>
                <a:t>   </a:t>
              </a:r>
              <a:r>
                <a:rPr kumimoji="0" lang="en-US" sz="1000" b="1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accent3"/>
                  </a:solidFill>
                  <a:effectLst/>
                  <a:uLnTx/>
                  <a:uFillTx/>
                  <a:latin typeface="+mn-lt"/>
                  <a:ea typeface="Times New Roman" charset="0"/>
                  <a:cs typeface="Times New Roman" charset="0"/>
                </a:rPr>
                <a:t>lease and plant</a:t>
              </a:r>
            </a:p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accent3">
                      <a:lumMod val="75000"/>
                    </a:schemeClr>
                  </a:solidFill>
                  <a:effectLst/>
                  <a:uLnTx/>
                  <a:uFillTx/>
                  <a:latin typeface="+mn-lt"/>
                  <a:ea typeface="Times New Roman" charset="0"/>
                  <a:cs typeface="Times New Roman" charset="0"/>
                </a:rPr>
                <a:t>    other</a:t>
              </a:r>
            </a:p>
          </p:txBody>
        </p:sp>
        <p:sp>
          <p:nvSpPr>
            <p:cNvPr id="17" name="TextBox 1"/>
            <p:cNvSpPr txBox="1"/>
            <p:nvPr/>
          </p:nvSpPr>
          <p:spPr bwMode="auto">
            <a:xfrm>
              <a:off x="-10403228" y="-577806"/>
              <a:ext cx="763904" cy="127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27432" tIns="27432" rIns="27432" bIns="27432" rtlCol="0">
              <a:prstTxWarp prst="textNoShape">
                <a:avLst/>
              </a:prstTxWarp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accent5">
                      <a:lumMod val="60000"/>
                      <a:lumOff val="40000"/>
                    </a:schemeClr>
                  </a:solidFill>
                  <a:effectLst/>
                  <a:uLnTx/>
                  <a:uFillTx/>
                  <a:latin typeface="+mn-lt"/>
                  <a:ea typeface="Times New Roman" charset="0"/>
                  <a:cs typeface="Times New Roman" charset="0"/>
                </a:rPr>
                <a:t>commercial</a:t>
              </a:r>
              <a:endParaRPr lang="en-US" sz="1000" b="1" i="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+mn-lt"/>
                <a:ea typeface="Times New Roman" charset="0"/>
                <a:cs typeface="Times New Roman" charset="0"/>
              </a:endParaRPr>
            </a:p>
          </p:txBody>
        </p:sp>
        <p:sp>
          <p:nvSpPr>
            <p:cNvPr id="18" name="TextBox 1"/>
            <p:cNvSpPr txBox="1"/>
            <p:nvPr/>
          </p:nvSpPr>
          <p:spPr bwMode="auto">
            <a:xfrm>
              <a:off x="-10403228" y="-426016"/>
              <a:ext cx="924200" cy="127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27432" tIns="27432" rIns="27432" bIns="27432" rtlCol="0">
              <a:prstTxWarp prst="textNoShape">
                <a:avLst/>
              </a:prstTxWarp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3953"/>
                  </a:solidFill>
                  <a:effectLst/>
                  <a:uLnTx/>
                  <a:uFillTx/>
                  <a:latin typeface="+mn-lt"/>
                  <a:ea typeface="Times New Roman" charset="0"/>
                  <a:cs typeface="Times New Roman" charset="0"/>
                </a:rPr>
                <a:t>transportation</a:t>
              </a:r>
              <a:endParaRPr kumimoji="0" lang="en-US" sz="1000" b="1" i="0" u="none" strike="noStrike" kern="0" cap="none" spc="0" normalizeH="0" baseline="0" noProof="0" dirty="0" smtClean="0">
                <a:ln>
                  <a:noFill/>
                </a:ln>
                <a:solidFill>
                  <a:srgbClr val="A33340">
                    <a:lumMod val="60000"/>
                    <a:lumOff val="40000"/>
                  </a:srgbClr>
                </a:solidFill>
                <a:effectLst/>
                <a:uLnTx/>
                <a:uFillTx/>
                <a:latin typeface="+mn-lt"/>
                <a:ea typeface="Times New Roman" charset="0"/>
                <a:cs typeface="Times New Roman" charset="0"/>
              </a:endParaRPr>
            </a:p>
          </p:txBody>
        </p:sp>
      </p:grpSp>
      <p:sp>
        <p:nvSpPr>
          <p:cNvPr id="19" name="TextBox 1"/>
          <p:cNvSpPr txBox="1"/>
          <p:nvPr/>
        </p:nvSpPr>
        <p:spPr bwMode="auto">
          <a:xfrm>
            <a:off x="2926670" y="1280885"/>
            <a:ext cx="1073108" cy="498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1200" b="0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         </a:t>
            </a:r>
            <a:r>
              <a:rPr lang="en-US" sz="1200" b="1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2020</a:t>
            </a:r>
          </a:p>
          <a:p>
            <a:pPr eaLnBrk="0" hangingPunct="0"/>
            <a:r>
              <a:rPr lang="en-US" sz="1200" b="0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history</a:t>
            </a:r>
            <a:r>
              <a:rPr lang="en-US" sz="1200" b="0" i="0" baseline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     projections</a:t>
            </a:r>
            <a:endPara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698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ontent Placeholder 7"/>
          <p:cNvGraphicFramePr>
            <a:graphicFrameLocks noGrp="1"/>
          </p:cNvGraphicFramePr>
          <p:nvPr>
            <p:ph sz="quarter" idx="12"/>
            <p:extLst/>
          </p:nvPr>
        </p:nvGraphicFramePr>
        <p:xfrm>
          <a:off x="4833241" y="1540304"/>
          <a:ext cx="3526105" cy="28571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2169297695"/>
              </p:ext>
            </p:extLst>
          </p:nvPr>
        </p:nvGraphicFramePr>
        <p:xfrm>
          <a:off x="584071" y="1569633"/>
          <a:ext cx="3765508" cy="28571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 in natural gas disposition by sector and net exports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907709" y="2271037"/>
            <a:ext cx="105345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electric power</a:t>
            </a:r>
          </a:p>
          <a:p>
            <a:r>
              <a:rPr lang="en-US" sz="10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commercial</a:t>
            </a:r>
          </a:p>
          <a:p>
            <a:r>
              <a:rPr lang="en-US" sz="1000" b="1" dirty="0">
                <a:solidFill>
                  <a:schemeClr val="accent5"/>
                </a:solidFill>
              </a:rPr>
              <a:t>residential</a:t>
            </a:r>
          </a:p>
          <a:p>
            <a:r>
              <a:rPr lang="en-US" sz="1000" b="1" dirty="0">
                <a:solidFill>
                  <a:schemeClr val="accent1">
                    <a:lumMod val="50000"/>
                  </a:schemeClr>
                </a:solidFill>
              </a:rPr>
              <a:t>transportation</a:t>
            </a:r>
          </a:p>
          <a:p>
            <a:r>
              <a:rPr lang="en-US" sz="1000" b="1" dirty="0">
                <a:solidFill>
                  <a:schemeClr val="accent3"/>
                </a:solidFill>
              </a:rPr>
              <a:t>industrial</a:t>
            </a:r>
          </a:p>
          <a:p>
            <a:r>
              <a:rPr lang="en-US" sz="1000" b="1" dirty="0" smtClean="0">
                <a:solidFill>
                  <a:schemeClr val="bg1">
                    <a:lumMod val="50000"/>
                  </a:schemeClr>
                </a:solidFill>
              </a:rPr>
              <a:t>net exports</a:t>
            </a:r>
          </a:p>
          <a:p>
            <a:endParaRPr lang="en-US" sz="1000" b="1" dirty="0" smtClean="0"/>
          </a:p>
        </p:txBody>
      </p:sp>
      <p:sp>
        <p:nvSpPr>
          <p:cNvPr id="12" name="Text Placeholder 4"/>
          <p:cNvSpPr txBox="1">
            <a:spLocks/>
          </p:cNvSpPr>
          <p:nvPr/>
        </p:nvSpPr>
        <p:spPr>
          <a:xfrm>
            <a:off x="584070" y="1080579"/>
            <a:ext cx="4023360" cy="480148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 smtClean="0"/>
              <a:t>Natural gas disposition by sector and net exports</a:t>
            </a:r>
          </a:p>
          <a:p>
            <a:pPr algn="l"/>
            <a:r>
              <a:rPr lang="en-US" b="1" dirty="0" smtClean="0"/>
              <a:t>AEO2021 Reference case</a:t>
            </a:r>
          </a:p>
          <a:p>
            <a:pPr algn="l"/>
            <a:r>
              <a:rPr lang="en-US" dirty="0" smtClean="0"/>
              <a:t>trillion cubic feet</a:t>
            </a:r>
            <a:endParaRPr lang="en-US" dirty="0"/>
          </a:p>
        </p:txBody>
      </p:sp>
      <p:sp>
        <p:nvSpPr>
          <p:cNvPr id="13" name="Text Placeholder 3"/>
          <p:cNvSpPr txBox="1">
            <a:spLocks/>
          </p:cNvSpPr>
          <p:nvPr/>
        </p:nvSpPr>
        <p:spPr>
          <a:xfrm>
            <a:off x="4884626" y="1080579"/>
            <a:ext cx="3756454" cy="480148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Change in natural gas disposition and net exports</a:t>
            </a:r>
          </a:p>
          <a:p>
            <a:r>
              <a:rPr lang="en-US" b="1" dirty="0" smtClean="0"/>
              <a:t>AEO2021 Reference case</a:t>
            </a:r>
          </a:p>
          <a:p>
            <a:r>
              <a:rPr lang="en-US" dirty="0" smtClean="0"/>
              <a:t>relative to 2020 in trillion cubic feet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971804" y="2271036"/>
            <a:ext cx="105345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electric power</a:t>
            </a:r>
          </a:p>
          <a:p>
            <a:r>
              <a:rPr lang="en-US" sz="10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commercial</a:t>
            </a:r>
          </a:p>
          <a:p>
            <a:r>
              <a:rPr lang="en-US" sz="1000" b="1" dirty="0" smtClean="0">
                <a:solidFill>
                  <a:schemeClr val="accent1">
                    <a:lumMod val="50000"/>
                  </a:schemeClr>
                </a:solidFill>
              </a:rPr>
              <a:t>transportation</a:t>
            </a:r>
            <a:endParaRPr lang="en-US" sz="10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sz="1000" b="1" dirty="0">
                <a:solidFill>
                  <a:schemeClr val="accent3"/>
                </a:solidFill>
              </a:rPr>
              <a:t>industrial</a:t>
            </a:r>
          </a:p>
          <a:p>
            <a:r>
              <a:rPr lang="en-US" sz="1000" b="1" dirty="0" smtClean="0">
                <a:solidFill>
                  <a:schemeClr val="bg1">
                    <a:lumMod val="50000"/>
                  </a:schemeClr>
                </a:solidFill>
              </a:rPr>
              <a:t>net exports</a:t>
            </a:r>
          </a:p>
          <a:p>
            <a:r>
              <a:rPr lang="en-US" sz="1000" b="1" dirty="0">
                <a:solidFill>
                  <a:schemeClr val="accent5"/>
                </a:solidFill>
              </a:rPr>
              <a:t>residential</a:t>
            </a:r>
          </a:p>
          <a:p>
            <a:endParaRPr lang="en-US" sz="1000" b="1" dirty="0" smtClean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32" y="204870"/>
            <a:ext cx="576228" cy="576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7581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2395"/>
            <a:ext cx="8001000" cy="76141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U.S. natural gas and liquefied </a:t>
            </a:r>
            <a:r>
              <a:rPr lang="en-US" dirty="0"/>
              <a:t>natural gas (LNG) </a:t>
            </a:r>
            <a:r>
              <a:rPr lang="en-US" dirty="0" smtClean="0"/>
              <a:t>trade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8" name="Text Placeholder 5"/>
          <p:cNvSpPr>
            <a:spLocks noGrp="1"/>
          </p:cNvSpPr>
          <p:nvPr>
            <p:ph type="body" sz="quarter" idx="18"/>
          </p:nvPr>
        </p:nvSpPr>
        <p:spPr>
          <a:xfrm>
            <a:off x="685801" y="1304731"/>
            <a:ext cx="2082114" cy="350851"/>
          </a:xfrm>
        </p:spPr>
        <p:txBody>
          <a:bodyPr lIns="0"/>
          <a:lstStyle/>
          <a:p>
            <a:pPr marL="0" indent="0">
              <a:spcBef>
                <a:spcPts val="0"/>
              </a:spcBef>
              <a:defRPr sz="1200" b="0" i="0" u="none" strike="noStrike" kern="1200" spc="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r>
              <a:rPr lang="en-US" b="1" dirty="0" smtClean="0"/>
              <a:t>Reference case</a:t>
            </a:r>
            <a:endParaRPr lang="en-US" dirty="0" smtClean="0"/>
          </a:p>
          <a:p>
            <a:pPr marL="0" indent="0">
              <a:spcBef>
                <a:spcPts val="0"/>
              </a:spcBef>
              <a:defRPr sz="1200" b="0" i="0" u="none" strike="noStrike" kern="1200" spc="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r>
              <a:rPr lang="en-US" sz="1100" dirty="0"/>
              <a:t>t</a:t>
            </a:r>
            <a:r>
              <a:rPr lang="en-US" sz="1100" dirty="0" smtClean="0"/>
              <a:t>rillion cubic feet</a:t>
            </a:r>
          </a:p>
          <a:p>
            <a:pPr marL="0" indent="0">
              <a:spcBef>
                <a:spcPts val="0"/>
              </a:spcBef>
              <a:defRPr sz="1200" b="0" i="0" u="none" strike="noStrike" kern="1200" spc="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r>
              <a:rPr lang="en-US" sz="1100" dirty="0" smtClean="0"/>
              <a:t>(</a:t>
            </a:r>
            <a:r>
              <a:rPr lang="en-US" sz="1100" dirty="0" err="1" smtClean="0"/>
              <a:t>Tcf</a:t>
            </a:r>
            <a:r>
              <a:rPr lang="en-US" sz="1100" dirty="0" smtClean="0"/>
              <a:t>)                     </a:t>
            </a:r>
            <a:endParaRPr lang="en-US" sz="1100" dirty="0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4870"/>
            <a:ext cx="576228" cy="576228"/>
          </a:xfrm>
          <a:prstGeom prst="rect">
            <a:avLst/>
          </a:prstGeom>
        </p:spPr>
      </p:pic>
      <p:graphicFrame>
        <p:nvGraphicFramePr>
          <p:cNvPr id="19" name="Content Placeholder 35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1192843872"/>
              </p:ext>
            </p:extLst>
          </p:nvPr>
        </p:nvGraphicFramePr>
        <p:xfrm>
          <a:off x="645168" y="1209264"/>
          <a:ext cx="3308349" cy="32293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1" name="Content Placeholder 35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3862480877"/>
              </p:ext>
            </p:extLst>
          </p:nvPr>
        </p:nvGraphicFramePr>
        <p:xfrm>
          <a:off x="3649841" y="1295392"/>
          <a:ext cx="2523744" cy="31432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2" name="Content Placeholder 35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2161856701"/>
              </p:ext>
            </p:extLst>
          </p:nvPr>
        </p:nvGraphicFramePr>
        <p:xfrm>
          <a:off x="6401400" y="1341437"/>
          <a:ext cx="2525532" cy="3097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685800" y="860149"/>
            <a:ext cx="7033873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lvl="0" indent="0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 smtClean="0"/>
              <a:t>U.S. natural gas and LNG trade, AEO2021 </a:t>
            </a:r>
            <a:r>
              <a:rPr lang="en-US" sz="1200" b="1" dirty="0"/>
              <a:t>oil and gas supply cases</a:t>
            </a:r>
            <a:endParaRPr lang="en-US" sz="1200" b="1" dirty="0">
              <a:ea typeface="Times New Roman" charset="0"/>
              <a:cs typeface="Times New Roman" charset="0"/>
            </a:endParaRPr>
          </a:p>
          <a:p>
            <a:pPr eaLnBrk="0" hangingPunct="0">
              <a:spcBef>
                <a:spcPts val="0"/>
              </a:spcBef>
            </a:pPr>
            <a:endParaRPr lang="en-US" sz="100" b="1" dirty="0"/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8"/>
          </p:nvPr>
        </p:nvSpPr>
        <p:spPr>
          <a:xfrm>
            <a:off x="3688755" y="1321525"/>
            <a:ext cx="2598738" cy="350851"/>
          </a:xfrm>
        </p:spPr>
        <p:txBody>
          <a:bodyPr lIns="0"/>
          <a:lstStyle/>
          <a:p>
            <a:pPr marL="0" indent="0">
              <a:spcBef>
                <a:spcPts val="0"/>
              </a:spcBef>
              <a:defRPr sz="1200" b="0" i="0" u="none" strike="noStrike" kern="1200" spc="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r>
              <a:rPr lang="en-US" b="1" dirty="0" smtClean="0"/>
              <a:t>Low Oil and Gas Supply case</a:t>
            </a:r>
            <a:endParaRPr lang="en-US" dirty="0" smtClean="0"/>
          </a:p>
          <a:p>
            <a:pPr marL="0" indent="0">
              <a:spcBef>
                <a:spcPts val="0"/>
              </a:spcBef>
              <a:defRPr sz="1200" b="0" i="0" u="none" strike="noStrike" kern="1200" spc="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 </a:t>
            </a:r>
          </a:p>
          <a:p>
            <a:pPr marL="0" indent="0">
              <a:spcBef>
                <a:spcPts val="0"/>
              </a:spcBef>
              <a:defRPr sz="1200" b="0" i="0" u="none" strike="noStrike" kern="1200" spc="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r>
              <a:rPr lang="en-US" sz="1100" dirty="0" err="1" smtClean="0"/>
              <a:t>Tcf</a:t>
            </a:r>
            <a:r>
              <a:rPr lang="en-US" sz="1100" dirty="0" smtClean="0"/>
              <a:t>                                                 </a:t>
            </a:r>
            <a:endParaRPr lang="en-US" sz="1100" dirty="0"/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18"/>
          </p:nvPr>
        </p:nvSpPr>
        <p:spPr>
          <a:xfrm>
            <a:off x="6401401" y="1299515"/>
            <a:ext cx="2440450" cy="350851"/>
          </a:xfrm>
        </p:spPr>
        <p:txBody>
          <a:bodyPr lIns="0"/>
          <a:lstStyle/>
          <a:p>
            <a:pPr marL="0" indent="0">
              <a:spcBef>
                <a:spcPts val="0"/>
              </a:spcBef>
              <a:defRPr sz="1200" b="0" i="0" u="none" strike="noStrike" kern="1200" spc="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r>
              <a:rPr lang="en-US" b="1" dirty="0" smtClean="0"/>
              <a:t>High Oil and Gas Supply case</a:t>
            </a:r>
            <a:endParaRPr lang="en-US" dirty="0" smtClean="0"/>
          </a:p>
          <a:p>
            <a:pPr marL="0" indent="0" algn="r">
              <a:spcBef>
                <a:spcPts val="0"/>
              </a:spcBef>
              <a:defRPr sz="1200" b="0" i="0" u="none" strike="noStrike" kern="1200" spc="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r>
              <a:rPr lang="en-US" sz="1100" dirty="0" smtClean="0"/>
              <a:t>billion cubic feet per day</a:t>
            </a:r>
          </a:p>
          <a:p>
            <a:pPr marL="0" indent="0">
              <a:spcBef>
                <a:spcPts val="0"/>
              </a:spcBef>
              <a:defRPr sz="1200" b="0" i="0" u="none" strike="noStrike" kern="1200" spc="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r>
              <a:rPr lang="en-US" sz="1100" dirty="0" err="1" smtClean="0"/>
              <a:t>Tcf</a:t>
            </a:r>
            <a:r>
              <a:rPr lang="en-US" sz="1100" dirty="0" smtClean="0"/>
              <a:t>                                                (</a:t>
            </a:r>
            <a:r>
              <a:rPr lang="en-US" sz="1100" dirty="0" err="1" smtClean="0"/>
              <a:t>Bcf</a:t>
            </a:r>
            <a:r>
              <a:rPr lang="en-US" sz="1100" dirty="0" smtClean="0"/>
              <a:t>/d)</a:t>
            </a:r>
            <a:endParaRPr lang="en-US" sz="1100" dirty="0"/>
          </a:p>
        </p:txBody>
      </p:sp>
      <p:sp>
        <p:nvSpPr>
          <p:cNvPr id="24" name="Rectangle 23"/>
          <p:cNvSpPr/>
          <p:nvPr/>
        </p:nvSpPr>
        <p:spPr>
          <a:xfrm>
            <a:off x="2714452" y="2396098"/>
            <a:ext cx="1543150" cy="153888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1000" b="1" dirty="0" smtClean="0">
                <a:solidFill>
                  <a:schemeClr val="tx2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LNG exports</a:t>
            </a:r>
          </a:p>
          <a:p>
            <a:r>
              <a:rPr lang="en-US" sz="1000" b="1" dirty="0" smtClean="0">
                <a:solidFill>
                  <a:srgbClr val="FFFFFF">
                    <a:lumMod val="65000"/>
                  </a:srgbClr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net exports</a:t>
            </a:r>
          </a:p>
          <a:p>
            <a:r>
              <a:rPr lang="en-US" sz="1000" b="1" dirty="0" smtClean="0">
                <a:solidFill>
                  <a:schemeClr val="accent2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pipeline exports</a:t>
            </a:r>
          </a:p>
          <a:p>
            <a:r>
              <a:rPr lang="en-US" sz="1000" b="1" dirty="0" smtClean="0">
                <a:solidFill>
                  <a:schemeClr val="accent2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 to Mexico</a:t>
            </a:r>
          </a:p>
          <a:p>
            <a:r>
              <a:rPr lang="en-US" sz="1000" b="1" dirty="0" smtClean="0">
                <a:solidFill>
                  <a:srgbClr val="A33340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pipeline exports</a:t>
            </a:r>
          </a:p>
          <a:p>
            <a:r>
              <a:rPr lang="en-US" sz="1000" b="1" dirty="0" smtClean="0">
                <a:solidFill>
                  <a:srgbClr val="A33340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en-US" sz="1000" b="1" dirty="0">
                <a:solidFill>
                  <a:srgbClr val="A33340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Canada</a:t>
            </a:r>
          </a:p>
          <a:p>
            <a:r>
              <a:rPr lang="en-US" sz="1000" b="1" dirty="0">
                <a:solidFill>
                  <a:srgbClr val="A33340">
                    <a:lumMod val="60000"/>
                    <a:lumOff val="4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1000" b="1" dirty="0" smtClean="0">
                <a:solidFill>
                  <a:srgbClr val="A33340">
                    <a:lumMod val="60000"/>
                    <a:lumOff val="4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ipeline imports</a:t>
            </a:r>
            <a:endParaRPr lang="en-US" sz="1000" b="1" dirty="0">
              <a:solidFill>
                <a:srgbClr val="A33340">
                  <a:lumMod val="60000"/>
                  <a:lumOff val="4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b="1" dirty="0">
                <a:solidFill>
                  <a:srgbClr val="A33340">
                    <a:lumMod val="60000"/>
                    <a:lumOff val="4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dirty="0" smtClean="0">
                <a:solidFill>
                  <a:srgbClr val="A33340">
                    <a:lumMod val="60000"/>
                    <a:lumOff val="4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 Canada </a:t>
            </a:r>
            <a:endParaRPr lang="en-US" sz="1000" b="1" dirty="0">
              <a:solidFill>
                <a:srgbClr val="A33340">
                  <a:lumMod val="60000"/>
                  <a:lumOff val="4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b="1" dirty="0">
                <a:solidFill>
                  <a:srgbClr val="0096D7"/>
                </a:solidFill>
              </a:rPr>
              <a:t>LNG imports</a:t>
            </a:r>
          </a:p>
          <a:p>
            <a:endParaRPr lang="en-US" sz="1000" dirty="0" smtClean="0">
              <a:solidFill>
                <a:srgbClr val="0096D7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0280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ia_template_16x9">
  <a:themeElements>
    <a:clrScheme name="EIA">
      <a:dk1>
        <a:srgbClr val="000000"/>
      </a:dk1>
      <a:lt1>
        <a:srgbClr val="FFFFFF"/>
      </a:lt1>
      <a:dk2>
        <a:srgbClr val="003953"/>
      </a:dk2>
      <a:lt2>
        <a:srgbClr val="333333"/>
      </a:lt2>
      <a:accent1>
        <a:srgbClr val="0096D7"/>
      </a:accent1>
      <a:accent2>
        <a:srgbClr val="BD732A"/>
      </a:accent2>
      <a:accent3>
        <a:srgbClr val="5D9732"/>
      </a:accent3>
      <a:accent4>
        <a:srgbClr val="FFC702"/>
      </a:accent4>
      <a:accent5>
        <a:srgbClr val="A33340"/>
      </a:accent5>
      <a:accent6>
        <a:srgbClr val="675005"/>
      </a:accent6>
      <a:hlink>
        <a:srgbClr val="0096D7"/>
      </a:hlink>
      <a:folHlink>
        <a:srgbClr val="5D9732"/>
      </a:folHlink>
    </a:clrScheme>
    <a:fontScheme name="EIA 1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EOtemplatenew2020" id="{22974630-7C29-4446-A3AF-BF6DC17F8D11}" vid="{67E6A860-A119-471C-8D66-7B6EFF9AB45B}"/>
    </a:ext>
  </a:extLst>
</a:theme>
</file>

<file path=ppt/theme/theme2.xml><?xml version="1.0" encoding="utf-8"?>
<a:theme xmlns:a="http://schemas.openxmlformats.org/drawingml/2006/main" name="1_eia_template_16x9">
  <a:themeElements>
    <a:clrScheme name="EIA">
      <a:dk1>
        <a:srgbClr val="000000"/>
      </a:dk1>
      <a:lt1>
        <a:srgbClr val="FFFFFF"/>
      </a:lt1>
      <a:dk2>
        <a:srgbClr val="003953"/>
      </a:dk2>
      <a:lt2>
        <a:srgbClr val="333333"/>
      </a:lt2>
      <a:accent1>
        <a:srgbClr val="0096D7"/>
      </a:accent1>
      <a:accent2>
        <a:srgbClr val="BD732A"/>
      </a:accent2>
      <a:accent3>
        <a:srgbClr val="5D9732"/>
      </a:accent3>
      <a:accent4>
        <a:srgbClr val="FFC702"/>
      </a:accent4>
      <a:accent5>
        <a:srgbClr val="A33340"/>
      </a:accent5>
      <a:accent6>
        <a:srgbClr val="675005"/>
      </a:accent6>
      <a:hlink>
        <a:srgbClr val="0096D7"/>
      </a:hlink>
      <a:folHlink>
        <a:srgbClr val="5D9732"/>
      </a:folHlink>
    </a:clrScheme>
    <a:fontScheme name="EIA 1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IA.potx" id="{29447570-E686-4A5C-B0E9-1075197C0273}" vid="{0F2230B6-DAD3-44F8-9B30-CFD495AC8147}"/>
    </a:ext>
  </a:extLst>
</a:theme>
</file>

<file path=ppt/theme/theme3.xml><?xml version="1.0" encoding="utf-8"?>
<a:theme xmlns:a="http://schemas.openxmlformats.org/drawingml/2006/main" name="2_eia_template_16x9">
  <a:themeElements>
    <a:clrScheme name="EIA">
      <a:dk1>
        <a:srgbClr val="000000"/>
      </a:dk1>
      <a:lt1>
        <a:srgbClr val="FFFFFF"/>
      </a:lt1>
      <a:dk2>
        <a:srgbClr val="003953"/>
      </a:dk2>
      <a:lt2>
        <a:srgbClr val="333333"/>
      </a:lt2>
      <a:accent1>
        <a:srgbClr val="0096D7"/>
      </a:accent1>
      <a:accent2>
        <a:srgbClr val="BD732A"/>
      </a:accent2>
      <a:accent3>
        <a:srgbClr val="5D9732"/>
      </a:accent3>
      <a:accent4>
        <a:srgbClr val="FFC702"/>
      </a:accent4>
      <a:accent5>
        <a:srgbClr val="A33340"/>
      </a:accent5>
      <a:accent6>
        <a:srgbClr val="675005"/>
      </a:accent6>
      <a:hlink>
        <a:srgbClr val="0096D7"/>
      </a:hlink>
      <a:folHlink>
        <a:srgbClr val="5D9732"/>
      </a:folHlink>
    </a:clrScheme>
    <a:fontScheme name="EIA 1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EOtemplatenew2020" id="{22974630-7C29-4446-A3AF-BF6DC17F8D11}" vid="{67E6A860-A119-471C-8D66-7B6EFF9AB45B}"/>
    </a:ext>
  </a:extLst>
</a:theme>
</file>

<file path=ppt/theme/theme4.xml><?xml version="1.0" encoding="utf-8"?>
<a:theme xmlns:a="http://schemas.openxmlformats.org/drawingml/2006/main" name="3_eia_template_16x9">
  <a:themeElements>
    <a:clrScheme name="EIA">
      <a:dk1>
        <a:srgbClr val="000000"/>
      </a:dk1>
      <a:lt1>
        <a:srgbClr val="FFFFFF"/>
      </a:lt1>
      <a:dk2>
        <a:srgbClr val="003953"/>
      </a:dk2>
      <a:lt2>
        <a:srgbClr val="333333"/>
      </a:lt2>
      <a:accent1>
        <a:srgbClr val="0096D7"/>
      </a:accent1>
      <a:accent2>
        <a:srgbClr val="BD732A"/>
      </a:accent2>
      <a:accent3>
        <a:srgbClr val="5D9732"/>
      </a:accent3>
      <a:accent4>
        <a:srgbClr val="FFC702"/>
      </a:accent4>
      <a:accent5>
        <a:srgbClr val="A33340"/>
      </a:accent5>
      <a:accent6>
        <a:srgbClr val="675005"/>
      </a:accent6>
      <a:hlink>
        <a:srgbClr val="0096D7"/>
      </a:hlink>
      <a:folHlink>
        <a:srgbClr val="5D9732"/>
      </a:folHlink>
    </a:clrScheme>
    <a:fontScheme name="EIA 1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IA.potx" id="{29447570-E686-4A5C-B0E9-1075197C0273}" vid="{0F2230B6-DAD3-44F8-9B30-CFD495AC8147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0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9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AEOtemplatenew2020</Template>
  <TotalTime>7143</TotalTime>
  <Words>670</Words>
  <Application>Microsoft Office PowerPoint</Application>
  <PresentationFormat>On-screen Show (16:9)</PresentationFormat>
  <Paragraphs>209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Times New Roman</vt:lpstr>
      <vt:lpstr>eia_template_16x9</vt:lpstr>
      <vt:lpstr>1_eia_template_16x9</vt:lpstr>
      <vt:lpstr>2_eia_template_16x9</vt:lpstr>
      <vt:lpstr>3_eia_template_16x9</vt:lpstr>
      <vt:lpstr>PowerPoint Presentation</vt:lpstr>
      <vt:lpstr>U.S. dry natural gas production and consumption</vt:lpstr>
      <vt:lpstr>Natural gas production and prices</vt:lpstr>
      <vt:lpstr>U.S. dry natural gas production by type</vt:lpstr>
      <vt:lpstr>U.S. production of natural gas from shale resources</vt:lpstr>
      <vt:lpstr>U.S. production of natural gas from oil formations</vt:lpstr>
      <vt:lpstr>U.S. natural gas consumption by sector</vt:lpstr>
      <vt:lpstr>Change in natural gas disposition by sector and net exports</vt:lpstr>
      <vt:lpstr>U.S. natural gas and liquefied natural gas (LNG) trade</vt:lpstr>
      <vt:lpstr>U.S. liquefied natural gas (LNG) exports and oil and natural gas prices</vt:lpstr>
    </vt:vector>
  </TitlesOfParts>
  <Company>EIA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York, Stephen</dc:creator>
  <cp:lastModifiedBy>Sourmehi, Courtney</cp:lastModifiedBy>
  <cp:revision>583</cp:revision>
  <cp:lastPrinted>2014-08-29T14:41:04Z</cp:lastPrinted>
  <dcterms:created xsi:type="dcterms:W3CDTF">2020-01-29T19:43:09Z</dcterms:created>
  <dcterms:modified xsi:type="dcterms:W3CDTF">2021-01-27T14:28:54Z</dcterms:modified>
</cp:coreProperties>
</file>