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notesSlides/notesSlide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drawings/drawing13.xml" ContentType="application/vnd.openxmlformats-officedocument.drawingml.chartshapes+xml"/>
  <Override PartName="/ppt/notesSlides/notesSlide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4.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5.xml" ContentType="application/vnd.openxmlformats-officedocument.drawingml.chartshapes+xml"/>
  <Override PartName="/ppt/notesSlides/notesSlide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4.xml" ContentType="application/vnd.openxmlformats-officedocument.themeOverride+xml"/>
  <Override PartName="/ppt/drawings/drawing16.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5.xml" ContentType="application/vnd.openxmlformats-officedocument.themeOverride+xml"/>
  <Override PartName="/ppt/drawings/drawing17.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6.xml" ContentType="application/vnd.openxmlformats-officedocument.themeOverride+xml"/>
  <Override PartName="/ppt/drawings/drawing18.xml" ContentType="application/vnd.openxmlformats-officedocument.drawingml.chartshapes+xml"/>
  <Override PartName="/ppt/notesSlides/notesSlide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8"/>
  </p:notesMasterIdLst>
  <p:handoutMasterIdLst>
    <p:handoutMasterId r:id="rId19"/>
  </p:handoutMasterIdLst>
  <p:sldIdLst>
    <p:sldId id="450" r:id="rId2"/>
    <p:sldId id="328" r:id="rId3"/>
    <p:sldId id="329" r:id="rId4"/>
    <p:sldId id="293" r:id="rId5"/>
    <p:sldId id="320" r:id="rId6"/>
    <p:sldId id="349" r:id="rId7"/>
    <p:sldId id="351" r:id="rId8"/>
    <p:sldId id="321" r:id="rId9"/>
    <p:sldId id="322" r:id="rId10"/>
    <p:sldId id="298" r:id="rId11"/>
    <p:sldId id="323" r:id="rId12"/>
    <p:sldId id="324" r:id="rId13"/>
    <p:sldId id="318" r:id="rId14"/>
    <p:sldId id="345" r:id="rId15"/>
    <p:sldId id="343" r:id="rId16"/>
    <p:sldId id="352" r:id="rId17"/>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242D"/>
    <a:srgbClr val="C4C4C4"/>
    <a:srgbClr val="A6A6A6"/>
    <a:srgbClr val="8B8B8B"/>
    <a:srgbClr val="BDE0A2"/>
    <a:srgbClr val="467126"/>
    <a:srgbClr val="0071A1"/>
    <a:srgbClr val="FFFFFF"/>
    <a:srgbClr val="EBC7A4"/>
    <a:srgbClr val="FFC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6386" autoAdjust="0"/>
  </p:normalViewPr>
  <p:slideViewPr>
    <p:cSldViewPr snapToGrid="0">
      <p:cViewPr varScale="1">
        <p:scale>
          <a:sx n="132" d="100"/>
          <a:sy n="132" d="100"/>
        </p:scale>
        <p:origin x="268" y="72"/>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058" y="-1158"/>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9.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0.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1.xml"/><Relationship Id="rId4"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2.xml"/><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3.xml"/><Relationship Id="rId4"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5.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6.xml"/><Relationship Id="rId4"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7.xml"/><Relationship Id="rId4"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18.xml"/><Relationship Id="rId4"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6.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7.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8.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5340958507597968"/>
          <c:h val="0.8365830829200317"/>
        </c:manualLayout>
      </c:layout>
      <c:lineChart>
        <c:grouping val="standard"/>
        <c:varyColors val="0"/>
        <c:ser>
          <c:idx val="5"/>
          <c:order val="0"/>
          <c:tx>
            <c:strRef>
              <c:f>Sheet1!$B$1</c:f>
              <c:strCache>
                <c:ptCount val="1"/>
                <c:pt idx="0">
                  <c:v>crude oil and lease condensate</c:v>
                </c:pt>
              </c:strCache>
            </c:strRef>
          </c:tx>
          <c:spPr>
            <a:ln w="22225" cap="rnd">
              <a:solidFill>
                <a:srgbClr val="675005"/>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15.571185278599993</c:v>
                </c:pt>
                <c:pt idx="1">
                  <c:v>15.700826327599987</c:v>
                </c:pt>
                <c:pt idx="2">
                  <c:v>15.222863372799996</c:v>
                </c:pt>
                <c:pt idx="3">
                  <c:v>14.49438966</c:v>
                </c:pt>
                <c:pt idx="4">
                  <c:v>14.102563061999998</c:v>
                </c:pt>
                <c:pt idx="5">
                  <c:v>13.886754399999992</c:v>
                </c:pt>
                <c:pt idx="6">
                  <c:v>13.722898599999995</c:v>
                </c:pt>
                <c:pt idx="7">
                  <c:v>13.658019800000005</c:v>
                </c:pt>
                <c:pt idx="8">
                  <c:v>13.235130200000002</c:v>
                </c:pt>
                <c:pt idx="9">
                  <c:v>12.451045600000009</c:v>
                </c:pt>
                <c:pt idx="10">
                  <c:v>12.358100599999995</c:v>
                </c:pt>
                <c:pt idx="11">
                  <c:v>12.281565986599993</c:v>
                </c:pt>
                <c:pt idx="12">
                  <c:v>12.160212737400007</c:v>
                </c:pt>
                <c:pt idx="13">
                  <c:v>11.959568436400001</c:v>
                </c:pt>
                <c:pt idx="14">
                  <c:v>11.550086104799993</c:v>
                </c:pt>
                <c:pt idx="15">
                  <c:v>10.974152101999989</c:v>
                </c:pt>
                <c:pt idx="16">
                  <c:v>10.766774522999997</c:v>
                </c:pt>
                <c:pt idx="17">
                  <c:v>10.741446584200007</c:v>
                </c:pt>
                <c:pt idx="18">
                  <c:v>10.613302022199996</c:v>
                </c:pt>
                <c:pt idx="19">
                  <c:v>11.340125559599993</c:v>
                </c:pt>
                <c:pt idx="20">
                  <c:v>11.6104716448</c:v>
                </c:pt>
                <c:pt idx="21">
                  <c:v>12.012295314200001</c:v>
                </c:pt>
                <c:pt idx="22">
                  <c:v>13.847275319599992</c:v>
                </c:pt>
                <c:pt idx="23">
                  <c:v>15.8723270148</c:v>
                </c:pt>
                <c:pt idx="24">
                  <c:v>18.612817642000014</c:v>
                </c:pt>
                <c:pt idx="25">
                  <c:v>19.700738224931012</c:v>
                </c:pt>
                <c:pt idx="26">
                  <c:v>18.522435187304009</c:v>
                </c:pt>
                <c:pt idx="27">
                  <c:v>19.545513018175992</c:v>
                </c:pt>
                <c:pt idx="28">
                  <c:v>22.785701579064011</c:v>
                </c:pt>
                <c:pt idx="29">
                  <c:v>25.55925311878395</c:v>
                </c:pt>
                <c:pt idx="30">
                  <c:v>23.501342708612924</c:v>
                </c:pt>
                <c:pt idx="31">
                  <c:v>23.173482999999997</c:v>
                </c:pt>
                <c:pt idx="32">
                  <c:v>24.718959999999999</c:v>
                </c:pt>
                <c:pt idx="33">
                  <c:v>25.497367999999998</c:v>
                </c:pt>
                <c:pt idx="34">
                  <c:v>26.154591</c:v>
                </c:pt>
                <c:pt idx="35">
                  <c:v>27.055797999999999</c:v>
                </c:pt>
                <c:pt idx="36">
                  <c:v>27.446814</c:v>
                </c:pt>
                <c:pt idx="37">
                  <c:v>27.357749999999999</c:v>
                </c:pt>
                <c:pt idx="38">
                  <c:v>27.782630999999999</c:v>
                </c:pt>
                <c:pt idx="39">
                  <c:v>27.704027000000004</c:v>
                </c:pt>
                <c:pt idx="40">
                  <c:v>27.575459999999996</c:v>
                </c:pt>
                <c:pt idx="41">
                  <c:v>27.345032</c:v>
                </c:pt>
                <c:pt idx="42">
                  <c:v>27.073671000000001</c:v>
                </c:pt>
                <c:pt idx="43">
                  <c:v>27.201284000000001</c:v>
                </c:pt>
                <c:pt idx="44">
                  <c:v>26.862384999999996</c:v>
                </c:pt>
                <c:pt idx="45">
                  <c:v>26.600777000000001</c:v>
                </c:pt>
                <c:pt idx="46">
                  <c:v>26.372246000000001</c:v>
                </c:pt>
                <c:pt idx="47">
                  <c:v>26.081237999999999</c:v>
                </c:pt>
                <c:pt idx="48">
                  <c:v>25.955031999999999</c:v>
                </c:pt>
                <c:pt idx="49">
                  <c:v>25.959454000000001</c:v>
                </c:pt>
                <c:pt idx="50">
                  <c:v>26.192076</c:v>
                </c:pt>
                <c:pt idx="51">
                  <c:v>26.230938000000002</c:v>
                </c:pt>
                <c:pt idx="52">
                  <c:v>26.295433000000003</c:v>
                </c:pt>
                <c:pt idx="53">
                  <c:v>26.138387999999999</c:v>
                </c:pt>
                <c:pt idx="54">
                  <c:v>26.198795</c:v>
                </c:pt>
                <c:pt idx="55">
                  <c:v>26.342886</c:v>
                </c:pt>
                <c:pt idx="56">
                  <c:v>26.481572999999997</c:v>
                </c:pt>
                <c:pt idx="57">
                  <c:v>26.292309000000003</c:v>
                </c:pt>
                <c:pt idx="58">
                  <c:v>26.207750000000001</c:v>
                </c:pt>
                <c:pt idx="59">
                  <c:v>26.556782000000002</c:v>
                </c:pt>
                <c:pt idx="60">
                  <c:v>26.863942999999999</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dry natural gas</c:v>
                </c:pt>
              </c:strCache>
            </c:strRef>
          </c:tx>
          <c:spPr>
            <a:ln w="22225" cap="rnd">
              <a:solidFill>
                <a:srgbClr val="2EA9DE"/>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18.326154545999998</c:v>
                </c:pt>
                <c:pt idx="1">
                  <c:v>18.228736464790003</c:v>
                </c:pt>
                <c:pt idx="2">
                  <c:v>18.37510020433</c:v>
                </c:pt>
                <c:pt idx="3">
                  <c:v>18.584037028712999</c:v>
                </c:pt>
                <c:pt idx="4">
                  <c:v>19.348013257960002</c:v>
                </c:pt>
                <c:pt idx="5">
                  <c:v>19.082244944357999</c:v>
                </c:pt>
                <c:pt idx="6">
                  <c:v>19.344268184508003</c:v>
                </c:pt>
                <c:pt idx="7">
                  <c:v>19.393850734380006</c:v>
                </c:pt>
                <c:pt idx="8">
                  <c:v>19.613294781958999</c:v>
                </c:pt>
                <c:pt idx="9">
                  <c:v>19.340702641935998</c:v>
                </c:pt>
                <c:pt idx="10">
                  <c:v>19.66152939545</c:v>
                </c:pt>
                <c:pt idx="11">
                  <c:v>20.165567253624001</c:v>
                </c:pt>
                <c:pt idx="12">
                  <c:v>19.38205516288</c:v>
                </c:pt>
                <c:pt idx="13">
                  <c:v>19.633303711048001</c:v>
                </c:pt>
                <c:pt idx="14">
                  <c:v>19.074253700196</c:v>
                </c:pt>
                <c:pt idx="15">
                  <c:v>18.556014509616002</c:v>
                </c:pt>
                <c:pt idx="16">
                  <c:v>19.02170569842</c:v>
                </c:pt>
                <c:pt idx="17">
                  <c:v>19.786208502762001</c:v>
                </c:pt>
                <c:pt idx="18">
                  <c:v>20.702883893522998</c:v>
                </c:pt>
                <c:pt idx="19">
                  <c:v>21.139450375625</c:v>
                </c:pt>
                <c:pt idx="20">
                  <c:v>21.805763474814</c:v>
                </c:pt>
                <c:pt idx="21">
                  <c:v>23.405719930222002</c:v>
                </c:pt>
                <c:pt idx="22">
                  <c:v>24.610064625664002</c:v>
                </c:pt>
                <c:pt idx="23">
                  <c:v>24.859072419857007</c:v>
                </c:pt>
                <c:pt idx="24">
                  <c:v>26.71807252512</c:v>
                </c:pt>
                <c:pt idx="25">
                  <c:v>28.066881906967001</c:v>
                </c:pt>
                <c:pt idx="26">
                  <c:v>27.576023261222002</c:v>
                </c:pt>
                <c:pt idx="27">
                  <c:v>28.289335056919999</c:v>
                </c:pt>
                <c:pt idx="28">
                  <c:v>31.882148020436002</c:v>
                </c:pt>
                <c:pt idx="29">
                  <c:v>35.187183375533998</c:v>
                </c:pt>
                <c:pt idx="30">
                  <c:v>34.724218823998001</c:v>
                </c:pt>
                <c:pt idx="31">
                  <c:v>35.677112999999999</c:v>
                </c:pt>
                <c:pt idx="32">
                  <c:v>37.00629</c:v>
                </c:pt>
                <c:pt idx="33">
                  <c:v>37.386218999999997</c:v>
                </c:pt>
                <c:pt idx="34">
                  <c:v>37.756729</c:v>
                </c:pt>
                <c:pt idx="35">
                  <c:v>37.834484000000003</c:v>
                </c:pt>
                <c:pt idx="36">
                  <c:v>37.923594999999999</c:v>
                </c:pt>
                <c:pt idx="37">
                  <c:v>38.078377000000003</c:v>
                </c:pt>
                <c:pt idx="38">
                  <c:v>38.638888999999999</c:v>
                </c:pt>
                <c:pt idx="39">
                  <c:v>38.901229999999998</c:v>
                </c:pt>
                <c:pt idx="40">
                  <c:v>39.014060999999998</c:v>
                </c:pt>
                <c:pt idx="41">
                  <c:v>39.335815000000004</c:v>
                </c:pt>
                <c:pt idx="42">
                  <c:v>39.765284999999999</c:v>
                </c:pt>
                <c:pt idx="43">
                  <c:v>39.928764000000001</c:v>
                </c:pt>
                <c:pt idx="44">
                  <c:v>40.026866999999996</c:v>
                </c:pt>
                <c:pt idx="45">
                  <c:v>40.023518000000003</c:v>
                </c:pt>
                <c:pt idx="46">
                  <c:v>40.137062</c:v>
                </c:pt>
                <c:pt idx="47">
                  <c:v>40.332740999999999</c:v>
                </c:pt>
                <c:pt idx="48">
                  <c:v>40.594584999999995</c:v>
                </c:pt>
                <c:pt idx="49">
                  <c:v>40.806216999999997</c:v>
                </c:pt>
                <c:pt idx="50">
                  <c:v>41.107715999999996</c:v>
                </c:pt>
                <c:pt idx="51">
                  <c:v>41.445438000000003</c:v>
                </c:pt>
                <c:pt idx="52">
                  <c:v>41.757412000000002</c:v>
                </c:pt>
                <c:pt idx="53">
                  <c:v>42.016826999999999</c:v>
                </c:pt>
                <c:pt idx="54">
                  <c:v>42.548439000000002</c:v>
                </c:pt>
                <c:pt idx="55">
                  <c:v>42.854003999999996</c:v>
                </c:pt>
                <c:pt idx="56">
                  <c:v>43.109141999999999</c:v>
                </c:pt>
                <c:pt idx="57">
                  <c:v>43.367290000000004</c:v>
                </c:pt>
                <c:pt idx="58">
                  <c:v>43.614924999999999</c:v>
                </c:pt>
                <c:pt idx="59">
                  <c:v>43.823196000000003</c:v>
                </c:pt>
                <c:pt idx="60">
                  <c:v>44.157814000000002</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other renewable energy</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2.9936337000822699</c:v>
                </c:pt>
                <c:pt idx="1">
                  <c:v>3.0518416709219189</c:v>
                </c:pt>
                <c:pt idx="2">
                  <c:v>3.2031201559670444</c:v>
                </c:pt>
                <c:pt idx="3">
                  <c:v>3.1902960469288324</c:v>
                </c:pt>
                <c:pt idx="4">
                  <c:v>3.3036846301181413</c:v>
                </c:pt>
                <c:pt idx="5">
                  <c:v>3.3520011209983904</c:v>
                </c:pt>
                <c:pt idx="6">
                  <c:v>3.4212333577356064</c:v>
                </c:pt>
                <c:pt idx="7">
                  <c:v>3.3763527098523838</c:v>
                </c:pt>
                <c:pt idx="8">
                  <c:v>3.1956811817491428</c:v>
                </c:pt>
                <c:pt idx="9">
                  <c:v>3.2480128431648039</c:v>
                </c:pt>
                <c:pt idx="10">
                  <c:v>3.2905511564645584</c:v>
                </c:pt>
                <c:pt idx="11">
                  <c:v>2.9199140164380086</c:v>
                </c:pt>
                <c:pt idx="12">
                  <c:v>3.0418843047888555</c:v>
                </c:pt>
                <c:pt idx="13">
                  <c:v>3.1499275362303645</c:v>
                </c:pt>
                <c:pt idx="14">
                  <c:v>3.3742028983566814</c:v>
                </c:pt>
                <c:pt idx="15">
                  <c:v>3.5178698648332087</c:v>
                </c:pt>
                <c:pt idx="16">
                  <c:v>3.7172082132803967</c:v>
                </c:pt>
                <c:pt idx="17">
                  <c:v>4.0639782435186032</c:v>
                </c:pt>
                <c:pt idx="18">
                  <c:v>4.6804380158315269</c:v>
                </c:pt>
                <c:pt idx="19">
                  <c:v>4.9561077779692395</c:v>
                </c:pt>
                <c:pt idx="20">
                  <c:v>5.7752206233345973</c:v>
                </c:pt>
                <c:pt idx="21">
                  <c:v>6.2048117576229211</c:v>
                </c:pt>
                <c:pt idx="22">
                  <c:v>6.264170819229113</c:v>
                </c:pt>
                <c:pt idx="23">
                  <c:v>6.8703397082087898</c:v>
                </c:pt>
                <c:pt idx="24">
                  <c:v>7.3221918538646733</c:v>
                </c:pt>
                <c:pt idx="25">
                  <c:v>7.4326960720560677</c:v>
                </c:pt>
                <c:pt idx="26">
                  <c:v>7.9869239815400972</c:v>
                </c:pt>
                <c:pt idx="27">
                  <c:v>8.4696589669135367</c:v>
                </c:pt>
                <c:pt idx="28">
                  <c:v>8.8890364607932</c:v>
                </c:pt>
                <c:pt idx="29">
                  <c:v>9.0316228539668604</c:v>
                </c:pt>
                <c:pt idx="30">
                  <c:v>9.2616117812578818</c:v>
                </c:pt>
                <c:pt idx="31">
                  <c:v>9.5370819999999998</c:v>
                </c:pt>
                <c:pt idx="32">
                  <c:v>10.392092</c:v>
                </c:pt>
                <c:pt idx="33">
                  <c:v>10.85206</c:v>
                </c:pt>
                <c:pt idx="34">
                  <c:v>11.844958</c:v>
                </c:pt>
                <c:pt idx="35">
                  <c:v>12.534657000000001</c:v>
                </c:pt>
                <c:pt idx="36">
                  <c:v>12.837553</c:v>
                </c:pt>
                <c:pt idx="37">
                  <c:v>13.019425</c:v>
                </c:pt>
                <c:pt idx="38">
                  <c:v>13.304723999999998</c:v>
                </c:pt>
                <c:pt idx="39">
                  <c:v>13.852747000000001</c:v>
                </c:pt>
                <c:pt idx="40">
                  <c:v>14.303559</c:v>
                </c:pt>
                <c:pt idx="41">
                  <c:v>14.567432</c:v>
                </c:pt>
                <c:pt idx="42">
                  <c:v>14.790363000000001</c:v>
                </c:pt>
                <c:pt idx="43">
                  <c:v>15.150404000000002</c:v>
                </c:pt>
                <c:pt idx="44">
                  <c:v>15.635523999999998</c:v>
                </c:pt>
                <c:pt idx="45">
                  <c:v>16.063385</c:v>
                </c:pt>
                <c:pt idx="46">
                  <c:v>16.429693</c:v>
                </c:pt>
                <c:pt idx="47">
                  <c:v>16.684235999999999</c:v>
                </c:pt>
                <c:pt idx="48">
                  <c:v>16.882829000000001</c:v>
                </c:pt>
                <c:pt idx="49">
                  <c:v>17.098459999999999</c:v>
                </c:pt>
                <c:pt idx="50">
                  <c:v>17.305564</c:v>
                </c:pt>
                <c:pt idx="51">
                  <c:v>17.444447</c:v>
                </c:pt>
                <c:pt idx="52">
                  <c:v>17.648921999999999</c:v>
                </c:pt>
                <c:pt idx="53">
                  <c:v>17.957184999999999</c:v>
                </c:pt>
                <c:pt idx="54">
                  <c:v>18.12856</c:v>
                </c:pt>
                <c:pt idx="55">
                  <c:v>18.326745000000003</c:v>
                </c:pt>
                <c:pt idx="56">
                  <c:v>18.560169999999999</c:v>
                </c:pt>
                <c:pt idx="57">
                  <c:v>18.817579000000002</c:v>
                </c:pt>
                <c:pt idx="58">
                  <c:v>19.139150000000001</c:v>
                </c:pt>
                <c:pt idx="59">
                  <c:v>19.449943000000001</c:v>
                </c:pt>
                <c:pt idx="60">
                  <c:v>19.751629999999999</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22.487548402044002</c:v>
                </c:pt>
                <c:pt idx="1">
                  <c:v>21.636424389260998</c:v>
                </c:pt>
                <c:pt idx="2">
                  <c:v>21.694132423945998</c:v>
                </c:pt>
                <c:pt idx="3">
                  <c:v>20.335653700144</c:v>
                </c:pt>
                <c:pt idx="4">
                  <c:v>22.202083315131997</c:v>
                </c:pt>
                <c:pt idx="5">
                  <c:v>22.129550192140002</c:v>
                </c:pt>
                <c:pt idx="6">
                  <c:v>22.790148084070001</c:v>
                </c:pt>
                <c:pt idx="7">
                  <c:v>23.309614020591997</c:v>
                </c:pt>
                <c:pt idx="8">
                  <c:v>24.04519843908</c:v>
                </c:pt>
                <c:pt idx="9">
                  <c:v>23.295083890339999</c:v>
                </c:pt>
                <c:pt idx="10">
                  <c:v>22.735477641120006</c:v>
                </c:pt>
                <c:pt idx="11">
                  <c:v>23.547079589706996</c:v>
                </c:pt>
                <c:pt idx="12">
                  <c:v>22.732236982452001</c:v>
                </c:pt>
                <c:pt idx="13">
                  <c:v>22.093652258367001</c:v>
                </c:pt>
                <c:pt idx="14">
                  <c:v>22.852098855521998</c:v>
                </c:pt>
                <c:pt idx="15">
                  <c:v>23.185188691662002</c:v>
                </c:pt>
                <c:pt idx="16">
                  <c:v>23.78950985789</c:v>
                </c:pt>
                <c:pt idx="17">
                  <c:v>23.492742083729997</c:v>
                </c:pt>
                <c:pt idx="18">
                  <c:v>23.851367867428003</c:v>
                </c:pt>
                <c:pt idx="19">
                  <c:v>21.623721303108002</c:v>
                </c:pt>
                <c:pt idx="20">
                  <c:v>22.038226116564001</c:v>
                </c:pt>
                <c:pt idx="21">
                  <c:v>22.221406892052006</c:v>
                </c:pt>
                <c:pt idx="22">
                  <c:v>20.676892971348</c:v>
                </c:pt>
                <c:pt idx="23">
                  <c:v>20.001303867891</c:v>
                </c:pt>
                <c:pt idx="24">
                  <c:v>20.285705302312</c:v>
                </c:pt>
                <c:pt idx="25">
                  <c:v>17.946094536594</c:v>
                </c:pt>
                <c:pt idx="26">
                  <c:v>14.667088668929999</c:v>
                </c:pt>
                <c:pt idx="27">
                  <c:v>15.625377047587</c:v>
                </c:pt>
                <c:pt idx="28">
                  <c:v>15.363442028402</c:v>
                </c:pt>
                <c:pt idx="29">
                  <c:v>14.255763025398998</c:v>
                </c:pt>
                <c:pt idx="30">
                  <c:v>10.712622744598001</c:v>
                </c:pt>
                <c:pt idx="31">
                  <c:v>13.080795</c:v>
                </c:pt>
                <c:pt idx="32">
                  <c:v>12.697872</c:v>
                </c:pt>
                <c:pt idx="33">
                  <c:v>13.05766</c:v>
                </c:pt>
                <c:pt idx="34">
                  <c:v>11.547979</c:v>
                </c:pt>
                <c:pt idx="35">
                  <c:v>11.248151</c:v>
                </c:pt>
                <c:pt idx="36">
                  <c:v>11.334067999999998</c:v>
                </c:pt>
                <c:pt idx="37">
                  <c:v>11.198977000000001</c:v>
                </c:pt>
                <c:pt idx="38">
                  <c:v>11.104506000000001</c:v>
                </c:pt>
                <c:pt idx="39">
                  <c:v>10.842525</c:v>
                </c:pt>
                <c:pt idx="40">
                  <c:v>10.713125999999999</c:v>
                </c:pt>
                <c:pt idx="41">
                  <c:v>10.645557999999999</c:v>
                </c:pt>
                <c:pt idx="42">
                  <c:v>10.560084</c:v>
                </c:pt>
                <c:pt idx="43">
                  <c:v>10.560112</c:v>
                </c:pt>
                <c:pt idx="44">
                  <c:v>10.136657000000001</c:v>
                </c:pt>
                <c:pt idx="45">
                  <c:v>9.9907909999999998</c:v>
                </c:pt>
                <c:pt idx="46">
                  <c:v>9.7326250000000005</c:v>
                </c:pt>
                <c:pt idx="47">
                  <c:v>9.6177499999999991</c:v>
                </c:pt>
                <c:pt idx="48">
                  <c:v>9.6234130000000011</c:v>
                </c:pt>
                <c:pt idx="49">
                  <c:v>9.5561429999999987</c:v>
                </c:pt>
                <c:pt idx="50">
                  <c:v>9.4595149999999997</c:v>
                </c:pt>
                <c:pt idx="51">
                  <c:v>9.3932830000000003</c:v>
                </c:pt>
                <c:pt idx="52">
                  <c:v>9.3467789999999997</c:v>
                </c:pt>
                <c:pt idx="53">
                  <c:v>9.226521</c:v>
                </c:pt>
                <c:pt idx="54">
                  <c:v>9.1479879999999998</c:v>
                </c:pt>
                <c:pt idx="55">
                  <c:v>9.0831039999999987</c:v>
                </c:pt>
                <c:pt idx="56">
                  <c:v>9.0389999999999997</c:v>
                </c:pt>
                <c:pt idx="57">
                  <c:v>8.9906520000000008</c:v>
                </c:pt>
                <c:pt idx="58">
                  <c:v>8.9896130000000003</c:v>
                </c:pt>
                <c:pt idx="59">
                  <c:v>8.9897149999999986</c:v>
                </c:pt>
                <c:pt idx="60">
                  <c:v>9.0124649999999988</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nuclear</c:v>
                </c:pt>
              </c:strCache>
            </c:strRef>
          </c:tx>
          <c:spPr>
            <a:ln w="22225" cap="rnd">
              <a:solidFill>
                <a:srgbClr val="A3334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6.1043502765960005</c:v>
                </c:pt>
                <c:pt idx="1">
                  <c:v>6.4221323721080008</c:v>
                </c:pt>
                <c:pt idx="2">
                  <c:v>6.4792062498730001</c:v>
                </c:pt>
                <c:pt idx="3">
                  <c:v>6.4104989118560001</c:v>
                </c:pt>
                <c:pt idx="4">
                  <c:v>6.6938771240639996</c:v>
                </c:pt>
                <c:pt idx="5">
                  <c:v>7.0754361063610007</c:v>
                </c:pt>
                <c:pt idx="6">
                  <c:v>7.0866739186379997</c:v>
                </c:pt>
                <c:pt idx="7">
                  <c:v>6.5969919304739983</c:v>
                </c:pt>
                <c:pt idx="8">
                  <c:v>7.0678087730640007</c:v>
                </c:pt>
                <c:pt idx="9">
                  <c:v>7.6102555957999991</c:v>
                </c:pt>
                <c:pt idx="10">
                  <c:v>7.8623494712600008</c:v>
                </c:pt>
                <c:pt idx="11">
                  <c:v>8.0288531344439988</c:v>
                </c:pt>
                <c:pt idx="12">
                  <c:v>8.1454291964540033</c:v>
                </c:pt>
                <c:pt idx="13">
                  <c:v>7.9596221472899975</c:v>
                </c:pt>
                <c:pt idx="14">
                  <c:v>8.2227740196359989</c:v>
                </c:pt>
                <c:pt idx="15">
                  <c:v>8.1608097051400001</c:v>
                </c:pt>
                <c:pt idx="16">
                  <c:v>8.2146264666600004</c:v>
                </c:pt>
                <c:pt idx="17">
                  <c:v>8.4585892342169995</c:v>
                </c:pt>
                <c:pt idx="18">
                  <c:v>8.4264905626200033</c:v>
                </c:pt>
                <c:pt idx="19">
                  <c:v>8.3552201045150003</c:v>
                </c:pt>
                <c:pt idx="20">
                  <c:v>8.4344326774531204</c:v>
                </c:pt>
                <c:pt idx="21">
                  <c:v>8.2686984962879997</c:v>
                </c:pt>
                <c:pt idx="22">
                  <c:v>8.061822158271001</c:v>
                </c:pt>
                <c:pt idx="23">
                  <c:v>8.2444331263770003</c:v>
                </c:pt>
                <c:pt idx="24">
                  <c:v>8.3375590057379991</c:v>
                </c:pt>
                <c:pt idx="25">
                  <c:v>8.3368862376660005</c:v>
                </c:pt>
                <c:pt idx="26">
                  <c:v>8.4267530021319992</c:v>
                </c:pt>
                <c:pt idx="27">
                  <c:v>8.4189682324649997</c:v>
                </c:pt>
                <c:pt idx="28">
                  <c:v>8.4380682070350002</c:v>
                </c:pt>
                <c:pt idx="29">
                  <c:v>8.4518515138039998</c:v>
                </c:pt>
                <c:pt idx="30">
                  <c:v>8.2483303449019996</c:v>
                </c:pt>
                <c:pt idx="31">
                  <c:v>8.1211500000000001</c:v>
                </c:pt>
                <c:pt idx="32">
                  <c:v>8.1831110000000002</c:v>
                </c:pt>
                <c:pt idx="33">
                  <c:v>8.2025790000000001</c:v>
                </c:pt>
                <c:pt idx="34">
                  <c:v>8.239058</c:v>
                </c:pt>
                <c:pt idx="35">
                  <c:v>8.1638990000000007</c:v>
                </c:pt>
                <c:pt idx="36">
                  <c:v>8.0757550000000009</c:v>
                </c:pt>
                <c:pt idx="37">
                  <c:v>7.9302669999999997</c:v>
                </c:pt>
                <c:pt idx="38">
                  <c:v>7.5376779999999997</c:v>
                </c:pt>
                <c:pt idx="39">
                  <c:v>7.4682399999999998</c:v>
                </c:pt>
                <c:pt idx="40">
                  <c:v>7.3830490000000006</c:v>
                </c:pt>
                <c:pt idx="41">
                  <c:v>7.3944660000000004</c:v>
                </c:pt>
                <c:pt idx="42">
                  <c:v>7.4023869999999992</c:v>
                </c:pt>
                <c:pt idx="43">
                  <c:v>6.97715</c:v>
                </c:pt>
                <c:pt idx="44">
                  <c:v>6.9844029999999995</c:v>
                </c:pt>
                <c:pt idx="45">
                  <c:v>6.9990759999999996</c:v>
                </c:pt>
                <c:pt idx="46">
                  <c:v>7.0099830000000001</c:v>
                </c:pt>
                <c:pt idx="47">
                  <c:v>6.9454250000000002</c:v>
                </c:pt>
                <c:pt idx="48">
                  <c:v>6.9476250000000004</c:v>
                </c:pt>
                <c:pt idx="49">
                  <c:v>6.9433559999999996</c:v>
                </c:pt>
                <c:pt idx="50">
                  <c:v>6.9481529999999996</c:v>
                </c:pt>
                <c:pt idx="51">
                  <c:v>6.9605320000000006</c:v>
                </c:pt>
                <c:pt idx="52">
                  <c:v>6.9737630000000008</c:v>
                </c:pt>
                <c:pt idx="53">
                  <c:v>6.9828119999999991</c:v>
                </c:pt>
                <c:pt idx="54">
                  <c:v>6.9907719999999998</c:v>
                </c:pt>
                <c:pt idx="55">
                  <c:v>6.9993160000000003</c:v>
                </c:pt>
                <c:pt idx="56">
                  <c:v>7.0037759999999993</c:v>
                </c:pt>
                <c:pt idx="57">
                  <c:v>7.0082190000000004</c:v>
                </c:pt>
                <c:pt idx="58">
                  <c:v>6.9090119999999997</c:v>
                </c:pt>
                <c:pt idx="59">
                  <c:v>6.9123649999999994</c:v>
                </c:pt>
                <c:pt idx="60">
                  <c:v>6.9172060000000002</c:v>
                </c:pt>
              </c:numCache>
            </c:numRef>
          </c:val>
          <c:smooth val="0"/>
          <c:extLst xmlns:c16r2="http://schemas.microsoft.com/office/drawing/2015/06/chart">
            <c:ext xmlns:c16="http://schemas.microsoft.com/office/drawing/2014/chart" uri="{C3380CC4-5D6E-409C-BE32-E72D297353CC}">
              <c16:uniqueId val="{00000004-72B2-4ED5-B729-B7C5DE82A477}"/>
            </c:ext>
          </c:extLst>
        </c:ser>
        <c:ser>
          <c:idx val="0"/>
          <c:order val="5"/>
          <c:tx>
            <c:strRef>
              <c:f>Sheet1!$G$1</c:f>
              <c:strCache>
                <c:ptCount val="1"/>
                <c:pt idx="0">
                  <c:v>hydro</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Sheet1!$G$2:$G$62</c:f>
              <c:numCache>
                <c:formatCode>General</c:formatCode>
                <c:ptCount val="61"/>
                <c:pt idx="0">
                  <c:v>3.0463905300919998</c:v>
                </c:pt>
                <c:pt idx="1">
                  <c:v>3.0159433564040001</c:v>
                </c:pt>
                <c:pt idx="2">
                  <c:v>2.617436127026</c:v>
                </c:pt>
                <c:pt idx="3">
                  <c:v>2.8916127284719999</c:v>
                </c:pt>
                <c:pt idx="4">
                  <c:v>2.6834570616279998</c:v>
                </c:pt>
                <c:pt idx="5">
                  <c:v>3.2053072973760002</c:v>
                </c:pt>
                <c:pt idx="6">
                  <c:v>3.5896557314200002</c:v>
                </c:pt>
                <c:pt idx="7">
                  <c:v>3.6404575018349998</c:v>
                </c:pt>
                <c:pt idx="8">
                  <c:v>3.2970537352170002</c:v>
                </c:pt>
                <c:pt idx="9">
                  <c:v>3.2675754325540001</c:v>
                </c:pt>
                <c:pt idx="10">
                  <c:v>2.8111160619970001</c:v>
                </c:pt>
                <c:pt idx="11">
                  <c:v>2.2418584779850002</c:v>
                </c:pt>
                <c:pt idx="12">
                  <c:v>2.6890171977630004</c:v>
                </c:pt>
                <c:pt idx="13">
                  <c:v>2.7925390203750005</c:v>
                </c:pt>
                <c:pt idx="14">
                  <c:v>2.6884677610345604</c:v>
                </c:pt>
                <c:pt idx="15">
                  <c:v>2.7029422286450098</c:v>
                </c:pt>
                <c:pt idx="16">
                  <c:v>2.8690351977250601</c:v>
                </c:pt>
                <c:pt idx="17">
                  <c:v>2.4463885867719202</c:v>
                </c:pt>
                <c:pt idx="18">
                  <c:v>2.5111084693666403</c:v>
                </c:pt>
                <c:pt idx="19">
                  <c:v>2.6688241195872</c:v>
                </c:pt>
                <c:pt idx="20">
                  <c:v>2.5385411452615201</c:v>
                </c:pt>
                <c:pt idx="21">
                  <c:v>3.1028522425031602</c:v>
                </c:pt>
                <c:pt idx="22">
                  <c:v>2.6287019658744</c:v>
                </c:pt>
                <c:pt idx="23">
                  <c:v>2.5623823173902101</c:v>
                </c:pt>
                <c:pt idx="24">
                  <c:v>2.4665765745542996</c:v>
                </c:pt>
                <c:pt idx="25">
                  <c:v>2.3211773111831002</c:v>
                </c:pt>
                <c:pt idx="26">
                  <c:v>2.4724417976961601</c:v>
                </c:pt>
                <c:pt idx="27">
                  <c:v>2.7669672811418402</c:v>
                </c:pt>
                <c:pt idx="28">
                  <c:v>2.6631383942172797</c:v>
                </c:pt>
                <c:pt idx="29">
                  <c:v>2.5635155701025001</c:v>
                </c:pt>
                <c:pt idx="30">
                  <c:v>2.5923419939566501</c:v>
                </c:pt>
                <c:pt idx="31">
                  <c:v>2.2890280000000001</c:v>
                </c:pt>
                <c:pt idx="32">
                  <c:v>2.3967839999999998</c:v>
                </c:pt>
                <c:pt idx="33">
                  <c:v>2.5171679999999999</c:v>
                </c:pt>
                <c:pt idx="34">
                  <c:v>2.608241</c:v>
                </c:pt>
                <c:pt idx="35">
                  <c:v>2.559021</c:v>
                </c:pt>
                <c:pt idx="36">
                  <c:v>2.532505</c:v>
                </c:pt>
                <c:pt idx="37">
                  <c:v>2.5173380000000001</c:v>
                </c:pt>
                <c:pt idx="38">
                  <c:v>2.492607</c:v>
                </c:pt>
                <c:pt idx="39">
                  <c:v>2.481665</c:v>
                </c:pt>
                <c:pt idx="40">
                  <c:v>2.4606750000000002</c:v>
                </c:pt>
                <c:pt idx="41">
                  <c:v>2.4493909999999999</c:v>
                </c:pt>
                <c:pt idx="42">
                  <c:v>2.4410449999999999</c:v>
                </c:pt>
                <c:pt idx="43">
                  <c:v>2.428226</c:v>
                </c:pt>
                <c:pt idx="44">
                  <c:v>2.419861</c:v>
                </c:pt>
                <c:pt idx="45">
                  <c:v>2.40219</c:v>
                </c:pt>
                <c:pt idx="46">
                  <c:v>2.3892720000000001</c:v>
                </c:pt>
                <c:pt idx="47">
                  <c:v>2.3758460000000001</c:v>
                </c:pt>
                <c:pt idx="48">
                  <c:v>2.3621409999999998</c:v>
                </c:pt>
                <c:pt idx="49">
                  <c:v>2.348846</c:v>
                </c:pt>
                <c:pt idx="50">
                  <c:v>2.3479320000000001</c:v>
                </c:pt>
                <c:pt idx="51">
                  <c:v>2.3437740000000002</c:v>
                </c:pt>
                <c:pt idx="52">
                  <c:v>2.3283560000000003</c:v>
                </c:pt>
                <c:pt idx="53">
                  <c:v>2.313898</c:v>
                </c:pt>
                <c:pt idx="54">
                  <c:v>2.311712</c:v>
                </c:pt>
                <c:pt idx="55">
                  <c:v>2.3028740000000001</c:v>
                </c:pt>
                <c:pt idx="56">
                  <c:v>2.2963979999999999</c:v>
                </c:pt>
                <c:pt idx="57">
                  <c:v>2.29053</c:v>
                </c:pt>
                <c:pt idx="58">
                  <c:v>2.2572459999999999</c:v>
                </c:pt>
                <c:pt idx="59">
                  <c:v>2.2424409999999999</c:v>
                </c:pt>
                <c:pt idx="60">
                  <c:v>2.2397749999999998</c:v>
                </c:pt>
              </c:numCache>
            </c:numRef>
          </c:val>
          <c:smooth val="0"/>
          <c:extLst xmlns:c16r2="http://schemas.microsoft.com/office/drawing/2015/06/chart">
            <c:ext xmlns:c16="http://schemas.microsoft.com/office/drawing/2014/chart" uri="{C3380CC4-5D6E-409C-BE32-E72D297353CC}">
              <c16:uniqueId val="{00000005-72B2-4ED5-B729-B7C5DE82A477}"/>
            </c:ext>
          </c:extLst>
        </c:ser>
        <c:ser>
          <c:idx val="2"/>
          <c:order val="6"/>
          <c:tx>
            <c:strRef>
              <c:f>Sheet1!$H$1</c:f>
              <c:strCache>
                <c:ptCount val="1"/>
                <c:pt idx="0">
                  <c:v>natural gas plant liquids</c:v>
                </c:pt>
              </c:strCache>
            </c:strRef>
          </c:tx>
          <c:spPr>
            <a:ln w="22225" cap="rnd">
              <a:solidFill>
                <a:srgbClr val="8E561F"/>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Sheet1!$H$2:$H$62</c:f>
              <c:numCache>
                <c:formatCode>General</c:formatCode>
                <c:ptCount val="61"/>
                <c:pt idx="0">
                  <c:v>2.138298241999995</c:v>
                </c:pt>
                <c:pt idx="1">
                  <c:v>2.26516092</c:v>
                </c:pt>
                <c:pt idx="2">
                  <c:v>2.3225845419999942</c:v>
                </c:pt>
                <c:pt idx="3">
                  <c:v>2.3661897300000039</c:v>
                </c:pt>
                <c:pt idx="4">
                  <c:v>2.3493855999999957</c:v>
                </c:pt>
                <c:pt idx="5">
                  <c:v>2.3978458719999995</c:v>
                </c:pt>
                <c:pt idx="6">
                  <c:v>2.4803434600000047</c:v>
                </c:pt>
                <c:pt idx="7">
                  <c:v>2.4447984759999986</c:v>
                </c:pt>
                <c:pt idx="8">
                  <c:v>2.3722941880000064</c:v>
                </c:pt>
                <c:pt idx="9">
                  <c:v>2.4729645600000021</c:v>
                </c:pt>
                <c:pt idx="10">
                  <c:v>2.5514659199999983</c:v>
                </c:pt>
                <c:pt idx="11">
                  <c:v>2.4905325280000064</c:v>
                </c:pt>
                <c:pt idx="12">
                  <c:v>2.5022060479999988</c:v>
                </c:pt>
                <c:pt idx="13">
                  <c:v>2.2960590899999933</c:v>
                </c:pt>
                <c:pt idx="14">
                  <c:v>2.4075810360000029</c:v>
                </c:pt>
                <c:pt idx="15">
                  <c:v>2.2799455140000062</c:v>
                </c:pt>
                <c:pt idx="16">
                  <c:v>2.2987167879999988</c:v>
                </c:pt>
                <c:pt idx="17">
                  <c:v>2.3487155459999967</c:v>
                </c:pt>
                <c:pt idx="18">
                  <c:v>2.3592987080000043</c:v>
                </c:pt>
                <c:pt idx="19">
                  <c:v>2.5082521520000034</c:v>
                </c:pt>
                <c:pt idx="20">
                  <c:v>2.7048288870000041</c:v>
                </c:pt>
                <c:pt idx="21">
                  <c:v>2.8900746449999928</c:v>
                </c:pt>
                <c:pt idx="22">
                  <c:v>3.1621259279999969</c:v>
                </c:pt>
                <c:pt idx="23">
                  <c:v>3.451385853000005</c:v>
                </c:pt>
                <c:pt idx="24">
                  <c:v>4.0050847199999984</c:v>
                </c:pt>
                <c:pt idx="25">
                  <c:v>4.4759928809999998</c:v>
                </c:pt>
                <c:pt idx="26">
                  <c:v>4.6647846239999993</c:v>
                </c:pt>
                <c:pt idx="27">
                  <c:v>4.9870956239999975</c:v>
                </c:pt>
                <c:pt idx="28">
                  <c:v>5.7269734830000045</c:v>
                </c:pt>
                <c:pt idx="29">
                  <c:v>6.3517286150000025</c:v>
                </c:pt>
                <c:pt idx="30">
                  <c:v>6.8047611419999958</c:v>
                </c:pt>
                <c:pt idx="31">
                  <c:v>7.0062149999999992</c:v>
                </c:pt>
                <c:pt idx="32">
                  <c:v>7.5716119999999991</c:v>
                </c:pt>
                <c:pt idx="33">
                  <c:v>7.9118000000000004</c:v>
                </c:pt>
                <c:pt idx="34">
                  <c:v>8.0760199999999998</c:v>
                </c:pt>
                <c:pt idx="35">
                  <c:v>8.2314190000000007</c:v>
                </c:pt>
                <c:pt idx="36">
                  <c:v>8.1831460000000007</c:v>
                </c:pt>
                <c:pt idx="37">
                  <c:v>8.1277480000000004</c:v>
                </c:pt>
                <c:pt idx="38">
                  <c:v>8.1528170000000006</c:v>
                </c:pt>
                <c:pt idx="39">
                  <c:v>8.2261490000000013</c:v>
                </c:pt>
                <c:pt idx="40">
                  <c:v>8.2785089999999997</c:v>
                </c:pt>
                <c:pt idx="41">
                  <c:v>8.311337</c:v>
                </c:pt>
                <c:pt idx="42">
                  <c:v>8.3905910000000006</c:v>
                </c:pt>
                <c:pt idx="43">
                  <c:v>8.3840170000000001</c:v>
                </c:pt>
                <c:pt idx="44">
                  <c:v>8.4296880000000005</c:v>
                </c:pt>
                <c:pt idx="45">
                  <c:v>8.4338169999999995</c:v>
                </c:pt>
                <c:pt idx="46">
                  <c:v>8.4141339999999989</c:v>
                </c:pt>
                <c:pt idx="47">
                  <c:v>8.4362630000000003</c:v>
                </c:pt>
                <c:pt idx="48">
                  <c:v>8.454561</c:v>
                </c:pt>
                <c:pt idx="49">
                  <c:v>8.5408899999999992</c:v>
                </c:pt>
                <c:pt idx="50">
                  <c:v>8.598021000000001</c:v>
                </c:pt>
                <c:pt idx="51">
                  <c:v>8.6840469999999996</c:v>
                </c:pt>
                <c:pt idx="52">
                  <c:v>8.7282639999999994</c:v>
                </c:pt>
                <c:pt idx="53">
                  <c:v>8.7398109999999996</c:v>
                </c:pt>
                <c:pt idx="54">
                  <c:v>8.8389860000000002</c:v>
                </c:pt>
                <c:pt idx="55">
                  <c:v>8.9019220000000008</c:v>
                </c:pt>
                <c:pt idx="56">
                  <c:v>8.9375420000000005</c:v>
                </c:pt>
                <c:pt idx="57">
                  <c:v>8.9679839999999995</c:v>
                </c:pt>
                <c:pt idx="58">
                  <c:v>8.9143710000000009</c:v>
                </c:pt>
                <c:pt idx="59">
                  <c:v>8.9685649999999999</c:v>
                </c:pt>
                <c:pt idx="60">
                  <c:v>8.9968970000000006</c:v>
                </c:pt>
              </c:numCache>
            </c:numRef>
          </c:val>
          <c:smooth val="0"/>
          <c:extLst xmlns:c16r2="http://schemas.microsoft.com/office/drawing/2015/06/chart">
            <c:ext xmlns:c16="http://schemas.microsoft.com/office/drawing/2014/chart" uri="{C3380CC4-5D6E-409C-BE32-E72D297353CC}">
              <c16:uniqueId val="{00000006-72B2-4ED5-B729-B7C5DE82A477}"/>
            </c:ext>
          </c:extLst>
        </c:ser>
        <c:dLbls>
          <c:showLegendKey val="0"/>
          <c:showVal val="0"/>
          <c:showCatName val="0"/>
          <c:showSerName val="0"/>
          <c:showPercent val="0"/>
          <c:showBubbleSize val="0"/>
        </c:dLbls>
        <c:smooth val="0"/>
        <c:axId val="1456583872"/>
        <c:axId val="1456581696"/>
      </c:lineChart>
      <c:catAx>
        <c:axId val="14565838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6581696"/>
        <c:crosses val="autoZero"/>
        <c:auto val="1"/>
        <c:lblAlgn val="ctr"/>
        <c:lblOffset val="100"/>
        <c:tickLblSkip val="10"/>
        <c:tickMarkSkip val="10"/>
        <c:noMultiLvlLbl val="0"/>
      </c:catAx>
      <c:valAx>
        <c:axId val="14565816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6583872"/>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19901932147985"/>
          <c:y val="6.3886468253878573E-2"/>
          <c:w val="0.80909274662968644"/>
          <c:h val="0.84527444512211458"/>
        </c:manualLayout>
      </c:layout>
      <c:lineChart>
        <c:grouping val="standard"/>
        <c:varyColors val="0"/>
        <c:ser>
          <c:idx val="5"/>
          <c:order val="0"/>
          <c:tx>
            <c:strRef>
              <c:f>Sheet1!$B$1</c:f>
              <c:strCache>
                <c:ptCount val="1"/>
                <c:pt idx="0">
                  <c:v>petroleum</c:v>
                </c:pt>
              </c:strCache>
            </c:strRef>
          </c:tx>
          <c:spPr>
            <a:ln w="22225" cap="rnd">
              <a:solidFill>
                <a:srgbClr val="BD732A"/>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2.185440666320233</c:v>
                </c:pt>
                <c:pt idx="1">
                  <c:v>2.1313820963748005</c:v>
                </c:pt>
                <c:pt idx="2">
                  <c:v>2.1798608832185691</c:v>
                </c:pt>
                <c:pt idx="3">
                  <c:v>2.1841292142444364</c:v>
                </c:pt>
                <c:pt idx="4">
                  <c:v>2.2246838106766038</c:v>
                </c:pt>
                <c:pt idx="5">
                  <c:v>2.216388785280198</c:v>
                </c:pt>
                <c:pt idx="6">
                  <c:v>2.3064678498479743</c:v>
                </c:pt>
                <c:pt idx="7">
                  <c:v>2.3259925718483108</c:v>
                </c:pt>
                <c:pt idx="8">
                  <c:v>2.3712446163487924</c:v>
                </c:pt>
                <c:pt idx="9">
                  <c:v>2.4310467992586813</c:v>
                </c:pt>
                <c:pt idx="10">
                  <c:v>2.4772930733132035</c:v>
                </c:pt>
                <c:pt idx="11">
                  <c:v>2.4875228751242835</c:v>
                </c:pt>
                <c:pt idx="12">
                  <c:v>2.4824991167122628</c:v>
                </c:pt>
                <c:pt idx="13">
                  <c:v>2.5453009565080684</c:v>
                </c:pt>
                <c:pt idx="14">
                  <c:v>2.622876918658128</c:v>
                </c:pt>
                <c:pt idx="15">
                  <c:v>2.6327572112561137</c:v>
                </c:pt>
                <c:pt idx="16">
                  <c:v>2.6017214381131462</c:v>
                </c:pt>
                <c:pt idx="17">
                  <c:v>2.5874162590816727</c:v>
                </c:pt>
                <c:pt idx="18">
                  <c:v>2.417916031570277</c:v>
                </c:pt>
                <c:pt idx="19">
                  <c:v>2.2834844304532163</c:v>
                </c:pt>
                <c:pt idx="20">
                  <c:v>2.3038838368036152</c:v>
                </c:pt>
                <c:pt idx="21">
                  <c:v>2.255045075427859</c:v>
                </c:pt>
                <c:pt idx="22">
                  <c:v>2.1950511050442816</c:v>
                </c:pt>
                <c:pt idx="23">
                  <c:v>2.2211663745457324</c:v>
                </c:pt>
                <c:pt idx="24">
                  <c:v>2.2514263479116141</c:v>
                </c:pt>
                <c:pt idx="25">
                  <c:v>2.2898051857375892</c:v>
                </c:pt>
                <c:pt idx="26">
                  <c:v>2.3127956418766145</c:v>
                </c:pt>
                <c:pt idx="27">
                  <c:v>2.331068196549253</c:v>
                </c:pt>
                <c:pt idx="28">
                  <c:v>2.3771300211982846</c:v>
                </c:pt>
                <c:pt idx="29">
                  <c:v>2.3717366931829247</c:v>
                </c:pt>
                <c:pt idx="30">
                  <c:v>2.0424483951373715</c:v>
                </c:pt>
                <c:pt idx="31">
                  <c:v>2.1443571780000004</c:v>
                </c:pt>
                <c:pt idx="32">
                  <c:v>2.2321843260000001</c:v>
                </c:pt>
                <c:pt idx="33">
                  <c:v>2.2507231449999998</c:v>
                </c:pt>
                <c:pt idx="34">
                  <c:v>2.245455566</c:v>
                </c:pt>
                <c:pt idx="35">
                  <c:v>2.2480236819999999</c:v>
                </c:pt>
                <c:pt idx="36">
                  <c:v>2.246544434</c:v>
                </c:pt>
                <c:pt idx="37">
                  <c:v>2.2373632809999999</c:v>
                </c:pt>
                <c:pt idx="38">
                  <c:v>2.2306403809999997</c:v>
                </c:pt>
                <c:pt idx="39">
                  <c:v>2.225125732</c:v>
                </c:pt>
                <c:pt idx="40">
                  <c:v>2.2220930180000003</c:v>
                </c:pt>
                <c:pt idx="41">
                  <c:v>2.2184619140000001</c:v>
                </c:pt>
                <c:pt idx="42">
                  <c:v>2.2142019040000003</c:v>
                </c:pt>
                <c:pt idx="43">
                  <c:v>2.2126879880000003</c:v>
                </c:pt>
                <c:pt idx="44">
                  <c:v>2.210993652</c:v>
                </c:pt>
                <c:pt idx="45">
                  <c:v>2.2081892089999999</c:v>
                </c:pt>
                <c:pt idx="46">
                  <c:v>2.208580322</c:v>
                </c:pt>
                <c:pt idx="47">
                  <c:v>2.2117326660000001</c:v>
                </c:pt>
                <c:pt idx="48">
                  <c:v>2.2114743649999999</c:v>
                </c:pt>
                <c:pt idx="49">
                  <c:v>2.216590332</c:v>
                </c:pt>
                <c:pt idx="50">
                  <c:v>2.2206911620000001</c:v>
                </c:pt>
                <c:pt idx="51">
                  <c:v>2.2251530759999998</c:v>
                </c:pt>
                <c:pt idx="52">
                  <c:v>2.2311879880000003</c:v>
                </c:pt>
                <c:pt idx="53">
                  <c:v>2.2356289060000001</c:v>
                </c:pt>
                <c:pt idx="54">
                  <c:v>2.2416428220000002</c:v>
                </c:pt>
                <c:pt idx="55">
                  <c:v>2.2494423830000003</c:v>
                </c:pt>
                <c:pt idx="56">
                  <c:v>2.2592338870000002</c:v>
                </c:pt>
                <c:pt idx="57">
                  <c:v>2.2689606929999999</c:v>
                </c:pt>
                <c:pt idx="58">
                  <c:v>2.2772473139999998</c:v>
                </c:pt>
                <c:pt idx="59">
                  <c:v>2.2878940430000001</c:v>
                </c:pt>
                <c:pt idx="60">
                  <c:v>2.3019628910000001</c:v>
                </c:pt>
              </c:numCache>
            </c:numRef>
          </c:val>
          <c:smooth val="0"/>
          <c:extLst xmlns:c16r2="http://schemas.microsoft.com/office/drawing/2015/06/chart">
            <c:ext xmlns:c16="http://schemas.microsoft.com/office/drawing/2014/chart" uri="{C3380CC4-5D6E-409C-BE32-E72D297353CC}">
              <c16:uniqueId val="{00000000-44BA-493C-B3C9-92A237D6EF9B}"/>
            </c:ext>
          </c:extLst>
        </c:ser>
        <c:ser>
          <c:idx val="7"/>
          <c:order val="1"/>
          <c:tx>
            <c:strRef>
              <c:f>Sheet1!$C$1</c:f>
              <c:strCache>
                <c:ptCount val="1"/>
                <c:pt idx="0">
                  <c:v>natural gas</c:v>
                </c:pt>
              </c:strCache>
            </c:strRef>
          </c:tx>
          <c:spPr>
            <a:ln w="22225" cap="rnd">
              <a:solidFill>
                <a:srgbClr val="0096D7"/>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1.0262544219091057</c:v>
                </c:pt>
                <c:pt idx="1">
                  <c:v>1.0477557024473108</c:v>
                </c:pt>
                <c:pt idx="2">
                  <c:v>1.0832615265295156</c:v>
                </c:pt>
                <c:pt idx="3">
                  <c:v>1.1107053630708756</c:v>
                </c:pt>
                <c:pt idx="4">
                  <c:v>1.1360480485626341</c:v>
                </c:pt>
                <c:pt idx="5">
                  <c:v>1.1854426735745796</c:v>
                </c:pt>
                <c:pt idx="6">
                  <c:v>1.2067439533136071</c:v>
                </c:pt>
                <c:pt idx="7">
                  <c:v>1.2137761481389384</c:v>
                </c:pt>
                <c:pt idx="8">
                  <c:v>1.1913170103212729</c:v>
                </c:pt>
                <c:pt idx="9">
                  <c:v>1.1969352497275012</c:v>
                </c:pt>
                <c:pt idx="10">
                  <c:v>1.2460499272449033</c:v>
                </c:pt>
                <c:pt idx="11">
                  <c:v>1.1917597029553235</c:v>
                </c:pt>
                <c:pt idx="12">
                  <c:v>1.2315272708207508</c:v>
                </c:pt>
                <c:pt idx="13">
                  <c:v>1.1953808994175976</c:v>
                </c:pt>
                <c:pt idx="14">
                  <c:v>1.2009310817530867</c:v>
                </c:pt>
                <c:pt idx="15">
                  <c:v>1.1824655705205334</c:v>
                </c:pt>
                <c:pt idx="16">
                  <c:v>1.169696029000945</c:v>
                </c:pt>
                <c:pt idx="17">
                  <c:v>1.2451576091690904</c:v>
                </c:pt>
                <c:pt idx="18">
                  <c:v>1.2545223374129364</c:v>
                </c:pt>
                <c:pt idx="19">
                  <c:v>1.2333903426203434</c:v>
                </c:pt>
                <c:pt idx="20">
                  <c:v>1.2924381078064195</c:v>
                </c:pt>
                <c:pt idx="21">
                  <c:v>1.3123279657213256</c:v>
                </c:pt>
                <c:pt idx="22">
                  <c:v>1.3715609577368191</c:v>
                </c:pt>
                <c:pt idx="23">
                  <c:v>1.4083797977711652</c:v>
                </c:pt>
                <c:pt idx="24">
                  <c:v>1.4375361551549859</c:v>
                </c:pt>
                <c:pt idx="25">
                  <c:v>1.4788843130906095</c:v>
                </c:pt>
                <c:pt idx="26">
                  <c:v>1.4898512514549382</c:v>
                </c:pt>
                <c:pt idx="27">
                  <c:v>1.4709644498939944</c:v>
                </c:pt>
                <c:pt idx="28">
                  <c:v>1.6264109786839016</c:v>
                </c:pt>
                <c:pt idx="29">
                  <c:v>1.6840078569277352</c:v>
                </c:pt>
                <c:pt idx="30">
                  <c:v>1.6466910563061037</c:v>
                </c:pt>
                <c:pt idx="31">
                  <c:v>1.6301174319999998</c:v>
                </c:pt>
                <c:pt idx="32">
                  <c:v>1.641586548</c:v>
                </c:pt>
                <c:pt idx="33">
                  <c:v>1.645264404</c:v>
                </c:pt>
                <c:pt idx="34">
                  <c:v>1.653712158</c:v>
                </c:pt>
                <c:pt idx="35">
                  <c:v>1.64128772</c:v>
                </c:pt>
                <c:pt idx="36">
                  <c:v>1.6429456790000001</c:v>
                </c:pt>
                <c:pt idx="37">
                  <c:v>1.642714478</c:v>
                </c:pt>
                <c:pt idx="38">
                  <c:v>1.6522363280000001</c:v>
                </c:pt>
                <c:pt idx="39">
                  <c:v>1.6430218510000001</c:v>
                </c:pt>
                <c:pt idx="40">
                  <c:v>1.636022461</c:v>
                </c:pt>
                <c:pt idx="41">
                  <c:v>1.6340361330000002</c:v>
                </c:pt>
                <c:pt idx="42">
                  <c:v>1.6406889650000001</c:v>
                </c:pt>
                <c:pt idx="43">
                  <c:v>1.6446689449999998</c:v>
                </c:pt>
                <c:pt idx="44">
                  <c:v>1.6456623540000002</c:v>
                </c:pt>
                <c:pt idx="45">
                  <c:v>1.6429833980000002</c:v>
                </c:pt>
                <c:pt idx="46">
                  <c:v>1.647875244</c:v>
                </c:pt>
                <c:pt idx="47">
                  <c:v>1.6581157230000001</c:v>
                </c:pt>
                <c:pt idx="48">
                  <c:v>1.669853271</c:v>
                </c:pt>
                <c:pt idx="49">
                  <c:v>1.6778818359999998</c:v>
                </c:pt>
                <c:pt idx="50">
                  <c:v>1.6907416990000002</c:v>
                </c:pt>
                <c:pt idx="51">
                  <c:v>1.7061166989999998</c:v>
                </c:pt>
                <c:pt idx="52">
                  <c:v>1.7211215819999999</c:v>
                </c:pt>
                <c:pt idx="53">
                  <c:v>1.7331865230000001</c:v>
                </c:pt>
                <c:pt idx="54">
                  <c:v>1.7511879880000001</c:v>
                </c:pt>
                <c:pt idx="55">
                  <c:v>1.7656295169999998</c:v>
                </c:pt>
                <c:pt idx="56">
                  <c:v>1.778130859</c:v>
                </c:pt>
                <c:pt idx="57">
                  <c:v>1.7897805180000002</c:v>
                </c:pt>
                <c:pt idx="58">
                  <c:v>1.802262695</c:v>
                </c:pt>
                <c:pt idx="59">
                  <c:v>1.812813354</c:v>
                </c:pt>
                <c:pt idx="60">
                  <c:v>1.8283562009999998</c:v>
                </c:pt>
              </c:numCache>
            </c:numRef>
          </c:val>
          <c:smooth val="0"/>
          <c:extLst xmlns:c16r2="http://schemas.microsoft.com/office/drawing/2015/06/chart">
            <c:ext xmlns:c16="http://schemas.microsoft.com/office/drawing/2014/chart" uri="{C3380CC4-5D6E-409C-BE32-E72D297353CC}">
              <c16:uniqueId val="{00000001-44BA-493C-B3C9-92A237D6EF9B}"/>
            </c:ext>
          </c:extLst>
        </c:ser>
        <c:ser>
          <c:idx val="0"/>
          <c:order val="2"/>
          <c:tx>
            <c:strRef>
              <c:f>Sheet1!$D$1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1.8200225019176632</c:v>
                </c:pt>
                <c:pt idx="1">
                  <c:v>1.8059420374156767</c:v>
                </c:pt>
                <c:pt idx="2">
                  <c:v>1.8218802936837235</c:v>
                </c:pt>
                <c:pt idx="3">
                  <c:v>1.8816781937601863</c:v>
                </c:pt>
                <c:pt idx="4">
                  <c:v>1.8922247077679133</c:v>
                </c:pt>
                <c:pt idx="5">
                  <c:v>1.9121428414694097</c:v>
                </c:pt>
                <c:pt idx="6">
                  <c:v>1.9945322072513998</c:v>
                </c:pt>
                <c:pt idx="7">
                  <c:v>2.0388490180586203</c:v>
                </c:pt>
                <c:pt idx="8">
                  <c:v>2.06363265867587</c:v>
                </c:pt>
                <c:pt idx="9">
                  <c:v>2.0616226989737765</c:v>
                </c:pt>
                <c:pt idx="10">
                  <c:v>2.1547431125971004</c:v>
                </c:pt>
                <c:pt idx="11">
                  <c:v>2.0872562568360467</c:v>
                </c:pt>
                <c:pt idx="12">
                  <c:v>2.09287711930244</c:v>
                </c:pt>
                <c:pt idx="13">
                  <c:v>2.1339212592246097</c:v>
                </c:pt>
                <c:pt idx="14">
                  <c:v>2.1583660823039903</c:v>
                </c:pt>
                <c:pt idx="15">
                  <c:v>2.1801462254207569</c:v>
                </c:pt>
                <c:pt idx="16">
                  <c:v>2.1460086214291696</c:v>
                </c:pt>
                <c:pt idx="17">
                  <c:v>2.1712953061239331</c:v>
                </c:pt>
                <c:pt idx="18">
                  <c:v>2.1386934352803268</c:v>
                </c:pt>
                <c:pt idx="19">
                  <c:v>1.8751595849033504</c:v>
                </c:pt>
                <c:pt idx="20">
                  <c:v>1.9859385724762402</c:v>
                </c:pt>
                <c:pt idx="21">
                  <c:v>1.8756010534754863</c:v>
                </c:pt>
                <c:pt idx="22">
                  <c:v>1.6578732760374402</c:v>
                </c:pt>
                <c:pt idx="23">
                  <c:v>1.7178445441669532</c:v>
                </c:pt>
                <c:pt idx="24">
                  <c:v>1.7133670949490367</c:v>
                </c:pt>
                <c:pt idx="25">
                  <c:v>1.4818979209978702</c:v>
                </c:pt>
                <c:pt idx="26">
                  <c:v>1.3552002637324101</c:v>
                </c:pt>
                <c:pt idx="27">
                  <c:v>1.31795198825384</c:v>
                </c:pt>
                <c:pt idx="28">
                  <c:v>1.2625554090036202</c:v>
                </c:pt>
                <c:pt idx="29">
                  <c:v>1.0775198812236768</c:v>
                </c:pt>
                <c:pt idx="30">
                  <c:v>0.87500971387159132</c:v>
                </c:pt>
                <c:pt idx="31">
                  <c:v>1.0396088870000002</c:v>
                </c:pt>
                <c:pt idx="32">
                  <c:v>0.99902935799999992</c:v>
                </c:pt>
                <c:pt idx="33">
                  <c:v>0.96521166999999997</c:v>
                </c:pt>
                <c:pt idx="34">
                  <c:v>0.83059570299999996</c:v>
                </c:pt>
                <c:pt idx="35">
                  <c:v>0.80887042199999992</c:v>
                </c:pt>
                <c:pt idx="36">
                  <c:v>0.80150006099999993</c:v>
                </c:pt>
                <c:pt idx="37">
                  <c:v>0.79484789999999994</c:v>
                </c:pt>
                <c:pt idx="38">
                  <c:v>0.78649633800000007</c:v>
                </c:pt>
                <c:pt idx="39">
                  <c:v>0.76394366499999999</c:v>
                </c:pt>
                <c:pt idx="40">
                  <c:v>0.75265985099999999</c:v>
                </c:pt>
                <c:pt idx="41">
                  <c:v>0.74360351599999996</c:v>
                </c:pt>
                <c:pt idx="42">
                  <c:v>0.73037078900000008</c:v>
                </c:pt>
                <c:pt idx="43">
                  <c:v>0.73716479499999998</c:v>
                </c:pt>
                <c:pt idx="44">
                  <c:v>0.69990185499999991</c:v>
                </c:pt>
                <c:pt idx="45">
                  <c:v>0.68304565400000006</c:v>
                </c:pt>
                <c:pt idx="46">
                  <c:v>0.66144622799999997</c:v>
                </c:pt>
                <c:pt idx="47">
                  <c:v>0.65160156200000008</c:v>
                </c:pt>
                <c:pt idx="48">
                  <c:v>0.64965039099999999</c:v>
                </c:pt>
                <c:pt idx="49">
                  <c:v>0.64794439700000006</c:v>
                </c:pt>
                <c:pt idx="50">
                  <c:v>0.63784997599999993</c:v>
                </c:pt>
                <c:pt idx="51">
                  <c:v>0.63312133799999992</c:v>
                </c:pt>
                <c:pt idx="52">
                  <c:v>0.628079163</c:v>
                </c:pt>
                <c:pt idx="53">
                  <c:v>0.62044073499999997</c:v>
                </c:pt>
                <c:pt idx="54">
                  <c:v>0.61175366199999992</c:v>
                </c:pt>
                <c:pt idx="55">
                  <c:v>0.60473577899999997</c:v>
                </c:pt>
                <c:pt idx="56">
                  <c:v>0.60204303000000003</c:v>
                </c:pt>
                <c:pt idx="57">
                  <c:v>0.59785247799999996</c:v>
                </c:pt>
                <c:pt idx="58">
                  <c:v>0.595542664</c:v>
                </c:pt>
                <c:pt idx="59">
                  <c:v>0.59475756800000001</c:v>
                </c:pt>
                <c:pt idx="60">
                  <c:v>0.59574865700000001</c:v>
                </c:pt>
              </c:numCache>
            </c:numRef>
          </c:val>
          <c:smooth val="0"/>
          <c:extLst xmlns:c16r2="http://schemas.microsoft.com/office/drawing/2015/06/chart">
            <c:ext xmlns:c16="http://schemas.microsoft.com/office/drawing/2014/chart" uri="{C3380CC4-5D6E-409C-BE32-E72D297353CC}">
              <c16:uniqueId val="{00000002-44BA-493C-B3C9-92A237D6EF9B}"/>
            </c:ext>
          </c:extLst>
        </c:ser>
        <c:dLbls>
          <c:showLegendKey val="0"/>
          <c:showVal val="0"/>
          <c:showCatName val="0"/>
          <c:showSerName val="0"/>
          <c:showPercent val="0"/>
          <c:showBubbleSize val="0"/>
        </c:dLbls>
        <c:smooth val="0"/>
        <c:axId val="1384450832"/>
        <c:axId val="1236136992"/>
      </c:lineChart>
      <c:catAx>
        <c:axId val="138445083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6136992"/>
        <c:crosses val="autoZero"/>
        <c:auto val="1"/>
        <c:lblAlgn val="ctr"/>
        <c:lblOffset val="100"/>
        <c:tickLblSkip val="10"/>
        <c:tickMarkSkip val="10"/>
        <c:noMultiLvlLbl val="0"/>
      </c:catAx>
      <c:valAx>
        <c:axId val="12361369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84450832"/>
        <c:crossesAt val="32"/>
        <c:crossBetween val="midCat"/>
        <c:majorUnit val="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1500129309802073E-2"/>
          <c:w val="0.55337978016590028"/>
          <c:h val="0.83086568473011058"/>
        </c:manualLayout>
      </c:layout>
      <c:lineChart>
        <c:grouping val="standard"/>
        <c:varyColors val="0"/>
        <c:ser>
          <c:idx val="0"/>
          <c:order val="0"/>
          <c:tx>
            <c:strRef>
              <c:f>Sheet1!$B$1</c:f>
              <c:strCache>
                <c:ptCount val="1"/>
                <c:pt idx="0">
                  <c:v>Low Oil and Gas Resource and Technology</c:v>
                </c:pt>
              </c:strCache>
            </c:strRef>
          </c:tx>
          <c:spPr>
            <a:ln w="22225" cap="rnd">
              <a:solidFill>
                <a:srgbClr val="BD732A">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70.175964000000008</c:v>
                </c:pt>
                <c:pt idx="13">
                  <c:v>61.130744999999997</c:v>
                </c:pt>
                <c:pt idx="14">
                  <c:v>69.181220999999994</c:v>
                </c:pt>
                <c:pt idx="15">
                  <c:v>72.456130999999999</c:v>
                </c:pt>
                <c:pt idx="16">
                  <c:v>74.757080000000002</c:v>
                </c:pt>
                <c:pt idx="17">
                  <c:v>77.256050000000002</c:v>
                </c:pt>
                <c:pt idx="18">
                  <c:v>79.045081999999994</c:v>
                </c:pt>
                <c:pt idx="19">
                  <c:v>84.631493000000006</c:v>
                </c:pt>
                <c:pt idx="20">
                  <c:v>86.910492000000005</c:v>
                </c:pt>
                <c:pt idx="21">
                  <c:v>89.013443000000009</c:v>
                </c:pt>
                <c:pt idx="22">
                  <c:v>91.105255</c:v>
                </c:pt>
                <c:pt idx="23">
                  <c:v>92.660736</c:v>
                </c:pt>
                <c:pt idx="24">
                  <c:v>94.017639000000003</c:v>
                </c:pt>
                <c:pt idx="25">
                  <c:v>94.463226000000006</c:v>
                </c:pt>
                <c:pt idx="26">
                  <c:v>95.761612</c:v>
                </c:pt>
                <c:pt idx="27">
                  <c:v>96.559181000000009</c:v>
                </c:pt>
                <c:pt idx="28">
                  <c:v>97.19624300000001</c:v>
                </c:pt>
                <c:pt idx="29">
                  <c:v>98.237380999999999</c:v>
                </c:pt>
                <c:pt idx="30">
                  <c:v>97.188156000000006</c:v>
                </c:pt>
                <c:pt idx="31">
                  <c:v>97.085503000000003</c:v>
                </c:pt>
                <c:pt idx="32">
                  <c:v>97.692284000000001</c:v>
                </c:pt>
                <c:pt idx="33">
                  <c:v>99.220100000000002</c:v>
                </c:pt>
                <c:pt idx="34">
                  <c:v>100.49188199999999</c:v>
                </c:pt>
                <c:pt idx="35">
                  <c:v>101.975044</c:v>
                </c:pt>
                <c:pt idx="36">
                  <c:v>102.713104</c:v>
                </c:pt>
                <c:pt idx="37">
                  <c:v>102.93826300000001</c:v>
                </c:pt>
                <c:pt idx="38">
                  <c:v>102.655472</c:v>
                </c:pt>
                <c:pt idx="39">
                  <c:v>103.121071</c:v>
                </c:pt>
                <c:pt idx="40">
                  <c:v>103.932152</c:v>
                </c:pt>
              </c:numCache>
            </c:numRef>
          </c:val>
          <c:smooth val="0"/>
        </c:ser>
        <c:ser>
          <c:idx val="1"/>
          <c:order val="1"/>
          <c:tx>
            <c:strRef>
              <c:f>Sheet1!$C$1</c:f>
              <c:strCache>
                <c:ptCount val="1"/>
                <c:pt idx="0">
                  <c:v>High Oil and Gas Resource and Technology</c:v>
                </c:pt>
              </c:strCache>
            </c:strRef>
          </c:tx>
          <c:spPr>
            <a:ln w="22225" cap="rnd">
              <a:solidFill>
                <a:srgbClr val="BD732A">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70.232985999999997</c:v>
                </c:pt>
                <c:pt idx="13">
                  <c:v>59.249248999999999</c:v>
                </c:pt>
                <c:pt idx="14">
                  <c:v>62.099892000000004</c:v>
                </c:pt>
                <c:pt idx="15">
                  <c:v>62.519793999999997</c:v>
                </c:pt>
                <c:pt idx="16">
                  <c:v>63.168552000000005</c:v>
                </c:pt>
                <c:pt idx="17">
                  <c:v>63.334975999999997</c:v>
                </c:pt>
                <c:pt idx="18">
                  <c:v>63.435920999999993</c:v>
                </c:pt>
                <c:pt idx="19">
                  <c:v>64.257317</c:v>
                </c:pt>
                <c:pt idx="20">
                  <c:v>64.450126999999995</c:v>
                </c:pt>
                <c:pt idx="21">
                  <c:v>64.959960999999993</c:v>
                </c:pt>
                <c:pt idx="22">
                  <c:v>67.101227000000009</c:v>
                </c:pt>
                <c:pt idx="23">
                  <c:v>68.167206000000007</c:v>
                </c:pt>
                <c:pt idx="24">
                  <c:v>68.590156999999991</c:v>
                </c:pt>
                <c:pt idx="25">
                  <c:v>69.01389300000001</c:v>
                </c:pt>
                <c:pt idx="26">
                  <c:v>69.603545999999994</c:v>
                </c:pt>
                <c:pt idx="27">
                  <c:v>70.550322999999992</c:v>
                </c:pt>
                <c:pt idx="28">
                  <c:v>71.388512000000006</c:v>
                </c:pt>
                <c:pt idx="29">
                  <c:v>71.766021999999992</c:v>
                </c:pt>
                <c:pt idx="30">
                  <c:v>73.611923000000004</c:v>
                </c:pt>
                <c:pt idx="31">
                  <c:v>74.262298999999999</c:v>
                </c:pt>
                <c:pt idx="32">
                  <c:v>74.561005000000009</c:v>
                </c:pt>
                <c:pt idx="33">
                  <c:v>75.610756000000009</c:v>
                </c:pt>
                <c:pt idx="34">
                  <c:v>76.567161999999996</c:v>
                </c:pt>
                <c:pt idx="35">
                  <c:v>77.206710999999999</c:v>
                </c:pt>
                <c:pt idx="36">
                  <c:v>77.835991000000007</c:v>
                </c:pt>
                <c:pt idx="37">
                  <c:v>77.764938000000001</c:v>
                </c:pt>
                <c:pt idx="38">
                  <c:v>78.049544999999995</c:v>
                </c:pt>
                <c:pt idx="39">
                  <c:v>79.085418999999987</c:v>
                </c:pt>
                <c:pt idx="40">
                  <c:v>79.520218</c:v>
                </c:pt>
              </c:numCache>
            </c:numRef>
          </c:val>
          <c:smooth val="0"/>
        </c:ser>
        <c:ser>
          <c:idx val="2"/>
          <c:order val="2"/>
          <c:tx>
            <c:strRef>
              <c:f>Sheet1!$D$1</c:f>
              <c:strCache>
                <c:ptCount val="1"/>
                <c:pt idx="0">
                  <c:v>Low Oil Price</c:v>
                </c:pt>
              </c:strCache>
            </c:strRef>
          </c:tx>
          <c:spPr>
            <a:ln w="22225" cap="rnd">
              <a:solidFill>
                <a:srgbClr val="A33340">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31.798103000000001</c:v>
                </c:pt>
                <c:pt idx="13">
                  <c:v>32.034737</c:v>
                </c:pt>
                <c:pt idx="14">
                  <c:v>33.654010999999997</c:v>
                </c:pt>
                <c:pt idx="15">
                  <c:v>35.251240000000003</c:v>
                </c:pt>
                <c:pt idx="16">
                  <c:v>36.352139000000001</c:v>
                </c:pt>
                <c:pt idx="17">
                  <c:v>35.980934000000005</c:v>
                </c:pt>
                <c:pt idx="18">
                  <c:v>37.334540999999994</c:v>
                </c:pt>
                <c:pt idx="19">
                  <c:v>37.728442999999999</c:v>
                </c:pt>
                <c:pt idx="20">
                  <c:v>38.471252</c:v>
                </c:pt>
                <c:pt idx="21">
                  <c:v>39.294922</c:v>
                </c:pt>
                <c:pt idx="22">
                  <c:v>39.919949000000003</c:v>
                </c:pt>
                <c:pt idx="23">
                  <c:v>40.793346</c:v>
                </c:pt>
                <c:pt idx="24">
                  <c:v>41.014113999999999</c:v>
                </c:pt>
                <c:pt idx="25">
                  <c:v>42.459887999999999</c:v>
                </c:pt>
                <c:pt idx="26">
                  <c:v>42.943359000000001</c:v>
                </c:pt>
                <c:pt idx="27">
                  <c:v>43.512149999999998</c:v>
                </c:pt>
                <c:pt idx="28">
                  <c:v>43.460284999999999</c:v>
                </c:pt>
                <c:pt idx="29">
                  <c:v>43.620358000000003</c:v>
                </c:pt>
                <c:pt idx="30">
                  <c:v>43.199691999999999</c:v>
                </c:pt>
                <c:pt idx="31">
                  <c:v>43.005184</c:v>
                </c:pt>
                <c:pt idx="32">
                  <c:v>43.160614000000002</c:v>
                </c:pt>
                <c:pt idx="33">
                  <c:v>43.042400000000001</c:v>
                </c:pt>
                <c:pt idx="34">
                  <c:v>43.686084999999999</c:v>
                </c:pt>
                <c:pt idx="35">
                  <c:v>43.791862000000002</c:v>
                </c:pt>
                <c:pt idx="36">
                  <c:v>43.974884000000003</c:v>
                </c:pt>
                <c:pt idx="37">
                  <c:v>43.951504</c:v>
                </c:pt>
                <c:pt idx="38">
                  <c:v>44.124119</c:v>
                </c:pt>
                <c:pt idx="39">
                  <c:v>44.153922999999999</c:v>
                </c:pt>
                <c:pt idx="40">
                  <c:v>44.687533999999999</c:v>
                </c:pt>
              </c:numCache>
            </c:numRef>
          </c:val>
          <c:smooth val="0"/>
        </c:ser>
        <c:ser>
          <c:idx val="4"/>
          <c:order val="3"/>
          <c:tx>
            <c:strRef>
              <c:f>Sheet1!$E$1</c:f>
              <c:strCache>
                <c:ptCount val="1"/>
                <c:pt idx="0">
                  <c:v>High Oil Price</c:v>
                </c:pt>
              </c:strCache>
            </c:strRef>
          </c:tx>
          <c:spPr>
            <a:ln w="22225" cap="rnd">
              <a:solidFill>
                <a:srgbClr val="A33340">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113.99787099999999</c:v>
                </c:pt>
                <c:pt idx="13">
                  <c:v>123.39076200000001</c:v>
                </c:pt>
                <c:pt idx="14">
                  <c:v>130.139557</c:v>
                </c:pt>
                <c:pt idx="15">
                  <c:v>132.58168000000001</c:v>
                </c:pt>
                <c:pt idx="16">
                  <c:v>137.15733299999999</c:v>
                </c:pt>
                <c:pt idx="17">
                  <c:v>140.40707399999999</c:v>
                </c:pt>
                <c:pt idx="18">
                  <c:v>141.642349</c:v>
                </c:pt>
                <c:pt idx="19">
                  <c:v>143.94165000000001</c:v>
                </c:pt>
                <c:pt idx="20">
                  <c:v>145.13494900000001</c:v>
                </c:pt>
                <c:pt idx="21">
                  <c:v>145.62603799999999</c:v>
                </c:pt>
                <c:pt idx="22">
                  <c:v>146.421066</c:v>
                </c:pt>
                <c:pt idx="23">
                  <c:v>146.363541</c:v>
                </c:pt>
                <c:pt idx="24">
                  <c:v>147.38627600000001</c:v>
                </c:pt>
                <c:pt idx="25">
                  <c:v>149.32757599999999</c:v>
                </c:pt>
                <c:pt idx="26">
                  <c:v>150.98461899999998</c:v>
                </c:pt>
                <c:pt idx="27">
                  <c:v>152.488113</c:v>
                </c:pt>
                <c:pt idx="28">
                  <c:v>153.75649999999999</c:v>
                </c:pt>
                <c:pt idx="29">
                  <c:v>154.94309999999999</c:v>
                </c:pt>
                <c:pt idx="30">
                  <c:v>156.101685</c:v>
                </c:pt>
                <c:pt idx="31">
                  <c:v>155.71847500000001</c:v>
                </c:pt>
                <c:pt idx="32">
                  <c:v>158.48216200000002</c:v>
                </c:pt>
                <c:pt idx="33">
                  <c:v>159.82757599999999</c:v>
                </c:pt>
                <c:pt idx="34">
                  <c:v>159.190933</c:v>
                </c:pt>
                <c:pt idx="35">
                  <c:v>161.19297800000001</c:v>
                </c:pt>
                <c:pt idx="36">
                  <c:v>163.33421299999998</c:v>
                </c:pt>
                <c:pt idx="37">
                  <c:v>165.65640300000001</c:v>
                </c:pt>
                <c:pt idx="38">
                  <c:v>167.519699</c:v>
                </c:pt>
                <c:pt idx="39">
                  <c:v>169.08320600000002</c:v>
                </c:pt>
                <c:pt idx="40">
                  <c:v>170.38092</c:v>
                </c:pt>
              </c:numCache>
            </c:numRef>
          </c:val>
          <c:smooth val="0"/>
        </c:ser>
        <c:ser>
          <c:idx val="3"/>
          <c:order val="4"/>
          <c:tx>
            <c:strRef>
              <c:f>Sheet1!$F$1</c:f>
              <c:strCache>
                <c:ptCount val="1"/>
                <c:pt idx="0">
                  <c:v>Reference</c:v>
                </c:pt>
              </c:strCache>
            </c:strRef>
          </c:tx>
          <c:spPr>
            <a:ln w="22225" cap="rnd">
              <a:solidFill>
                <a:schemeClr val="tx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97.771575999999996</c:v>
                </c:pt>
                <c:pt idx="1">
                  <c:v>133.89892599999999</c:v>
                </c:pt>
                <c:pt idx="2">
                  <c:v>131.81131000000002</c:v>
                </c:pt>
                <c:pt idx="3">
                  <c:v>125.930351</c:v>
                </c:pt>
                <c:pt idx="4">
                  <c:v>112.62378700000001</c:v>
                </c:pt>
                <c:pt idx="5">
                  <c:v>59.017952000000001</c:v>
                </c:pt>
                <c:pt idx="6">
                  <c:v>48.855705</c:v>
                </c:pt>
                <c:pt idx="7">
                  <c:v>59.343430000000005</c:v>
                </c:pt>
                <c:pt idx="8">
                  <c:v>76.201279</c:v>
                </c:pt>
                <c:pt idx="9">
                  <c:v>67.652732999999998</c:v>
                </c:pt>
                <c:pt idx="10">
                  <c:v>43.270496000000001</c:v>
                </c:pt>
                <c:pt idx="11">
                  <c:v>71.587997000000001</c:v>
                </c:pt>
                <c:pt idx="12">
                  <c:v>70.21392800000001</c:v>
                </c:pt>
                <c:pt idx="13">
                  <c:v>60.555264000000001</c:v>
                </c:pt>
                <c:pt idx="14">
                  <c:v>65.698181000000005</c:v>
                </c:pt>
                <c:pt idx="15">
                  <c:v>66.966231999999991</c:v>
                </c:pt>
                <c:pt idx="16">
                  <c:v>68.566528000000005</c:v>
                </c:pt>
                <c:pt idx="17">
                  <c:v>70.331649999999996</c:v>
                </c:pt>
                <c:pt idx="18">
                  <c:v>71.846969999999999</c:v>
                </c:pt>
                <c:pt idx="19">
                  <c:v>72.554810000000003</c:v>
                </c:pt>
                <c:pt idx="20">
                  <c:v>73.927573999999993</c:v>
                </c:pt>
                <c:pt idx="21">
                  <c:v>75.428145999999998</c:v>
                </c:pt>
                <c:pt idx="22">
                  <c:v>76.548935</c:v>
                </c:pt>
                <c:pt idx="23">
                  <c:v>77.393791000000007</c:v>
                </c:pt>
                <c:pt idx="24">
                  <c:v>78.101562000000001</c:v>
                </c:pt>
                <c:pt idx="25">
                  <c:v>78.826622</c:v>
                </c:pt>
                <c:pt idx="26">
                  <c:v>79.945999</c:v>
                </c:pt>
                <c:pt idx="27">
                  <c:v>80.923583999999991</c:v>
                </c:pt>
                <c:pt idx="28">
                  <c:v>81.905868999999996</c:v>
                </c:pt>
                <c:pt idx="29">
                  <c:v>82.21000699999999</c:v>
                </c:pt>
                <c:pt idx="30">
                  <c:v>83.920639000000008</c:v>
                </c:pt>
                <c:pt idx="31">
                  <c:v>84.768226999999996</c:v>
                </c:pt>
                <c:pt idx="32">
                  <c:v>85.086143000000007</c:v>
                </c:pt>
                <c:pt idx="33">
                  <c:v>86.488570999999993</c:v>
                </c:pt>
                <c:pt idx="34">
                  <c:v>88.146811999999997</c:v>
                </c:pt>
                <c:pt idx="35">
                  <c:v>88.602631000000002</c:v>
                </c:pt>
                <c:pt idx="36">
                  <c:v>89.846306000000013</c:v>
                </c:pt>
                <c:pt idx="37">
                  <c:v>90.272804000000008</c:v>
                </c:pt>
                <c:pt idx="38">
                  <c:v>90.10548399999999</c:v>
                </c:pt>
                <c:pt idx="39">
                  <c:v>90.229286000000002</c:v>
                </c:pt>
                <c:pt idx="40">
                  <c:v>89.908057999999997</c:v>
                </c:pt>
              </c:numCache>
            </c:numRef>
          </c:val>
          <c:smooth val="0"/>
        </c:ser>
        <c:dLbls>
          <c:showLegendKey val="0"/>
          <c:showVal val="0"/>
          <c:showCatName val="0"/>
          <c:showSerName val="0"/>
          <c:showPercent val="0"/>
          <c:showBubbleSize val="0"/>
        </c:dLbls>
        <c:smooth val="0"/>
        <c:axId val="1372904224"/>
        <c:axId val="1372896064"/>
      </c:lineChart>
      <c:catAx>
        <c:axId val="13729042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72896064"/>
        <c:crosses val="autoZero"/>
        <c:auto val="1"/>
        <c:lblAlgn val="ctr"/>
        <c:lblOffset val="100"/>
        <c:tickLblSkip val="10"/>
        <c:tickMarkSkip val="10"/>
        <c:noMultiLvlLbl val="0"/>
      </c:catAx>
      <c:valAx>
        <c:axId val="1372896064"/>
        <c:scaling>
          <c:orientation val="minMax"/>
          <c:max val="2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72904224"/>
        <c:crossesAt val="12"/>
        <c:crossBetween val="midCat"/>
        <c:majorUnit val="50"/>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900">
          <a:solidFill>
            <a:sysClr val="windowText" lastClr="000000"/>
          </a:solidFill>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943195454318955E-2"/>
          <c:y val="6.7397689471147118E-2"/>
          <c:w val="0.5477163916754878"/>
          <c:h val="0.83949118126522149"/>
        </c:manualLayout>
      </c:layout>
      <c:lineChart>
        <c:grouping val="standard"/>
        <c:varyColors val="0"/>
        <c:ser>
          <c:idx val="0"/>
          <c:order val="0"/>
          <c:tx>
            <c:strRef>
              <c:f>Sheet1!$B$1</c:f>
              <c:strCache>
                <c:ptCount val="1"/>
                <c:pt idx="0">
                  <c:v>Low Oil and Gas Resource and Technology</c:v>
                </c:pt>
              </c:strCache>
            </c:strRef>
          </c:tx>
          <c:spPr>
            <a:ln w="22225" cap="rnd">
              <a:solidFill>
                <a:srgbClr val="BD732A">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5.3130750000000004</c:v>
                </c:pt>
                <c:pt idx="1">
                  <c:v>4.7422690000000003</c:v>
                </c:pt>
                <c:pt idx="2">
                  <c:v>3.2072449999999999</c:v>
                </c:pt>
                <c:pt idx="3">
                  <c:v>4.2787889999999997</c:v>
                </c:pt>
                <c:pt idx="4">
                  <c:v>4.9572010000000004</c:v>
                </c:pt>
                <c:pt idx="5">
                  <c:v>2.9514049999999998</c:v>
                </c:pt>
                <c:pt idx="6">
                  <c:v>2.777123</c:v>
                </c:pt>
                <c:pt idx="7">
                  <c:v>3.244478</c:v>
                </c:pt>
                <c:pt idx="8">
                  <c:v>3.3521699999999996</c:v>
                </c:pt>
                <c:pt idx="9">
                  <c:v>2.6586460000000001</c:v>
                </c:pt>
                <c:pt idx="10">
                  <c:v>2.1129889999999998</c:v>
                </c:pt>
                <c:pt idx="11">
                  <c:v>4.107037</c:v>
                </c:pt>
                <c:pt idx="12">
                  <c:v>4.4739120000000003</c:v>
                </c:pt>
                <c:pt idx="13">
                  <c:v>4.3642820000000002</c:v>
                </c:pt>
                <c:pt idx="14">
                  <c:v>4.2413470000000002</c:v>
                </c:pt>
                <c:pt idx="15">
                  <c:v>4.2276680000000004</c:v>
                </c:pt>
                <c:pt idx="16">
                  <c:v>4.3385759999999998</c:v>
                </c:pt>
                <c:pt idx="17">
                  <c:v>4.4306330000000003</c:v>
                </c:pt>
                <c:pt idx="18">
                  <c:v>4.7092550000000006</c:v>
                </c:pt>
                <c:pt idx="19">
                  <c:v>4.981331</c:v>
                </c:pt>
                <c:pt idx="20">
                  <c:v>5.1550330000000004</c:v>
                </c:pt>
                <c:pt idx="21">
                  <c:v>5.3550459999999998</c:v>
                </c:pt>
                <c:pt idx="22">
                  <c:v>5.53843</c:v>
                </c:pt>
                <c:pt idx="23">
                  <c:v>5.7004480000000006</c:v>
                </c:pt>
                <c:pt idx="24">
                  <c:v>5.8130559999999996</c:v>
                </c:pt>
                <c:pt idx="25">
                  <c:v>5.8766410000000002</c:v>
                </c:pt>
                <c:pt idx="26">
                  <c:v>6.0665750000000003</c:v>
                </c:pt>
                <c:pt idx="27">
                  <c:v>6.1214830000000005</c:v>
                </c:pt>
                <c:pt idx="28">
                  <c:v>6.1914629999999997</c:v>
                </c:pt>
                <c:pt idx="29">
                  <c:v>6.3119009999999998</c:v>
                </c:pt>
                <c:pt idx="30">
                  <c:v>6.4379349999999995</c:v>
                </c:pt>
                <c:pt idx="31">
                  <c:v>6.4017109999999997</c:v>
                </c:pt>
                <c:pt idx="32">
                  <c:v>6.3334609999999998</c:v>
                </c:pt>
                <c:pt idx="33">
                  <c:v>6.2840480000000003</c:v>
                </c:pt>
                <c:pt idx="34">
                  <c:v>6.4222029999999997</c:v>
                </c:pt>
                <c:pt idx="35">
                  <c:v>6.4612999999999996</c:v>
                </c:pt>
                <c:pt idx="36">
                  <c:v>6.5178539999999998</c:v>
                </c:pt>
                <c:pt idx="37">
                  <c:v>6.5576639999999999</c:v>
                </c:pt>
                <c:pt idx="38">
                  <c:v>6.5968380000000009</c:v>
                </c:pt>
                <c:pt idx="39">
                  <c:v>6.6743880000000004</c:v>
                </c:pt>
                <c:pt idx="40">
                  <c:v>6.7400060000000002</c:v>
                </c:pt>
              </c:numCache>
            </c:numRef>
          </c:val>
          <c:smooth val="0"/>
        </c:ser>
        <c:ser>
          <c:idx val="1"/>
          <c:order val="1"/>
          <c:tx>
            <c:strRef>
              <c:f>Sheet1!$C$1</c:f>
              <c:strCache>
                <c:ptCount val="1"/>
                <c:pt idx="0">
                  <c:v>High Oil and Gas Resource and Technology</c:v>
                </c:pt>
              </c:strCache>
            </c:strRef>
          </c:tx>
          <c:spPr>
            <a:ln w="22225" cap="rnd">
              <a:solidFill>
                <a:srgbClr val="BD732A">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5.3130750000000004</c:v>
                </c:pt>
                <c:pt idx="1">
                  <c:v>4.7422690000000003</c:v>
                </c:pt>
                <c:pt idx="2">
                  <c:v>3.2072449999999999</c:v>
                </c:pt>
                <c:pt idx="3">
                  <c:v>4.2787889999999997</c:v>
                </c:pt>
                <c:pt idx="4">
                  <c:v>4.9572010000000004</c:v>
                </c:pt>
                <c:pt idx="5">
                  <c:v>2.9514049999999998</c:v>
                </c:pt>
                <c:pt idx="6">
                  <c:v>2.777123</c:v>
                </c:pt>
                <c:pt idx="7">
                  <c:v>3.244478</c:v>
                </c:pt>
                <c:pt idx="8">
                  <c:v>3.3521699999999996</c:v>
                </c:pt>
                <c:pt idx="9">
                  <c:v>2.6586460000000001</c:v>
                </c:pt>
                <c:pt idx="10">
                  <c:v>2.1129889999999998</c:v>
                </c:pt>
                <c:pt idx="11">
                  <c:v>4.1079169999999996</c:v>
                </c:pt>
                <c:pt idx="12">
                  <c:v>3.5549559999999998</c:v>
                </c:pt>
                <c:pt idx="13">
                  <c:v>3.0637159999999999</c:v>
                </c:pt>
                <c:pt idx="14">
                  <c:v>2.6523279999999998</c:v>
                </c:pt>
                <c:pt idx="15">
                  <c:v>2.4580649999999999</c:v>
                </c:pt>
                <c:pt idx="16">
                  <c:v>2.3962669999999999</c:v>
                </c:pt>
                <c:pt idx="17">
                  <c:v>2.4326089999999998</c:v>
                </c:pt>
                <c:pt idx="18">
                  <c:v>2.5702020000000001</c:v>
                </c:pt>
                <c:pt idx="19">
                  <c:v>2.6456840000000001</c:v>
                </c:pt>
                <c:pt idx="20">
                  <c:v>2.7203430000000002</c:v>
                </c:pt>
                <c:pt idx="21">
                  <c:v>2.7483590000000002</c:v>
                </c:pt>
                <c:pt idx="22">
                  <c:v>2.7582390000000001</c:v>
                </c:pt>
                <c:pt idx="23">
                  <c:v>2.8354689999999998</c:v>
                </c:pt>
                <c:pt idx="24">
                  <c:v>2.8329490000000002</c:v>
                </c:pt>
                <c:pt idx="25">
                  <c:v>2.798241</c:v>
                </c:pt>
                <c:pt idx="26">
                  <c:v>2.7837959999999997</c:v>
                </c:pt>
                <c:pt idx="27">
                  <c:v>2.778708</c:v>
                </c:pt>
                <c:pt idx="28">
                  <c:v>2.7552249999999998</c:v>
                </c:pt>
                <c:pt idx="29">
                  <c:v>2.7645490000000001</c:v>
                </c:pt>
                <c:pt idx="30">
                  <c:v>2.7400359999999999</c:v>
                </c:pt>
                <c:pt idx="31">
                  <c:v>2.7011540000000003</c:v>
                </c:pt>
                <c:pt idx="32">
                  <c:v>2.6390830000000003</c:v>
                </c:pt>
                <c:pt idx="33">
                  <c:v>2.6164209999999999</c:v>
                </c:pt>
                <c:pt idx="34">
                  <c:v>2.5964400000000003</c:v>
                </c:pt>
                <c:pt idx="35">
                  <c:v>2.5835979999999998</c:v>
                </c:pt>
                <c:pt idx="36">
                  <c:v>2.5650080000000002</c:v>
                </c:pt>
                <c:pt idx="37">
                  <c:v>2.5245359999999999</c:v>
                </c:pt>
                <c:pt idx="38">
                  <c:v>2.5296560000000001</c:v>
                </c:pt>
                <c:pt idx="39">
                  <c:v>2.532159</c:v>
                </c:pt>
                <c:pt idx="40">
                  <c:v>2.540432</c:v>
                </c:pt>
              </c:numCache>
            </c:numRef>
          </c:val>
          <c:smooth val="0"/>
        </c:ser>
        <c:ser>
          <c:idx val="4"/>
          <c:order val="2"/>
          <c:tx>
            <c:strRef>
              <c:f>Sheet1!$D$1</c:f>
              <c:strCache>
                <c:ptCount val="1"/>
                <c:pt idx="0">
                  <c:v>High Oil Price</c:v>
                </c:pt>
              </c:strCache>
            </c:strRef>
          </c:tx>
          <c:spPr>
            <a:ln w="22225" cap="rnd">
              <a:solidFill>
                <a:srgbClr val="A33340">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5.3130750000000004</c:v>
                </c:pt>
                <c:pt idx="1">
                  <c:v>4.7422690000000003</c:v>
                </c:pt>
                <c:pt idx="2">
                  <c:v>3.2072449999999999</c:v>
                </c:pt>
                <c:pt idx="3">
                  <c:v>4.2787889999999997</c:v>
                </c:pt>
                <c:pt idx="4">
                  <c:v>4.9572010000000004</c:v>
                </c:pt>
                <c:pt idx="5">
                  <c:v>2.9514049999999998</c:v>
                </c:pt>
                <c:pt idx="6">
                  <c:v>2.777123</c:v>
                </c:pt>
                <c:pt idx="7">
                  <c:v>3.244478</c:v>
                </c:pt>
                <c:pt idx="8">
                  <c:v>3.3521699999999996</c:v>
                </c:pt>
                <c:pt idx="9">
                  <c:v>2.6586460000000001</c:v>
                </c:pt>
                <c:pt idx="10">
                  <c:v>2.1129880000000001</c:v>
                </c:pt>
                <c:pt idx="11">
                  <c:v>4.1068860000000003</c:v>
                </c:pt>
                <c:pt idx="12">
                  <c:v>3.8358410000000003</c:v>
                </c:pt>
                <c:pt idx="13">
                  <c:v>3.2352270000000001</c:v>
                </c:pt>
                <c:pt idx="14">
                  <c:v>2.8914560000000002</c:v>
                </c:pt>
                <c:pt idx="15">
                  <c:v>2.8054200000000002</c:v>
                </c:pt>
                <c:pt idx="16">
                  <c:v>2.7596479999999999</c:v>
                </c:pt>
                <c:pt idx="17">
                  <c:v>2.8444950000000002</c:v>
                </c:pt>
                <c:pt idx="18">
                  <c:v>3.0149499999999998</c:v>
                </c:pt>
                <c:pt idx="19">
                  <c:v>3.1916860000000002</c:v>
                </c:pt>
                <c:pt idx="20">
                  <c:v>3.3214999999999999</c:v>
                </c:pt>
                <c:pt idx="21">
                  <c:v>3.4462059999999997</c:v>
                </c:pt>
                <c:pt idx="22">
                  <c:v>3.5676290000000002</c:v>
                </c:pt>
                <c:pt idx="23">
                  <c:v>3.6405349999999999</c:v>
                </c:pt>
                <c:pt idx="24">
                  <c:v>3.6223260000000002</c:v>
                </c:pt>
                <c:pt idx="25">
                  <c:v>3.5719410000000003</c:v>
                </c:pt>
                <c:pt idx="26">
                  <c:v>3.5421279999999999</c:v>
                </c:pt>
                <c:pt idx="27">
                  <c:v>3.5823980000000004</c:v>
                </c:pt>
                <c:pt idx="28">
                  <c:v>3.6434089999999997</c:v>
                </c:pt>
                <c:pt idx="29">
                  <c:v>3.6734080000000002</c:v>
                </c:pt>
                <c:pt idx="30">
                  <c:v>3.7763870000000002</c:v>
                </c:pt>
                <c:pt idx="31">
                  <c:v>3.8219269999999996</c:v>
                </c:pt>
                <c:pt idx="32">
                  <c:v>3.7687080000000002</c:v>
                </c:pt>
                <c:pt idx="33">
                  <c:v>3.7411129999999999</c:v>
                </c:pt>
                <c:pt idx="34">
                  <c:v>3.7426169999999996</c:v>
                </c:pt>
                <c:pt idx="35">
                  <c:v>3.7064449999999995</c:v>
                </c:pt>
                <c:pt idx="36">
                  <c:v>3.677022</c:v>
                </c:pt>
                <c:pt idx="37">
                  <c:v>3.6903980000000005</c:v>
                </c:pt>
                <c:pt idx="38">
                  <c:v>3.6698330000000001</c:v>
                </c:pt>
                <c:pt idx="39">
                  <c:v>3.7136290000000001</c:v>
                </c:pt>
                <c:pt idx="40">
                  <c:v>3.7409489999999996</c:v>
                </c:pt>
              </c:numCache>
            </c:numRef>
          </c:val>
          <c:smooth val="0"/>
        </c:ser>
        <c:ser>
          <c:idx val="5"/>
          <c:order val="3"/>
          <c:tx>
            <c:strRef>
              <c:f>Sheet1!$E$1</c:f>
              <c:strCache>
                <c:ptCount val="1"/>
                <c:pt idx="0">
                  <c:v>Low Oil Price</c:v>
                </c:pt>
              </c:strCache>
            </c:strRef>
          </c:tx>
          <c:spPr>
            <a:ln w="22225" cap="rnd">
              <a:solidFill>
                <a:srgbClr val="A33340">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5.3130750000000004</c:v>
                </c:pt>
                <c:pt idx="1">
                  <c:v>4.7422690000000003</c:v>
                </c:pt>
                <c:pt idx="2">
                  <c:v>3.2072449999999999</c:v>
                </c:pt>
                <c:pt idx="3">
                  <c:v>4.2787889999999997</c:v>
                </c:pt>
                <c:pt idx="4">
                  <c:v>4.9572010000000004</c:v>
                </c:pt>
                <c:pt idx="5">
                  <c:v>2.9514049999999998</c:v>
                </c:pt>
                <c:pt idx="6">
                  <c:v>2.777123</c:v>
                </c:pt>
                <c:pt idx="7">
                  <c:v>3.244478</c:v>
                </c:pt>
                <c:pt idx="8">
                  <c:v>3.3521699999999996</c:v>
                </c:pt>
                <c:pt idx="9">
                  <c:v>2.6586460000000001</c:v>
                </c:pt>
                <c:pt idx="10">
                  <c:v>2.1129889999999998</c:v>
                </c:pt>
                <c:pt idx="11">
                  <c:v>4.1071599999999995</c:v>
                </c:pt>
                <c:pt idx="12">
                  <c:v>3.6177620000000004</c:v>
                </c:pt>
                <c:pt idx="13">
                  <c:v>3.4701680000000001</c:v>
                </c:pt>
                <c:pt idx="14">
                  <c:v>3.4725300000000003</c:v>
                </c:pt>
                <c:pt idx="15">
                  <c:v>3.3395160000000002</c:v>
                </c:pt>
                <c:pt idx="16">
                  <c:v>3.240049</c:v>
                </c:pt>
                <c:pt idx="17">
                  <c:v>3.273981</c:v>
                </c:pt>
                <c:pt idx="18">
                  <c:v>3.3783370000000001</c:v>
                </c:pt>
                <c:pt idx="19">
                  <c:v>3.4154960000000001</c:v>
                </c:pt>
                <c:pt idx="20">
                  <c:v>3.3951879999999997</c:v>
                </c:pt>
                <c:pt idx="21">
                  <c:v>3.4406550000000005</c:v>
                </c:pt>
                <c:pt idx="22">
                  <c:v>3.4784480000000002</c:v>
                </c:pt>
                <c:pt idx="23">
                  <c:v>3.5184480000000002</c:v>
                </c:pt>
                <c:pt idx="24">
                  <c:v>3.566506</c:v>
                </c:pt>
                <c:pt idx="25">
                  <c:v>3.591599</c:v>
                </c:pt>
                <c:pt idx="26">
                  <c:v>3.6382050000000001</c:v>
                </c:pt>
                <c:pt idx="27">
                  <c:v>3.6356610000000003</c:v>
                </c:pt>
                <c:pt idx="28">
                  <c:v>3.6216930000000001</c:v>
                </c:pt>
                <c:pt idx="29">
                  <c:v>3.5786449999999999</c:v>
                </c:pt>
                <c:pt idx="30">
                  <c:v>3.5487559999999996</c:v>
                </c:pt>
                <c:pt idx="31">
                  <c:v>3.5384800000000003</c:v>
                </c:pt>
                <c:pt idx="32">
                  <c:v>3.5188800000000002</c:v>
                </c:pt>
                <c:pt idx="33">
                  <c:v>3.5127860000000002</c:v>
                </c:pt>
                <c:pt idx="34">
                  <c:v>3.543228</c:v>
                </c:pt>
                <c:pt idx="35">
                  <c:v>3.5463640000000001</c:v>
                </c:pt>
                <c:pt idx="36">
                  <c:v>3.5240370000000003</c:v>
                </c:pt>
                <c:pt idx="37">
                  <c:v>3.5213730000000005</c:v>
                </c:pt>
                <c:pt idx="38">
                  <c:v>3.5204629999999999</c:v>
                </c:pt>
                <c:pt idx="39">
                  <c:v>3.5188109999999999</c:v>
                </c:pt>
                <c:pt idx="40">
                  <c:v>3.5410650000000001</c:v>
                </c:pt>
              </c:numCache>
            </c:numRef>
          </c:val>
          <c:smooth val="0"/>
        </c:ser>
        <c:ser>
          <c:idx val="3"/>
          <c:order val="4"/>
          <c:tx>
            <c:strRef>
              <c:f>Sheet1!$F$1</c:f>
              <c:strCache>
                <c:ptCount val="1"/>
                <c:pt idx="0">
                  <c:v>Reference</c:v>
                </c:pt>
              </c:strCache>
            </c:strRef>
          </c:tx>
          <c:spPr>
            <a:ln w="22225" cap="rnd">
              <a:solidFill>
                <a:schemeClr val="tx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5.3130750000000004</c:v>
                </c:pt>
                <c:pt idx="1">
                  <c:v>4.7422690000000003</c:v>
                </c:pt>
                <c:pt idx="2">
                  <c:v>3.2072449999999999</c:v>
                </c:pt>
                <c:pt idx="3">
                  <c:v>4.2787889999999997</c:v>
                </c:pt>
                <c:pt idx="4">
                  <c:v>4.9572010000000004</c:v>
                </c:pt>
                <c:pt idx="5">
                  <c:v>2.9514049999999998</c:v>
                </c:pt>
                <c:pt idx="6">
                  <c:v>2.777123</c:v>
                </c:pt>
                <c:pt idx="7">
                  <c:v>3.244478</c:v>
                </c:pt>
                <c:pt idx="8">
                  <c:v>3.3521699999999996</c:v>
                </c:pt>
                <c:pt idx="9">
                  <c:v>2.6586460000000001</c:v>
                </c:pt>
                <c:pt idx="10">
                  <c:v>2.1129889999999998</c:v>
                </c:pt>
                <c:pt idx="11">
                  <c:v>4.1076510000000006</c:v>
                </c:pt>
                <c:pt idx="12">
                  <c:v>3.8431999999999999</c:v>
                </c:pt>
                <c:pt idx="13">
                  <c:v>3.4932249999999998</c:v>
                </c:pt>
                <c:pt idx="14">
                  <c:v>3.1748050000000001</c:v>
                </c:pt>
                <c:pt idx="15">
                  <c:v>3.0008349999999999</c:v>
                </c:pt>
                <c:pt idx="16">
                  <c:v>2.9781339999999998</c:v>
                </c:pt>
                <c:pt idx="17">
                  <c:v>3.075542</c:v>
                </c:pt>
                <c:pt idx="18">
                  <c:v>3.2467950000000001</c:v>
                </c:pt>
                <c:pt idx="19">
                  <c:v>3.3646910000000005</c:v>
                </c:pt>
                <c:pt idx="20">
                  <c:v>3.4596519999999997</c:v>
                </c:pt>
                <c:pt idx="21">
                  <c:v>3.5438400000000003</c:v>
                </c:pt>
                <c:pt idx="22">
                  <c:v>3.5773830000000002</c:v>
                </c:pt>
                <c:pt idx="23">
                  <c:v>3.6457830000000002</c:v>
                </c:pt>
                <c:pt idx="24">
                  <c:v>3.6400910000000004</c:v>
                </c:pt>
                <c:pt idx="25">
                  <c:v>3.6379040000000002</c:v>
                </c:pt>
                <c:pt idx="26">
                  <c:v>3.6477919999999999</c:v>
                </c:pt>
                <c:pt idx="27">
                  <c:v>3.6650480000000005</c:v>
                </c:pt>
                <c:pt idx="28">
                  <c:v>3.6839080000000002</c:v>
                </c:pt>
                <c:pt idx="29">
                  <c:v>3.685022</c:v>
                </c:pt>
                <c:pt idx="30">
                  <c:v>3.7205379999999999</c:v>
                </c:pt>
                <c:pt idx="31">
                  <c:v>3.7265929999999998</c:v>
                </c:pt>
                <c:pt idx="32">
                  <c:v>3.7038300000000004</c:v>
                </c:pt>
                <c:pt idx="33">
                  <c:v>3.7073690000000004</c:v>
                </c:pt>
                <c:pt idx="34">
                  <c:v>3.645143</c:v>
                </c:pt>
                <c:pt idx="35">
                  <c:v>3.6145320000000001</c:v>
                </c:pt>
                <c:pt idx="36">
                  <c:v>3.6030580000000003</c:v>
                </c:pt>
                <c:pt idx="37">
                  <c:v>3.596854</c:v>
                </c:pt>
                <c:pt idx="38">
                  <c:v>3.6211029999999997</c:v>
                </c:pt>
                <c:pt idx="39">
                  <c:v>3.597585</c:v>
                </c:pt>
                <c:pt idx="40">
                  <c:v>3.590354</c:v>
                </c:pt>
              </c:numCache>
            </c:numRef>
          </c:val>
          <c:smooth val="0"/>
        </c:ser>
        <c:dLbls>
          <c:showLegendKey val="0"/>
          <c:showVal val="0"/>
          <c:showCatName val="0"/>
          <c:showSerName val="0"/>
          <c:showPercent val="0"/>
          <c:showBubbleSize val="0"/>
        </c:dLbls>
        <c:smooth val="0"/>
        <c:axId val="1372904768"/>
        <c:axId val="1372889536"/>
        <c:extLst/>
      </c:lineChart>
      <c:catAx>
        <c:axId val="137290476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2889536"/>
        <c:crosses val="autoZero"/>
        <c:auto val="1"/>
        <c:lblAlgn val="ctr"/>
        <c:lblOffset val="100"/>
        <c:tickLblSkip val="10"/>
        <c:tickMarkSkip val="10"/>
        <c:noMultiLvlLbl val="0"/>
      </c:catAx>
      <c:valAx>
        <c:axId val="13728895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2904768"/>
        <c:crossesAt val="12"/>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98219639808173E-2"/>
          <c:y val="7.4766249528204889E-2"/>
          <c:w val="0.78538506570558542"/>
          <c:h val="0.82527775777771828"/>
        </c:manualLayout>
      </c:layout>
      <c:lineChart>
        <c:grouping val="standard"/>
        <c:varyColors val="0"/>
        <c:ser>
          <c:idx val="0"/>
          <c:order val="0"/>
          <c:tx>
            <c:strRef>
              <c:f>Sheet1!$B$1</c:f>
              <c:strCache>
                <c:ptCount val="1"/>
                <c:pt idx="0">
                  <c:v>High Economic Growth</c:v>
                </c:pt>
              </c:strCache>
            </c:strRef>
          </c:tx>
          <c:spPr>
            <a:ln w="22225" cap="rnd">
              <a:solidFill>
                <a:srgbClr val="0096D7">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15.598800000000001</c:v>
                </c:pt>
                <c:pt idx="1">
                  <c:v>15.8407</c:v>
                </c:pt>
                <c:pt idx="2">
                  <c:v>16.196999999999999</c:v>
                </c:pt>
                <c:pt idx="3">
                  <c:v>16.4954</c:v>
                </c:pt>
                <c:pt idx="4">
                  <c:v>16.911999999999999</c:v>
                </c:pt>
                <c:pt idx="5">
                  <c:v>17.432200000000002</c:v>
                </c:pt>
                <c:pt idx="6">
                  <c:v>17.730499999999999</c:v>
                </c:pt>
                <c:pt idx="7">
                  <c:v>18.144100000000002</c:v>
                </c:pt>
                <c:pt idx="8">
                  <c:v>18.687799999999999</c:v>
                </c:pt>
                <c:pt idx="9">
                  <c:v>19.091699999999999</c:v>
                </c:pt>
                <c:pt idx="10">
                  <c:v>18.422599999999999</c:v>
                </c:pt>
                <c:pt idx="11">
                  <c:v>19.634503906000003</c:v>
                </c:pt>
                <c:pt idx="12">
                  <c:v>20.955482421999999</c:v>
                </c:pt>
                <c:pt idx="13">
                  <c:v>21.650904296999997</c:v>
                </c:pt>
                <c:pt idx="14">
                  <c:v>22.436921874999999</c:v>
                </c:pt>
                <c:pt idx="15">
                  <c:v>23.162873046999998</c:v>
                </c:pt>
                <c:pt idx="16">
                  <c:v>23.844601561999998</c:v>
                </c:pt>
                <c:pt idx="17">
                  <c:v>24.419849609</c:v>
                </c:pt>
                <c:pt idx="18">
                  <c:v>25.004453125000001</c:v>
                </c:pt>
                <c:pt idx="19">
                  <c:v>25.625886719</c:v>
                </c:pt>
                <c:pt idx="20">
                  <c:v>26.283675781000003</c:v>
                </c:pt>
                <c:pt idx="21">
                  <c:v>26.923804688000001</c:v>
                </c:pt>
                <c:pt idx="22">
                  <c:v>27.575080078000003</c:v>
                </c:pt>
                <c:pt idx="23">
                  <c:v>28.281943359</c:v>
                </c:pt>
                <c:pt idx="24">
                  <c:v>28.986144531000001</c:v>
                </c:pt>
                <c:pt idx="25">
                  <c:v>29.700619141000001</c:v>
                </c:pt>
                <c:pt idx="26">
                  <c:v>30.425949219</c:v>
                </c:pt>
                <c:pt idx="27">
                  <c:v>31.190617188000001</c:v>
                </c:pt>
                <c:pt idx="28">
                  <c:v>31.977447265999999</c:v>
                </c:pt>
                <c:pt idx="29">
                  <c:v>32.767783203</c:v>
                </c:pt>
                <c:pt idx="30">
                  <c:v>33.574863280999999</c:v>
                </c:pt>
                <c:pt idx="31">
                  <c:v>34.368945312000001</c:v>
                </c:pt>
                <c:pt idx="32">
                  <c:v>35.162925780999998</c:v>
                </c:pt>
                <c:pt idx="33">
                  <c:v>35.997085938000005</c:v>
                </c:pt>
                <c:pt idx="34">
                  <c:v>36.850945312</c:v>
                </c:pt>
                <c:pt idx="35">
                  <c:v>37.756183593999999</c:v>
                </c:pt>
                <c:pt idx="36">
                  <c:v>38.659199219000001</c:v>
                </c:pt>
                <c:pt idx="37">
                  <c:v>39.587789062000006</c:v>
                </c:pt>
                <c:pt idx="38">
                  <c:v>40.504523438</c:v>
                </c:pt>
                <c:pt idx="39">
                  <c:v>41.437214844000003</c:v>
                </c:pt>
                <c:pt idx="40">
                  <c:v>42.474199218999999</c:v>
                </c:pt>
              </c:numCache>
            </c:numRef>
          </c:val>
          <c:smooth val="0"/>
        </c:ser>
        <c:ser>
          <c:idx val="2"/>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15.598800000000001</c:v>
                </c:pt>
                <c:pt idx="1">
                  <c:v>15.8407</c:v>
                </c:pt>
                <c:pt idx="2">
                  <c:v>16.196999999999999</c:v>
                </c:pt>
                <c:pt idx="3">
                  <c:v>16.4954</c:v>
                </c:pt>
                <c:pt idx="4">
                  <c:v>16.911999999999999</c:v>
                </c:pt>
                <c:pt idx="5">
                  <c:v>17.432200000000002</c:v>
                </c:pt>
                <c:pt idx="6">
                  <c:v>17.730499999999999</c:v>
                </c:pt>
                <c:pt idx="7">
                  <c:v>18.144100000000002</c:v>
                </c:pt>
                <c:pt idx="8">
                  <c:v>18.687799999999999</c:v>
                </c:pt>
                <c:pt idx="9">
                  <c:v>19.091699999999999</c:v>
                </c:pt>
                <c:pt idx="10">
                  <c:v>18.422599999999999</c:v>
                </c:pt>
                <c:pt idx="11">
                  <c:v>19.287708984000002</c:v>
                </c:pt>
                <c:pt idx="12">
                  <c:v>19.760287109</c:v>
                </c:pt>
                <c:pt idx="13">
                  <c:v>20.221789061999999</c:v>
                </c:pt>
                <c:pt idx="14">
                  <c:v>20.729912109000001</c:v>
                </c:pt>
                <c:pt idx="15">
                  <c:v>21.174707031000001</c:v>
                </c:pt>
                <c:pt idx="16">
                  <c:v>21.588189453000002</c:v>
                </c:pt>
                <c:pt idx="17">
                  <c:v>21.943693359000001</c:v>
                </c:pt>
                <c:pt idx="18">
                  <c:v>22.341447265999999</c:v>
                </c:pt>
                <c:pt idx="19">
                  <c:v>22.750484374999999</c:v>
                </c:pt>
                <c:pt idx="20">
                  <c:v>23.184712891</c:v>
                </c:pt>
                <c:pt idx="21">
                  <c:v>23.604685547000003</c:v>
                </c:pt>
                <c:pt idx="22">
                  <c:v>24.072310546999997</c:v>
                </c:pt>
                <c:pt idx="23">
                  <c:v>24.531642578000003</c:v>
                </c:pt>
                <c:pt idx="24">
                  <c:v>24.923117188000003</c:v>
                </c:pt>
                <c:pt idx="25">
                  <c:v>25.304564453000001</c:v>
                </c:pt>
                <c:pt idx="26">
                  <c:v>25.681664061999999</c:v>
                </c:pt>
                <c:pt idx="27">
                  <c:v>26.080943359000003</c:v>
                </c:pt>
                <c:pt idx="28">
                  <c:v>26.491984375000001</c:v>
                </c:pt>
                <c:pt idx="29">
                  <c:v>26.940375</c:v>
                </c:pt>
                <c:pt idx="30">
                  <c:v>27.407310546999998</c:v>
                </c:pt>
                <c:pt idx="31">
                  <c:v>27.842832031</c:v>
                </c:pt>
                <c:pt idx="32">
                  <c:v>28.292699218999999</c:v>
                </c:pt>
                <c:pt idx="33">
                  <c:v>28.753757811999996</c:v>
                </c:pt>
                <c:pt idx="34">
                  <c:v>29.223880859000001</c:v>
                </c:pt>
                <c:pt idx="35">
                  <c:v>29.725132811999998</c:v>
                </c:pt>
                <c:pt idx="36">
                  <c:v>30.268091796999997</c:v>
                </c:pt>
                <c:pt idx="37">
                  <c:v>30.800546874999998</c:v>
                </c:pt>
                <c:pt idx="38">
                  <c:v>31.310892578000001</c:v>
                </c:pt>
                <c:pt idx="39">
                  <c:v>31.858810546999997</c:v>
                </c:pt>
                <c:pt idx="40">
                  <c:v>32.479828124999997</c:v>
                </c:pt>
              </c:numCache>
            </c:numRef>
          </c:val>
          <c:smooth val="0"/>
        </c:ser>
        <c:ser>
          <c:idx val="1"/>
          <c:order val="2"/>
          <c:tx>
            <c:strRef>
              <c:f>Sheet1!$D$1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15.598800000000001</c:v>
                </c:pt>
                <c:pt idx="1">
                  <c:v>15.8407</c:v>
                </c:pt>
                <c:pt idx="2">
                  <c:v>16.196999999999999</c:v>
                </c:pt>
                <c:pt idx="3">
                  <c:v>16.4954</c:v>
                </c:pt>
                <c:pt idx="4">
                  <c:v>16.911999999999999</c:v>
                </c:pt>
                <c:pt idx="5">
                  <c:v>17.432200000000002</c:v>
                </c:pt>
                <c:pt idx="6">
                  <c:v>17.730499999999999</c:v>
                </c:pt>
                <c:pt idx="7">
                  <c:v>18.144100000000002</c:v>
                </c:pt>
                <c:pt idx="8">
                  <c:v>18.687799999999999</c:v>
                </c:pt>
                <c:pt idx="9">
                  <c:v>19.091699999999999</c:v>
                </c:pt>
                <c:pt idx="10">
                  <c:v>18.422599999999999</c:v>
                </c:pt>
                <c:pt idx="11">
                  <c:v>19.438871094</c:v>
                </c:pt>
                <c:pt idx="12">
                  <c:v>20.303056640999998</c:v>
                </c:pt>
                <c:pt idx="13">
                  <c:v>20.862089844</c:v>
                </c:pt>
                <c:pt idx="14">
                  <c:v>21.484091796999998</c:v>
                </c:pt>
                <c:pt idx="15">
                  <c:v>22.061072266</c:v>
                </c:pt>
                <c:pt idx="16">
                  <c:v>22.609408203000001</c:v>
                </c:pt>
                <c:pt idx="17">
                  <c:v>23.060261719</c:v>
                </c:pt>
                <c:pt idx="18">
                  <c:v>23.516820311999997</c:v>
                </c:pt>
                <c:pt idx="19">
                  <c:v>24.014523438000001</c:v>
                </c:pt>
                <c:pt idx="20">
                  <c:v>24.555001953000001</c:v>
                </c:pt>
                <c:pt idx="21">
                  <c:v>25.077849609000001</c:v>
                </c:pt>
                <c:pt idx="22">
                  <c:v>25.619294921999998</c:v>
                </c:pt>
                <c:pt idx="23">
                  <c:v>26.179601561999998</c:v>
                </c:pt>
                <c:pt idx="24">
                  <c:v>26.734855468999999</c:v>
                </c:pt>
                <c:pt idx="25">
                  <c:v>27.278783203000003</c:v>
                </c:pt>
                <c:pt idx="26">
                  <c:v>27.816730468999999</c:v>
                </c:pt>
                <c:pt idx="27">
                  <c:v>28.383761719000002</c:v>
                </c:pt>
                <c:pt idx="28">
                  <c:v>28.943429688000002</c:v>
                </c:pt>
                <c:pt idx="29">
                  <c:v>29.525474609</c:v>
                </c:pt>
                <c:pt idx="30">
                  <c:v>30.134960938000003</c:v>
                </c:pt>
                <c:pt idx="31">
                  <c:v>30.703847656000001</c:v>
                </c:pt>
                <c:pt idx="32">
                  <c:v>31.299001953000001</c:v>
                </c:pt>
                <c:pt idx="33">
                  <c:v>31.912464844000002</c:v>
                </c:pt>
                <c:pt idx="34">
                  <c:v>32.530056641000002</c:v>
                </c:pt>
                <c:pt idx="35">
                  <c:v>33.192914062000014</c:v>
                </c:pt>
                <c:pt idx="36">
                  <c:v>33.877378905999997</c:v>
                </c:pt>
                <c:pt idx="37">
                  <c:v>34.526265625000001</c:v>
                </c:pt>
                <c:pt idx="38">
                  <c:v>35.184417969000002</c:v>
                </c:pt>
                <c:pt idx="39">
                  <c:v>35.901257812000004</c:v>
                </c:pt>
                <c:pt idx="40">
                  <c:v>36.652417969000005</c:v>
                </c:pt>
              </c:numCache>
            </c:numRef>
          </c:val>
          <c:smooth val="0"/>
        </c:ser>
        <c:dLbls>
          <c:showLegendKey val="0"/>
          <c:showVal val="0"/>
          <c:showCatName val="0"/>
          <c:showSerName val="0"/>
          <c:showPercent val="0"/>
          <c:showBubbleSize val="0"/>
        </c:dLbls>
        <c:smooth val="0"/>
        <c:axId val="1372901504"/>
        <c:axId val="1372900416"/>
      </c:lineChart>
      <c:catAx>
        <c:axId val="13729015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2900416"/>
        <c:crosses val="autoZero"/>
        <c:auto val="1"/>
        <c:lblAlgn val="ctr"/>
        <c:lblOffset val="100"/>
        <c:tickLblSkip val="10"/>
        <c:tickMarkSkip val="10"/>
        <c:noMultiLvlLbl val="0"/>
      </c:catAx>
      <c:valAx>
        <c:axId val="1372900416"/>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2901504"/>
        <c:crossesAt val="12"/>
        <c:crossBetween val="midCat"/>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51680763661448"/>
          <c:y val="7.8866633055786228E-2"/>
          <c:w val="0.75580905977912982"/>
          <c:h val="0.82117729713778165"/>
        </c:manualLayout>
      </c:layout>
      <c:lineChart>
        <c:grouping val="standard"/>
        <c:varyColors val="0"/>
        <c:ser>
          <c:idx val="0"/>
          <c:order val="0"/>
          <c:tx>
            <c:strRef>
              <c:f>Sheet1!$B$1</c:f>
              <c:strCache>
                <c:ptCount val="1"/>
                <c:pt idx="0">
                  <c:v>High Economic Growth</c:v>
                </c:pt>
              </c:strCache>
            </c:strRef>
          </c:tx>
          <c:spPr>
            <a:ln w="22225" cap="rnd">
              <a:solidFill>
                <a:srgbClr val="0096D7">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309.32709999999997</c:v>
                </c:pt>
                <c:pt idx="1">
                  <c:v>311.58350000000002</c:v>
                </c:pt>
                <c:pt idx="2">
                  <c:v>313.8777</c:v>
                </c:pt>
                <c:pt idx="3">
                  <c:v>316.05990000000003</c:v>
                </c:pt>
                <c:pt idx="4">
                  <c:v>318.38630000000001</c:v>
                </c:pt>
                <c:pt idx="5">
                  <c:v>320.73900000000003</c:v>
                </c:pt>
                <c:pt idx="6">
                  <c:v>323.0718</c:v>
                </c:pt>
                <c:pt idx="7">
                  <c:v>325.12209999999999</c:v>
                </c:pt>
                <c:pt idx="8">
                  <c:v>326.83819999999997</c:v>
                </c:pt>
                <c:pt idx="9">
                  <c:v>328.33</c:v>
                </c:pt>
                <c:pt idx="10">
                  <c:v>329.48410000000001</c:v>
                </c:pt>
                <c:pt idx="11">
                  <c:v>332.32662999999997</c:v>
                </c:pt>
                <c:pt idx="12">
                  <c:v>334.286316</c:v>
                </c:pt>
                <c:pt idx="13">
                  <c:v>336.50170900000001</c:v>
                </c:pt>
                <c:pt idx="14">
                  <c:v>338.86816400000004</c:v>
                </c:pt>
                <c:pt idx="15">
                  <c:v>341.370544</c:v>
                </c:pt>
                <c:pt idx="16">
                  <c:v>343.90567000000004</c:v>
                </c:pt>
                <c:pt idx="17">
                  <c:v>346.46603399999998</c:v>
                </c:pt>
                <c:pt idx="18">
                  <c:v>349.05410799999999</c:v>
                </c:pt>
                <c:pt idx="19">
                  <c:v>351.66461200000003</c:v>
                </c:pt>
                <c:pt idx="20">
                  <c:v>354.28448500000002</c:v>
                </c:pt>
                <c:pt idx="21">
                  <c:v>356.90011600000003</c:v>
                </c:pt>
                <c:pt idx="22">
                  <c:v>359.488831</c:v>
                </c:pt>
                <c:pt idx="23">
                  <c:v>362.04199199999999</c:v>
                </c:pt>
                <c:pt idx="24">
                  <c:v>364.56814600000001</c:v>
                </c:pt>
                <c:pt idx="25">
                  <c:v>367.05972300000002</c:v>
                </c:pt>
                <c:pt idx="26">
                  <c:v>369.50839200000001</c:v>
                </c:pt>
                <c:pt idx="27">
                  <c:v>371.909515</c:v>
                </c:pt>
                <c:pt idx="28">
                  <c:v>374.266907</c:v>
                </c:pt>
                <c:pt idx="29">
                  <c:v>376.59286500000002</c:v>
                </c:pt>
                <c:pt idx="30">
                  <c:v>378.889252</c:v>
                </c:pt>
                <c:pt idx="31">
                  <c:v>381.16241500000001</c:v>
                </c:pt>
                <c:pt idx="32">
                  <c:v>383.42245499999996</c:v>
                </c:pt>
                <c:pt idx="33">
                  <c:v>385.66833500000001</c:v>
                </c:pt>
                <c:pt idx="34">
                  <c:v>387.89862099999999</c:v>
                </c:pt>
                <c:pt idx="35">
                  <c:v>390.11703499999999</c:v>
                </c:pt>
                <c:pt idx="36">
                  <c:v>392.32904100000002</c:v>
                </c:pt>
                <c:pt idx="37">
                  <c:v>394.54183999999998</c:v>
                </c:pt>
                <c:pt idx="38">
                  <c:v>396.75268599999998</c:v>
                </c:pt>
                <c:pt idx="39">
                  <c:v>398.96063199999998</c:v>
                </c:pt>
                <c:pt idx="40">
                  <c:v>401.16958599999998</c:v>
                </c:pt>
              </c:numCache>
            </c:numRef>
          </c:val>
          <c:smooth val="0"/>
        </c:ser>
        <c:ser>
          <c:idx val="2"/>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309.32709999999997</c:v>
                </c:pt>
                <c:pt idx="1">
                  <c:v>311.58350000000002</c:v>
                </c:pt>
                <c:pt idx="2">
                  <c:v>313.8777</c:v>
                </c:pt>
                <c:pt idx="3">
                  <c:v>316.05990000000003</c:v>
                </c:pt>
                <c:pt idx="4">
                  <c:v>318.38630000000001</c:v>
                </c:pt>
                <c:pt idx="5">
                  <c:v>320.73900000000003</c:v>
                </c:pt>
                <c:pt idx="6">
                  <c:v>323.0718</c:v>
                </c:pt>
                <c:pt idx="7">
                  <c:v>325.12209999999999</c:v>
                </c:pt>
                <c:pt idx="8">
                  <c:v>326.83819999999997</c:v>
                </c:pt>
                <c:pt idx="9">
                  <c:v>328.33</c:v>
                </c:pt>
                <c:pt idx="10">
                  <c:v>329.48410000000001</c:v>
                </c:pt>
                <c:pt idx="11">
                  <c:v>331.83917200000002</c:v>
                </c:pt>
                <c:pt idx="12">
                  <c:v>332.45992999999999</c:v>
                </c:pt>
                <c:pt idx="13">
                  <c:v>333.52041600000001</c:v>
                </c:pt>
                <c:pt idx="14">
                  <c:v>334.70873999999998</c:v>
                </c:pt>
                <c:pt idx="15">
                  <c:v>336.00851399999999</c:v>
                </c:pt>
                <c:pt idx="16">
                  <c:v>337.31652800000001</c:v>
                </c:pt>
                <c:pt idx="17">
                  <c:v>338.62545799999998</c:v>
                </c:pt>
                <c:pt idx="18">
                  <c:v>339.93743900000004</c:v>
                </c:pt>
                <c:pt idx="19">
                  <c:v>341.247345</c:v>
                </c:pt>
                <c:pt idx="20">
                  <c:v>342.54238900000001</c:v>
                </c:pt>
                <c:pt idx="21">
                  <c:v>343.80850199999998</c:v>
                </c:pt>
                <c:pt idx="22">
                  <c:v>345.02374300000002</c:v>
                </c:pt>
                <c:pt idx="23">
                  <c:v>346.17996199999999</c:v>
                </c:pt>
                <c:pt idx="24">
                  <c:v>347.28539999999998</c:v>
                </c:pt>
                <c:pt idx="25">
                  <c:v>348.333099</c:v>
                </c:pt>
                <c:pt idx="26">
                  <c:v>349.31506300000001</c:v>
                </c:pt>
                <c:pt idx="27">
                  <c:v>350.22683699999999</c:v>
                </c:pt>
                <c:pt idx="28">
                  <c:v>351.07269300000002</c:v>
                </c:pt>
                <c:pt idx="29">
                  <c:v>351.86526499999997</c:v>
                </c:pt>
                <c:pt idx="30">
                  <c:v>352.60702500000002</c:v>
                </c:pt>
                <c:pt idx="31">
                  <c:v>353.30481000000003</c:v>
                </c:pt>
                <c:pt idx="32">
                  <c:v>353.96875</c:v>
                </c:pt>
                <c:pt idx="33">
                  <c:v>354.599243</c:v>
                </c:pt>
                <c:pt idx="34">
                  <c:v>355.19534300000004</c:v>
                </c:pt>
                <c:pt idx="35">
                  <c:v>355.76126099999999</c:v>
                </c:pt>
                <c:pt idx="36">
                  <c:v>356.30270400000001</c:v>
                </c:pt>
                <c:pt idx="37">
                  <c:v>356.82766700000002</c:v>
                </c:pt>
                <c:pt idx="38">
                  <c:v>357.33395400000001</c:v>
                </c:pt>
                <c:pt idx="39">
                  <c:v>357.82119799999998</c:v>
                </c:pt>
                <c:pt idx="40">
                  <c:v>358.29336499999999</c:v>
                </c:pt>
              </c:numCache>
            </c:numRef>
          </c:val>
          <c:smooth val="0"/>
        </c:ser>
        <c:ser>
          <c:idx val="1"/>
          <c:order val="2"/>
          <c:tx>
            <c:strRef>
              <c:f>Sheet1!$D$1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309.32709999999997</c:v>
                </c:pt>
                <c:pt idx="1">
                  <c:v>311.58350000000002</c:v>
                </c:pt>
                <c:pt idx="2">
                  <c:v>313.8777</c:v>
                </c:pt>
                <c:pt idx="3">
                  <c:v>316.05990000000003</c:v>
                </c:pt>
                <c:pt idx="4">
                  <c:v>318.38630000000001</c:v>
                </c:pt>
                <c:pt idx="5">
                  <c:v>320.73900000000003</c:v>
                </c:pt>
                <c:pt idx="6">
                  <c:v>323.0718</c:v>
                </c:pt>
                <c:pt idx="7">
                  <c:v>325.12209999999999</c:v>
                </c:pt>
                <c:pt idx="8">
                  <c:v>326.83819999999997</c:v>
                </c:pt>
                <c:pt idx="9">
                  <c:v>328.33</c:v>
                </c:pt>
                <c:pt idx="10">
                  <c:v>329.48410000000001</c:v>
                </c:pt>
                <c:pt idx="11">
                  <c:v>332.00228900000002</c:v>
                </c:pt>
                <c:pt idx="12">
                  <c:v>333.14962800000001</c:v>
                </c:pt>
                <c:pt idx="13">
                  <c:v>334.68261699999999</c:v>
                </c:pt>
                <c:pt idx="14">
                  <c:v>336.352936</c:v>
                </c:pt>
                <c:pt idx="15">
                  <c:v>338.14468399999998</c:v>
                </c:pt>
                <c:pt idx="16">
                  <c:v>339.95471200000003</c:v>
                </c:pt>
                <c:pt idx="17">
                  <c:v>341.77563500000002</c:v>
                </c:pt>
                <c:pt idx="18">
                  <c:v>343.60967999999997</c:v>
                </c:pt>
                <c:pt idx="19">
                  <c:v>345.45166</c:v>
                </c:pt>
                <c:pt idx="20">
                  <c:v>347.28869600000002</c:v>
                </c:pt>
                <c:pt idx="21">
                  <c:v>349.10687300000001</c:v>
                </c:pt>
                <c:pt idx="22">
                  <c:v>350.88400300000001</c:v>
                </c:pt>
                <c:pt idx="23">
                  <c:v>352.61172499999998</c:v>
                </c:pt>
                <c:pt idx="24">
                  <c:v>354.29840099999996</c:v>
                </c:pt>
                <c:pt idx="25">
                  <c:v>355.93682899999999</c:v>
                </c:pt>
                <c:pt idx="26">
                  <c:v>357.518799</c:v>
                </c:pt>
                <c:pt idx="27">
                  <c:v>359.03988599999997</c:v>
                </c:pt>
                <c:pt idx="28">
                  <c:v>360.50418100000002</c:v>
                </c:pt>
                <c:pt idx="29">
                  <c:v>361.92407200000002</c:v>
                </c:pt>
                <c:pt idx="30">
                  <c:v>363.30181899999997</c:v>
                </c:pt>
                <c:pt idx="31">
                  <c:v>364.64413500000001</c:v>
                </c:pt>
                <c:pt idx="32">
                  <c:v>365.96106000000003</c:v>
                </c:pt>
                <c:pt idx="33">
                  <c:v>367.252411</c:v>
                </c:pt>
                <c:pt idx="34">
                  <c:v>368.51709</c:v>
                </c:pt>
                <c:pt idx="35">
                  <c:v>369.75906400000002</c:v>
                </c:pt>
                <c:pt idx="36">
                  <c:v>370.983948</c:v>
                </c:pt>
                <c:pt idx="37">
                  <c:v>372.199432</c:v>
                </c:pt>
                <c:pt idx="38">
                  <c:v>373.403076</c:v>
                </c:pt>
                <c:pt idx="39">
                  <c:v>374.594269</c:v>
                </c:pt>
                <c:pt idx="40">
                  <c:v>375.77700800000002</c:v>
                </c:pt>
              </c:numCache>
            </c:numRef>
          </c:val>
          <c:smooth val="0"/>
        </c:ser>
        <c:dLbls>
          <c:showLegendKey val="0"/>
          <c:showVal val="0"/>
          <c:showCatName val="0"/>
          <c:showSerName val="0"/>
          <c:showPercent val="0"/>
          <c:showBubbleSize val="0"/>
        </c:dLbls>
        <c:smooth val="0"/>
        <c:axId val="1372891168"/>
        <c:axId val="1372899872"/>
      </c:lineChart>
      <c:catAx>
        <c:axId val="13728911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2899872"/>
        <c:crosses val="autoZero"/>
        <c:auto val="1"/>
        <c:lblAlgn val="ctr"/>
        <c:lblOffset val="100"/>
        <c:tickLblSkip val="10"/>
        <c:tickMarkSkip val="10"/>
        <c:noMultiLvlLbl val="0"/>
      </c:catAx>
      <c:valAx>
        <c:axId val="1372899872"/>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2891168"/>
        <c:crossesAt val="12"/>
        <c:crossBetween val="midCat"/>
        <c:majorUnit val="1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51518544770578"/>
          <c:y val="5.3833574447770552E-2"/>
          <c:w val="0.66911670202998541"/>
          <c:h val="0.82134581034039944"/>
        </c:manualLayout>
      </c:layout>
      <c:lineChart>
        <c:grouping val="standard"/>
        <c:varyColors val="0"/>
        <c:ser>
          <c:idx val="0"/>
          <c:order val="0"/>
          <c:tx>
            <c:strRef>
              <c:f>Sheet1!$B$1</c:f>
              <c:strCache>
                <c:ptCount val="1"/>
                <c:pt idx="0">
                  <c:v>Natural Gas</c:v>
                </c:pt>
              </c:strCache>
            </c:strRef>
          </c:tx>
          <c:spPr>
            <a:ln w="22225" cap="rnd">
              <a:solidFill>
                <a:schemeClr val="accent1"/>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0</c:v>
                </c:pt>
                <c:pt idx="1">
                  <c:v>0</c:v>
                </c:pt>
                <c:pt idx="2">
                  <c:v>1062.3535160000001</c:v>
                </c:pt>
                <c:pt idx="3">
                  <c:v>1034.239014</c:v>
                </c:pt>
                <c:pt idx="4">
                  <c:v>1009.765503</c:v>
                </c:pt>
                <c:pt idx="5">
                  <c:v>994.95275900000001</c:v>
                </c:pt>
                <c:pt idx="6">
                  <c:v>981.70959499999992</c:v>
                </c:pt>
                <c:pt idx="7">
                  <c:v>964.58459499999992</c:v>
                </c:pt>
                <c:pt idx="8">
                  <c:v>950.13861099999997</c:v>
                </c:pt>
                <c:pt idx="9">
                  <c:v>935.21331799999996</c:v>
                </c:pt>
                <c:pt idx="10">
                  <c:v>925.07074</c:v>
                </c:pt>
                <c:pt idx="11">
                  <c:v>915.12579299999993</c:v>
                </c:pt>
                <c:pt idx="12">
                  <c:v>906.07495099999994</c:v>
                </c:pt>
                <c:pt idx="13">
                  <c:v>897.38067599999999</c:v>
                </c:pt>
                <c:pt idx="14">
                  <c:v>889.93853800000011</c:v>
                </c:pt>
                <c:pt idx="15">
                  <c:v>881.98339800000008</c:v>
                </c:pt>
                <c:pt idx="16">
                  <c:v>875.19244399999991</c:v>
                </c:pt>
                <c:pt idx="17">
                  <c:v>870.49310299999991</c:v>
                </c:pt>
                <c:pt idx="18">
                  <c:v>865.99768100000017</c:v>
                </c:pt>
                <c:pt idx="19">
                  <c:v>861.50872799999991</c:v>
                </c:pt>
                <c:pt idx="20">
                  <c:v>856.79486099999997</c:v>
                </c:pt>
                <c:pt idx="21">
                  <c:v>851.4519039999999</c:v>
                </c:pt>
                <c:pt idx="22">
                  <c:v>845.96478300000001</c:v>
                </c:pt>
                <c:pt idx="23">
                  <c:v>840.26123000000007</c:v>
                </c:pt>
                <c:pt idx="24">
                  <c:v>834.21557599999994</c:v>
                </c:pt>
                <c:pt idx="25">
                  <c:v>828.18493699999999</c:v>
                </c:pt>
                <c:pt idx="26">
                  <c:v>822.62115499999993</c:v>
                </c:pt>
                <c:pt idx="27">
                  <c:v>816.86206100000004</c:v>
                </c:pt>
                <c:pt idx="28">
                  <c:v>811.90368699999999</c:v>
                </c:pt>
                <c:pt idx="29">
                  <c:v>808.65759300000002</c:v>
                </c:pt>
                <c:pt idx="30">
                  <c:v>804.99774200000002</c:v>
                </c:pt>
              </c:numCache>
            </c:numRef>
          </c:val>
          <c:smooth val="0"/>
        </c:ser>
        <c:ser>
          <c:idx val="1"/>
          <c:order val="1"/>
          <c:tx>
            <c:strRef>
              <c:f>Sheet1!$C$1</c:f>
              <c:strCache>
                <c:ptCount val="1"/>
                <c:pt idx="0">
                  <c:v>Wind</c:v>
                </c:pt>
              </c:strCache>
            </c:strRef>
          </c:tx>
          <c:spPr>
            <a:ln w="22225" cap="rnd">
              <a:solidFill>
                <a:srgbClr val="5D9732"/>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0</c:v>
                </c:pt>
                <c:pt idx="1">
                  <c:v>0</c:v>
                </c:pt>
                <c:pt idx="2">
                  <c:v>1411.177124</c:v>
                </c:pt>
                <c:pt idx="3">
                  <c:v>1377.179443</c:v>
                </c:pt>
                <c:pt idx="4">
                  <c:v>1358.619385</c:v>
                </c:pt>
                <c:pt idx="5">
                  <c:v>1347.630249</c:v>
                </c:pt>
                <c:pt idx="6">
                  <c:v>1335.1773679999999</c:v>
                </c:pt>
                <c:pt idx="7">
                  <c:v>1318.7238769999999</c:v>
                </c:pt>
                <c:pt idx="8">
                  <c:v>1301.4165039999998</c:v>
                </c:pt>
                <c:pt idx="9">
                  <c:v>1284.774414</c:v>
                </c:pt>
                <c:pt idx="10">
                  <c:v>1272.0740970000002</c:v>
                </c:pt>
                <c:pt idx="11">
                  <c:v>1260.7926029999999</c:v>
                </c:pt>
                <c:pt idx="12">
                  <c:v>1249.5576169999999</c:v>
                </c:pt>
                <c:pt idx="13">
                  <c:v>1238.8007810000001</c:v>
                </c:pt>
                <c:pt idx="14">
                  <c:v>1229.76062</c:v>
                </c:pt>
                <c:pt idx="15">
                  <c:v>1220.0004880000001</c:v>
                </c:pt>
                <c:pt idx="16">
                  <c:v>1211.841064</c:v>
                </c:pt>
                <c:pt idx="17">
                  <c:v>1206.5720210000002</c:v>
                </c:pt>
                <c:pt idx="18">
                  <c:v>1201.583374</c:v>
                </c:pt>
                <c:pt idx="19">
                  <c:v>1196.6016849999999</c:v>
                </c:pt>
                <c:pt idx="20">
                  <c:v>1191.3050539999999</c:v>
                </c:pt>
                <c:pt idx="21">
                  <c:v>1185.1297609999999</c:v>
                </c:pt>
                <c:pt idx="22">
                  <c:v>1178.749268</c:v>
                </c:pt>
                <c:pt idx="23">
                  <c:v>1172.0615230000001</c:v>
                </c:pt>
                <c:pt idx="24">
                  <c:v>1164.8900149999999</c:v>
                </c:pt>
                <c:pt idx="25">
                  <c:v>1157.732544</c:v>
                </c:pt>
                <c:pt idx="26">
                  <c:v>1151.221558</c:v>
                </c:pt>
                <c:pt idx="27">
                  <c:v>1144.43103</c:v>
                </c:pt>
                <c:pt idx="28">
                  <c:v>1138.2579349999999</c:v>
                </c:pt>
                <c:pt idx="29">
                  <c:v>1132.9140619999998</c:v>
                </c:pt>
                <c:pt idx="30">
                  <c:v>1126.993164</c:v>
                </c:pt>
              </c:numCache>
            </c:numRef>
          </c:val>
          <c:smooth val="0"/>
        </c:ser>
        <c:ser>
          <c:idx val="2"/>
          <c:order val="2"/>
          <c:tx>
            <c:strRef>
              <c:f>Sheet1!$D$1</c:f>
              <c:strCache>
                <c:ptCount val="1"/>
                <c:pt idx="0">
                  <c:v>Solar PV</c:v>
                </c:pt>
              </c:strCache>
            </c:strRef>
          </c:tx>
          <c:spPr>
            <a:ln w="22225" cap="rnd">
              <a:solidFill>
                <a:schemeClr val="accent4"/>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0</c:v>
                </c:pt>
                <c:pt idx="1">
                  <c:v>0</c:v>
                </c:pt>
                <c:pt idx="2">
                  <c:v>1322.8233640000001</c:v>
                </c:pt>
                <c:pt idx="3">
                  <c:v>1218.8244630000002</c:v>
                </c:pt>
                <c:pt idx="4">
                  <c:v>1145.0928960000001</c:v>
                </c:pt>
                <c:pt idx="5">
                  <c:v>1110.5708010000001</c:v>
                </c:pt>
                <c:pt idx="6">
                  <c:v>1078.7658689999998</c:v>
                </c:pt>
                <c:pt idx="7">
                  <c:v>1052.585693</c:v>
                </c:pt>
                <c:pt idx="8">
                  <c:v>1027.719971</c:v>
                </c:pt>
                <c:pt idx="9">
                  <c:v>1005.0773320000001</c:v>
                </c:pt>
                <c:pt idx="10">
                  <c:v>985.62316899999996</c:v>
                </c:pt>
                <c:pt idx="11">
                  <c:v>966.79534899999999</c:v>
                </c:pt>
                <c:pt idx="12">
                  <c:v>952.11651600000005</c:v>
                </c:pt>
                <c:pt idx="13">
                  <c:v>938.43426499999998</c:v>
                </c:pt>
                <c:pt idx="14">
                  <c:v>926.29046600000004</c:v>
                </c:pt>
                <c:pt idx="15">
                  <c:v>913.65093999999999</c:v>
                </c:pt>
                <c:pt idx="16">
                  <c:v>902.25323500000002</c:v>
                </c:pt>
                <c:pt idx="17">
                  <c:v>893.03137200000003</c:v>
                </c:pt>
                <c:pt idx="18">
                  <c:v>884.02697799999999</c:v>
                </c:pt>
                <c:pt idx="19">
                  <c:v>875.03662100000008</c:v>
                </c:pt>
                <c:pt idx="20">
                  <c:v>865.82641599999999</c:v>
                </c:pt>
                <c:pt idx="21">
                  <c:v>855.99371300000007</c:v>
                </c:pt>
                <c:pt idx="22">
                  <c:v>846.03356899999994</c:v>
                </c:pt>
                <c:pt idx="23">
                  <c:v>835.87628200000006</c:v>
                </c:pt>
                <c:pt idx="24">
                  <c:v>825.40155000000004</c:v>
                </c:pt>
                <c:pt idx="25">
                  <c:v>814.96649200000002</c:v>
                </c:pt>
                <c:pt idx="26">
                  <c:v>805.01348899999994</c:v>
                </c:pt>
                <c:pt idx="27">
                  <c:v>794.89086900000007</c:v>
                </c:pt>
                <c:pt idx="28">
                  <c:v>785.22100799999998</c:v>
                </c:pt>
                <c:pt idx="29">
                  <c:v>776.14111300000002</c:v>
                </c:pt>
                <c:pt idx="30">
                  <c:v>766.68243399999994</c:v>
                </c:pt>
              </c:numCache>
            </c:numRef>
          </c:val>
          <c:smooth val="0"/>
        </c:ser>
        <c:dLbls>
          <c:showLegendKey val="0"/>
          <c:showVal val="0"/>
          <c:showCatName val="0"/>
          <c:showSerName val="0"/>
          <c:showPercent val="0"/>
          <c:showBubbleSize val="0"/>
        </c:dLbls>
        <c:smooth val="0"/>
        <c:axId val="1372899328"/>
        <c:axId val="1372894976"/>
      </c:lineChart>
      <c:catAx>
        <c:axId val="13728993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894976"/>
        <c:crosses val="autoZero"/>
        <c:auto val="1"/>
        <c:lblAlgn val="ctr"/>
        <c:lblOffset val="100"/>
        <c:tickLblSkip val="10"/>
        <c:tickMarkSkip val="10"/>
        <c:noMultiLvlLbl val="0"/>
      </c:catAx>
      <c:valAx>
        <c:axId val="1372894976"/>
        <c:scaling>
          <c:orientation val="minMax"/>
          <c:max val="15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899328"/>
        <c:crosses val="autoZero"/>
        <c:crossBetween val="midCat"/>
        <c:majorUnit val="3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37083826060204"/>
          <c:y val="5.3833574447770552E-2"/>
          <c:w val="0.66931864286194998"/>
          <c:h val="0.82134581034039944"/>
        </c:manualLayout>
      </c:layout>
      <c:lineChart>
        <c:grouping val="standard"/>
        <c:varyColors val="0"/>
        <c:ser>
          <c:idx val="0"/>
          <c:order val="0"/>
          <c:tx>
            <c:strRef>
              <c:f>Sheet1!$B$1</c:f>
              <c:strCache>
                <c:ptCount val="1"/>
                <c:pt idx="0">
                  <c:v>Natural Gas</c:v>
                </c:pt>
              </c:strCache>
            </c:strRef>
          </c:tx>
          <c:spPr>
            <a:ln w="22225" cap="rnd">
              <a:solidFill>
                <a:schemeClr val="accent1"/>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0</c:v>
                </c:pt>
                <c:pt idx="1">
                  <c:v>0</c:v>
                </c:pt>
                <c:pt idx="2">
                  <c:v>1062.3911130000001</c:v>
                </c:pt>
                <c:pt idx="3">
                  <c:v>1034.471313</c:v>
                </c:pt>
                <c:pt idx="4">
                  <c:v>1011.2297970000001</c:v>
                </c:pt>
                <c:pt idx="5">
                  <c:v>995.39477499999998</c:v>
                </c:pt>
                <c:pt idx="6">
                  <c:v>982.02740500000004</c:v>
                </c:pt>
                <c:pt idx="7">
                  <c:v>964.64013699999987</c:v>
                </c:pt>
                <c:pt idx="8">
                  <c:v>949.67730700000004</c:v>
                </c:pt>
                <c:pt idx="9">
                  <c:v>934.40783699999997</c:v>
                </c:pt>
                <c:pt idx="10">
                  <c:v>924.10974099999999</c:v>
                </c:pt>
                <c:pt idx="11">
                  <c:v>914.17993200000001</c:v>
                </c:pt>
                <c:pt idx="12">
                  <c:v>904.83575399999995</c:v>
                </c:pt>
                <c:pt idx="13">
                  <c:v>896.18298300000004</c:v>
                </c:pt>
                <c:pt idx="14">
                  <c:v>888.662598</c:v>
                </c:pt>
                <c:pt idx="15">
                  <c:v>880.73614499999996</c:v>
                </c:pt>
                <c:pt idx="16">
                  <c:v>874.04937699999994</c:v>
                </c:pt>
                <c:pt idx="17">
                  <c:v>869.2937619999999</c:v>
                </c:pt>
                <c:pt idx="18">
                  <c:v>864.74798599999997</c:v>
                </c:pt>
                <c:pt idx="19">
                  <c:v>860.21875</c:v>
                </c:pt>
                <c:pt idx="20">
                  <c:v>855.43597399999999</c:v>
                </c:pt>
                <c:pt idx="21">
                  <c:v>850.103882</c:v>
                </c:pt>
                <c:pt idx="22">
                  <c:v>844.54303000000004</c:v>
                </c:pt>
                <c:pt idx="23">
                  <c:v>838.78100599999993</c:v>
                </c:pt>
                <c:pt idx="24">
                  <c:v>833.04418899999996</c:v>
                </c:pt>
                <c:pt idx="25">
                  <c:v>826.88122599999997</c:v>
                </c:pt>
                <c:pt idx="26">
                  <c:v>821.11279300000001</c:v>
                </c:pt>
                <c:pt idx="27">
                  <c:v>815.56475799999998</c:v>
                </c:pt>
                <c:pt idx="28">
                  <c:v>811.3854980000001</c:v>
                </c:pt>
                <c:pt idx="29">
                  <c:v>808.238159</c:v>
                </c:pt>
                <c:pt idx="30">
                  <c:v>805.15789800000005</c:v>
                </c:pt>
              </c:numCache>
            </c:numRef>
          </c:val>
          <c:smooth val="0"/>
        </c:ser>
        <c:ser>
          <c:idx val="1"/>
          <c:order val="1"/>
          <c:tx>
            <c:strRef>
              <c:f>Sheet1!$C$1</c:f>
              <c:strCache>
                <c:ptCount val="1"/>
                <c:pt idx="0">
                  <c:v>Wind</c:v>
                </c:pt>
              </c:strCache>
            </c:strRef>
          </c:tx>
          <c:spPr>
            <a:ln w="22225" cap="rnd">
              <a:solidFill>
                <a:srgbClr val="5D9732"/>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0</c:v>
                </c:pt>
                <c:pt idx="1">
                  <c:v>0</c:v>
                </c:pt>
                <c:pt idx="2">
                  <c:v>1411.1777339999999</c:v>
                </c:pt>
                <c:pt idx="3">
                  <c:v>1357.5584720000002</c:v>
                </c:pt>
                <c:pt idx="4">
                  <c:v>1319.7680660000001</c:v>
                </c:pt>
                <c:pt idx="5">
                  <c:v>1289.846436</c:v>
                </c:pt>
                <c:pt idx="6">
                  <c:v>1258.8754880000001</c:v>
                </c:pt>
                <c:pt idx="7">
                  <c:v>1224.448975</c:v>
                </c:pt>
                <c:pt idx="8">
                  <c:v>1189.8911130000001</c:v>
                </c:pt>
                <c:pt idx="9">
                  <c:v>1156.4370119999999</c:v>
                </c:pt>
                <c:pt idx="10">
                  <c:v>1126.8237300000001</c:v>
                </c:pt>
                <c:pt idx="11">
                  <c:v>1098.706543</c:v>
                </c:pt>
                <c:pt idx="12">
                  <c:v>1071.061768</c:v>
                </c:pt>
                <c:pt idx="13">
                  <c:v>1044.2476810000001</c:v>
                </c:pt>
                <c:pt idx="14">
                  <c:v>1018.929504</c:v>
                </c:pt>
                <c:pt idx="15">
                  <c:v>993.57470699999999</c:v>
                </c:pt>
                <c:pt idx="16">
                  <c:v>969.59942599999999</c:v>
                </c:pt>
                <c:pt idx="17">
                  <c:v>948.00439499999993</c:v>
                </c:pt>
                <c:pt idx="18">
                  <c:v>927.03930700000001</c:v>
                </c:pt>
                <c:pt idx="19">
                  <c:v>905.96844499999997</c:v>
                </c:pt>
                <c:pt idx="20">
                  <c:v>884.93536400000005</c:v>
                </c:pt>
                <c:pt idx="21">
                  <c:v>863.50018299999999</c:v>
                </c:pt>
                <c:pt idx="22">
                  <c:v>841.9855960000001</c:v>
                </c:pt>
                <c:pt idx="23">
                  <c:v>820.46545400000002</c:v>
                </c:pt>
                <c:pt idx="24">
                  <c:v>798.97912599999995</c:v>
                </c:pt>
                <c:pt idx="25">
                  <c:v>777.44226100000003</c:v>
                </c:pt>
                <c:pt idx="26">
                  <c:v>756.40277100000003</c:v>
                </c:pt>
                <c:pt idx="27">
                  <c:v>735.60760500000004</c:v>
                </c:pt>
                <c:pt idx="28">
                  <c:v>715.50128200000006</c:v>
                </c:pt>
                <c:pt idx="29">
                  <c:v>696.02819800000009</c:v>
                </c:pt>
                <c:pt idx="30">
                  <c:v>676.19281000000001</c:v>
                </c:pt>
              </c:numCache>
            </c:numRef>
          </c:val>
          <c:smooth val="0"/>
        </c:ser>
        <c:ser>
          <c:idx val="2"/>
          <c:order val="2"/>
          <c:tx>
            <c:strRef>
              <c:f>Sheet1!$D$1</c:f>
              <c:strCache>
                <c:ptCount val="1"/>
                <c:pt idx="0">
                  <c:v>Solar PV</c:v>
                </c:pt>
              </c:strCache>
            </c:strRef>
          </c:tx>
          <c:spPr>
            <a:ln w="22225" cap="rnd">
              <a:solidFill>
                <a:schemeClr val="accent4"/>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0</c:v>
                </c:pt>
                <c:pt idx="1">
                  <c:v>0</c:v>
                </c:pt>
                <c:pt idx="2">
                  <c:v>1322.8227539999998</c:v>
                </c:pt>
                <c:pt idx="3">
                  <c:v>1201.461914</c:v>
                </c:pt>
                <c:pt idx="4">
                  <c:v>1112.3452150000001</c:v>
                </c:pt>
                <c:pt idx="5">
                  <c:v>1062.9204099999999</c:v>
                </c:pt>
                <c:pt idx="6">
                  <c:v>1017.093384</c:v>
                </c:pt>
                <c:pt idx="7">
                  <c:v>977.49157700000001</c:v>
                </c:pt>
                <c:pt idx="8">
                  <c:v>939.58868399999994</c:v>
                </c:pt>
                <c:pt idx="9">
                  <c:v>904.14794900000004</c:v>
                </c:pt>
                <c:pt idx="10">
                  <c:v>873.56390399999987</c:v>
                </c:pt>
                <c:pt idx="11">
                  <c:v>843.62902799999995</c:v>
                </c:pt>
                <c:pt idx="12">
                  <c:v>816.66784699999994</c:v>
                </c:pt>
                <c:pt idx="13">
                  <c:v>791.22070300000007</c:v>
                </c:pt>
                <c:pt idx="14">
                  <c:v>767.65020800000002</c:v>
                </c:pt>
                <c:pt idx="15">
                  <c:v>744.233521</c:v>
                </c:pt>
                <c:pt idx="16">
                  <c:v>722.04504400000008</c:v>
                </c:pt>
                <c:pt idx="17">
                  <c:v>701.80078099999992</c:v>
                </c:pt>
                <c:pt idx="18">
                  <c:v>682.18261699999994</c:v>
                </c:pt>
                <c:pt idx="19">
                  <c:v>662.6457519999999</c:v>
                </c:pt>
                <c:pt idx="20">
                  <c:v>643.29785199999992</c:v>
                </c:pt>
                <c:pt idx="21">
                  <c:v>623.82189900000003</c:v>
                </c:pt>
                <c:pt idx="22">
                  <c:v>604.45684800000004</c:v>
                </c:pt>
                <c:pt idx="23">
                  <c:v>585.25781200000006</c:v>
                </c:pt>
                <c:pt idx="24">
                  <c:v>566.2551269999999</c:v>
                </c:pt>
                <c:pt idx="25">
                  <c:v>547.39019800000005</c:v>
                </c:pt>
                <c:pt idx="26">
                  <c:v>529.04882800000007</c:v>
                </c:pt>
                <c:pt idx="27">
                  <c:v>511.04998799999998</c:v>
                </c:pt>
                <c:pt idx="28">
                  <c:v>493.69879199999997</c:v>
                </c:pt>
                <c:pt idx="29">
                  <c:v>476.94906600000002</c:v>
                </c:pt>
                <c:pt idx="30">
                  <c:v>460.11596700000001</c:v>
                </c:pt>
              </c:numCache>
            </c:numRef>
          </c:val>
          <c:smooth val="0"/>
        </c:ser>
        <c:dLbls>
          <c:showLegendKey val="0"/>
          <c:showVal val="0"/>
          <c:showCatName val="0"/>
          <c:showSerName val="0"/>
          <c:showPercent val="0"/>
          <c:showBubbleSize val="0"/>
        </c:dLbls>
        <c:smooth val="0"/>
        <c:axId val="1372896608"/>
        <c:axId val="1372891712"/>
      </c:lineChart>
      <c:catAx>
        <c:axId val="13728966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891712"/>
        <c:crosses val="autoZero"/>
        <c:auto val="1"/>
        <c:lblAlgn val="ctr"/>
        <c:lblOffset val="100"/>
        <c:tickLblSkip val="10"/>
        <c:tickMarkSkip val="10"/>
        <c:noMultiLvlLbl val="0"/>
      </c:catAx>
      <c:valAx>
        <c:axId val="1372891712"/>
        <c:scaling>
          <c:orientation val="minMax"/>
          <c:max val="15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896608"/>
        <c:crosses val="autoZero"/>
        <c:crossBetween val="midCat"/>
        <c:majorUnit val="3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51527645929543"/>
          <c:y val="5.3833574447770552E-2"/>
          <c:w val="0.66422958537166321"/>
          <c:h val="0.82134581034039944"/>
        </c:manualLayout>
      </c:layout>
      <c:lineChart>
        <c:grouping val="standard"/>
        <c:varyColors val="0"/>
        <c:ser>
          <c:idx val="0"/>
          <c:order val="0"/>
          <c:tx>
            <c:strRef>
              <c:f>Sheet1!$B$1</c:f>
              <c:strCache>
                <c:ptCount val="1"/>
                <c:pt idx="0">
                  <c:v>Natural Gas</c:v>
                </c:pt>
              </c:strCache>
            </c:strRef>
          </c:tx>
          <c:spPr>
            <a:ln w="22225" cap="rnd">
              <a:solidFill>
                <a:schemeClr val="accent1"/>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0</c:v>
                </c:pt>
                <c:pt idx="1">
                  <c:v>0</c:v>
                </c:pt>
                <c:pt idx="2">
                  <c:v>1062.3874510000001</c:v>
                </c:pt>
                <c:pt idx="3">
                  <c:v>1034.5023189999999</c:v>
                </c:pt>
                <c:pt idx="4">
                  <c:v>1011.439331</c:v>
                </c:pt>
                <c:pt idx="5">
                  <c:v>995.44189499999993</c:v>
                </c:pt>
                <c:pt idx="6">
                  <c:v>980.46844499999997</c:v>
                </c:pt>
                <c:pt idx="7">
                  <c:v>963.44317599999999</c:v>
                </c:pt>
                <c:pt idx="8">
                  <c:v>949.401794</c:v>
                </c:pt>
                <c:pt idx="9">
                  <c:v>935.12145999999996</c:v>
                </c:pt>
                <c:pt idx="10">
                  <c:v>924.603882</c:v>
                </c:pt>
                <c:pt idx="11">
                  <c:v>915.61962899999992</c:v>
                </c:pt>
                <c:pt idx="12">
                  <c:v>906.63812300000006</c:v>
                </c:pt>
                <c:pt idx="13">
                  <c:v>897.79663100000005</c:v>
                </c:pt>
                <c:pt idx="14">
                  <c:v>890.42742899999996</c:v>
                </c:pt>
                <c:pt idx="15">
                  <c:v>882.52227799999991</c:v>
                </c:pt>
                <c:pt idx="16">
                  <c:v>875.80914299999995</c:v>
                </c:pt>
                <c:pt idx="17">
                  <c:v>871.03662100000008</c:v>
                </c:pt>
                <c:pt idx="18">
                  <c:v>866.61834700000009</c:v>
                </c:pt>
                <c:pt idx="19">
                  <c:v>861.94537400000002</c:v>
                </c:pt>
                <c:pt idx="20">
                  <c:v>857.286743</c:v>
                </c:pt>
                <c:pt idx="21">
                  <c:v>852.05877699999996</c:v>
                </c:pt>
                <c:pt idx="22">
                  <c:v>846.46154799999999</c:v>
                </c:pt>
                <c:pt idx="23">
                  <c:v>840.65478499999995</c:v>
                </c:pt>
                <c:pt idx="24">
                  <c:v>834.71374500000002</c:v>
                </c:pt>
                <c:pt idx="25">
                  <c:v>828.75775099999998</c:v>
                </c:pt>
                <c:pt idx="26">
                  <c:v>822.95794699999999</c:v>
                </c:pt>
                <c:pt idx="27">
                  <c:v>817.16546600000004</c:v>
                </c:pt>
                <c:pt idx="28">
                  <c:v>812.30841099999998</c:v>
                </c:pt>
                <c:pt idx="29">
                  <c:v>809.17480499999999</c:v>
                </c:pt>
                <c:pt idx="30">
                  <c:v>804.86688200000003</c:v>
                </c:pt>
              </c:numCache>
            </c:numRef>
          </c:val>
          <c:smooth val="0"/>
        </c:ser>
        <c:ser>
          <c:idx val="1"/>
          <c:order val="1"/>
          <c:tx>
            <c:strRef>
              <c:f>Sheet1!$C$1</c:f>
              <c:strCache>
                <c:ptCount val="1"/>
                <c:pt idx="0">
                  <c:v>Wind</c:v>
                </c:pt>
              </c:strCache>
            </c:strRef>
          </c:tx>
          <c:spPr>
            <a:ln w="22225" cap="rnd">
              <a:solidFill>
                <a:srgbClr val="5D9732"/>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0</c:v>
                </c:pt>
                <c:pt idx="1">
                  <c:v>0</c:v>
                </c:pt>
                <c:pt idx="2">
                  <c:v>1411.1777339999999</c:v>
                </c:pt>
                <c:pt idx="3">
                  <c:v>1411.1777339999999</c:v>
                </c:pt>
                <c:pt idx="4">
                  <c:v>1411.1777339999999</c:v>
                </c:pt>
                <c:pt idx="5">
                  <c:v>1411.1777339999999</c:v>
                </c:pt>
                <c:pt idx="6">
                  <c:v>1411.1777339999999</c:v>
                </c:pt>
                <c:pt idx="7">
                  <c:v>1411.1777339999999</c:v>
                </c:pt>
                <c:pt idx="8">
                  <c:v>1411.1777339999999</c:v>
                </c:pt>
                <c:pt idx="9">
                  <c:v>1411.1777339999999</c:v>
                </c:pt>
                <c:pt idx="10">
                  <c:v>1411.1777339999999</c:v>
                </c:pt>
                <c:pt idx="11">
                  <c:v>1411.1777339999999</c:v>
                </c:pt>
                <c:pt idx="12">
                  <c:v>1411.1777339999999</c:v>
                </c:pt>
                <c:pt idx="13">
                  <c:v>1411.1777339999999</c:v>
                </c:pt>
                <c:pt idx="14">
                  <c:v>1411.1777339999999</c:v>
                </c:pt>
                <c:pt idx="15">
                  <c:v>1411.1777339999999</c:v>
                </c:pt>
                <c:pt idx="16">
                  <c:v>1411.1777339999999</c:v>
                </c:pt>
                <c:pt idx="17">
                  <c:v>1411.1777339999999</c:v>
                </c:pt>
                <c:pt idx="18">
                  <c:v>1411.1777339999999</c:v>
                </c:pt>
                <c:pt idx="19">
                  <c:v>1411.1777339999999</c:v>
                </c:pt>
                <c:pt idx="20">
                  <c:v>1411.1777339999999</c:v>
                </c:pt>
                <c:pt idx="21">
                  <c:v>1411.1777339999999</c:v>
                </c:pt>
                <c:pt idx="22">
                  <c:v>1411.1777339999999</c:v>
                </c:pt>
                <c:pt idx="23">
                  <c:v>1411.1777339999999</c:v>
                </c:pt>
                <c:pt idx="24">
                  <c:v>1411.1777339999999</c:v>
                </c:pt>
                <c:pt idx="25">
                  <c:v>1411.1777339999999</c:v>
                </c:pt>
                <c:pt idx="26">
                  <c:v>1411.1777339999999</c:v>
                </c:pt>
                <c:pt idx="27">
                  <c:v>1411.1777339999999</c:v>
                </c:pt>
                <c:pt idx="28">
                  <c:v>1411.1777339999999</c:v>
                </c:pt>
                <c:pt idx="29">
                  <c:v>1411.1777339999999</c:v>
                </c:pt>
                <c:pt idx="30">
                  <c:v>1411.1777339999999</c:v>
                </c:pt>
              </c:numCache>
            </c:numRef>
          </c:val>
          <c:smooth val="0"/>
        </c:ser>
        <c:ser>
          <c:idx val="2"/>
          <c:order val="2"/>
          <c:tx>
            <c:strRef>
              <c:f>Sheet1!$D$1</c:f>
              <c:strCache>
                <c:ptCount val="1"/>
                <c:pt idx="0">
                  <c:v>Solar PV</c:v>
                </c:pt>
              </c:strCache>
            </c:strRef>
          </c:tx>
          <c:spPr>
            <a:ln w="22225" cap="rnd">
              <a:solidFill>
                <a:schemeClr val="accent4"/>
              </a:solidFill>
              <a:round/>
            </a:ln>
            <a:effectLst/>
          </c:spPr>
          <c:marker>
            <c:symbol val="none"/>
          </c:marker>
          <c:dPt>
            <c:idx val="0"/>
            <c:marker>
              <c:symbol val="none"/>
            </c:marker>
            <c:bubble3D val="0"/>
            <c:spPr>
              <a:ln w="22225" cap="rnd">
                <a:noFill/>
                <a:round/>
              </a:ln>
              <a:effectLst/>
            </c:spPr>
          </c:dPt>
          <c:dPt>
            <c:idx val="1"/>
            <c:marker>
              <c:symbol val="none"/>
            </c:marker>
            <c:bubble3D val="0"/>
            <c:spPr>
              <a:ln w="22225" cap="rnd">
                <a:noFill/>
                <a:round/>
              </a:ln>
              <a:effectLst/>
            </c:spPr>
          </c:dPt>
          <c:dPt>
            <c:idx val="2"/>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0</c:v>
                </c:pt>
                <c:pt idx="1">
                  <c:v>0</c:v>
                </c:pt>
                <c:pt idx="2">
                  <c:v>1322.8227539999998</c:v>
                </c:pt>
                <c:pt idx="3">
                  <c:v>1322.8227539999998</c:v>
                </c:pt>
                <c:pt idx="4">
                  <c:v>1322.8227539999998</c:v>
                </c:pt>
                <c:pt idx="5">
                  <c:v>1322.8227539999998</c:v>
                </c:pt>
                <c:pt idx="6">
                  <c:v>1322.8227539999998</c:v>
                </c:pt>
                <c:pt idx="7">
                  <c:v>1322.8227539999998</c:v>
                </c:pt>
                <c:pt idx="8">
                  <c:v>1322.8227539999998</c:v>
                </c:pt>
                <c:pt idx="9">
                  <c:v>1322.822876</c:v>
                </c:pt>
                <c:pt idx="10">
                  <c:v>1322.8227539999998</c:v>
                </c:pt>
                <c:pt idx="11">
                  <c:v>1322.8227539999998</c:v>
                </c:pt>
                <c:pt idx="12">
                  <c:v>1322.8227539999998</c:v>
                </c:pt>
                <c:pt idx="13">
                  <c:v>1322.8227539999998</c:v>
                </c:pt>
                <c:pt idx="14">
                  <c:v>1322.822876</c:v>
                </c:pt>
                <c:pt idx="15">
                  <c:v>1322.8227539999998</c:v>
                </c:pt>
                <c:pt idx="16">
                  <c:v>1322.8227539999998</c:v>
                </c:pt>
                <c:pt idx="17">
                  <c:v>1322.8227539999998</c:v>
                </c:pt>
                <c:pt idx="18">
                  <c:v>1322.8227539999998</c:v>
                </c:pt>
                <c:pt idx="19">
                  <c:v>1322.8227539999998</c:v>
                </c:pt>
                <c:pt idx="20">
                  <c:v>1322.822876</c:v>
                </c:pt>
                <c:pt idx="21">
                  <c:v>1322.822876</c:v>
                </c:pt>
                <c:pt idx="22">
                  <c:v>1322.8227539999998</c:v>
                </c:pt>
                <c:pt idx="23">
                  <c:v>1322.822876</c:v>
                </c:pt>
                <c:pt idx="24">
                  <c:v>1322.8227539999998</c:v>
                </c:pt>
                <c:pt idx="25">
                  <c:v>1322.8227539999998</c:v>
                </c:pt>
                <c:pt idx="26">
                  <c:v>1322.8227539999998</c:v>
                </c:pt>
                <c:pt idx="27">
                  <c:v>1322.8227539999998</c:v>
                </c:pt>
                <c:pt idx="28">
                  <c:v>1322.8227539999998</c:v>
                </c:pt>
                <c:pt idx="29">
                  <c:v>1322.822876</c:v>
                </c:pt>
                <c:pt idx="30">
                  <c:v>1322.8227539999998</c:v>
                </c:pt>
              </c:numCache>
            </c:numRef>
          </c:val>
          <c:smooth val="0"/>
        </c:ser>
        <c:dLbls>
          <c:showLegendKey val="0"/>
          <c:showVal val="0"/>
          <c:showCatName val="0"/>
          <c:showSerName val="0"/>
          <c:showPercent val="0"/>
          <c:showBubbleSize val="0"/>
        </c:dLbls>
        <c:smooth val="0"/>
        <c:axId val="1372893888"/>
        <c:axId val="1372894432"/>
      </c:lineChart>
      <c:catAx>
        <c:axId val="13728938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894432"/>
        <c:crosses val="autoZero"/>
        <c:auto val="1"/>
        <c:lblAlgn val="ctr"/>
        <c:lblOffset val="100"/>
        <c:tickLblSkip val="10"/>
        <c:tickMarkSkip val="10"/>
        <c:noMultiLvlLbl val="0"/>
      </c:catAx>
      <c:valAx>
        <c:axId val="1372894432"/>
        <c:scaling>
          <c:orientation val="minMax"/>
          <c:max val="15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893888"/>
        <c:crosses val="autoZero"/>
        <c:crossBetween val="midCat"/>
        <c:majorUnit val="3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98219639808173E-2"/>
          <c:y val="7.4766249528204889E-2"/>
          <c:w val="0.78538506570558542"/>
          <c:h val="0.82527775777771828"/>
        </c:manualLayout>
      </c:layout>
      <c:lineChart>
        <c:grouping val="standard"/>
        <c:varyColors val="0"/>
        <c:ser>
          <c:idx val="0"/>
          <c:order val="0"/>
          <c:tx>
            <c:strRef>
              <c:f>Sheet1!$B$1</c:f>
              <c:strCache>
                <c:ptCount val="1"/>
                <c:pt idx="0">
                  <c:v>High Economic Growth</c:v>
                </c:pt>
              </c:strCache>
            </c:strRef>
          </c:tx>
          <c:spPr>
            <a:ln w="22225" cap="rnd">
              <a:solidFill>
                <a:srgbClr val="0096D7">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70.69877814312828</c:v>
                </c:pt>
                <c:pt idx="1">
                  <c:v>70.36430744501908</c:v>
                </c:pt>
                <c:pt idx="2">
                  <c:v>68.856105132776662</c:v>
                </c:pt>
                <c:pt idx="3">
                  <c:v>71.47913649061951</c:v>
                </c:pt>
                <c:pt idx="4">
                  <c:v>72.498244905125091</c:v>
                </c:pt>
                <c:pt idx="5">
                  <c:v>72.32669537645846</c:v>
                </c:pt>
                <c:pt idx="6">
                  <c:v>72.478797244796851</c:v>
                </c:pt>
                <c:pt idx="7">
                  <c:v>73.09631833843163</c:v>
                </c:pt>
                <c:pt idx="8">
                  <c:v>76.215244699634297</c:v>
                </c:pt>
                <c:pt idx="9">
                  <c:v>76.428597130869264</c:v>
                </c:pt>
                <c:pt idx="10">
                  <c:v>69.882581749393125</c:v>
                </c:pt>
                <c:pt idx="11">
                  <c:v>73.063873000000001</c:v>
                </c:pt>
                <c:pt idx="12">
                  <c:v>75.205154000000007</c:v>
                </c:pt>
                <c:pt idx="13">
                  <c:v>76.378806999999995</c:v>
                </c:pt>
                <c:pt idx="14">
                  <c:v>77.153114000000002</c:v>
                </c:pt>
                <c:pt idx="15">
                  <c:v>78.03607199999999</c:v>
                </c:pt>
                <c:pt idx="16">
                  <c:v>78.648772999999991</c:v>
                </c:pt>
                <c:pt idx="17">
                  <c:v>78.986893000000009</c:v>
                </c:pt>
                <c:pt idx="18">
                  <c:v>79.347878000000009</c:v>
                </c:pt>
                <c:pt idx="19">
                  <c:v>79.659683000000001</c:v>
                </c:pt>
                <c:pt idx="20">
                  <c:v>79.990821999999994</c:v>
                </c:pt>
                <c:pt idx="21">
                  <c:v>80.413368000000006</c:v>
                </c:pt>
                <c:pt idx="22">
                  <c:v>80.802765000000008</c:v>
                </c:pt>
                <c:pt idx="23">
                  <c:v>81.259895</c:v>
                </c:pt>
                <c:pt idx="24">
                  <c:v>81.731537000000003</c:v>
                </c:pt>
                <c:pt idx="25">
                  <c:v>82.293998999999999</c:v>
                </c:pt>
                <c:pt idx="26">
                  <c:v>82.955169999999995</c:v>
                </c:pt>
                <c:pt idx="27">
                  <c:v>83.729950000000002</c:v>
                </c:pt>
                <c:pt idx="28">
                  <c:v>84.535110000000003</c:v>
                </c:pt>
                <c:pt idx="29">
                  <c:v>85.295479</c:v>
                </c:pt>
                <c:pt idx="30">
                  <c:v>85.975700000000003</c:v>
                </c:pt>
                <c:pt idx="31">
                  <c:v>86.760681000000005</c:v>
                </c:pt>
                <c:pt idx="32">
                  <c:v>87.600425999999999</c:v>
                </c:pt>
                <c:pt idx="33">
                  <c:v>88.479866000000001</c:v>
                </c:pt>
                <c:pt idx="34">
                  <c:v>89.373131000000001</c:v>
                </c:pt>
                <c:pt idx="35">
                  <c:v>90.230369999999994</c:v>
                </c:pt>
                <c:pt idx="36">
                  <c:v>91.081917000000004</c:v>
                </c:pt>
                <c:pt idx="37">
                  <c:v>92.127624999999995</c:v>
                </c:pt>
                <c:pt idx="38">
                  <c:v>92.952743999999996</c:v>
                </c:pt>
                <c:pt idx="39">
                  <c:v>93.820571999999999</c:v>
                </c:pt>
                <c:pt idx="40">
                  <c:v>94.773254000000009</c:v>
                </c:pt>
              </c:numCache>
            </c:numRef>
          </c:val>
          <c:smooth val="0"/>
        </c:ser>
        <c:ser>
          <c:idx val="2"/>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70.69877814312828</c:v>
                </c:pt>
                <c:pt idx="1">
                  <c:v>70.36430744501908</c:v>
                </c:pt>
                <c:pt idx="2">
                  <c:v>68.856105132776662</c:v>
                </c:pt>
                <c:pt idx="3">
                  <c:v>71.47913649061951</c:v>
                </c:pt>
                <c:pt idx="4">
                  <c:v>72.498244905125091</c:v>
                </c:pt>
                <c:pt idx="5">
                  <c:v>72.32669537645846</c:v>
                </c:pt>
                <c:pt idx="6">
                  <c:v>72.478797244796851</c:v>
                </c:pt>
                <c:pt idx="7">
                  <c:v>73.09631833843163</c:v>
                </c:pt>
                <c:pt idx="8">
                  <c:v>76.215244699634297</c:v>
                </c:pt>
                <c:pt idx="9">
                  <c:v>76.428597130869264</c:v>
                </c:pt>
                <c:pt idx="10">
                  <c:v>69.882581749393125</c:v>
                </c:pt>
                <c:pt idx="11">
                  <c:v>73.064087000000001</c:v>
                </c:pt>
                <c:pt idx="12">
                  <c:v>74.111862000000002</c:v>
                </c:pt>
                <c:pt idx="13">
                  <c:v>74.39544699999999</c:v>
                </c:pt>
                <c:pt idx="14">
                  <c:v>74.328690000000009</c:v>
                </c:pt>
                <c:pt idx="15">
                  <c:v>74.498001000000002</c:v>
                </c:pt>
                <c:pt idx="16">
                  <c:v>74.492416000000006</c:v>
                </c:pt>
                <c:pt idx="17">
                  <c:v>74.332335999999998</c:v>
                </c:pt>
                <c:pt idx="18">
                  <c:v>74.294951999999995</c:v>
                </c:pt>
                <c:pt idx="19">
                  <c:v>74.144774999999996</c:v>
                </c:pt>
                <c:pt idx="20">
                  <c:v>74.067505000000011</c:v>
                </c:pt>
                <c:pt idx="21">
                  <c:v>74.019905000000008</c:v>
                </c:pt>
                <c:pt idx="22">
                  <c:v>74.079436999999999</c:v>
                </c:pt>
                <c:pt idx="23">
                  <c:v>74.080726999999996</c:v>
                </c:pt>
                <c:pt idx="24">
                  <c:v>73.972426999999996</c:v>
                </c:pt>
                <c:pt idx="25">
                  <c:v>73.931824000000006</c:v>
                </c:pt>
                <c:pt idx="26">
                  <c:v>73.980659000000003</c:v>
                </c:pt>
                <c:pt idx="27">
                  <c:v>74.067245</c:v>
                </c:pt>
                <c:pt idx="28">
                  <c:v>74.177352999999997</c:v>
                </c:pt>
                <c:pt idx="29">
                  <c:v>74.360481000000007</c:v>
                </c:pt>
                <c:pt idx="30">
                  <c:v>74.449043000000003</c:v>
                </c:pt>
                <c:pt idx="31">
                  <c:v>74.584457</c:v>
                </c:pt>
                <c:pt idx="32">
                  <c:v>74.782471000000001</c:v>
                </c:pt>
                <c:pt idx="33">
                  <c:v>75.051590000000004</c:v>
                </c:pt>
                <c:pt idx="34">
                  <c:v>75.246002000000004</c:v>
                </c:pt>
                <c:pt idx="35">
                  <c:v>75.453673999999992</c:v>
                </c:pt>
                <c:pt idx="36">
                  <c:v>75.835509999999999</c:v>
                </c:pt>
                <c:pt idx="37">
                  <c:v>76.163970999999989</c:v>
                </c:pt>
                <c:pt idx="38">
                  <c:v>76.397132999999997</c:v>
                </c:pt>
                <c:pt idx="39">
                  <c:v>76.676376000000005</c:v>
                </c:pt>
                <c:pt idx="40">
                  <c:v>77.218032999999991</c:v>
                </c:pt>
              </c:numCache>
            </c:numRef>
          </c:val>
          <c:smooth val="0"/>
        </c:ser>
        <c:ser>
          <c:idx val="1"/>
          <c:order val="2"/>
          <c:tx>
            <c:strRef>
              <c:f>Sheet1!$D$1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70.69877814312828</c:v>
                </c:pt>
                <c:pt idx="1">
                  <c:v>70.36430744501908</c:v>
                </c:pt>
                <c:pt idx="2">
                  <c:v>68.856105132776662</c:v>
                </c:pt>
                <c:pt idx="3">
                  <c:v>71.47913649061951</c:v>
                </c:pt>
                <c:pt idx="4">
                  <c:v>72.498244905125091</c:v>
                </c:pt>
                <c:pt idx="5">
                  <c:v>72.32669537645846</c:v>
                </c:pt>
                <c:pt idx="6">
                  <c:v>72.478797244796851</c:v>
                </c:pt>
                <c:pt idx="7">
                  <c:v>73.09631833843163</c:v>
                </c:pt>
                <c:pt idx="8">
                  <c:v>76.215244699634297</c:v>
                </c:pt>
                <c:pt idx="9">
                  <c:v>76.428597130869264</c:v>
                </c:pt>
                <c:pt idx="10">
                  <c:v>69.882581749393125</c:v>
                </c:pt>
                <c:pt idx="11">
                  <c:v>73.069282999999999</c:v>
                </c:pt>
                <c:pt idx="12">
                  <c:v>74.892075000000006</c:v>
                </c:pt>
                <c:pt idx="13">
                  <c:v>75.568802000000005</c:v>
                </c:pt>
                <c:pt idx="14">
                  <c:v>75.826553000000004</c:v>
                </c:pt>
                <c:pt idx="15">
                  <c:v>76.267341999999999</c:v>
                </c:pt>
                <c:pt idx="16">
                  <c:v>76.590378000000001</c:v>
                </c:pt>
                <c:pt idx="17">
                  <c:v>76.637619000000001</c:v>
                </c:pt>
                <c:pt idx="18">
                  <c:v>76.742896999999999</c:v>
                </c:pt>
                <c:pt idx="19">
                  <c:v>76.841094999999996</c:v>
                </c:pt>
                <c:pt idx="20">
                  <c:v>76.972214000000008</c:v>
                </c:pt>
                <c:pt idx="21">
                  <c:v>77.068863000000007</c:v>
                </c:pt>
                <c:pt idx="22">
                  <c:v>77.279494999999997</c:v>
                </c:pt>
                <c:pt idx="23">
                  <c:v>77.452156000000002</c:v>
                </c:pt>
                <c:pt idx="24">
                  <c:v>77.616546999999997</c:v>
                </c:pt>
                <c:pt idx="25">
                  <c:v>77.811401000000004</c:v>
                </c:pt>
                <c:pt idx="26">
                  <c:v>78.051636000000002</c:v>
                </c:pt>
                <c:pt idx="27">
                  <c:v>78.388580000000005</c:v>
                </c:pt>
                <c:pt idx="28">
                  <c:v>78.7239</c:v>
                </c:pt>
                <c:pt idx="29">
                  <c:v>79.055031</c:v>
                </c:pt>
                <c:pt idx="30">
                  <c:v>79.381989000000004</c:v>
                </c:pt>
                <c:pt idx="31">
                  <c:v>79.778983999999994</c:v>
                </c:pt>
                <c:pt idx="32">
                  <c:v>80.20965600000001</c:v>
                </c:pt>
                <c:pt idx="33">
                  <c:v>80.620086999999998</c:v>
                </c:pt>
                <c:pt idx="34">
                  <c:v>81.062813000000006</c:v>
                </c:pt>
                <c:pt idx="35">
                  <c:v>81.497643000000011</c:v>
                </c:pt>
                <c:pt idx="36">
                  <c:v>81.986664000000005</c:v>
                </c:pt>
                <c:pt idx="37">
                  <c:v>82.41484100000001</c:v>
                </c:pt>
                <c:pt idx="38">
                  <c:v>82.792816000000002</c:v>
                </c:pt>
                <c:pt idx="39">
                  <c:v>83.285972999999998</c:v>
                </c:pt>
                <c:pt idx="40">
                  <c:v>83.981110000000001</c:v>
                </c:pt>
              </c:numCache>
            </c:numRef>
          </c:val>
          <c:smooth val="0"/>
        </c:ser>
        <c:dLbls>
          <c:showLegendKey val="0"/>
          <c:showVal val="0"/>
          <c:showCatName val="0"/>
          <c:showSerName val="0"/>
          <c:showPercent val="0"/>
          <c:showBubbleSize val="0"/>
        </c:dLbls>
        <c:smooth val="0"/>
        <c:axId val="1372893344"/>
        <c:axId val="1372892256"/>
      </c:lineChart>
      <c:catAx>
        <c:axId val="13728933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2892256"/>
        <c:crosses val="autoZero"/>
        <c:auto val="1"/>
        <c:lblAlgn val="ctr"/>
        <c:lblOffset val="100"/>
        <c:tickLblSkip val="10"/>
        <c:tickMarkSkip val="10"/>
        <c:noMultiLvlLbl val="0"/>
      </c:catAx>
      <c:valAx>
        <c:axId val="137289225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2893344"/>
        <c:crossesAt val="12"/>
        <c:crossBetween val="midCat"/>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51680763661448"/>
          <c:y val="7.8866710168141493E-2"/>
          <c:w val="0.75580905977912982"/>
          <c:h val="0.82117729713778165"/>
        </c:manualLayout>
      </c:layout>
      <c:lineChart>
        <c:grouping val="standard"/>
        <c:varyColors val="0"/>
        <c:ser>
          <c:idx val="0"/>
          <c:order val="0"/>
          <c:tx>
            <c:strRef>
              <c:f>Sheet1!$B$1</c:f>
              <c:strCache>
                <c:ptCount val="1"/>
                <c:pt idx="0">
                  <c:v>High Economic Growth</c:v>
                </c:pt>
              </c:strCache>
            </c:strRef>
          </c:tx>
          <c:spPr>
            <a:ln w="22225" cap="rnd">
              <a:solidFill>
                <a:srgbClr val="0096D7">
                  <a:lumMod val="75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0.9675618681400906</c:v>
                </c:pt>
                <c:pt idx="1">
                  <c:v>0.96298440439884303</c:v>
                </c:pt>
                <c:pt idx="2">
                  <c:v>0.94234360854502797</c:v>
                </c:pt>
                <c:pt idx="3">
                  <c:v>0.97824161396241238</c:v>
                </c:pt>
                <c:pt idx="4">
                  <c:v>0.99218882022643118</c:v>
                </c:pt>
                <c:pt idx="5">
                  <c:v>0.98984104581229315</c:v>
                </c:pt>
                <c:pt idx="6">
                  <c:v>0.99192266549147856</c:v>
                </c:pt>
                <c:pt idx="7">
                  <c:v>1.0003738704297529</c:v>
                </c:pt>
                <c:pt idx="8">
                  <c:v>1.0430585432896891</c:v>
                </c:pt>
                <c:pt idx="9">
                  <c:v>1.0459784194510566</c:v>
                </c:pt>
                <c:pt idx="10">
                  <c:v>0.956391653770999</c:v>
                </c:pt>
                <c:pt idx="11">
                  <c:v>0.99992983344509978</c:v>
                </c:pt>
                <c:pt idx="12">
                  <c:v>1.0292347507150774</c:v>
                </c:pt>
                <c:pt idx="13">
                  <c:v>1.0452970069386471</c:v>
                </c:pt>
                <c:pt idx="14">
                  <c:v>1.0558939358688364</c:v>
                </c:pt>
                <c:pt idx="15">
                  <c:v>1.0679778291751632</c:v>
                </c:pt>
                <c:pt idx="16">
                  <c:v>1.076363067785244</c:v>
                </c:pt>
                <c:pt idx="17">
                  <c:v>1.0809904747567367</c:v>
                </c:pt>
                <c:pt idx="18">
                  <c:v>1.0859308051293979</c:v>
                </c:pt>
                <c:pt idx="19">
                  <c:v>1.0901980730542364</c:v>
                </c:pt>
                <c:pt idx="20">
                  <c:v>1.0947299401935155</c:v>
                </c:pt>
                <c:pt idx="21">
                  <c:v>1.1005127755956698</c:v>
                </c:pt>
                <c:pt idx="22">
                  <c:v>1.1058419439160243</c:v>
                </c:pt>
                <c:pt idx="23">
                  <c:v>1.1120980853713611</c:v>
                </c:pt>
                <c:pt idx="24">
                  <c:v>1.1185528336230142</c:v>
                </c:pt>
                <c:pt idx="25">
                  <c:v>1.1262505166349617</c:v>
                </c:pt>
                <c:pt idx="26">
                  <c:v>1.1352991008498816</c:v>
                </c:pt>
                <c:pt idx="27">
                  <c:v>1.1459025031134955</c:v>
                </c:pt>
                <c:pt idx="28">
                  <c:v>1.1569216767712709</c:v>
                </c:pt>
                <c:pt idx="29">
                  <c:v>1.1673278544936978</c:v>
                </c:pt>
                <c:pt idx="30">
                  <c:v>1.1766371511858651</c:v>
                </c:pt>
                <c:pt idx="31">
                  <c:v>1.1873801612174797</c:v>
                </c:pt>
                <c:pt idx="32">
                  <c:v>1.1988726546141315</c:v>
                </c:pt>
                <c:pt idx="33">
                  <c:v>1.2109084016477576</c:v>
                </c:pt>
                <c:pt idx="34">
                  <c:v>1.2231333534056852</c:v>
                </c:pt>
                <c:pt idx="35">
                  <c:v>1.2348652643391862</c:v>
                </c:pt>
                <c:pt idx="36">
                  <c:v>1.2465192763004829</c:v>
                </c:pt>
                <c:pt idx="37">
                  <c:v>1.2608305163612474</c:v>
                </c:pt>
                <c:pt idx="38">
                  <c:v>1.2721228427924289</c:v>
                </c:pt>
                <c:pt idx="39">
                  <c:v>1.2839996715433355</c:v>
                </c:pt>
                <c:pt idx="40">
                  <c:v>1.2970377862020828</c:v>
                </c:pt>
              </c:numCache>
            </c:numRef>
          </c:val>
          <c:smooth val="0"/>
        </c:ser>
        <c:ser>
          <c:idx val="2"/>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0.9675618681400906</c:v>
                </c:pt>
                <c:pt idx="1">
                  <c:v>0.96298440439884303</c:v>
                </c:pt>
                <c:pt idx="2">
                  <c:v>0.94234360854502797</c:v>
                </c:pt>
                <c:pt idx="3">
                  <c:v>0.97824161396241238</c:v>
                </c:pt>
                <c:pt idx="4">
                  <c:v>0.99218882022643118</c:v>
                </c:pt>
                <c:pt idx="5">
                  <c:v>0.98984104581229315</c:v>
                </c:pt>
                <c:pt idx="6">
                  <c:v>0.99192266549147856</c:v>
                </c:pt>
                <c:pt idx="7">
                  <c:v>1.0003738704297529</c:v>
                </c:pt>
                <c:pt idx="8">
                  <c:v>1.0430585432896891</c:v>
                </c:pt>
                <c:pt idx="9">
                  <c:v>1.0459784194510566</c:v>
                </c:pt>
                <c:pt idx="10">
                  <c:v>0.956391653770999</c:v>
                </c:pt>
                <c:pt idx="11">
                  <c:v>0.99993276218368921</c:v>
                </c:pt>
                <c:pt idx="12">
                  <c:v>1.0142722905746624</c:v>
                </c:pt>
                <c:pt idx="13">
                  <c:v>1.0181533482051213</c:v>
                </c:pt>
                <c:pt idx="14">
                  <c:v>1.0172397323078186</c:v>
                </c:pt>
                <c:pt idx="15">
                  <c:v>1.0195568709028453</c:v>
                </c:pt>
                <c:pt idx="16">
                  <c:v>1.0194804362999357</c:v>
                </c:pt>
                <c:pt idx="17">
                  <c:v>1.0172896303493957</c:v>
                </c:pt>
                <c:pt idx="18">
                  <c:v>1.0167780043520509</c:v>
                </c:pt>
                <c:pt idx="19">
                  <c:v>1.0147227278325963</c:v>
                </c:pt>
                <c:pt idx="20">
                  <c:v>1.0136652342306589</c:v>
                </c:pt>
                <c:pt idx="21">
                  <c:v>1.0130137951798983</c:v>
                </c:pt>
                <c:pt idx="22">
                  <c:v>1.0138285319355678</c:v>
                </c:pt>
                <c:pt idx="23">
                  <c:v>1.0138461864812711</c:v>
                </c:pt>
                <c:pt idx="24">
                  <c:v>1.012364025783848</c:v>
                </c:pt>
                <c:pt idx="25">
                  <c:v>1.0118083455364109</c:v>
                </c:pt>
                <c:pt idx="26">
                  <c:v>1.0124766864196857</c:v>
                </c:pt>
                <c:pt idx="27">
                  <c:v>1.0136616759501291</c:v>
                </c:pt>
                <c:pt idx="28">
                  <c:v>1.0151685803829256</c:v>
                </c:pt>
                <c:pt idx="29">
                  <c:v>1.0176748142166991</c:v>
                </c:pt>
                <c:pt idx="30">
                  <c:v>1.0188868466791663</c:v>
                </c:pt>
                <c:pt idx="31">
                  <c:v>1.0207400812930243</c:v>
                </c:pt>
                <c:pt idx="32">
                  <c:v>1.0234500403727982</c:v>
                </c:pt>
                <c:pt idx="33">
                  <c:v>1.0271331207488812</c:v>
                </c:pt>
                <c:pt idx="34">
                  <c:v>1.0297937839576292</c:v>
                </c:pt>
                <c:pt idx="35">
                  <c:v>1.0326359194733743</c:v>
                </c:pt>
                <c:pt idx="36">
                  <c:v>1.0378616102587963</c:v>
                </c:pt>
                <c:pt idx="37">
                  <c:v>1.0423568271086234</c:v>
                </c:pt>
                <c:pt idx="38">
                  <c:v>1.0455478109731895</c:v>
                </c:pt>
                <c:pt idx="39">
                  <c:v>1.0493694453188085</c:v>
                </c:pt>
                <c:pt idx="40">
                  <c:v>1.0567823974599351</c:v>
                </c:pt>
              </c:numCache>
            </c:numRef>
          </c:val>
          <c:smooth val="0"/>
        </c:ser>
        <c:ser>
          <c:idx val="1"/>
          <c:order val="2"/>
          <c:tx>
            <c:strRef>
              <c:f>Sheet1!$D$1</c:f>
              <c:strCache>
                <c:ptCount val="1"/>
                <c:pt idx="0">
                  <c:v>Reference</c:v>
                </c:pt>
              </c:strCache>
            </c:strRef>
          </c:tx>
          <c:spPr>
            <a:ln w="22225" cap="rnd">
              <a:solidFill>
                <a:srgbClr val="000000"/>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0.9675618681400906</c:v>
                </c:pt>
                <c:pt idx="1">
                  <c:v>0.96298440439884303</c:v>
                </c:pt>
                <c:pt idx="2">
                  <c:v>0.94234360854502797</c:v>
                </c:pt>
                <c:pt idx="3">
                  <c:v>0.97824161396241238</c:v>
                </c:pt>
                <c:pt idx="4">
                  <c:v>0.99218882022643118</c:v>
                </c:pt>
                <c:pt idx="5">
                  <c:v>0.98984104581229315</c:v>
                </c:pt>
                <c:pt idx="6">
                  <c:v>0.99192266549147856</c:v>
                </c:pt>
                <c:pt idx="7">
                  <c:v>1.0003738704297529</c:v>
                </c:pt>
                <c:pt idx="8">
                  <c:v>1.0430585432896891</c:v>
                </c:pt>
                <c:pt idx="9">
                  <c:v>1.0459784194510566</c:v>
                </c:pt>
                <c:pt idx="10">
                  <c:v>0.956391653770999</c:v>
                </c:pt>
                <c:pt idx="11">
                  <c:v>1.0000038730514993</c:v>
                </c:pt>
                <c:pt idx="12">
                  <c:v>1.0249500472156454</c:v>
                </c:pt>
                <c:pt idx="13">
                  <c:v>1.0342115260917764</c:v>
                </c:pt>
                <c:pt idx="14">
                  <c:v>1.0377390274945599</c:v>
                </c:pt>
                <c:pt idx="15">
                  <c:v>1.0437715310186262</c:v>
                </c:pt>
                <c:pt idx="16">
                  <c:v>1.0481925029766386</c:v>
                </c:pt>
                <c:pt idx="17">
                  <c:v>1.0488390288631293</c:v>
                </c:pt>
                <c:pt idx="18">
                  <c:v>1.0502798313922457</c:v>
                </c:pt>
                <c:pt idx="19">
                  <c:v>1.0516237392054084</c:v>
                </c:pt>
                <c:pt idx="20">
                  <c:v>1.0534181937620604</c:v>
                </c:pt>
                <c:pt idx="21">
                  <c:v>1.054740902434685</c:v>
                </c:pt>
                <c:pt idx="22">
                  <c:v>1.0576235476056877</c:v>
                </c:pt>
                <c:pt idx="23">
                  <c:v>1.0599865332767655</c:v>
                </c:pt>
                <c:pt idx="24">
                  <c:v>1.0622363382556212</c:v>
                </c:pt>
                <c:pt idx="25">
                  <c:v>1.0649030505412691</c:v>
                </c:pt>
                <c:pt idx="26">
                  <c:v>1.0681908333219283</c:v>
                </c:pt>
                <c:pt idx="27">
                  <c:v>1.0728021459168728</c:v>
                </c:pt>
                <c:pt idx="28">
                  <c:v>1.0773912329442037</c:v>
                </c:pt>
                <c:pt idx="29">
                  <c:v>1.081922990597928</c:v>
                </c:pt>
                <c:pt idx="30">
                  <c:v>1.0863976378491562</c:v>
                </c:pt>
                <c:pt idx="31">
                  <c:v>1.0918307900751345</c:v>
                </c:pt>
                <c:pt idx="32">
                  <c:v>1.0977248354295257</c:v>
                </c:pt>
                <c:pt idx="33">
                  <c:v>1.1033418686447056</c:v>
                </c:pt>
                <c:pt idx="34">
                  <c:v>1.1094008813587155</c:v>
                </c:pt>
                <c:pt idx="35">
                  <c:v>1.1153518318301878</c:v>
                </c:pt>
                <c:pt idx="36">
                  <c:v>1.1220444237638396</c:v>
                </c:pt>
                <c:pt idx="37">
                  <c:v>1.127904323310843</c:v>
                </c:pt>
                <c:pt idx="38">
                  <c:v>1.1330771736304042</c:v>
                </c:pt>
                <c:pt idx="39">
                  <c:v>1.1398263695958617</c:v>
                </c:pt>
                <c:pt idx="40">
                  <c:v>1.1493398021048598</c:v>
                </c:pt>
              </c:numCache>
            </c:numRef>
          </c:val>
          <c:smooth val="0"/>
        </c:ser>
        <c:dLbls>
          <c:showLegendKey val="0"/>
          <c:showVal val="0"/>
          <c:showCatName val="0"/>
          <c:showSerName val="0"/>
          <c:showPercent val="0"/>
          <c:showBubbleSize val="0"/>
        </c:dLbls>
        <c:smooth val="0"/>
        <c:axId val="1372903680"/>
        <c:axId val="1372902592"/>
      </c:lineChart>
      <c:catAx>
        <c:axId val="1372903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2902592"/>
        <c:crosses val="autoZero"/>
        <c:auto val="1"/>
        <c:lblAlgn val="ctr"/>
        <c:lblOffset val="100"/>
        <c:tickLblSkip val="10"/>
        <c:tickMarkSkip val="10"/>
        <c:noMultiLvlLbl val="0"/>
      </c:catAx>
      <c:valAx>
        <c:axId val="1372902592"/>
        <c:scaling>
          <c:orientation val="minMax"/>
          <c:max val="1.4"/>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2903680"/>
        <c:crossesAt val="12"/>
        <c:crossBetween val="midCat"/>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5340958507597968"/>
          <c:h val="0.8365830829200317"/>
        </c:manualLayout>
      </c:layout>
      <c:lineChart>
        <c:grouping val="standard"/>
        <c:varyColors val="0"/>
        <c:ser>
          <c:idx val="5"/>
          <c:order val="0"/>
          <c:tx>
            <c:strRef>
              <c:f>Sheet1!$B$1</c:f>
              <c:strCache>
                <c:ptCount val="1"/>
                <c:pt idx="0">
                  <c:v>petroleum and other liquids</c:v>
                </c:pt>
              </c:strCache>
            </c:strRef>
          </c:tx>
          <c:spPr>
            <a:ln w="22225" cap="rnd">
              <a:solidFill>
                <a:srgbClr val="BD732A"/>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33.499918468563898</c:v>
                </c:pt>
                <c:pt idx="1">
                  <c:v>32.789101115791205</c:v>
                </c:pt>
                <c:pt idx="2">
                  <c:v>33.467661307903903</c:v>
                </c:pt>
                <c:pt idx="3">
                  <c:v>33.587586510882105</c:v>
                </c:pt>
                <c:pt idx="4">
                  <c:v>34.453419905799102</c:v>
                </c:pt>
                <c:pt idx="5">
                  <c:v>34.3411168713668</c:v>
                </c:pt>
                <c:pt idx="6">
                  <c:v>35.588926776000704</c:v>
                </c:pt>
                <c:pt idx="7">
                  <c:v>36.065114947000396</c:v>
                </c:pt>
                <c:pt idx="8">
                  <c:v>36.719796428999203</c:v>
                </c:pt>
                <c:pt idx="9">
                  <c:v>37.7321349770002</c:v>
                </c:pt>
                <c:pt idx="10">
                  <c:v>38.151573787000402</c:v>
                </c:pt>
                <c:pt idx="11">
                  <c:v>38.083672512999293</c:v>
                </c:pt>
                <c:pt idx="12">
                  <c:v>38.117422215000687</c:v>
                </c:pt>
                <c:pt idx="13">
                  <c:v>38.707001206356701</c:v>
                </c:pt>
                <c:pt idx="14">
                  <c:v>40.139253041000401</c:v>
                </c:pt>
                <c:pt idx="15">
                  <c:v>40.216568409684101</c:v>
                </c:pt>
                <c:pt idx="16">
                  <c:v>39.730512160355396</c:v>
                </c:pt>
                <c:pt idx="17">
                  <c:v>39.367615182731598</c:v>
                </c:pt>
                <c:pt idx="18">
                  <c:v>36.769382784779602</c:v>
                </c:pt>
                <c:pt idx="19">
                  <c:v>34.77914954019051</c:v>
                </c:pt>
                <c:pt idx="20">
                  <c:v>35.320510571481094</c:v>
                </c:pt>
                <c:pt idx="21">
                  <c:v>34.639174395802343</c:v>
                </c:pt>
                <c:pt idx="22">
                  <c:v>33.833083029178212</c:v>
                </c:pt>
                <c:pt idx="23">
                  <c:v>34.397924927896554</c:v>
                </c:pt>
                <c:pt idx="24">
                  <c:v>34.657827090502416</c:v>
                </c:pt>
                <c:pt idx="25">
                  <c:v>35.368127077792273</c:v>
                </c:pt>
                <c:pt idx="26">
                  <c:v>35.711902920572022</c:v>
                </c:pt>
                <c:pt idx="27">
                  <c:v>36.043156157602205</c:v>
                </c:pt>
                <c:pt idx="28">
                  <c:v>36.891819765538614</c:v>
                </c:pt>
                <c:pt idx="29">
                  <c:v>36.866380945865629</c:v>
                </c:pt>
                <c:pt idx="30">
                  <c:v>32.331150408274013</c:v>
                </c:pt>
                <c:pt idx="31">
                  <c:v>36.044361000000002</c:v>
                </c:pt>
                <c:pt idx="32">
                  <c:v>37.224971999999994</c:v>
                </c:pt>
                <c:pt idx="33">
                  <c:v>37.818272</c:v>
                </c:pt>
                <c:pt idx="34">
                  <c:v>37.821903000000006</c:v>
                </c:pt>
                <c:pt idx="35">
                  <c:v>37.948394999999998</c:v>
                </c:pt>
                <c:pt idx="36">
                  <c:v>38.010570999999999</c:v>
                </c:pt>
                <c:pt idx="37">
                  <c:v>37.922511999999998</c:v>
                </c:pt>
                <c:pt idx="38">
                  <c:v>37.872149999999998</c:v>
                </c:pt>
                <c:pt idx="39">
                  <c:v>37.837966999999999</c:v>
                </c:pt>
                <c:pt idx="40">
                  <c:v>37.828014000000003</c:v>
                </c:pt>
                <c:pt idx="41">
                  <c:v>37.847389</c:v>
                </c:pt>
                <c:pt idx="42">
                  <c:v>37.852668999999999</c:v>
                </c:pt>
                <c:pt idx="43">
                  <c:v>37.889984000000005</c:v>
                </c:pt>
                <c:pt idx="44">
                  <c:v>37.912601000000002</c:v>
                </c:pt>
                <c:pt idx="45">
                  <c:v>37.928756999999997</c:v>
                </c:pt>
                <c:pt idx="46">
                  <c:v>37.977603999999999</c:v>
                </c:pt>
                <c:pt idx="47">
                  <c:v>38.092112999999998</c:v>
                </c:pt>
                <c:pt idx="48">
                  <c:v>38.168449000000003</c:v>
                </c:pt>
                <c:pt idx="49">
                  <c:v>38.289459000000001</c:v>
                </c:pt>
                <c:pt idx="50">
                  <c:v>38.363556000000003</c:v>
                </c:pt>
                <c:pt idx="51">
                  <c:v>38.490177000000003</c:v>
                </c:pt>
                <c:pt idx="52">
                  <c:v>38.626716999999999</c:v>
                </c:pt>
                <c:pt idx="53">
                  <c:v>38.758597999999999</c:v>
                </c:pt>
                <c:pt idx="54">
                  <c:v>38.902782000000002</c:v>
                </c:pt>
                <c:pt idx="55">
                  <c:v>39.068515999999995</c:v>
                </c:pt>
                <c:pt idx="56">
                  <c:v>39.271403999999997</c:v>
                </c:pt>
                <c:pt idx="57">
                  <c:v>39.448132000000001</c:v>
                </c:pt>
                <c:pt idx="58">
                  <c:v>39.59684</c:v>
                </c:pt>
                <c:pt idx="59">
                  <c:v>39.813606</c:v>
                </c:pt>
                <c:pt idx="60">
                  <c:v>40.124302</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natural gas</c:v>
                </c:pt>
              </c:strCache>
            </c:strRef>
          </c:tx>
          <c:spPr>
            <a:ln w="22225" cap="rnd">
              <a:solidFill>
                <a:srgbClr val="2EA9DE"/>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19.603266853903214</c:v>
                </c:pt>
                <c:pt idx="1">
                  <c:v>20.032957501442247</c:v>
                </c:pt>
                <c:pt idx="2">
                  <c:v>20.713632015420988</c:v>
                </c:pt>
                <c:pt idx="3">
                  <c:v>21.228999703521854</c:v>
                </c:pt>
                <c:pt idx="4">
                  <c:v>21.728066828161268</c:v>
                </c:pt>
                <c:pt idx="5">
                  <c:v>22.67113874219471</c:v>
                </c:pt>
                <c:pt idx="6">
                  <c:v>23.084647038779949</c:v>
                </c:pt>
                <c:pt idx="7">
                  <c:v>23.222716326710486</c:v>
                </c:pt>
                <c:pt idx="8">
                  <c:v>22.83022619197649</c:v>
                </c:pt>
                <c:pt idx="9">
                  <c:v>22.909227438670978</c:v>
                </c:pt>
                <c:pt idx="10">
                  <c:v>23.823976776800489</c:v>
                </c:pt>
                <c:pt idx="11">
                  <c:v>22.772557773461827</c:v>
                </c:pt>
                <c:pt idx="12">
                  <c:v>23.510080922053032</c:v>
                </c:pt>
                <c:pt idx="13">
                  <c:v>22.830642206248559</c:v>
                </c:pt>
                <c:pt idx="14">
                  <c:v>22.923061371313658</c:v>
                </c:pt>
                <c:pt idx="15">
                  <c:v>22.565364000923697</c:v>
                </c:pt>
                <c:pt idx="16">
                  <c:v>22.238737723553303</c:v>
                </c:pt>
                <c:pt idx="17">
                  <c:v>23.662759009266001</c:v>
                </c:pt>
                <c:pt idx="18">
                  <c:v>23.842953331834</c:v>
                </c:pt>
                <c:pt idx="19">
                  <c:v>23.415939986475006</c:v>
                </c:pt>
                <c:pt idx="20">
                  <c:v>24.574753991906338</c:v>
                </c:pt>
                <c:pt idx="21">
                  <c:v>24.954538535922044</c:v>
                </c:pt>
                <c:pt idx="22">
                  <c:v>26.08858160789887</c:v>
                </c:pt>
                <c:pt idx="23">
                  <c:v>26.805134425294352</c:v>
                </c:pt>
                <c:pt idx="24">
                  <c:v>27.382832545767751</c:v>
                </c:pt>
                <c:pt idx="25">
                  <c:v>28.191094829571821</c:v>
                </c:pt>
                <c:pt idx="26">
                  <c:v>28.400351852292186</c:v>
                </c:pt>
                <c:pt idx="27">
                  <c:v>28.05509256860968</c:v>
                </c:pt>
                <c:pt idx="28">
                  <c:v>31.153421500310863</c:v>
                </c:pt>
                <c:pt idx="29">
                  <c:v>32.252006995004848</c:v>
                </c:pt>
                <c:pt idx="30">
                  <c:v>31.534235046038862</c:v>
                </c:pt>
                <c:pt idx="31">
                  <c:v>31.364002000000003</c:v>
                </c:pt>
                <c:pt idx="32">
                  <c:v>31.590692999999998</c:v>
                </c:pt>
                <c:pt idx="33">
                  <c:v>31.669806000000001</c:v>
                </c:pt>
                <c:pt idx="34">
                  <c:v>31.834753000000003</c:v>
                </c:pt>
                <c:pt idx="35">
                  <c:v>31.606369000000001</c:v>
                </c:pt>
                <c:pt idx="36">
                  <c:v>31.646839</c:v>
                </c:pt>
                <c:pt idx="37">
                  <c:v>31.648223999999999</c:v>
                </c:pt>
                <c:pt idx="38">
                  <c:v>31.834326000000001</c:v>
                </c:pt>
                <c:pt idx="39">
                  <c:v>31.667535999999998</c:v>
                </c:pt>
                <c:pt idx="40">
                  <c:v>31.540632000000002</c:v>
                </c:pt>
                <c:pt idx="41">
                  <c:v>31.508801000000002</c:v>
                </c:pt>
                <c:pt idx="42">
                  <c:v>31.644221999999996</c:v>
                </c:pt>
                <c:pt idx="43">
                  <c:v>31.724525</c:v>
                </c:pt>
                <c:pt idx="44">
                  <c:v>31.748528999999998</c:v>
                </c:pt>
                <c:pt idx="45">
                  <c:v>31.702368</c:v>
                </c:pt>
                <c:pt idx="46">
                  <c:v>31.800056000000001</c:v>
                </c:pt>
                <c:pt idx="47">
                  <c:v>32.000366</c:v>
                </c:pt>
                <c:pt idx="48">
                  <c:v>32.228591999999999</c:v>
                </c:pt>
                <c:pt idx="49">
                  <c:v>32.384529000000001</c:v>
                </c:pt>
                <c:pt idx="50">
                  <c:v>32.631245</c:v>
                </c:pt>
                <c:pt idx="51">
                  <c:v>32.928466999999998</c:v>
                </c:pt>
                <c:pt idx="52">
                  <c:v>33.218964</c:v>
                </c:pt>
                <c:pt idx="53">
                  <c:v>33.452292999999997</c:v>
                </c:pt>
                <c:pt idx="54">
                  <c:v>33.794918000000003</c:v>
                </c:pt>
                <c:pt idx="55">
                  <c:v>34.070728000000003</c:v>
                </c:pt>
                <c:pt idx="56">
                  <c:v>34.311028</c:v>
                </c:pt>
                <c:pt idx="57">
                  <c:v>34.532719</c:v>
                </c:pt>
                <c:pt idx="58">
                  <c:v>34.766818999999998</c:v>
                </c:pt>
                <c:pt idx="59">
                  <c:v>34.970325000000003</c:v>
                </c:pt>
                <c:pt idx="60">
                  <c:v>35.272995000000002</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19.172634948896</c:v>
                </c:pt>
                <c:pt idx="1">
                  <c:v>18.991670121600002</c:v>
                </c:pt>
                <c:pt idx="2">
                  <c:v>19.122471284264005</c:v>
                </c:pt>
                <c:pt idx="3">
                  <c:v>19.835147797850002</c:v>
                </c:pt>
                <c:pt idx="4">
                  <c:v>19.909462622029</c:v>
                </c:pt>
                <c:pt idx="5">
                  <c:v>20.08872684288</c:v>
                </c:pt>
                <c:pt idx="6">
                  <c:v>21.001914490769998</c:v>
                </c:pt>
                <c:pt idx="7">
                  <c:v>21.445410997650001</c:v>
                </c:pt>
                <c:pt idx="8">
                  <c:v>21.655743900896002</c:v>
                </c:pt>
                <c:pt idx="9">
                  <c:v>21.622543711356006</c:v>
                </c:pt>
                <c:pt idx="10">
                  <c:v>22.579528056500003</c:v>
                </c:pt>
                <c:pt idx="11">
                  <c:v>21.914268291971997</c:v>
                </c:pt>
                <c:pt idx="12">
                  <c:v>21.903989304534001</c:v>
                </c:pt>
                <c:pt idx="13">
                  <c:v>22.320927965467003</c:v>
                </c:pt>
                <c:pt idx="14">
                  <c:v>22.466194565266303</c:v>
                </c:pt>
                <c:pt idx="15">
                  <c:v>22.79654270360022</c:v>
                </c:pt>
                <c:pt idx="16">
                  <c:v>22.447160049123806</c:v>
                </c:pt>
                <c:pt idx="17">
                  <c:v>22.749466285840001</c:v>
                </c:pt>
                <c:pt idx="18">
                  <c:v>22.387437362676</c:v>
                </c:pt>
                <c:pt idx="19">
                  <c:v>19.691205439786998</c:v>
                </c:pt>
                <c:pt idx="20">
                  <c:v>20.83396755679</c:v>
                </c:pt>
                <c:pt idx="21">
                  <c:v>19.657784073200009</c:v>
                </c:pt>
                <c:pt idx="22">
                  <c:v>17.378234004823998</c:v>
                </c:pt>
                <c:pt idx="23">
                  <c:v>18.038633143119679</c:v>
                </c:pt>
                <c:pt idx="24">
                  <c:v>17.997632024667393</c:v>
                </c:pt>
                <c:pt idx="25">
                  <c:v>15.548870189720581</c:v>
                </c:pt>
                <c:pt idx="26">
                  <c:v>14.225904563715241</c:v>
                </c:pt>
                <c:pt idx="27">
                  <c:v>13.83746526477746</c:v>
                </c:pt>
                <c:pt idx="28">
                  <c:v>13.25153238717342</c:v>
                </c:pt>
                <c:pt idx="29">
                  <c:v>11.31559469326832</c:v>
                </c:pt>
                <c:pt idx="30">
                  <c:v>9.1831793018926806</c:v>
                </c:pt>
                <c:pt idx="31">
                  <c:v>10.883175</c:v>
                </c:pt>
                <c:pt idx="32">
                  <c:v>10.445541</c:v>
                </c:pt>
                <c:pt idx="33">
                  <c:v>10.101284</c:v>
                </c:pt>
                <c:pt idx="34">
                  <c:v>8.709911</c:v>
                </c:pt>
                <c:pt idx="35">
                  <c:v>8.4682560000000002</c:v>
                </c:pt>
                <c:pt idx="36">
                  <c:v>8.3823170000000005</c:v>
                </c:pt>
                <c:pt idx="37">
                  <c:v>8.3112880000000011</c:v>
                </c:pt>
                <c:pt idx="38">
                  <c:v>8.2223109999999995</c:v>
                </c:pt>
                <c:pt idx="39">
                  <c:v>7.9810280000000002</c:v>
                </c:pt>
                <c:pt idx="40">
                  <c:v>7.8595860000000002</c:v>
                </c:pt>
                <c:pt idx="41">
                  <c:v>7.763439</c:v>
                </c:pt>
                <c:pt idx="42">
                  <c:v>7.6234830000000002</c:v>
                </c:pt>
                <c:pt idx="43">
                  <c:v>7.6946350000000008</c:v>
                </c:pt>
                <c:pt idx="44">
                  <c:v>7.3000720000000001</c:v>
                </c:pt>
                <c:pt idx="45">
                  <c:v>7.1232829999999998</c:v>
                </c:pt>
                <c:pt idx="46">
                  <c:v>6.8965509999999997</c:v>
                </c:pt>
                <c:pt idx="47">
                  <c:v>6.7943470000000001</c:v>
                </c:pt>
                <c:pt idx="48">
                  <c:v>6.7756059999999998</c:v>
                </c:pt>
                <c:pt idx="49">
                  <c:v>6.7576470000000004</c:v>
                </c:pt>
                <c:pt idx="50">
                  <c:v>6.6525119999999998</c:v>
                </c:pt>
                <c:pt idx="51">
                  <c:v>6.6026619999999996</c:v>
                </c:pt>
                <c:pt idx="52">
                  <c:v>6.549118</c:v>
                </c:pt>
                <c:pt idx="53">
                  <c:v>6.4690919999999998</c:v>
                </c:pt>
                <c:pt idx="54">
                  <c:v>6.3793249999999997</c:v>
                </c:pt>
                <c:pt idx="55">
                  <c:v>6.3075529999999995</c:v>
                </c:pt>
                <c:pt idx="56">
                  <c:v>6.2796469999999998</c:v>
                </c:pt>
                <c:pt idx="57">
                  <c:v>6.2360530000000001</c:v>
                </c:pt>
                <c:pt idx="58">
                  <c:v>6.2113949999999996</c:v>
                </c:pt>
                <c:pt idx="59">
                  <c:v>6.2032030000000002</c:v>
                </c:pt>
                <c:pt idx="60">
                  <c:v>6.2120629999999997</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nuclear</c:v>
                </c:pt>
              </c:strCache>
            </c:strRef>
          </c:tx>
          <c:spPr>
            <a:ln w="22225" cap="rnd">
              <a:solidFill>
                <a:srgbClr val="A3334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6.1043502765960005</c:v>
                </c:pt>
                <c:pt idx="1">
                  <c:v>6.4221323721080008</c:v>
                </c:pt>
                <c:pt idx="2">
                  <c:v>6.4792062498730001</c:v>
                </c:pt>
                <c:pt idx="3">
                  <c:v>6.4104989118560001</c:v>
                </c:pt>
                <c:pt idx="4">
                  <c:v>6.6938771240639996</c:v>
                </c:pt>
                <c:pt idx="5">
                  <c:v>7.0754361063610007</c:v>
                </c:pt>
                <c:pt idx="6">
                  <c:v>7.0866739186379997</c:v>
                </c:pt>
                <c:pt idx="7">
                  <c:v>6.5969919304739983</c:v>
                </c:pt>
                <c:pt idx="8">
                  <c:v>7.0678087730640007</c:v>
                </c:pt>
                <c:pt idx="9">
                  <c:v>7.6102555957999991</c:v>
                </c:pt>
                <c:pt idx="10">
                  <c:v>7.8623494712600008</c:v>
                </c:pt>
                <c:pt idx="11">
                  <c:v>8.0288531344439988</c:v>
                </c:pt>
                <c:pt idx="12">
                  <c:v>8.1454291964540033</c:v>
                </c:pt>
                <c:pt idx="13">
                  <c:v>7.9596221472899975</c:v>
                </c:pt>
                <c:pt idx="14">
                  <c:v>8.2227740196359989</c:v>
                </c:pt>
                <c:pt idx="15">
                  <c:v>8.1608097051400001</c:v>
                </c:pt>
                <c:pt idx="16">
                  <c:v>8.2146264666600004</c:v>
                </c:pt>
                <c:pt idx="17">
                  <c:v>8.4585892342169995</c:v>
                </c:pt>
                <c:pt idx="18">
                  <c:v>8.4264905626200033</c:v>
                </c:pt>
                <c:pt idx="19">
                  <c:v>8.3552201045150003</c:v>
                </c:pt>
                <c:pt idx="20">
                  <c:v>8.4344326774531204</c:v>
                </c:pt>
                <c:pt idx="21">
                  <c:v>8.2686984962879997</c:v>
                </c:pt>
                <c:pt idx="22">
                  <c:v>8.061822158271001</c:v>
                </c:pt>
                <c:pt idx="23">
                  <c:v>8.2444331263770003</c:v>
                </c:pt>
                <c:pt idx="24">
                  <c:v>8.3375590057379991</c:v>
                </c:pt>
                <c:pt idx="25">
                  <c:v>8.3368862376660005</c:v>
                </c:pt>
                <c:pt idx="26">
                  <c:v>8.4267530021319992</c:v>
                </c:pt>
                <c:pt idx="27">
                  <c:v>8.4189682324649997</c:v>
                </c:pt>
                <c:pt idx="28">
                  <c:v>8.4380682070350002</c:v>
                </c:pt>
                <c:pt idx="29">
                  <c:v>8.4518515138039998</c:v>
                </c:pt>
                <c:pt idx="30">
                  <c:v>8.2483303449019996</c:v>
                </c:pt>
                <c:pt idx="31">
                  <c:v>8.1211500000000001</c:v>
                </c:pt>
                <c:pt idx="32">
                  <c:v>8.1831110000000002</c:v>
                </c:pt>
                <c:pt idx="33">
                  <c:v>8.2025790000000001</c:v>
                </c:pt>
                <c:pt idx="34">
                  <c:v>8.239058</c:v>
                </c:pt>
                <c:pt idx="35">
                  <c:v>8.1638990000000007</c:v>
                </c:pt>
                <c:pt idx="36">
                  <c:v>8.0757550000000009</c:v>
                </c:pt>
                <c:pt idx="37">
                  <c:v>7.9302669999999997</c:v>
                </c:pt>
                <c:pt idx="38">
                  <c:v>7.5376779999999997</c:v>
                </c:pt>
                <c:pt idx="39">
                  <c:v>7.4682399999999998</c:v>
                </c:pt>
                <c:pt idx="40">
                  <c:v>7.3830490000000006</c:v>
                </c:pt>
                <c:pt idx="41">
                  <c:v>7.3944660000000004</c:v>
                </c:pt>
                <c:pt idx="42">
                  <c:v>7.4023869999999992</c:v>
                </c:pt>
                <c:pt idx="43">
                  <c:v>6.97715</c:v>
                </c:pt>
                <c:pt idx="44">
                  <c:v>6.9844029999999995</c:v>
                </c:pt>
                <c:pt idx="45">
                  <c:v>6.9990759999999996</c:v>
                </c:pt>
                <c:pt idx="46">
                  <c:v>7.0099830000000001</c:v>
                </c:pt>
                <c:pt idx="47">
                  <c:v>6.9454250000000002</c:v>
                </c:pt>
                <c:pt idx="48">
                  <c:v>6.9476250000000004</c:v>
                </c:pt>
                <c:pt idx="49">
                  <c:v>6.9433559999999996</c:v>
                </c:pt>
                <c:pt idx="50">
                  <c:v>6.9481529999999996</c:v>
                </c:pt>
                <c:pt idx="51">
                  <c:v>6.9605320000000006</c:v>
                </c:pt>
                <c:pt idx="52">
                  <c:v>6.9737630000000008</c:v>
                </c:pt>
                <c:pt idx="53">
                  <c:v>6.9828119999999991</c:v>
                </c:pt>
                <c:pt idx="54">
                  <c:v>6.9907719999999998</c:v>
                </c:pt>
                <c:pt idx="55">
                  <c:v>6.9993160000000003</c:v>
                </c:pt>
                <c:pt idx="56">
                  <c:v>7.0037759999999993</c:v>
                </c:pt>
                <c:pt idx="57">
                  <c:v>7.0082190000000004</c:v>
                </c:pt>
                <c:pt idx="58">
                  <c:v>6.9090119999999997</c:v>
                </c:pt>
                <c:pt idx="59">
                  <c:v>6.9123649999999994</c:v>
                </c:pt>
                <c:pt idx="60">
                  <c:v>6.9172060000000002</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liquid biofuels</c:v>
                </c:pt>
              </c:strCache>
            </c:strRef>
          </c:tx>
          <c:spPr>
            <a:ln w="22225" cap="rnd">
              <a:solidFill>
                <a:srgbClr val="FFC00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6.0420785401495113E-2</c:v>
                </c:pt>
                <c:pt idx="1">
                  <c:v>7.0094822022076009E-2</c:v>
                </c:pt>
                <c:pt idx="2">
                  <c:v>7.9745954412053191E-2</c:v>
                </c:pt>
                <c:pt idx="3">
                  <c:v>9.3660148780304403E-2</c:v>
                </c:pt>
                <c:pt idx="4">
                  <c:v>0.104839671032937</c:v>
                </c:pt>
                <c:pt idx="5">
                  <c:v>0.112489766578886</c:v>
                </c:pt>
                <c:pt idx="6">
                  <c:v>8.0660521588432205E-2</c:v>
                </c:pt>
                <c:pt idx="7">
                  <c:v>0.101965698839145</c:v>
                </c:pt>
                <c:pt idx="8">
                  <c:v>0.112843152414525</c:v>
                </c:pt>
                <c:pt idx="9">
                  <c:v>0.11779534790929901</c:v>
                </c:pt>
                <c:pt idx="10">
                  <c:v>0.13488734408317402</c:v>
                </c:pt>
                <c:pt idx="11">
                  <c:v>0.14213190977591597</c:v>
                </c:pt>
                <c:pt idx="12">
                  <c:v>0.169674937304364</c:v>
                </c:pt>
                <c:pt idx="13">
                  <c:v>0.22980990387430197</c:v>
                </c:pt>
                <c:pt idx="14">
                  <c:v>0.28971486807396901</c:v>
                </c:pt>
                <c:pt idx="15">
                  <c:v>0.33901558531617104</c:v>
                </c:pt>
                <c:pt idx="16">
                  <c:v>0.474994871886329</c:v>
                </c:pt>
                <c:pt idx="17">
                  <c:v>0.60192207974254908</c:v>
                </c:pt>
                <c:pt idx="18">
                  <c:v>0.82457591923706208</c:v>
                </c:pt>
                <c:pt idx="19">
                  <c:v>0.9349641554294319</c:v>
                </c:pt>
                <c:pt idx="20">
                  <c:v>1.07453556570079</c:v>
                </c:pt>
                <c:pt idx="21">
                  <c:v>1.1661471090017099</c:v>
                </c:pt>
                <c:pt idx="22">
                  <c:v>1.1690202481301</c:v>
                </c:pt>
                <c:pt idx="23">
                  <c:v>1.2924947413844701</c:v>
                </c:pt>
                <c:pt idx="24">
                  <c:v>1.3142940029793002</c:v>
                </c:pt>
                <c:pt idx="25">
                  <c:v>1.35087886193865</c:v>
                </c:pt>
                <c:pt idx="26">
                  <c:v>1.46861187025657</c:v>
                </c:pt>
                <c:pt idx="27">
                  <c:v>1.4736531463536298</c:v>
                </c:pt>
                <c:pt idx="28">
                  <c:v>1.4557248618460399</c:v>
                </c:pt>
                <c:pt idx="29">
                  <c:v>1.4965934132109902</c:v>
                </c:pt>
                <c:pt idx="30">
                  <c:v>1.3617708589985702</c:v>
                </c:pt>
                <c:pt idx="31">
                  <c:v>1.4810829999999999</c:v>
                </c:pt>
                <c:pt idx="32">
                  <c:v>1.5959719999999999</c:v>
                </c:pt>
                <c:pt idx="33">
                  <c:v>1.570117</c:v>
                </c:pt>
                <c:pt idx="34">
                  <c:v>1.569048</c:v>
                </c:pt>
                <c:pt idx="35">
                  <c:v>1.567658</c:v>
                </c:pt>
                <c:pt idx="36">
                  <c:v>1.5665990000000001</c:v>
                </c:pt>
                <c:pt idx="37">
                  <c:v>1.5656290000000002</c:v>
                </c:pt>
                <c:pt idx="38">
                  <c:v>1.564616</c:v>
                </c:pt>
                <c:pt idx="39">
                  <c:v>1.5637620000000001</c:v>
                </c:pt>
                <c:pt idx="40">
                  <c:v>1.562576</c:v>
                </c:pt>
                <c:pt idx="41">
                  <c:v>1.561213</c:v>
                </c:pt>
                <c:pt idx="42">
                  <c:v>1.5599419999999999</c:v>
                </c:pt>
                <c:pt idx="43">
                  <c:v>1.5587799999999998</c:v>
                </c:pt>
                <c:pt idx="44">
                  <c:v>1.5576840000000001</c:v>
                </c:pt>
                <c:pt idx="45">
                  <c:v>1.573331</c:v>
                </c:pt>
                <c:pt idx="46">
                  <c:v>1.568047</c:v>
                </c:pt>
                <c:pt idx="47">
                  <c:v>1.5762670000000001</c:v>
                </c:pt>
                <c:pt idx="48">
                  <c:v>1.6136299999999999</c:v>
                </c:pt>
                <c:pt idx="49">
                  <c:v>1.618422</c:v>
                </c:pt>
                <c:pt idx="50">
                  <c:v>1.6195950000000001</c:v>
                </c:pt>
                <c:pt idx="51">
                  <c:v>1.6404740000000002</c:v>
                </c:pt>
                <c:pt idx="52">
                  <c:v>1.6547069999999999</c:v>
                </c:pt>
                <c:pt idx="53">
                  <c:v>1.6856810000000002</c:v>
                </c:pt>
                <c:pt idx="54">
                  <c:v>1.7152830000000001</c:v>
                </c:pt>
                <c:pt idx="55">
                  <c:v>1.7294909999999999</c:v>
                </c:pt>
                <c:pt idx="56">
                  <c:v>1.7512970000000001</c:v>
                </c:pt>
                <c:pt idx="57">
                  <c:v>1.7652450000000002</c:v>
                </c:pt>
                <c:pt idx="58">
                  <c:v>1.7883930000000001</c:v>
                </c:pt>
                <c:pt idx="59">
                  <c:v>1.8116619999999999</c:v>
                </c:pt>
                <c:pt idx="60">
                  <c:v>1.829423</c:v>
                </c:pt>
              </c:numCache>
            </c:numRef>
          </c:val>
          <c:smooth val="0"/>
          <c:extLst xmlns:c16r2="http://schemas.microsoft.com/office/drawing/2015/06/chart">
            <c:ext xmlns:c16="http://schemas.microsoft.com/office/drawing/2014/chart" uri="{C3380CC4-5D6E-409C-BE32-E72D297353CC}">
              <c16:uniqueId val="{00000004-72B2-4ED5-B729-B7C5DE82A477}"/>
            </c:ext>
          </c:extLst>
        </c:ser>
        <c:ser>
          <c:idx val="0"/>
          <c:order val="5"/>
          <c:tx>
            <c:strRef>
              <c:f>Sheet1!$G$1</c:f>
              <c:strCache>
                <c:ptCount val="1"/>
                <c:pt idx="0">
                  <c:v>hydro</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Sheet1!$G$2:$G$62</c:f>
              <c:numCache>
                <c:formatCode>General</c:formatCode>
                <c:ptCount val="61"/>
                <c:pt idx="0">
                  <c:v>3.0463905300919998</c:v>
                </c:pt>
                <c:pt idx="1">
                  <c:v>3.0159433564040001</c:v>
                </c:pt>
                <c:pt idx="2">
                  <c:v>2.617436127026</c:v>
                </c:pt>
                <c:pt idx="3">
                  <c:v>2.8916127284719999</c:v>
                </c:pt>
                <c:pt idx="4">
                  <c:v>2.6834570616279998</c:v>
                </c:pt>
                <c:pt idx="5">
                  <c:v>3.2053072973760002</c:v>
                </c:pt>
                <c:pt idx="6">
                  <c:v>3.5896557314200002</c:v>
                </c:pt>
                <c:pt idx="7">
                  <c:v>3.6404575018349998</c:v>
                </c:pt>
                <c:pt idx="8">
                  <c:v>3.2970537352170002</c:v>
                </c:pt>
                <c:pt idx="9">
                  <c:v>3.2675754325540001</c:v>
                </c:pt>
                <c:pt idx="10">
                  <c:v>2.8111160619970001</c:v>
                </c:pt>
                <c:pt idx="11">
                  <c:v>2.2418584779850002</c:v>
                </c:pt>
                <c:pt idx="12">
                  <c:v>2.6890171977630004</c:v>
                </c:pt>
                <c:pt idx="13">
                  <c:v>2.7925390203750005</c:v>
                </c:pt>
                <c:pt idx="14">
                  <c:v>2.6884677610345604</c:v>
                </c:pt>
                <c:pt idx="15">
                  <c:v>2.7029422286450098</c:v>
                </c:pt>
                <c:pt idx="16">
                  <c:v>2.8690351977250601</c:v>
                </c:pt>
                <c:pt idx="17">
                  <c:v>2.4463885867719202</c:v>
                </c:pt>
                <c:pt idx="18">
                  <c:v>2.5111084693666403</c:v>
                </c:pt>
                <c:pt idx="19">
                  <c:v>2.6688241195872</c:v>
                </c:pt>
                <c:pt idx="20">
                  <c:v>2.5385411452615201</c:v>
                </c:pt>
                <c:pt idx="21">
                  <c:v>3.1028522425031602</c:v>
                </c:pt>
                <c:pt idx="22">
                  <c:v>2.6287019658744</c:v>
                </c:pt>
                <c:pt idx="23">
                  <c:v>2.5623823173902101</c:v>
                </c:pt>
                <c:pt idx="24">
                  <c:v>2.4665765745542996</c:v>
                </c:pt>
                <c:pt idx="25">
                  <c:v>2.3211773111831002</c:v>
                </c:pt>
                <c:pt idx="26">
                  <c:v>2.4724417976961601</c:v>
                </c:pt>
                <c:pt idx="27">
                  <c:v>2.7669672811418402</c:v>
                </c:pt>
                <c:pt idx="28">
                  <c:v>2.6631383942172797</c:v>
                </c:pt>
                <c:pt idx="29">
                  <c:v>2.5635155701025001</c:v>
                </c:pt>
                <c:pt idx="30">
                  <c:v>2.5923419939566501</c:v>
                </c:pt>
                <c:pt idx="31">
                  <c:v>2.2890280000000001</c:v>
                </c:pt>
                <c:pt idx="32">
                  <c:v>2.3967839999999998</c:v>
                </c:pt>
                <c:pt idx="33">
                  <c:v>2.5171679999999999</c:v>
                </c:pt>
                <c:pt idx="34">
                  <c:v>2.608241</c:v>
                </c:pt>
                <c:pt idx="35">
                  <c:v>2.559021</c:v>
                </c:pt>
                <c:pt idx="36">
                  <c:v>2.532505</c:v>
                </c:pt>
                <c:pt idx="37">
                  <c:v>2.5173380000000001</c:v>
                </c:pt>
                <c:pt idx="38">
                  <c:v>2.492607</c:v>
                </c:pt>
                <c:pt idx="39">
                  <c:v>2.481665</c:v>
                </c:pt>
                <c:pt idx="40">
                  <c:v>2.4606750000000002</c:v>
                </c:pt>
                <c:pt idx="41">
                  <c:v>2.4493909999999999</c:v>
                </c:pt>
                <c:pt idx="42">
                  <c:v>2.4410449999999999</c:v>
                </c:pt>
                <c:pt idx="43">
                  <c:v>2.428226</c:v>
                </c:pt>
                <c:pt idx="44">
                  <c:v>2.419861</c:v>
                </c:pt>
                <c:pt idx="45">
                  <c:v>2.40219</c:v>
                </c:pt>
                <c:pt idx="46">
                  <c:v>2.3892720000000001</c:v>
                </c:pt>
                <c:pt idx="47">
                  <c:v>2.3758460000000001</c:v>
                </c:pt>
                <c:pt idx="48">
                  <c:v>2.3621409999999998</c:v>
                </c:pt>
                <c:pt idx="49">
                  <c:v>2.348846</c:v>
                </c:pt>
                <c:pt idx="50">
                  <c:v>2.3479320000000001</c:v>
                </c:pt>
                <c:pt idx="51">
                  <c:v>2.3437740000000002</c:v>
                </c:pt>
                <c:pt idx="52">
                  <c:v>2.3283560000000003</c:v>
                </c:pt>
                <c:pt idx="53">
                  <c:v>2.313898</c:v>
                </c:pt>
                <c:pt idx="54">
                  <c:v>2.311712</c:v>
                </c:pt>
                <c:pt idx="55">
                  <c:v>2.3028740000000001</c:v>
                </c:pt>
                <c:pt idx="56">
                  <c:v>2.2963979999999999</c:v>
                </c:pt>
                <c:pt idx="57">
                  <c:v>2.29053</c:v>
                </c:pt>
                <c:pt idx="58">
                  <c:v>2.2572459999999999</c:v>
                </c:pt>
                <c:pt idx="59">
                  <c:v>2.2424409999999999</c:v>
                </c:pt>
                <c:pt idx="60">
                  <c:v>2.2397749999999998</c:v>
                </c:pt>
              </c:numCache>
            </c:numRef>
          </c:val>
          <c:smooth val="0"/>
          <c:extLst xmlns:c16r2="http://schemas.microsoft.com/office/drawing/2015/06/chart">
            <c:ext xmlns:c16="http://schemas.microsoft.com/office/drawing/2014/chart" uri="{C3380CC4-5D6E-409C-BE32-E72D297353CC}">
              <c16:uniqueId val="{00000005-72B2-4ED5-B729-B7C5DE82A477}"/>
            </c:ext>
          </c:extLst>
        </c:ser>
        <c:ser>
          <c:idx val="2"/>
          <c:order val="6"/>
          <c:tx>
            <c:strRef>
              <c:f>Sheet1!$H$1</c:f>
              <c:strCache>
                <c:ptCount val="1"/>
                <c:pt idx="0">
                  <c:v>other renewable energy</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Sheet1!$H$2:$H$62</c:f>
              <c:numCache>
                <c:formatCode>General</c:formatCode>
                <c:ptCount val="61"/>
                <c:pt idx="0">
                  <c:v>2.9332129146807748</c:v>
                </c:pt>
                <c:pt idx="1">
                  <c:v>2.9817468488998431</c:v>
                </c:pt>
                <c:pt idx="2">
                  <c:v>3.1233742015549906</c:v>
                </c:pt>
                <c:pt idx="3">
                  <c:v>3.096361908768527</c:v>
                </c:pt>
                <c:pt idx="4">
                  <c:v>3.1988449590852035</c:v>
                </c:pt>
                <c:pt idx="5">
                  <c:v>3.2415714770995048</c:v>
                </c:pt>
                <c:pt idx="6">
                  <c:v>3.3420780436271738</c:v>
                </c:pt>
                <c:pt idx="7">
                  <c:v>3.2716991405132387</c:v>
                </c:pt>
                <c:pt idx="8">
                  <c:v>3.0813987180346185</c:v>
                </c:pt>
                <c:pt idx="9">
                  <c:v>3.1283758704355051</c:v>
                </c:pt>
                <c:pt idx="10">
                  <c:v>3.1582302951813839</c:v>
                </c:pt>
                <c:pt idx="11">
                  <c:v>2.775975972417053</c:v>
                </c:pt>
                <c:pt idx="12">
                  <c:v>2.8674238992889118</c:v>
                </c:pt>
                <c:pt idx="13">
                  <c:v>2.9218110048159329</c:v>
                </c:pt>
                <c:pt idx="14">
                  <c:v>3.0965435965028241</c:v>
                </c:pt>
                <c:pt idx="15">
                  <c:v>3.191598316382438</c:v>
                </c:pt>
                <c:pt idx="16">
                  <c:v>3.2928383316794365</c:v>
                </c:pt>
                <c:pt idx="17">
                  <c:v>3.4747993790429645</c:v>
                </c:pt>
                <c:pt idx="18">
                  <c:v>3.8390042849109336</c:v>
                </c:pt>
                <c:pt idx="19">
                  <c:v>4.0045355185676792</c:v>
                </c:pt>
                <c:pt idx="20">
                  <c:v>4.6537820941591779</c:v>
                </c:pt>
                <c:pt idx="21">
                  <c:v>4.9427211329284209</c:v>
                </c:pt>
                <c:pt idx="22">
                  <c:v>5.0585429994429036</c:v>
                </c:pt>
                <c:pt idx="23">
                  <c:v>5.604085381499778</c:v>
                </c:pt>
                <c:pt idx="24">
                  <c:v>5.9713197473819521</c:v>
                </c:pt>
                <c:pt idx="25">
                  <c:v>6.0651964965625389</c:v>
                </c:pt>
                <c:pt idx="26">
                  <c:v>6.4496083686875085</c:v>
                </c:pt>
                <c:pt idx="27">
                  <c:v>6.8748910901247084</c:v>
                </c:pt>
                <c:pt idx="28">
                  <c:v>7.2236777099915397</c:v>
                </c:pt>
                <c:pt idx="29">
                  <c:v>7.3760270326602395</c:v>
                </c:pt>
                <c:pt idx="30">
                  <c:v>7.7352001852192984</c:v>
                </c:pt>
                <c:pt idx="31">
                  <c:v>7.9606190000000003</c:v>
                </c:pt>
                <c:pt idx="32">
                  <c:v>8.696688</c:v>
                </c:pt>
                <c:pt idx="33">
                  <c:v>9.1676320000000011</c:v>
                </c:pt>
                <c:pt idx="34">
                  <c:v>10.15814</c:v>
                </c:pt>
                <c:pt idx="35">
                  <c:v>10.838216000000001</c:v>
                </c:pt>
                <c:pt idx="36">
                  <c:v>11.138567999999999</c:v>
                </c:pt>
                <c:pt idx="37">
                  <c:v>11.317235</c:v>
                </c:pt>
                <c:pt idx="38">
                  <c:v>11.599338000000001</c:v>
                </c:pt>
                <c:pt idx="39">
                  <c:v>12.147902</c:v>
                </c:pt>
                <c:pt idx="40">
                  <c:v>12.591493</c:v>
                </c:pt>
                <c:pt idx="41">
                  <c:v>12.852982000000001</c:v>
                </c:pt>
                <c:pt idx="42">
                  <c:v>13.072281</c:v>
                </c:pt>
                <c:pt idx="43">
                  <c:v>13.428713999999999</c:v>
                </c:pt>
                <c:pt idx="44">
                  <c:v>13.909929999999999</c:v>
                </c:pt>
                <c:pt idx="45">
                  <c:v>14.317689000000001</c:v>
                </c:pt>
                <c:pt idx="46">
                  <c:v>14.683802999999999</c:v>
                </c:pt>
                <c:pt idx="47">
                  <c:v>14.925064000000001</c:v>
                </c:pt>
                <c:pt idx="48">
                  <c:v>15.082017</c:v>
                </c:pt>
                <c:pt idx="49">
                  <c:v>15.287363000000001</c:v>
                </c:pt>
                <c:pt idx="50">
                  <c:v>15.476575</c:v>
                </c:pt>
                <c:pt idx="51">
                  <c:v>15.589251000000001</c:v>
                </c:pt>
                <c:pt idx="52">
                  <c:v>15.773720000000001</c:v>
                </c:pt>
                <c:pt idx="53">
                  <c:v>16.045341000000001</c:v>
                </c:pt>
                <c:pt idx="54">
                  <c:v>16.181201000000001</c:v>
                </c:pt>
                <c:pt idx="55">
                  <c:v>16.358735999999997</c:v>
                </c:pt>
                <c:pt idx="56">
                  <c:v>16.563825000000001</c:v>
                </c:pt>
                <c:pt idx="57">
                  <c:v>16.800369</c:v>
                </c:pt>
                <c:pt idx="58">
                  <c:v>17.079297</c:v>
                </c:pt>
                <c:pt idx="59">
                  <c:v>17.359542000000001</c:v>
                </c:pt>
                <c:pt idx="60">
                  <c:v>17.635731</c:v>
                </c:pt>
              </c:numCache>
            </c:numRef>
          </c:val>
          <c:smooth val="0"/>
          <c:extLst xmlns:c16r2="http://schemas.microsoft.com/office/drawing/2015/06/chart">
            <c:ext xmlns:c16="http://schemas.microsoft.com/office/drawing/2014/chart" uri="{C3380CC4-5D6E-409C-BE32-E72D297353CC}">
              <c16:uniqueId val="{00000006-72B2-4ED5-B729-B7C5DE82A477}"/>
            </c:ext>
          </c:extLst>
        </c:ser>
        <c:dLbls>
          <c:showLegendKey val="0"/>
          <c:showVal val="0"/>
          <c:showCatName val="0"/>
          <c:showSerName val="0"/>
          <c:showPercent val="0"/>
          <c:showBubbleSize val="0"/>
        </c:dLbls>
        <c:smooth val="0"/>
        <c:axId val="1456579520"/>
        <c:axId val="1456588768"/>
      </c:lineChart>
      <c:catAx>
        <c:axId val="14565795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6588768"/>
        <c:crosses val="autoZero"/>
        <c:auto val="1"/>
        <c:lblAlgn val="ctr"/>
        <c:lblOffset val="100"/>
        <c:tickLblSkip val="10"/>
        <c:tickMarkSkip val="10"/>
        <c:noMultiLvlLbl val="0"/>
      </c:catAx>
      <c:valAx>
        <c:axId val="1456588768"/>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6579520"/>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5676509008782191E-2"/>
          <c:w val="0.81925934258217736"/>
          <c:h val="0.82668981467193248"/>
        </c:manualLayout>
      </c:layout>
      <c:lineChart>
        <c:grouping val="standard"/>
        <c:varyColors val="0"/>
        <c:ser>
          <c:idx val="0"/>
          <c:order val="0"/>
          <c:tx>
            <c:strRef>
              <c:f>Sheet1!$B$1</c:f>
              <c:strCache>
                <c:ptCount val="1"/>
                <c:pt idx="0">
                  <c:v>transportation</c:v>
                </c:pt>
              </c:strCache>
            </c:strRef>
          </c:tx>
          <c:spPr>
            <a:ln w="22225" cap="rnd">
              <a:solidFill>
                <a:srgbClr val="00395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1.0229917099793646</c:v>
                </c:pt>
                <c:pt idx="1">
                  <c:v>1.0088916777481882</c:v>
                </c:pt>
                <c:pt idx="2">
                  <c:v>0.99112333777599737</c:v>
                </c:pt>
                <c:pt idx="3">
                  <c:v>1.0094916792602151</c:v>
                </c:pt>
                <c:pt idx="4">
                  <c:v>1.0193677014476388</c:v>
                </c:pt>
                <c:pt idx="5">
                  <c:v>1.0336915868768382</c:v>
                </c:pt>
                <c:pt idx="6">
                  <c:v>1.0548828749558119</c:v>
                </c:pt>
                <c:pt idx="7">
                  <c:v>1.0639024751791564</c:v>
                </c:pt>
                <c:pt idx="8">
                  <c:v>1.0812143287514635</c:v>
                </c:pt>
                <c:pt idx="9">
                  <c:v>1.0875776428006023</c:v>
                </c:pt>
                <c:pt idx="10">
                  <c:v>0.92692774828592439</c:v>
                </c:pt>
                <c:pt idx="11">
                  <c:v>1.0000032297287027</c:v>
                </c:pt>
                <c:pt idx="12">
                  <c:v>1.0380493198571321</c:v>
                </c:pt>
                <c:pt idx="13">
                  <c:v>1.0577848240747776</c:v>
                </c:pt>
                <c:pt idx="14">
                  <c:v>1.0589086176761151</c:v>
                </c:pt>
                <c:pt idx="15">
                  <c:v>1.0605093092180256</c:v>
                </c:pt>
                <c:pt idx="16">
                  <c:v>1.0596127745269397</c:v>
                </c:pt>
                <c:pt idx="17">
                  <c:v>1.0551152823162853</c:v>
                </c:pt>
                <c:pt idx="18">
                  <c:v>1.0512708792461432</c:v>
                </c:pt>
                <c:pt idx="19">
                  <c:v>1.0477659396610683</c:v>
                </c:pt>
                <c:pt idx="20">
                  <c:v>1.0452787065886464</c:v>
                </c:pt>
                <c:pt idx="21">
                  <c:v>1.0433617296147124</c:v>
                </c:pt>
                <c:pt idx="22">
                  <c:v>1.040590014438787</c:v>
                </c:pt>
                <c:pt idx="23">
                  <c:v>1.0398277984649291</c:v>
                </c:pt>
                <c:pt idx="24">
                  <c:v>1.0389563036704916</c:v>
                </c:pt>
                <c:pt idx="25">
                  <c:v>1.0385918382855841</c:v>
                </c:pt>
                <c:pt idx="26">
                  <c:v>1.0388383995744357</c:v>
                </c:pt>
                <c:pt idx="27">
                  <c:v>1.0407598601717456</c:v>
                </c:pt>
                <c:pt idx="28">
                  <c:v>1.0428478987765029</c:v>
                </c:pt>
                <c:pt idx="29">
                  <c:v>1.0457651037312865</c:v>
                </c:pt>
                <c:pt idx="30">
                  <c:v>1.0493146895660763</c:v>
                </c:pt>
                <c:pt idx="31">
                  <c:v>1.0530723459229423</c:v>
                </c:pt>
                <c:pt idx="32">
                  <c:v>1.0574432707652557</c:v>
                </c:pt>
                <c:pt idx="33">
                  <c:v>1.0622047647997568</c:v>
                </c:pt>
                <c:pt idx="34">
                  <c:v>1.0671487195075613</c:v>
                </c:pt>
                <c:pt idx="35">
                  <c:v>1.0730675963219092</c:v>
                </c:pt>
                <c:pt idx="36">
                  <c:v>1.0799309597993767</c:v>
                </c:pt>
                <c:pt idx="37">
                  <c:v>1.0862139600273577</c:v>
                </c:pt>
                <c:pt idx="38">
                  <c:v>1.0922811763811839</c:v>
                </c:pt>
                <c:pt idx="39">
                  <c:v>1.0994814195607567</c:v>
                </c:pt>
                <c:pt idx="40">
                  <c:v>1.1082529067558324</c:v>
                </c:pt>
              </c:numCache>
            </c:numRef>
          </c:val>
          <c:smooth val="0"/>
          <c:extLst xmlns:c16r2="http://schemas.microsoft.com/office/drawing/2015/06/chart">
            <c:ext xmlns:c16="http://schemas.microsoft.com/office/drawing/2014/chart" uri="{C3380CC4-5D6E-409C-BE32-E72D297353CC}">
              <c16:uniqueId val="{00000000-13A6-421C-800F-1999B29E6AD3}"/>
            </c:ext>
          </c:extLst>
        </c:ser>
        <c:ser>
          <c:idx val="1"/>
          <c:order val="1"/>
          <c:tx>
            <c:strRef>
              <c:f>Sheet1!$C$1</c:f>
              <c:strCache>
                <c:ptCount val="1"/>
                <c:pt idx="0">
                  <c:v>commercial</c:v>
                </c:pt>
              </c:strCache>
            </c:strRef>
          </c:tx>
          <c:spPr>
            <a:ln w="22225" cap="rnd">
              <a:solidFill>
                <a:srgbClr val="E3A5AC"/>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0.95472580488901737</c:v>
                </c:pt>
                <c:pt idx="1">
                  <c:v>0.95861358023307164</c:v>
                </c:pt>
                <c:pt idx="2">
                  <c:v>0.92028128834196699</c:v>
                </c:pt>
                <c:pt idx="3">
                  <c:v>0.97271116694217241</c:v>
                </c:pt>
                <c:pt idx="4">
                  <c:v>1.00399276617653</c:v>
                </c:pt>
                <c:pt idx="5">
                  <c:v>1.0129142641859856</c:v>
                </c:pt>
                <c:pt idx="6">
                  <c:v>1.002042690035809</c:v>
                </c:pt>
                <c:pt idx="7">
                  <c:v>1.001817173597418</c:v>
                </c:pt>
                <c:pt idx="8">
                  <c:v>1.0582539879692836</c:v>
                </c:pt>
                <c:pt idx="9">
                  <c:v>1.0530128814975162</c:v>
                </c:pt>
                <c:pt idx="10">
                  <c:v>0.97238251929786357</c:v>
                </c:pt>
                <c:pt idx="11">
                  <c:v>1.0000136039250669</c:v>
                </c:pt>
                <c:pt idx="12">
                  <c:v>1.0219198260481712</c:v>
                </c:pt>
                <c:pt idx="13">
                  <c:v>1.0203838090990187</c:v>
                </c:pt>
                <c:pt idx="14">
                  <c:v>1.0205066904549509</c:v>
                </c:pt>
                <c:pt idx="15">
                  <c:v>1.0215790588760036</c:v>
                </c:pt>
                <c:pt idx="16">
                  <c:v>1.0203000669045494</c:v>
                </c:pt>
                <c:pt idx="17">
                  <c:v>1.0232744201605708</c:v>
                </c:pt>
                <c:pt idx="18">
                  <c:v>1.0249200490633363</c:v>
                </c:pt>
                <c:pt idx="19">
                  <c:v>1.0257421944692238</c:v>
                </c:pt>
                <c:pt idx="20">
                  <c:v>1.026145963425513</c:v>
                </c:pt>
                <c:pt idx="21">
                  <c:v>1.0265973461195359</c:v>
                </c:pt>
                <c:pt idx="22">
                  <c:v>1.0285511819803748</c:v>
                </c:pt>
                <c:pt idx="23">
                  <c:v>1.0304528322925961</c:v>
                </c:pt>
                <c:pt idx="24">
                  <c:v>1.0331525423728811</c:v>
                </c:pt>
                <c:pt idx="25">
                  <c:v>1.0373948483496878</c:v>
                </c:pt>
                <c:pt idx="26">
                  <c:v>1.0416381578947371</c:v>
                </c:pt>
                <c:pt idx="27">
                  <c:v>1.0456978144513829</c:v>
                </c:pt>
                <c:pt idx="28">
                  <c:v>1.0500712533452277</c:v>
                </c:pt>
                <c:pt idx="29">
                  <c:v>1.0540421498661909</c:v>
                </c:pt>
                <c:pt idx="30">
                  <c:v>1.0577076271186441</c:v>
                </c:pt>
                <c:pt idx="31">
                  <c:v>1.0624849464763604</c:v>
                </c:pt>
                <c:pt idx="32">
                  <c:v>1.067368086529884</c:v>
                </c:pt>
                <c:pt idx="33">
                  <c:v>1.0722576940231936</c:v>
                </c:pt>
                <c:pt idx="34">
                  <c:v>1.0779107939339874</c:v>
                </c:pt>
                <c:pt idx="35">
                  <c:v>1.0832275869759145</c:v>
                </c:pt>
                <c:pt idx="36">
                  <c:v>1.088299063336307</c:v>
                </c:pt>
                <c:pt idx="37">
                  <c:v>1.0940273193577164</c:v>
                </c:pt>
                <c:pt idx="38">
                  <c:v>1.0995618867082959</c:v>
                </c:pt>
                <c:pt idx="39">
                  <c:v>1.1052629348795722</c:v>
                </c:pt>
                <c:pt idx="40">
                  <c:v>1.111669157002676</c:v>
                </c:pt>
              </c:numCache>
            </c:numRef>
          </c:val>
          <c:smooth val="0"/>
          <c:extLst xmlns:c16r2="http://schemas.microsoft.com/office/drawing/2015/06/chart">
            <c:ext xmlns:c16="http://schemas.microsoft.com/office/drawing/2014/chart" uri="{C3380CC4-5D6E-409C-BE32-E72D297353CC}">
              <c16:uniqueId val="{00000001-13A6-421C-800F-1999B29E6AD3}"/>
            </c:ext>
          </c:extLst>
        </c:ser>
        <c:ser>
          <c:idx val="3"/>
          <c:order val="2"/>
          <c:tx>
            <c:strRef>
              <c:f>Sheet1!$D$1</c:f>
              <c:strCache>
                <c:ptCount val="1"/>
                <c:pt idx="0">
                  <c:v>residential</c:v>
                </c:pt>
              </c:strCache>
            </c:strRef>
          </c:tx>
          <c:spPr>
            <a:ln w="22225" cap="rnd">
              <a:solidFill>
                <a:srgbClr val="72242D"/>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1.0104198867700798</c:v>
                </c:pt>
                <c:pt idx="1">
                  <c:v>0.98897023856673383</c:v>
                </c:pt>
                <c:pt idx="2">
                  <c:v>0.90571829964362882</c:v>
                </c:pt>
                <c:pt idx="3">
                  <c:v>0.99946740651429877</c:v>
                </c:pt>
                <c:pt idx="4">
                  <c:v>1.0308783842666371</c:v>
                </c:pt>
                <c:pt idx="5">
                  <c:v>0.98266154613397039</c:v>
                </c:pt>
                <c:pt idx="6">
                  <c:v>0.94677095694766322</c:v>
                </c:pt>
                <c:pt idx="7">
                  <c:v>0.94300011931466277</c:v>
                </c:pt>
                <c:pt idx="8">
                  <c:v>1.0471518693138162</c:v>
                </c:pt>
                <c:pt idx="9">
                  <c:v>1.0478852235266902</c:v>
                </c:pt>
                <c:pt idx="10">
                  <c:v>1.0131867659296814</c:v>
                </c:pt>
                <c:pt idx="11">
                  <c:v>1.0000434782608694</c:v>
                </c:pt>
                <c:pt idx="12">
                  <c:v>1.0010985681857865</c:v>
                </c:pt>
                <c:pt idx="13">
                  <c:v>1.0013228566439671</c:v>
                </c:pt>
                <c:pt idx="14">
                  <c:v>1.0054039636808103</c:v>
                </c:pt>
                <c:pt idx="15">
                  <c:v>1.0095247075257552</c:v>
                </c:pt>
                <c:pt idx="16">
                  <c:v>1.0120704557359874</c:v>
                </c:pt>
                <c:pt idx="17">
                  <c:v>1.0129776497293519</c:v>
                </c:pt>
                <c:pt idx="18">
                  <c:v>1.0131038065304696</c:v>
                </c:pt>
                <c:pt idx="19">
                  <c:v>1.0126858739305049</c:v>
                </c:pt>
                <c:pt idx="20">
                  <c:v>1.0123169198533264</c:v>
                </c:pt>
                <c:pt idx="21">
                  <c:v>1.0114357429718874</c:v>
                </c:pt>
                <c:pt idx="22">
                  <c:v>1.0112224550375415</c:v>
                </c:pt>
                <c:pt idx="23">
                  <c:v>1.0110651300855595</c:v>
                </c:pt>
                <c:pt idx="24">
                  <c:v>1.0113963680810196</c:v>
                </c:pt>
                <c:pt idx="25">
                  <c:v>1.0128873755893135</c:v>
                </c:pt>
                <c:pt idx="26">
                  <c:v>1.0148936616029334</c:v>
                </c:pt>
                <c:pt idx="27">
                  <c:v>1.0173540247948314</c:v>
                </c:pt>
                <c:pt idx="28">
                  <c:v>1.0199898725336127</c:v>
                </c:pt>
                <c:pt idx="29">
                  <c:v>1.0223663349048366</c:v>
                </c:pt>
                <c:pt idx="30">
                  <c:v>1.024558494848961</c:v>
                </c:pt>
                <c:pt idx="31">
                  <c:v>1.0268978522786798</c:v>
                </c:pt>
                <c:pt idx="32">
                  <c:v>1.0294323380478436</c:v>
                </c:pt>
                <c:pt idx="33">
                  <c:v>1.0321300855596298</c:v>
                </c:pt>
                <c:pt idx="34">
                  <c:v>1.0354839357429722</c:v>
                </c:pt>
                <c:pt idx="35">
                  <c:v>1.0388089750305571</c:v>
                </c:pt>
                <c:pt idx="36">
                  <c:v>1.0421664047494323</c:v>
                </c:pt>
                <c:pt idx="37">
                  <c:v>1.0454814911821195</c:v>
                </c:pt>
                <c:pt idx="38">
                  <c:v>1.0486595949013444</c:v>
                </c:pt>
                <c:pt idx="39">
                  <c:v>1.0519491880565739</c:v>
                </c:pt>
                <c:pt idx="40">
                  <c:v>1.0557705605028809</c:v>
                </c:pt>
              </c:numCache>
            </c:numRef>
          </c:val>
          <c:smooth val="0"/>
          <c:extLst xmlns:c16r2="http://schemas.microsoft.com/office/drawing/2015/06/chart">
            <c:ext xmlns:c16="http://schemas.microsoft.com/office/drawing/2014/chart" uri="{C3380CC4-5D6E-409C-BE32-E72D297353CC}">
              <c16:uniqueId val="{00000002-13A6-421C-800F-1999B29E6AD3}"/>
            </c:ext>
          </c:extLst>
        </c:ser>
        <c:ser>
          <c:idx val="5"/>
          <c:order val="3"/>
          <c:tx>
            <c:strRef>
              <c:f>Sheet1!$E$1</c:f>
              <c:strCache>
                <c:ptCount val="1"/>
                <c:pt idx="0">
                  <c:v>industrial</c:v>
                </c:pt>
              </c:strCache>
            </c:strRef>
          </c:tx>
          <c:spPr>
            <a:ln w="22225" cap="rnd">
              <a:solidFill>
                <a:srgbClr val="5D9732"/>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0.90199366319135277</c:v>
                </c:pt>
                <c:pt idx="1">
                  <c:v>0.91143441451290297</c:v>
                </c:pt>
                <c:pt idx="2">
                  <c:v>0.92123091805177915</c:v>
                </c:pt>
                <c:pt idx="3">
                  <c:v>0.94395669642096158</c:v>
                </c:pt>
                <c:pt idx="4">
                  <c:v>0.94849241092620595</c:v>
                </c:pt>
                <c:pt idx="5">
                  <c:v>0.94558280447157161</c:v>
                </c:pt>
                <c:pt idx="6">
                  <c:v>0.94951186068106841</c:v>
                </c:pt>
                <c:pt idx="7">
                  <c:v>0.96574128036990281</c:v>
                </c:pt>
                <c:pt idx="8">
                  <c:v>1.0025314479882601</c:v>
                </c:pt>
                <c:pt idx="9">
                  <c:v>1.0057549641763737</c:v>
                </c:pt>
                <c:pt idx="10">
                  <c:v>0.96006446716709359</c:v>
                </c:pt>
                <c:pt idx="11">
                  <c:v>1.000015796100576</c:v>
                </c:pt>
                <c:pt idx="12">
                  <c:v>1.029075813651799</c:v>
                </c:pt>
                <c:pt idx="13">
                  <c:v>1.0428220840169409</c:v>
                </c:pt>
                <c:pt idx="14">
                  <c:v>1.0497470716166202</c:v>
                </c:pt>
                <c:pt idx="15">
                  <c:v>1.0628520355603035</c:v>
                </c:pt>
                <c:pt idx="16">
                  <c:v>1.0754389713457209</c:v>
                </c:pt>
                <c:pt idx="17">
                  <c:v>1.0803365637758022</c:v>
                </c:pt>
                <c:pt idx="18">
                  <c:v>1.0875907894234806</c:v>
                </c:pt>
                <c:pt idx="19">
                  <c:v>1.0947518791254911</c:v>
                </c:pt>
                <c:pt idx="20">
                  <c:v>1.1022757449731009</c:v>
                </c:pt>
                <c:pt idx="21">
                  <c:v>1.1081077110916098</c:v>
                </c:pt>
                <c:pt idx="22">
                  <c:v>1.1183265672097371</c:v>
                </c:pt>
                <c:pt idx="23">
                  <c:v>1.125097371132054</c:v>
                </c:pt>
                <c:pt idx="24">
                  <c:v>1.1311700179327713</c:v>
                </c:pt>
                <c:pt idx="25">
                  <c:v>1.1368702354153153</c:v>
                </c:pt>
                <c:pt idx="26">
                  <c:v>1.1434654507993438</c:v>
                </c:pt>
                <c:pt idx="27">
                  <c:v>1.1519473844862451</c:v>
                </c:pt>
                <c:pt idx="28">
                  <c:v>1.1600193063451487</c:v>
                </c:pt>
                <c:pt idx="29">
                  <c:v>1.1673552214888017</c:v>
                </c:pt>
                <c:pt idx="30">
                  <c:v>1.1740918005265366</c:v>
                </c:pt>
                <c:pt idx="31">
                  <c:v>1.1828429547102142</c:v>
                </c:pt>
                <c:pt idx="32">
                  <c:v>1.1921511694456104</c:v>
                </c:pt>
                <c:pt idx="33">
                  <c:v>1.2002236254721659</c:v>
                </c:pt>
                <c:pt idx="34">
                  <c:v>1.2087932008088824</c:v>
                </c:pt>
                <c:pt idx="35">
                  <c:v>1.216219542905109</c:v>
                </c:pt>
                <c:pt idx="36">
                  <c:v>1.2248384524400016</c:v>
                </c:pt>
                <c:pt idx="37">
                  <c:v>1.231499523064596</c:v>
                </c:pt>
                <c:pt idx="38">
                  <c:v>1.2365810980960741</c:v>
                </c:pt>
                <c:pt idx="39">
                  <c:v>1.2448299439123969</c:v>
                </c:pt>
                <c:pt idx="40">
                  <c:v>1.2587495135258882</c:v>
                </c:pt>
              </c:numCache>
            </c:numRef>
          </c:val>
          <c:smooth val="0"/>
          <c:extLst xmlns:c16r2="http://schemas.microsoft.com/office/drawing/2015/06/chart">
            <c:ext xmlns:c16="http://schemas.microsoft.com/office/drawing/2014/chart" uri="{C3380CC4-5D6E-409C-BE32-E72D297353CC}">
              <c16:uniqueId val="{00000003-13A6-421C-800F-1999B29E6AD3}"/>
            </c:ext>
          </c:extLst>
        </c:ser>
        <c:dLbls>
          <c:showLegendKey val="0"/>
          <c:showVal val="0"/>
          <c:showCatName val="0"/>
          <c:showSerName val="0"/>
          <c:showPercent val="0"/>
          <c:showBubbleSize val="0"/>
        </c:dLbls>
        <c:smooth val="0"/>
        <c:axId val="1372900960"/>
        <c:axId val="1372892800"/>
      </c:lineChart>
      <c:catAx>
        <c:axId val="13729009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72892800"/>
        <c:crosses val="autoZero"/>
        <c:auto val="1"/>
        <c:lblAlgn val="ctr"/>
        <c:lblOffset val="100"/>
        <c:tickLblSkip val="10"/>
        <c:tickMarkSkip val="10"/>
        <c:noMultiLvlLbl val="0"/>
      </c:catAx>
      <c:valAx>
        <c:axId val="1372892800"/>
        <c:scaling>
          <c:orientation val="minMax"/>
          <c:max val="1.4"/>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72900960"/>
        <c:crossesAt val="12"/>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64057260197077"/>
          <c:y val="0.18285616173756275"/>
          <c:w val="0.700420439940317"/>
          <c:h val="0.77779121066499479"/>
        </c:manualLayout>
      </c:layout>
      <c:lineChart>
        <c:grouping val="standard"/>
        <c:varyColors val="0"/>
        <c:ser>
          <c:idx val="0"/>
          <c:order val="0"/>
          <c:tx>
            <c:strRef>
              <c:f>Sheet1!$B$1</c:f>
              <c:strCache>
                <c:ptCount val="1"/>
                <c:pt idx="0">
                  <c:v>residential sector delivered energy intensity - consumption per household</c:v>
                </c:pt>
              </c:strCache>
            </c:strRef>
          </c:tx>
          <c:spPr>
            <a:ln w="22225" cap="rnd">
              <a:solidFill>
                <a:srgbClr val="72242D"/>
              </a:solidFill>
              <a:round/>
            </a:ln>
            <a:effectLst/>
          </c:spPr>
          <c:marker>
            <c:symbol val="none"/>
          </c:marker>
          <c:dPt>
            <c:idx val="0"/>
            <c:marker>
              <c:symbol val="none"/>
            </c:marker>
            <c:bubble3D val="0"/>
            <c:spPr>
              <a:ln w="22225" cap="rnd">
                <a:solidFill>
                  <a:srgbClr val="72242D"/>
                </a:solidFill>
                <a:round/>
              </a:ln>
              <a:effectLst/>
            </c:spPr>
          </c:dPt>
          <c:dPt>
            <c:idx val="1"/>
            <c:marker>
              <c:symbol val="none"/>
            </c:marker>
            <c:bubble3D val="0"/>
            <c:spPr>
              <a:ln w="22225" cap="rnd">
                <a:solidFill>
                  <a:srgbClr val="72242D"/>
                </a:solidFill>
                <a:round/>
              </a:ln>
              <a:effectLst/>
            </c:spPr>
          </c:dPt>
          <c:dPt>
            <c:idx val="2"/>
            <c:marker>
              <c:symbol val="none"/>
            </c:marker>
            <c:bubble3D val="0"/>
            <c:spPr>
              <a:ln w="22225" cap="rnd">
                <a:solidFill>
                  <a:srgbClr val="72242D"/>
                </a:solidFill>
                <a:round/>
              </a:ln>
              <a:effectLst/>
            </c:spPr>
          </c:dPt>
          <c:dPt>
            <c:idx val="3"/>
            <c:marker>
              <c:symbol val="none"/>
            </c:marker>
            <c:bubble3D val="0"/>
            <c:spPr>
              <a:ln w="22225" cap="rnd">
                <a:solidFill>
                  <a:srgbClr val="72242D"/>
                </a:solidFill>
                <a:round/>
              </a:ln>
              <a:effectLst/>
            </c:spPr>
          </c:dPt>
          <c:dPt>
            <c:idx val="4"/>
            <c:marker>
              <c:symbol val="none"/>
            </c:marker>
            <c:bubble3D val="0"/>
            <c:spPr>
              <a:ln w="22225" cap="rnd">
                <a:solidFill>
                  <a:srgbClr val="72242D"/>
                </a:solidFill>
                <a:round/>
              </a:ln>
              <a:effectLst/>
            </c:spPr>
          </c:dPt>
          <c:dPt>
            <c:idx val="5"/>
            <c:marker>
              <c:symbol val="none"/>
            </c:marker>
            <c:bubble3D val="0"/>
            <c:spPr>
              <a:ln w="22225" cap="rnd">
                <a:solidFill>
                  <a:srgbClr val="72242D"/>
                </a:solidFill>
                <a:round/>
              </a:ln>
              <a:effectLst/>
            </c:spPr>
          </c:dPt>
          <c:dPt>
            <c:idx val="6"/>
            <c:marker>
              <c:symbol val="none"/>
            </c:marker>
            <c:bubble3D val="0"/>
            <c:spPr>
              <a:ln w="22225" cap="rnd">
                <a:solidFill>
                  <a:srgbClr val="72242D"/>
                </a:solidFill>
                <a:round/>
              </a:ln>
              <a:effectLst/>
            </c:spPr>
          </c:dPt>
          <c:dPt>
            <c:idx val="7"/>
            <c:marker>
              <c:symbol val="none"/>
            </c:marker>
            <c:bubble3D val="0"/>
            <c:spPr>
              <a:ln w="22225" cap="rnd">
                <a:solidFill>
                  <a:srgbClr val="72242D"/>
                </a:solidFill>
                <a:round/>
              </a:ln>
              <a:effectLst/>
            </c:spPr>
          </c:dPt>
          <c:dPt>
            <c:idx val="8"/>
            <c:marker>
              <c:symbol val="none"/>
            </c:marker>
            <c:bubble3D val="0"/>
            <c:spPr>
              <a:ln w="22225" cap="rnd">
                <a:solidFill>
                  <a:srgbClr val="72242D"/>
                </a:solidFill>
                <a:round/>
              </a:ln>
              <a:effectLst/>
            </c:spPr>
          </c:dPt>
          <c:dPt>
            <c:idx val="9"/>
            <c:marker>
              <c:symbol val="none"/>
            </c:marker>
            <c:bubble3D val="0"/>
            <c:spPr>
              <a:ln w="22225" cap="rnd">
                <a:solidFill>
                  <a:srgbClr val="72242D"/>
                </a:solidFill>
                <a:round/>
              </a:ln>
              <a:effectLst/>
            </c:spPr>
          </c:dPt>
          <c:dPt>
            <c:idx val="10"/>
            <c:marker>
              <c:symbol val="none"/>
            </c:marker>
            <c:bubble3D val="0"/>
            <c:spPr>
              <a:ln w="22225" cap="rnd">
                <a:solidFill>
                  <a:srgbClr val="72242D"/>
                </a:solidFill>
                <a:round/>
              </a:ln>
              <a:effectLst/>
            </c:spPr>
          </c:dPt>
          <c:dPt>
            <c:idx val="11"/>
            <c:marker>
              <c:symbol val="none"/>
            </c:marker>
            <c:bubble3D val="0"/>
            <c:spPr>
              <a:ln w="22225" cap="rnd">
                <a:solidFill>
                  <a:srgbClr val="72242D"/>
                </a:solidFill>
                <a:round/>
              </a:ln>
              <a:effectLst/>
            </c:spPr>
          </c:dPt>
          <c:dPt>
            <c:idx val="12"/>
            <c:marker>
              <c:symbol val="none"/>
            </c:marker>
            <c:bubble3D val="0"/>
            <c:spPr>
              <a:ln w="22225" cap="rnd">
                <a:solidFill>
                  <a:srgbClr val="72242D"/>
                </a:solidFill>
                <a:round/>
              </a:ln>
              <a:effectLst/>
            </c:spPr>
          </c:dPt>
          <c:dPt>
            <c:idx val="13"/>
            <c:marker>
              <c:symbol val="none"/>
            </c:marker>
            <c:bubble3D val="0"/>
            <c:spPr>
              <a:ln w="22225" cap="rnd">
                <a:solidFill>
                  <a:srgbClr val="72242D"/>
                </a:solidFill>
                <a:round/>
              </a:ln>
              <a:effectLst/>
            </c:spPr>
          </c:dPt>
          <c:dPt>
            <c:idx val="14"/>
            <c:marker>
              <c:symbol val="none"/>
            </c:marker>
            <c:bubble3D val="0"/>
            <c:spPr>
              <a:ln w="22225" cap="rnd">
                <a:solidFill>
                  <a:srgbClr val="72242D"/>
                </a:solidFill>
                <a:round/>
              </a:ln>
              <a:effectLst/>
            </c:spPr>
          </c:dPt>
          <c:dPt>
            <c:idx val="15"/>
            <c:marker>
              <c:symbol val="none"/>
            </c:marker>
            <c:bubble3D val="0"/>
            <c:spPr>
              <a:ln w="22225" cap="rnd">
                <a:solidFill>
                  <a:srgbClr val="72242D"/>
                </a:solidFill>
                <a:round/>
              </a:ln>
              <a:effectLst/>
            </c:spPr>
          </c:dPt>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15">
                  <c:v>1.02478453062783</c:v>
                </c:pt>
                <c:pt idx="16">
                  <c:v>0.97582107674685004</c:v>
                </c:pt>
                <c:pt idx="17">
                  <c:v>0.96166825942289835</c:v>
                </c:pt>
                <c:pt idx="18">
                  <c:v>1.057883368788523</c:v>
                </c:pt>
                <c:pt idx="19">
                  <c:v>1.0458694267168489</c:v>
                </c:pt>
                <c:pt idx="20">
                  <c:v>0.99469309987454324</c:v>
                </c:pt>
                <c:pt idx="21">
                  <c:v>0.99999517809414717</c:v>
                </c:pt>
                <c:pt idx="22">
                  <c:v>0.99130242731686025</c:v>
                </c:pt>
                <c:pt idx="23">
                  <c:v>0.98246251022745879</c:v>
                </c:pt>
                <c:pt idx="24">
                  <c:v>0.97753705340097097</c:v>
                </c:pt>
                <c:pt idx="25">
                  <c:v>0.97282824414989355</c:v>
                </c:pt>
                <c:pt idx="26">
                  <c:v>0.96693872252222757</c:v>
                </c:pt>
                <c:pt idx="27">
                  <c:v>0.95998383243331675</c:v>
                </c:pt>
                <c:pt idx="28">
                  <c:v>0.95256967217585775</c:v>
                </c:pt>
                <c:pt idx="29">
                  <c:v>0.94476290841651656</c:v>
                </c:pt>
                <c:pt idx="30">
                  <c:v>0.937187868870343</c:v>
                </c:pt>
                <c:pt idx="31">
                  <c:v>0.92948730704194615</c:v>
                </c:pt>
                <c:pt idx="32">
                  <c:v>0.92258918889434338</c:v>
                </c:pt>
                <c:pt idx="33">
                  <c:v>0.91593992254404599</c:v>
                </c:pt>
                <c:pt idx="34">
                  <c:v>0.90997090492554411</c:v>
                </c:pt>
                <c:pt idx="35">
                  <c:v>0.90516114111165658</c:v>
                </c:pt>
                <c:pt idx="36">
                  <c:v>0.90096453390061637</c:v>
                </c:pt>
                <c:pt idx="37">
                  <c:v>0.89723535700649093</c:v>
                </c:pt>
                <c:pt idx="38">
                  <c:v>0.89373697703594612</c:v>
                </c:pt>
                <c:pt idx="39">
                  <c:v>0.89008379425080442</c:v>
                </c:pt>
                <c:pt idx="40">
                  <c:v>0.88627729231440555</c:v>
                </c:pt>
                <c:pt idx="41">
                  <c:v>0.88271058746522668</c:v>
                </c:pt>
                <c:pt idx="42">
                  <c:v>0.87947347406316467</c:v>
                </c:pt>
                <c:pt idx="43">
                  <c:v>0.8764537609774723</c:v>
                </c:pt>
                <c:pt idx="44">
                  <c:v>0.87403098238149779</c:v>
                </c:pt>
                <c:pt idx="45">
                  <c:v>0.87159438171603121</c:v>
                </c:pt>
                <c:pt idx="46">
                  <c:v>0.86923069873997705</c:v>
                </c:pt>
                <c:pt idx="47">
                  <c:v>0.86689939453444587</c:v>
                </c:pt>
                <c:pt idx="48">
                  <c:v>0.86455335187912508</c:v>
                </c:pt>
                <c:pt idx="49">
                  <c:v>0.86234813723885873</c:v>
                </c:pt>
                <c:pt idx="50">
                  <c:v>0.86062166584846989</c:v>
                </c:pt>
              </c:numCache>
            </c:numRef>
          </c:val>
          <c:smooth val="0"/>
        </c:ser>
        <c:dLbls>
          <c:showLegendKey val="0"/>
          <c:showVal val="0"/>
          <c:showCatName val="0"/>
          <c:showSerName val="0"/>
          <c:showPercent val="0"/>
          <c:showBubbleSize val="0"/>
        </c:dLbls>
        <c:smooth val="0"/>
        <c:axId val="1372902048"/>
        <c:axId val="1372903136"/>
      </c:lineChart>
      <c:catAx>
        <c:axId val="1372902048"/>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903136"/>
        <c:crossesAt val="0"/>
        <c:auto val="1"/>
        <c:lblAlgn val="ctr"/>
        <c:lblOffset val="100"/>
        <c:tickMarkSkip val="10"/>
        <c:noMultiLvlLbl val="0"/>
      </c:catAx>
      <c:valAx>
        <c:axId val="1372903136"/>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902048"/>
        <c:crossesAt val="22"/>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64057260197077"/>
          <c:y val="0.18285616173756275"/>
          <c:w val="0.700420439940317"/>
          <c:h val="0.77779121066499479"/>
        </c:manualLayout>
      </c:layout>
      <c:lineChart>
        <c:grouping val="standard"/>
        <c:varyColors val="0"/>
        <c:ser>
          <c:idx val="2"/>
          <c:order val="0"/>
          <c:tx>
            <c:strRef>
              <c:f>Sheet1!$B$1</c:f>
              <c:strCache>
                <c:ptCount val="1"/>
                <c:pt idx="0">
                  <c:v>commercial sector delivered energy intensity - consumption per square foot of floorspace</c:v>
                </c:pt>
              </c:strCache>
            </c:strRef>
          </c:tx>
          <c:spPr>
            <a:ln w="22225" cap="rnd">
              <a:solidFill>
                <a:schemeClr val="accent5">
                  <a:lumMod val="60000"/>
                  <a:lumOff val="40000"/>
                </a:schemeClr>
              </a:solidFill>
              <a:round/>
            </a:ln>
            <a:effectLst/>
          </c:spPr>
          <c:marker>
            <c:symbol val="none"/>
          </c:marker>
          <c:dPt>
            <c:idx val="1"/>
            <c:marker>
              <c:symbol val="none"/>
            </c:marker>
            <c:bubble3D val="0"/>
            <c:spPr>
              <a:ln w="22225" cap="rnd">
                <a:solidFill>
                  <a:schemeClr val="tx1"/>
                </a:solidFill>
                <a:round/>
              </a:ln>
              <a:effectLst/>
            </c:spPr>
          </c:dPt>
          <c:dPt>
            <c:idx val="2"/>
            <c:marker>
              <c:symbol val="none"/>
            </c:marker>
            <c:bubble3D val="0"/>
            <c:spPr>
              <a:ln w="22225" cap="rnd">
                <a:solidFill>
                  <a:schemeClr val="tx1"/>
                </a:solidFill>
                <a:round/>
              </a:ln>
              <a:effectLst/>
            </c:spPr>
          </c:dPt>
          <c:dPt>
            <c:idx val="3"/>
            <c:marker>
              <c:symbol val="none"/>
            </c:marker>
            <c:bubble3D val="0"/>
            <c:spPr>
              <a:ln w="22225" cap="rnd">
                <a:solidFill>
                  <a:schemeClr val="tx1"/>
                </a:solidFill>
                <a:round/>
              </a:ln>
              <a:effectLst/>
            </c:spPr>
          </c:dPt>
          <c:dPt>
            <c:idx val="4"/>
            <c:marker>
              <c:symbol val="none"/>
            </c:marker>
            <c:bubble3D val="0"/>
            <c:spPr>
              <a:ln w="22225" cap="rnd">
                <a:solidFill>
                  <a:schemeClr val="tx1"/>
                </a:solidFill>
                <a:round/>
              </a:ln>
              <a:effectLst/>
            </c:spPr>
          </c:dPt>
          <c:dPt>
            <c:idx val="5"/>
            <c:marker>
              <c:symbol val="none"/>
            </c:marker>
            <c:bubble3D val="0"/>
            <c:spPr>
              <a:ln w="22225" cap="rnd">
                <a:solidFill>
                  <a:schemeClr val="tx1"/>
                </a:solidFill>
                <a:round/>
              </a:ln>
              <a:effectLst/>
            </c:spPr>
          </c:dPt>
          <c:dPt>
            <c:idx val="6"/>
            <c:marker>
              <c:symbol val="none"/>
            </c:marker>
            <c:bubble3D val="0"/>
            <c:spPr>
              <a:ln w="22225" cap="rnd">
                <a:solidFill>
                  <a:schemeClr val="tx1"/>
                </a:solidFill>
                <a:round/>
              </a:ln>
              <a:effectLst/>
            </c:spPr>
          </c:dPt>
          <c:dPt>
            <c:idx val="7"/>
            <c:marker>
              <c:symbol val="none"/>
            </c:marker>
            <c:bubble3D val="0"/>
            <c:spPr>
              <a:ln w="22225" cap="rnd">
                <a:solidFill>
                  <a:schemeClr val="tx1"/>
                </a:solidFill>
                <a:round/>
              </a:ln>
              <a:effectLst/>
            </c:spPr>
          </c:dPt>
          <c:dPt>
            <c:idx val="8"/>
            <c:marker>
              <c:symbol val="none"/>
            </c:marker>
            <c:bubble3D val="0"/>
            <c:spPr>
              <a:ln w="22225" cap="rnd">
                <a:solidFill>
                  <a:schemeClr val="tx1"/>
                </a:solidFill>
                <a:round/>
              </a:ln>
              <a:effectLst/>
            </c:spPr>
          </c:dPt>
          <c:dPt>
            <c:idx val="9"/>
            <c:marker>
              <c:symbol val="none"/>
            </c:marker>
            <c:bubble3D val="0"/>
            <c:spPr>
              <a:ln w="22225" cap="rnd">
                <a:solidFill>
                  <a:schemeClr val="tx1"/>
                </a:solidFill>
                <a:round/>
              </a:ln>
              <a:effectLst/>
            </c:spPr>
          </c:dPt>
          <c:dPt>
            <c:idx val="10"/>
            <c:marker>
              <c:symbol val="none"/>
            </c:marker>
            <c:bubble3D val="0"/>
            <c:spPr>
              <a:ln w="22225" cap="rnd">
                <a:solidFill>
                  <a:schemeClr val="tx1"/>
                </a:solidFill>
                <a:round/>
              </a:ln>
              <a:effectLst/>
            </c:spPr>
          </c:dPt>
          <c:dPt>
            <c:idx val="11"/>
            <c:marker>
              <c:symbol val="none"/>
            </c:marker>
            <c:bubble3D val="0"/>
            <c:spPr>
              <a:ln w="22225" cap="rnd">
                <a:solidFill>
                  <a:schemeClr val="tx1"/>
                </a:solidFill>
                <a:round/>
              </a:ln>
              <a:effectLst/>
            </c:spPr>
          </c:dPt>
          <c:dPt>
            <c:idx val="12"/>
            <c:marker>
              <c:symbol val="none"/>
            </c:marker>
            <c:bubble3D val="0"/>
            <c:spPr>
              <a:ln w="22225" cap="rnd">
                <a:solidFill>
                  <a:schemeClr val="tx1"/>
                </a:solidFill>
                <a:round/>
              </a:ln>
              <a:effectLst/>
            </c:spPr>
          </c:dPt>
          <c:dPt>
            <c:idx val="13"/>
            <c:marker>
              <c:symbol val="none"/>
            </c:marker>
            <c:bubble3D val="0"/>
            <c:spPr>
              <a:ln w="22225" cap="rnd">
                <a:solidFill>
                  <a:schemeClr val="tx1"/>
                </a:solidFill>
                <a:round/>
              </a:ln>
              <a:effectLst/>
            </c:spPr>
          </c:dPt>
          <c:dPt>
            <c:idx val="14"/>
            <c:marker>
              <c:symbol val="none"/>
            </c:marker>
            <c:bubble3D val="0"/>
            <c:spPr>
              <a:ln w="22225" cap="rnd">
                <a:solidFill>
                  <a:schemeClr val="tx1"/>
                </a:solidFill>
                <a:round/>
              </a:ln>
              <a:effectLst/>
            </c:spPr>
          </c:dPt>
          <c:dPt>
            <c:idx val="15"/>
            <c:marker>
              <c:symbol val="none"/>
            </c:marker>
            <c:bubble3D val="0"/>
            <c:spPr>
              <a:ln w="22225" cap="rnd">
                <a:solidFill>
                  <a:schemeClr val="tx1"/>
                </a:solidFill>
                <a:round/>
              </a:ln>
              <a:effectLst/>
            </c:spPr>
          </c:dPt>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15">
                  <c:v>1.06860947225411</c:v>
                </c:pt>
                <c:pt idx="16">
                  <c:v>1.045899906267443</c:v>
                </c:pt>
                <c:pt idx="17">
                  <c:v>1.033851860433276</c:v>
                </c:pt>
                <c:pt idx="18">
                  <c:v>1.0779776621625889</c:v>
                </c:pt>
                <c:pt idx="19">
                  <c:v>1.057925382565744</c:v>
                </c:pt>
                <c:pt idx="20">
                  <c:v>0.96618831818516937</c:v>
                </c:pt>
                <c:pt idx="21">
                  <c:v>1.0000015692304449</c:v>
                </c:pt>
                <c:pt idx="22">
                  <c:v>1.010720055607629</c:v>
                </c:pt>
                <c:pt idx="23">
                  <c:v>0.9981567966635424</c:v>
                </c:pt>
                <c:pt idx="24">
                  <c:v>0.98697002664532241</c:v>
                </c:pt>
                <c:pt idx="25">
                  <c:v>0.97693323924971842</c:v>
                </c:pt>
                <c:pt idx="26">
                  <c:v>0.96457784541500358</c:v>
                </c:pt>
                <c:pt idx="27">
                  <c:v>0.95644931596297045</c:v>
                </c:pt>
                <c:pt idx="28">
                  <c:v>0.94733326663226292</c:v>
                </c:pt>
                <c:pt idx="29">
                  <c:v>0.9377218565365294</c:v>
                </c:pt>
                <c:pt idx="30">
                  <c:v>0.92790089625175098</c:v>
                </c:pt>
                <c:pt idx="31">
                  <c:v>0.91825942854735598</c:v>
                </c:pt>
                <c:pt idx="32">
                  <c:v>0.91011909300586624</c:v>
                </c:pt>
                <c:pt idx="33">
                  <c:v>0.90208183168160438</c:v>
                </c:pt>
                <c:pt idx="34">
                  <c:v>0.89494418173584278</c:v>
                </c:pt>
                <c:pt idx="35">
                  <c:v>0.88940013270002427</c:v>
                </c:pt>
                <c:pt idx="36">
                  <c:v>0.88406122105085794</c:v>
                </c:pt>
                <c:pt idx="37">
                  <c:v>0.8787422354688208</c:v>
                </c:pt>
                <c:pt idx="38">
                  <c:v>0.87378612126254585</c:v>
                </c:pt>
                <c:pt idx="39">
                  <c:v>0.86854345925793308</c:v>
                </c:pt>
                <c:pt idx="40">
                  <c:v>0.86306699244873675</c:v>
                </c:pt>
                <c:pt idx="41">
                  <c:v>0.85862094132763223</c:v>
                </c:pt>
                <c:pt idx="42">
                  <c:v>0.8543418500068457</c:v>
                </c:pt>
                <c:pt idx="43">
                  <c:v>0.85015316321049794</c:v>
                </c:pt>
                <c:pt idx="44">
                  <c:v>0.846644237554107</c:v>
                </c:pt>
                <c:pt idx="45">
                  <c:v>0.84288221293088028</c:v>
                </c:pt>
                <c:pt idx="46">
                  <c:v>0.83891874756453322</c:v>
                </c:pt>
                <c:pt idx="47">
                  <c:v>0.83550736695769412</c:v>
                </c:pt>
                <c:pt idx="48">
                  <c:v>0.83199916799191176</c:v>
                </c:pt>
                <c:pt idx="49">
                  <c:v>0.82863407441733106</c:v>
                </c:pt>
                <c:pt idx="50">
                  <c:v>0.82579816958220564</c:v>
                </c:pt>
              </c:numCache>
            </c:numRef>
          </c:val>
          <c:smooth val="0"/>
        </c:ser>
        <c:dLbls>
          <c:showLegendKey val="0"/>
          <c:showVal val="0"/>
          <c:showCatName val="0"/>
          <c:showSerName val="0"/>
          <c:showPercent val="0"/>
          <c:showBubbleSize val="0"/>
        </c:dLbls>
        <c:smooth val="0"/>
        <c:axId val="1372890080"/>
        <c:axId val="1372890624"/>
      </c:lineChart>
      <c:catAx>
        <c:axId val="1372890080"/>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890624"/>
        <c:crosses val="autoZero"/>
        <c:auto val="1"/>
        <c:lblAlgn val="ctr"/>
        <c:lblOffset val="100"/>
        <c:tickMarkSkip val="10"/>
        <c:noMultiLvlLbl val="0"/>
      </c:catAx>
      <c:valAx>
        <c:axId val="1372890624"/>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890080"/>
        <c:crossesAt val="22"/>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64057260197077"/>
          <c:y val="0.18285616173756275"/>
          <c:w val="0.700420439940317"/>
          <c:h val="0.77779121066499479"/>
        </c:manualLayout>
      </c:layout>
      <c:lineChart>
        <c:grouping val="standard"/>
        <c:varyColors val="0"/>
        <c:ser>
          <c:idx val="1"/>
          <c:order val="0"/>
          <c:tx>
            <c:strRef>
              <c:f>Sheet1!$B$1</c:f>
              <c:strCache>
                <c:ptCount val="1"/>
                <c:pt idx="0">
                  <c:v>industrial sector delivered energy intensity - consumption per 2012 dollar value of shipments</c:v>
                </c:pt>
              </c:strCache>
            </c:strRef>
          </c:tx>
          <c:spPr>
            <a:ln w="22225" cap="rnd">
              <a:solidFill>
                <a:schemeClr val="accent3"/>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18">
                  <c:v>1.0281744515215849</c:v>
                </c:pt>
                <c:pt idx="19">
                  <c:v>1.023654281670205</c:v>
                </c:pt>
                <c:pt idx="20">
                  <c:v>1.0308556263269639</c:v>
                </c:pt>
                <c:pt idx="21">
                  <c:v>0.99993099787685757</c:v>
                </c:pt>
                <c:pt idx="22">
                  <c:v>1.0024858457183301</c:v>
                </c:pt>
                <c:pt idx="23">
                  <c:v>0.99788358103326236</c:v>
                </c:pt>
                <c:pt idx="24">
                  <c:v>0.99361146496815278</c:v>
                </c:pt>
                <c:pt idx="25">
                  <c:v>0.99411889596602965</c:v>
                </c:pt>
                <c:pt idx="26">
                  <c:v>0.99533581033262564</c:v>
                </c:pt>
                <c:pt idx="27">
                  <c:v>0.99320842179759361</c:v>
                </c:pt>
                <c:pt idx="28">
                  <c:v>0.99105095541401278</c:v>
                </c:pt>
                <c:pt idx="29">
                  <c:v>0.98718188251946215</c:v>
                </c:pt>
                <c:pt idx="30">
                  <c:v>0.98371302193913657</c:v>
                </c:pt>
                <c:pt idx="31">
                  <c:v>0.97845046001415437</c:v>
                </c:pt>
                <c:pt idx="32">
                  <c:v>0.97602653927813166</c:v>
                </c:pt>
                <c:pt idx="33">
                  <c:v>0.97011535739561217</c:v>
                </c:pt>
                <c:pt idx="34">
                  <c:v>0.96436588818117475</c:v>
                </c:pt>
                <c:pt idx="35">
                  <c:v>0.95818294409058757</c:v>
                </c:pt>
                <c:pt idx="36">
                  <c:v>0.95222186836518041</c:v>
                </c:pt>
                <c:pt idx="37">
                  <c:v>0.94667763623496115</c:v>
                </c:pt>
                <c:pt idx="38">
                  <c:v>0.94062845010615692</c:v>
                </c:pt>
                <c:pt idx="39">
                  <c:v>0.93433474876150024</c:v>
                </c:pt>
                <c:pt idx="40">
                  <c:v>0.92782165605095557</c:v>
                </c:pt>
                <c:pt idx="41">
                  <c:v>0.92211394196744523</c:v>
                </c:pt>
                <c:pt idx="42">
                  <c:v>0.91637862703467798</c:v>
                </c:pt>
                <c:pt idx="43">
                  <c:v>0.90964861995753721</c:v>
                </c:pt>
                <c:pt idx="44">
                  <c:v>0.90367975937721157</c:v>
                </c:pt>
                <c:pt idx="45">
                  <c:v>0.89708209483368717</c:v>
                </c:pt>
                <c:pt idx="46">
                  <c:v>0.89079087048832262</c:v>
                </c:pt>
                <c:pt idx="47">
                  <c:v>0.88458917197452236</c:v>
                </c:pt>
                <c:pt idx="48">
                  <c:v>0.87845859872611465</c:v>
                </c:pt>
                <c:pt idx="49">
                  <c:v>0.87290445859872612</c:v>
                </c:pt>
                <c:pt idx="50">
                  <c:v>0.86891896673743807</c:v>
                </c:pt>
              </c:numCache>
            </c:numRef>
          </c:val>
          <c:smooth val="0"/>
        </c:ser>
        <c:dLbls>
          <c:showLegendKey val="0"/>
          <c:showVal val="0"/>
          <c:showCatName val="0"/>
          <c:showSerName val="0"/>
          <c:showPercent val="0"/>
          <c:showBubbleSize val="0"/>
        </c:dLbls>
        <c:smooth val="0"/>
        <c:axId val="1372897152"/>
        <c:axId val="1372895520"/>
      </c:lineChart>
      <c:catAx>
        <c:axId val="1372897152"/>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895520"/>
        <c:crossesAt val="0"/>
        <c:auto val="1"/>
        <c:lblAlgn val="ctr"/>
        <c:lblOffset val="100"/>
        <c:tickMarkSkip val="10"/>
        <c:noMultiLvlLbl val="0"/>
      </c:catAx>
      <c:valAx>
        <c:axId val="1372895520"/>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solidFill>
            <a:schemeClr val="bg1"/>
          </a:solid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897152"/>
        <c:crossesAt val="22"/>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66881738928911"/>
          <c:y val="0.18545511059470141"/>
          <c:w val="0.700420439940317"/>
          <c:h val="0.77779121066499479"/>
        </c:manualLayout>
      </c:layout>
      <c:lineChart>
        <c:grouping val="standard"/>
        <c:varyColors val="0"/>
        <c:ser>
          <c:idx val="1"/>
          <c:order val="0"/>
          <c:tx>
            <c:strRef>
              <c:f>Sheet1!$B$1</c:f>
              <c:strCache>
                <c:ptCount val="1"/>
                <c:pt idx="0">
                  <c:v>transportation sector LDV and HDV energy intensity - consumption per vehicle mile traveled</c:v>
                </c:pt>
              </c:strCache>
            </c:strRef>
          </c:tx>
          <c:spPr>
            <a:ln w="22225" cap="rnd">
              <a:solidFill>
                <a:schemeClr val="accent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15">
                  <c:v>1.0667541929407369</c:v>
                </c:pt>
                <c:pt idx="16">
                  <c:v>1.0516836090180299</c:v>
                </c:pt>
                <c:pt idx="17">
                  <c:v>1.0424482943604361</c:v>
                </c:pt>
                <c:pt idx="18">
                  <c:v>1.0350258153248699</c:v>
                </c:pt>
                <c:pt idx="19">
                  <c:v>1.023184278112256</c:v>
                </c:pt>
                <c:pt idx="20">
                  <c:v>1.0249251739478911</c:v>
                </c:pt>
                <c:pt idx="21">
                  <c:v>1.0004346355206899</c:v>
                </c:pt>
                <c:pt idx="22">
                  <c:v>0.98135015127700242</c:v>
                </c:pt>
                <c:pt idx="23">
                  <c:v>0.96305437593059617</c:v>
                </c:pt>
                <c:pt idx="24">
                  <c:v>0.94736715353851564</c:v>
                </c:pt>
                <c:pt idx="25">
                  <c:v>0.93245513058649576</c:v>
                </c:pt>
                <c:pt idx="26">
                  <c:v>0.91774607004499797</c:v>
                </c:pt>
                <c:pt idx="27">
                  <c:v>0.90364435251436903</c:v>
                </c:pt>
                <c:pt idx="28">
                  <c:v>0.89094270955296184</c:v>
                </c:pt>
                <c:pt idx="29">
                  <c:v>0.8791560942218285</c:v>
                </c:pt>
                <c:pt idx="30">
                  <c:v>0.8680927328269501</c:v>
                </c:pt>
                <c:pt idx="31">
                  <c:v>0.85788054093423294</c:v>
                </c:pt>
                <c:pt idx="32">
                  <c:v>0.84882008899914452</c:v>
                </c:pt>
                <c:pt idx="33">
                  <c:v>0.84094809853814634</c:v>
                </c:pt>
                <c:pt idx="34">
                  <c:v>0.83394142825723838</c:v>
                </c:pt>
                <c:pt idx="35">
                  <c:v>0.82757408017656975</c:v>
                </c:pt>
                <c:pt idx="36">
                  <c:v>0.82189629279638254</c:v>
                </c:pt>
                <c:pt idx="37">
                  <c:v>0.81698594630609922</c:v>
                </c:pt>
                <c:pt idx="38">
                  <c:v>0.81259861921021681</c:v>
                </c:pt>
                <c:pt idx="39">
                  <c:v>0.8084473102238624</c:v>
                </c:pt>
                <c:pt idx="40">
                  <c:v>0.80477489555210069</c:v>
                </c:pt>
                <c:pt idx="41">
                  <c:v>0.80165716009430288</c:v>
                </c:pt>
                <c:pt idx="42">
                  <c:v>0.7988946354840466</c:v>
                </c:pt>
                <c:pt idx="43">
                  <c:v>0.79645192745379523</c:v>
                </c:pt>
                <c:pt idx="44">
                  <c:v>0.79453949528298506</c:v>
                </c:pt>
                <c:pt idx="45">
                  <c:v>0.79284106687114464</c:v>
                </c:pt>
                <c:pt idx="46">
                  <c:v>0.79138525735376752</c:v>
                </c:pt>
                <c:pt idx="47">
                  <c:v>0.78976180388702644</c:v>
                </c:pt>
                <c:pt idx="48">
                  <c:v>0.78802293252699307</c:v>
                </c:pt>
                <c:pt idx="49">
                  <c:v>0.78666667684322167</c:v>
                </c:pt>
                <c:pt idx="50">
                  <c:v>0.78564871780081968</c:v>
                </c:pt>
              </c:numCache>
            </c:numRef>
          </c:val>
          <c:smooth val="0"/>
        </c:ser>
        <c:dLbls>
          <c:showLegendKey val="0"/>
          <c:showVal val="0"/>
          <c:showCatName val="0"/>
          <c:showSerName val="0"/>
          <c:showPercent val="0"/>
          <c:showBubbleSize val="0"/>
        </c:dLbls>
        <c:smooth val="0"/>
        <c:axId val="1372898240"/>
        <c:axId val="1372897696"/>
        <c:extLst/>
      </c:lineChart>
      <c:catAx>
        <c:axId val="1372898240"/>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897696"/>
        <c:crosses val="autoZero"/>
        <c:auto val="1"/>
        <c:lblAlgn val="ctr"/>
        <c:lblOffset val="100"/>
        <c:tickMarkSkip val="10"/>
        <c:noMultiLvlLbl val="0"/>
      </c:catAx>
      <c:valAx>
        <c:axId val="1372897696"/>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898240"/>
        <c:crossesAt val="22"/>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64057260197077"/>
          <c:y val="0.18285616173756275"/>
          <c:w val="0.700420439940317"/>
          <c:h val="0.77779121066499479"/>
        </c:manualLayout>
      </c:layout>
      <c:lineChart>
        <c:grouping val="standard"/>
        <c:varyColors val="0"/>
        <c:ser>
          <c:idx val="0"/>
          <c:order val="0"/>
          <c:tx>
            <c:strRef>
              <c:f>Sheet1!$B$1</c:f>
              <c:strCache>
                <c:ptCount val="1"/>
                <c:pt idx="0">
                  <c:v>transportation sector passenger travel energy intensity - consumption per passenger mile traveled</c:v>
                </c:pt>
              </c:strCache>
            </c:strRef>
          </c:tx>
          <c:spPr>
            <a:ln w="22225" cap="rnd">
              <a:solidFill>
                <a:schemeClr val="accent1">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15">
                  <c:v>0.8412806884635089</c:v>
                </c:pt>
                <c:pt idx="16">
                  <c:v>0.83623796287822061</c:v>
                </c:pt>
                <c:pt idx="17">
                  <c:v>0.82492317668859194</c:v>
                </c:pt>
                <c:pt idx="18">
                  <c:v>0.82165538900429713</c:v>
                </c:pt>
                <c:pt idx="19">
                  <c:v>0.79660468631218673</c:v>
                </c:pt>
                <c:pt idx="20">
                  <c:v>1.251702791695912</c:v>
                </c:pt>
                <c:pt idx="21">
                  <c:v>1.0003931559697139</c:v>
                </c:pt>
                <c:pt idx="22">
                  <c:v>0.89042985776716344</c:v>
                </c:pt>
                <c:pt idx="23">
                  <c:v>0.83712893612522654</c:v>
                </c:pt>
                <c:pt idx="24">
                  <c:v>0.80196026668601716</c:v>
                </c:pt>
                <c:pt idx="25">
                  <c:v>0.7876846982307032</c:v>
                </c:pt>
                <c:pt idx="26">
                  <c:v>0.78147172458606629</c:v>
                </c:pt>
                <c:pt idx="27">
                  <c:v>0.77592915292347653</c:v>
                </c:pt>
                <c:pt idx="28">
                  <c:v>0.77025633347742306</c:v>
                </c:pt>
                <c:pt idx="29">
                  <c:v>0.76390941990695327</c:v>
                </c:pt>
                <c:pt idx="30">
                  <c:v>0.75705099662154762</c:v>
                </c:pt>
                <c:pt idx="31">
                  <c:v>0.74972554100718825</c:v>
                </c:pt>
                <c:pt idx="32">
                  <c:v>0.73786429961112754</c:v>
                </c:pt>
                <c:pt idx="33">
                  <c:v>0.72976727301945754</c:v>
                </c:pt>
                <c:pt idx="34">
                  <c:v>0.72155185256499588</c:v>
                </c:pt>
                <c:pt idx="35">
                  <c:v>0.7145085139231746</c:v>
                </c:pt>
                <c:pt idx="36">
                  <c:v>0.70826142964614214</c:v>
                </c:pt>
                <c:pt idx="37">
                  <c:v>0.70234815426547126</c:v>
                </c:pt>
                <c:pt idx="38">
                  <c:v>0.69633633501643388</c:v>
                </c:pt>
                <c:pt idx="39">
                  <c:v>0.69077869872727327</c:v>
                </c:pt>
                <c:pt idx="40">
                  <c:v>0.68538538111127678</c:v>
                </c:pt>
                <c:pt idx="41">
                  <c:v>0.68031541675078389</c:v>
                </c:pt>
                <c:pt idx="42">
                  <c:v>0.67539976206566743</c:v>
                </c:pt>
                <c:pt idx="43">
                  <c:v>0.67036507114523469</c:v>
                </c:pt>
                <c:pt idx="44">
                  <c:v>0.66505138844251344</c:v>
                </c:pt>
                <c:pt idx="45">
                  <c:v>0.66003941770950569</c:v>
                </c:pt>
                <c:pt idx="46">
                  <c:v>0.65474616970187716</c:v>
                </c:pt>
                <c:pt idx="47">
                  <c:v>0.64962233417370396</c:v>
                </c:pt>
                <c:pt idx="48">
                  <c:v>0.64435391753288918</c:v>
                </c:pt>
                <c:pt idx="49">
                  <c:v>0.63886379401793836</c:v>
                </c:pt>
                <c:pt idx="50">
                  <c:v>0.63353619084278923</c:v>
                </c:pt>
              </c:numCache>
            </c:numRef>
          </c:val>
          <c:smooth val="0"/>
        </c:ser>
        <c:dLbls>
          <c:showLegendKey val="0"/>
          <c:showVal val="0"/>
          <c:showCatName val="0"/>
          <c:showSerName val="0"/>
          <c:showPercent val="0"/>
          <c:showBubbleSize val="0"/>
        </c:dLbls>
        <c:smooth val="0"/>
        <c:axId val="1372898784"/>
        <c:axId val="1574226672"/>
        <c:extLst/>
      </c:lineChart>
      <c:catAx>
        <c:axId val="1372898784"/>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74226672"/>
        <c:crosses val="autoZero"/>
        <c:auto val="1"/>
        <c:lblAlgn val="ctr"/>
        <c:lblOffset val="100"/>
        <c:tickMarkSkip val="10"/>
        <c:noMultiLvlLbl val="0"/>
      </c:catAx>
      <c:valAx>
        <c:axId val="1574226672"/>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solidFill>
            <a:schemeClr val="bg1"/>
          </a:solid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72898784"/>
        <c:crossesAt val="22"/>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26588319425223E-2"/>
          <c:y val="3.5239423313798569E-2"/>
          <c:w val="0.84252784292303762"/>
          <c:h val="0.86186613578078097"/>
        </c:manualLayout>
      </c:layout>
      <c:lineChart>
        <c:grouping val="standard"/>
        <c:varyColors val="0"/>
        <c:ser>
          <c:idx val="1"/>
          <c:order val="0"/>
          <c:tx>
            <c:strRef>
              <c:f>Sheet1!$B$1</c:f>
              <c:strCache>
                <c:ptCount val="1"/>
                <c:pt idx="0">
                  <c:v>total energy intensity of U.S. economy - consumption per GDP</c:v>
                </c:pt>
              </c:strCache>
            </c:strRef>
          </c:tx>
          <c:spPr>
            <a:ln w="28575" cap="rnd">
              <a:solidFill>
                <a:schemeClr val="tx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1.5063593186372748</c:v>
                </c:pt>
                <c:pt idx="1">
                  <c:v>1.4515987975951905</c:v>
                </c:pt>
                <c:pt idx="2">
                  <c:v>1.4486048096192388</c:v>
                </c:pt>
                <c:pt idx="3">
                  <c:v>1.4126396793587177</c:v>
                </c:pt>
                <c:pt idx="4">
                  <c:v>1.3910869739478962</c:v>
                </c:pt>
                <c:pt idx="5">
                  <c:v>1.3452094188376755</c:v>
                </c:pt>
                <c:pt idx="6">
                  <c:v>1.2985887775551104</c:v>
                </c:pt>
                <c:pt idx="7">
                  <c:v>1.2939402805611224</c:v>
                </c:pt>
                <c:pt idx="8">
                  <c:v>1.2682282565130258</c:v>
                </c:pt>
                <c:pt idx="9">
                  <c:v>1.2378422845691384</c:v>
                </c:pt>
                <c:pt idx="10">
                  <c:v>1.2527681362725451</c:v>
                </c:pt>
                <c:pt idx="11">
                  <c:v>1.2255046092184372</c:v>
                </c:pt>
                <c:pt idx="12">
                  <c:v>1.1677763527054108</c:v>
                </c:pt>
                <c:pt idx="13">
                  <c:v>1.1799627254509022</c:v>
                </c:pt>
                <c:pt idx="14">
                  <c:v>1.1646761523046094</c:v>
                </c:pt>
                <c:pt idx="15">
                  <c:v>1.1196188376753509</c:v>
                </c:pt>
                <c:pt idx="16">
                  <c:v>1.1004591182364731</c:v>
                </c:pt>
                <c:pt idx="17">
                  <c:v>1.0783605210420839</c:v>
                </c:pt>
                <c:pt idx="18">
                  <c:v>1.0852665330661322</c:v>
                </c:pt>
                <c:pt idx="19">
                  <c:v>1.0542312625250505</c:v>
                </c:pt>
                <c:pt idx="20">
                  <c:v>1.0131152304609219</c:v>
                </c:pt>
                <c:pt idx="21">
                  <c:v>0.99999050763530395</c:v>
                </c:pt>
                <c:pt idx="22">
                  <c:v>0.97542309470235222</c:v>
                </c:pt>
                <c:pt idx="23">
                  <c:v>0.95808986843071242</c:v>
                </c:pt>
                <c:pt idx="24">
                  <c:v>0.92940306484406565</c:v>
                </c:pt>
                <c:pt idx="25">
                  <c:v>0.90693452498354599</c:v>
                </c:pt>
                <c:pt idx="26">
                  <c:v>0.88677794079711758</c:v>
                </c:pt>
                <c:pt idx="27">
                  <c:v>0.86834753598599324</c:v>
                </c:pt>
                <c:pt idx="28">
                  <c:v>0.85080602050607779</c:v>
                </c:pt>
                <c:pt idx="29">
                  <c:v>0.83341422713024671</c:v>
                </c:pt>
                <c:pt idx="30">
                  <c:v>0.81576749956816352</c:v>
                </c:pt>
                <c:pt idx="31">
                  <c:v>0.79992460640471319</c:v>
                </c:pt>
                <c:pt idx="32">
                  <c:v>0.78476779538243613</c:v>
                </c:pt>
                <c:pt idx="33">
                  <c:v>0.76875941686117111</c:v>
                </c:pt>
                <c:pt idx="34">
                  <c:v>0.75382235324575242</c:v>
                </c:pt>
                <c:pt idx="35">
                  <c:v>0.74021025497646287</c:v>
                </c:pt>
                <c:pt idx="36">
                  <c:v>0.72792084527969136</c:v>
                </c:pt>
                <c:pt idx="37">
                  <c:v>0.71601776242033077</c:v>
                </c:pt>
                <c:pt idx="38">
                  <c:v>0.70516588595369345</c:v>
                </c:pt>
                <c:pt idx="39">
                  <c:v>0.69431773723948975</c:v>
                </c:pt>
                <c:pt idx="40">
                  <c:v>0.68300111841505839</c:v>
                </c:pt>
                <c:pt idx="41">
                  <c:v>0.67354740113641387</c:v>
                </c:pt>
                <c:pt idx="42">
                  <c:v>0.66428310486111009</c:v>
                </c:pt>
                <c:pt idx="43">
                  <c:v>0.65496092317041776</c:v>
                </c:pt>
                <c:pt idx="44">
                  <c:v>0.64586256715284052</c:v>
                </c:pt>
                <c:pt idx="45">
                  <c:v>0.63624865398500885</c:v>
                </c:pt>
                <c:pt idx="46">
                  <c:v>0.62705587341278468</c:v>
                </c:pt>
                <c:pt idx="47">
                  <c:v>0.61869629856591202</c:v>
                </c:pt>
                <c:pt idx="48">
                  <c:v>0.61000124248935272</c:v>
                </c:pt>
                <c:pt idx="49">
                  <c:v>0.60162380426085593</c:v>
                </c:pt>
                <c:pt idx="50">
                  <c:v>0.59422101681174622</c:v>
                </c:pt>
              </c:numCache>
            </c:numRef>
          </c:val>
          <c:smooth val="0"/>
        </c:ser>
        <c:dLbls>
          <c:showLegendKey val="0"/>
          <c:showVal val="0"/>
          <c:showCatName val="0"/>
          <c:showSerName val="0"/>
          <c:showPercent val="0"/>
          <c:showBubbleSize val="0"/>
        </c:dLbls>
        <c:smooth val="0"/>
        <c:axId val="1456583328"/>
        <c:axId val="1456588224"/>
      </c:lineChart>
      <c:catAx>
        <c:axId val="145658332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56588224"/>
        <c:crossesAt val="0"/>
        <c:auto val="1"/>
        <c:lblAlgn val="ctr"/>
        <c:lblOffset val="100"/>
        <c:tickLblSkip val="10"/>
        <c:tickMarkSkip val="10"/>
        <c:noMultiLvlLbl val="0"/>
      </c:catAx>
      <c:valAx>
        <c:axId val="14565882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75000"/>
              </a:schemeClr>
            </a:solidFill>
            <a:prstDash val="lg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56583328"/>
        <c:crossesAt val="22"/>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6.5432374202226307E-2"/>
          <c:w val="0.63550379406994018"/>
          <c:h val="0.84163956434381471"/>
        </c:manualLayout>
      </c:layout>
      <c:lineChart>
        <c:grouping val="standard"/>
        <c:varyColors val="0"/>
        <c:ser>
          <c:idx val="5"/>
          <c:order val="0"/>
          <c:tx>
            <c:strRef>
              <c:f>Sheet1!$B$1</c:f>
              <c:strCache>
                <c:ptCount val="1"/>
                <c:pt idx="0">
                  <c:v>industrial</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21.119541000000002</c:v>
                </c:pt>
                <c:pt idx="1">
                  <c:v>20.766888999999999</c:v>
                </c:pt>
                <c:pt idx="2">
                  <c:v>21.698429999999998</c:v>
                </c:pt>
                <c:pt idx="3">
                  <c:v>21.683681</c:v>
                </c:pt>
                <c:pt idx="4">
                  <c:v>22.333573999999999</c:v>
                </c:pt>
                <c:pt idx="5">
                  <c:v>22.657025999999998</c:v>
                </c:pt>
                <c:pt idx="6">
                  <c:v>23.342116000000001</c:v>
                </c:pt>
                <c:pt idx="7">
                  <c:v>23.620059000000001</c:v>
                </c:pt>
                <c:pt idx="8">
                  <c:v>23.113159</c:v>
                </c:pt>
                <c:pt idx="9">
                  <c:v>22.877873000000001</c:v>
                </c:pt>
                <c:pt idx="10">
                  <c:v>22.747976999999999</c:v>
                </c:pt>
                <c:pt idx="11">
                  <c:v>21.726185999999998</c:v>
                </c:pt>
                <c:pt idx="12">
                  <c:v>21.727218000000001</c:v>
                </c:pt>
                <c:pt idx="13">
                  <c:v>21.469225000000002</c:v>
                </c:pt>
                <c:pt idx="14">
                  <c:v>22.339541000000001</c:v>
                </c:pt>
                <c:pt idx="15">
                  <c:v>21.343003</c:v>
                </c:pt>
                <c:pt idx="16">
                  <c:v>21.455058000000001</c:v>
                </c:pt>
                <c:pt idx="17">
                  <c:v>21.283967000000001</c:v>
                </c:pt>
                <c:pt idx="18">
                  <c:v>20.454863</c:v>
                </c:pt>
                <c:pt idx="19">
                  <c:v>18.670213</c:v>
                </c:pt>
                <c:pt idx="20">
                  <c:v>20.326544999999999</c:v>
                </c:pt>
                <c:pt idx="21">
                  <c:v>20.505416</c:v>
                </c:pt>
                <c:pt idx="22">
                  <c:v>20.781285</c:v>
                </c:pt>
                <c:pt idx="23">
                  <c:v>21.378139999999998</c:v>
                </c:pt>
                <c:pt idx="24">
                  <c:v>21.455307999999999</c:v>
                </c:pt>
                <c:pt idx="25">
                  <c:v>21.416815</c:v>
                </c:pt>
                <c:pt idx="26">
                  <c:v>21.553204000000001</c:v>
                </c:pt>
                <c:pt idx="27">
                  <c:v>21.952688999999999</c:v>
                </c:pt>
                <c:pt idx="28">
                  <c:v>22.861052000000001</c:v>
                </c:pt>
                <c:pt idx="29">
                  <c:v>22.969090999999999</c:v>
                </c:pt>
                <c:pt idx="30">
                  <c:v>22.158753000000001</c:v>
                </c:pt>
                <c:pt idx="31">
                  <c:v>22.861698000000001</c:v>
                </c:pt>
                <c:pt idx="32">
                  <c:v>23.542007000000002</c:v>
                </c:pt>
                <c:pt idx="33">
                  <c:v>23.851113000000002</c:v>
                </c:pt>
                <c:pt idx="34">
                  <c:v>24.007068</c:v>
                </c:pt>
                <c:pt idx="35">
                  <c:v>24.311442</c:v>
                </c:pt>
                <c:pt idx="36">
                  <c:v>24.609749000000001</c:v>
                </c:pt>
                <c:pt idx="37">
                  <c:v>24.724104000000001</c:v>
                </c:pt>
                <c:pt idx="38">
                  <c:v>24.902573</c:v>
                </c:pt>
                <c:pt idx="39">
                  <c:v>25.071567999999999</c:v>
                </c:pt>
                <c:pt idx="40">
                  <c:v>25.239065</c:v>
                </c:pt>
                <c:pt idx="41">
                  <c:v>25.366299000000001</c:v>
                </c:pt>
                <c:pt idx="42">
                  <c:v>25.611003</c:v>
                </c:pt>
                <c:pt idx="43">
                  <c:v>25.766808000000001</c:v>
                </c:pt>
                <c:pt idx="44">
                  <c:v>25.919228</c:v>
                </c:pt>
                <c:pt idx="45">
                  <c:v>26.057158000000001</c:v>
                </c:pt>
                <c:pt idx="46">
                  <c:v>26.215071999999999</c:v>
                </c:pt>
                <c:pt idx="47">
                  <c:v>26.395828000000002</c:v>
                </c:pt>
                <c:pt idx="48">
                  <c:v>26.578498</c:v>
                </c:pt>
                <c:pt idx="49">
                  <c:v>26.749753999999999</c:v>
                </c:pt>
                <c:pt idx="50">
                  <c:v>26.908649</c:v>
                </c:pt>
                <c:pt idx="51">
                  <c:v>27.090647000000001</c:v>
                </c:pt>
                <c:pt idx="52">
                  <c:v>27.298705999999999</c:v>
                </c:pt>
                <c:pt idx="53">
                  <c:v>27.490628999999998</c:v>
                </c:pt>
                <c:pt idx="54">
                  <c:v>27.688431000000001</c:v>
                </c:pt>
                <c:pt idx="55">
                  <c:v>27.869095000000002</c:v>
                </c:pt>
                <c:pt idx="56">
                  <c:v>28.060234999999999</c:v>
                </c:pt>
                <c:pt idx="57">
                  <c:v>28.220958</c:v>
                </c:pt>
                <c:pt idx="58">
                  <c:v>28.341528</c:v>
                </c:pt>
                <c:pt idx="59">
                  <c:v>28.527922</c:v>
                </c:pt>
                <c:pt idx="60">
                  <c:v>28.859876</c:v>
                </c:pt>
              </c:numCache>
            </c:numRef>
          </c:val>
          <c:smooth val="0"/>
          <c:extLst xmlns:c16r2="http://schemas.microsoft.com/office/drawing/2015/06/chart">
            <c:ext xmlns:c16="http://schemas.microsoft.com/office/drawing/2014/chart" uri="{C3380CC4-5D6E-409C-BE32-E72D297353CC}">
              <c16:uniqueId val="{00000000-9546-4224-9C59-535C31A9156B}"/>
            </c:ext>
          </c:extLst>
        </c:ser>
        <c:ser>
          <c:idx val="1"/>
          <c:order val="1"/>
          <c:tx>
            <c:strRef>
              <c:f>Sheet1!$C$1</c:f>
              <c:strCache>
                <c:ptCount val="1"/>
                <c:pt idx="0">
                  <c:v>residential</c:v>
                </c:pt>
              </c:strCache>
            </c:strRef>
          </c:tx>
          <c:spPr>
            <a:ln w="22225" cap="rnd">
              <a:solidFill>
                <a:srgbClr val="72242D"/>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6.5525256049426401</c:v>
                </c:pt>
                <c:pt idx="1">
                  <c:v>6.7462698767373803</c:v>
                </c:pt>
                <c:pt idx="2">
                  <c:v>6.949599614534022</c:v>
                </c:pt>
                <c:pt idx="3">
                  <c:v>7.1405409518592524</c:v>
                </c:pt>
                <c:pt idx="4">
                  <c:v>6.9767316328748086</c:v>
                </c:pt>
                <c:pt idx="5">
                  <c:v>6.9345631112243353</c:v>
                </c:pt>
                <c:pt idx="6">
                  <c:v>7.4646130423030934</c:v>
                </c:pt>
                <c:pt idx="7">
                  <c:v>7.030834343631108</c:v>
                </c:pt>
                <c:pt idx="8">
                  <c:v>6.4109755040093166</c:v>
                </c:pt>
                <c:pt idx="9">
                  <c:v>6.7724739802648912</c:v>
                </c:pt>
                <c:pt idx="10">
                  <c:v>7.156311432613415</c:v>
                </c:pt>
                <c:pt idx="11">
                  <c:v>6.8644519584880106</c:v>
                </c:pt>
                <c:pt idx="12">
                  <c:v>6.9074735180989411</c:v>
                </c:pt>
                <c:pt idx="13">
                  <c:v>7.2330566905007219</c:v>
                </c:pt>
                <c:pt idx="14">
                  <c:v>6.9872444597924206</c:v>
                </c:pt>
                <c:pt idx="15">
                  <c:v>6.9013366661222193</c:v>
                </c:pt>
                <c:pt idx="16">
                  <c:v>6.1549745744799651</c:v>
                </c:pt>
                <c:pt idx="17">
                  <c:v>6.5894375038861641</c:v>
                </c:pt>
                <c:pt idx="18">
                  <c:v>6.8894076644335422</c:v>
                </c:pt>
                <c:pt idx="19">
                  <c:v>6.6373906321610256</c:v>
                </c:pt>
                <c:pt idx="20">
                  <c:v>6.6405923122673212</c:v>
                </c:pt>
                <c:pt idx="21">
                  <c:v>6.4730677832273891</c:v>
                </c:pt>
                <c:pt idx="22">
                  <c:v>5.6842532205244831</c:v>
                </c:pt>
                <c:pt idx="23">
                  <c:v>6.6888006903056212</c:v>
                </c:pt>
                <c:pt idx="24">
                  <c:v>7.0062862562580621</c:v>
                </c:pt>
                <c:pt idx="25">
                  <c:v>6.4646280957176199</c:v>
                </c:pt>
                <c:pt idx="26">
                  <c:v>6.029784122842532</c:v>
                </c:pt>
                <c:pt idx="27">
                  <c:v>6.0971772705849521</c:v>
                </c:pt>
                <c:pt idx="28">
                  <c:v>6.9815319939830482</c:v>
                </c:pt>
                <c:pt idx="29">
                  <c:v>7.0882115927667133</c:v>
                </c:pt>
                <c:pt idx="30">
                  <c:v>6.6168417408850528</c:v>
                </c:pt>
                <c:pt idx="31">
                  <c:v>6.3693869999999988</c:v>
                </c:pt>
                <c:pt idx="32">
                  <c:v>6.4780100000000003</c:v>
                </c:pt>
                <c:pt idx="33">
                  <c:v>6.3387789999999997</c:v>
                </c:pt>
                <c:pt idx="34">
                  <c:v>6.3414170000000016</c:v>
                </c:pt>
                <c:pt idx="35">
                  <c:v>6.3469980000000001</c:v>
                </c:pt>
                <c:pt idx="36">
                  <c:v>6.3427429999999996</c:v>
                </c:pt>
                <c:pt idx="37">
                  <c:v>6.329974</c:v>
                </c:pt>
                <c:pt idx="38">
                  <c:v>6.3090870000000008</c:v>
                </c:pt>
                <c:pt idx="39">
                  <c:v>6.2816330000000002</c:v>
                </c:pt>
                <c:pt idx="40">
                  <c:v>6.2547110000000012</c:v>
                </c:pt>
                <c:pt idx="41">
                  <c:v>6.2210509999999992</c:v>
                </c:pt>
                <c:pt idx="42">
                  <c:v>6.1926249999999996</c:v>
                </c:pt>
                <c:pt idx="43">
                  <c:v>6.1644500000000004</c:v>
                </c:pt>
                <c:pt idx="44">
                  <c:v>6.1404389999999998</c:v>
                </c:pt>
                <c:pt idx="45">
                  <c:v>6.1211919999999997</c:v>
                </c:pt>
                <c:pt idx="46">
                  <c:v>6.1031570000000004</c:v>
                </c:pt>
                <c:pt idx="47">
                  <c:v>6.0845739999999999</c:v>
                </c:pt>
                <c:pt idx="48">
                  <c:v>6.0663610000000006</c:v>
                </c:pt>
                <c:pt idx="49">
                  <c:v>6.048152</c:v>
                </c:pt>
                <c:pt idx="50">
                  <c:v>6.0322319999999996</c:v>
                </c:pt>
                <c:pt idx="51">
                  <c:v>6.0168280000000003</c:v>
                </c:pt>
                <c:pt idx="52">
                  <c:v>6.0022480000000016</c:v>
                </c:pt>
                <c:pt idx="53">
                  <c:v>5.9886059999999999</c:v>
                </c:pt>
                <c:pt idx="54">
                  <c:v>5.9770220000000016</c:v>
                </c:pt>
                <c:pt idx="55">
                  <c:v>5.9651579999999989</c:v>
                </c:pt>
                <c:pt idx="56">
                  <c:v>5.9536269999999991</c:v>
                </c:pt>
                <c:pt idx="57">
                  <c:v>5.9411239999999994</c:v>
                </c:pt>
                <c:pt idx="58">
                  <c:v>5.928249000000001</c:v>
                </c:pt>
                <c:pt idx="59">
                  <c:v>5.9143969999999992</c:v>
                </c:pt>
                <c:pt idx="60">
                  <c:v>5.9004899999999996</c:v>
                </c:pt>
              </c:numCache>
            </c:numRef>
          </c:val>
          <c:smooth val="0"/>
          <c:extLst xmlns:c16r2="http://schemas.microsoft.com/office/drawing/2015/06/chart">
            <c:ext xmlns:c16="http://schemas.microsoft.com/office/drawing/2014/chart" uri="{C3380CC4-5D6E-409C-BE32-E72D297353CC}">
              <c16:uniqueId val="{00000001-9546-4224-9C59-535C31A9156B}"/>
            </c:ext>
          </c:extLst>
        </c:ser>
        <c:ser>
          <c:idx val="4"/>
          <c:order val="2"/>
          <c:tx>
            <c:strRef>
              <c:f>Sheet1!$D$1</c:f>
              <c:strCache>
                <c:ptCount val="1"/>
                <c:pt idx="0">
                  <c:v>commercial</c:v>
                </c:pt>
              </c:strCache>
            </c:strRef>
          </c:tx>
          <c:spPr>
            <a:ln w="22225" cap="rnd">
              <a:solidFill>
                <a:srgbClr val="E3A5AC"/>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3.893566360510881</c:v>
                </c:pt>
                <c:pt idx="1">
                  <c:v>3.945669722590853</c:v>
                </c:pt>
                <c:pt idx="2">
                  <c:v>3.990962675194341</c:v>
                </c:pt>
                <c:pt idx="3">
                  <c:v>3.9701058135564882</c:v>
                </c:pt>
                <c:pt idx="4">
                  <c:v>4.0163627277836387</c:v>
                </c:pt>
                <c:pt idx="5">
                  <c:v>4.1005168863726391</c:v>
                </c:pt>
                <c:pt idx="6">
                  <c:v>4.2734890538663564</c:v>
                </c:pt>
                <c:pt idx="7">
                  <c:v>4.2955406297292864</c:v>
                </c:pt>
                <c:pt idx="8">
                  <c:v>4.0048696536515234</c:v>
                </c:pt>
                <c:pt idx="9">
                  <c:v>4.0535525279242064</c:v>
                </c:pt>
                <c:pt idx="10">
                  <c:v>4.2782580788758144</c:v>
                </c:pt>
                <c:pt idx="11">
                  <c:v>4.0846557224305293</c:v>
                </c:pt>
                <c:pt idx="12">
                  <c:v>4.1321702178440294</c:v>
                </c:pt>
                <c:pt idx="13">
                  <c:v>4.298490477575875</c:v>
                </c:pt>
                <c:pt idx="14">
                  <c:v>4.2324009137132768</c:v>
                </c:pt>
                <c:pt idx="15">
                  <c:v>4.0524382832496526</c:v>
                </c:pt>
                <c:pt idx="16">
                  <c:v>3.7475688075947171</c:v>
                </c:pt>
                <c:pt idx="17">
                  <c:v>3.9226304007330448</c:v>
                </c:pt>
                <c:pt idx="18">
                  <c:v>4.1001508681517018</c:v>
                </c:pt>
                <c:pt idx="19">
                  <c:v>4.0559379400526483</c:v>
                </c:pt>
                <c:pt idx="20">
                  <c:v>4.0233407884473058</c:v>
                </c:pt>
                <c:pt idx="21">
                  <c:v>4.0655146055257116</c:v>
                </c:pt>
                <c:pt idx="22">
                  <c:v>3.7250133142588382</c:v>
                </c:pt>
                <c:pt idx="23">
                  <c:v>4.1611609576039639</c:v>
                </c:pt>
                <c:pt idx="24">
                  <c:v>4.3902431334080454</c:v>
                </c:pt>
                <c:pt idx="25">
                  <c:v>4.440930912290117</c:v>
                </c:pt>
                <c:pt idx="26">
                  <c:v>4.3214618355844534</c:v>
                </c:pt>
                <c:pt idx="27">
                  <c:v>4.3682436012348349</c:v>
                </c:pt>
                <c:pt idx="28">
                  <c:v>4.7758742330708932</c:v>
                </c:pt>
                <c:pt idx="29">
                  <c:v>4.8001087154391309</c:v>
                </c:pt>
                <c:pt idx="30">
                  <c:v>4.3675755432044836</c:v>
                </c:pt>
                <c:pt idx="31">
                  <c:v>4.4685789999999992</c:v>
                </c:pt>
                <c:pt idx="32">
                  <c:v>4.6246249999999991</c:v>
                </c:pt>
                <c:pt idx="33">
                  <c:v>4.5738490000000009</c:v>
                </c:pt>
                <c:pt idx="34">
                  <c:v>4.5785339999999994</c:v>
                </c:pt>
                <c:pt idx="35">
                  <c:v>4.5877440000000016</c:v>
                </c:pt>
                <c:pt idx="36">
                  <c:v>4.5859159999999992</c:v>
                </c:pt>
                <c:pt idx="37">
                  <c:v>4.603324999999999</c:v>
                </c:pt>
                <c:pt idx="38">
                  <c:v>4.609629</c:v>
                </c:pt>
                <c:pt idx="39">
                  <c:v>4.6078819999999991</c:v>
                </c:pt>
                <c:pt idx="40">
                  <c:v>4.607348</c:v>
                </c:pt>
                <c:pt idx="41">
                  <c:v>4.603089999999999</c:v>
                </c:pt>
                <c:pt idx="42">
                  <c:v>4.6055960000000002</c:v>
                </c:pt>
                <c:pt idx="43">
                  <c:v>4.607666</c:v>
                </c:pt>
                <c:pt idx="44">
                  <c:v>4.6137139999999999</c:v>
                </c:pt>
                <c:pt idx="45">
                  <c:v>4.6246619999999998</c:v>
                </c:pt>
                <c:pt idx="46">
                  <c:v>4.6355660000000016</c:v>
                </c:pt>
                <c:pt idx="47">
                  <c:v>4.6425160000000014</c:v>
                </c:pt>
                <c:pt idx="48">
                  <c:v>4.6478370000000009</c:v>
                </c:pt>
                <c:pt idx="49">
                  <c:v>4.6530450000000014</c:v>
                </c:pt>
                <c:pt idx="50">
                  <c:v>4.6580969999999997</c:v>
                </c:pt>
                <c:pt idx="51">
                  <c:v>4.6659720000000009</c:v>
                </c:pt>
                <c:pt idx="52">
                  <c:v>4.6744990000000008</c:v>
                </c:pt>
                <c:pt idx="53">
                  <c:v>4.6819620000000004</c:v>
                </c:pt>
                <c:pt idx="54">
                  <c:v>4.6896000000000004</c:v>
                </c:pt>
                <c:pt idx="55">
                  <c:v>4.696631</c:v>
                </c:pt>
                <c:pt idx="56">
                  <c:v>4.7026440000000003</c:v>
                </c:pt>
                <c:pt idx="57">
                  <c:v>4.7078110000000004</c:v>
                </c:pt>
                <c:pt idx="58">
                  <c:v>4.7136709999999997</c:v>
                </c:pt>
                <c:pt idx="59">
                  <c:v>4.7177330000000008</c:v>
                </c:pt>
                <c:pt idx="60">
                  <c:v>4.7219529999999992</c:v>
                </c:pt>
              </c:numCache>
            </c:numRef>
          </c:val>
          <c:smooth val="0"/>
          <c:extLst xmlns:c16r2="http://schemas.microsoft.com/office/drawing/2015/06/chart">
            <c:ext xmlns:c16="http://schemas.microsoft.com/office/drawing/2014/chart" uri="{C3380CC4-5D6E-409C-BE32-E72D297353CC}">
              <c16:uniqueId val="{00000002-9546-4224-9C59-535C31A9156B}"/>
            </c:ext>
          </c:extLst>
        </c:ser>
        <c:ser>
          <c:idx val="7"/>
          <c:order val="3"/>
          <c:tx>
            <c:strRef>
              <c:f>Sheet1!$E$1</c:f>
              <c:strCache>
                <c:ptCount val="1"/>
                <c:pt idx="0">
                  <c:v>transportation</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22.365580445653599</c:v>
                </c:pt>
                <c:pt idx="1">
                  <c:v>22.06485481462018</c:v>
                </c:pt>
                <c:pt idx="2">
                  <c:v>22.36278017531335</c:v>
                </c:pt>
                <c:pt idx="3">
                  <c:v>22.61766807749661</c:v>
                </c:pt>
                <c:pt idx="4">
                  <c:v>23.263550089000042</c:v>
                </c:pt>
                <c:pt idx="5">
                  <c:v>23.756633764286889</c:v>
                </c:pt>
                <c:pt idx="6">
                  <c:v>24.364550345893139</c:v>
                </c:pt>
                <c:pt idx="7">
                  <c:v>24.66812956285564</c:v>
                </c:pt>
                <c:pt idx="8">
                  <c:v>25.16944148756032</c:v>
                </c:pt>
                <c:pt idx="9">
                  <c:v>25.858776688327101</c:v>
                </c:pt>
                <c:pt idx="10">
                  <c:v>26.455612411049671</c:v>
                </c:pt>
                <c:pt idx="11">
                  <c:v>26.179346323577921</c:v>
                </c:pt>
                <c:pt idx="12">
                  <c:v>26.747257645317571</c:v>
                </c:pt>
                <c:pt idx="13">
                  <c:v>26.806886027929909</c:v>
                </c:pt>
                <c:pt idx="14">
                  <c:v>27.74764514967697</c:v>
                </c:pt>
                <c:pt idx="15">
                  <c:v>28.17944762337677</c:v>
                </c:pt>
                <c:pt idx="16">
                  <c:v>28.617761041318321</c:v>
                </c:pt>
                <c:pt idx="17">
                  <c:v>28.72742315004125</c:v>
                </c:pt>
                <c:pt idx="18">
                  <c:v>27.339489827857559</c:v>
                </c:pt>
                <c:pt idx="19">
                  <c:v>26.50993414207624</c:v>
                </c:pt>
                <c:pt idx="20">
                  <c:v>26.89678107345879</c:v>
                </c:pt>
                <c:pt idx="21">
                  <c:v>26.52583402433471</c:v>
                </c:pt>
                <c:pt idx="22">
                  <c:v>26.059408068052701</c:v>
                </c:pt>
                <c:pt idx="23">
                  <c:v>26.541785374810068</c:v>
                </c:pt>
                <c:pt idx="24">
                  <c:v>26.801250388936602</c:v>
                </c:pt>
                <c:pt idx="25">
                  <c:v>27.178638995006452</c:v>
                </c:pt>
                <c:pt idx="26">
                  <c:v>27.736828046235271</c:v>
                </c:pt>
                <c:pt idx="27">
                  <c:v>27.974118254380841</c:v>
                </c:pt>
                <c:pt idx="28">
                  <c:v>28.429246392798941</c:v>
                </c:pt>
                <c:pt idx="29">
                  <c:v>28.596827507323891</c:v>
                </c:pt>
                <c:pt idx="30">
                  <c:v>24.372597341177968</c:v>
                </c:pt>
                <c:pt idx="31">
                  <c:v>26.273904000000002</c:v>
                </c:pt>
                <c:pt idx="32">
                  <c:v>27.263051000000001</c:v>
                </c:pt>
                <c:pt idx="33">
                  <c:v>27.769542000000001</c:v>
                </c:pt>
                <c:pt idx="34">
                  <c:v>27.785520000000002</c:v>
                </c:pt>
                <c:pt idx="35">
                  <c:v>27.813489000000001</c:v>
                </c:pt>
                <c:pt idx="36">
                  <c:v>27.775231000000002</c:v>
                </c:pt>
                <c:pt idx="37">
                  <c:v>27.642253</c:v>
                </c:pt>
                <c:pt idx="38">
                  <c:v>27.526710000000001</c:v>
                </c:pt>
                <c:pt idx="39">
                  <c:v>27.420034999999999</c:v>
                </c:pt>
                <c:pt idx="40">
                  <c:v>27.339807</c:v>
                </c:pt>
                <c:pt idx="41">
                  <c:v>27.274284000000002</c:v>
                </c:pt>
                <c:pt idx="42">
                  <c:v>27.186354999999999</c:v>
                </c:pt>
                <c:pt idx="43">
                  <c:v>27.151070000000001</c:v>
                </c:pt>
                <c:pt idx="44">
                  <c:v>27.112753000000001</c:v>
                </c:pt>
                <c:pt idx="45">
                  <c:v>27.087764</c:v>
                </c:pt>
                <c:pt idx="46">
                  <c:v>27.078692</c:v>
                </c:pt>
                <c:pt idx="47">
                  <c:v>27.113430000000001</c:v>
                </c:pt>
                <c:pt idx="48">
                  <c:v>27.152398000000002</c:v>
                </c:pt>
                <c:pt idx="49">
                  <c:v>27.213007000000001</c:v>
                </c:pt>
                <c:pt idx="50">
                  <c:v>27.290057999999998</c:v>
                </c:pt>
                <c:pt idx="51">
                  <c:v>27.372665999999999</c:v>
                </c:pt>
                <c:pt idx="52">
                  <c:v>27.471416000000001</c:v>
                </c:pt>
                <c:pt idx="53">
                  <c:v>27.580074</c:v>
                </c:pt>
                <c:pt idx="54">
                  <c:v>27.693199</c:v>
                </c:pt>
                <c:pt idx="55">
                  <c:v>27.831771</c:v>
                </c:pt>
                <c:pt idx="56">
                  <c:v>27.995252000000001</c:v>
                </c:pt>
                <c:pt idx="57">
                  <c:v>28.143408999999998</c:v>
                </c:pt>
                <c:pt idx="58">
                  <c:v>28.285799999999998</c:v>
                </c:pt>
                <c:pt idx="59">
                  <c:v>28.457561999999999</c:v>
                </c:pt>
                <c:pt idx="60">
                  <c:v>28.669929</c:v>
                </c:pt>
              </c:numCache>
            </c:numRef>
          </c:val>
          <c:smooth val="0"/>
          <c:extLst xmlns:c16r2="http://schemas.microsoft.com/office/drawing/2015/06/chart">
            <c:ext xmlns:c16="http://schemas.microsoft.com/office/drawing/2014/chart" uri="{C3380CC4-5D6E-409C-BE32-E72D297353CC}">
              <c16:uniqueId val="{00000003-9546-4224-9C59-535C31A9156B}"/>
            </c:ext>
          </c:extLst>
        </c:ser>
        <c:ser>
          <c:idx val="0"/>
          <c:order val="4"/>
          <c:tx>
            <c:strRef>
              <c:f>Sheet1!$F$1</c:f>
              <c:strCache>
                <c:ptCount val="1"/>
                <c:pt idx="0">
                  <c:v>electric power</c:v>
                </c:pt>
              </c:strCache>
            </c:strRef>
          </c:tx>
          <c:spPr>
            <a:ln w="22225" cap="rnd">
              <a:solidFill>
                <a:srgbClr val="E1AB76"/>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30.495053077640009</c:v>
                </c:pt>
                <c:pt idx="1">
                  <c:v>30.856021278367109</c:v>
                </c:pt>
                <c:pt idx="2">
                  <c:v>30.722757164472899</c:v>
                </c:pt>
                <c:pt idx="3">
                  <c:v>31.847064846930198</c:v>
                </c:pt>
                <c:pt idx="4">
                  <c:v>32.3987144373069</c:v>
                </c:pt>
                <c:pt idx="5">
                  <c:v>33.4788178225187</c:v>
                </c:pt>
                <c:pt idx="6">
                  <c:v>34.485400073478402</c:v>
                </c:pt>
                <c:pt idx="7">
                  <c:v>34.886290951225703</c:v>
                </c:pt>
                <c:pt idx="8">
                  <c:v>36.225117475592391</c:v>
                </c:pt>
                <c:pt idx="9">
                  <c:v>36.975566670729997</c:v>
                </c:pt>
                <c:pt idx="10">
                  <c:v>38.061758919406593</c:v>
                </c:pt>
                <c:pt idx="11">
                  <c:v>37.215173564597002</c:v>
                </c:pt>
                <c:pt idx="12">
                  <c:v>38.016153905800799</c:v>
                </c:pt>
                <c:pt idx="13">
                  <c:v>38.028287114351293</c:v>
                </c:pt>
                <c:pt idx="14">
                  <c:v>38.701055451770607</c:v>
                </c:pt>
                <c:pt idx="15">
                  <c:v>39.625525805065521</c:v>
                </c:pt>
                <c:pt idx="16">
                  <c:v>39.416563884469348</c:v>
                </c:pt>
                <c:pt idx="17">
                  <c:v>40.370589141207319</c:v>
                </c:pt>
                <c:pt idx="18">
                  <c:v>39.969265989079197</c:v>
                </c:pt>
                <c:pt idx="19">
                  <c:v>38.068718249185999</c:v>
                </c:pt>
                <c:pt idx="20">
                  <c:v>39.618856395207288</c:v>
                </c:pt>
                <c:pt idx="21">
                  <c:v>39.292761122550743</c:v>
                </c:pt>
                <c:pt idx="22">
                  <c:v>38.131096269543413</c:v>
                </c:pt>
                <c:pt idx="23">
                  <c:v>38.356584832555583</c:v>
                </c:pt>
                <c:pt idx="24">
                  <c:v>38.629408835713413</c:v>
                </c:pt>
                <c:pt idx="25">
                  <c:v>37.889578408400823</c:v>
                </c:pt>
                <c:pt idx="26">
                  <c:v>37.726556396168959</c:v>
                </c:pt>
                <c:pt idx="27">
                  <c:v>37.241097485623179</c:v>
                </c:pt>
                <c:pt idx="28">
                  <c:v>38.162700407077622</c:v>
                </c:pt>
                <c:pt idx="29">
                  <c:v>37.003282801283902</c:v>
                </c:pt>
                <c:pt idx="30">
                  <c:v>35.744049455632037</c:v>
                </c:pt>
                <c:pt idx="31">
                  <c:v>36.906292000000001</c:v>
                </c:pt>
                <c:pt idx="32">
                  <c:v>36.944229</c:v>
                </c:pt>
                <c:pt idx="33">
                  <c:v>37.430767000000003</c:v>
                </c:pt>
                <c:pt idx="34">
                  <c:v>37.153964999999999</c:v>
                </c:pt>
                <c:pt idx="35">
                  <c:v>37.008082999999999</c:v>
                </c:pt>
                <c:pt idx="36">
                  <c:v>36.961136000000003</c:v>
                </c:pt>
                <c:pt idx="37">
                  <c:v>36.847724999999997</c:v>
                </c:pt>
                <c:pt idx="38">
                  <c:v>36.722183000000001</c:v>
                </c:pt>
                <c:pt idx="39">
                  <c:v>36.720996999999997</c:v>
                </c:pt>
                <c:pt idx="40">
                  <c:v>36.736953999999997</c:v>
                </c:pt>
                <c:pt idx="41">
                  <c:v>36.853740999999999</c:v>
                </c:pt>
                <c:pt idx="42">
                  <c:v>36.944920000000003</c:v>
                </c:pt>
                <c:pt idx="43">
                  <c:v>36.949038999999999</c:v>
                </c:pt>
                <c:pt idx="44">
                  <c:v>37.000197999999997</c:v>
                </c:pt>
                <c:pt idx="45">
                  <c:v>37.097095000000003</c:v>
                </c:pt>
                <c:pt idx="46">
                  <c:v>37.242538000000003</c:v>
                </c:pt>
                <c:pt idx="47">
                  <c:v>37.399920999999999</c:v>
                </c:pt>
                <c:pt idx="48">
                  <c:v>37.624648999999998</c:v>
                </c:pt>
                <c:pt idx="49">
                  <c:v>37.860087999999998</c:v>
                </c:pt>
                <c:pt idx="50">
                  <c:v>38.050940999999987</c:v>
                </c:pt>
                <c:pt idx="51">
                  <c:v>38.268742000000003</c:v>
                </c:pt>
                <c:pt idx="52">
                  <c:v>38.520035</c:v>
                </c:pt>
                <c:pt idx="53">
                  <c:v>38.788283999999997</c:v>
                </c:pt>
                <c:pt idx="54">
                  <c:v>39.024895000000001</c:v>
                </c:pt>
                <c:pt idx="55">
                  <c:v>39.268265</c:v>
                </c:pt>
                <c:pt idx="56">
                  <c:v>39.534804999999999</c:v>
                </c:pt>
                <c:pt idx="57">
                  <c:v>39.833697999999998</c:v>
                </c:pt>
                <c:pt idx="58">
                  <c:v>40.084518000000003</c:v>
                </c:pt>
                <c:pt idx="59">
                  <c:v>40.413887000000003</c:v>
                </c:pt>
                <c:pt idx="60">
                  <c:v>40.790260000000004</c:v>
                </c:pt>
              </c:numCache>
            </c:numRef>
          </c:val>
          <c:smooth val="0"/>
          <c:extLst xmlns:c16r2="http://schemas.microsoft.com/office/drawing/2015/06/chart">
            <c:ext xmlns:c16="http://schemas.microsoft.com/office/drawing/2014/chart" uri="{C3380CC4-5D6E-409C-BE32-E72D297353CC}">
              <c16:uniqueId val="{00000004-9546-4224-9C59-535C31A9156B}"/>
            </c:ext>
          </c:extLst>
        </c:ser>
        <c:dLbls>
          <c:showLegendKey val="0"/>
          <c:showVal val="0"/>
          <c:showCatName val="0"/>
          <c:showSerName val="0"/>
          <c:showPercent val="0"/>
          <c:showBubbleSize val="0"/>
        </c:dLbls>
        <c:smooth val="0"/>
        <c:axId val="1456575712"/>
        <c:axId val="1456586048"/>
      </c:lineChart>
      <c:catAx>
        <c:axId val="145657571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56586048"/>
        <c:crosses val="autoZero"/>
        <c:auto val="1"/>
        <c:lblAlgn val="ctr"/>
        <c:lblOffset val="100"/>
        <c:tickLblSkip val="10"/>
        <c:tickMarkSkip val="10"/>
        <c:noMultiLvlLbl val="0"/>
      </c:catAx>
      <c:valAx>
        <c:axId val="145658604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56575712"/>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2434216850556856"/>
          <c:h val="0.8365830829200317"/>
        </c:manualLayout>
      </c:layout>
      <c:lineChart>
        <c:grouping val="standard"/>
        <c:varyColors val="0"/>
        <c:ser>
          <c:idx val="5"/>
          <c:order val="0"/>
          <c:tx>
            <c:strRef>
              <c:f>Sheet1!$B$1</c:f>
              <c:strCache>
                <c:ptCount val="1"/>
                <c:pt idx="0">
                  <c:v>electric power</c:v>
                </c:pt>
              </c:strCache>
            </c:strRef>
          </c:tx>
          <c:spPr>
            <a:ln w="22225" cap="rnd">
              <a:solidFill>
                <a:srgbClr val="BD732A">
                  <a:lumMod val="60000"/>
                  <a:lumOff val="40000"/>
                </a:srgbClr>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0.18158299999999999</c:v>
                </c:pt>
                <c:pt idx="1">
                  <c:v>0.116771</c:v>
                </c:pt>
                <c:pt idx="2">
                  <c:v>0.112178</c:v>
                </c:pt>
                <c:pt idx="3">
                  <c:v>0.112176</c:v>
                </c:pt>
                <c:pt idx="4">
                  <c:v>0.10520999999999998</c:v>
                </c:pt>
                <c:pt idx="5">
                  <c:v>0.102898</c:v>
                </c:pt>
                <c:pt idx="6">
                  <c:v>9.8526000000000002E-2</c:v>
                </c:pt>
                <c:pt idx="7">
                  <c:v>9.3371999999999997E-2</c:v>
                </c:pt>
                <c:pt idx="8">
                  <c:v>9.0386000000000008E-2</c:v>
                </c:pt>
                <c:pt idx="9">
                  <c:v>8.8109000000000007E-2</c:v>
                </c:pt>
                <c:pt idx="10">
                  <c:v>8.6032999999999998E-2</c:v>
                </c:pt>
                <c:pt idx="11">
                  <c:v>8.2919000000000007E-2</c:v>
                </c:pt>
                <c:pt idx="12">
                  <c:v>8.1632999999999997E-2</c:v>
                </c:pt>
                <c:pt idx="13">
                  <c:v>8.0958000000000002E-2</c:v>
                </c:pt>
                <c:pt idx="14">
                  <c:v>7.8888E-2</c:v>
                </c:pt>
                <c:pt idx="15">
                  <c:v>7.7626000000000001E-2</c:v>
                </c:pt>
                <c:pt idx="16">
                  <c:v>7.5891E-2</c:v>
                </c:pt>
                <c:pt idx="17">
                  <c:v>7.3995000000000005E-2</c:v>
                </c:pt>
                <c:pt idx="18">
                  <c:v>7.2086999999999998E-2</c:v>
                </c:pt>
                <c:pt idx="19">
                  <c:v>7.1314000000000002E-2</c:v>
                </c:pt>
                <c:pt idx="20">
                  <c:v>7.0041999999999993E-2</c:v>
                </c:pt>
                <c:pt idx="21">
                  <c:v>6.7262000000000002E-2</c:v>
                </c:pt>
                <c:pt idx="22">
                  <c:v>6.4651E-2</c:v>
                </c:pt>
                <c:pt idx="23">
                  <c:v>6.1830999999999997E-2</c:v>
                </c:pt>
                <c:pt idx="24">
                  <c:v>5.8786999999999999E-2</c:v>
                </c:pt>
                <c:pt idx="25">
                  <c:v>5.5971000000000007E-2</c:v>
                </c:pt>
                <c:pt idx="26">
                  <c:v>5.6274999999999999E-2</c:v>
                </c:pt>
                <c:pt idx="27">
                  <c:v>5.6179999999999994E-2</c:v>
                </c:pt>
                <c:pt idx="28">
                  <c:v>5.6397000000000003E-2</c:v>
                </c:pt>
                <c:pt idx="29">
                  <c:v>5.6112999999999996E-2</c:v>
                </c:pt>
                <c:pt idx="30">
                  <c:v>5.6480999999999996E-2</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residential</c:v>
                </c:pt>
              </c:strCache>
            </c:strRef>
          </c:tx>
          <c:spPr>
            <a:ln w="22225" cap="rnd">
              <a:solidFill>
                <a:srgbClr val="A33340"/>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0.98366799999999999</c:v>
                </c:pt>
                <c:pt idx="1">
                  <c:v>0.89823399999999998</c:v>
                </c:pt>
                <c:pt idx="2">
                  <c:v>0.92408099999999993</c:v>
                </c:pt>
                <c:pt idx="3">
                  <c:v>0.87884699999999993</c:v>
                </c:pt>
                <c:pt idx="4">
                  <c:v>0.86482999999999988</c:v>
                </c:pt>
                <c:pt idx="5">
                  <c:v>0.85206000000000004</c:v>
                </c:pt>
                <c:pt idx="6">
                  <c:v>0.83970400000000012</c:v>
                </c:pt>
                <c:pt idx="7">
                  <c:v>0.82776700000000003</c:v>
                </c:pt>
                <c:pt idx="8">
                  <c:v>0.81655600000000006</c:v>
                </c:pt>
                <c:pt idx="9">
                  <c:v>0.8063229999999999</c:v>
                </c:pt>
                <c:pt idx="10">
                  <c:v>0.797126</c:v>
                </c:pt>
                <c:pt idx="11">
                  <c:v>0.78769899999999993</c:v>
                </c:pt>
                <c:pt idx="12">
                  <c:v>0.77865299999999993</c:v>
                </c:pt>
                <c:pt idx="13">
                  <c:v>0.77008199999999993</c:v>
                </c:pt>
                <c:pt idx="14">
                  <c:v>0.76216000000000006</c:v>
                </c:pt>
                <c:pt idx="15">
                  <c:v>0.754695</c:v>
                </c:pt>
                <c:pt idx="16">
                  <c:v>0.74751400000000001</c:v>
                </c:pt>
                <c:pt idx="17">
                  <c:v>0.74044600000000005</c:v>
                </c:pt>
                <c:pt idx="18">
                  <c:v>0.73368599999999995</c:v>
                </c:pt>
                <c:pt idx="19">
                  <c:v>0.72726999999999997</c:v>
                </c:pt>
                <c:pt idx="20">
                  <c:v>0.72107399999999999</c:v>
                </c:pt>
                <c:pt idx="21">
                  <c:v>0.71506800000000004</c:v>
                </c:pt>
                <c:pt idx="22">
                  <c:v>0.70935999999999999</c:v>
                </c:pt>
                <c:pt idx="23">
                  <c:v>0.70357499999999995</c:v>
                </c:pt>
                <c:pt idx="24">
                  <c:v>0.69770100000000002</c:v>
                </c:pt>
                <c:pt idx="25">
                  <c:v>0.69207299999999994</c:v>
                </c:pt>
                <c:pt idx="26">
                  <c:v>0.68659300000000001</c:v>
                </c:pt>
                <c:pt idx="27">
                  <c:v>0.68137999999999999</c:v>
                </c:pt>
                <c:pt idx="28">
                  <c:v>0.67643399999999998</c:v>
                </c:pt>
                <c:pt idx="29">
                  <c:v>0.67169999999999996</c:v>
                </c:pt>
                <c:pt idx="30">
                  <c:v>0.66720000000000002</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commercial</c:v>
                </c:pt>
              </c:strCache>
            </c:strRef>
          </c:tx>
          <c:spPr>
            <a:ln w="22225" cap="rnd">
              <a:solidFill>
                <a:srgbClr val="72242D"/>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0.79979999999999996</c:v>
                </c:pt>
                <c:pt idx="1">
                  <c:v>0.84728999999999999</c:v>
                </c:pt>
                <c:pt idx="2">
                  <c:v>0.86734</c:v>
                </c:pt>
                <c:pt idx="3">
                  <c:v>0.86663099999999993</c:v>
                </c:pt>
                <c:pt idx="4">
                  <c:v>0.86223700000000003</c:v>
                </c:pt>
                <c:pt idx="5">
                  <c:v>0.85915400000000008</c:v>
                </c:pt>
                <c:pt idx="6">
                  <c:v>0.85597400000000001</c:v>
                </c:pt>
                <c:pt idx="7">
                  <c:v>0.85878299999999996</c:v>
                </c:pt>
                <c:pt idx="8">
                  <c:v>0.85991299999999993</c:v>
                </c:pt>
                <c:pt idx="9">
                  <c:v>0.86042399999999997</c:v>
                </c:pt>
                <c:pt idx="10">
                  <c:v>0.86072099999999996</c:v>
                </c:pt>
                <c:pt idx="11">
                  <c:v>0.86003099999999999</c:v>
                </c:pt>
                <c:pt idx="12">
                  <c:v>0.86005300000000007</c:v>
                </c:pt>
                <c:pt idx="13">
                  <c:v>0.86038199999999998</c:v>
                </c:pt>
                <c:pt idx="14">
                  <c:v>0.86114299999999999</c:v>
                </c:pt>
                <c:pt idx="15">
                  <c:v>0.86193500000000001</c:v>
                </c:pt>
                <c:pt idx="16">
                  <c:v>0.86245400000000005</c:v>
                </c:pt>
                <c:pt idx="17">
                  <c:v>0.86260700000000001</c:v>
                </c:pt>
                <c:pt idx="18">
                  <c:v>0.86277000000000004</c:v>
                </c:pt>
                <c:pt idx="19">
                  <c:v>0.86346299999999987</c:v>
                </c:pt>
                <c:pt idx="20">
                  <c:v>0.86360499999999996</c:v>
                </c:pt>
                <c:pt idx="21">
                  <c:v>0.86407099999999992</c:v>
                </c:pt>
                <c:pt idx="22">
                  <c:v>0.86491499999999999</c:v>
                </c:pt>
                <c:pt idx="23">
                  <c:v>0.86521100000000006</c:v>
                </c:pt>
                <c:pt idx="24">
                  <c:v>0.8652200000000001</c:v>
                </c:pt>
                <c:pt idx="25">
                  <c:v>0.86564400000000008</c:v>
                </c:pt>
                <c:pt idx="26">
                  <c:v>0.86601200000000012</c:v>
                </c:pt>
                <c:pt idx="27">
                  <c:v>0.86677199999999999</c:v>
                </c:pt>
                <c:pt idx="28">
                  <c:v>0.86792000000000002</c:v>
                </c:pt>
                <c:pt idx="29">
                  <c:v>0.86918300000000004</c:v>
                </c:pt>
                <c:pt idx="30">
                  <c:v>0.87059699999999995</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industrial</c:v>
                </c:pt>
              </c:strCache>
            </c:strRef>
          </c:tx>
          <c:spPr>
            <a:ln w="22225" cap="rnd">
              <a:solidFill>
                <a:srgbClr val="5D9732"/>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Sheet1!$E$2:$E$32</c:f>
              <c:numCache>
                <c:formatCode>General</c:formatCode>
                <c:ptCount val="31"/>
                <c:pt idx="0">
                  <c:v>8.3906200000000002</c:v>
                </c:pt>
                <c:pt idx="1">
                  <c:v>8.647888</c:v>
                </c:pt>
                <c:pt idx="2">
                  <c:v>8.88931</c:v>
                </c:pt>
                <c:pt idx="3">
                  <c:v>9.2143070000000016</c:v>
                </c:pt>
                <c:pt idx="4">
                  <c:v>9.2234929999999995</c:v>
                </c:pt>
                <c:pt idx="5">
                  <c:v>9.3380710000000011</c:v>
                </c:pt>
                <c:pt idx="6">
                  <c:v>9.4584860000000006</c:v>
                </c:pt>
                <c:pt idx="7">
                  <c:v>9.5112699999999997</c:v>
                </c:pt>
                <c:pt idx="8">
                  <c:v>9.6023649999999989</c:v>
                </c:pt>
                <c:pt idx="9">
                  <c:v>9.6914149999999992</c:v>
                </c:pt>
                <c:pt idx="10">
                  <c:v>9.7741179999999996</c:v>
                </c:pt>
                <c:pt idx="11">
                  <c:v>9.8728990000000003</c:v>
                </c:pt>
                <c:pt idx="12">
                  <c:v>9.9901199999999992</c:v>
                </c:pt>
                <c:pt idx="13">
                  <c:v>10.080463999999999</c:v>
                </c:pt>
                <c:pt idx="14">
                  <c:v>10.156053999999999</c:v>
                </c:pt>
                <c:pt idx="15">
                  <c:v>10.215966</c:v>
                </c:pt>
                <c:pt idx="16">
                  <c:v>10.294164</c:v>
                </c:pt>
                <c:pt idx="17">
                  <c:v>10.401536999999999</c:v>
                </c:pt>
                <c:pt idx="18">
                  <c:v>10.466203999999999</c:v>
                </c:pt>
                <c:pt idx="19">
                  <c:v>10.547367999999999</c:v>
                </c:pt>
                <c:pt idx="20">
                  <c:v>10.576363000000001</c:v>
                </c:pt>
                <c:pt idx="21">
                  <c:v>10.649933000000001</c:v>
                </c:pt>
                <c:pt idx="22">
                  <c:v>10.712256</c:v>
                </c:pt>
                <c:pt idx="23">
                  <c:v>10.770524999999999</c:v>
                </c:pt>
                <c:pt idx="24">
                  <c:v>10.831242999999999</c:v>
                </c:pt>
                <c:pt idx="25">
                  <c:v>10.88433</c:v>
                </c:pt>
                <c:pt idx="26">
                  <c:v>10.953485000000001</c:v>
                </c:pt>
                <c:pt idx="27">
                  <c:v>11.008711</c:v>
                </c:pt>
                <c:pt idx="28">
                  <c:v>11.038199000000001</c:v>
                </c:pt>
                <c:pt idx="29">
                  <c:v>11.104737</c:v>
                </c:pt>
                <c:pt idx="30">
                  <c:v>11.227625999999999</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transportation</c:v>
                </c:pt>
              </c:strCache>
            </c:strRef>
          </c:tx>
          <c:spPr>
            <a:ln w="22225" cap="rnd">
              <a:solidFill>
                <a:srgbClr val="003953"/>
              </a:solidFill>
              <a:round/>
            </a:ln>
            <a:effectLst/>
          </c:spPr>
          <c:marker>
            <c:symbol val="none"/>
          </c:marker>
          <c:dPt>
            <c:idx val="0"/>
            <c:marker>
              <c:symbol val="none"/>
            </c:marker>
            <c:bubble3D val="0"/>
            <c:spPr>
              <a:ln w="22225" cap="rnd">
                <a:noFill/>
                <a:round/>
              </a:ln>
              <a:effectLst/>
            </c:spPr>
          </c:dPt>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Sheet1!$F$2:$F$32</c:f>
              <c:numCache>
                <c:formatCode>General</c:formatCode>
                <c:ptCount val="31"/>
                <c:pt idx="0">
                  <c:v>23.480934000000001</c:v>
                </c:pt>
                <c:pt idx="1">
                  <c:v>25.415012000000001</c:v>
                </c:pt>
                <c:pt idx="2">
                  <c:v>26.461571000000003</c:v>
                </c:pt>
                <c:pt idx="3">
                  <c:v>26.967569000000001</c:v>
                </c:pt>
                <c:pt idx="4">
                  <c:v>26.988561999999998</c:v>
                </c:pt>
                <c:pt idx="5">
                  <c:v>27.020273</c:v>
                </c:pt>
                <c:pt idx="6">
                  <c:v>26.982871999999997</c:v>
                </c:pt>
                <c:pt idx="7">
                  <c:v>26.856140000000003</c:v>
                </c:pt>
                <c:pt idx="8">
                  <c:v>26.727613000000002</c:v>
                </c:pt>
                <c:pt idx="9">
                  <c:v>26.616228000000003</c:v>
                </c:pt>
                <c:pt idx="10">
                  <c:v>26.534546000000002</c:v>
                </c:pt>
                <c:pt idx="11">
                  <c:v>26.468063000000001</c:v>
                </c:pt>
                <c:pt idx="12">
                  <c:v>26.365770000000001</c:v>
                </c:pt>
                <c:pt idx="13">
                  <c:v>26.321646000000001</c:v>
                </c:pt>
                <c:pt idx="14">
                  <c:v>26.277744000000002</c:v>
                </c:pt>
                <c:pt idx="15">
                  <c:v>26.241995000000003</c:v>
                </c:pt>
                <c:pt idx="16">
                  <c:v>26.221176</c:v>
                </c:pt>
                <c:pt idx="17">
                  <c:v>26.237653999999999</c:v>
                </c:pt>
                <c:pt idx="18">
                  <c:v>26.258421000000002</c:v>
                </c:pt>
                <c:pt idx="19">
                  <c:v>26.305513000000001</c:v>
                </c:pt>
                <c:pt idx="20">
                  <c:v>26.358936</c:v>
                </c:pt>
                <c:pt idx="21">
                  <c:v>26.421196000000002</c:v>
                </c:pt>
                <c:pt idx="22">
                  <c:v>26.504034000000004</c:v>
                </c:pt>
                <c:pt idx="23">
                  <c:v>26.587156</c:v>
                </c:pt>
                <c:pt idx="24">
                  <c:v>26.680637000000001</c:v>
                </c:pt>
                <c:pt idx="25">
                  <c:v>26.802645000000002</c:v>
                </c:pt>
                <c:pt idx="26">
                  <c:v>26.942634999999999</c:v>
                </c:pt>
                <c:pt idx="27">
                  <c:v>27.069785999999997</c:v>
                </c:pt>
                <c:pt idx="28">
                  <c:v>27.193498999999999</c:v>
                </c:pt>
                <c:pt idx="29">
                  <c:v>27.348821999999998</c:v>
                </c:pt>
                <c:pt idx="30">
                  <c:v>27.541103000000003</c:v>
                </c:pt>
              </c:numCache>
            </c:numRef>
          </c:val>
          <c:smooth val="0"/>
          <c:extLst xmlns:c16r2="http://schemas.microsoft.com/office/drawing/2015/06/chart">
            <c:ext xmlns:c16="http://schemas.microsoft.com/office/drawing/2014/chart" uri="{C3380CC4-5D6E-409C-BE32-E72D297353CC}">
              <c16:uniqueId val="{00000004-72B2-4ED5-B729-B7C5DE82A477}"/>
            </c:ext>
          </c:extLst>
        </c:ser>
        <c:dLbls>
          <c:showLegendKey val="0"/>
          <c:showVal val="0"/>
          <c:showCatName val="0"/>
          <c:showSerName val="0"/>
          <c:showPercent val="0"/>
          <c:showBubbleSize val="0"/>
        </c:dLbls>
        <c:smooth val="0"/>
        <c:axId val="1456581152"/>
        <c:axId val="1456582240"/>
      </c:lineChart>
      <c:catAx>
        <c:axId val="14565811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6582240"/>
        <c:crossesAt val="0"/>
        <c:auto val="1"/>
        <c:lblAlgn val="ctr"/>
        <c:lblOffset val="100"/>
        <c:tickLblSkip val="10"/>
        <c:tickMarkSkip val="10"/>
        <c:noMultiLvlLbl val="0"/>
      </c:catAx>
      <c:valAx>
        <c:axId val="1456582240"/>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A6A6A6"/>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6581152"/>
        <c:crossesAt val="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5340958507597968"/>
          <c:h val="0.8365830829200317"/>
        </c:manualLayout>
      </c:layout>
      <c:lineChart>
        <c:grouping val="standard"/>
        <c:varyColors val="0"/>
        <c:ser>
          <c:idx val="5"/>
          <c:order val="0"/>
          <c:tx>
            <c:strRef>
              <c:f>Sheet1!$B$1</c:f>
              <c:strCache>
                <c:ptCount val="1"/>
                <c:pt idx="0">
                  <c:v>hydrocarbon gas liquids</c:v>
                </c:pt>
              </c:strCache>
            </c:strRef>
          </c:tx>
          <c:spPr>
            <a:ln w="22225" cap="rnd">
              <a:solidFill>
                <a:srgbClr val="0096D7">
                  <a:lumMod val="75000"/>
                </a:srgbClr>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3.2280000000000002</c:v>
                </c:pt>
                <c:pt idx="1">
                  <c:v>3.1269999999999998</c:v>
                </c:pt>
                <c:pt idx="2">
                  <c:v>3.323</c:v>
                </c:pt>
                <c:pt idx="3">
                  <c:v>3.7172949999999996</c:v>
                </c:pt>
                <c:pt idx="4">
                  <c:v>3.7962660000000001</c:v>
                </c:pt>
                <c:pt idx="5">
                  <c:v>3.8959839999999994</c:v>
                </c:pt>
                <c:pt idx="6">
                  <c:v>3.9989160000000004</c:v>
                </c:pt>
                <c:pt idx="7">
                  <c:v>4.054583</c:v>
                </c:pt>
                <c:pt idx="8">
                  <c:v>4.0959219999999998</c:v>
                </c:pt>
                <c:pt idx="9">
                  <c:v>4.1270239999999996</c:v>
                </c:pt>
                <c:pt idx="10">
                  <c:v>4.1586959999999999</c:v>
                </c:pt>
                <c:pt idx="11">
                  <c:v>4.2241610000000005</c:v>
                </c:pt>
                <c:pt idx="12">
                  <c:v>4.2850480000000006</c:v>
                </c:pt>
                <c:pt idx="13">
                  <c:v>4.3244370000000005</c:v>
                </c:pt>
                <c:pt idx="14">
                  <c:v>4.3609029999999995</c:v>
                </c:pt>
                <c:pt idx="15">
                  <c:v>4.3871960000000003</c:v>
                </c:pt>
                <c:pt idx="16">
                  <c:v>4.4184999999999999</c:v>
                </c:pt>
                <c:pt idx="17">
                  <c:v>4.4629699999999994</c:v>
                </c:pt>
                <c:pt idx="18">
                  <c:v>4.4965510000000002</c:v>
                </c:pt>
                <c:pt idx="19">
                  <c:v>4.5340099999999994</c:v>
                </c:pt>
                <c:pt idx="20">
                  <c:v>4.5622150000000001</c:v>
                </c:pt>
                <c:pt idx="21">
                  <c:v>4.6066459999999996</c:v>
                </c:pt>
                <c:pt idx="22">
                  <c:v>4.6433220000000004</c:v>
                </c:pt>
                <c:pt idx="23">
                  <c:v>4.686852</c:v>
                </c:pt>
                <c:pt idx="24">
                  <c:v>4.7287379999999999</c:v>
                </c:pt>
                <c:pt idx="25">
                  <c:v>4.7689449999999995</c:v>
                </c:pt>
                <c:pt idx="26">
                  <c:v>4.8101529999999997</c:v>
                </c:pt>
                <c:pt idx="27">
                  <c:v>4.8327819999999999</c:v>
                </c:pt>
                <c:pt idx="28">
                  <c:v>4.8262839999999994</c:v>
                </c:pt>
                <c:pt idx="29">
                  <c:v>4.8626199999999997</c:v>
                </c:pt>
                <c:pt idx="30">
                  <c:v>4.9378099999999998</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motor gasoline</c:v>
                </c:pt>
              </c:strCache>
            </c:strRef>
          </c:tx>
          <c:spPr>
            <a:ln w="22225" cap="rnd">
              <a:solidFill>
                <a:srgbClr val="675005"/>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8.0489999999999995</c:v>
                </c:pt>
                <c:pt idx="1">
                  <c:v>8.782</c:v>
                </c:pt>
                <c:pt idx="2">
                  <c:v>8.972999999999999</c:v>
                </c:pt>
                <c:pt idx="3">
                  <c:v>9.1182949999999998</c:v>
                </c:pt>
                <c:pt idx="4">
                  <c:v>9.105442</c:v>
                </c:pt>
                <c:pt idx="5">
                  <c:v>9.0840490000000003</c:v>
                </c:pt>
                <c:pt idx="6">
                  <c:v>9.0479289999999999</c:v>
                </c:pt>
                <c:pt idx="7">
                  <c:v>8.993780000000001</c:v>
                </c:pt>
                <c:pt idx="8">
                  <c:v>8.9332949999999993</c:v>
                </c:pt>
                <c:pt idx="9">
                  <c:v>8.8812689999999996</c:v>
                </c:pt>
                <c:pt idx="10">
                  <c:v>8.8438600000000012</c:v>
                </c:pt>
                <c:pt idx="11">
                  <c:v>8.8141829999999999</c:v>
                </c:pt>
                <c:pt idx="12">
                  <c:v>8.7808349999999997</c:v>
                </c:pt>
                <c:pt idx="13">
                  <c:v>8.7626690000000007</c:v>
                </c:pt>
                <c:pt idx="14">
                  <c:v>8.7469970000000004</c:v>
                </c:pt>
                <c:pt idx="15">
                  <c:v>8.7297440000000002</c:v>
                </c:pt>
                <c:pt idx="16">
                  <c:v>8.7175979999999988</c:v>
                </c:pt>
                <c:pt idx="17">
                  <c:v>8.7156920000000007</c:v>
                </c:pt>
                <c:pt idx="18">
                  <c:v>8.7176650000000002</c:v>
                </c:pt>
                <c:pt idx="19">
                  <c:v>8.7276690000000006</c:v>
                </c:pt>
                <c:pt idx="20">
                  <c:v>8.743741</c:v>
                </c:pt>
                <c:pt idx="21">
                  <c:v>8.7622429999999998</c:v>
                </c:pt>
                <c:pt idx="22">
                  <c:v>8.7851869999999987</c:v>
                </c:pt>
                <c:pt idx="23">
                  <c:v>8.8108940000000011</c:v>
                </c:pt>
                <c:pt idx="24">
                  <c:v>8.8425789999999989</c:v>
                </c:pt>
                <c:pt idx="25">
                  <c:v>8.8810059999999993</c:v>
                </c:pt>
                <c:pt idx="26">
                  <c:v>8.9285049999999995</c:v>
                </c:pt>
                <c:pt idx="27">
                  <c:v>8.9765789999999992</c:v>
                </c:pt>
                <c:pt idx="28">
                  <c:v>9.0261309999999995</c:v>
                </c:pt>
                <c:pt idx="29">
                  <c:v>9.0829919999999991</c:v>
                </c:pt>
                <c:pt idx="30">
                  <c:v>9.1486940000000008</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jet fuel</c:v>
                </c:pt>
              </c:strCache>
            </c:strRef>
          </c:tx>
          <c:spPr>
            <a:ln w="22225" cap="rnd">
              <a:solidFill>
                <a:srgbClr val="000000"/>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1.0759999999999998</c:v>
                </c:pt>
                <c:pt idx="1">
                  <c:v>1.3780000000000001</c:v>
                </c:pt>
                <c:pt idx="2">
                  <c:v>1.6030000000000002</c:v>
                </c:pt>
                <c:pt idx="3">
                  <c:v>1.6429590000000001</c:v>
                </c:pt>
                <c:pt idx="4">
                  <c:v>1.6836959999999999</c:v>
                </c:pt>
                <c:pt idx="5">
                  <c:v>1.722661</c:v>
                </c:pt>
                <c:pt idx="6">
                  <c:v>1.7540799999999999</c:v>
                </c:pt>
                <c:pt idx="7">
                  <c:v>1.7742709999999999</c:v>
                </c:pt>
                <c:pt idx="8">
                  <c:v>1.793625</c:v>
                </c:pt>
                <c:pt idx="9">
                  <c:v>1.8135240000000001</c:v>
                </c:pt>
                <c:pt idx="10">
                  <c:v>1.8369090000000001</c:v>
                </c:pt>
                <c:pt idx="11">
                  <c:v>1.8546470000000002</c:v>
                </c:pt>
                <c:pt idx="12">
                  <c:v>1.8624939999999999</c:v>
                </c:pt>
                <c:pt idx="13">
                  <c:v>1.8809040000000001</c:v>
                </c:pt>
                <c:pt idx="14">
                  <c:v>1.8974970000000002</c:v>
                </c:pt>
                <c:pt idx="15">
                  <c:v>1.9151939999999998</c:v>
                </c:pt>
                <c:pt idx="16">
                  <c:v>1.9332029999999998</c:v>
                </c:pt>
                <c:pt idx="17">
                  <c:v>1.953927</c:v>
                </c:pt>
                <c:pt idx="18">
                  <c:v>1.972763</c:v>
                </c:pt>
                <c:pt idx="19">
                  <c:v>1.994577</c:v>
                </c:pt>
                <c:pt idx="20">
                  <c:v>2.018726</c:v>
                </c:pt>
                <c:pt idx="21">
                  <c:v>2.0386959999999998</c:v>
                </c:pt>
                <c:pt idx="22">
                  <c:v>2.0610300000000001</c:v>
                </c:pt>
                <c:pt idx="23">
                  <c:v>2.084425</c:v>
                </c:pt>
                <c:pt idx="24">
                  <c:v>2.106592</c:v>
                </c:pt>
                <c:pt idx="25">
                  <c:v>2.132641</c:v>
                </c:pt>
                <c:pt idx="26">
                  <c:v>2.1587339999999999</c:v>
                </c:pt>
                <c:pt idx="27">
                  <c:v>2.181603</c:v>
                </c:pt>
                <c:pt idx="28">
                  <c:v>2.2038509999999998</c:v>
                </c:pt>
                <c:pt idx="29">
                  <c:v>2.2299639999999998</c:v>
                </c:pt>
                <c:pt idx="30">
                  <c:v>2.259061</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distillate fuel oil</c:v>
                </c:pt>
              </c:strCache>
            </c:strRef>
          </c:tx>
          <c:spPr>
            <a:ln w="22225" cap="rnd">
              <a:solidFill>
                <a:srgbClr val="BD732A"/>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Sheet1!$E$2:$E$32</c:f>
              <c:numCache>
                <c:formatCode>General</c:formatCode>
                <c:ptCount val="31"/>
                <c:pt idx="0">
                  <c:v>3.786</c:v>
                </c:pt>
                <c:pt idx="1">
                  <c:v>3.94</c:v>
                </c:pt>
                <c:pt idx="2">
                  <c:v>4.0659999999999998</c:v>
                </c:pt>
                <c:pt idx="3">
                  <c:v>4.0311620000000001</c:v>
                </c:pt>
                <c:pt idx="4">
                  <c:v>4.007263</c:v>
                </c:pt>
                <c:pt idx="5">
                  <c:v>4.0013969999999999</c:v>
                </c:pt>
                <c:pt idx="6">
                  <c:v>3.9870679999999998</c:v>
                </c:pt>
                <c:pt idx="7">
                  <c:v>3.9570379999999998</c:v>
                </c:pt>
                <c:pt idx="8">
                  <c:v>3.9302890000000001</c:v>
                </c:pt>
                <c:pt idx="9">
                  <c:v>3.9039639999999998</c:v>
                </c:pt>
                <c:pt idx="10">
                  <c:v>3.8782019999999995</c:v>
                </c:pt>
                <c:pt idx="11">
                  <c:v>3.8496489999999999</c:v>
                </c:pt>
                <c:pt idx="12">
                  <c:v>3.8257470000000002</c:v>
                </c:pt>
                <c:pt idx="13">
                  <c:v>3.8054969999999999</c:v>
                </c:pt>
                <c:pt idx="14">
                  <c:v>3.7823220000000002</c:v>
                </c:pt>
                <c:pt idx="15">
                  <c:v>3.7641169999999997</c:v>
                </c:pt>
                <c:pt idx="16">
                  <c:v>3.7468230000000005</c:v>
                </c:pt>
                <c:pt idx="17">
                  <c:v>3.7364300000000004</c:v>
                </c:pt>
                <c:pt idx="18">
                  <c:v>3.7305269999999995</c:v>
                </c:pt>
                <c:pt idx="19">
                  <c:v>3.7250930000000002</c:v>
                </c:pt>
                <c:pt idx="20">
                  <c:v>3.722226</c:v>
                </c:pt>
                <c:pt idx="21">
                  <c:v>3.7214669999999996</c:v>
                </c:pt>
                <c:pt idx="22">
                  <c:v>3.7241160000000004</c:v>
                </c:pt>
                <c:pt idx="23">
                  <c:v>3.726121</c:v>
                </c:pt>
                <c:pt idx="24">
                  <c:v>3.7270839999999996</c:v>
                </c:pt>
                <c:pt idx="25">
                  <c:v>3.7292459999999998</c:v>
                </c:pt>
                <c:pt idx="26">
                  <c:v>3.7339319999999998</c:v>
                </c:pt>
                <c:pt idx="27">
                  <c:v>3.7333220000000003</c:v>
                </c:pt>
                <c:pt idx="28">
                  <c:v>3.7291559999999997</c:v>
                </c:pt>
                <c:pt idx="29">
                  <c:v>3.7312379999999998</c:v>
                </c:pt>
                <c:pt idx="30">
                  <c:v>3.7412580000000002</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residual fuel oil</c:v>
                </c:pt>
              </c:strCache>
            </c:strRef>
          </c:tx>
          <c:spPr>
            <a:ln w="22225" cap="rnd">
              <a:solidFill>
                <a:srgbClr val="72242D"/>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Sheet1!$F$2:$F$32</c:f>
              <c:numCache>
                <c:formatCode>General</c:formatCode>
                <c:ptCount val="31"/>
                <c:pt idx="0">
                  <c:v>0.20800000000000002</c:v>
                </c:pt>
                <c:pt idx="1">
                  <c:v>0.28000000000000003</c:v>
                </c:pt>
                <c:pt idx="2">
                  <c:v>0.23800000000000002</c:v>
                </c:pt>
                <c:pt idx="3">
                  <c:v>0.25851999999999997</c:v>
                </c:pt>
                <c:pt idx="4">
                  <c:v>0.256992</c:v>
                </c:pt>
                <c:pt idx="5">
                  <c:v>0.25839400000000001</c:v>
                </c:pt>
                <c:pt idx="6">
                  <c:v>0.25582300000000002</c:v>
                </c:pt>
                <c:pt idx="7">
                  <c:v>0.25035400000000002</c:v>
                </c:pt>
                <c:pt idx="8">
                  <c:v>0.24866799999999997</c:v>
                </c:pt>
                <c:pt idx="9">
                  <c:v>0.24892500000000001</c:v>
                </c:pt>
                <c:pt idx="10">
                  <c:v>0.247693</c:v>
                </c:pt>
                <c:pt idx="11">
                  <c:v>0.25315599999999999</c:v>
                </c:pt>
                <c:pt idx="12">
                  <c:v>0.25278</c:v>
                </c:pt>
                <c:pt idx="13">
                  <c:v>0.25334000000000001</c:v>
                </c:pt>
                <c:pt idx="14">
                  <c:v>0.254276</c:v>
                </c:pt>
                <c:pt idx="15">
                  <c:v>0.25511899999999998</c:v>
                </c:pt>
                <c:pt idx="16">
                  <c:v>0.25678899999999999</c:v>
                </c:pt>
                <c:pt idx="17">
                  <c:v>0.25875900000000002</c:v>
                </c:pt>
                <c:pt idx="18">
                  <c:v>0.25766999999999995</c:v>
                </c:pt>
                <c:pt idx="19">
                  <c:v>0.25937700000000002</c:v>
                </c:pt>
                <c:pt idx="20">
                  <c:v>0.25308800000000004</c:v>
                </c:pt>
                <c:pt idx="21">
                  <c:v>0.25018299999999999</c:v>
                </c:pt>
                <c:pt idx="22">
                  <c:v>0.24726999999999999</c:v>
                </c:pt>
                <c:pt idx="23">
                  <c:v>0.241287</c:v>
                </c:pt>
                <c:pt idx="24">
                  <c:v>0.23680599999999999</c:v>
                </c:pt>
                <c:pt idx="25">
                  <c:v>0.23549</c:v>
                </c:pt>
                <c:pt idx="26">
                  <c:v>0.23362800000000003</c:v>
                </c:pt>
                <c:pt idx="27">
                  <c:v>0.23276599999999997</c:v>
                </c:pt>
                <c:pt idx="28">
                  <c:v>0.23362600000000003</c:v>
                </c:pt>
                <c:pt idx="29">
                  <c:v>0.23380200000000001</c:v>
                </c:pt>
                <c:pt idx="30">
                  <c:v>0.23483200000000001</c:v>
                </c:pt>
              </c:numCache>
            </c:numRef>
          </c:val>
          <c:smooth val="0"/>
          <c:extLst xmlns:c16r2="http://schemas.microsoft.com/office/drawing/2015/06/chart">
            <c:ext xmlns:c16="http://schemas.microsoft.com/office/drawing/2014/chart" uri="{C3380CC4-5D6E-409C-BE32-E72D297353CC}">
              <c16:uniqueId val="{00000004-72B2-4ED5-B729-B7C5DE82A477}"/>
            </c:ext>
          </c:extLst>
        </c:ser>
        <c:ser>
          <c:idx val="0"/>
          <c:order val="5"/>
          <c:tx>
            <c:strRef>
              <c:f>Sheet1!$G$1</c:f>
              <c:strCache>
                <c:ptCount val="1"/>
                <c:pt idx="0">
                  <c:v>other</c:v>
                </c:pt>
              </c:strCache>
            </c:strRef>
          </c:tx>
          <c:spPr>
            <a:ln w="22225" cap="rnd">
              <a:solidFill>
                <a:srgbClr val="FFFFFF">
                  <a:lumMod val="50000"/>
                </a:srgbClr>
              </a:solidFill>
              <a:round/>
            </a:ln>
            <a:effectLst/>
          </c:spPr>
          <c:marker>
            <c:symbol val="none"/>
          </c:marke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Sheet1!$G$2:$G$32</c:f>
              <c:numCache>
                <c:formatCode>General</c:formatCode>
                <c:ptCount val="31"/>
                <c:pt idx="0">
                  <c:v>1.750089</c:v>
                </c:pt>
                <c:pt idx="1">
                  <c:v>1.8319999999999999</c:v>
                </c:pt>
                <c:pt idx="2">
                  <c:v>1.946</c:v>
                </c:pt>
                <c:pt idx="3">
                  <c:v>1.8020200000000002</c:v>
                </c:pt>
                <c:pt idx="4">
                  <c:v>1.7537389999999999</c:v>
                </c:pt>
                <c:pt idx="5">
                  <c:v>1.7621</c:v>
                </c:pt>
                <c:pt idx="6">
                  <c:v>1.7691669999999999</c:v>
                </c:pt>
                <c:pt idx="7">
                  <c:v>1.7694900000000002</c:v>
                </c:pt>
                <c:pt idx="8">
                  <c:v>1.7890950000000001</c:v>
                </c:pt>
                <c:pt idx="9">
                  <c:v>1.80762</c:v>
                </c:pt>
                <c:pt idx="10">
                  <c:v>1.824973</c:v>
                </c:pt>
                <c:pt idx="11">
                  <c:v>1.8392330000000001</c:v>
                </c:pt>
                <c:pt idx="12">
                  <c:v>1.853982</c:v>
                </c:pt>
                <c:pt idx="13">
                  <c:v>1.863996</c:v>
                </c:pt>
                <c:pt idx="14">
                  <c:v>1.8759099999999997</c:v>
                </c:pt>
                <c:pt idx="15">
                  <c:v>1.8835979999999999</c:v>
                </c:pt>
                <c:pt idx="16">
                  <c:v>1.8956490000000001</c:v>
                </c:pt>
                <c:pt idx="17">
                  <c:v>1.9134599999999999</c:v>
                </c:pt>
                <c:pt idx="18">
                  <c:v>1.9171669999999998</c:v>
                </c:pt>
                <c:pt idx="19">
                  <c:v>1.9315330000000002</c:v>
                </c:pt>
                <c:pt idx="20">
                  <c:v>1.926563</c:v>
                </c:pt>
                <c:pt idx="21">
                  <c:v>1.932518</c:v>
                </c:pt>
                <c:pt idx="22">
                  <c:v>1.936347</c:v>
                </c:pt>
                <c:pt idx="23">
                  <c:v>1.9333669999999998</c:v>
                </c:pt>
                <c:pt idx="24">
                  <c:v>1.9379930000000001</c:v>
                </c:pt>
                <c:pt idx="25">
                  <c:v>1.9379389999999999</c:v>
                </c:pt>
                <c:pt idx="26">
                  <c:v>1.941432</c:v>
                </c:pt>
                <c:pt idx="27">
                  <c:v>1.951187</c:v>
                </c:pt>
                <c:pt idx="28">
                  <c:v>1.960707</c:v>
                </c:pt>
                <c:pt idx="29">
                  <c:v>1.9664189999999999</c:v>
                </c:pt>
                <c:pt idx="30">
                  <c:v>1.9706630000000001</c:v>
                </c:pt>
              </c:numCache>
            </c:numRef>
          </c:val>
          <c:smooth val="0"/>
          <c:extLst xmlns:c16r2="http://schemas.microsoft.com/office/drawing/2015/06/chart">
            <c:ext xmlns:c16="http://schemas.microsoft.com/office/drawing/2014/chart" uri="{C3380CC4-5D6E-409C-BE32-E72D297353CC}">
              <c16:uniqueId val="{00000005-72B2-4ED5-B729-B7C5DE82A477}"/>
            </c:ext>
          </c:extLst>
        </c:ser>
        <c:dLbls>
          <c:showLegendKey val="0"/>
          <c:showVal val="0"/>
          <c:showCatName val="0"/>
          <c:showSerName val="0"/>
          <c:showPercent val="0"/>
          <c:showBubbleSize val="0"/>
        </c:dLbls>
        <c:smooth val="0"/>
        <c:axId val="1456586592"/>
        <c:axId val="1456589312"/>
      </c:lineChart>
      <c:catAx>
        <c:axId val="1456586592"/>
        <c:scaling>
          <c:orientation val="minMax"/>
        </c:scaling>
        <c:delete val="0"/>
        <c:axPos val="b"/>
        <c:numFmt formatCode="General" sourceLinked="1"/>
        <c:majorTickMark val="out"/>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6589312"/>
        <c:crosses val="autoZero"/>
        <c:auto val="1"/>
        <c:lblAlgn val="ctr"/>
        <c:lblOffset val="100"/>
        <c:tickLblSkip val="10"/>
        <c:tickMarkSkip val="10"/>
        <c:noMultiLvlLbl val="0"/>
      </c:catAx>
      <c:valAx>
        <c:axId val="1456589312"/>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A6A6A6"/>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6586592"/>
        <c:crossesAt val="2"/>
        <c:crossBetween val="midCat"/>
        <c:majorUnit val="2"/>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6.6449740460213763E-2"/>
          <c:w val="0.66617432617252581"/>
          <c:h val="0.84271117291577946"/>
        </c:manualLayout>
      </c:layout>
      <c:lineChart>
        <c:grouping val="standard"/>
        <c:varyColors val="0"/>
        <c:ser>
          <c:idx val="3"/>
          <c:order val="0"/>
          <c:tx>
            <c:strRef>
              <c:f>Sheet1!$B$1</c:f>
              <c:strCache>
                <c:ptCount val="1"/>
                <c:pt idx="0">
                  <c:v>imports</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18.817258331716001</c:v>
                </c:pt>
                <c:pt idx="1">
                  <c:v>18.334820611184</c:v>
                </c:pt>
                <c:pt idx="2">
                  <c:v>19.372204452363999</c:v>
                </c:pt>
                <c:pt idx="3">
                  <c:v>21.218334459159998</c:v>
                </c:pt>
                <c:pt idx="4">
                  <c:v>22.306672156490002</c:v>
                </c:pt>
                <c:pt idx="5">
                  <c:v>22.179612385149003</c:v>
                </c:pt>
                <c:pt idx="6">
                  <c:v>23.633255634632</c:v>
                </c:pt>
                <c:pt idx="7">
                  <c:v>25.119239924896</c:v>
                </c:pt>
                <c:pt idx="8">
                  <c:v>26.472519239632007</c:v>
                </c:pt>
                <c:pt idx="9">
                  <c:v>27.151581043291998</c:v>
                </c:pt>
                <c:pt idx="10">
                  <c:v>28.865252804813</c:v>
                </c:pt>
                <c:pt idx="11">
                  <c:v>30.05217477259437</c:v>
                </c:pt>
                <c:pt idx="12">
                  <c:v>29.330542949136358</c:v>
                </c:pt>
                <c:pt idx="13">
                  <c:v>31.006947147877511</c:v>
                </c:pt>
                <c:pt idx="14">
                  <c:v>33.492250848446957</c:v>
                </c:pt>
                <c:pt idx="15">
                  <c:v>34.659267919367025</c:v>
                </c:pt>
                <c:pt idx="16">
                  <c:v>34.648789022486341</c:v>
                </c:pt>
                <c:pt idx="17">
                  <c:v>34.678534411297079</c:v>
                </c:pt>
                <c:pt idx="18">
                  <c:v>32.97036781406414</c:v>
                </c:pt>
                <c:pt idx="19">
                  <c:v>29.690333855676627</c:v>
                </c:pt>
                <c:pt idx="20">
                  <c:v>29.865766111841069</c:v>
                </c:pt>
                <c:pt idx="21">
                  <c:v>28.74798149271161</c:v>
                </c:pt>
                <c:pt idx="22">
                  <c:v>27.068146262974011</c:v>
                </c:pt>
                <c:pt idx="23">
                  <c:v>24.62256571527503</c:v>
                </c:pt>
                <c:pt idx="24">
                  <c:v>23.240986050495053</c:v>
                </c:pt>
                <c:pt idx="25">
                  <c:v>23.79367321731603</c:v>
                </c:pt>
                <c:pt idx="26">
                  <c:v>25.378085903771968</c:v>
                </c:pt>
                <c:pt idx="27">
                  <c:v>25.457849886931985</c:v>
                </c:pt>
                <c:pt idx="28">
                  <c:v>24.833272463073968</c:v>
                </c:pt>
                <c:pt idx="29">
                  <c:v>22.865227009378</c:v>
                </c:pt>
                <c:pt idx="30">
                  <c:v>19.988097760436009</c:v>
                </c:pt>
                <c:pt idx="31">
                  <c:v>21.673842999999998</c:v>
                </c:pt>
                <c:pt idx="32">
                  <c:v>23.609635999999998</c:v>
                </c:pt>
                <c:pt idx="33">
                  <c:v>23.570429000000001</c:v>
                </c:pt>
                <c:pt idx="34">
                  <c:v>22.995941000000002</c:v>
                </c:pt>
                <c:pt idx="35">
                  <c:v>22.449863000000001</c:v>
                </c:pt>
                <c:pt idx="36">
                  <c:v>21.910873000000002</c:v>
                </c:pt>
                <c:pt idx="37">
                  <c:v>22.019629000000002</c:v>
                </c:pt>
                <c:pt idx="38">
                  <c:v>21.573746</c:v>
                </c:pt>
                <c:pt idx="39">
                  <c:v>21.316352999999999</c:v>
                </c:pt>
                <c:pt idx="40">
                  <c:v>21.430989999999998</c:v>
                </c:pt>
                <c:pt idx="41">
                  <c:v>21.510592000000003</c:v>
                </c:pt>
                <c:pt idx="42">
                  <c:v>21.886545000000002</c:v>
                </c:pt>
                <c:pt idx="43">
                  <c:v>21.579595999999999</c:v>
                </c:pt>
                <c:pt idx="44">
                  <c:v>21.996721000000001</c:v>
                </c:pt>
                <c:pt idx="45">
                  <c:v>22.307478</c:v>
                </c:pt>
                <c:pt idx="46">
                  <c:v>22.440085999999997</c:v>
                </c:pt>
                <c:pt idx="47">
                  <c:v>22.648985</c:v>
                </c:pt>
                <c:pt idx="48">
                  <c:v>22.807043</c:v>
                </c:pt>
                <c:pt idx="49">
                  <c:v>22.852637999999999</c:v>
                </c:pt>
                <c:pt idx="50">
                  <c:v>22.556232000000001</c:v>
                </c:pt>
                <c:pt idx="51">
                  <c:v>22.513666000000001</c:v>
                </c:pt>
                <c:pt idx="52">
                  <c:v>22.360433999999998</c:v>
                </c:pt>
                <c:pt idx="53">
                  <c:v>22.215745999999999</c:v>
                </c:pt>
                <c:pt idx="54">
                  <c:v>22.158619000000002</c:v>
                </c:pt>
                <c:pt idx="55">
                  <c:v>21.768106</c:v>
                </c:pt>
                <c:pt idx="56">
                  <c:v>21.349899000000001</c:v>
                </c:pt>
                <c:pt idx="57">
                  <c:v>21.659621999999999</c:v>
                </c:pt>
                <c:pt idx="58">
                  <c:v>21.855192000000002</c:v>
                </c:pt>
                <c:pt idx="59">
                  <c:v>21.586014000000002</c:v>
                </c:pt>
                <c:pt idx="60">
                  <c:v>21.188910999999997</c:v>
                </c:pt>
              </c:numCache>
            </c:numRef>
          </c:val>
          <c:smooth val="0"/>
        </c:ser>
        <c:ser>
          <c:idx val="2"/>
          <c:order val="1"/>
          <c:tx>
            <c:strRef>
              <c:f>Sheet1!$C$1</c:f>
              <c:strCache>
                <c:ptCount val="1"/>
                <c:pt idx="0">
                  <c:v>exports</c:v>
                </c:pt>
              </c:strCache>
            </c:strRef>
          </c:tx>
          <c:spPr>
            <a:ln w="22225" cap="rnd">
              <a:solidFill>
                <a:srgbClr val="A3334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4.7524836438260003</c:v>
                </c:pt>
                <c:pt idx="1">
                  <c:v>5.1409650535529998</c:v>
                </c:pt>
                <c:pt idx="2">
                  <c:v>4.936941832662999</c:v>
                </c:pt>
                <c:pt idx="3">
                  <c:v>4.2266723350550004</c:v>
                </c:pt>
                <c:pt idx="4">
                  <c:v>4.0352842571469996</c:v>
                </c:pt>
                <c:pt idx="5">
                  <c:v>4.4958892679620002</c:v>
                </c:pt>
                <c:pt idx="6">
                  <c:v>4.612553453926</c:v>
                </c:pt>
                <c:pt idx="7">
                  <c:v>4.4933966067930005</c:v>
                </c:pt>
                <c:pt idx="8">
                  <c:v>4.2367454683069994</c:v>
                </c:pt>
                <c:pt idx="9">
                  <c:v>3.668786143078</c:v>
                </c:pt>
                <c:pt idx="10">
                  <c:v>3.9616554447250003</c:v>
                </c:pt>
                <c:pt idx="11">
                  <c:v>3.7311090952734065</c:v>
                </c:pt>
                <c:pt idx="12">
                  <c:v>3.6082397213419313</c:v>
                </c:pt>
                <c:pt idx="13">
                  <c:v>4.0131297136018391</c:v>
                </c:pt>
                <c:pt idx="14">
                  <c:v>4.3513598710218595</c:v>
                </c:pt>
                <c:pt idx="15">
                  <c:v>4.4618857776086198</c:v>
                </c:pt>
                <c:pt idx="16">
                  <c:v>4.7273361967789747</c:v>
                </c:pt>
                <c:pt idx="17">
                  <c:v>5.3378096431462509</c:v>
                </c:pt>
                <c:pt idx="18">
                  <c:v>6.9491828957534656</c:v>
                </c:pt>
                <c:pt idx="19">
                  <c:v>6.9202002125730528</c:v>
                </c:pt>
                <c:pt idx="20">
                  <c:v>8.1760295713941211</c:v>
                </c:pt>
                <c:pt idx="21">
                  <c:v>10.372718980546813</c:v>
                </c:pt>
                <c:pt idx="22">
                  <c:v>11.267352303136013</c:v>
                </c:pt>
                <c:pt idx="23">
                  <c:v>11.787545420072998</c:v>
                </c:pt>
                <c:pt idx="24">
                  <c:v>12.269774654364998</c:v>
                </c:pt>
                <c:pt idx="25">
                  <c:v>12.902152165134993</c:v>
                </c:pt>
                <c:pt idx="26">
                  <c:v>14.119206630164006</c:v>
                </c:pt>
                <c:pt idx="27">
                  <c:v>17.945598207772019</c:v>
                </c:pt>
                <c:pt idx="28">
                  <c:v>21.223654402085995</c:v>
                </c:pt>
                <c:pt idx="29">
                  <c:v>23.475567658701014</c:v>
                </c:pt>
                <c:pt idx="30">
                  <c:v>23.464153149220948</c:v>
                </c:pt>
                <c:pt idx="31">
                  <c:v>25.796434000000001</c:v>
                </c:pt>
                <c:pt idx="32">
                  <c:v>28.202253000000002</c:v>
                </c:pt>
                <c:pt idx="33">
                  <c:v>29.782779999999999</c:v>
                </c:pt>
                <c:pt idx="34">
                  <c:v>30.114864000000001</c:v>
                </c:pt>
                <c:pt idx="35">
                  <c:v>30.678202000000002</c:v>
                </c:pt>
                <c:pt idx="36">
                  <c:v>30.717281</c:v>
                </c:pt>
                <c:pt idx="37">
                  <c:v>30.838103999999998</c:v>
                </c:pt>
                <c:pt idx="38">
                  <c:v>31.169542</c:v>
                </c:pt>
                <c:pt idx="39">
                  <c:v>31.316532000000002</c:v>
                </c:pt>
                <c:pt idx="40">
                  <c:v>31.610296000000002</c:v>
                </c:pt>
                <c:pt idx="41">
                  <c:v>31.823129999999999</c:v>
                </c:pt>
                <c:pt idx="42">
                  <c:v>32.207821000000003</c:v>
                </c:pt>
                <c:pt idx="43">
                  <c:v>32.021912</c:v>
                </c:pt>
                <c:pt idx="44">
                  <c:v>32.179569000000001</c:v>
                </c:pt>
                <c:pt idx="45">
                  <c:v>32.313704999999999</c:v>
                </c:pt>
                <c:pt idx="46">
                  <c:v>32.146254999999996</c:v>
                </c:pt>
                <c:pt idx="47">
                  <c:v>31.964404999999999</c:v>
                </c:pt>
                <c:pt idx="48">
                  <c:v>32.056034000000004</c:v>
                </c:pt>
                <c:pt idx="49">
                  <c:v>32.081153999999998</c:v>
                </c:pt>
                <c:pt idx="50">
                  <c:v>32.088745000000003</c:v>
                </c:pt>
                <c:pt idx="51">
                  <c:v>32.113239</c:v>
                </c:pt>
                <c:pt idx="52">
                  <c:v>31.988679999999999</c:v>
                </c:pt>
                <c:pt idx="53">
                  <c:v>31.595890000000001</c:v>
                </c:pt>
                <c:pt idx="54">
                  <c:v>31.797089</c:v>
                </c:pt>
                <c:pt idx="55">
                  <c:v>31.517275000000001</c:v>
                </c:pt>
                <c:pt idx="56">
                  <c:v>31.118496</c:v>
                </c:pt>
                <c:pt idx="57">
                  <c:v>31.124828000000004</c:v>
                </c:pt>
                <c:pt idx="58">
                  <c:v>31.094294000000001</c:v>
                </c:pt>
                <c:pt idx="59">
                  <c:v>31.069639000000002</c:v>
                </c:pt>
                <c:pt idx="60">
                  <c:v>30.766034999999999</c:v>
                </c:pt>
              </c:numCache>
            </c:numRef>
          </c:val>
          <c:smooth val="0"/>
        </c:ser>
        <c:dLbls>
          <c:showLegendKey val="0"/>
          <c:showVal val="0"/>
          <c:showCatName val="0"/>
          <c:showSerName val="0"/>
          <c:showPercent val="0"/>
          <c:showBubbleSize val="0"/>
        </c:dLbls>
        <c:smooth val="0"/>
        <c:axId val="1456576256"/>
        <c:axId val="1456587136"/>
      </c:lineChart>
      <c:catAx>
        <c:axId val="14565762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56587136"/>
        <c:crosses val="autoZero"/>
        <c:auto val="1"/>
        <c:lblAlgn val="ctr"/>
        <c:lblOffset val="100"/>
        <c:tickLblSkip val="20"/>
        <c:tickMarkSkip val="10"/>
        <c:noMultiLvlLbl val="0"/>
      </c:catAx>
      <c:valAx>
        <c:axId val="1456587136"/>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56576256"/>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6.6298959742194047E-2"/>
          <c:w val="0.65121281714785639"/>
          <c:h val="0.84286195363379912"/>
        </c:manualLayout>
      </c:layout>
      <c:lineChart>
        <c:grouping val="standard"/>
        <c:varyColors val="0"/>
        <c:ser>
          <c:idx val="5"/>
          <c:order val="0"/>
          <c:tx>
            <c:strRef>
              <c:f>Sheet1!$B$1</c:f>
              <c:strCache>
                <c:ptCount val="1"/>
                <c:pt idx="0">
                  <c:v>petroleum and liquids</c:v>
                </c:pt>
              </c:strCache>
            </c:strRef>
          </c:tx>
          <c:spPr>
            <a:ln w="22225" cap="rnd">
              <a:solidFill>
                <a:srgbClr val="BD732A"/>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15.293356605232013</c:v>
                </c:pt>
                <c:pt idx="1">
                  <c:v>14.220075132998982</c:v>
                </c:pt>
                <c:pt idx="2">
                  <c:v>14.959920464572013</c:v>
                </c:pt>
                <c:pt idx="3">
                  <c:v>16.372893772162993</c:v>
                </c:pt>
                <c:pt idx="4">
                  <c:v>17.199130085490005</c:v>
                </c:pt>
                <c:pt idx="5">
                  <c:v>16.825250750999974</c:v>
                </c:pt>
                <c:pt idx="6">
                  <c:v>18.178941712000004</c:v>
                </c:pt>
                <c:pt idx="7">
                  <c:v>19.564860439000004</c:v>
                </c:pt>
                <c:pt idx="8">
                  <c:v>20.890240845000022</c:v>
                </c:pt>
                <c:pt idx="9">
                  <c:v>21.124063297000014</c:v>
                </c:pt>
                <c:pt idx="10">
                  <c:v>22.314369521</c:v>
                </c:pt>
                <c:pt idx="11">
                  <c:v>23.295789170015372</c:v>
                </c:pt>
                <c:pt idx="12">
                  <c:v>22.616711881924378</c:v>
                </c:pt>
                <c:pt idx="13">
                  <c:v>24.056144172379962</c:v>
                </c:pt>
                <c:pt idx="14">
                  <c:v>26.032463603439925</c:v>
                </c:pt>
                <c:pt idx="15">
                  <c:v>26.865962973973065</c:v>
                </c:pt>
                <c:pt idx="16">
                  <c:v>26.594875480430339</c:v>
                </c:pt>
                <c:pt idx="17">
                  <c:v>25.913962238347114</c:v>
                </c:pt>
                <c:pt idx="18">
                  <c:v>23.971966770868125</c:v>
                </c:pt>
                <c:pt idx="19">
                  <c:v>20.863490863596603</c:v>
                </c:pt>
                <c:pt idx="20">
                  <c:v>20.53735648988264</c:v>
                </c:pt>
                <c:pt idx="21">
                  <c:v>18.624304191623285</c:v>
                </c:pt>
                <c:pt idx="22">
                  <c:v>16.928064997000224</c:v>
                </c:pt>
                <c:pt idx="23">
                  <c:v>13.9817851412101</c:v>
                </c:pt>
                <c:pt idx="24">
                  <c:v>11.759028684539</c:v>
                </c:pt>
                <c:pt idx="25">
                  <c:v>11.291676893539623</c:v>
                </c:pt>
                <c:pt idx="26">
                  <c:v>11.652392988985998</c:v>
                </c:pt>
                <c:pt idx="27">
                  <c:v>9.6417307125999905</c:v>
                </c:pt>
                <c:pt idx="28">
                  <c:v>6.8653115324459799</c:v>
                </c:pt>
                <c:pt idx="29">
                  <c:v>3.3343088636780083</c:v>
                </c:pt>
                <c:pt idx="30">
                  <c:v>0.71292147972700881</c:v>
                </c:pt>
                <c:pt idx="31">
                  <c:v>1.8340500000000013</c:v>
                </c:pt>
                <c:pt idx="32">
                  <c:v>2.4991070000000022</c:v>
                </c:pt>
                <c:pt idx="33">
                  <c:v>1.896466000000004</c:v>
                </c:pt>
                <c:pt idx="34">
                  <c:v>1.0394410000000001</c:v>
                </c:pt>
                <c:pt idx="35">
                  <c:v>0.17882699999999829</c:v>
                </c:pt>
                <c:pt idx="36">
                  <c:v>-0.24316100000000065</c:v>
                </c:pt>
                <c:pt idx="37">
                  <c:v>-0.1821470000000005</c:v>
                </c:pt>
                <c:pt idx="38">
                  <c:v>-0.61008000000000007</c:v>
                </c:pt>
                <c:pt idx="39">
                  <c:v>-0.62623999999999924</c:v>
                </c:pt>
                <c:pt idx="40">
                  <c:v>-0.5738669999999999</c:v>
                </c:pt>
                <c:pt idx="41">
                  <c:v>-0.31790700000000172</c:v>
                </c:pt>
                <c:pt idx="42">
                  <c:v>-1.3070000000006132E-3</c:v>
                </c:pt>
                <c:pt idx="43">
                  <c:v>-9.5897999999998262E-2</c:v>
                </c:pt>
                <c:pt idx="44">
                  <c:v>0.21978100000000111</c:v>
                </c:pt>
                <c:pt idx="45">
                  <c:v>0.47222400000000059</c:v>
                </c:pt>
                <c:pt idx="46">
                  <c:v>0.76190699999999723</c:v>
                </c:pt>
                <c:pt idx="47">
                  <c:v>1.1280350000000006</c:v>
                </c:pt>
                <c:pt idx="48">
                  <c:v>1.2635509999999996</c:v>
                </c:pt>
                <c:pt idx="49">
                  <c:v>1.2799459999999989</c:v>
                </c:pt>
                <c:pt idx="50">
                  <c:v>1.038965000000001</c:v>
                </c:pt>
                <c:pt idx="51">
                  <c:v>1.0024899999999979</c:v>
                </c:pt>
                <c:pt idx="52">
                  <c:v>1.0056939999999983</c:v>
                </c:pt>
                <c:pt idx="53">
                  <c:v>1.2410020000000015</c:v>
                </c:pt>
                <c:pt idx="54">
                  <c:v>1.1838639999999998</c:v>
                </c:pt>
                <c:pt idx="55">
                  <c:v>1.1167060000000006</c:v>
                </c:pt>
                <c:pt idx="56">
                  <c:v>1.097059999999999</c:v>
                </c:pt>
                <c:pt idx="57">
                  <c:v>1.4096389999999983</c:v>
                </c:pt>
                <c:pt idx="58">
                  <c:v>1.6588330000000011</c:v>
                </c:pt>
                <c:pt idx="59">
                  <c:v>1.4390479999999997</c:v>
                </c:pt>
                <c:pt idx="60">
                  <c:v>1.3879750000000008</c:v>
                </c:pt>
              </c:numCache>
            </c:numRef>
          </c:val>
          <c:smooth val="0"/>
        </c:ser>
        <c:ser>
          <c:idx val="1"/>
          <c:order val="1"/>
          <c:tx>
            <c:strRef>
              <c:f>Sheet1!$C$1</c:f>
              <c:strCache>
                <c:ptCount val="1"/>
                <c:pt idx="0">
                  <c:v>coal and coke</c:v>
                </c:pt>
              </c:strCache>
            </c:strRef>
          </c:tx>
          <c:spPr>
            <a:ln w="22225" cap="rnd">
              <a:solidFill>
                <a:srgbClr val="7F7F7F"/>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-2.7000110037780001</c:v>
                </c:pt>
                <c:pt idx="1">
                  <c:v>-2.7592362476719998</c:v>
                </c:pt>
                <c:pt idx="2">
                  <c:v>-2.5522322894390004</c:v>
                </c:pt>
                <c:pt idx="3">
                  <c:v>-1.7308327112900002</c:v>
                </c:pt>
                <c:pt idx="4">
                  <c:v>-1.5987257916060005</c:v>
                </c:pt>
                <c:pt idx="5">
                  <c:v>-2.0202795406400003</c:v>
                </c:pt>
                <c:pt idx="6">
                  <c:v>-2.1423387392820001</c:v>
                </c:pt>
                <c:pt idx="7">
                  <c:v>-1.9595262969810008</c:v>
                </c:pt>
                <c:pt idx="8">
                  <c:v>-1.8064895785999997</c:v>
                </c:pt>
                <c:pt idx="9">
                  <c:v>-1.2401830686020001</c:v>
                </c:pt>
                <c:pt idx="10">
                  <c:v>-1.1493728557809999</c:v>
                </c:pt>
                <c:pt idx="11">
                  <c:v>-0.74127747132400013</c:v>
                </c:pt>
                <c:pt idx="12">
                  <c:v>-0.54944395074199992</c:v>
                </c:pt>
                <c:pt idx="13">
                  <c:v>-0.44053236057599998</c:v>
                </c:pt>
                <c:pt idx="14">
                  <c:v>-0.43336729866000012</c:v>
                </c:pt>
                <c:pt idx="15">
                  <c:v>-0.46752651023399983</c:v>
                </c:pt>
                <c:pt idx="16">
                  <c:v>-0.29673572905699985</c:v>
                </c:pt>
                <c:pt idx="17">
                  <c:v>-0.57278521079800016</c:v>
                </c:pt>
                <c:pt idx="18">
                  <c:v>-1.1745395868850002</c:v>
                </c:pt>
                <c:pt idx="19">
                  <c:v>-0.97268002278299981</c:v>
                </c:pt>
                <c:pt idx="20">
                  <c:v>-1.6235091586750001</c:v>
                </c:pt>
                <c:pt idx="21">
                  <c:v>-2.4123519180450002</c:v>
                </c:pt>
                <c:pt idx="22">
                  <c:v>-2.8713630758660003</c:v>
                </c:pt>
                <c:pt idx="23">
                  <c:v>-2.7131116272649995</c:v>
                </c:pt>
                <c:pt idx="24">
                  <c:v>-2.2042696401100002</c:v>
                </c:pt>
                <c:pt idx="25">
                  <c:v>-1.6141176404609998</c:v>
                </c:pt>
                <c:pt idx="26">
                  <c:v>-1.3455525572690001</c:v>
                </c:pt>
                <c:pt idx="27">
                  <c:v>-2.2484912971040001</c:v>
                </c:pt>
                <c:pt idx="28">
                  <c:v>-2.7281337212430001</c:v>
                </c:pt>
                <c:pt idx="29">
                  <c:v>-2.1885522505380002</c:v>
                </c:pt>
                <c:pt idx="30">
                  <c:v>-1.6341062042299999</c:v>
                </c:pt>
                <c:pt idx="31">
                  <c:v>-2.1665398803560003</c:v>
                </c:pt>
                <c:pt idx="32">
                  <c:v>-2.2289032587080002</c:v>
                </c:pt>
                <c:pt idx="33">
                  <c:v>-2.9537408665040004</c:v>
                </c:pt>
                <c:pt idx="34">
                  <c:v>-2.8270683178640001</c:v>
                </c:pt>
                <c:pt idx="35">
                  <c:v>-2.7666830828400002</c:v>
                </c:pt>
                <c:pt idx="36">
                  <c:v>-2.898612287208</c:v>
                </c:pt>
                <c:pt idx="37">
                  <c:v>-2.8429327930760002</c:v>
                </c:pt>
                <c:pt idx="38">
                  <c:v>-2.8351817016600003</c:v>
                </c:pt>
                <c:pt idx="39">
                  <c:v>-2.8096566937760001</c:v>
                </c:pt>
                <c:pt idx="40">
                  <c:v>-2.8014728172400005</c:v>
                </c:pt>
                <c:pt idx="41">
                  <c:v>-2.829782655532</c:v>
                </c:pt>
                <c:pt idx="42">
                  <c:v>-2.8848968623560003</c:v>
                </c:pt>
                <c:pt idx="43">
                  <c:v>-2.8108077041919999</c:v>
                </c:pt>
                <c:pt idx="44">
                  <c:v>-2.7916266731320003</c:v>
                </c:pt>
                <c:pt idx="45">
                  <c:v>-2.814637739688</c:v>
                </c:pt>
                <c:pt idx="46">
                  <c:v>-2.7843271131640002</c:v>
                </c:pt>
                <c:pt idx="47">
                  <c:v>-2.7703096406680001</c:v>
                </c:pt>
                <c:pt idx="48">
                  <c:v>-2.8042581081160005</c:v>
                </c:pt>
                <c:pt idx="49">
                  <c:v>-2.7449602196679996</c:v>
                </c:pt>
                <c:pt idx="50">
                  <c:v>-2.7541594630959998</c:v>
                </c:pt>
                <c:pt idx="51">
                  <c:v>-2.7377140117360002</c:v>
                </c:pt>
                <c:pt idx="52">
                  <c:v>-2.7454123887599997</c:v>
                </c:pt>
                <c:pt idx="53">
                  <c:v>-2.7060804837159997</c:v>
                </c:pt>
                <c:pt idx="54">
                  <c:v>-2.7152625025320001</c:v>
                </c:pt>
                <c:pt idx="55">
                  <c:v>-2.7237468622560002</c:v>
                </c:pt>
                <c:pt idx="56">
                  <c:v>-2.707942044688</c:v>
                </c:pt>
                <c:pt idx="57">
                  <c:v>-2.7017671862959998</c:v>
                </c:pt>
                <c:pt idx="58">
                  <c:v>-2.7266485003920002</c:v>
                </c:pt>
                <c:pt idx="59">
                  <c:v>-2.7335311527079997</c:v>
                </c:pt>
                <c:pt idx="60">
                  <c:v>-2.7481639270759999</c:v>
                </c:pt>
              </c:numCache>
            </c:numRef>
          </c:val>
          <c:smooth val="0"/>
        </c:ser>
        <c:ser>
          <c:idx val="4"/>
          <c:order val="2"/>
          <c:tx>
            <c:strRef>
              <c:f>Sheet1!$D$1</c:f>
              <c:strCache>
                <c:ptCount val="1"/>
                <c:pt idx="0">
                  <c:v>natural gas</c:v>
                </c:pt>
              </c:strCache>
            </c:strRef>
          </c:tx>
          <c:spPr>
            <a:ln w="22225" cap="rnd">
              <a:solidFill>
                <a:srgbClr val="0096D7"/>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1.4635411873039998</c:v>
                </c:pt>
                <c:pt idx="1">
                  <c:v>1.666051221492</c:v>
                </c:pt>
                <c:pt idx="2">
                  <c:v>1.9408413397399999</c:v>
                </c:pt>
                <c:pt idx="3">
                  <c:v>2.2546907046120004</c:v>
                </c:pt>
                <c:pt idx="4">
                  <c:v>2.5180465229190001</c:v>
                </c:pt>
                <c:pt idx="5">
                  <c:v>2.7448961954470001</c:v>
                </c:pt>
                <c:pt idx="6">
                  <c:v>2.8469554306840004</c:v>
                </c:pt>
                <c:pt idx="7">
                  <c:v>2.9043060403920005</c:v>
                </c:pt>
                <c:pt idx="8">
                  <c:v>3.0637988269530001</c:v>
                </c:pt>
                <c:pt idx="9">
                  <c:v>3.4999906445279998</c:v>
                </c:pt>
                <c:pt idx="10">
                  <c:v>3.6234017005409997</c:v>
                </c:pt>
                <c:pt idx="11">
                  <c:v>3.6913980115820002</c:v>
                </c:pt>
                <c:pt idx="12">
                  <c:v>3.5834399494599998</c:v>
                </c:pt>
                <c:pt idx="13">
                  <c:v>3.3563011031430001</c:v>
                </c:pt>
                <c:pt idx="14">
                  <c:v>3.5031974530690002</c:v>
                </c:pt>
                <c:pt idx="15">
                  <c:v>3.7144019614670007</c:v>
                </c:pt>
                <c:pt idx="16">
                  <c:v>3.5604641196340001</c:v>
                </c:pt>
                <c:pt idx="17">
                  <c:v>3.8929155412820018</c:v>
                </c:pt>
                <c:pt idx="18">
                  <c:v>3.111771724864</c:v>
                </c:pt>
                <c:pt idx="19">
                  <c:v>2.7631352935579998</c:v>
                </c:pt>
                <c:pt idx="20">
                  <c:v>2.6872556647670001</c:v>
                </c:pt>
                <c:pt idx="21">
                  <c:v>2.0362092874900002</c:v>
                </c:pt>
                <c:pt idx="22">
                  <c:v>1.5828360736639999</c:v>
                </c:pt>
                <c:pt idx="23">
                  <c:v>1.3688744049410002</c:v>
                </c:pt>
                <c:pt idx="24">
                  <c:v>1.2348929019289998</c:v>
                </c:pt>
                <c:pt idx="25">
                  <c:v>0.98648178014200016</c:v>
                </c:pt>
                <c:pt idx="26">
                  <c:v>0.72513317853900028</c:v>
                </c:pt>
                <c:pt idx="27">
                  <c:v>-7.3131493304000289E-2</c:v>
                </c:pt>
                <c:pt idx="28">
                  <c:v>-0.67924399753499987</c:v>
                </c:pt>
                <c:pt idx="29">
                  <c:v>-1.8893168542109999</c:v>
                </c:pt>
                <c:pt idx="30">
                  <c:v>-2.7160343483700005</c:v>
                </c:pt>
                <c:pt idx="31">
                  <c:v>-4.0035349999999985</c:v>
                </c:pt>
                <c:pt idx="32">
                  <c:v>-5.0239349999999998</c:v>
                </c:pt>
                <c:pt idx="33">
                  <c:v>-5.293685</c:v>
                </c:pt>
                <c:pt idx="34">
                  <c:v>-5.4728320000000004</c:v>
                </c:pt>
                <c:pt idx="35">
                  <c:v>-5.7721420000000006</c:v>
                </c:pt>
                <c:pt idx="36">
                  <c:v>-5.8012090000000001</c:v>
                </c:pt>
                <c:pt idx="37">
                  <c:v>-5.943734000000001</c:v>
                </c:pt>
                <c:pt idx="38">
                  <c:v>-6.3089690000000012</c:v>
                </c:pt>
                <c:pt idx="39">
                  <c:v>-6.7255070000000003</c:v>
                </c:pt>
                <c:pt idx="40">
                  <c:v>-6.9713520000000013</c:v>
                </c:pt>
                <c:pt idx="41">
                  <c:v>-7.3247899999999992</c:v>
                </c:pt>
                <c:pt idx="42">
                  <c:v>-7.5987659999999986</c:v>
                </c:pt>
                <c:pt idx="43">
                  <c:v>-7.6948169999999996</c:v>
                </c:pt>
                <c:pt idx="44">
                  <c:v>-7.7751230000000016</c:v>
                </c:pt>
                <c:pt idx="45">
                  <c:v>-7.8228849999999985</c:v>
                </c:pt>
                <c:pt idx="46">
                  <c:v>-7.8398440000000003</c:v>
                </c:pt>
                <c:pt idx="47">
                  <c:v>-7.8268820000000003</c:v>
                </c:pt>
                <c:pt idx="48">
                  <c:v>-7.8628839999999984</c:v>
                </c:pt>
                <c:pt idx="49">
                  <c:v>-7.9209410000000009</c:v>
                </c:pt>
                <c:pt idx="50">
                  <c:v>-7.9757280000000002</c:v>
                </c:pt>
                <c:pt idx="51">
                  <c:v>-8.0181239999999985</c:v>
                </c:pt>
                <c:pt idx="52">
                  <c:v>-8.0397379999999998</c:v>
                </c:pt>
                <c:pt idx="53">
                  <c:v>-8.063683000000001</c:v>
                </c:pt>
                <c:pt idx="54">
                  <c:v>-8.2583950000000002</c:v>
                </c:pt>
                <c:pt idx="55">
                  <c:v>-8.2901699999999998</c:v>
                </c:pt>
                <c:pt idx="56">
                  <c:v>-8.3062779999999989</c:v>
                </c:pt>
                <c:pt idx="57">
                  <c:v>-8.3216719999999995</c:v>
                </c:pt>
                <c:pt idx="58">
                  <c:v>-8.3204580000000004</c:v>
                </c:pt>
                <c:pt idx="59">
                  <c:v>-8.3384800000000006</c:v>
                </c:pt>
                <c:pt idx="60">
                  <c:v>-8.3666600000000013</c:v>
                </c:pt>
              </c:numCache>
            </c:numRef>
          </c:val>
          <c:smooth val="0"/>
        </c:ser>
        <c:ser>
          <c:idx val="7"/>
          <c:order val="3"/>
          <c:tx>
            <c:strRef>
              <c:f>Sheet1!$E$1</c:f>
              <c:strCache>
                <c:ptCount val="1"/>
                <c:pt idx="0">
                  <c:v>electricity</c:v>
                </c:pt>
              </c:strCache>
            </c:strRef>
          </c:tx>
          <c:spPr>
            <a:ln w="22225" cap="rnd">
              <a:solidFill>
                <a:srgbClr val="FFC70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7.8878991320000015E-3</c:v>
                </c:pt>
                <c:pt idx="1">
                  <c:v>6.6965450812000005E-2</c:v>
                </c:pt>
                <c:pt idx="2">
                  <c:v>8.6733104827999993E-2</c:v>
                </c:pt>
                <c:pt idx="3">
                  <c:v>9.4910358619999996E-2</c:v>
                </c:pt>
                <c:pt idx="4">
                  <c:v>0.15293708254000002</c:v>
                </c:pt>
                <c:pt idx="5">
                  <c:v>0.13385571137999999</c:v>
                </c:pt>
                <c:pt idx="6">
                  <c:v>0.13714377730399999</c:v>
                </c:pt>
                <c:pt idx="7">
                  <c:v>0.116203135692</c:v>
                </c:pt>
                <c:pt idx="8">
                  <c:v>8.8223677971999995E-2</c:v>
                </c:pt>
                <c:pt idx="9">
                  <c:v>9.8924027288000024E-2</c:v>
                </c:pt>
                <c:pt idx="10">
                  <c:v>0.115198994328</c:v>
                </c:pt>
                <c:pt idx="11">
                  <c:v>7.5155967048000011E-2</c:v>
                </c:pt>
                <c:pt idx="12">
                  <c:v>7.1595347151999986E-2</c:v>
                </c:pt>
                <c:pt idx="13">
                  <c:v>2.1904519328800002E-2</c:v>
                </c:pt>
                <c:pt idx="14">
                  <c:v>3.8597219576E-2</c:v>
                </c:pt>
                <c:pt idx="15">
                  <c:v>8.4543716552000006E-2</c:v>
                </c:pt>
                <c:pt idx="16">
                  <c:v>6.2848954699999987E-2</c:v>
                </c:pt>
                <c:pt idx="17">
                  <c:v>0.10663219931999998</c:v>
                </c:pt>
                <c:pt idx="18">
                  <c:v>0.111986009464</c:v>
                </c:pt>
                <c:pt idx="19">
                  <c:v>0.11618750873200002</c:v>
                </c:pt>
                <c:pt idx="20">
                  <c:v>8.8633544472000031E-2</c:v>
                </c:pt>
                <c:pt idx="21">
                  <c:v>0.127100951096</c:v>
                </c:pt>
                <c:pt idx="22">
                  <c:v>0.16125596504</c:v>
                </c:pt>
                <c:pt idx="23">
                  <c:v>0.19747237631600001</c:v>
                </c:pt>
                <c:pt idx="24">
                  <c:v>0.181559449772</c:v>
                </c:pt>
                <c:pt idx="25">
                  <c:v>0.22748001896</c:v>
                </c:pt>
                <c:pt idx="26">
                  <c:v>0.22690566335199999</c:v>
                </c:pt>
                <c:pt idx="27">
                  <c:v>0.19214375696800001</c:v>
                </c:pt>
                <c:pt idx="28">
                  <c:v>0.15168424732000002</c:v>
                </c:pt>
                <c:pt idx="29">
                  <c:v>0.13321959174800002</c:v>
                </c:pt>
                <c:pt idx="30">
                  <c:v>0.161163684088</c:v>
                </c:pt>
                <c:pt idx="31">
                  <c:v>0.213430880356</c:v>
                </c:pt>
                <c:pt idx="32">
                  <c:v>0.161111258708</c:v>
                </c:pt>
                <c:pt idx="33">
                  <c:v>0.13860786650399998</c:v>
                </c:pt>
                <c:pt idx="34">
                  <c:v>0.14153631786399998</c:v>
                </c:pt>
                <c:pt idx="35">
                  <c:v>0.13165908284000002</c:v>
                </c:pt>
                <c:pt idx="36">
                  <c:v>0.13657428720799999</c:v>
                </c:pt>
                <c:pt idx="37">
                  <c:v>0.15033979307600001</c:v>
                </c:pt>
                <c:pt idx="38">
                  <c:v>0.15843470165999998</c:v>
                </c:pt>
                <c:pt idx="39">
                  <c:v>0.16122569377599999</c:v>
                </c:pt>
                <c:pt idx="40">
                  <c:v>0.16738681724000001</c:v>
                </c:pt>
                <c:pt idx="41">
                  <c:v>0.15994265553200002</c:v>
                </c:pt>
                <c:pt idx="42">
                  <c:v>0.163695862356</c:v>
                </c:pt>
                <c:pt idx="43">
                  <c:v>0.15920670419199998</c:v>
                </c:pt>
                <c:pt idx="44">
                  <c:v>0.16412167313200002</c:v>
                </c:pt>
                <c:pt idx="45">
                  <c:v>0.15906973968800001</c:v>
                </c:pt>
                <c:pt idx="46">
                  <c:v>0.15609711316400002</c:v>
                </c:pt>
                <c:pt idx="47">
                  <c:v>0.153735640668</c:v>
                </c:pt>
                <c:pt idx="48">
                  <c:v>0.15460110811600006</c:v>
                </c:pt>
                <c:pt idx="49">
                  <c:v>0.15744021966800001</c:v>
                </c:pt>
                <c:pt idx="50">
                  <c:v>0.15840946309600001</c:v>
                </c:pt>
                <c:pt idx="51">
                  <c:v>0.15377501173599994</c:v>
                </c:pt>
                <c:pt idx="52">
                  <c:v>0.15121038875999998</c:v>
                </c:pt>
                <c:pt idx="53">
                  <c:v>0.148617483716</c:v>
                </c:pt>
                <c:pt idx="54">
                  <c:v>0.151326502532</c:v>
                </c:pt>
                <c:pt idx="55">
                  <c:v>0.148041862256</c:v>
                </c:pt>
                <c:pt idx="56">
                  <c:v>0.148565044688</c:v>
                </c:pt>
                <c:pt idx="57">
                  <c:v>0.14859518629599999</c:v>
                </c:pt>
                <c:pt idx="58">
                  <c:v>0.149171500392</c:v>
                </c:pt>
                <c:pt idx="59">
                  <c:v>0.14933815270800002</c:v>
                </c:pt>
                <c:pt idx="60">
                  <c:v>0.14972392707600002</c:v>
                </c:pt>
              </c:numCache>
            </c:numRef>
          </c:val>
          <c:smooth val="0"/>
        </c:ser>
        <c:dLbls>
          <c:showLegendKey val="0"/>
          <c:showVal val="0"/>
          <c:showCatName val="0"/>
          <c:showSerName val="0"/>
          <c:showPercent val="0"/>
          <c:showBubbleSize val="0"/>
        </c:dLbls>
        <c:smooth val="0"/>
        <c:axId val="1456577344"/>
        <c:axId val="1456578432"/>
      </c:lineChart>
      <c:catAx>
        <c:axId val="1456577344"/>
        <c:scaling>
          <c:orientation val="minMax"/>
        </c:scaling>
        <c:delete val="0"/>
        <c:axPos val="b"/>
        <c:numFmt formatCode="General" sourceLinked="1"/>
        <c:majorTickMark val="out"/>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56578432"/>
        <c:crossesAt val="-10"/>
        <c:auto val="1"/>
        <c:lblAlgn val="ctr"/>
        <c:lblOffset val="100"/>
        <c:tickLblSkip val="20"/>
        <c:tickMarkSkip val="10"/>
        <c:noMultiLvlLbl val="0"/>
      </c:catAx>
      <c:valAx>
        <c:axId val="1456578432"/>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56577344"/>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7.9296774228960032E-2"/>
          <c:w val="0.81903714881957801"/>
          <c:h val="0.8277751643170812"/>
        </c:manualLayout>
      </c:layout>
      <c:lineChart>
        <c:grouping val="standard"/>
        <c:varyColors val="0"/>
        <c:ser>
          <c:idx val="5"/>
          <c:order val="0"/>
          <c:tx>
            <c:strRef>
              <c:f>Sheet1!$B$1</c:f>
              <c:strCache>
                <c:ptCount val="1"/>
                <c:pt idx="0">
                  <c:v>electric power</c:v>
                </c:pt>
              </c:strCache>
            </c:strRef>
          </c:tx>
          <c:spPr>
            <a:ln w="22225" cap="rnd">
              <a:solidFill>
                <a:srgbClr val="E1AB76"/>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1.8255912575638797</c:v>
                </c:pt>
                <c:pt idx="1">
                  <c:v>1.8244244201346898</c:v>
                </c:pt>
                <c:pt idx="2">
                  <c:v>1.83902056889788</c:v>
                </c:pt>
                <c:pt idx="3">
                  <c:v>1.9146240184108501</c:v>
                </c:pt>
                <c:pt idx="4">
                  <c:v>1.9396610117715503</c:v>
                </c:pt>
                <c:pt idx="5">
                  <c:v>1.9570823422382599</c:v>
                </c:pt>
                <c:pt idx="6">
                  <c:v>2.0300665925742503</c:v>
                </c:pt>
                <c:pt idx="7">
                  <c:v>2.0977440280150401</c:v>
                </c:pt>
                <c:pt idx="8">
                  <c:v>2.1866157200956202</c:v>
                </c:pt>
                <c:pt idx="9">
                  <c:v>2.1998288347636099</c:v>
                </c:pt>
                <c:pt idx="10">
                  <c:v>2.3062170167760603</c:v>
                </c:pt>
                <c:pt idx="11">
                  <c:v>2.2680035566023498</c:v>
                </c:pt>
                <c:pt idx="12">
                  <c:v>2.2848801674409902</c:v>
                </c:pt>
                <c:pt idx="13">
                  <c:v>2.3150251598279001</c:v>
                </c:pt>
                <c:pt idx="14">
                  <c:v>2.3461605157640903</c:v>
                </c:pt>
                <c:pt idx="15">
                  <c:v>2.4112217780611602</c:v>
                </c:pt>
                <c:pt idx="16">
                  <c:v>2.3558437055233199</c:v>
                </c:pt>
                <c:pt idx="17">
                  <c:v>2.4223481277079002</c:v>
                </c:pt>
                <c:pt idx="18">
                  <c:v>2.3708850392642602</c:v>
                </c:pt>
                <c:pt idx="19">
                  <c:v>2.1565423023430701</c:v>
                </c:pt>
                <c:pt idx="20">
                  <c:v>2.2700631178775601</c:v>
                </c:pt>
                <c:pt idx="21">
                  <c:v>2.1696816119487297</c:v>
                </c:pt>
                <c:pt idx="22">
                  <c:v>2.0346702618885701</c:v>
                </c:pt>
                <c:pt idx="23">
                  <c:v>2.0493121087964501</c:v>
                </c:pt>
                <c:pt idx="24">
                  <c:v>2.0483724600674798</c:v>
                </c:pt>
                <c:pt idx="25">
                  <c:v>1.9118475349996498</c:v>
                </c:pt>
                <c:pt idx="26">
                  <c:v>1.8199952961594497</c:v>
                </c:pt>
                <c:pt idx="27">
                  <c:v>1.7426045154499199</c:v>
                </c:pt>
                <c:pt idx="28">
                  <c:v>1.7636996307315702</c:v>
                </c:pt>
                <c:pt idx="29">
                  <c:v>1.6170888828885801</c:v>
                </c:pt>
                <c:pt idx="30">
                  <c:v>1.4472586290795202</c:v>
                </c:pt>
                <c:pt idx="31">
                  <c:v>1.559483154</c:v>
                </c:pt>
                <c:pt idx="32">
                  <c:v>1.498266479</c:v>
                </c:pt>
                <c:pt idx="33">
                  <c:v>1.4744556880000002</c:v>
                </c:pt>
                <c:pt idx="34">
                  <c:v>1.3412297359999998</c:v>
                </c:pt>
                <c:pt idx="35">
                  <c:v>1.297628418</c:v>
                </c:pt>
                <c:pt idx="36">
                  <c:v>1.2821364749999999</c:v>
                </c:pt>
                <c:pt idx="37">
                  <c:v>1.2720135499999998</c:v>
                </c:pt>
                <c:pt idx="38">
                  <c:v>1.2692329099999999</c:v>
                </c:pt>
                <c:pt idx="39">
                  <c:v>1.2353489990000002</c:v>
                </c:pt>
                <c:pt idx="40">
                  <c:v>1.2142445070000001</c:v>
                </c:pt>
                <c:pt idx="41">
                  <c:v>1.20380957</c:v>
                </c:pt>
                <c:pt idx="42">
                  <c:v>1.1914732669999999</c:v>
                </c:pt>
                <c:pt idx="43">
                  <c:v>1.19962561</c:v>
                </c:pt>
                <c:pt idx="44">
                  <c:v>1.160451782</c:v>
                </c:pt>
                <c:pt idx="45">
                  <c:v>1.137097534</c:v>
                </c:pt>
                <c:pt idx="46">
                  <c:v>1.1160917969999999</c:v>
                </c:pt>
                <c:pt idx="47">
                  <c:v>1.1115886230000001</c:v>
                </c:pt>
                <c:pt idx="48">
                  <c:v>1.1150329590000001</c:v>
                </c:pt>
                <c:pt idx="49">
                  <c:v>1.1170866699999999</c:v>
                </c:pt>
                <c:pt idx="50">
                  <c:v>1.113200806</c:v>
                </c:pt>
                <c:pt idx="51">
                  <c:v>1.1173072509999999</c:v>
                </c:pt>
                <c:pt idx="52">
                  <c:v>1.1196865230000002</c:v>
                </c:pt>
                <c:pt idx="53">
                  <c:v>1.117544678</c:v>
                </c:pt>
                <c:pt idx="54">
                  <c:v>1.1195914309999999</c:v>
                </c:pt>
                <c:pt idx="55">
                  <c:v>1.1210722660000001</c:v>
                </c:pt>
                <c:pt idx="56">
                  <c:v>1.1245294190000001</c:v>
                </c:pt>
                <c:pt idx="57">
                  <c:v>1.127320557</c:v>
                </c:pt>
                <c:pt idx="58">
                  <c:v>1.1334722899999998</c:v>
                </c:pt>
                <c:pt idx="59">
                  <c:v>1.1375916749999999</c:v>
                </c:pt>
                <c:pt idx="60">
                  <c:v>1.1447965090000001</c:v>
                </c:pt>
              </c:numCache>
            </c:numRef>
          </c:val>
          <c:smooth val="0"/>
          <c:extLst xmlns:c16r2="http://schemas.microsoft.com/office/drawing/2015/06/chart">
            <c:ext xmlns:c16="http://schemas.microsoft.com/office/drawing/2014/chart" uri="{C3380CC4-5D6E-409C-BE32-E72D297353CC}">
              <c16:uniqueId val="{00000000-3A5F-40E0-8007-7A8F8C01A2BC}"/>
            </c:ext>
          </c:extLst>
        </c:ser>
        <c:ser>
          <c:idx val="1"/>
          <c:order val="1"/>
          <c:tx>
            <c:strRef>
              <c:f>Sheet1!$C$1</c:f>
              <c:strCache>
                <c:ptCount val="1"/>
                <c:pt idx="0">
                  <c:v>transportation</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1.5835404669900499</c:v>
                </c:pt>
                <c:pt idx="1">
                  <c:v>1.5638370738499303</c:v>
                </c:pt>
                <c:pt idx="2">
                  <c:v>1.58746519117889</c:v>
                </c:pt>
                <c:pt idx="3">
                  <c:v>1.6006818875911</c:v>
                </c:pt>
                <c:pt idx="4">
                  <c:v>1.64074867936903</c:v>
                </c:pt>
                <c:pt idx="5">
                  <c:v>1.6753212062162097</c:v>
                </c:pt>
                <c:pt idx="6">
                  <c:v>1.7253877203904902</c:v>
                </c:pt>
                <c:pt idx="7">
                  <c:v>1.7444391855389398</c:v>
                </c:pt>
                <c:pt idx="8">
                  <c:v>1.7819290076364798</c:v>
                </c:pt>
                <c:pt idx="9">
                  <c:v>1.8284044959079599</c:v>
                </c:pt>
                <c:pt idx="10">
                  <c:v>1.8840378153545201</c:v>
                </c:pt>
                <c:pt idx="11">
                  <c:v>1.8555693738668102</c:v>
                </c:pt>
                <c:pt idx="12">
                  <c:v>1.89509345303514</c:v>
                </c:pt>
                <c:pt idx="13">
                  <c:v>1.9120714790796896</c:v>
                </c:pt>
                <c:pt idx="14">
                  <c:v>1.9668214502463399</c:v>
                </c:pt>
                <c:pt idx="15">
                  <c:v>1.9874221793231499</c:v>
                </c:pt>
                <c:pt idx="16">
                  <c:v>2.0185699660152601</c:v>
                </c:pt>
                <c:pt idx="17">
                  <c:v>2.0210661463128301</c:v>
                </c:pt>
                <c:pt idx="18">
                  <c:v>1.8906711395557505</c:v>
                </c:pt>
                <c:pt idx="19">
                  <c:v>1.82689529829776</c:v>
                </c:pt>
                <c:pt idx="20">
                  <c:v>1.84249437770698</c:v>
                </c:pt>
                <c:pt idx="21">
                  <c:v>1.80844000036762</c:v>
                </c:pt>
                <c:pt idx="22">
                  <c:v>1.77175961163232</c:v>
                </c:pt>
                <c:pt idx="23">
                  <c:v>1.7912823497835701</c:v>
                </c:pt>
                <c:pt idx="24">
                  <c:v>1.80944102485654</c:v>
                </c:pt>
                <c:pt idx="25">
                  <c:v>1.8331096675543299</c:v>
                </c:pt>
                <c:pt idx="26">
                  <c:v>1.86569814778984</c:v>
                </c:pt>
                <c:pt idx="27">
                  <c:v>1.8827713378721003</c:v>
                </c:pt>
                <c:pt idx="28">
                  <c:v>1.9142575701565501</c:v>
                </c:pt>
                <c:pt idx="29">
                  <c:v>1.92061695051884</c:v>
                </c:pt>
                <c:pt idx="30">
                  <c:v>1.6279891539258902</c:v>
                </c:pt>
                <c:pt idx="31">
                  <c:v>1.7281392480000002</c:v>
                </c:pt>
                <c:pt idx="32">
                  <c:v>1.7993991969999998</c:v>
                </c:pt>
                <c:pt idx="33">
                  <c:v>1.8081304530000002</c:v>
                </c:pt>
                <c:pt idx="34">
                  <c:v>1.8088744329999999</c:v>
                </c:pt>
                <c:pt idx="35">
                  <c:v>1.8106106880000001</c:v>
                </c:pt>
                <c:pt idx="36">
                  <c:v>1.8083282700000001</c:v>
                </c:pt>
                <c:pt idx="37">
                  <c:v>1.7997624510000001</c:v>
                </c:pt>
                <c:pt idx="38">
                  <c:v>1.791664041</c:v>
                </c:pt>
                <c:pt idx="39">
                  <c:v>1.7840258480000002</c:v>
                </c:pt>
                <c:pt idx="40">
                  <c:v>1.7785452559999999</c:v>
                </c:pt>
                <c:pt idx="41">
                  <c:v>1.773115596</c:v>
                </c:pt>
                <c:pt idx="42">
                  <c:v>1.76675604</c:v>
                </c:pt>
                <c:pt idx="43">
                  <c:v>1.7640891450000002</c:v>
                </c:pt>
                <c:pt idx="44">
                  <c:v>1.7611741700000001</c:v>
                </c:pt>
                <c:pt idx="45">
                  <c:v>1.7578911119999998</c:v>
                </c:pt>
                <c:pt idx="46">
                  <c:v>1.7571388889999999</c:v>
                </c:pt>
                <c:pt idx="47">
                  <c:v>1.7583591459999999</c:v>
                </c:pt>
                <c:pt idx="48">
                  <c:v>1.758172056</c:v>
                </c:pt>
                <c:pt idx="49">
                  <c:v>1.761608576</c:v>
                </c:pt>
                <c:pt idx="50">
                  <c:v>1.767524439</c:v>
                </c:pt>
                <c:pt idx="51">
                  <c:v>1.771848232</c:v>
                </c:pt>
                <c:pt idx="52">
                  <c:v>1.7778798200000001</c:v>
                </c:pt>
                <c:pt idx="53">
                  <c:v>1.783675602</c:v>
                </c:pt>
                <c:pt idx="54">
                  <c:v>1.7897312450000002</c:v>
                </c:pt>
                <c:pt idx="55">
                  <c:v>1.7982909869999999</c:v>
                </c:pt>
                <c:pt idx="56">
                  <c:v>1.808169924</c:v>
                </c:pt>
                <c:pt idx="57">
                  <c:v>1.8174050959999999</c:v>
                </c:pt>
                <c:pt idx="58">
                  <c:v>1.8252747919999999</c:v>
                </c:pt>
                <c:pt idx="59">
                  <c:v>1.8354068130000001</c:v>
                </c:pt>
                <c:pt idx="60">
                  <c:v>1.8486534080000001</c:v>
                </c:pt>
              </c:numCache>
            </c:numRef>
          </c:val>
          <c:smooth val="0"/>
          <c:extLst xmlns:c16r2="http://schemas.microsoft.com/office/drawing/2015/06/chart">
            <c:ext xmlns:c16="http://schemas.microsoft.com/office/drawing/2014/chart" uri="{C3380CC4-5D6E-409C-BE32-E72D297353CC}">
              <c16:uniqueId val="{00000001-3A5F-40E0-8007-7A8F8C01A2BC}"/>
            </c:ext>
          </c:extLst>
        </c:ser>
        <c:ser>
          <c:idx val="4"/>
          <c:order val="2"/>
          <c:tx>
            <c:strRef>
              <c:f>Sheet1!$D$1</c:f>
              <c:strCache>
                <c:ptCount val="1"/>
                <c:pt idx="0">
                  <c:v>industrial</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1.0627019332599501</c:v>
                </c:pt>
                <c:pt idx="1">
                  <c:v>1.0295603810222096</c:v>
                </c:pt>
                <c:pt idx="2">
                  <c:v>1.0815201704781998</c:v>
                </c:pt>
                <c:pt idx="3">
                  <c:v>1.0718836373779903</c:v>
                </c:pt>
                <c:pt idx="4">
                  <c:v>1.0892622755679102</c:v>
                </c:pt>
                <c:pt idx="5">
                  <c:v>1.0991610823644899</c:v>
                </c:pt>
                <c:pt idx="6">
                  <c:v>1.1327208198952003</c:v>
                </c:pt>
                <c:pt idx="7">
                  <c:v>1.1353678443690496</c:v>
                </c:pt>
                <c:pt idx="8">
                  <c:v>1.1065223698073796</c:v>
                </c:pt>
                <c:pt idx="9">
                  <c:v>1.0862531577866701</c:v>
                </c:pt>
                <c:pt idx="10">
                  <c:v>1.0774035780873799</c:v>
                </c:pt>
                <c:pt idx="11">
                  <c:v>1.0555693024083506</c:v>
                </c:pt>
                <c:pt idx="12">
                  <c:v>1.0401516996387496</c:v>
                </c:pt>
                <c:pt idx="13">
                  <c:v>1.0314394288526696</c:v>
                </c:pt>
                <c:pt idx="14">
                  <c:v>1.0699875733901398</c:v>
                </c:pt>
                <c:pt idx="15">
                  <c:v>1.01586009799091</c:v>
                </c:pt>
                <c:pt idx="16">
                  <c:v>1.0234441115764401</c:v>
                </c:pt>
                <c:pt idx="17">
                  <c:v>1.0110327145172997</c:v>
                </c:pt>
                <c:pt idx="18">
                  <c:v>0.97790767324549099</c:v>
                </c:pt>
                <c:pt idx="19">
                  <c:v>0.85830624747914575</c:v>
                </c:pt>
                <c:pt idx="20">
                  <c:v>0.92408549913746996</c:v>
                </c:pt>
                <c:pt idx="21">
                  <c:v>0.92860955762796116</c:v>
                </c:pt>
                <c:pt idx="22">
                  <c:v>0.94257253146618691</c:v>
                </c:pt>
                <c:pt idx="23">
                  <c:v>0.96303510101371659</c:v>
                </c:pt>
                <c:pt idx="24">
                  <c:v>0.97302851225226716</c:v>
                </c:pt>
                <c:pt idx="25">
                  <c:v>0.955152587426358</c:v>
                </c:pt>
                <c:pt idx="26">
                  <c:v>0.95356054811884816</c:v>
                </c:pt>
                <c:pt idx="27">
                  <c:v>0.9715423695229628</c:v>
                </c:pt>
                <c:pt idx="28">
                  <c:v>1.0016058485414701</c:v>
                </c:pt>
                <c:pt idx="29">
                  <c:v>1.0051342672152599</c:v>
                </c:pt>
                <c:pt idx="30">
                  <c:v>0.94682279260059088</c:v>
                </c:pt>
                <c:pt idx="31">
                  <c:v>0.96583352700000002</c:v>
                </c:pt>
                <c:pt idx="32">
                  <c:v>1.0007916569999999</c:v>
                </c:pt>
                <c:pt idx="33">
                  <c:v>1.0134058530000001</c:v>
                </c:pt>
                <c:pt idx="34">
                  <c:v>1.014254242</c:v>
                </c:pt>
                <c:pt idx="35">
                  <c:v>1.023979218</c:v>
                </c:pt>
                <c:pt idx="36">
                  <c:v>1.0350653990000001</c:v>
                </c:pt>
                <c:pt idx="37">
                  <c:v>1.037464752</c:v>
                </c:pt>
                <c:pt idx="38">
                  <c:v>1.0435703429999998</c:v>
                </c:pt>
                <c:pt idx="39">
                  <c:v>1.049284943</c:v>
                </c:pt>
                <c:pt idx="40">
                  <c:v>1.0558197639999998</c:v>
                </c:pt>
                <c:pt idx="41">
                  <c:v>1.058893219</c:v>
                </c:pt>
                <c:pt idx="42">
                  <c:v>1.067994568</c:v>
                </c:pt>
                <c:pt idx="43">
                  <c:v>1.072980469</c:v>
                </c:pt>
                <c:pt idx="44">
                  <c:v>1.077852448</c:v>
                </c:pt>
                <c:pt idx="45">
                  <c:v>1.0823722220000001</c:v>
                </c:pt>
                <c:pt idx="46">
                  <c:v>1.088000152</c:v>
                </c:pt>
                <c:pt idx="47">
                  <c:v>1.095305024</c:v>
                </c:pt>
                <c:pt idx="48">
                  <c:v>1.1021239009999999</c:v>
                </c:pt>
                <c:pt idx="49">
                  <c:v>1.108593078</c:v>
                </c:pt>
                <c:pt idx="50">
                  <c:v>1.1138711859999999</c:v>
                </c:pt>
                <c:pt idx="51">
                  <c:v>1.120768677</c:v>
                </c:pt>
                <c:pt idx="52">
                  <c:v>1.1285087900000002</c:v>
                </c:pt>
                <c:pt idx="53">
                  <c:v>1.1339489140000001</c:v>
                </c:pt>
                <c:pt idx="54">
                  <c:v>1.141354644</c:v>
                </c:pt>
                <c:pt idx="55">
                  <c:v>1.1467547309999999</c:v>
                </c:pt>
                <c:pt idx="56">
                  <c:v>1.153285186</c:v>
                </c:pt>
                <c:pt idx="57">
                  <c:v>1.1587577509999998</c:v>
                </c:pt>
                <c:pt idx="58">
                  <c:v>1.163443969</c:v>
                </c:pt>
                <c:pt idx="59">
                  <c:v>1.1699859930000001</c:v>
                </c:pt>
                <c:pt idx="60">
                  <c:v>1.1804989320000001</c:v>
                </c:pt>
              </c:numCache>
            </c:numRef>
          </c:val>
          <c:smooth val="0"/>
          <c:extLst xmlns:c16r2="http://schemas.microsoft.com/office/drawing/2015/06/chart">
            <c:ext xmlns:c16="http://schemas.microsoft.com/office/drawing/2014/chart" uri="{C3380CC4-5D6E-409C-BE32-E72D297353CC}">
              <c16:uniqueId val="{00000002-3A5F-40E0-8007-7A8F8C01A2BC}"/>
            </c:ext>
          </c:extLst>
        </c:ser>
        <c:ser>
          <c:idx val="7"/>
          <c:order val="3"/>
          <c:tx>
            <c:strRef>
              <c:f>Sheet1!$E$1</c:f>
              <c:strCache>
                <c:ptCount val="1"/>
                <c:pt idx="0">
                  <c:v>residential</c:v>
                </c:pt>
              </c:strCache>
            </c:strRef>
          </c:tx>
          <c:spPr>
            <a:ln w="22225" cap="rnd">
              <a:solidFill>
                <a:srgbClr val="72242D"/>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0.33997503316791949</c:v>
                </c:pt>
                <c:pt idx="1">
                  <c:v>0.34767044641851608</c:v>
                </c:pt>
                <c:pt idx="2">
                  <c:v>0.35754130552024632</c:v>
                </c:pt>
                <c:pt idx="3">
                  <c:v>0.37278289303582224</c:v>
                </c:pt>
                <c:pt idx="4">
                  <c:v>0.36477124929296029</c:v>
                </c:pt>
                <c:pt idx="5">
                  <c:v>0.36159046803283423</c:v>
                </c:pt>
                <c:pt idx="6">
                  <c:v>0.39001303952165928</c:v>
                </c:pt>
                <c:pt idx="7">
                  <c:v>0.37169311685961798</c:v>
                </c:pt>
                <c:pt idx="8">
                  <c:v>0.33889093060715553</c:v>
                </c:pt>
                <c:pt idx="9">
                  <c:v>0.36012172064598608</c:v>
                </c:pt>
                <c:pt idx="10">
                  <c:v>0.38132649928721879</c:v>
                </c:pt>
                <c:pt idx="11">
                  <c:v>0.36812950826732749</c:v>
                </c:pt>
                <c:pt idx="12">
                  <c:v>0.3685518489175808</c:v>
                </c:pt>
                <c:pt idx="13">
                  <c:v>0.38631585092357534</c:v>
                </c:pt>
                <c:pt idx="14">
                  <c:v>0.3726732365315612</c:v>
                </c:pt>
                <c:pt idx="15">
                  <c:v>0.3651826034418294</c:v>
                </c:pt>
                <c:pt idx="16">
                  <c:v>0.32369577994320442</c:v>
                </c:pt>
                <c:pt idx="17">
                  <c:v>0.34434745263171196</c:v>
                </c:pt>
                <c:pt idx="18">
                  <c:v>0.35769932161992679</c:v>
                </c:pt>
                <c:pt idx="19">
                  <c:v>0.33871384407590177</c:v>
                </c:pt>
                <c:pt idx="20">
                  <c:v>0.33611394445940362</c:v>
                </c:pt>
                <c:pt idx="21">
                  <c:v>0.32617649094288592</c:v>
                </c:pt>
                <c:pt idx="22">
                  <c:v>0.28627150707416305</c:v>
                </c:pt>
                <c:pt idx="23">
                  <c:v>0.33251940351856035</c:v>
                </c:pt>
                <c:pt idx="24">
                  <c:v>0.34908867430365026</c:v>
                </c:pt>
                <c:pt idx="25">
                  <c:v>0.32239063929261885</c:v>
                </c:pt>
                <c:pt idx="26">
                  <c:v>0.29865202369097804</c:v>
                </c:pt>
                <c:pt idx="27">
                  <c:v>0.30117781207279631</c:v>
                </c:pt>
                <c:pt idx="28">
                  <c:v>0.34386427965196992</c:v>
                </c:pt>
                <c:pt idx="29">
                  <c:v>0.34666160790091444</c:v>
                </c:pt>
                <c:pt idx="30">
                  <c:v>0.3232567219823817</c:v>
                </c:pt>
                <c:pt idx="31">
                  <c:v>0.32614691200000001</c:v>
                </c:pt>
                <c:pt idx="32">
                  <c:v>0.33134179699999994</c:v>
                </c:pt>
                <c:pt idx="33">
                  <c:v>0.324816467</c:v>
                </c:pt>
                <c:pt idx="34">
                  <c:v>0.32483813499999997</c:v>
                </c:pt>
                <c:pt idx="35">
                  <c:v>0.32500549400000001</c:v>
                </c:pt>
                <c:pt idx="36">
                  <c:v>0.32468432600000002</c:v>
                </c:pt>
                <c:pt idx="37">
                  <c:v>0.32398208700000003</c:v>
                </c:pt>
                <c:pt idx="38">
                  <c:v>0.32291616799999995</c:v>
                </c:pt>
                <c:pt idx="39">
                  <c:v>0.321593872</c:v>
                </c:pt>
                <c:pt idx="40">
                  <c:v>0.32040466300000003</c:v>
                </c:pt>
                <c:pt idx="41">
                  <c:v>0.31881216400000012</c:v>
                </c:pt>
                <c:pt idx="42">
                  <c:v>0.31749914499999998</c:v>
                </c:pt>
                <c:pt idx="43">
                  <c:v>0.31623098800000005</c:v>
                </c:pt>
                <c:pt idx="44">
                  <c:v>0.31521328700000012</c:v>
                </c:pt>
                <c:pt idx="45">
                  <c:v>0.31445053100000009</c:v>
                </c:pt>
                <c:pt idx="46">
                  <c:v>0.31374057000000005</c:v>
                </c:pt>
                <c:pt idx="47">
                  <c:v>0.31295706200000012</c:v>
                </c:pt>
                <c:pt idx="48">
                  <c:v>0.31218456999999999</c:v>
                </c:pt>
                <c:pt idx="49">
                  <c:v>0.31143222000000004</c:v>
                </c:pt>
                <c:pt idx="50">
                  <c:v>0.31077963199999992</c:v>
                </c:pt>
                <c:pt idx="51">
                  <c:v>0.31014550800000001</c:v>
                </c:pt>
                <c:pt idx="52">
                  <c:v>0.30955667199999998</c:v>
                </c:pt>
                <c:pt idx="53">
                  <c:v>0.30897119200000001</c:v>
                </c:pt>
                <c:pt idx="54">
                  <c:v>0.30844339000000004</c:v>
                </c:pt>
                <c:pt idx="55">
                  <c:v>0.30789956600000001</c:v>
                </c:pt>
                <c:pt idx="56">
                  <c:v>0.30735491900000012</c:v>
                </c:pt>
                <c:pt idx="57">
                  <c:v>0.30679006899999994</c:v>
                </c:pt>
                <c:pt idx="58">
                  <c:v>0.30624304200000002</c:v>
                </c:pt>
                <c:pt idx="59">
                  <c:v>0.30565802000000003</c:v>
                </c:pt>
                <c:pt idx="60">
                  <c:v>0.30508099399999999</c:v>
                </c:pt>
              </c:numCache>
            </c:numRef>
          </c:val>
          <c:smooth val="0"/>
          <c:extLst xmlns:c16r2="http://schemas.microsoft.com/office/drawing/2015/06/chart">
            <c:ext xmlns:c16="http://schemas.microsoft.com/office/drawing/2014/chart" uri="{C3380CC4-5D6E-409C-BE32-E72D297353CC}">
              <c16:uniqueId val="{00000003-3A5F-40E0-8007-7A8F8C01A2BC}"/>
            </c:ext>
          </c:extLst>
        </c:ser>
        <c:ser>
          <c:idx val="0"/>
          <c:order val="4"/>
          <c:tx>
            <c:strRef>
              <c:f>Sheet1!$F$1</c:f>
              <c:strCache>
                <c:ptCount val="1"/>
                <c:pt idx="0">
                  <c:v>commercial</c:v>
                </c:pt>
              </c:strCache>
            </c:strRef>
          </c:tx>
          <c:spPr>
            <a:ln w="22225" cap="rnd">
              <a:solidFill>
                <a:srgbClr val="E9B8BD"/>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0.22608774016546851</c:v>
                </c:pt>
                <c:pt idx="1">
                  <c:v>0.2271924218319572</c:v>
                </c:pt>
                <c:pt idx="2">
                  <c:v>0.22833216236896989</c:v>
                </c:pt>
                <c:pt idx="3">
                  <c:v>0.22554772168098386</c:v>
                </c:pt>
                <c:pt idx="4">
                  <c:v>0.2282201170480509</c:v>
                </c:pt>
                <c:pt idx="5">
                  <c:v>0.23115636705019441</c:v>
                </c:pt>
                <c:pt idx="6">
                  <c:v>0.23984136281003099</c:v>
                </c:pt>
                <c:pt idx="7">
                  <c:v>0.24007767578970871</c:v>
                </c:pt>
                <c:pt idx="8">
                  <c:v>0.22277511953396312</c:v>
                </c:pt>
                <c:pt idx="9">
                  <c:v>0.22564460692314359</c:v>
                </c:pt>
                <c:pt idx="10">
                  <c:v>0.23960743138352936</c:v>
                </c:pt>
                <c:pt idx="11">
                  <c:v>0.23051624824209185</c:v>
                </c:pt>
                <c:pt idx="12">
                  <c:v>0.23134794141663734</c:v>
                </c:pt>
                <c:pt idx="13">
                  <c:v>0.24156470445435069</c:v>
                </c:pt>
                <c:pt idx="14">
                  <c:v>0.2380764807797689</c:v>
                </c:pt>
                <c:pt idx="15">
                  <c:v>0.22730759636226791</c:v>
                </c:pt>
                <c:pt idx="16">
                  <c:v>0.2077756414703423</c:v>
                </c:pt>
                <c:pt idx="17">
                  <c:v>0.21674348623293929</c:v>
                </c:pt>
                <c:pt idx="18">
                  <c:v>0.22596346658117161</c:v>
                </c:pt>
                <c:pt idx="19">
                  <c:v>0.22320712779269594</c:v>
                </c:pt>
                <c:pt idx="20">
                  <c:v>0.2209052439209587</c:v>
                </c:pt>
                <c:pt idx="21">
                  <c:v>0.22178881075325865</c:v>
                </c:pt>
                <c:pt idx="22">
                  <c:v>0.20104863778384696</c:v>
                </c:pt>
                <c:pt idx="23">
                  <c:v>0.22272126835936276</c:v>
                </c:pt>
                <c:pt idx="24">
                  <c:v>0.23394812650443611</c:v>
                </c:pt>
                <c:pt idx="25">
                  <c:v>0.23957528653218216</c:v>
                </c:pt>
                <c:pt idx="26">
                  <c:v>0.23159096830097697</c:v>
                </c:pt>
                <c:pt idx="27">
                  <c:v>0.23298494576427789</c:v>
                </c:pt>
                <c:pt idx="28">
                  <c:v>0.25376542577120292</c:v>
                </c:pt>
                <c:pt idx="29">
                  <c:v>0.2548590688159651</c:v>
                </c:pt>
                <c:pt idx="30">
                  <c:v>0.2299182137327587</c:v>
                </c:pt>
                <c:pt idx="31">
                  <c:v>0.24528234900000009</c:v>
                </c:pt>
                <c:pt idx="32">
                  <c:v>0.253803161</c:v>
                </c:pt>
                <c:pt idx="33">
                  <c:v>0.25119354199999999</c:v>
                </c:pt>
                <c:pt idx="34">
                  <c:v>0.25136911000000012</c:v>
                </c:pt>
                <c:pt idx="35">
                  <c:v>0.25178888000000005</c:v>
                </c:pt>
                <c:pt idx="36">
                  <c:v>0.25163439900000001</c:v>
                </c:pt>
                <c:pt idx="37">
                  <c:v>0.25259426899999998</c:v>
                </c:pt>
                <c:pt idx="38">
                  <c:v>0.25291519200000001</c:v>
                </c:pt>
                <c:pt idx="39">
                  <c:v>0.25280187900000001</c:v>
                </c:pt>
                <c:pt idx="40">
                  <c:v>0.25276037600000001</c:v>
                </c:pt>
                <c:pt idx="41">
                  <c:v>0.25250115899999998</c:v>
                </c:pt>
                <c:pt idx="42">
                  <c:v>0.25261334200000002</c:v>
                </c:pt>
                <c:pt idx="43">
                  <c:v>0.25270858800000001</c:v>
                </c:pt>
                <c:pt idx="44">
                  <c:v>0.25302496299999999</c:v>
                </c:pt>
                <c:pt idx="45">
                  <c:v>0.25360986400000002</c:v>
                </c:pt>
                <c:pt idx="46">
                  <c:v>0.25417758200000001</c:v>
                </c:pt>
                <c:pt idx="47">
                  <c:v>0.25452841199999998</c:v>
                </c:pt>
                <c:pt idx="48">
                  <c:v>0.25479068000000005</c:v>
                </c:pt>
                <c:pt idx="49">
                  <c:v>0.25505664</c:v>
                </c:pt>
                <c:pt idx="50">
                  <c:v>0.25530380199999997</c:v>
                </c:pt>
                <c:pt idx="51">
                  <c:v>0.25575134300000002</c:v>
                </c:pt>
                <c:pt idx="52">
                  <c:v>0.25620895399999993</c:v>
                </c:pt>
                <c:pt idx="53">
                  <c:v>0.25659094199999999</c:v>
                </c:pt>
                <c:pt idx="54">
                  <c:v>0.25697033699999999</c:v>
                </c:pt>
                <c:pt idx="55">
                  <c:v>0.25732665999999998</c:v>
                </c:pt>
                <c:pt idx="56">
                  <c:v>0.25762799100000011</c:v>
                </c:pt>
                <c:pt idx="57">
                  <c:v>0.25789340199999999</c:v>
                </c:pt>
                <c:pt idx="58">
                  <c:v>0.25820425399999991</c:v>
                </c:pt>
                <c:pt idx="59">
                  <c:v>0.25842114300000002</c:v>
                </c:pt>
                <c:pt idx="60">
                  <c:v>0.25864953600000001</c:v>
                </c:pt>
              </c:numCache>
            </c:numRef>
          </c:val>
          <c:smooth val="0"/>
          <c:extLst xmlns:c16r2="http://schemas.microsoft.com/office/drawing/2015/06/chart">
            <c:ext xmlns:c16="http://schemas.microsoft.com/office/drawing/2014/chart" uri="{C3380CC4-5D6E-409C-BE32-E72D297353CC}">
              <c16:uniqueId val="{00000004-3A5F-40E0-8007-7A8F8C01A2BC}"/>
            </c:ext>
          </c:extLst>
        </c:ser>
        <c:dLbls>
          <c:showLegendKey val="0"/>
          <c:showVal val="0"/>
          <c:showCatName val="0"/>
          <c:showSerName val="0"/>
          <c:showPercent val="0"/>
          <c:showBubbleSize val="0"/>
        </c:dLbls>
        <c:smooth val="0"/>
        <c:axId val="1456578976"/>
        <c:axId val="971870192"/>
      </c:lineChart>
      <c:catAx>
        <c:axId val="145657897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971870192"/>
        <c:crosses val="autoZero"/>
        <c:auto val="1"/>
        <c:lblAlgn val="ctr"/>
        <c:lblOffset val="100"/>
        <c:tickLblSkip val="10"/>
        <c:tickMarkSkip val="10"/>
        <c:noMultiLvlLbl val="0"/>
      </c:catAx>
      <c:valAx>
        <c:axId val="971870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6578976"/>
        <c:crossesAt val="32"/>
        <c:crossBetween val="midCat"/>
        <c:majorUnit val="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0.27868</cdr:x>
      <cdr:y>0</cdr:y>
    </cdr:from>
    <cdr:to>
      <cdr:x>0.52486</cdr:x>
      <cdr:y>0.1343</cdr:y>
    </cdr:to>
    <cdr:sp macro="" textlink="">
      <cdr:nvSpPr>
        <cdr:cNvPr id="5" name="TextBox 1"/>
        <cdr:cNvSpPr txBox="1"/>
      </cdr:nvSpPr>
      <cdr:spPr bwMode="auto">
        <a:xfrm xmlns:a="http://schemas.openxmlformats.org/drawingml/2006/main">
          <a:off x="1095820" y="-1399387"/>
          <a:ext cx="968038" cy="4015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0.74606</cdr:x>
      <cdr:y>0.04607</cdr:y>
    </cdr:from>
    <cdr:to>
      <cdr:x>1</cdr:x>
      <cdr:y>0.86017</cdr:y>
    </cdr:to>
    <cdr:sp macro="" textlink="">
      <cdr:nvSpPr>
        <cdr:cNvPr id="6" name="TextBox 1"/>
        <cdr:cNvSpPr txBox="1"/>
      </cdr:nvSpPr>
      <cdr:spPr bwMode="auto">
        <a:xfrm xmlns:a="http://schemas.openxmlformats.org/drawingml/2006/main">
          <a:off x="2933686" y="137764"/>
          <a:ext cx="998552" cy="24342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96D7"/>
              </a:solidFill>
              <a:effectLst/>
              <a:uLnTx/>
              <a:uFillTx/>
              <a:latin typeface="+mn-lt"/>
              <a:ea typeface="Times New Roman" charset="0"/>
              <a:cs typeface="Times New Roman" charset="0"/>
            </a:rPr>
            <a:t>dry </a:t>
          </a:r>
          <a:r>
            <a:rPr kumimoji="0" lang="en-US" sz="1200" b="1" i="0" u="none" strike="noStrike" kern="0" cap="none" spc="0" normalizeH="0" baseline="0" noProof="0" dirty="0">
              <a:ln>
                <a:noFill/>
              </a:ln>
              <a:solidFill>
                <a:srgbClr val="2EA9DE"/>
              </a:solidFill>
              <a:effectLst/>
              <a:uLnTx/>
              <a:uFillTx/>
              <a:latin typeface="+mn-lt"/>
              <a:ea typeface="Times New Roman" charset="0"/>
              <a:cs typeface="Times New Roman" charset="0"/>
            </a:rPr>
            <a:t>natural</a:t>
          </a:r>
          <a:r>
            <a:rPr kumimoji="0" lang="en-US" sz="1200" b="1" i="0" u="none" strike="noStrike" kern="0" cap="none" spc="0" normalizeH="0" baseline="0" noProof="0" dirty="0">
              <a:ln>
                <a:noFill/>
              </a:ln>
              <a:solidFill>
                <a:srgbClr val="0096D7"/>
              </a:solidFill>
              <a:effectLst/>
              <a:uLnTx/>
              <a:uFillTx/>
              <a:latin typeface="+mn-lt"/>
              <a:ea typeface="Times New Roman" charset="0"/>
              <a:cs typeface="Times New Roman" charset="0"/>
            </a:rPr>
            <a:t> </a:t>
          </a:r>
          <a:r>
            <a:rPr kumimoji="0" lang="en-US" sz="1200" b="1" i="0" u="none" strike="noStrike" kern="0" cap="none" spc="0" normalizeH="0" baseline="0" noProof="0" dirty="0" smtClean="0">
              <a:ln>
                <a:noFill/>
              </a:ln>
              <a:solidFill>
                <a:srgbClr val="0096D7"/>
              </a:solidFill>
              <a:effectLst/>
              <a:uLnTx/>
              <a:uFillTx/>
              <a:latin typeface="+mn-lt"/>
              <a:ea typeface="Times New Roman" charset="0"/>
              <a:cs typeface="Times New Roman" charset="0"/>
            </a:rPr>
            <a:t>gas</a:t>
          </a:r>
        </a:p>
        <a:p xmlns:a="http://schemas.openxmlformats.org/drawingml/2006/main">
          <a:pPr eaLnBrk="0" hangingPunct="0"/>
          <a:endParaRPr kumimoji="0" lang="en-US" sz="900" b="1" i="0" u="none" strike="noStrike" kern="0" cap="none" spc="0" normalizeH="0" baseline="0" noProof="0" dirty="0" smtClean="0">
            <a:ln>
              <a:noFill/>
            </a:ln>
            <a:solidFill>
              <a:srgbClr val="675005"/>
            </a:solidFill>
            <a:effectLst/>
            <a:uLnTx/>
            <a:uFillTx/>
            <a:latin typeface="+mn-lt"/>
            <a:ea typeface="Times New Roman" charset="0"/>
            <a:cs typeface="Times New Roman" charset="0"/>
          </a:endParaRPr>
        </a:p>
        <a:p xmlns:a="http://schemas.openxmlformats.org/drawingml/2006/main">
          <a:pPr eaLnBrk="0" hangingPunct="0"/>
          <a:endParaRPr kumimoji="0" lang="en-US" sz="500" b="1" i="0" u="none" strike="noStrike" kern="0" cap="none" spc="0" normalizeH="0" baseline="0" noProof="0" dirty="0">
            <a:ln>
              <a:noFill/>
            </a:ln>
            <a:solidFill>
              <a:srgbClr val="675005"/>
            </a:solidFill>
            <a:effectLst/>
            <a:uLnTx/>
            <a:uFillTx/>
            <a:latin typeface="+mn-lt"/>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a:ln>
                <a:noFill/>
              </a:ln>
              <a:solidFill>
                <a:srgbClr val="675005"/>
              </a:solidFill>
              <a:effectLst/>
              <a:uLnTx/>
              <a:uFillTx/>
              <a:latin typeface="+mn-lt"/>
              <a:ea typeface="Times New Roman" charset="0"/>
              <a:cs typeface="Times New Roman" charset="0"/>
            </a:rPr>
            <a:t>crude oil and lease </a:t>
          </a:r>
          <a:r>
            <a:rPr kumimoji="0" lang="en-US" sz="1200" b="1" i="0" u="none" strike="noStrike" kern="0" cap="none" spc="0" normalizeH="0" baseline="0" noProof="0" dirty="0" smtClean="0">
              <a:ln>
                <a:noFill/>
              </a:ln>
              <a:solidFill>
                <a:srgbClr val="675005"/>
              </a:solidFill>
              <a:effectLst/>
              <a:uLnTx/>
              <a:uFillTx/>
              <a:latin typeface="+mn-lt"/>
              <a:ea typeface="Times New Roman" charset="0"/>
              <a:cs typeface="Times New Roman" charset="0"/>
            </a:rPr>
            <a:t>condensate</a:t>
          </a:r>
        </a:p>
        <a:p xmlns:a="http://schemas.openxmlformats.org/drawingml/2006/main">
          <a:pPr eaLnBrk="0" hangingPunct="0"/>
          <a:r>
            <a:rPr lang="en-US" sz="1200" b="1" dirty="0" smtClean="0">
              <a:solidFill>
                <a:srgbClr val="5D9732"/>
              </a:solidFill>
              <a:ea typeface="Times New Roman" charset="0"/>
              <a:cs typeface="Times New Roman" charset="0"/>
            </a:rPr>
            <a:t>other renewable energy</a:t>
          </a:r>
        </a:p>
        <a:p xmlns:a="http://schemas.openxmlformats.org/drawingml/2006/main">
          <a:pPr eaLnBrk="0" hangingPunct="0"/>
          <a:endParaRPr lang="en-US" sz="100" b="1" dirty="0">
            <a:solidFill>
              <a:srgbClr val="5D9732"/>
            </a:solidFill>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a:ln>
                <a:noFill/>
              </a:ln>
              <a:solidFill>
                <a:srgbClr val="8B8B8B"/>
              </a:solidFill>
              <a:effectLst/>
              <a:uLnTx/>
              <a:uFillTx/>
              <a:latin typeface="+mn-lt"/>
              <a:ea typeface="Times New Roman" charset="0"/>
              <a:cs typeface="Times New Roman" charset="0"/>
            </a:rPr>
            <a:t>coal</a:t>
          </a:r>
          <a:endParaRPr lang="en-US" sz="1200" b="1" i="0" baseline="0" dirty="0">
            <a:solidFill>
              <a:srgbClr val="8B8B8B"/>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BD732A">
                  <a:lumMod val="75000"/>
                </a:srgbClr>
              </a:solidFill>
              <a:effectLst/>
              <a:uLnTx/>
              <a:uFillTx/>
              <a:latin typeface="+mn-lt"/>
              <a:ea typeface="Times New Roman" charset="0"/>
              <a:cs typeface="Times New Roman" charset="0"/>
            </a:rPr>
            <a:t>natural gas plant </a:t>
          </a:r>
          <a:r>
            <a:rPr kumimoji="0" lang="en-US" sz="1200" b="1" i="0" u="none" strike="noStrike" kern="0" cap="none" spc="0" normalizeH="0" baseline="0" noProof="0" dirty="0">
              <a:ln>
                <a:noFill/>
              </a:ln>
              <a:solidFill>
                <a:srgbClr val="8E561F"/>
              </a:solidFill>
              <a:effectLst/>
              <a:uLnTx/>
              <a:uFillTx/>
              <a:latin typeface="+mn-lt"/>
              <a:ea typeface="Times New Roman" charset="0"/>
              <a:cs typeface="Times New Roman" charset="0"/>
            </a:rPr>
            <a:t>liquids</a:t>
          </a:r>
        </a:p>
        <a:p xmlns:a="http://schemas.openxmlformats.org/drawingml/2006/main">
          <a:pPr eaLnBrk="0" hangingPunct="0"/>
          <a:r>
            <a:rPr lang="en-US" sz="1200" b="1" i="0" baseline="0" dirty="0">
              <a:solidFill>
                <a:srgbClr val="A33340"/>
              </a:solidFill>
              <a:latin typeface="+mn-lt"/>
              <a:ea typeface="Times New Roman" charset="0"/>
              <a:cs typeface="Times New Roman" charset="0"/>
            </a:rPr>
            <a:t>nuclear</a:t>
          </a:r>
        </a:p>
        <a:p xmlns:a="http://schemas.openxmlformats.org/drawingml/2006/main">
          <a:pPr eaLnBrk="0" hangingPunct="0"/>
          <a:r>
            <a:rPr lang="en-US" sz="1200" b="1" i="0" baseline="0" dirty="0">
              <a:solidFill>
                <a:schemeClr val="tx2"/>
              </a:solidFill>
              <a:latin typeface="+mn-lt"/>
              <a:ea typeface="Times New Roman" charset="0"/>
              <a:cs typeface="Times New Roman" charset="0"/>
            </a:rPr>
            <a:t>hydro</a:t>
          </a:r>
        </a:p>
      </cdr:txBody>
    </cdr:sp>
  </cdr:relSizeAnchor>
</c:userShapes>
</file>

<file path=ppt/drawings/drawing10.xml><?xml version="1.0" encoding="utf-8"?>
<c:userShapes xmlns:c="http://schemas.openxmlformats.org/drawingml/2006/chart">
  <cdr:relSizeAnchor xmlns:cdr="http://schemas.openxmlformats.org/drawingml/2006/chartDrawing">
    <cdr:from>
      <cdr:x>0.68582</cdr:x>
      <cdr:y>0.07585</cdr:y>
    </cdr:from>
    <cdr:to>
      <cdr:x>1</cdr:x>
      <cdr:y>0.73923</cdr:y>
    </cdr:to>
    <cdr:sp macro="" textlink="">
      <cdr:nvSpPr>
        <cdr:cNvPr id="5" name="TextBox 2"/>
        <cdr:cNvSpPr txBox="1"/>
      </cdr:nvSpPr>
      <cdr:spPr bwMode="auto">
        <a:xfrm xmlns:a="http://schemas.openxmlformats.org/drawingml/2006/main">
          <a:off x="2696792" y="234931"/>
          <a:ext cx="1235446" cy="20546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smtClean="0">
            <a:solidFill>
              <a:schemeClr val="accent5">
                <a:lumMod val="75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5">
                  <a:lumMod val="75000"/>
                </a:schemeClr>
              </a:solidFill>
              <a:latin typeface="+mn-lt"/>
              <a:ea typeface="Times New Roman" charset="0"/>
              <a:cs typeface="Times New Roman" charset="0"/>
            </a:rPr>
            <a:t>High Oil Price</a:t>
          </a:r>
        </a:p>
        <a:p xmlns:a="http://schemas.openxmlformats.org/drawingml/2006/main">
          <a:pPr eaLnBrk="0" hangingPunct="0"/>
          <a:endParaRPr lang="en-US" sz="12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4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lumMod val="40000"/>
                <a:lumOff val="60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2">
                  <a:lumMod val="40000"/>
                  <a:lumOff val="60000"/>
                </a:schemeClr>
              </a:solidFill>
              <a:latin typeface="+mn-lt"/>
              <a:ea typeface="Times New Roman" charset="0"/>
              <a:cs typeface="Times New Roman" charset="0"/>
            </a:rPr>
            <a:t>Low Oil and Gas Supply</a:t>
          </a:r>
        </a:p>
        <a:p xmlns:a="http://schemas.openxmlformats.org/drawingml/2006/main">
          <a:pPr eaLnBrk="0" hangingPunct="0"/>
          <a:r>
            <a:rPr lang="en-US" sz="1200" b="1" i="0" dirty="0" smtClean="0">
              <a:solidFill>
                <a:schemeClr val="tx1"/>
              </a:solidFill>
              <a:latin typeface="+mn-lt"/>
              <a:ea typeface="Times New Roman" charset="0"/>
              <a:cs typeface="Times New Roman" charset="0"/>
            </a:rPr>
            <a:t>Reference</a:t>
          </a:r>
        </a:p>
        <a:p xmlns:a="http://schemas.openxmlformats.org/drawingml/2006/main">
          <a:pPr eaLnBrk="0" hangingPunct="0"/>
          <a:r>
            <a:rPr lang="en-US" sz="1200" b="1" i="0" dirty="0" smtClean="0">
              <a:solidFill>
                <a:schemeClr val="accent2">
                  <a:lumMod val="75000"/>
                </a:schemeClr>
              </a:solidFill>
              <a:latin typeface="+mn-lt"/>
              <a:ea typeface="Times New Roman" charset="0"/>
              <a:cs typeface="Times New Roman" charset="0"/>
            </a:rPr>
            <a:t>High Oil and Gas Supply</a:t>
          </a:r>
        </a:p>
        <a:p xmlns:a="http://schemas.openxmlformats.org/drawingml/2006/main">
          <a:pPr eaLnBrk="0" hangingPunct="0"/>
          <a:endParaRPr lang="en-US" sz="500" b="1" i="0" dirty="0" smtClean="0">
            <a:solidFill>
              <a:schemeClr val="accent5">
                <a:lumMod val="40000"/>
                <a:lumOff val="60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5">
                  <a:lumMod val="40000"/>
                  <a:lumOff val="60000"/>
                </a:schemeClr>
              </a:solidFill>
              <a:latin typeface="+mn-lt"/>
              <a:ea typeface="Times New Roman" charset="0"/>
              <a:cs typeface="Times New Roman" charset="0"/>
            </a:rPr>
            <a:t>Low Oil Price</a:t>
          </a:r>
        </a:p>
      </cdr:txBody>
    </cdr:sp>
  </cdr:relSizeAnchor>
  <cdr:relSizeAnchor xmlns:cdr="http://schemas.openxmlformats.org/drawingml/2006/chartDrawing">
    <cdr:from>
      <cdr:x>0.12557</cdr:x>
      <cdr:y>0</cdr:y>
    </cdr:from>
    <cdr:to>
      <cdr:x>0.54224</cdr:x>
      <cdr:y>0.12934</cdr:y>
    </cdr:to>
    <cdr:sp macro="" textlink="">
      <cdr:nvSpPr>
        <cdr:cNvPr id="6" name="TextBox 3"/>
        <cdr:cNvSpPr txBox="1"/>
      </cdr:nvSpPr>
      <cdr:spPr bwMode="auto">
        <a:xfrm xmlns:a="http://schemas.openxmlformats.org/drawingml/2006/main">
          <a:off x="493782" y="0"/>
          <a:ext cx="1638446" cy="3816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dirty="0" smtClean="0">
            <a:solidFill>
              <a:schemeClr val="tx1"/>
            </a:solidFill>
            <a:latin typeface="+mn-lt"/>
            <a:ea typeface="Times New Roman" charset="0"/>
            <a:cs typeface="Times New Roman"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0.07309</cdr:x>
      <cdr:y>0</cdr:y>
    </cdr:from>
    <cdr:to>
      <cdr:x>0.49992</cdr:x>
      <cdr:y>0.13425</cdr:y>
    </cdr:to>
    <cdr:sp macro="" textlink="">
      <cdr:nvSpPr>
        <cdr:cNvPr id="6" name="TextBox 1"/>
        <cdr:cNvSpPr txBox="1"/>
      </cdr:nvSpPr>
      <cdr:spPr bwMode="auto">
        <a:xfrm xmlns:a="http://schemas.openxmlformats.org/drawingml/2006/main">
          <a:off x="294025" y="0"/>
          <a:ext cx="1717020" cy="3961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2021</a:t>
          </a:r>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   history</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0.63889</cdr:x>
      <cdr:y>0.06335</cdr:y>
    </cdr:from>
    <cdr:to>
      <cdr:x>1</cdr:x>
      <cdr:y>0.69216</cdr:y>
    </cdr:to>
    <cdr:sp macro="" textlink="">
      <cdr:nvSpPr>
        <cdr:cNvPr id="9" name="TextBox 1"/>
        <cdr:cNvSpPr txBox="1"/>
      </cdr:nvSpPr>
      <cdr:spPr bwMode="auto">
        <a:xfrm xmlns:a="http://schemas.openxmlformats.org/drawingml/2006/main">
          <a:off x="2570079" y="186938"/>
          <a:ext cx="1452646" cy="18556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2">
                  <a:lumMod val="40000"/>
                  <a:lumOff val="60000"/>
                </a:schemeClr>
              </a:solidFill>
              <a:effectLst/>
              <a:latin typeface="Arial" panose="020B0604020202020204" pitchFamily="34" charset="0"/>
              <a:ea typeface="+mn-ea"/>
              <a:cs typeface="Arial" panose="020B0604020202020204" pitchFamily="34" charset="0"/>
            </a:rPr>
            <a:t>Low Oil and Gas </a:t>
          </a:r>
          <a:r>
            <a:rPr lang="en-US" sz="1200" b="1" dirty="0" smtClean="0">
              <a:solidFill>
                <a:schemeClr val="accent2">
                  <a:lumMod val="40000"/>
                  <a:lumOff val="60000"/>
                </a:schemeClr>
              </a:solidFill>
              <a:latin typeface="Arial" panose="020B0604020202020204" pitchFamily="34" charset="0"/>
              <a:cs typeface="Arial" panose="020B0604020202020204" pitchFamily="34" charset="0"/>
            </a:rPr>
            <a:t>Supply</a:t>
          </a:r>
          <a:endParaRPr lang="en-US" sz="1200" dirty="0">
            <a:solidFill>
              <a:schemeClr val="accent2">
                <a:lumMod val="40000"/>
                <a:lumOff val="60000"/>
              </a:schemeClr>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dirty="0">
            <a:solidFill>
              <a:schemeClr val="accent2"/>
            </a:solidFill>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smtClean="0">
              <a:solidFill>
                <a:schemeClr val="accent5">
                  <a:lumMod val="75000"/>
                </a:schemeClr>
              </a:solidFill>
              <a:effectLst/>
              <a:latin typeface="Arial" panose="020B0604020202020204" pitchFamily="34" charset="0"/>
              <a:ea typeface="+mn-ea"/>
              <a:cs typeface="Arial" panose="020B0604020202020204" pitchFamily="34" charset="0"/>
            </a:rPr>
            <a:t>High </a:t>
          </a:r>
          <a:r>
            <a:rPr lang="en-US" sz="1200" b="1" i="0" dirty="0">
              <a:solidFill>
                <a:schemeClr val="accent5">
                  <a:lumMod val="75000"/>
                </a:schemeClr>
              </a:solidFill>
              <a:effectLst/>
              <a:latin typeface="Arial" panose="020B0604020202020204" pitchFamily="34" charset="0"/>
              <a:ea typeface="+mn-ea"/>
              <a:cs typeface="Arial" panose="020B0604020202020204" pitchFamily="34" charset="0"/>
            </a:rPr>
            <a:t>Oil</a:t>
          </a:r>
          <a:r>
            <a:rPr lang="en-US" sz="1200" b="1" i="0" baseline="0" dirty="0">
              <a:solidFill>
                <a:schemeClr val="accent5">
                  <a:lumMod val="75000"/>
                </a:schemeClr>
              </a:solidFill>
              <a:effectLst/>
              <a:latin typeface="Arial" panose="020B0604020202020204" pitchFamily="34" charset="0"/>
              <a:cs typeface="Arial" panose="020B0604020202020204" pitchFamily="34" charset="0"/>
            </a:rPr>
            <a:t> Price</a:t>
          </a:r>
          <a:endParaRPr lang="en-US" sz="1200" dirty="0">
            <a:solidFill>
              <a:schemeClr val="accent5">
                <a:lumMod val="75000"/>
              </a:schemeClr>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200" b="1" i="0" dirty="0" smtClean="0">
              <a:solidFill>
                <a:schemeClr val="tx1"/>
              </a:solidFill>
              <a:latin typeface="Arial" panose="020B0604020202020204" pitchFamily="34" charset="0"/>
              <a:ea typeface="Times New Roman" charset="0"/>
              <a:cs typeface="Arial" panose="020B0604020202020204" pitchFamily="34" charset="0"/>
            </a:rPr>
            <a:t>Reference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5">
                  <a:lumMod val="40000"/>
                  <a:lumOff val="60000"/>
                </a:schemeClr>
              </a:solidFill>
              <a:effectLst/>
              <a:latin typeface="Arial" panose="020B0604020202020204" pitchFamily="34" charset="0"/>
              <a:cs typeface="Arial" panose="020B0604020202020204" pitchFamily="34" charset="0"/>
            </a:rPr>
            <a:t>Low Oil Price</a:t>
          </a:r>
          <a:endParaRPr lang="en-US" sz="1200" dirty="0">
            <a:solidFill>
              <a:schemeClr val="accent5">
                <a:lumMod val="40000"/>
                <a:lumOff val="60000"/>
              </a:schemeClr>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200" b="1" i="0" dirty="0" smtClean="0">
              <a:solidFill>
                <a:schemeClr val="accent2">
                  <a:lumMod val="75000"/>
                </a:schemeClr>
              </a:solidFill>
              <a:latin typeface="Arial" panose="020B0604020202020204" pitchFamily="34" charset="0"/>
              <a:ea typeface="Times New Roman" charset="0"/>
              <a:cs typeface="Arial" panose="020B0604020202020204" pitchFamily="34" charset="0"/>
            </a:rPr>
            <a:t>High Oil and Gas Supply</a:t>
          </a:r>
          <a:endParaRPr lang="en-US" sz="1200" i="0" dirty="0" smtClean="0">
            <a:solidFill>
              <a:schemeClr val="accent2">
                <a:lumMod val="75000"/>
              </a:schemeClr>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0.16844</cdr:x>
      <cdr:y>0</cdr:y>
    </cdr:from>
    <cdr:to>
      <cdr:x>0.56389</cdr:x>
      <cdr:y>0.15309</cdr:y>
    </cdr:to>
    <cdr:grpSp>
      <cdr:nvGrpSpPr>
        <cdr:cNvPr id="3" name="Group 2"/>
        <cdr:cNvGrpSpPr/>
      </cdr:nvGrpSpPr>
      <cdr:grpSpPr>
        <a:xfrm xmlns:a="http://schemas.openxmlformats.org/drawingml/2006/main">
          <a:off x="662346" y="0"/>
          <a:ext cx="1555004" cy="456085"/>
          <a:chOff x="-4826" y="34833"/>
          <a:chExt cx="828989" cy="363971"/>
        </a:xfrm>
      </cdr:grpSpPr>
      <cdr:sp macro="" textlink="">
        <cdr:nvSpPr>
          <cdr:cNvPr id="5" name="TextBox 12"/>
          <cdr:cNvSpPr txBox="1"/>
        </cdr:nvSpPr>
        <cdr:spPr>
          <a:xfrm xmlns:a="http://schemas.openxmlformats.org/drawingml/2006/main">
            <a:off x="134008" y="34833"/>
            <a:ext cx="670321" cy="22105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smtClean="0"/>
              <a:t>  2021</a:t>
            </a:r>
            <a:endParaRPr lang="en-US" sz="1200" b="1" dirty="0"/>
          </a:p>
        </cdr:txBody>
      </cdr:sp>
      <cdr:sp macro="" textlink="">
        <cdr:nvSpPr>
          <cdr:cNvPr id="6" name="TextBox 8"/>
          <cdr:cNvSpPr txBox="1"/>
        </cdr:nvSpPr>
        <cdr:spPr>
          <a:xfrm xmlns:a="http://schemas.openxmlformats.org/drawingml/2006/main">
            <a:off x="-4826" y="177754"/>
            <a:ext cx="828989" cy="22105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dirty="0" smtClean="0"/>
              <a:t>history   </a:t>
            </a:r>
            <a:r>
              <a:rPr lang="en-US" sz="1200" dirty="0"/>
              <a:t>projections</a:t>
            </a:r>
          </a:p>
        </cdr:txBody>
      </cdr:sp>
    </cdr:grpSp>
  </cdr:relSizeAnchor>
  <cdr:relSizeAnchor xmlns:cdr="http://schemas.openxmlformats.org/drawingml/2006/chartDrawing">
    <cdr:from>
      <cdr:x>0.47864</cdr:x>
      <cdr:y>0.5468</cdr:y>
    </cdr:from>
    <cdr:to>
      <cdr:x>0.97864</cdr:x>
      <cdr:y>0.73981</cdr:y>
    </cdr:to>
    <cdr:sp macro="" textlink="">
      <cdr:nvSpPr>
        <cdr:cNvPr id="7" name="TextBox 1"/>
        <cdr:cNvSpPr txBox="1"/>
      </cdr:nvSpPr>
      <cdr:spPr bwMode="auto">
        <a:xfrm xmlns:a="http://schemas.openxmlformats.org/drawingml/2006/main">
          <a:off x="1882124" y="1629021"/>
          <a:ext cx="1966119" cy="5750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lumMod val="75000"/>
                </a:schemeClr>
              </a:solidFill>
              <a:latin typeface="+mn-lt"/>
              <a:ea typeface="Times New Roman" charset="0"/>
              <a:cs typeface="Times New Roman" charset="0"/>
            </a:rPr>
            <a:t>High Economic</a:t>
          </a:r>
          <a:r>
            <a:rPr lang="en-US" sz="1200" b="1" i="0" baseline="0" dirty="0" smtClean="0">
              <a:solidFill>
                <a:schemeClr val="accent1">
                  <a:lumMod val="75000"/>
                </a:schemeClr>
              </a:solidFill>
              <a:latin typeface="+mn-lt"/>
              <a:ea typeface="Times New Roman" charset="0"/>
              <a:cs typeface="Times New Roman" charset="0"/>
            </a:rPr>
            <a:t> Growth</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Reference </a:t>
          </a:r>
        </a:p>
        <a:p xmlns:a="http://schemas.openxmlformats.org/drawingml/2006/main">
          <a:pPr eaLnBrk="0" hangingPunct="0"/>
          <a:r>
            <a:rPr lang="en-US" sz="1200" b="1" i="0" baseline="0" dirty="0" smtClean="0">
              <a:solidFill>
                <a:schemeClr val="accent1">
                  <a:lumMod val="40000"/>
                  <a:lumOff val="60000"/>
                </a:schemeClr>
              </a:solidFill>
              <a:latin typeface="+mn-lt"/>
              <a:ea typeface="Times New Roman" charset="0"/>
              <a:cs typeface="Times New Roman" charset="0"/>
            </a:rPr>
            <a:t>Low Economic Growth</a:t>
          </a:r>
          <a:endParaRPr lang="en-US" sz="1200" i="0" dirty="0" smtClean="0">
            <a:solidFill>
              <a:schemeClr val="accent1">
                <a:lumMod val="40000"/>
                <a:lumOff val="60000"/>
              </a:schemeClr>
            </a:solidFill>
            <a:latin typeface="+mn-lt"/>
            <a:ea typeface="Times New Roman" charset="0"/>
            <a:cs typeface="Times New Roman"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0.15943</cdr:x>
      <cdr:y>0</cdr:y>
    </cdr:from>
    <cdr:to>
      <cdr:x>0.54485</cdr:x>
      <cdr:y>0.16948</cdr:y>
    </cdr:to>
    <cdr:grpSp>
      <cdr:nvGrpSpPr>
        <cdr:cNvPr id="3" name="Group 2"/>
        <cdr:cNvGrpSpPr/>
      </cdr:nvGrpSpPr>
      <cdr:grpSpPr>
        <a:xfrm xmlns:a="http://schemas.openxmlformats.org/drawingml/2006/main">
          <a:off x="641343" y="0"/>
          <a:ext cx="1550439" cy="504914"/>
          <a:chOff x="-127546" y="-929624"/>
          <a:chExt cx="704836" cy="393513"/>
        </a:xfrm>
      </cdr:grpSpPr>
      <cdr:sp macro="" textlink="">
        <cdr:nvSpPr>
          <cdr:cNvPr id="5" name="TextBox 12"/>
          <cdr:cNvSpPr txBox="1"/>
        </cdr:nvSpPr>
        <cdr:spPr>
          <a:xfrm xmlns:a="http://schemas.openxmlformats.org/drawingml/2006/main">
            <a:off x="18721" y="-929624"/>
            <a:ext cx="277795" cy="21587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smtClean="0"/>
              <a:t>  2021</a:t>
            </a:r>
            <a:endParaRPr lang="en-US" sz="1200" b="1" dirty="0"/>
          </a:p>
        </cdr:txBody>
      </cdr:sp>
      <cdr:sp macro="" textlink="">
        <cdr:nvSpPr>
          <cdr:cNvPr id="6" name="TextBox 8"/>
          <cdr:cNvSpPr txBox="1"/>
        </cdr:nvSpPr>
        <cdr:spPr>
          <a:xfrm xmlns:a="http://schemas.openxmlformats.org/drawingml/2006/main">
            <a:off x="-127546" y="-751989"/>
            <a:ext cx="704836" cy="21587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dirty="0" smtClean="0"/>
              <a:t> history   projections</a:t>
            </a:r>
            <a:endParaRPr lang="en-US" sz="1200" dirty="0"/>
          </a:p>
        </cdr:txBody>
      </cdr:sp>
    </cdr:grpSp>
  </cdr:relSizeAnchor>
</c:userShapes>
</file>

<file path=ppt/drawings/drawing14.xml><?xml version="1.0" encoding="utf-8"?>
<c:userShapes xmlns:c="http://schemas.openxmlformats.org/drawingml/2006/chart">
  <cdr:relSizeAnchor xmlns:cdr="http://schemas.openxmlformats.org/drawingml/2006/chartDrawing">
    <cdr:from>
      <cdr:x>0.43431</cdr:x>
      <cdr:y>0.08638</cdr:y>
    </cdr:from>
    <cdr:to>
      <cdr:x>0.86008</cdr:x>
      <cdr:y>0.80093</cdr:y>
    </cdr:to>
    <cdr:sp macro="" textlink="">
      <cdr:nvSpPr>
        <cdr:cNvPr id="2" name="TextBox 15"/>
        <cdr:cNvSpPr txBox="1"/>
      </cdr:nvSpPr>
      <cdr:spPr>
        <a:xfrm xmlns:a="http://schemas.openxmlformats.org/drawingml/2006/main">
          <a:off x="1129347" y="238106"/>
          <a:ext cx="1107141" cy="19697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r"/>
          <a:endParaRPr lang="en-US" sz="1000" b="1" dirty="0" smtClean="0">
            <a:solidFill>
              <a:srgbClr val="169DD8"/>
            </a:solidFill>
          </a:endParaRPr>
        </a:p>
        <a:p xmlns:a="http://schemas.openxmlformats.org/drawingml/2006/main">
          <a:pPr algn="r"/>
          <a:endParaRPr lang="en-US" sz="1000" b="1" dirty="0" smtClean="0">
            <a:solidFill>
              <a:schemeClr val="accent1"/>
            </a:solidFill>
          </a:endParaRPr>
        </a:p>
        <a:p xmlns:a="http://schemas.openxmlformats.org/drawingml/2006/main">
          <a:pPr algn="r"/>
          <a:r>
            <a:rPr lang="en-US" sz="1000" b="1" dirty="0" smtClean="0">
              <a:solidFill>
                <a:schemeClr val="accent1"/>
              </a:solidFill>
            </a:rPr>
            <a:t>natural gas</a:t>
          </a:r>
        </a:p>
        <a:p xmlns:a="http://schemas.openxmlformats.org/drawingml/2006/main">
          <a:pPr algn="r"/>
          <a:endParaRPr lang="en-US" sz="1000" b="1" dirty="0">
            <a:solidFill>
              <a:schemeClr val="accent1"/>
            </a:solidFill>
          </a:endParaRPr>
        </a:p>
        <a:p xmlns:a="http://schemas.openxmlformats.org/drawingml/2006/main">
          <a:pPr algn="r"/>
          <a:endParaRPr lang="en-US" sz="1000" b="1" dirty="0" smtClean="0">
            <a:solidFill>
              <a:srgbClr val="5D9732"/>
            </a:solidFill>
          </a:endParaRPr>
        </a:p>
        <a:p xmlns:a="http://schemas.openxmlformats.org/drawingml/2006/main">
          <a:pPr algn="r"/>
          <a:endParaRPr lang="en-US" sz="1000" b="1" dirty="0">
            <a:solidFill>
              <a:srgbClr val="5D9732"/>
            </a:solidFill>
          </a:endParaRPr>
        </a:p>
        <a:p xmlns:a="http://schemas.openxmlformats.org/drawingml/2006/main">
          <a:pPr algn="r"/>
          <a:endParaRPr lang="en-US" sz="600" b="1" dirty="0" smtClean="0">
            <a:solidFill>
              <a:srgbClr val="5D9732"/>
            </a:solidFill>
          </a:endParaRPr>
        </a:p>
        <a:p xmlns:a="http://schemas.openxmlformats.org/drawingml/2006/main">
          <a:pPr algn="r"/>
          <a:r>
            <a:rPr lang="en-US" sz="1000" b="1" dirty="0" smtClean="0">
              <a:solidFill>
                <a:srgbClr val="5D9732"/>
              </a:solidFill>
            </a:rPr>
            <a:t>wind</a:t>
          </a:r>
        </a:p>
        <a:p xmlns:a="http://schemas.openxmlformats.org/drawingml/2006/main">
          <a:pPr algn="r"/>
          <a:endParaRPr lang="en-US" sz="600" b="1" dirty="0"/>
        </a:p>
        <a:p xmlns:a="http://schemas.openxmlformats.org/drawingml/2006/main">
          <a:pPr algn="r"/>
          <a:endParaRPr lang="en-US" sz="1000" b="1" dirty="0" smtClean="0">
            <a:solidFill>
              <a:schemeClr val="accent1"/>
            </a:solidFill>
          </a:endParaRPr>
        </a:p>
        <a:p xmlns:a="http://schemas.openxmlformats.org/drawingml/2006/main">
          <a:pPr algn="r"/>
          <a:r>
            <a:rPr lang="en-US" sz="1000" b="1" dirty="0" smtClean="0">
              <a:solidFill>
                <a:srgbClr val="FFC702"/>
              </a:solidFill>
            </a:rPr>
            <a:t>solar PV</a:t>
          </a:r>
        </a:p>
        <a:p xmlns:a="http://schemas.openxmlformats.org/drawingml/2006/main">
          <a:pPr algn="r"/>
          <a:endParaRPr lang="en-US" sz="1000" b="1" dirty="0"/>
        </a:p>
        <a:p xmlns:a="http://schemas.openxmlformats.org/drawingml/2006/main">
          <a:pPr algn="r"/>
          <a:endParaRPr lang="en-US" sz="1000" b="1" dirty="0" smtClean="0">
            <a:solidFill>
              <a:srgbClr val="C5600D"/>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0.47499</cdr:x>
      <cdr:y>0.16505</cdr:y>
    </cdr:from>
    <cdr:to>
      <cdr:x>0.90102</cdr:x>
      <cdr:y>0.78471</cdr:y>
    </cdr:to>
    <cdr:sp macro="" textlink="">
      <cdr:nvSpPr>
        <cdr:cNvPr id="2" name="TextBox 15"/>
        <cdr:cNvSpPr txBox="1"/>
      </cdr:nvSpPr>
      <cdr:spPr>
        <a:xfrm xmlns:a="http://schemas.openxmlformats.org/drawingml/2006/main">
          <a:off x="1234377" y="454997"/>
          <a:ext cx="1107140" cy="17081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r"/>
          <a:endParaRPr lang="en-US" sz="1000" b="1" dirty="0" smtClean="0">
            <a:solidFill>
              <a:srgbClr val="169DD8"/>
            </a:solidFill>
          </a:endParaRPr>
        </a:p>
        <a:p xmlns:a="http://schemas.openxmlformats.org/drawingml/2006/main">
          <a:pPr algn="r"/>
          <a:r>
            <a:rPr lang="en-US" sz="1000" b="1" dirty="0">
              <a:solidFill>
                <a:srgbClr val="FFC702"/>
              </a:solidFill>
            </a:rPr>
            <a:t>solar PV</a:t>
          </a:r>
        </a:p>
        <a:p xmlns:a="http://schemas.openxmlformats.org/drawingml/2006/main">
          <a:pPr algn="r"/>
          <a:r>
            <a:rPr lang="en-US" sz="1000" b="1" dirty="0" smtClean="0">
              <a:solidFill>
                <a:srgbClr val="5D9732"/>
              </a:solidFill>
            </a:rPr>
            <a:t>wind</a:t>
          </a:r>
        </a:p>
        <a:p xmlns:a="http://schemas.openxmlformats.org/drawingml/2006/main">
          <a:pPr algn="r"/>
          <a:endParaRPr lang="en-US" sz="600" b="1" dirty="0"/>
        </a:p>
        <a:p xmlns:a="http://schemas.openxmlformats.org/drawingml/2006/main">
          <a:pPr algn="r"/>
          <a:endParaRPr lang="en-US" sz="900" b="1" dirty="0" smtClean="0">
            <a:solidFill>
              <a:schemeClr val="accent1"/>
            </a:solidFill>
          </a:endParaRPr>
        </a:p>
        <a:p xmlns:a="http://schemas.openxmlformats.org/drawingml/2006/main">
          <a:pPr algn="r"/>
          <a:endParaRPr lang="en-US" sz="1000" b="1" dirty="0" smtClean="0">
            <a:solidFill>
              <a:schemeClr val="accent1"/>
            </a:solidFill>
          </a:endParaRPr>
        </a:p>
        <a:p xmlns:a="http://schemas.openxmlformats.org/drawingml/2006/main">
          <a:pPr algn="r"/>
          <a:r>
            <a:rPr lang="en-US" sz="1000" b="1" dirty="0" smtClean="0">
              <a:solidFill>
                <a:schemeClr val="accent1"/>
              </a:solidFill>
            </a:rPr>
            <a:t>natural gas</a:t>
          </a:r>
        </a:p>
        <a:p xmlns:a="http://schemas.openxmlformats.org/drawingml/2006/main">
          <a:pPr algn="r"/>
          <a:endParaRPr lang="en-US" sz="1000" b="1" dirty="0">
            <a:solidFill>
              <a:schemeClr val="accent1"/>
            </a:solidFill>
          </a:endParaRPr>
        </a:p>
        <a:p xmlns:a="http://schemas.openxmlformats.org/drawingml/2006/main">
          <a:pPr algn="r"/>
          <a:endParaRPr lang="en-US" sz="1000" b="1" dirty="0" smtClean="0">
            <a:solidFill>
              <a:schemeClr val="accent1"/>
            </a:solidFill>
          </a:endParaRPr>
        </a:p>
        <a:p xmlns:a="http://schemas.openxmlformats.org/drawingml/2006/main">
          <a:pPr algn="r"/>
          <a:endParaRPr lang="en-US" sz="1000" b="1" dirty="0"/>
        </a:p>
        <a:p xmlns:a="http://schemas.openxmlformats.org/drawingml/2006/main">
          <a:pPr algn="r"/>
          <a:endParaRPr lang="en-US" sz="1000" b="1" dirty="0" smtClean="0">
            <a:solidFill>
              <a:srgbClr val="C5600D"/>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0.16156</cdr:x>
      <cdr:y>0</cdr:y>
    </cdr:from>
    <cdr:to>
      <cdr:x>0.55585</cdr:x>
      <cdr:y>0.15084</cdr:y>
    </cdr:to>
    <cdr:grpSp>
      <cdr:nvGrpSpPr>
        <cdr:cNvPr id="3" name="Group 2"/>
        <cdr:cNvGrpSpPr/>
      </cdr:nvGrpSpPr>
      <cdr:grpSpPr>
        <a:xfrm xmlns:a="http://schemas.openxmlformats.org/drawingml/2006/main">
          <a:off x="635292" y="0"/>
          <a:ext cx="1550442" cy="460539"/>
          <a:chOff x="7024" y="34833"/>
          <a:chExt cx="826538" cy="358616"/>
        </a:xfrm>
      </cdr:grpSpPr>
      <cdr:sp macro="" textlink="">
        <cdr:nvSpPr>
          <cdr:cNvPr id="5" name="TextBox 12"/>
          <cdr:cNvSpPr txBox="1"/>
        </cdr:nvSpPr>
        <cdr:spPr>
          <a:xfrm xmlns:a="http://schemas.openxmlformats.org/drawingml/2006/main">
            <a:off x="134008" y="34833"/>
            <a:ext cx="670321" cy="21569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smtClean="0"/>
              <a:t>   2021</a:t>
            </a:r>
            <a:endParaRPr lang="en-US" sz="1200" b="1" dirty="0"/>
          </a:p>
        </cdr:txBody>
      </cdr:sp>
      <cdr:sp macro="" textlink="">
        <cdr:nvSpPr>
          <cdr:cNvPr id="6" name="TextBox 8"/>
          <cdr:cNvSpPr txBox="1"/>
        </cdr:nvSpPr>
        <cdr:spPr>
          <a:xfrm xmlns:a="http://schemas.openxmlformats.org/drawingml/2006/main">
            <a:off x="7024" y="177754"/>
            <a:ext cx="826538" cy="21569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dirty="0"/>
              <a:t>history  </a:t>
            </a:r>
            <a:r>
              <a:rPr lang="en-US" sz="1200" dirty="0" smtClean="0"/>
              <a:t>  projections</a:t>
            </a:r>
            <a:endParaRPr lang="en-US" sz="1200" dirty="0"/>
          </a:p>
        </cdr:txBody>
      </cdr:sp>
    </cdr:grpSp>
  </cdr:relSizeAnchor>
  <cdr:relSizeAnchor xmlns:cdr="http://schemas.openxmlformats.org/drawingml/2006/chartDrawing">
    <cdr:from>
      <cdr:x>0.45553</cdr:x>
      <cdr:y>0.66708</cdr:y>
    </cdr:from>
    <cdr:to>
      <cdr:x>0.95553</cdr:x>
      <cdr:y>0.86009</cdr:y>
    </cdr:to>
    <cdr:sp macro="" textlink="">
      <cdr:nvSpPr>
        <cdr:cNvPr id="7" name="TextBox 1"/>
        <cdr:cNvSpPr txBox="1"/>
      </cdr:nvSpPr>
      <cdr:spPr bwMode="auto">
        <a:xfrm xmlns:a="http://schemas.openxmlformats.org/drawingml/2006/main">
          <a:off x="1791239" y="2066085"/>
          <a:ext cx="1966119" cy="5977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lumMod val="75000"/>
                </a:schemeClr>
              </a:solidFill>
              <a:latin typeface="+mn-lt"/>
              <a:ea typeface="Times New Roman" charset="0"/>
              <a:cs typeface="Times New Roman" charset="0"/>
            </a:rPr>
            <a:t>High Economic</a:t>
          </a:r>
          <a:r>
            <a:rPr lang="en-US" sz="1200" b="1" i="0" baseline="0" dirty="0" smtClean="0">
              <a:solidFill>
                <a:schemeClr val="accent1">
                  <a:lumMod val="75000"/>
                </a:schemeClr>
              </a:solidFill>
              <a:latin typeface="+mn-lt"/>
              <a:ea typeface="Times New Roman" charset="0"/>
              <a:cs typeface="Times New Roman" charset="0"/>
            </a:rPr>
            <a:t> Growth</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Reference </a:t>
          </a:r>
        </a:p>
        <a:p xmlns:a="http://schemas.openxmlformats.org/drawingml/2006/main">
          <a:pPr eaLnBrk="0" hangingPunct="0"/>
          <a:r>
            <a:rPr lang="en-US" sz="1200" b="1" i="0" baseline="0" dirty="0" smtClean="0">
              <a:solidFill>
                <a:schemeClr val="accent1">
                  <a:lumMod val="40000"/>
                  <a:lumOff val="60000"/>
                </a:schemeClr>
              </a:solidFill>
              <a:latin typeface="+mn-lt"/>
              <a:ea typeface="Times New Roman" charset="0"/>
              <a:cs typeface="Times New Roman" charset="0"/>
            </a:rPr>
            <a:t>Low Economic Growth</a:t>
          </a:r>
          <a:endParaRPr lang="en-US" sz="1200" i="0" dirty="0" smtClean="0">
            <a:solidFill>
              <a:schemeClr val="accent1">
                <a:lumMod val="40000"/>
                <a:lumOff val="60000"/>
              </a:schemeClr>
            </a:solidFill>
            <a:latin typeface="+mn-lt"/>
            <a:ea typeface="Times New Roman" charset="0"/>
            <a:cs typeface="Times New Roman"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0.15877</cdr:x>
      <cdr:y>0</cdr:y>
    </cdr:from>
    <cdr:to>
      <cdr:x>0.54419</cdr:x>
      <cdr:y>0.15493</cdr:y>
    </cdr:to>
    <cdr:grpSp>
      <cdr:nvGrpSpPr>
        <cdr:cNvPr id="3" name="Group 2"/>
        <cdr:cNvGrpSpPr/>
      </cdr:nvGrpSpPr>
      <cdr:grpSpPr>
        <a:xfrm xmlns:a="http://schemas.openxmlformats.org/drawingml/2006/main">
          <a:off x="638688" y="0"/>
          <a:ext cx="1550439" cy="473026"/>
          <a:chOff x="-80436" y="-929624"/>
          <a:chExt cx="704858" cy="359691"/>
        </a:xfrm>
      </cdr:grpSpPr>
      <cdr:sp macro="" textlink="">
        <cdr:nvSpPr>
          <cdr:cNvPr id="5" name="TextBox 12"/>
          <cdr:cNvSpPr txBox="1"/>
        </cdr:nvSpPr>
        <cdr:spPr>
          <a:xfrm xmlns:a="http://schemas.openxmlformats.org/drawingml/2006/main">
            <a:off x="18721" y="-929624"/>
            <a:ext cx="317157" cy="21063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smtClean="0"/>
              <a:t>    2021</a:t>
            </a:r>
            <a:endParaRPr lang="en-US" sz="1200" b="1" dirty="0"/>
          </a:p>
        </cdr:txBody>
      </cdr:sp>
      <cdr:sp macro="" textlink="">
        <cdr:nvSpPr>
          <cdr:cNvPr id="6" name="TextBox 8"/>
          <cdr:cNvSpPr txBox="1"/>
        </cdr:nvSpPr>
        <cdr:spPr>
          <a:xfrm xmlns:a="http://schemas.openxmlformats.org/drawingml/2006/main">
            <a:off x="-80436" y="-780569"/>
            <a:ext cx="704858" cy="21063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dirty="0"/>
              <a:t>history </a:t>
            </a:r>
            <a:r>
              <a:rPr lang="en-US" sz="1200" dirty="0" smtClean="0"/>
              <a:t>   projections</a:t>
            </a:r>
            <a:endParaRPr lang="en-US" sz="1200" dirty="0"/>
          </a:p>
        </cdr:txBody>
      </cdr:sp>
    </cdr:grpSp>
  </cdr:relSizeAnchor>
</c:userShapes>
</file>

<file path=ppt/drawings/drawing18.xml><?xml version="1.0" encoding="utf-8"?>
<c:userShapes xmlns:c="http://schemas.openxmlformats.org/drawingml/2006/chart">
  <cdr:relSizeAnchor xmlns:cdr="http://schemas.openxmlformats.org/drawingml/2006/chartDrawing">
    <cdr:from>
      <cdr:x>0.19394</cdr:x>
      <cdr:y>0</cdr:y>
    </cdr:from>
    <cdr:to>
      <cdr:x>0.38612</cdr:x>
      <cdr:y>0.12934</cdr:y>
    </cdr:to>
    <cdr:sp macro="" textlink="">
      <cdr:nvSpPr>
        <cdr:cNvPr id="6" name="TextBox 3"/>
        <cdr:cNvSpPr txBox="1"/>
      </cdr:nvSpPr>
      <cdr:spPr bwMode="auto">
        <a:xfrm xmlns:a="http://schemas.openxmlformats.org/drawingml/2006/main">
          <a:off x="1551735" y="0"/>
          <a:ext cx="1537632" cy="3891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0.87647</cdr:x>
      <cdr:y>0.05726</cdr:y>
    </cdr:from>
    <cdr:to>
      <cdr:x>0.99429</cdr:x>
      <cdr:y>0.62084</cdr:y>
    </cdr:to>
    <cdr:sp macro="" textlink="">
      <cdr:nvSpPr>
        <cdr:cNvPr id="4" name="TextBox 1"/>
        <cdr:cNvSpPr txBox="1"/>
      </cdr:nvSpPr>
      <cdr:spPr bwMode="auto">
        <a:xfrm xmlns:a="http://schemas.openxmlformats.org/drawingml/2006/main">
          <a:off x="7012617" y="172273"/>
          <a:ext cx="942663" cy="16954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endParaRPr kumimoji="0" lang="en-US" sz="1100" b="1" i="0" u="none" strike="noStrike" kern="0" cap="none" spc="0" normalizeH="0" baseline="0" noProof="0" dirty="0" smtClean="0">
            <a:ln>
              <a:noFill/>
            </a:ln>
            <a:solidFill>
              <a:srgbClr val="5D9732"/>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dirty="0">
              <a:solidFill>
                <a:srgbClr val="5D9732"/>
              </a:solidFill>
              <a:ea typeface="Times New Roman" charset="0"/>
              <a:cs typeface="Times New Roman" charset="0"/>
            </a:rPr>
            <a:t>i</a:t>
          </a:r>
          <a:r>
            <a:rPr kumimoji="0" lang="en-US" sz="1100" b="1" i="0" u="none" strike="noStrike" kern="0" cap="none" spc="0" normalizeH="0" baseline="0" noProof="0" dirty="0" err="1" smtClean="0">
              <a:ln>
                <a:noFill/>
              </a:ln>
              <a:solidFill>
                <a:srgbClr val="5D9732"/>
              </a:solidFill>
              <a:effectLst/>
              <a:uLnTx/>
              <a:uFillTx/>
              <a:latin typeface="+mn-lt"/>
              <a:ea typeface="Times New Roman" charset="0"/>
              <a:cs typeface="Times New Roman" charset="0"/>
            </a:rPr>
            <a:t>ndustrial</a:t>
          </a:r>
          <a:endParaRPr kumimoji="0" lang="en-US" sz="1100" b="1" i="0" u="none" strike="noStrike" kern="0" cap="none" spc="0" normalizeH="0" baseline="0" noProof="0" dirty="0" smtClean="0">
            <a:ln>
              <a:noFill/>
            </a:ln>
            <a:solidFill>
              <a:srgbClr val="5D9732"/>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dirty="0" smtClean="0">
              <a:solidFill>
                <a:srgbClr val="E3A5AC"/>
              </a:solidFill>
              <a:ea typeface="Times New Roman" charset="0"/>
              <a:cs typeface="Times New Roman" charset="0"/>
            </a:rPr>
            <a:t>c</a:t>
          </a:r>
          <a:r>
            <a:rPr lang="en-US" sz="1100" b="1" dirty="0" smtClean="0">
              <a:solidFill>
                <a:srgbClr val="E3A5AC"/>
              </a:solidFill>
              <a:ea typeface="Times New Roman" charset="0"/>
              <a:cs typeface="Times New Roman" charset="0"/>
            </a:rPr>
            <a:t>ommercial</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dirty="0" smtClean="0">
              <a:solidFill>
                <a:srgbClr val="72242D"/>
              </a:solidFill>
              <a:ea typeface="Times New Roman" charset="0"/>
              <a:cs typeface="Times New Roman" charset="0"/>
            </a:rPr>
            <a:t>r</a:t>
          </a:r>
          <a:r>
            <a:rPr lang="en-US" sz="1100" b="1" dirty="0" smtClean="0">
              <a:solidFill>
                <a:srgbClr val="72242D"/>
              </a:solidFill>
              <a:ea typeface="Times New Roman" charset="0"/>
              <a:cs typeface="Times New Roman" charset="0"/>
            </a:rPr>
            <a:t>esidential</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i="0" dirty="0" smtClean="0">
              <a:solidFill>
                <a:srgbClr val="002060"/>
              </a:solidFill>
              <a:latin typeface="+mn-lt"/>
              <a:ea typeface="Times New Roman" charset="0"/>
              <a:cs typeface="Times New Roman" charset="0"/>
            </a:rPr>
            <a:t>transportation</a:t>
          </a:r>
          <a:endParaRPr lang="en-US" sz="1100" b="1" i="0" dirty="0">
            <a:solidFill>
              <a:srgbClr val="002060"/>
            </a:solidFill>
            <a:latin typeface="+mn-lt"/>
            <a:ea typeface="Times New Roman" charset="0"/>
            <a:cs typeface="Times New Roman" charset="0"/>
          </a:endParaRPr>
        </a:p>
        <a:p xmlns:a="http://schemas.openxmlformats.org/drawingml/2006/main">
          <a:pPr algn="l" eaLnBrk="0" hangingPunct="0"/>
          <a:endParaRPr lang="en-US" sz="11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1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100" b="1" i="0" dirty="0">
            <a:solidFill>
              <a:schemeClr val="accent5">
                <a:lumMod val="60000"/>
                <a:lumOff val="40000"/>
              </a:schemeClr>
            </a:solidFill>
            <a:latin typeface="+mn-lt"/>
            <a:ea typeface="Times New Roman" charset="0"/>
            <a:cs typeface="Times New Roman"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0.28405</cdr:x>
      <cdr:y>0.00589</cdr:y>
    </cdr:from>
    <cdr:to>
      <cdr:x>0.53023</cdr:x>
      <cdr:y>0.14019</cdr:y>
    </cdr:to>
    <cdr:sp macro="" textlink="">
      <cdr:nvSpPr>
        <cdr:cNvPr id="5" name="TextBox 1"/>
        <cdr:cNvSpPr txBox="1"/>
      </cdr:nvSpPr>
      <cdr:spPr bwMode="auto">
        <a:xfrm xmlns:a="http://schemas.openxmlformats.org/drawingml/2006/main">
          <a:off x="1142651" y="17618"/>
          <a:ext cx="990315" cy="4015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0.74722</cdr:x>
      <cdr:y>0.09822</cdr:y>
    </cdr:from>
    <cdr:to>
      <cdr:x>1</cdr:x>
      <cdr:y>1</cdr:y>
    </cdr:to>
    <cdr:sp macro="" textlink="">
      <cdr:nvSpPr>
        <cdr:cNvPr id="4" name="TextBox 1"/>
        <cdr:cNvSpPr txBox="1"/>
      </cdr:nvSpPr>
      <cdr:spPr bwMode="auto">
        <a:xfrm xmlns:a="http://schemas.openxmlformats.org/drawingml/2006/main">
          <a:off x="3005861" y="293682"/>
          <a:ext cx="1016864" cy="26963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BD732A"/>
              </a:solidFill>
              <a:latin typeface="+mn-lt"/>
              <a:ea typeface="Times New Roman" charset="0"/>
              <a:cs typeface="Times New Roman" charset="0"/>
            </a:rPr>
            <a:t>petroleum</a:t>
          </a:r>
          <a:r>
            <a:rPr lang="en-US" sz="1200" b="1" i="0" baseline="0" dirty="0" smtClean="0">
              <a:solidFill>
                <a:srgbClr val="BD732A"/>
              </a:solidFill>
              <a:latin typeface="+mn-lt"/>
              <a:ea typeface="Times New Roman" charset="0"/>
              <a:cs typeface="Times New Roman" charset="0"/>
            </a:rPr>
            <a:t> and other liquids</a:t>
          </a:r>
        </a:p>
        <a:p xmlns:a="http://schemas.openxmlformats.org/drawingml/2006/main">
          <a:pPr eaLnBrk="0" hangingPunct="0"/>
          <a:r>
            <a:rPr lang="en-US" sz="1200" b="1" i="0" baseline="0" dirty="0" smtClean="0">
              <a:solidFill>
                <a:srgbClr val="0096D7"/>
              </a:solidFill>
              <a:latin typeface="+mn-lt"/>
              <a:ea typeface="Times New Roman" charset="0"/>
              <a:cs typeface="Times New Roman" charset="0"/>
            </a:rPr>
            <a:t>natural gas</a:t>
          </a:r>
        </a:p>
        <a:p xmlns:a="http://schemas.openxmlformats.org/drawingml/2006/main">
          <a:pPr eaLnBrk="0" hangingPunct="0"/>
          <a:endParaRPr kumimoji="0" lang="en-US" sz="1200" b="1" i="0" u="none" strike="noStrike" kern="0" cap="none" spc="0" normalizeH="0" baseline="0" noProof="0" dirty="0" smtClean="0">
            <a:ln>
              <a:noFill/>
            </a:ln>
            <a:solidFill>
              <a:srgbClr val="000000">
                <a:lumMod val="50000"/>
                <a:lumOff val="50000"/>
              </a:srgbClr>
            </a:solidFill>
            <a:effectLst/>
            <a:uLnTx/>
            <a:uFillTx/>
            <a:latin typeface="+mn-lt"/>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smtClean="0">
              <a:ln>
                <a:noFill/>
              </a:ln>
              <a:solidFill>
                <a:srgbClr val="8B8B8B"/>
              </a:solidFill>
              <a:effectLst/>
              <a:uLnTx/>
              <a:uFillTx/>
              <a:latin typeface="+mn-lt"/>
              <a:ea typeface="Times New Roman" charset="0"/>
              <a:cs typeface="Times New Roman" charset="0"/>
            </a:rPr>
            <a:t>coal</a:t>
          </a:r>
          <a:endParaRPr lang="en-US" sz="1200" b="1" i="0" baseline="0" dirty="0" smtClean="0">
            <a:solidFill>
              <a:srgbClr val="8B8B8B"/>
            </a:solidFill>
            <a:latin typeface="+mn-lt"/>
            <a:ea typeface="Times New Roman" charset="0"/>
            <a:cs typeface="Times New Roman" charset="0"/>
          </a:endParaRPr>
        </a:p>
        <a:p xmlns:a="http://schemas.openxmlformats.org/drawingml/2006/main">
          <a:pPr eaLnBrk="0" hangingPunct="0"/>
          <a:r>
            <a:rPr lang="en-US" sz="1200" b="1" i="0" baseline="0" dirty="0" smtClean="0">
              <a:solidFill>
                <a:srgbClr val="5D9732"/>
              </a:solidFill>
              <a:latin typeface="+mn-lt"/>
              <a:ea typeface="Times New Roman" charset="0"/>
              <a:cs typeface="Times New Roman" charset="0"/>
            </a:rPr>
            <a:t>other renewable energy</a:t>
          </a:r>
        </a:p>
        <a:p xmlns:a="http://schemas.openxmlformats.org/drawingml/2006/main">
          <a:pPr eaLnBrk="0" hangingPunct="0"/>
          <a:endParaRPr lang="en-US" sz="1200" b="1" i="0" baseline="0" dirty="0" smtClean="0">
            <a:solidFill>
              <a:schemeClr val="accent5"/>
            </a:solidFill>
            <a:latin typeface="+mn-lt"/>
            <a:ea typeface="Times New Roman" charset="0"/>
            <a:cs typeface="Times New Roman" charset="0"/>
          </a:endParaRPr>
        </a:p>
        <a:p xmlns:a="http://schemas.openxmlformats.org/drawingml/2006/main">
          <a:pPr eaLnBrk="0" hangingPunct="0"/>
          <a:r>
            <a:rPr lang="en-US" sz="1200" b="1" i="0" baseline="0" dirty="0" smtClean="0">
              <a:solidFill>
                <a:srgbClr val="A33340"/>
              </a:solidFill>
              <a:latin typeface="+mn-lt"/>
              <a:ea typeface="Times New Roman" charset="0"/>
              <a:cs typeface="Times New Roman" charset="0"/>
            </a:rPr>
            <a:t>nuclear</a:t>
          </a:r>
        </a:p>
        <a:p xmlns:a="http://schemas.openxmlformats.org/drawingml/2006/main">
          <a:pPr eaLnBrk="0" hangingPunct="0"/>
          <a:r>
            <a:rPr lang="en-US" sz="1200" b="1" i="0" baseline="0" dirty="0" smtClean="0">
              <a:solidFill>
                <a:srgbClr val="002060"/>
              </a:solidFill>
              <a:latin typeface="+mn-lt"/>
              <a:ea typeface="Times New Roman" charset="0"/>
              <a:cs typeface="Times New Roman" charset="0"/>
            </a:rPr>
            <a:t>hydro</a:t>
          </a:r>
        </a:p>
        <a:p xmlns:a="http://schemas.openxmlformats.org/drawingml/2006/main">
          <a:pPr eaLnBrk="0" hangingPunct="0"/>
          <a:r>
            <a:rPr lang="en-US" sz="1200" b="1" i="0" baseline="0" dirty="0" smtClean="0">
              <a:solidFill>
                <a:srgbClr val="FFC000"/>
              </a:solidFill>
              <a:latin typeface="+mn-lt"/>
              <a:ea typeface="Times New Roman" charset="0"/>
              <a:cs typeface="Times New Roman" charset="0"/>
            </a:rPr>
            <a:t>liquid biofuels</a:t>
          </a:r>
          <a:endParaRPr lang="en-US" sz="1200" b="1" i="0" dirty="0" smtClean="0">
            <a:solidFill>
              <a:srgbClr val="FFC000"/>
            </a:solidFill>
            <a:latin typeface="+mn-lt"/>
            <a:ea typeface="Times New Roman" charset="0"/>
            <a:cs typeface="Times New Roman"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0.73934</cdr:x>
      <cdr:y>0.10472</cdr:y>
    </cdr:from>
    <cdr:to>
      <cdr:x>0.98863</cdr:x>
      <cdr:y>0.81838</cdr:y>
    </cdr:to>
    <cdr:sp macro="" textlink="">
      <cdr:nvSpPr>
        <cdr:cNvPr id="3" name="TextBox 1"/>
        <cdr:cNvSpPr txBox="1"/>
      </cdr:nvSpPr>
      <cdr:spPr bwMode="auto">
        <a:xfrm xmlns:a="http://schemas.openxmlformats.org/drawingml/2006/main">
          <a:off x="2974180" y="324338"/>
          <a:ext cx="1002825" cy="22103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1200" b="1" i="0" dirty="0">
            <a:solidFill>
              <a:schemeClr val="tx2"/>
            </a:solidFill>
            <a:latin typeface="+mn-lt"/>
            <a:ea typeface="Times New Roman" charset="0"/>
            <a:cs typeface="Times New Roman" charset="0"/>
          </a:endParaRPr>
        </a:p>
        <a:p xmlns:a="http://schemas.openxmlformats.org/drawingml/2006/main">
          <a:pPr algn="l" eaLnBrk="0" hangingPunct="0"/>
          <a:r>
            <a:rPr lang="en-US" sz="1200" b="1" i="0" dirty="0" smtClean="0">
              <a:solidFill>
                <a:schemeClr val="accent2">
                  <a:lumMod val="60000"/>
                  <a:lumOff val="40000"/>
                </a:schemeClr>
              </a:solidFill>
              <a:latin typeface="+mn-lt"/>
              <a:ea typeface="Times New Roman" charset="0"/>
              <a:cs typeface="Times New Roman" charset="0"/>
            </a:rPr>
            <a:t>electric </a:t>
          </a:r>
          <a:r>
            <a:rPr lang="en-US" sz="1200" b="1" i="0" dirty="0">
              <a:solidFill>
                <a:schemeClr val="accent2">
                  <a:lumMod val="60000"/>
                  <a:lumOff val="40000"/>
                </a:schemeClr>
              </a:solidFill>
              <a:latin typeface="+mn-lt"/>
              <a:ea typeface="Times New Roman" charset="0"/>
              <a:cs typeface="Times New Roman" charset="0"/>
            </a:rPr>
            <a:t>power</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accent3"/>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accent3"/>
            </a:solidFill>
            <a:effectLst/>
            <a:uLnTx/>
            <a:uFillTx/>
            <a:latin typeface="+mn-lt"/>
            <a:ea typeface="Times New Roman" charset="0"/>
            <a:cs typeface="Times New Roman" charset="0"/>
          </a:endParaRPr>
        </a:p>
        <a:p xmlns:a="http://schemas.openxmlformats.org/drawingml/2006/main">
          <a:pPr algn="l" eaLnBrk="0" hangingPunct="0">
            <a:defRPr/>
          </a:pPr>
          <a:r>
            <a:rPr lang="en-US" sz="1200" b="1" dirty="0">
              <a:solidFill>
                <a:srgbClr val="003953"/>
              </a:solidFill>
              <a:ea typeface="Times New Roman" charset="0"/>
              <a:cs typeface="Times New Roman" charset="0"/>
            </a:rPr>
            <a:t>transportation</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3"/>
              </a:solidFill>
              <a:effectLst/>
              <a:uLnTx/>
              <a:uFillTx/>
              <a:latin typeface="+mn-lt"/>
              <a:ea typeface="Times New Roman" charset="0"/>
              <a:cs typeface="Times New Roman" charset="0"/>
            </a:rPr>
            <a:t>industrial</a:t>
          </a:r>
          <a:endParaRPr kumimoji="0" lang="en-US" sz="1200" b="1" i="0" u="none" strike="noStrike" kern="0" cap="none" spc="0" normalizeH="0" baseline="0" noProof="0" dirty="0">
            <a:ln>
              <a:noFill/>
            </a:ln>
            <a:solidFill>
              <a:schemeClr val="accent3"/>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200" b="1" dirty="0">
            <a:solidFill>
              <a:srgbClr val="003953"/>
            </a:solidFill>
            <a:ea typeface="Times New Roman" charset="0"/>
            <a:cs typeface="Times New Roman" charset="0"/>
          </a:endParaRPr>
        </a:p>
        <a:p xmlns:a="http://schemas.openxmlformats.org/drawingml/2006/main">
          <a:pPr algn="l" eaLnBrk="0" hangingPunct="0"/>
          <a:endParaRPr lang="en-US" sz="1200" b="1" i="0" dirty="0">
            <a:solidFill>
              <a:schemeClr val="accent2"/>
            </a:solidFill>
            <a:latin typeface="+mn-lt"/>
            <a:ea typeface="Times New Roman" charset="0"/>
            <a:cs typeface="Times New Roman" charset="0"/>
          </a:endParaRPr>
        </a:p>
        <a:p xmlns:a="http://schemas.openxmlformats.org/drawingml/2006/main">
          <a:pPr algn="l" eaLnBrk="0" hangingPunct="0"/>
          <a:endParaRPr lang="en-US" sz="1200" b="1" i="0" dirty="0" smtClean="0">
            <a:solidFill>
              <a:srgbClr val="C00000"/>
            </a:solidFill>
            <a:latin typeface="+mn-lt"/>
            <a:ea typeface="Times New Roman" charset="0"/>
            <a:cs typeface="Times New Roman" charset="0"/>
          </a:endParaRPr>
        </a:p>
        <a:p xmlns:a="http://schemas.openxmlformats.org/drawingml/2006/main">
          <a:pPr algn="l" eaLnBrk="0" hangingPunct="0"/>
          <a:endParaRPr lang="en-US" sz="1200" b="1" dirty="0">
            <a:solidFill>
              <a:srgbClr val="C00000"/>
            </a:solidFill>
            <a:ea typeface="Times New Roman" charset="0"/>
            <a:cs typeface="Times New Roman" charset="0"/>
          </a:endParaRPr>
        </a:p>
        <a:p xmlns:a="http://schemas.openxmlformats.org/drawingml/2006/main">
          <a:pPr algn="l" eaLnBrk="0" hangingPunct="0"/>
          <a:endParaRPr lang="en-US" sz="700" b="1" i="0" dirty="0" smtClean="0">
            <a:solidFill>
              <a:srgbClr val="C00000"/>
            </a:solidFill>
            <a:latin typeface="+mn-lt"/>
            <a:ea typeface="Times New Roman" charset="0"/>
            <a:cs typeface="Times New Roman" charset="0"/>
          </a:endParaRPr>
        </a:p>
        <a:p xmlns:a="http://schemas.openxmlformats.org/drawingml/2006/main">
          <a:pPr algn="l" eaLnBrk="0" hangingPunct="0"/>
          <a:r>
            <a:rPr lang="en-US" sz="1200" b="1" dirty="0" smtClean="0">
              <a:solidFill>
                <a:srgbClr val="72242D"/>
              </a:solidFill>
              <a:ea typeface="Times New Roman" charset="0"/>
              <a:cs typeface="Times New Roman" charset="0"/>
            </a:rPr>
            <a:t>r</a:t>
          </a:r>
          <a:r>
            <a:rPr lang="en-US" sz="1200" b="1" i="0" dirty="0" smtClean="0">
              <a:solidFill>
                <a:srgbClr val="72242D"/>
              </a:solidFill>
              <a:latin typeface="+mn-lt"/>
              <a:ea typeface="Times New Roman" charset="0"/>
              <a:cs typeface="Times New Roman" charset="0"/>
            </a:rPr>
            <a:t>esidential</a:t>
          </a:r>
          <a:endParaRPr lang="en-US" sz="1200" b="1" i="0" dirty="0">
            <a:solidFill>
              <a:srgbClr val="72242D"/>
            </a:solidFill>
            <a:latin typeface="+mn-lt"/>
            <a:ea typeface="Times New Roman" charset="0"/>
            <a:cs typeface="Times New Roman" charset="0"/>
          </a:endParaRPr>
        </a:p>
        <a:p xmlns:a="http://schemas.openxmlformats.org/drawingml/2006/main">
          <a:pPr algn="l" eaLnBrk="0" hangingPunct="0"/>
          <a:r>
            <a:rPr lang="en-US" sz="1200" b="1" i="0" dirty="0" smtClean="0">
              <a:solidFill>
                <a:srgbClr val="E3A5AC"/>
              </a:solidFill>
              <a:latin typeface="+mn-lt"/>
              <a:ea typeface="Times New Roman" charset="0"/>
              <a:cs typeface="Times New Roman" charset="0"/>
            </a:rPr>
            <a:t>commercial</a:t>
          </a:r>
          <a:endParaRPr lang="en-US" sz="1200" b="1" i="0" dirty="0">
            <a:solidFill>
              <a:srgbClr val="E3A5AC"/>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0.18978</cdr:y>
    </cdr:to>
    <cdr:sp macro="" textlink="">
      <cdr:nvSpPr>
        <cdr:cNvPr id="8" name="TextBox 1"/>
        <cdr:cNvSpPr txBox="1"/>
      </cdr:nvSpPr>
      <cdr:spPr bwMode="auto">
        <a:xfrm xmlns:a="http://schemas.openxmlformats.org/drawingml/2006/main">
          <a:off x="0" y="-1443593"/>
          <a:ext cx="4022725" cy="5673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0.27019</cdr:x>
      <cdr:y>0</cdr:y>
    </cdr:from>
    <cdr:to>
      <cdr:x>0.51283</cdr:x>
      <cdr:y>0.1343</cdr:y>
    </cdr:to>
    <cdr:sp macro="" textlink="">
      <cdr:nvSpPr>
        <cdr:cNvPr id="9" name="TextBox 1"/>
        <cdr:cNvSpPr txBox="1"/>
      </cdr:nvSpPr>
      <cdr:spPr bwMode="auto">
        <a:xfrm xmlns:a="http://schemas.openxmlformats.org/drawingml/2006/main">
          <a:off x="1086909" y="-1443593"/>
          <a:ext cx="976074" cy="4014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0.72879</cdr:x>
      <cdr:y>0.10983</cdr:y>
    </cdr:from>
    <cdr:to>
      <cdr:x>1</cdr:x>
      <cdr:y>0.81678</cdr:y>
    </cdr:to>
    <cdr:sp macro="" textlink="">
      <cdr:nvSpPr>
        <cdr:cNvPr id="6" name="TextBox 1"/>
        <cdr:cNvSpPr txBox="1"/>
      </cdr:nvSpPr>
      <cdr:spPr bwMode="auto">
        <a:xfrm xmlns:a="http://schemas.openxmlformats.org/drawingml/2006/main">
          <a:off x="2865776" y="328397"/>
          <a:ext cx="1066462" cy="21138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rPr>
            <a:t>transportation</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1" dirty="0">
            <a:solidFill>
              <a:schemeClr val="tx2"/>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1" dirty="0">
            <a:solidFill>
              <a:schemeClr val="tx2"/>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endParaRPr>
        </a:p>
        <a:p xmlns:a="http://schemas.openxmlformats.org/drawingml/2006/main">
          <a:pPr eaLnBrk="0" hangingPunct="0"/>
          <a:r>
            <a:rPr lang="en-US" sz="1200" b="1" dirty="0">
              <a:solidFill>
                <a:srgbClr val="5D9732"/>
              </a:solidFill>
              <a:ea typeface="Times New Roman" charset="0"/>
              <a:cs typeface="Times New Roman" charset="0"/>
            </a:rPr>
            <a:t>i</a:t>
          </a:r>
          <a:r>
            <a:rPr lang="en-US" sz="1200" b="1" dirty="0" smtClean="0">
              <a:solidFill>
                <a:srgbClr val="5D9732"/>
              </a:solidFill>
              <a:ea typeface="Times New Roman" charset="0"/>
              <a:cs typeface="Times New Roman" charset="0"/>
            </a:rPr>
            <a:t>ndustrial</a:t>
          </a:r>
        </a:p>
        <a:p xmlns:a="http://schemas.openxmlformats.org/drawingml/2006/main">
          <a:pPr eaLnBrk="0" hangingPunct="0"/>
          <a:endParaRPr lang="en-US" sz="1200" b="1" dirty="0" smtClean="0">
            <a:solidFill>
              <a:srgbClr val="5D9732"/>
            </a:solidFill>
            <a:ea typeface="Times New Roman" charset="0"/>
            <a:cs typeface="Times New Roman" charset="0"/>
          </a:endParaRPr>
        </a:p>
        <a:p xmlns:a="http://schemas.openxmlformats.org/drawingml/2006/main">
          <a:pPr eaLnBrk="0" hangingPunct="0"/>
          <a:endParaRPr lang="en-US" b="1" dirty="0" smtClean="0">
            <a:solidFill>
              <a:srgbClr val="5D9732"/>
            </a:solidFill>
            <a:ea typeface="Times New Roman" charset="0"/>
            <a:cs typeface="Times New Roman" charset="0"/>
          </a:endParaRPr>
        </a:p>
        <a:p xmlns:a="http://schemas.openxmlformats.org/drawingml/2006/main">
          <a:pPr eaLnBrk="0" hangingPunct="0"/>
          <a:endParaRPr lang="en-US" sz="900" b="1" dirty="0">
            <a:solidFill>
              <a:srgbClr val="5D9732"/>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5">
                  <a:lumMod val="60000"/>
                  <a:lumOff val="40000"/>
                </a:schemeClr>
              </a:solidFill>
              <a:effectLst/>
              <a:uLnTx/>
              <a:uFillTx/>
              <a:latin typeface="+mn-lt"/>
              <a:ea typeface="Times New Roman" charset="0"/>
              <a:cs typeface="Times New Roman" charset="0"/>
            </a:rPr>
            <a:t>commercial</a:t>
          </a:r>
          <a:endParaRPr kumimoji="0" lang="en-US" sz="1200" b="1" i="0" u="none" strike="noStrike" kern="0" cap="none" spc="0" normalizeH="0" baseline="0" noProof="0" dirty="0">
            <a:ln>
              <a:noFill/>
            </a:ln>
            <a:solidFill>
              <a:schemeClr val="accent5">
                <a:lumMod val="60000"/>
                <a:lumOff val="40000"/>
              </a:schemeClr>
            </a:solidFill>
            <a:effectLst/>
            <a:uLnTx/>
            <a:uFillTx/>
            <a:latin typeface="+mn-lt"/>
            <a:ea typeface="Times New Roman" charset="0"/>
            <a:cs typeface="Times New Roman" charset="0"/>
          </a:endParaRPr>
        </a:p>
        <a:p xmlns:a="http://schemas.openxmlformats.org/drawingml/2006/main">
          <a:pPr eaLnBrk="0" hangingPunct="0"/>
          <a:r>
            <a:rPr lang="en-US" sz="1200" b="1" i="0" baseline="0" dirty="0" smtClean="0">
              <a:solidFill>
                <a:srgbClr val="72242D"/>
              </a:solidFill>
              <a:latin typeface="+mn-lt"/>
              <a:ea typeface="Times New Roman" charset="0"/>
              <a:cs typeface="Times New Roman" charset="0"/>
            </a:rPr>
            <a:t>residential</a:t>
          </a:r>
          <a:endParaRPr lang="en-US" sz="1200" b="1" i="0" baseline="0" dirty="0">
            <a:solidFill>
              <a:srgbClr val="72242D"/>
            </a:solidFill>
            <a:latin typeface="+mn-lt"/>
            <a:ea typeface="Times New Roman" charset="0"/>
            <a:cs typeface="Times New Roman" charset="0"/>
          </a:endParaRPr>
        </a:p>
        <a:p xmlns:a="http://schemas.openxmlformats.org/drawingml/2006/main">
          <a:pPr eaLnBrk="0" hangingPunct="0"/>
          <a:r>
            <a:rPr lang="en-US" sz="1200" b="1" i="0" baseline="0" dirty="0" smtClean="0">
              <a:solidFill>
                <a:schemeClr val="accent2">
                  <a:lumMod val="60000"/>
                  <a:lumOff val="40000"/>
                </a:schemeClr>
              </a:solidFill>
              <a:latin typeface="+mn-lt"/>
              <a:ea typeface="Times New Roman" charset="0"/>
              <a:cs typeface="Times New Roman" charset="0"/>
            </a:rPr>
            <a:t>electric power</a:t>
          </a:r>
          <a:endParaRPr lang="en-US" sz="1200" b="1" i="0" baseline="0" dirty="0">
            <a:solidFill>
              <a:schemeClr val="accent2">
                <a:lumMod val="60000"/>
                <a:lumOff val="40000"/>
              </a:schemeClr>
            </a:solidFill>
            <a:latin typeface="+mn-lt"/>
            <a:ea typeface="Times New Roman" charset="0"/>
            <a:cs typeface="Times New Roman" charset="0"/>
          </a:endParaRPr>
        </a:p>
      </cdr:txBody>
    </cdr:sp>
  </cdr:relSizeAnchor>
  <cdr:relSizeAnchor xmlns:cdr="http://schemas.openxmlformats.org/drawingml/2006/chartDrawing">
    <cdr:from>
      <cdr:x>0.06047</cdr:x>
      <cdr:y>0</cdr:y>
    </cdr:from>
    <cdr:to>
      <cdr:x>0.30869</cdr:x>
      <cdr:y>0.13426</cdr:y>
    </cdr:to>
    <cdr:sp macro="" textlink="">
      <cdr:nvSpPr>
        <cdr:cNvPr id="3" name="TextBox 1"/>
        <cdr:cNvSpPr txBox="1"/>
      </cdr:nvSpPr>
      <cdr:spPr bwMode="auto">
        <a:xfrm xmlns:a="http://schemas.openxmlformats.org/drawingml/2006/main">
          <a:off x="237773" y="-1399387"/>
          <a:ext cx="976074" cy="4014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dirty="0">
              <a:latin typeface="+mn-lt"/>
              <a:ea typeface="Times New Roman" charset="0"/>
              <a:cs typeface="Times New Roman" charset="0"/>
            </a:rPr>
            <a:t> </a:t>
          </a:r>
          <a:r>
            <a:rPr lang="en-US" sz="1200" dirty="0" smtClean="0">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 </a:t>
          </a:r>
          <a:endParaRPr lang="en-US" sz="1200" b="0" i="0" dirty="0">
            <a:solidFill>
              <a:schemeClr val="tx1"/>
            </a:solidFill>
            <a:latin typeface="+mn-lt"/>
            <a:ea typeface="Times New Roman" charset="0"/>
            <a:cs typeface="Times New Roman"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0.06108</cdr:x>
      <cdr:y>0.00596</cdr:y>
    </cdr:from>
    <cdr:to>
      <cdr:x>0.30372</cdr:x>
      <cdr:y>0.14022</cdr:y>
    </cdr:to>
    <cdr:sp macro="" textlink="">
      <cdr:nvSpPr>
        <cdr:cNvPr id="2" name="TextBox 1"/>
        <cdr:cNvSpPr txBox="1"/>
      </cdr:nvSpPr>
      <cdr:spPr bwMode="auto">
        <a:xfrm xmlns:a="http://schemas.openxmlformats.org/drawingml/2006/main">
          <a:off x="245710" y="17813"/>
          <a:ext cx="976074" cy="4014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dirty="0">
              <a:latin typeface="+mn-lt"/>
              <a:ea typeface="Times New Roman" charset="0"/>
              <a:cs typeface="Times New Roman" charset="0"/>
            </a:rPr>
            <a:t> </a:t>
          </a:r>
          <a:r>
            <a:rPr lang="en-US" sz="1200" dirty="0" smtClean="0">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 </a:t>
          </a:r>
          <a:endParaRPr lang="en-US" sz="1200" b="0" i="0" dirty="0">
            <a:solidFill>
              <a:schemeClr val="tx1"/>
            </a:solidFill>
            <a:latin typeface="+mn-lt"/>
            <a:ea typeface="Times New Roman" charset="0"/>
            <a:cs typeface="Times New Roman"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0.77495</cdr:x>
      <cdr:y>0.21563</cdr:y>
    </cdr:from>
    <cdr:to>
      <cdr:x>0.97544</cdr:x>
      <cdr:y>0.48348</cdr:y>
    </cdr:to>
    <cdr:sp macro="" textlink="">
      <cdr:nvSpPr>
        <cdr:cNvPr id="3" name="TextBox 1"/>
        <cdr:cNvSpPr txBox="1"/>
      </cdr:nvSpPr>
      <cdr:spPr bwMode="auto">
        <a:xfrm xmlns:a="http://schemas.openxmlformats.org/drawingml/2006/main">
          <a:off x="3047292" y="667844"/>
          <a:ext cx="788375" cy="8295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exports</a:t>
          </a:r>
        </a:p>
        <a:p xmlns:a="http://schemas.openxmlformats.org/drawingml/2006/main">
          <a:pPr eaLnBrk="0" hangingPunct="0"/>
          <a:endParaRPr lang="en-US" sz="1200" b="1" i="0" dirty="0" smtClean="0">
            <a:solidFill>
              <a:schemeClr val="tx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tx2"/>
            </a:solidFill>
            <a:latin typeface="+mn-lt"/>
            <a:ea typeface="Times New Roman" charset="0"/>
            <a:cs typeface="Times New Roman" charset="0"/>
          </a:endParaRPr>
        </a:p>
        <a:p xmlns:a="http://schemas.openxmlformats.org/drawingml/2006/main">
          <a:pPr eaLnBrk="0" hangingPunct="0"/>
          <a:r>
            <a:rPr lang="en-US" sz="1200" b="1" i="0" dirty="0" smtClean="0">
              <a:solidFill>
                <a:schemeClr val="tx2"/>
              </a:solidFill>
              <a:latin typeface="+mn-lt"/>
              <a:ea typeface="Times New Roman" charset="0"/>
              <a:cs typeface="Times New Roman" charset="0"/>
            </a:rPr>
            <a:t>imports</a:t>
          </a:r>
        </a:p>
      </cdr:txBody>
    </cdr:sp>
  </cdr:relSizeAnchor>
  <cdr:relSizeAnchor xmlns:cdr="http://schemas.openxmlformats.org/drawingml/2006/chartDrawing">
    <cdr:from>
      <cdr:x>0.24137</cdr:x>
      <cdr:y>0.0069</cdr:y>
    </cdr:from>
    <cdr:to>
      <cdr:x>0.45433</cdr:x>
      <cdr:y>0.14114</cdr:y>
    </cdr:to>
    <cdr:sp macro="" textlink="">
      <cdr:nvSpPr>
        <cdr:cNvPr id="6" name="TextBox 1"/>
        <cdr:cNvSpPr txBox="1"/>
      </cdr:nvSpPr>
      <cdr:spPr bwMode="auto">
        <a:xfrm xmlns:a="http://schemas.openxmlformats.org/drawingml/2006/main">
          <a:off x="949113" y="20625"/>
          <a:ext cx="837409" cy="4013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0.75681</cdr:x>
      <cdr:y>0.17198</cdr:y>
    </cdr:from>
    <cdr:to>
      <cdr:x>1</cdr:x>
      <cdr:y>0.53428</cdr:y>
    </cdr:to>
    <cdr:sp macro="" textlink="">
      <cdr:nvSpPr>
        <cdr:cNvPr id="3" name="TextBox 1"/>
        <cdr:cNvSpPr txBox="1"/>
      </cdr:nvSpPr>
      <cdr:spPr bwMode="auto">
        <a:xfrm xmlns:a="http://schemas.openxmlformats.org/drawingml/2006/main">
          <a:off x="3044439" y="514229"/>
          <a:ext cx="978286" cy="10832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2"/>
              </a:solidFill>
              <a:latin typeface="+mn-lt"/>
              <a:ea typeface="Times New Roman" charset="0"/>
              <a:cs typeface="Times New Roman" charset="0"/>
            </a:rPr>
            <a:t>petroleum</a:t>
          </a:r>
          <a:r>
            <a:rPr lang="en-US" sz="1200" b="1" i="0" baseline="0" dirty="0" smtClean="0">
              <a:solidFill>
                <a:schemeClr val="accent2"/>
              </a:solidFill>
              <a:latin typeface="+mn-lt"/>
              <a:ea typeface="Times New Roman" charset="0"/>
              <a:cs typeface="Times New Roman" charset="0"/>
            </a:rPr>
            <a:t> and other l</a:t>
          </a:r>
          <a:r>
            <a:rPr lang="en-US" sz="1200" b="1" i="0" dirty="0" smtClean="0">
              <a:solidFill>
                <a:schemeClr val="accent2"/>
              </a:solidFill>
              <a:latin typeface="+mn-lt"/>
              <a:ea typeface="Times New Roman" charset="0"/>
              <a:cs typeface="Times New Roman" charset="0"/>
            </a:rPr>
            <a:t>iquids</a:t>
          </a:r>
        </a:p>
        <a:p xmlns:a="http://schemas.openxmlformats.org/drawingml/2006/main">
          <a:pPr eaLnBrk="0" hangingPunct="0"/>
          <a:r>
            <a:rPr lang="en-US" sz="1200" b="1" i="0" dirty="0" smtClean="0">
              <a:solidFill>
                <a:schemeClr val="accent4"/>
              </a:solidFill>
              <a:latin typeface="+mn-lt"/>
              <a:ea typeface="Times New Roman" charset="0"/>
              <a:cs typeface="Times New Roman" charset="0"/>
            </a:rPr>
            <a:t>electricity</a:t>
          </a:r>
        </a:p>
        <a:p xmlns:a="http://schemas.openxmlformats.org/drawingml/2006/main">
          <a:pPr eaLnBrk="0" hangingPunct="0"/>
          <a:r>
            <a:rPr lang="en-US" sz="1200" b="1" i="0" dirty="0" smtClean="0">
              <a:solidFill>
                <a:srgbClr val="7F7F7F"/>
              </a:solidFill>
              <a:latin typeface="+mn-lt"/>
              <a:ea typeface="Times New Roman" charset="0"/>
              <a:cs typeface="Times New Roman" charset="0"/>
            </a:rPr>
            <a:t>coal and coke</a:t>
          </a:r>
        </a:p>
        <a:p xmlns:a="http://schemas.openxmlformats.org/drawingml/2006/main">
          <a:pPr eaLnBrk="0" hangingPunct="0"/>
          <a:r>
            <a:rPr lang="en-US" sz="1200" b="1" i="0" dirty="0" smtClean="0">
              <a:solidFill>
                <a:schemeClr val="accent1"/>
              </a:solidFill>
              <a:latin typeface="+mn-lt"/>
              <a:ea typeface="Times New Roman" charset="0"/>
              <a:cs typeface="Times New Roman" charset="0"/>
            </a:rPr>
            <a:t>natural gas</a:t>
          </a:r>
        </a:p>
      </cdr:txBody>
    </cdr:sp>
  </cdr:relSizeAnchor>
  <cdr:relSizeAnchor xmlns:cdr="http://schemas.openxmlformats.org/drawingml/2006/chartDrawing">
    <cdr:from>
      <cdr:x>0.30227</cdr:x>
      <cdr:y>0.0069</cdr:y>
    </cdr:from>
    <cdr:to>
      <cdr:x>0.51523</cdr:x>
      <cdr:y>0.14114</cdr:y>
    </cdr:to>
    <cdr:sp macro="" textlink="">
      <cdr:nvSpPr>
        <cdr:cNvPr id="6" name="TextBox 1"/>
        <cdr:cNvSpPr txBox="1"/>
      </cdr:nvSpPr>
      <cdr:spPr bwMode="auto">
        <a:xfrm xmlns:a="http://schemas.openxmlformats.org/drawingml/2006/main">
          <a:off x="1215959" y="20625"/>
          <a:ext cx="856680" cy="4013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0.14784</cdr:x>
      <cdr:y>0.53694</cdr:y>
    </cdr:from>
    <cdr:to>
      <cdr:x>0.27747</cdr:x>
      <cdr:y>0.72675</cdr:y>
    </cdr:to>
    <cdr:sp macro="" textlink="">
      <cdr:nvSpPr>
        <cdr:cNvPr id="7" name="TextBox 1"/>
        <cdr:cNvSpPr txBox="1"/>
      </cdr:nvSpPr>
      <cdr:spPr bwMode="auto">
        <a:xfrm xmlns:a="http://schemas.openxmlformats.org/drawingml/2006/main">
          <a:off x="594720" y="1663028"/>
          <a:ext cx="521466" cy="5878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net</a:t>
          </a:r>
          <a:r>
            <a:rPr lang="en-US" sz="1200" b="0" i="0" baseline="0" dirty="0" smtClean="0">
              <a:solidFill>
                <a:schemeClr val="bg2"/>
              </a:solidFill>
              <a:latin typeface="+mn-lt"/>
              <a:ea typeface="Times New Roman" charset="0"/>
              <a:cs typeface="Times New Roman" charset="0"/>
            </a:rPr>
            <a:t> imports</a:t>
          </a:r>
        </a:p>
        <a:p xmlns:a="http://schemas.openxmlformats.org/drawingml/2006/main">
          <a:pPr eaLnBrk="0" hangingPunct="0"/>
          <a:endParaRPr lang="en-US" sz="12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2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200" b="0"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net exports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0.59359</cdr:x>
      <cdr:y>0.16366</cdr:y>
    </cdr:from>
    <cdr:to>
      <cdr:x>0.89562</cdr:x>
      <cdr:y>0.7244</cdr:y>
    </cdr:to>
    <cdr:sp macro="" textlink="">
      <cdr:nvSpPr>
        <cdr:cNvPr id="3" name="TextBox 1"/>
        <cdr:cNvSpPr txBox="1"/>
      </cdr:nvSpPr>
      <cdr:spPr bwMode="auto">
        <a:xfrm xmlns:a="http://schemas.openxmlformats.org/drawingml/2006/main">
          <a:off x="2334130" y="506890"/>
          <a:ext cx="1187654" cy="17367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1200" b="1" i="0" dirty="0">
            <a:solidFill>
              <a:schemeClr val="tx2"/>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1"/>
            </a:solidFill>
            <a:latin typeface="+mn-lt"/>
            <a:ea typeface="Times New Roman" charset="0"/>
            <a:cs typeface="Times New Roman" charset="0"/>
          </a:endParaRPr>
        </a:p>
        <a:p xmlns:a="http://schemas.openxmlformats.org/drawingml/2006/main">
          <a:pPr algn="r" eaLnBrk="0" hangingPunct="0"/>
          <a:r>
            <a:rPr lang="en-US" sz="1200" b="1" i="0" dirty="0">
              <a:solidFill>
                <a:srgbClr val="E1AB76"/>
              </a:solidFill>
              <a:latin typeface="+mn-lt"/>
              <a:ea typeface="Times New Roman" charset="0"/>
              <a:cs typeface="Times New Roman" charset="0"/>
            </a:rPr>
            <a:t>  </a:t>
          </a: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endParaRPr kumimoji="0" lang="en-US" sz="12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xmlns:a="http://schemas.openxmlformats.org/drawingml/2006/main">
          <a:pPr algn="r" eaLnBrk="0" hangingPunct="0"/>
          <a:endParaRPr lang="en-US" sz="1200" b="1" i="0" dirty="0">
            <a:solidFill>
              <a:schemeClr val="accent2"/>
            </a:solidFill>
            <a:latin typeface="+mn-lt"/>
            <a:ea typeface="Times New Roman" charset="0"/>
            <a:cs typeface="Times New Roman" charset="0"/>
          </a:endParaRPr>
        </a:p>
        <a:p xmlns:a="http://schemas.openxmlformats.org/drawingml/2006/main">
          <a:pPr algn="r" eaLnBrk="0" hangingPunct="0"/>
          <a:r>
            <a:rPr lang="en-US" sz="1200" b="1" dirty="0" smtClean="0">
              <a:solidFill>
                <a:srgbClr val="5D9732"/>
              </a:solidFill>
              <a:ea typeface="Times New Roman" charset="0"/>
              <a:cs typeface="Times New Roman" charset="0"/>
            </a:rPr>
            <a:t>industrial</a:t>
          </a:r>
          <a:endParaRPr lang="en-US" sz="1200" b="1" i="0" dirty="0" smtClean="0">
            <a:solidFill>
              <a:srgbClr val="5D9732"/>
            </a:solidFill>
            <a:ea typeface="Times New Roman" charset="0"/>
            <a:cs typeface="Times New Roman" charset="0"/>
          </a:endParaRPr>
        </a:p>
        <a:p xmlns:a="http://schemas.openxmlformats.org/drawingml/2006/main">
          <a:pPr algn="r" eaLnBrk="0" hangingPunct="0"/>
          <a:endParaRPr lang="en-US" sz="1200" b="1" i="0" dirty="0" smtClean="0">
            <a:solidFill>
              <a:schemeClr val="accent3"/>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3"/>
            </a:solidFill>
            <a:latin typeface="+mn-lt"/>
            <a:ea typeface="Times New Roman" charset="0"/>
            <a:cs typeface="Times New Roman" charset="0"/>
          </a:endParaRPr>
        </a:p>
        <a:p xmlns:a="http://schemas.openxmlformats.org/drawingml/2006/main">
          <a:pPr algn="r" eaLnBrk="0" hangingPunct="0"/>
          <a:r>
            <a:rPr lang="en-US" sz="1200" b="1" dirty="0">
              <a:solidFill>
                <a:srgbClr val="E1AB76"/>
              </a:solidFill>
              <a:ea typeface="Times New Roman" charset="0"/>
              <a:cs typeface="Times New Roman" charset="0"/>
            </a:rPr>
            <a:t>e</a:t>
          </a:r>
          <a:r>
            <a:rPr lang="en-US" sz="1200" b="1" dirty="0" smtClean="0">
              <a:solidFill>
                <a:srgbClr val="E1AB76"/>
              </a:solidFill>
              <a:ea typeface="Times New Roman" charset="0"/>
              <a:cs typeface="Times New Roman" charset="0"/>
            </a:rPr>
            <a:t>lectric power</a:t>
          </a:r>
          <a:endParaRPr lang="en-US" sz="1200" b="1" i="0" dirty="0">
            <a:solidFill>
              <a:schemeClr val="accent5">
                <a:lumMod val="75000"/>
              </a:schemeClr>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5">
                <a:lumMod val="75000"/>
              </a:schemeClr>
            </a:solidFill>
            <a:latin typeface="+mn-lt"/>
            <a:ea typeface="Times New Roman" charset="0"/>
            <a:cs typeface="Times New Roman" charset="0"/>
          </a:endParaRPr>
        </a:p>
        <a:p xmlns:a="http://schemas.openxmlformats.org/drawingml/2006/main">
          <a:pPr algn="r" eaLnBrk="0" hangingPunct="0"/>
          <a:r>
            <a:rPr lang="en-US" sz="1200" b="1" i="0" dirty="0">
              <a:solidFill>
                <a:srgbClr val="72242D"/>
              </a:solidFill>
              <a:latin typeface="+mn-lt"/>
              <a:ea typeface="Times New Roman" charset="0"/>
              <a:cs typeface="Times New Roman" charset="0"/>
            </a:rPr>
            <a:t>residential</a:t>
          </a:r>
        </a:p>
        <a:p xmlns:a="http://schemas.openxmlformats.org/drawingml/2006/main">
          <a:pPr algn="r" eaLnBrk="0" hangingPunct="0"/>
          <a:endParaRPr lang="en-US" sz="200" b="1" i="0" dirty="0" smtClean="0">
            <a:solidFill>
              <a:srgbClr val="E9B8BD"/>
            </a:solidFill>
            <a:latin typeface="+mn-lt"/>
            <a:ea typeface="Times New Roman" charset="0"/>
            <a:cs typeface="Times New Roman" charset="0"/>
          </a:endParaRPr>
        </a:p>
        <a:p xmlns:a="http://schemas.openxmlformats.org/drawingml/2006/main">
          <a:pPr algn="r" eaLnBrk="0" hangingPunct="0"/>
          <a:r>
            <a:rPr lang="en-US" sz="1200" b="1" i="0" dirty="0" smtClean="0">
              <a:solidFill>
                <a:srgbClr val="E9B8BD"/>
              </a:solidFill>
              <a:latin typeface="+mn-lt"/>
              <a:ea typeface="Times New Roman" charset="0"/>
              <a:cs typeface="Times New Roman" charset="0"/>
            </a:rPr>
            <a:t>commercial</a:t>
          </a:r>
          <a:endParaRPr lang="en-US" sz="1200" b="1" i="0" dirty="0">
            <a:solidFill>
              <a:srgbClr val="E9B8BD"/>
            </a:solidFill>
            <a:latin typeface="+mn-lt"/>
            <a:ea typeface="Times New Roman" charset="0"/>
            <a:cs typeface="Times New Roman" charset="0"/>
          </a:endParaRPr>
        </a:p>
      </cdr:txBody>
    </cdr:sp>
  </cdr:relSizeAnchor>
  <cdr:relSizeAnchor xmlns:cdr="http://schemas.openxmlformats.org/drawingml/2006/chartDrawing">
    <cdr:from>
      <cdr:x>0.38152</cdr:x>
      <cdr:y>0.01244</cdr:y>
    </cdr:from>
    <cdr:to>
      <cdr:x>0.6722</cdr:x>
      <cdr:y>0.21412</cdr:y>
    </cdr:to>
    <cdr:sp macro="" textlink="">
      <cdr:nvSpPr>
        <cdr:cNvPr id="2" name="TextBox 1"/>
        <cdr:cNvSpPr txBox="1"/>
      </cdr:nvSpPr>
      <cdr:spPr bwMode="auto">
        <a:xfrm xmlns:a="http://schemas.openxmlformats.org/drawingml/2006/main">
          <a:off x="1500214" y="38528"/>
          <a:ext cx="1143023" cy="6246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i="0" dirty="0">
              <a:solidFill>
                <a:schemeClr val="tx1"/>
              </a:solidFill>
              <a:latin typeface="+mn-lt"/>
              <a:ea typeface="Times New Roman" charset="0"/>
              <a:cs typeface="Times New Roman" charset="0"/>
            </a:rPr>
            <a:t>history   </a:t>
          </a:r>
          <a:r>
            <a:rPr lang="en-US" sz="1200" i="0" dirty="0" smtClean="0">
              <a:solidFill>
                <a:schemeClr val="tx1"/>
              </a:solidFill>
              <a:latin typeface="+mn-lt"/>
              <a:ea typeface="Times New Roman" charset="0"/>
              <a:cs typeface="Times New Roman" charset="0"/>
            </a:rPr>
            <a:t>projections  </a:t>
          </a:r>
          <a:endParaRPr lang="en-US" sz="1200" i="0" dirty="0">
            <a:solidFill>
              <a:schemeClr val="tx1"/>
            </a:solidFill>
            <a:latin typeface="+mn-lt"/>
            <a:ea typeface="Times New Roman" charset="0"/>
            <a:cs typeface="Times New Roman"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0.64133</cdr:x>
      <cdr:y>0.20913</cdr:y>
    </cdr:from>
    <cdr:to>
      <cdr:x>0.89115</cdr:x>
      <cdr:y>0.74881</cdr:y>
    </cdr:to>
    <cdr:sp macro="" textlink="">
      <cdr:nvSpPr>
        <cdr:cNvPr id="3" name="TextBox 1"/>
        <cdr:cNvSpPr txBox="1"/>
      </cdr:nvSpPr>
      <cdr:spPr bwMode="auto">
        <a:xfrm xmlns:a="http://schemas.openxmlformats.org/drawingml/2006/main">
          <a:off x="2579894" y="647722"/>
          <a:ext cx="1004957" cy="16715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a:solidFill>
                <a:srgbClr val="BD732A"/>
              </a:solidFill>
              <a:latin typeface="+mn-lt"/>
              <a:ea typeface="Times New Roman" charset="0"/>
              <a:cs typeface="Times New Roman" charset="0"/>
            </a:rPr>
            <a:t>petroleum</a:t>
          </a:r>
        </a:p>
        <a:p xmlns:a="http://schemas.openxmlformats.org/drawingml/2006/main">
          <a:pPr algn="r" eaLnBrk="0" hangingPunct="0"/>
          <a:endParaRPr lang="en-US" sz="1200" b="1" i="0" dirty="0">
            <a:solidFill>
              <a:schemeClr val="accent1"/>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1"/>
            </a:solidFill>
            <a:latin typeface="+mn-lt"/>
            <a:ea typeface="Times New Roman" charset="0"/>
            <a:cs typeface="Times New Roman" charset="0"/>
          </a:endParaRPr>
        </a:p>
        <a:p xmlns:a="http://schemas.openxmlformats.org/drawingml/2006/main">
          <a:pPr algn="r" eaLnBrk="0" hangingPunct="0"/>
          <a:endParaRPr lang="en-US" sz="1200" b="1" i="0" dirty="0" smtClean="0">
            <a:solidFill>
              <a:schemeClr val="accent1"/>
            </a:solidFill>
            <a:latin typeface="+mn-lt"/>
            <a:ea typeface="Times New Roman" charset="0"/>
            <a:cs typeface="Times New Roman" charset="0"/>
          </a:endParaRPr>
        </a:p>
        <a:p xmlns:a="http://schemas.openxmlformats.org/drawingml/2006/main">
          <a:pPr algn="r" eaLnBrk="0" hangingPunct="0"/>
          <a:r>
            <a:rPr lang="en-US" sz="1200" b="1" i="0" dirty="0" smtClean="0">
              <a:solidFill>
                <a:schemeClr val="accent1"/>
              </a:solidFill>
              <a:latin typeface="+mn-lt"/>
              <a:ea typeface="Times New Roman" charset="0"/>
              <a:cs typeface="Times New Roman" charset="0"/>
            </a:rPr>
            <a:t>natural </a:t>
          </a:r>
          <a:r>
            <a:rPr lang="en-US" sz="1200" b="1" i="0" dirty="0">
              <a:solidFill>
                <a:schemeClr val="accent1"/>
              </a:solidFill>
              <a:latin typeface="+mn-lt"/>
              <a:ea typeface="Times New Roman" charset="0"/>
              <a:cs typeface="Times New Roman" charset="0"/>
            </a:rPr>
            <a:t>gas</a:t>
          </a:r>
        </a:p>
        <a:p xmlns:a="http://schemas.openxmlformats.org/drawingml/2006/main">
          <a:pPr algn="r" eaLnBrk="0" hangingPunct="0"/>
          <a:endParaRPr lang="en-US" sz="1200" b="1" i="0" dirty="0">
            <a:solidFill>
              <a:schemeClr val="accent2"/>
            </a:solidFill>
            <a:latin typeface="+mn-lt"/>
            <a:ea typeface="Times New Roman" charset="0"/>
            <a:cs typeface="Times New Roman" charset="0"/>
          </a:endParaRPr>
        </a:p>
        <a:p xmlns:a="http://schemas.openxmlformats.org/drawingml/2006/main">
          <a:pPr algn="r" eaLnBrk="0" hangingPunct="0"/>
          <a:endParaRPr lang="en-US" sz="2000" b="1" i="0" dirty="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r>
            <a:rPr lang="en-US" sz="1200" b="1" i="0" dirty="0" smtClean="0">
              <a:solidFill>
                <a:schemeClr val="tx1">
                  <a:lumMod val="50000"/>
                  <a:lumOff val="50000"/>
                </a:schemeClr>
              </a:solidFill>
              <a:latin typeface="+mn-lt"/>
              <a:ea typeface="Times New Roman" charset="0"/>
              <a:cs typeface="Times New Roman" charset="0"/>
            </a:rPr>
            <a:t>coal</a:t>
          </a:r>
          <a:endParaRPr lang="en-US" sz="1200" b="1" i="0" dirty="0">
            <a:solidFill>
              <a:schemeClr val="tx1">
                <a:lumMod val="50000"/>
                <a:lumOff val="50000"/>
              </a:schemeClr>
            </a:solidFill>
            <a:latin typeface="+mn-lt"/>
            <a:ea typeface="Times New Roman" charset="0"/>
            <a:cs typeface="Times New Roman" charset="0"/>
          </a:endParaRPr>
        </a:p>
      </cdr:txBody>
    </cdr:sp>
  </cdr:relSizeAnchor>
  <cdr:relSizeAnchor xmlns:cdr="http://schemas.openxmlformats.org/drawingml/2006/chartDrawing">
    <cdr:from>
      <cdr:x>0.38063</cdr:x>
      <cdr:y>0</cdr:y>
    </cdr:from>
    <cdr:to>
      <cdr:x>0.64211</cdr:x>
      <cdr:y>0.15064</cdr:y>
    </cdr:to>
    <cdr:sp macro="" textlink="">
      <cdr:nvSpPr>
        <cdr:cNvPr id="2" name="TextBox 1"/>
        <cdr:cNvSpPr txBox="1"/>
      </cdr:nvSpPr>
      <cdr:spPr bwMode="auto">
        <a:xfrm xmlns:a="http://schemas.openxmlformats.org/drawingml/2006/main">
          <a:off x="1531150" y="0"/>
          <a:ext cx="1051863" cy="4665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p>
        <a:p xmlns:a="http://schemas.openxmlformats.org/drawingml/2006/main">
          <a:pPr eaLnBrk="0" hangingPunct="0"/>
          <a:r>
            <a:rPr lang="en-US" sz="1200" i="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400" i="0" dirty="0">
            <a:solidFill>
              <a:schemeClr val="tx1"/>
            </a:solidFill>
            <a:latin typeface="+mn-lt"/>
            <a:ea typeface="Times New Roman" charset="0"/>
            <a:cs typeface="Times New Roman"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9081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86957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07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261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7705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026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57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724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Tx/>
              <a:buNone/>
            </a:pPr>
            <a:endParaRPr lang="en-US" baseline="0" dirty="0" smtClean="0"/>
          </a:p>
        </p:txBody>
      </p:sp>
    </p:spTree>
    <p:extLst>
      <p:ext uri="{BB962C8B-B14F-4D97-AF65-F5344CB8AC3E}">
        <p14:creationId xmlns:p14="http://schemas.microsoft.com/office/powerpoint/2010/main" val="2798240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0" name="Text Placeholder 8"/>
          <p:cNvSpPr>
            <a:spLocks noGrp="1"/>
          </p:cNvSpPr>
          <p:nvPr>
            <p:ph type="body" sz="quarter" idx="12"/>
          </p:nvPr>
        </p:nvSpPr>
        <p:spPr>
          <a:xfrm>
            <a:off x="685800" y="891540"/>
            <a:ext cx="8001000" cy="356616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3"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10"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chart</a:t>
            </a:r>
            <a:endParaRPr lang="en-US" noProof="0" dirty="0"/>
          </a:p>
        </p:txBody>
      </p:sp>
      <p:sp>
        <p:nvSpPr>
          <p:cNvPr id="15"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6"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7"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9"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0"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8" name="Chart Placeholder 8"/>
          <p:cNvSpPr>
            <a:spLocks noGrp="1"/>
          </p:cNvSpPr>
          <p:nvPr>
            <p:ph type="chart" sz="quarter" idx="12"/>
          </p:nvPr>
        </p:nvSpPr>
        <p:spPr>
          <a:xfrm>
            <a:off x="685800" y="1262271"/>
            <a:ext cx="8001000" cy="31268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chart</a:t>
            </a:r>
            <a:endParaRPr lang="en-US" noProof="0" dirty="0"/>
          </a:p>
        </p:txBody>
      </p:sp>
      <p:sp>
        <p:nvSpPr>
          <p:cNvPr id="12"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3" name="Text Placeholder 11"/>
          <p:cNvSpPr>
            <a:spLocks noGrp="1"/>
          </p:cNvSpPr>
          <p:nvPr>
            <p:ph type="body" sz="quarter" idx="17"/>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4"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7"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Picture Placeholder 12"/>
          <p:cNvSpPr>
            <a:spLocks noGrp="1"/>
          </p:cNvSpPr>
          <p:nvPr>
            <p:ph type="pic" sz="quarter" idx="16"/>
          </p:nvPr>
        </p:nvSpPr>
        <p:spPr>
          <a:xfrm>
            <a:off x="685800" y="83488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picture</a:t>
            </a:r>
            <a:endParaRPr lang="en-US" noProof="0" dirty="0"/>
          </a:p>
        </p:txBody>
      </p:sp>
      <p:sp>
        <p:nvSpPr>
          <p:cNvPr id="8"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1"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2"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6" name="Text Placeholder 8"/>
          <p:cNvSpPr>
            <a:spLocks noGrp="1"/>
          </p:cNvSpPr>
          <p:nvPr>
            <p:ph type="body" sz="quarter" idx="12"/>
          </p:nvPr>
        </p:nvSpPr>
        <p:spPr>
          <a:xfrm>
            <a:off x="685800" y="834887"/>
            <a:ext cx="8001000" cy="3417072"/>
          </a:xfrm>
          <a:prstGeom prst="rect">
            <a:avLst/>
          </a:prstGeom>
        </p:spPr>
        <p:txBody>
          <a:bodyPr lIns="0" tIns="0" rIns="0" bIns="0"/>
          <a:lstStyle>
            <a:lvl1pPr marL="0" indent="0">
              <a:lnSpc>
                <a:spcPts val="1500"/>
              </a:lnSpc>
              <a:spcBef>
                <a:spcPts val="0"/>
              </a:spcBef>
              <a:spcAft>
                <a:spcPts val="0"/>
              </a:spcAft>
              <a:buNone/>
              <a:defRPr sz="1400" i="1">
                <a:latin typeface="+mj-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a:t>Click to edit Master text styles</a:t>
            </a:r>
          </a:p>
        </p:txBody>
      </p:sp>
      <p:sp>
        <p:nvSpPr>
          <p:cNvPr id="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0"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92258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line or bar graph">
    <p:spTree>
      <p:nvGrpSpPr>
        <p:cNvPr id="1" name=""/>
        <p:cNvGrpSpPr/>
        <p:nvPr/>
      </p:nvGrpSpPr>
      <p:grpSpPr>
        <a:xfrm>
          <a:off x="0" y="0"/>
          <a:ext cx="0" cy="0"/>
          <a:chOff x="0" y="0"/>
          <a:chExt cx="0" cy="0"/>
        </a:xfrm>
      </p:grpSpPr>
      <p:sp>
        <p:nvSpPr>
          <p:cNvPr id="10"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chart</a:t>
            </a:r>
            <a:endParaRPr lang="en-US" noProof="0" dirty="0"/>
          </a:p>
        </p:txBody>
      </p:sp>
      <p:sp>
        <p:nvSpPr>
          <p:cNvPr id="15"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6"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7"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9"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0"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127237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7" name="Text Placeholder 8"/>
          <p:cNvSpPr>
            <a:spLocks noGrp="1"/>
          </p:cNvSpPr>
          <p:nvPr>
            <p:ph type="body" sz="quarter" idx="12"/>
          </p:nvPr>
        </p:nvSpPr>
        <p:spPr>
          <a:xfrm>
            <a:off x="685800" y="891540"/>
            <a:ext cx="8001000" cy="356616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2"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3"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4234945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sp>
        <p:nvSpPr>
          <p:cNvPr id="10"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2"/>
          <p:cNvSpPr>
            <a:spLocks noGrp="1"/>
          </p:cNvSpPr>
          <p:nvPr>
            <p:ph sz="quarter" idx="13"/>
          </p:nvPr>
        </p:nvSpPr>
        <p:spPr>
          <a:xfrm>
            <a:off x="4663440" y="1292087"/>
            <a:ext cx="402336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7"/>
          </p:nvPr>
        </p:nvSpPr>
        <p:spPr>
          <a:xfrm>
            <a:off x="685800" y="894520"/>
            <a:ext cx="3931920"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0" name="Text Placeholder 13"/>
          <p:cNvSpPr>
            <a:spLocks noGrp="1"/>
          </p:cNvSpPr>
          <p:nvPr>
            <p:ph type="body" sz="quarter" idx="18"/>
          </p:nvPr>
        </p:nvSpPr>
        <p:spPr>
          <a:xfrm>
            <a:off x="4663440" y="894520"/>
            <a:ext cx="4023360" cy="35085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2"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23"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4"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49417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ong title and 2 labeled columns">
    <p:spTree>
      <p:nvGrpSpPr>
        <p:cNvPr id="1" name=""/>
        <p:cNvGrpSpPr/>
        <p:nvPr/>
      </p:nvGrpSpPr>
      <p:grpSpPr>
        <a:xfrm>
          <a:off x="0" y="0"/>
          <a:ext cx="0" cy="0"/>
          <a:chOff x="0" y="0"/>
          <a:chExt cx="0" cy="0"/>
        </a:xfrm>
      </p:grpSpPr>
      <p:sp>
        <p:nvSpPr>
          <p:cNvPr id="13" name="Content Placeholder 10"/>
          <p:cNvSpPr>
            <a:spLocks noGrp="1"/>
          </p:cNvSpPr>
          <p:nvPr>
            <p:ph sz="quarter" idx="12"/>
          </p:nvPr>
        </p:nvSpPr>
        <p:spPr>
          <a:xfrm>
            <a:off x="685799" y="1292087"/>
            <a:ext cx="2599267"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p:cNvSpPr>
            <a:spLocks noGrp="1"/>
          </p:cNvSpPr>
          <p:nvPr>
            <p:ph type="body" sz="quarter" idx="17"/>
          </p:nvPr>
        </p:nvSpPr>
        <p:spPr>
          <a:xfrm>
            <a:off x="685800" y="894520"/>
            <a:ext cx="2599266" cy="350851"/>
          </a:xfrm>
          <a:prstGeom prst="rect">
            <a:avLst/>
          </a:prstGeom>
        </p:spPr>
        <p:txBody>
          <a:bodyPr lIns="0" t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2" name="Text Placeholder 13"/>
          <p:cNvSpPr>
            <a:spLocks noGrp="1"/>
          </p:cNvSpPr>
          <p:nvPr>
            <p:ph type="body" sz="quarter" idx="18"/>
          </p:nvPr>
        </p:nvSpPr>
        <p:spPr>
          <a:xfrm>
            <a:off x="3386666" y="894520"/>
            <a:ext cx="2599267" cy="350851"/>
          </a:xfrm>
          <a:prstGeom prst="rect">
            <a:avLst/>
          </a:prstGeom>
        </p:spPr>
        <p:txBody>
          <a:bodyPr tIns="0" r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gn="l">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3"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24" name="Content Placeholder 10"/>
          <p:cNvSpPr>
            <a:spLocks noGrp="1"/>
          </p:cNvSpPr>
          <p:nvPr>
            <p:ph sz="quarter" idx="19"/>
          </p:nvPr>
        </p:nvSpPr>
        <p:spPr>
          <a:xfrm>
            <a:off x="3386666" y="1292087"/>
            <a:ext cx="2599267"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10"/>
          <p:cNvSpPr>
            <a:spLocks noGrp="1"/>
          </p:cNvSpPr>
          <p:nvPr>
            <p:ph sz="quarter" idx="20"/>
          </p:nvPr>
        </p:nvSpPr>
        <p:spPr>
          <a:xfrm>
            <a:off x="6087533" y="1292087"/>
            <a:ext cx="2599267"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7"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29" name="Text Placeholder 13"/>
          <p:cNvSpPr>
            <a:spLocks noGrp="1"/>
          </p:cNvSpPr>
          <p:nvPr>
            <p:ph type="body" sz="quarter" idx="21"/>
          </p:nvPr>
        </p:nvSpPr>
        <p:spPr>
          <a:xfrm>
            <a:off x="6087532" y="894519"/>
            <a:ext cx="2599267" cy="350851"/>
          </a:xfrm>
          <a:prstGeom prst="rect">
            <a:avLst/>
          </a:prstGeom>
        </p:spPr>
        <p:txBody>
          <a:bodyPr tIns="0" r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gn="l">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1674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1659636"/>
            <a:ext cx="8229600" cy="1117854"/>
          </a:xfrm>
          <a:prstGeom prst="rect">
            <a:avLst/>
          </a:prstGeom>
        </p:spPr>
        <p:txBody>
          <a:bodyPr anchor="b" anchorCtr="0"/>
          <a:lstStyle>
            <a:lvl1pPr algn="ctr">
              <a:defRPr sz="3600">
                <a:solidFill>
                  <a:schemeClr val="accent1"/>
                </a:solidFill>
              </a:defRPr>
            </a:lvl1pPr>
          </a:lstStyle>
          <a:p>
            <a:r>
              <a:rPr lang="en-US" dirty="0"/>
              <a:t>Section Title — click to edit</a:t>
            </a:r>
          </a:p>
        </p:txBody>
      </p:sp>
      <p:sp>
        <p:nvSpPr>
          <p:cNvPr id="7"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0"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6"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8"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1"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7"/>
          <p:cNvSpPr>
            <a:spLocks noChangeArrowheads="1"/>
          </p:cNvSpPr>
          <p:nvPr userDrawn="1"/>
        </p:nvSpPr>
        <p:spPr bwMode="auto">
          <a:xfrm>
            <a:off x="0" y="4785734"/>
            <a:ext cx="9144000" cy="365139"/>
          </a:xfrm>
          <a:prstGeom prst="rect">
            <a:avLst/>
          </a:prstGeom>
          <a:solidFill>
            <a:schemeClr val="accent1"/>
          </a:solid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a:p>
        </p:txBody>
      </p:sp>
      <p:sp>
        <p:nvSpPr>
          <p:cNvPr id="11" name="Rectangle 7"/>
          <p:cNvSpPr>
            <a:spLocks noChangeArrowheads="1"/>
          </p:cNvSpPr>
          <p:nvPr userDrawn="1"/>
        </p:nvSpPr>
        <p:spPr bwMode="auto">
          <a:xfrm>
            <a:off x="0" y="1"/>
            <a:ext cx="9144000" cy="69056"/>
          </a:xfrm>
          <a:prstGeom prst="rect">
            <a:avLst/>
          </a:prstGeom>
          <a:solidFill>
            <a:srgbClr val="169DD8"/>
          </a:solid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a:p>
        </p:txBody>
      </p:sp>
      <p:sp>
        <p:nvSpPr>
          <p:cNvPr id="12" name="TextBox 11"/>
          <p:cNvSpPr txBox="1"/>
          <p:nvPr userDrawn="1"/>
        </p:nvSpPr>
        <p:spPr>
          <a:xfrm>
            <a:off x="652463" y="4846394"/>
            <a:ext cx="6089777" cy="253916"/>
          </a:xfrm>
          <a:prstGeom prst="rect">
            <a:avLst/>
          </a:prstGeom>
          <a:noFill/>
        </p:spPr>
        <p:txBody>
          <a:bodyPr wrap="square" rtlCol="0">
            <a:spAutoFit/>
          </a:bodyPr>
          <a:lstStyle/>
          <a:p>
            <a:pPr algn="l"/>
            <a:r>
              <a:rPr lang="en-US" sz="1050" b="0" dirty="0" smtClean="0">
                <a:solidFill>
                  <a:schemeClr val="bg1"/>
                </a:solidFill>
              </a:rPr>
              <a:t>Source: U.S. Energy Information Administration</a:t>
            </a:r>
            <a:r>
              <a:rPr lang="en-US" sz="1050" b="0" baseline="0" dirty="0" smtClean="0">
                <a:solidFill>
                  <a:schemeClr val="bg1"/>
                </a:solidFill>
              </a:rPr>
              <a:t>, </a:t>
            </a:r>
            <a:r>
              <a:rPr lang="en-US" sz="1050" b="0" i="1" baseline="0" dirty="0" smtClean="0">
                <a:solidFill>
                  <a:schemeClr val="bg1"/>
                </a:solidFill>
              </a:rPr>
              <a:t>Annual Energy Outlook 2022</a:t>
            </a:r>
            <a:r>
              <a:rPr lang="en-US" sz="1050" b="0" i="0" baseline="0" dirty="0" smtClean="0">
                <a:solidFill>
                  <a:schemeClr val="bg1"/>
                </a:solidFill>
              </a:rPr>
              <a:t> (AEO2022)</a:t>
            </a:r>
            <a:endParaRPr lang="en-US" sz="1050" b="0" i="1" dirty="0">
              <a:solidFill>
                <a:schemeClr val="bg1"/>
              </a:solidFill>
            </a:endParaRPr>
          </a:p>
        </p:txBody>
      </p:sp>
      <p:sp>
        <p:nvSpPr>
          <p:cNvPr id="13" name="TextBox 12"/>
          <p:cNvSpPr txBox="1"/>
          <p:nvPr userDrawn="1"/>
        </p:nvSpPr>
        <p:spPr>
          <a:xfrm>
            <a:off x="7070883" y="4846394"/>
            <a:ext cx="1480376" cy="253916"/>
          </a:xfrm>
          <a:prstGeom prst="rect">
            <a:avLst/>
          </a:prstGeom>
          <a:noFill/>
        </p:spPr>
        <p:txBody>
          <a:bodyPr wrap="square" rtlCol="0">
            <a:spAutoFit/>
          </a:bodyPr>
          <a:lstStyle/>
          <a:p>
            <a:pPr algn="r"/>
            <a:r>
              <a:rPr lang="en-US" sz="1050" dirty="0">
                <a:solidFill>
                  <a:schemeClr val="bg1"/>
                </a:solidFill>
                <a:latin typeface="+mn-lt"/>
              </a:rPr>
              <a:t>www.eia.gov/aeo</a:t>
            </a:r>
          </a:p>
        </p:txBody>
      </p:sp>
      <p:pic>
        <p:nvPicPr>
          <p:cNvPr id="17" name="Picture 2" descr="C:\Documents and Settings\MVO\Desktop\eia_logo_white-02.png"/>
          <p:cNvPicPr>
            <a:picLocks noChangeAspect="1" noChangeArrowheads="1"/>
          </p:cNvPicPr>
          <p:nvPr userDrawn="1"/>
        </p:nvPicPr>
        <p:blipFill>
          <a:blip r:embed="rId18" cstate="print"/>
          <a:srcRect/>
          <a:stretch>
            <a:fillRect/>
          </a:stretch>
        </p:blipFill>
        <p:spPr bwMode="auto">
          <a:xfrm>
            <a:off x="153125" y="4842273"/>
            <a:ext cx="351507" cy="242828"/>
          </a:xfrm>
          <a:prstGeom prst="rect">
            <a:avLst/>
          </a:prstGeom>
          <a:noFill/>
          <a:ln>
            <a:noFill/>
          </a:ln>
        </p:spPr>
      </p:pic>
      <p:cxnSp>
        <p:nvCxnSpPr>
          <p:cNvPr id="18" name="Straight Connector 12"/>
          <p:cNvCxnSpPr>
            <a:cxnSpLocks noChangeShapeType="1"/>
          </p:cNvCxnSpPr>
          <p:nvPr userDrawn="1"/>
        </p:nvCxnSpPr>
        <p:spPr bwMode="auto">
          <a:xfrm>
            <a:off x="586383" y="4829380"/>
            <a:ext cx="0" cy="264893"/>
          </a:xfrm>
          <a:prstGeom prst="line">
            <a:avLst/>
          </a:prstGeom>
          <a:noFill/>
          <a:ln w="12700">
            <a:solidFill>
              <a:schemeClr val="bg1">
                <a:alpha val="39999"/>
              </a:schemeClr>
            </a:solidFill>
            <a:round/>
            <a:headEnd/>
            <a:tailEnd/>
          </a:ln>
        </p:spPr>
      </p:cxnSp>
      <p:sp>
        <p:nvSpPr>
          <p:cNvPr id="19" name="Oval 13"/>
          <p:cNvSpPr>
            <a:spLocks/>
          </p:cNvSpPr>
          <p:nvPr userDrawn="1"/>
        </p:nvSpPr>
        <p:spPr bwMode="auto">
          <a:xfrm>
            <a:off x="8732839" y="4871769"/>
            <a:ext cx="210312" cy="210312"/>
          </a:xfrm>
          <a:prstGeom prst="ellipse">
            <a:avLst/>
          </a:prstGeom>
          <a:solidFill>
            <a:srgbClr val="FFFFFF"/>
          </a:solid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a:p>
        </p:txBody>
      </p:sp>
    </p:spTree>
  </p:cSld>
  <p:clrMap bg1="lt1" tx1="dk1" bg2="lt2" tx2="dk2" accent1="accent1" accent2="accent2" accent3="accent3" accent4="accent4" accent5="accent5" accent6="accent6" hlink="hlink" folHlink="folHlink"/>
  <p:sldLayoutIdLst>
    <p:sldLayoutId id="2147485258" r:id="rId1"/>
    <p:sldLayoutId id="2147485272" r:id="rId2"/>
    <p:sldLayoutId id="2147485260" r:id="rId3"/>
    <p:sldLayoutId id="2147485261" r:id="rId4"/>
    <p:sldLayoutId id="2147485273" r:id="rId5"/>
    <p:sldLayoutId id="2147485275" r:id="rId6"/>
    <p:sldLayoutId id="2147485262" r:id="rId7"/>
    <p:sldLayoutId id="2147485263" r:id="rId8"/>
    <p:sldLayoutId id="2147485264" r:id="rId9"/>
    <p:sldLayoutId id="2147485265" r:id="rId10"/>
    <p:sldLayoutId id="2147485266" r:id="rId11"/>
    <p:sldLayoutId id="2147485267" r:id="rId12"/>
    <p:sldLayoutId id="2147485268" r:id="rId13"/>
    <p:sldLayoutId id="2147485269" r:id="rId14"/>
    <p:sldLayoutId id="2147485274" r:id="rId15"/>
    <p:sldLayoutId id="2147485276"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chart" Target="../charts/chart17.xml"/><Relationship Id="rId4" Type="http://schemas.openxmlformats.org/officeDocument/2006/relationships/chart" Target="../charts/char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image" Target="../media/image7.emf"/><Relationship Id="rId7" Type="http://schemas.openxmlformats.org/officeDocument/2006/relationships/chart" Target="../charts/chart24.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3" Type="http://schemas.openxmlformats.org/officeDocument/2006/relationships/hyperlink" Target="http://www.eia.gov/ae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666F433-2D33-5443-9696-248A2B47E2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59028" y="1250326"/>
            <a:ext cx="6917288" cy="3032593"/>
          </a:xfrm>
          <a:prstGeom prst="rect">
            <a:avLst/>
          </a:prstGeom>
        </p:spPr>
      </p:pic>
      <p:sp>
        <p:nvSpPr>
          <p:cNvPr id="12" name="TextBox 11"/>
          <p:cNvSpPr txBox="1"/>
          <p:nvPr/>
        </p:nvSpPr>
        <p:spPr>
          <a:xfrm>
            <a:off x="1060956" y="292605"/>
            <a:ext cx="7301648" cy="963353"/>
          </a:xfrm>
          <a:prstGeom prst="rect">
            <a:avLst/>
          </a:prstGeom>
          <a:noFill/>
        </p:spPr>
        <p:txBody>
          <a:bodyPr wrap="square" rtlCol="0">
            <a:spAutoFit/>
          </a:bodyPr>
          <a:lstStyle/>
          <a:p>
            <a:r>
              <a:rPr lang="en-US" sz="3500" i="1" dirty="0">
                <a:latin typeface="+mj-lt"/>
              </a:rPr>
              <a:t>Annual Energy Outlook 2022</a:t>
            </a:r>
            <a:r>
              <a:rPr lang="en-US" sz="4000" i="1" dirty="0">
                <a:solidFill>
                  <a:schemeClr val="accent1"/>
                </a:solidFill>
                <a:latin typeface="+mj-lt"/>
              </a:rPr>
              <a:t/>
            </a:r>
            <a:br>
              <a:rPr lang="en-US" sz="4000" i="1" dirty="0">
                <a:solidFill>
                  <a:schemeClr val="accent1"/>
                </a:solidFill>
                <a:latin typeface="+mj-lt"/>
              </a:rPr>
            </a:br>
            <a:r>
              <a:rPr lang="en-US" sz="2000" dirty="0">
                <a:solidFill>
                  <a:schemeClr val="accent1"/>
                </a:solidFill>
                <a:latin typeface="+mj-lt"/>
              </a:rPr>
              <a:t>with projections to 2050</a:t>
            </a:r>
          </a:p>
        </p:txBody>
      </p:sp>
      <p:cxnSp>
        <p:nvCxnSpPr>
          <p:cNvPr id="13" name="Straight Connector 12"/>
          <p:cNvCxnSpPr/>
          <p:nvPr/>
        </p:nvCxnSpPr>
        <p:spPr bwMode="auto">
          <a:xfrm>
            <a:off x="1051358" y="1255958"/>
            <a:ext cx="6933457"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14" name="TextBox 13"/>
          <p:cNvSpPr txBox="1"/>
          <p:nvPr/>
        </p:nvSpPr>
        <p:spPr>
          <a:xfrm>
            <a:off x="5653802" y="4369353"/>
            <a:ext cx="2433124" cy="584775"/>
          </a:xfrm>
          <a:prstGeom prst="rect">
            <a:avLst/>
          </a:prstGeom>
          <a:noFill/>
        </p:spPr>
        <p:txBody>
          <a:bodyPr wrap="square" rtlCol="0">
            <a:spAutoFit/>
          </a:bodyPr>
          <a:lstStyle/>
          <a:p>
            <a:pPr algn="r"/>
            <a:r>
              <a:rPr lang="en-US" sz="1600" dirty="0"/>
              <a:t>March 3, 2022</a:t>
            </a:r>
          </a:p>
          <a:p>
            <a:pPr algn="r"/>
            <a:r>
              <a:rPr lang="en-US" sz="1600" dirty="0"/>
              <a:t>www.eia.gov/aeo</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22" y="4513799"/>
            <a:ext cx="2157609" cy="440329"/>
          </a:xfrm>
          <a:prstGeom prst="rect">
            <a:avLst/>
          </a:prstGeom>
        </p:spPr>
      </p:pic>
      <p:sp>
        <p:nvSpPr>
          <p:cNvPr id="16" name="TextBox 15"/>
          <p:cNvSpPr txBox="1"/>
          <p:nvPr/>
        </p:nvSpPr>
        <p:spPr>
          <a:xfrm>
            <a:off x="3222347" y="4646351"/>
            <a:ext cx="2637567" cy="307777"/>
          </a:xfrm>
          <a:prstGeom prst="rect">
            <a:avLst/>
          </a:prstGeom>
          <a:noFill/>
        </p:spPr>
        <p:txBody>
          <a:bodyPr wrap="square" rtlCol="0">
            <a:spAutoFit/>
          </a:bodyPr>
          <a:lstStyle/>
          <a:p>
            <a:pPr algn="ctr"/>
            <a:r>
              <a:rPr lang="en-US" sz="1400" b="1" dirty="0">
                <a:solidFill>
                  <a:schemeClr val="accent1"/>
                </a:solidFill>
              </a:rPr>
              <a:t>#</a:t>
            </a:r>
            <a:r>
              <a:rPr lang="en-US" sz="1400" dirty="0">
                <a:solidFill>
                  <a:schemeClr val="accent1"/>
                </a:solidFill>
              </a:rPr>
              <a:t>AEO2022</a:t>
            </a:r>
          </a:p>
        </p:txBody>
      </p:sp>
      <p:cxnSp>
        <p:nvCxnSpPr>
          <p:cNvPr id="24" name="Straight Connector 23"/>
          <p:cNvCxnSpPr/>
          <p:nvPr/>
        </p:nvCxnSpPr>
        <p:spPr bwMode="auto">
          <a:xfrm>
            <a:off x="1051358" y="4281133"/>
            <a:ext cx="6933457"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3" name="Rectangle 2"/>
          <p:cNvSpPr/>
          <p:nvPr/>
        </p:nvSpPr>
        <p:spPr>
          <a:xfrm>
            <a:off x="6546233" y="839222"/>
            <a:ext cx="1499128" cy="400110"/>
          </a:xfrm>
          <a:prstGeom prst="rect">
            <a:avLst/>
          </a:prstGeom>
        </p:spPr>
        <p:txBody>
          <a:bodyPr wrap="none">
            <a:spAutoFit/>
          </a:bodyPr>
          <a:lstStyle/>
          <a:p>
            <a:pPr>
              <a:spcBef>
                <a:spcPts val="400"/>
              </a:spcBef>
            </a:pPr>
            <a:r>
              <a:rPr lang="en-US" sz="2000" dirty="0">
                <a:solidFill>
                  <a:schemeClr val="accent1"/>
                </a:solidFill>
                <a:latin typeface="+mj-lt"/>
              </a:rPr>
              <a:t>Chart library</a:t>
            </a:r>
          </a:p>
        </p:txBody>
      </p:sp>
    </p:spTree>
    <p:extLst>
      <p:ext uri="{BB962C8B-B14F-4D97-AF65-F5344CB8AC3E}">
        <p14:creationId xmlns:p14="http://schemas.microsoft.com/office/powerpoint/2010/main" val="415486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Critical </a:t>
            </a:r>
            <a:r>
              <a:rPr lang="en-US" sz="2800" dirty="0" smtClean="0">
                <a:solidFill>
                  <a:schemeClr val="bg1"/>
                </a:solidFill>
              </a:rPr>
              <a:t>drivers</a:t>
            </a:r>
            <a:endParaRPr lang="en-US" sz="2800" dirty="0">
              <a:solidFill>
                <a:schemeClr val="bg1"/>
              </a:solidFill>
            </a:endParaRPr>
          </a:p>
        </p:txBody>
      </p:sp>
      <p:pic>
        <p:nvPicPr>
          <p:cNvPr id="7" name="Picture 6"/>
          <p:cNvPicPr>
            <a:picLocks noChangeAspect="1"/>
          </p:cNvPicPr>
          <p:nvPr/>
        </p:nvPicPr>
        <p:blipFill>
          <a:blip r:embed="rId3"/>
          <a:stretch>
            <a:fillRect/>
          </a:stretch>
        </p:blipFill>
        <p:spPr>
          <a:xfrm>
            <a:off x="1251599" y="1260618"/>
            <a:ext cx="1833750" cy="1833750"/>
          </a:xfrm>
          <a:prstGeom prst="rect">
            <a:avLst/>
          </a:prstGeom>
        </p:spPr>
      </p:pic>
    </p:spTree>
    <p:extLst>
      <p:ext uri="{BB962C8B-B14F-4D97-AF65-F5344CB8AC3E}">
        <p14:creationId xmlns:p14="http://schemas.microsoft.com/office/powerpoint/2010/main" val="1775886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31520" y="1069945"/>
            <a:ext cx="3931920" cy="350851"/>
          </a:xfrm>
        </p:spPr>
        <p:txBody>
          <a:bodyPr/>
          <a:lstStyle/>
          <a:p>
            <a:pPr marL="0" indent="0" eaLnBrk="0" hangingPunct="0">
              <a:spcBef>
                <a:spcPts val="0"/>
              </a:spcBef>
            </a:pPr>
            <a:r>
              <a:rPr lang="en-US" b="1" dirty="0" smtClean="0">
                <a:solidFill>
                  <a:sysClr val="windowText" lastClr="000000"/>
                </a:solidFill>
                <a:ea typeface="Times New Roman" charset="0"/>
                <a:cs typeface="Times New Roman" charset="0"/>
              </a:rPr>
              <a:t>North </a:t>
            </a:r>
            <a:r>
              <a:rPr lang="en-US" b="1" dirty="0">
                <a:solidFill>
                  <a:sysClr val="windowText" lastClr="000000"/>
                </a:solidFill>
                <a:ea typeface="Times New Roman" charset="0"/>
                <a:cs typeface="Times New Roman" charset="0"/>
              </a:rPr>
              <a:t>Sea Brent crude oil </a:t>
            </a:r>
            <a:r>
              <a:rPr lang="en-US" b="1" dirty="0" smtClean="0">
                <a:solidFill>
                  <a:sysClr val="windowText" lastClr="000000"/>
                </a:solidFill>
                <a:ea typeface="Times New Roman" charset="0"/>
                <a:cs typeface="Times New Roman" charset="0"/>
              </a:rPr>
              <a:t>price</a:t>
            </a:r>
            <a:endParaRPr lang="en-US" b="1" dirty="0">
              <a:solidFill>
                <a:sysClr val="windowText" lastClr="000000"/>
              </a:solidFill>
              <a:ea typeface="Times New Roman" charset="0"/>
              <a:cs typeface="Times New Roman" charset="0"/>
            </a:endParaRPr>
          </a:p>
          <a:p>
            <a:pPr marL="0" indent="0" eaLnBrk="0" hangingPunct="0">
              <a:spcBef>
                <a:spcPts val="0"/>
              </a:spcBef>
            </a:pPr>
            <a:r>
              <a:rPr lang="en-US" b="1" dirty="0" smtClean="0">
                <a:solidFill>
                  <a:sysClr val="windowText" lastClr="000000"/>
                </a:solidFill>
                <a:ea typeface="Times New Roman" charset="0"/>
                <a:cs typeface="Times New Roman" charset="0"/>
              </a:rPr>
              <a:t>AEO2022 side </a:t>
            </a:r>
            <a:r>
              <a:rPr lang="en-US" b="1" dirty="0">
                <a:solidFill>
                  <a:sysClr val="windowText" lastClr="000000"/>
                </a:solidFill>
                <a:ea typeface="Times New Roman" charset="0"/>
                <a:cs typeface="Times New Roman" charset="0"/>
              </a:rPr>
              <a:t>c</a:t>
            </a:r>
            <a:r>
              <a:rPr lang="en-US" b="1" dirty="0" smtClean="0">
                <a:solidFill>
                  <a:sysClr val="windowText" lastClr="000000"/>
                </a:solidFill>
                <a:ea typeface="Times New Roman" charset="0"/>
                <a:cs typeface="Times New Roman" charset="0"/>
              </a:rPr>
              <a:t>ases</a:t>
            </a:r>
          </a:p>
          <a:p>
            <a:pPr marL="0" indent="0" eaLnBrk="0" hangingPunct="0">
              <a:spcBef>
                <a:spcPts val="0"/>
              </a:spcBef>
            </a:pPr>
            <a:r>
              <a:rPr lang="en-US" sz="1100" dirty="0" smtClean="0">
                <a:solidFill>
                  <a:sysClr val="windowText" lastClr="000000"/>
                </a:solidFill>
                <a:ea typeface="Times New Roman" charset="0"/>
                <a:cs typeface="Times New Roman" charset="0"/>
              </a:rPr>
              <a:t>2021 </a:t>
            </a:r>
            <a:r>
              <a:rPr lang="en-US" sz="1100" dirty="0">
                <a:solidFill>
                  <a:sysClr val="windowText" lastClr="000000"/>
                </a:solidFill>
                <a:ea typeface="Times New Roman" charset="0"/>
                <a:cs typeface="Times New Roman" charset="0"/>
              </a:rPr>
              <a:t>dollars per </a:t>
            </a:r>
            <a:r>
              <a:rPr lang="en-US" sz="1100" dirty="0" smtClean="0">
                <a:solidFill>
                  <a:sysClr val="windowText" lastClr="000000"/>
                </a:solidFill>
                <a:ea typeface="Times New Roman" charset="0"/>
                <a:cs typeface="Times New Roman" charset="0"/>
              </a:rPr>
              <a:t>barrel</a:t>
            </a:r>
            <a:endParaRPr lang="en-US" sz="1100" dirty="0">
              <a:solidFill>
                <a:sysClr val="windowText" lastClr="000000"/>
              </a:solidFill>
              <a:ea typeface="Times New Roman" charset="0"/>
              <a:cs typeface="Times New Roman" charset="0"/>
            </a:endParaRPr>
          </a:p>
        </p:txBody>
      </p:sp>
      <p:sp>
        <p:nvSpPr>
          <p:cNvPr id="5" name="Text Placeholder 4"/>
          <p:cNvSpPr>
            <a:spLocks noGrp="1"/>
          </p:cNvSpPr>
          <p:nvPr>
            <p:ph type="body" sz="quarter" idx="18"/>
          </p:nvPr>
        </p:nvSpPr>
        <p:spPr>
          <a:xfrm>
            <a:off x="4663440" y="1052274"/>
            <a:ext cx="4023360" cy="350851"/>
          </a:xfrm>
        </p:spPr>
        <p:txBody>
          <a:bodyPr lIns="0"/>
          <a:lstStyle/>
          <a:p>
            <a:pPr marL="0" indent="0" algn="l" eaLnBrk="0" hangingPunct="0">
              <a:spcBef>
                <a:spcPts val="0"/>
              </a:spcBef>
            </a:pPr>
            <a:r>
              <a:rPr lang="en-US" b="1" dirty="0">
                <a:solidFill>
                  <a:sysClr val="windowText" lastClr="000000"/>
                </a:solidFill>
                <a:latin typeface="Arial" panose="020B0604020202020204" pitchFamily="34" charset="0"/>
                <a:ea typeface="Times New Roman" charset="0"/>
                <a:cs typeface="Arial" panose="020B0604020202020204" pitchFamily="34" charset="0"/>
              </a:rPr>
              <a:t>N</a:t>
            </a:r>
            <a:r>
              <a:rPr lang="en-US" b="1" dirty="0" smtClean="0">
                <a:solidFill>
                  <a:sysClr val="windowText" lastClr="000000"/>
                </a:solidFill>
                <a:latin typeface="Arial" panose="020B0604020202020204" pitchFamily="34" charset="0"/>
                <a:ea typeface="Times New Roman" charset="0"/>
                <a:cs typeface="Arial" panose="020B0604020202020204" pitchFamily="34" charset="0"/>
              </a:rPr>
              <a:t>atural </a:t>
            </a:r>
            <a:r>
              <a:rPr lang="en-US" b="1" dirty="0">
                <a:solidFill>
                  <a:sysClr val="windowText" lastClr="000000"/>
                </a:solidFill>
                <a:latin typeface="Arial" panose="020B0604020202020204" pitchFamily="34" charset="0"/>
                <a:ea typeface="Times New Roman" charset="0"/>
                <a:cs typeface="Arial" panose="020B0604020202020204" pitchFamily="34" charset="0"/>
              </a:rPr>
              <a:t>gas price at Henry </a:t>
            </a:r>
            <a:r>
              <a:rPr lang="en-US" b="1" dirty="0" smtClean="0">
                <a:solidFill>
                  <a:sysClr val="windowText" lastClr="000000"/>
                </a:solidFill>
                <a:latin typeface="Arial" panose="020B0604020202020204" pitchFamily="34" charset="0"/>
                <a:ea typeface="Times New Roman" charset="0"/>
                <a:cs typeface="Arial" panose="020B0604020202020204" pitchFamily="34" charset="0"/>
              </a:rPr>
              <a:t>Hub</a:t>
            </a:r>
          </a:p>
          <a:p>
            <a:pPr marL="0" indent="0" algn="l" eaLnBrk="0" hangingPunct="0">
              <a:spcBef>
                <a:spcPts val="0"/>
              </a:spcBef>
            </a:pPr>
            <a:r>
              <a:rPr lang="en-US" b="1" dirty="0" smtClean="0">
                <a:solidFill>
                  <a:sysClr val="windowText" lastClr="000000"/>
                </a:solidFill>
                <a:latin typeface="Arial" panose="020B0604020202020204" pitchFamily="34" charset="0"/>
                <a:ea typeface="Times New Roman" charset="0"/>
                <a:cs typeface="Arial" panose="020B0604020202020204" pitchFamily="34" charset="0"/>
              </a:rPr>
              <a:t>AEO2022 side cases</a:t>
            </a:r>
          </a:p>
          <a:p>
            <a:pPr marL="0" indent="0" algn="l" eaLnBrk="0" hangingPunct="0">
              <a:spcBef>
                <a:spcPts val="0"/>
              </a:spcBef>
            </a:pPr>
            <a:r>
              <a:rPr lang="en-US" sz="1100" dirty="0" smtClean="0">
                <a:solidFill>
                  <a:sysClr val="windowText" lastClr="000000"/>
                </a:solidFill>
                <a:latin typeface="Arial" panose="020B0604020202020204" pitchFamily="34" charset="0"/>
                <a:ea typeface="Times New Roman" charset="0"/>
                <a:cs typeface="Arial" panose="020B0604020202020204" pitchFamily="34" charset="0"/>
              </a:rPr>
              <a:t>2021 dollars per million British thermal units</a:t>
            </a:r>
            <a:endParaRPr lang="en-US" sz="1100" dirty="0">
              <a:solidFill>
                <a:sysClr val="windowText" lastClr="000000"/>
              </a:solidFill>
              <a:ea typeface="Times New Roman" charset="0"/>
              <a:cs typeface="Times New Roman" charset="0"/>
            </a:endParaRPr>
          </a:p>
        </p:txBody>
      </p:sp>
      <p:sp>
        <p:nvSpPr>
          <p:cNvPr id="7" name="Title 6"/>
          <p:cNvSpPr>
            <a:spLocks noGrp="1"/>
          </p:cNvSpPr>
          <p:nvPr>
            <p:ph type="title"/>
          </p:nvPr>
        </p:nvSpPr>
        <p:spPr/>
        <p:txBody>
          <a:bodyPr/>
          <a:lstStyle/>
          <a:p>
            <a:r>
              <a:rPr lang="en-US" dirty="0"/>
              <a:t>Crude oil price </a:t>
            </a:r>
            <a:r>
              <a:rPr lang="en-US" dirty="0" smtClean="0"/>
              <a:t>projections and </a:t>
            </a:r>
            <a:r>
              <a:rPr lang="en-US" dirty="0"/>
              <a:t>natural gas price </a:t>
            </a:r>
            <a:r>
              <a:rPr lang="en-US" dirty="0" smtClean="0"/>
              <a:t>projections</a:t>
            </a:r>
            <a:endParaRPr lang="en-US" dirty="0"/>
          </a:p>
        </p:txBody>
      </p:sp>
      <p:graphicFrame>
        <p:nvGraphicFramePr>
          <p:cNvPr id="9" name="ICD12a"/>
          <p:cNvGraphicFramePr>
            <a:graphicFrameLocks noGrp="1"/>
          </p:cNvGraphicFramePr>
          <p:nvPr>
            <p:ph sz="quarter" idx="12"/>
            <p:extLst>
              <p:ext uri="{D42A27DB-BD31-4B8C-83A1-F6EECF244321}">
                <p14:modId xmlns:p14="http://schemas.microsoft.com/office/powerpoint/2010/main" val="3491548028"/>
              </p:ext>
            </p:extLst>
          </p:nvPr>
        </p:nvGraphicFramePr>
        <p:xfrm>
          <a:off x="685800" y="1438467"/>
          <a:ext cx="3932238" cy="2950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ICD12b"/>
          <p:cNvGraphicFramePr>
            <a:graphicFrameLocks noGrp="1"/>
          </p:cNvGraphicFramePr>
          <p:nvPr>
            <p:ph sz="quarter" idx="13"/>
            <p:extLst>
              <p:ext uri="{D42A27DB-BD31-4B8C-83A1-F6EECF244321}">
                <p14:modId xmlns:p14="http://schemas.microsoft.com/office/powerpoint/2010/main" val="1433979398"/>
              </p:ext>
            </p:extLst>
          </p:nvPr>
        </p:nvGraphicFramePr>
        <p:xfrm>
          <a:off x="4664075" y="1438467"/>
          <a:ext cx="4022725" cy="2950971"/>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a:picLocks noChangeAspect="1"/>
          </p:cNvPicPr>
          <p:nvPr/>
        </p:nvPicPr>
        <p:blipFill>
          <a:blip r:embed="rId5"/>
          <a:stretch>
            <a:fillRect/>
          </a:stretch>
        </p:blipFill>
        <p:spPr>
          <a:xfrm>
            <a:off x="43032" y="163620"/>
            <a:ext cx="576228" cy="576228"/>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11</a:t>
            </a:fld>
            <a:endParaRPr lang="en-US" dirty="0"/>
          </a:p>
        </p:txBody>
      </p:sp>
    </p:spTree>
    <p:extLst>
      <p:ext uri="{BB962C8B-B14F-4D97-AF65-F5344CB8AC3E}">
        <p14:creationId xmlns:p14="http://schemas.microsoft.com/office/powerpoint/2010/main" val="226428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31520" y="1059393"/>
            <a:ext cx="3931920" cy="350851"/>
          </a:xfrm>
        </p:spPr>
        <p:txBody>
          <a:bodyPr/>
          <a:lstStyle/>
          <a:p>
            <a:pPr marL="0" indent="0" eaLnBrk="0" hangingPunct="0">
              <a:spcBef>
                <a:spcPts val="0"/>
              </a:spcBef>
            </a:pPr>
            <a:r>
              <a:rPr lang="en-US" b="1" dirty="0" smtClean="0">
                <a:ea typeface="Times New Roman" charset="0"/>
                <a:cs typeface="Times New Roman" charset="0"/>
              </a:rPr>
              <a:t>U.S. gross </a:t>
            </a:r>
            <a:r>
              <a:rPr lang="en-US" b="1" dirty="0">
                <a:ea typeface="Times New Roman" charset="0"/>
                <a:cs typeface="Times New Roman" charset="0"/>
              </a:rPr>
              <a:t>domestic product </a:t>
            </a:r>
            <a:r>
              <a:rPr lang="en-US" b="1" dirty="0" smtClean="0">
                <a:ea typeface="Times New Roman" charset="0"/>
                <a:cs typeface="Times New Roman" charset="0"/>
              </a:rPr>
              <a:t>assumptions</a:t>
            </a:r>
          </a:p>
          <a:p>
            <a:pPr marL="0" indent="0"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economic growth </a:t>
            </a:r>
            <a:r>
              <a:rPr lang="en-US" b="1" dirty="0" smtClean="0">
                <a:ea typeface="Times New Roman" charset="0"/>
                <a:cs typeface="Times New Roman" charset="0"/>
              </a:rPr>
              <a:t>cases</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trillion 2012 dollars</a:t>
            </a:r>
          </a:p>
        </p:txBody>
      </p:sp>
      <p:sp>
        <p:nvSpPr>
          <p:cNvPr id="5" name="Text Placeholder 4"/>
          <p:cNvSpPr>
            <a:spLocks noGrp="1"/>
          </p:cNvSpPr>
          <p:nvPr>
            <p:ph type="body" sz="quarter" idx="18"/>
          </p:nvPr>
        </p:nvSpPr>
        <p:spPr>
          <a:xfrm>
            <a:off x="4663757" y="1059393"/>
            <a:ext cx="4023360" cy="350851"/>
          </a:xfrm>
        </p:spPr>
        <p:txBody>
          <a:bodyPr lIns="0"/>
          <a:lstStyle/>
          <a:p>
            <a:pPr marL="0" indent="0" algn="l" eaLnBrk="0" hangingPunct="0">
              <a:spcBef>
                <a:spcPts val="0"/>
              </a:spcBef>
            </a:pPr>
            <a:r>
              <a:rPr lang="en-US" b="1" dirty="0" smtClean="0">
                <a:ea typeface="Times New Roman" charset="0"/>
                <a:cs typeface="Times New Roman" charset="0"/>
              </a:rPr>
              <a:t>U.S</a:t>
            </a:r>
            <a:r>
              <a:rPr lang="en-US" b="1" dirty="0">
                <a:ea typeface="Times New Roman" charset="0"/>
                <a:cs typeface="Times New Roman" charset="0"/>
              </a:rPr>
              <a:t>. population </a:t>
            </a:r>
            <a:r>
              <a:rPr lang="en-US" b="1" dirty="0" smtClean="0">
                <a:ea typeface="Times New Roman" charset="0"/>
                <a:cs typeface="Times New Roman" charset="0"/>
              </a:rPr>
              <a:t>assumptions</a:t>
            </a:r>
          </a:p>
          <a:p>
            <a:pPr marL="0" indent="0" algn="l"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economic growth </a:t>
            </a:r>
            <a:r>
              <a:rPr lang="en-US" b="1" dirty="0" smtClean="0">
                <a:ea typeface="Times New Roman" charset="0"/>
                <a:cs typeface="Times New Roman" charset="0"/>
              </a:rPr>
              <a:t>cases</a:t>
            </a:r>
            <a:endParaRPr lang="en-US" b="1" dirty="0">
              <a:ea typeface="Times New Roman" charset="0"/>
              <a:cs typeface="Times New Roman" charset="0"/>
            </a:endParaRPr>
          </a:p>
          <a:p>
            <a:pPr marL="0" indent="0" algn="l" eaLnBrk="0" hangingPunct="0">
              <a:spcBef>
                <a:spcPts val="0"/>
              </a:spcBef>
            </a:pPr>
            <a:r>
              <a:rPr lang="en-US" sz="1100" dirty="0">
                <a:ea typeface="Times New Roman" charset="0"/>
                <a:cs typeface="Times New Roman" charset="0"/>
              </a:rPr>
              <a:t>millions</a:t>
            </a:r>
          </a:p>
        </p:txBody>
      </p:sp>
      <p:sp>
        <p:nvSpPr>
          <p:cNvPr id="7" name="Title 6"/>
          <p:cNvSpPr>
            <a:spLocks noGrp="1"/>
          </p:cNvSpPr>
          <p:nvPr>
            <p:ph type="title"/>
          </p:nvPr>
        </p:nvSpPr>
        <p:spPr/>
        <p:txBody>
          <a:bodyPr/>
          <a:lstStyle/>
          <a:p>
            <a:r>
              <a:rPr lang="en-US" dirty="0" smtClean="0"/>
              <a:t>GDP and </a:t>
            </a:r>
            <a:r>
              <a:rPr lang="en-US" dirty="0"/>
              <a:t>population growth </a:t>
            </a:r>
            <a:r>
              <a:rPr lang="en-US" dirty="0" smtClean="0"/>
              <a:t>assumptions</a:t>
            </a:r>
            <a:endParaRPr lang="en-US" dirty="0"/>
          </a:p>
        </p:txBody>
      </p:sp>
      <p:graphicFrame>
        <p:nvGraphicFramePr>
          <p:cNvPr id="9" name="ICD13a"/>
          <p:cNvGraphicFramePr>
            <a:graphicFrameLocks noGrp="1"/>
          </p:cNvGraphicFramePr>
          <p:nvPr>
            <p:ph sz="quarter" idx="12"/>
            <p:extLst>
              <p:ext uri="{D42A27DB-BD31-4B8C-83A1-F6EECF244321}">
                <p14:modId xmlns:p14="http://schemas.microsoft.com/office/powerpoint/2010/main" val="3857857810"/>
              </p:ext>
            </p:extLst>
          </p:nvPr>
        </p:nvGraphicFramePr>
        <p:xfrm>
          <a:off x="685800" y="1410244"/>
          <a:ext cx="3932238" cy="2979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ICD13b"/>
          <p:cNvGraphicFramePr>
            <a:graphicFrameLocks noGrp="1"/>
          </p:cNvGraphicFramePr>
          <p:nvPr>
            <p:ph sz="quarter" idx="13"/>
            <p:extLst>
              <p:ext uri="{D42A27DB-BD31-4B8C-83A1-F6EECF244321}">
                <p14:modId xmlns:p14="http://schemas.microsoft.com/office/powerpoint/2010/main" val="3733132931"/>
              </p:ext>
            </p:extLst>
          </p:nvPr>
        </p:nvGraphicFramePr>
        <p:xfrm>
          <a:off x="4664075" y="1410244"/>
          <a:ext cx="4022725" cy="2979194"/>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p:cNvPicPr>
            <a:picLocks noChangeAspect="1"/>
          </p:cNvPicPr>
          <p:nvPr/>
        </p:nvPicPr>
        <p:blipFill>
          <a:blip r:embed="rId5"/>
          <a:stretch>
            <a:fillRect/>
          </a:stretch>
        </p:blipFill>
        <p:spPr>
          <a:xfrm>
            <a:off x="43032" y="163620"/>
            <a:ext cx="576228" cy="576228"/>
          </a:xfrm>
          <a:prstGeom prst="rect">
            <a:avLst/>
          </a:prstGeom>
        </p:spPr>
      </p:pic>
      <p:sp>
        <p:nvSpPr>
          <p:cNvPr id="12" name="TextBox 1"/>
          <p:cNvSpPr txBox="1"/>
          <p:nvPr/>
        </p:nvSpPr>
        <p:spPr bwMode="auto">
          <a:xfrm>
            <a:off x="6508561" y="3060647"/>
            <a:ext cx="1825643" cy="575014"/>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accent1">
                    <a:lumMod val="75000"/>
                  </a:schemeClr>
                </a:solidFill>
                <a:latin typeface="+mn-lt"/>
                <a:ea typeface="Times New Roman" charset="0"/>
                <a:cs typeface="Times New Roman" charset="0"/>
              </a:rPr>
              <a:t>High Economic</a:t>
            </a:r>
            <a:r>
              <a:rPr lang="en-US" sz="1200" b="1" i="0" baseline="0" dirty="0" smtClean="0">
                <a:solidFill>
                  <a:schemeClr val="accent1">
                    <a:lumMod val="75000"/>
                  </a:schemeClr>
                </a:solidFill>
                <a:latin typeface="+mn-lt"/>
                <a:ea typeface="Times New Roman" charset="0"/>
                <a:cs typeface="Times New Roman" charset="0"/>
              </a:rPr>
              <a:t> Growth</a:t>
            </a:r>
          </a:p>
          <a:p>
            <a:pPr eaLnBrk="0" hangingPunct="0"/>
            <a:r>
              <a:rPr lang="en-US" sz="1200" b="1" i="0" baseline="0" dirty="0" smtClean="0">
                <a:solidFill>
                  <a:schemeClr val="tx1"/>
                </a:solidFill>
                <a:latin typeface="+mn-lt"/>
                <a:ea typeface="Times New Roman" charset="0"/>
                <a:cs typeface="Times New Roman" charset="0"/>
              </a:rPr>
              <a:t>Reference </a:t>
            </a:r>
          </a:p>
          <a:p>
            <a:pPr eaLnBrk="0" hangingPunct="0"/>
            <a:r>
              <a:rPr lang="en-US" sz="1200" b="1" i="0" baseline="0" dirty="0" smtClean="0">
                <a:solidFill>
                  <a:schemeClr val="accent1">
                    <a:lumMod val="40000"/>
                    <a:lumOff val="60000"/>
                  </a:schemeClr>
                </a:solidFill>
                <a:latin typeface="+mn-lt"/>
                <a:ea typeface="Times New Roman" charset="0"/>
                <a:cs typeface="Times New Roman" charset="0"/>
              </a:rPr>
              <a:t>Low Economic Growth</a:t>
            </a:r>
            <a:endParaRPr lang="en-US" sz="1200" i="0" dirty="0" smtClean="0">
              <a:solidFill>
                <a:schemeClr val="accent1">
                  <a:lumMod val="40000"/>
                  <a:lumOff val="60000"/>
                </a:schemeClr>
              </a:solidFill>
              <a:latin typeface="+mn-lt"/>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12</a:t>
            </a:fld>
            <a:endParaRPr lang="en-US" dirty="0"/>
          </a:p>
        </p:txBody>
      </p:sp>
    </p:spTree>
    <p:extLst>
      <p:ext uri="{BB962C8B-B14F-4D97-AF65-F5344CB8AC3E}">
        <p14:creationId xmlns:p14="http://schemas.microsoft.com/office/powerpoint/2010/main" val="555025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685800" y="1235089"/>
            <a:ext cx="2887910" cy="350851"/>
          </a:xfrm>
        </p:spPr>
        <p:txBody>
          <a:bodyPr/>
          <a:lstStyle/>
          <a:p>
            <a:pPr marL="0" lvl="0">
              <a:spcBef>
                <a:spcPct val="0"/>
              </a:spcBef>
            </a:pPr>
            <a:r>
              <a:rPr lang="en-US" b="1" dirty="0" smtClean="0">
                <a:solidFill>
                  <a:srgbClr val="000000"/>
                </a:solidFill>
                <a:latin typeface="Arial" charset="0"/>
                <a:cs typeface="Arial" charset="0"/>
              </a:rPr>
              <a:t> </a:t>
            </a:r>
          </a:p>
          <a:p>
            <a:pPr marL="0" lvl="0">
              <a:spcBef>
                <a:spcPct val="0"/>
              </a:spcBef>
            </a:pPr>
            <a:r>
              <a:rPr lang="en-US" b="1" dirty="0" smtClean="0">
                <a:solidFill>
                  <a:srgbClr val="000000"/>
                </a:solidFill>
                <a:latin typeface="Arial" charset="0"/>
                <a:cs typeface="Arial" charset="0"/>
              </a:rPr>
              <a:t>Reference case</a:t>
            </a:r>
            <a:endParaRPr lang="en-US" b="1" dirty="0">
              <a:solidFill>
                <a:srgbClr val="000000"/>
              </a:solidFill>
              <a:latin typeface="Arial" charset="0"/>
              <a:cs typeface="Arial" charset="0"/>
            </a:endParaRPr>
          </a:p>
          <a:p>
            <a:pPr marL="0" lvl="0">
              <a:spcBef>
                <a:spcPct val="0"/>
              </a:spcBef>
            </a:pPr>
            <a:r>
              <a:rPr lang="en-US" sz="1100" dirty="0" smtClean="0">
                <a:solidFill>
                  <a:srgbClr val="000000"/>
                </a:solidFill>
                <a:latin typeface="Arial" charset="0"/>
                <a:cs typeface="Arial" charset="0"/>
              </a:rPr>
              <a:t>2021 </a:t>
            </a:r>
            <a:r>
              <a:rPr lang="en-US" sz="1100" dirty="0">
                <a:solidFill>
                  <a:srgbClr val="000000"/>
                </a:solidFill>
                <a:latin typeface="Arial" charset="0"/>
                <a:cs typeface="Arial" charset="0"/>
              </a:rPr>
              <a:t>dollars per </a:t>
            </a:r>
            <a:r>
              <a:rPr lang="en-US" sz="1100" dirty="0" smtClean="0">
                <a:solidFill>
                  <a:srgbClr val="000000"/>
                </a:solidFill>
                <a:latin typeface="Arial" charset="0"/>
                <a:cs typeface="Arial" charset="0"/>
              </a:rPr>
              <a:t>kilowatt</a:t>
            </a:r>
            <a:endParaRPr lang="en-US" sz="1100" dirty="0">
              <a:solidFill>
                <a:srgbClr val="000000"/>
              </a:solidFill>
              <a:latin typeface="Arial" charset="0"/>
              <a:cs typeface="Arial" charset="0"/>
            </a:endParaRPr>
          </a:p>
        </p:txBody>
      </p:sp>
      <p:sp>
        <p:nvSpPr>
          <p:cNvPr id="4" name="Text Placeholder 3"/>
          <p:cNvSpPr>
            <a:spLocks noGrp="1"/>
          </p:cNvSpPr>
          <p:nvPr>
            <p:ph type="body" sz="quarter" idx="18"/>
          </p:nvPr>
        </p:nvSpPr>
        <p:spPr>
          <a:xfrm>
            <a:off x="3387196" y="1238989"/>
            <a:ext cx="2599267" cy="350851"/>
          </a:xfrm>
        </p:spPr>
        <p:txBody>
          <a:bodyPr lIns="0"/>
          <a:lstStyle/>
          <a:p>
            <a:pPr marL="0" lvl="0">
              <a:spcBef>
                <a:spcPct val="0"/>
              </a:spcBef>
            </a:pPr>
            <a:r>
              <a:rPr lang="en-US" b="1" dirty="0" smtClean="0">
                <a:solidFill>
                  <a:srgbClr val="000000"/>
                </a:solidFill>
                <a:latin typeface="Arial" charset="0"/>
                <a:cs typeface="Arial" charset="0"/>
              </a:rPr>
              <a:t>Low Renewables Cost case</a:t>
            </a:r>
            <a:endParaRPr lang="en-US" b="1" dirty="0">
              <a:solidFill>
                <a:srgbClr val="000000"/>
              </a:solidFill>
              <a:latin typeface="Arial" charset="0"/>
              <a:cs typeface="Arial" charset="0"/>
            </a:endParaRPr>
          </a:p>
          <a:p>
            <a:pPr marL="0" lvl="0">
              <a:spcBef>
                <a:spcPct val="0"/>
              </a:spcBef>
            </a:pPr>
            <a:r>
              <a:rPr lang="en-US" sz="1100" dirty="0" smtClean="0">
                <a:solidFill>
                  <a:srgbClr val="000000"/>
                </a:solidFill>
                <a:latin typeface="Arial" charset="0"/>
                <a:cs typeface="Arial" charset="0"/>
              </a:rPr>
              <a:t>2021 </a:t>
            </a:r>
            <a:r>
              <a:rPr lang="en-US" sz="1100" dirty="0">
                <a:solidFill>
                  <a:srgbClr val="000000"/>
                </a:solidFill>
                <a:latin typeface="Arial" charset="0"/>
                <a:cs typeface="Arial" charset="0"/>
              </a:rPr>
              <a:t>dollars per </a:t>
            </a:r>
            <a:r>
              <a:rPr lang="en-US" sz="1100" dirty="0" smtClean="0">
                <a:solidFill>
                  <a:srgbClr val="000000"/>
                </a:solidFill>
                <a:latin typeface="Arial" charset="0"/>
                <a:cs typeface="Arial" charset="0"/>
              </a:rPr>
              <a:t>kilowatt</a:t>
            </a:r>
            <a:endParaRPr lang="en-US" sz="1100" dirty="0">
              <a:solidFill>
                <a:srgbClr val="000000"/>
              </a:solidFill>
              <a:latin typeface="Arial" charset="0"/>
              <a:cs typeface="Arial" charset="0"/>
            </a:endParaRPr>
          </a:p>
        </p:txBody>
      </p:sp>
      <p:sp>
        <p:nvSpPr>
          <p:cNvPr id="5" name="Text Placeholder 4"/>
          <p:cNvSpPr>
            <a:spLocks noGrp="1"/>
          </p:cNvSpPr>
          <p:nvPr>
            <p:ph type="body" sz="quarter" idx="16"/>
          </p:nvPr>
        </p:nvSpPr>
        <p:spPr/>
        <p:txBody>
          <a:bodyPr/>
          <a:lstStyle/>
          <a:p>
            <a:r>
              <a:rPr lang="en-US" dirty="0" smtClean="0"/>
              <a:t>Note: Series begin in 2022.</a:t>
            </a:r>
            <a:endParaRPr lang="en-US" dirty="0"/>
          </a:p>
        </p:txBody>
      </p:sp>
      <p:sp>
        <p:nvSpPr>
          <p:cNvPr id="8" name="Title 7"/>
          <p:cNvSpPr>
            <a:spLocks noGrp="1"/>
          </p:cNvSpPr>
          <p:nvPr>
            <p:ph type="title"/>
          </p:nvPr>
        </p:nvSpPr>
        <p:spPr/>
        <p:txBody>
          <a:bodyPr/>
          <a:lstStyle/>
          <a:p>
            <a:r>
              <a:rPr lang="en-US" dirty="0"/>
              <a:t>Installation cost for solar photovoltaic (PV), wind, and natural gas capacity in renewable cost cases</a:t>
            </a:r>
          </a:p>
        </p:txBody>
      </p:sp>
      <p:sp>
        <p:nvSpPr>
          <p:cNvPr id="10" name="Text Placeholder 9"/>
          <p:cNvSpPr>
            <a:spLocks noGrp="1"/>
          </p:cNvSpPr>
          <p:nvPr>
            <p:ph type="body" sz="quarter" idx="21"/>
          </p:nvPr>
        </p:nvSpPr>
        <p:spPr>
          <a:xfrm>
            <a:off x="6088063" y="1235089"/>
            <a:ext cx="2599267" cy="350851"/>
          </a:xfrm>
        </p:spPr>
        <p:txBody>
          <a:bodyPr lIns="0"/>
          <a:lstStyle/>
          <a:p>
            <a:pPr marL="0" lvl="0">
              <a:spcBef>
                <a:spcPct val="0"/>
              </a:spcBef>
            </a:pPr>
            <a:r>
              <a:rPr lang="en-US" b="1" dirty="0" smtClean="0">
                <a:solidFill>
                  <a:srgbClr val="000000"/>
                </a:solidFill>
                <a:latin typeface="Arial" charset="0"/>
                <a:cs typeface="Arial" charset="0"/>
              </a:rPr>
              <a:t>High Renewables Cost case</a:t>
            </a:r>
            <a:endParaRPr lang="en-US" b="1" dirty="0">
              <a:solidFill>
                <a:srgbClr val="000000"/>
              </a:solidFill>
              <a:latin typeface="Arial" charset="0"/>
              <a:cs typeface="Arial" charset="0"/>
            </a:endParaRPr>
          </a:p>
          <a:p>
            <a:pPr marL="0" lvl="0">
              <a:spcBef>
                <a:spcPct val="0"/>
              </a:spcBef>
            </a:pPr>
            <a:r>
              <a:rPr lang="en-US" sz="1100" dirty="0" smtClean="0">
                <a:solidFill>
                  <a:srgbClr val="000000"/>
                </a:solidFill>
                <a:latin typeface="Arial" charset="0"/>
                <a:cs typeface="Arial" charset="0"/>
              </a:rPr>
              <a:t>2021 </a:t>
            </a:r>
            <a:r>
              <a:rPr lang="en-US" sz="1100" dirty="0">
                <a:solidFill>
                  <a:srgbClr val="000000"/>
                </a:solidFill>
                <a:latin typeface="Arial" charset="0"/>
                <a:cs typeface="Arial" charset="0"/>
              </a:rPr>
              <a:t>dollars per </a:t>
            </a:r>
            <a:r>
              <a:rPr lang="en-US" sz="1100" dirty="0" smtClean="0">
                <a:solidFill>
                  <a:srgbClr val="000000"/>
                </a:solidFill>
                <a:latin typeface="Arial" charset="0"/>
                <a:cs typeface="Arial" charset="0"/>
              </a:rPr>
              <a:t>kilowatt</a:t>
            </a:r>
            <a:endParaRPr lang="en-US" sz="1100" dirty="0">
              <a:solidFill>
                <a:srgbClr val="000000"/>
              </a:solidFill>
              <a:latin typeface="Arial" charset="0"/>
              <a:cs typeface="Arial" charset="0"/>
            </a:endParaRPr>
          </a:p>
        </p:txBody>
      </p:sp>
      <p:graphicFrame>
        <p:nvGraphicFramePr>
          <p:cNvPr id="12" name="ICD14a"/>
          <p:cNvGraphicFramePr>
            <a:graphicFrameLocks noGrp="1"/>
          </p:cNvGraphicFramePr>
          <p:nvPr>
            <p:ph sz="quarter" idx="12"/>
            <p:extLst>
              <p:ext uri="{D42A27DB-BD31-4B8C-83A1-F6EECF244321}">
                <p14:modId xmlns:p14="http://schemas.microsoft.com/office/powerpoint/2010/main" val="3809322813"/>
              </p:ext>
            </p:extLst>
          </p:nvPr>
        </p:nvGraphicFramePr>
        <p:xfrm>
          <a:off x="685800" y="1632794"/>
          <a:ext cx="2598738" cy="27566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ICD14b"/>
          <p:cNvGraphicFramePr>
            <a:graphicFrameLocks noGrp="1"/>
          </p:cNvGraphicFramePr>
          <p:nvPr>
            <p:ph sz="quarter" idx="19"/>
            <p:extLst>
              <p:ext uri="{D42A27DB-BD31-4B8C-83A1-F6EECF244321}">
                <p14:modId xmlns:p14="http://schemas.microsoft.com/office/powerpoint/2010/main" val="623665842"/>
              </p:ext>
            </p:extLst>
          </p:nvPr>
        </p:nvGraphicFramePr>
        <p:xfrm>
          <a:off x="3386138" y="1632794"/>
          <a:ext cx="2600325" cy="27566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ICD14c"/>
          <p:cNvGraphicFramePr>
            <a:graphicFrameLocks noGrp="1"/>
          </p:cNvGraphicFramePr>
          <p:nvPr>
            <p:ph sz="quarter" idx="20"/>
            <p:extLst>
              <p:ext uri="{D42A27DB-BD31-4B8C-83A1-F6EECF244321}">
                <p14:modId xmlns:p14="http://schemas.microsoft.com/office/powerpoint/2010/main" val="478518414"/>
              </p:ext>
            </p:extLst>
          </p:nvPr>
        </p:nvGraphicFramePr>
        <p:xfrm>
          <a:off x="6088063" y="1632794"/>
          <a:ext cx="2598737" cy="2756644"/>
        </p:xfrm>
        <a:graphic>
          <a:graphicData uri="http://schemas.openxmlformats.org/drawingml/2006/chart">
            <c:chart xmlns:c="http://schemas.openxmlformats.org/drawingml/2006/chart" xmlns:r="http://schemas.openxmlformats.org/officeDocument/2006/relationships" r:id="rId5"/>
          </a:graphicData>
        </a:graphic>
      </p:graphicFrame>
      <p:pic>
        <p:nvPicPr>
          <p:cNvPr id="15" name="Picture 14"/>
          <p:cNvPicPr>
            <a:picLocks noChangeAspect="1"/>
          </p:cNvPicPr>
          <p:nvPr/>
        </p:nvPicPr>
        <p:blipFill>
          <a:blip r:embed="rId6"/>
          <a:stretch>
            <a:fillRect/>
          </a:stretch>
        </p:blipFill>
        <p:spPr>
          <a:xfrm>
            <a:off x="43032" y="163620"/>
            <a:ext cx="576228" cy="576228"/>
          </a:xfrm>
          <a:prstGeom prst="rect">
            <a:avLst/>
          </a:prstGeom>
        </p:spPr>
      </p:pic>
      <p:sp>
        <p:nvSpPr>
          <p:cNvPr id="16" name="TextBox 15"/>
          <p:cNvSpPr txBox="1"/>
          <p:nvPr/>
        </p:nvSpPr>
        <p:spPr>
          <a:xfrm>
            <a:off x="1985169" y="1870053"/>
            <a:ext cx="1107142" cy="1554272"/>
          </a:xfrm>
          <a:prstGeom prst="rect">
            <a:avLst/>
          </a:prstGeom>
          <a:noFill/>
        </p:spPr>
        <p:txBody>
          <a:bodyPr wrap="square" rtlCol="0">
            <a:spAutoFit/>
          </a:bodyPr>
          <a:lstStyle/>
          <a:p>
            <a:pPr algn="r"/>
            <a:endParaRPr lang="en-US" sz="1000" b="1" dirty="0" smtClean="0">
              <a:solidFill>
                <a:srgbClr val="169DD8"/>
              </a:solidFill>
            </a:endParaRPr>
          </a:p>
          <a:p>
            <a:pPr algn="r"/>
            <a:r>
              <a:rPr lang="en-US" sz="1000" b="1" dirty="0" smtClean="0">
                <a:solidFill>
                  <a:srgbClr val="5D9732"/>
                </a:solidFill>
              </a:rPr>
              <a:t>wind</a:t>
            </a:r>
          </a:p>
          <a:p>
            <a:pPr algn="r"/>
            <a:endParaRPr lang="en-US" sz="600" b="1" dirty="0"/>
          </a:p>
          <a:p>
            <a:pPr algn="r"/>
            <a:endParaRPr lang="en-US" sz="900" b="1" dirty="0" smtClean="0">
              <a:solidFill>
                <a:schemeClr val="accent1"/>
              </a:solidFill>
            </a:endParaRPr>
          </a:p>
          <a:p>
            <a:pPr algn="r"/>
            <a:r>
              <a:rPr lang="en-US" sz="1000" b="1" dirty="0" smtClean="0">
                <a:solidFill>
                  <a:schemeClr val="accent1"/>
                </a:solidFill>
              </a:rPr>
              <a:t>natural gas</a:t>
            </a:r>
          </a:p>
          <a:p>
            <a:pPr algn="r"/>
            <a:endParaRPr lang="en-US" sz="1000" b="1" dirty="0">
              <a:solidFill>
                <a:schemeClr val="accent1"/>
              </a:solidFill>
            </a:endParaRPr>
          </a:p>
          <a:p>
            <a:pPr algn="r"/>
            <a:endParaRPr lang="en-US" sz="1000" b="1" dirty="0" smtClean="0">
              <a:solidFill>
                <a:schemeClr val="accent1"/>
              </a:solidFill>
            </a:endParaRPr>
          </a:p>
          <a:p>
            <a:pPr algn="r"/>
            <a:r>
              <a:rPr lang="en-US" sz="1000" b="1" dirty="0" smtClean="0">
                <a:solidFill>
                  <a:srgbClr val="FFC702"/>
                </a:solidFill>
              </a:rPr>
              <a:t>solar PV</a:t>
            </a:r>
          </a:p>
          <a:p>
            <a:pPr algn="r"/>
            <a:endParaRPr lang="en-US" sz="1000" b="1" dirty="0"/>
          </a:p>
          <a:p>
            <a:pPr algn="r"/>
            <a:endParaRPr lang="en-US" sz="1000" b="1" dirty="0" smtClean="0">
              <a:solidFill>
                <a:srgbClr val="C5600D"/>
              </a:solidFill>
            </a:endParaRPr>
          </a:p>
        </p:txBody>
      </p:sp>
      <p:sp>
        <p:nvSpPr>
          <p:cNvPr id="2" name="TextBox 1"/>
          <p:cNvSpPr txBox="1"/>
          <p:nvPr/>
        </p:nvSpPr>
        <p:spPr>
          <a:xfrm>
            <a:off x="685800" y="962847"/>
            <a:ext cx="6210014" cy="184666"/>
          </a:xfrm>
          <a:prstGeom prst="rect">
            <a:avLst/>
          </a:prstGeom>
          <a:noFill/>
        </p:spPr>
        <p:txBody>
          <a:bodyPr wrap="square" lIns="0" tIns="0" rIns="0" bIns="0" rtlCol="0">
            <a:spAutoFit/>
          </a:bodyPr>
          <a:lstStyle/>
          <a:p>
            <a:r>
              <a:rPr lang="en-US" sz="1200" b="1" dirty="0" smtClean="0"/>
              <a:t>Overnight installation cost, AEO2022 renewables cost cases</a:t>
            </a:r>
            <a:endParaRPr lang="en-US" sz="1200" b="1"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13</a:t>
            </a:fld>
            <a:endParaRPr lang="en-US" dirty="0"/>
          </a:p>
        </p:txBody>
      </p:sp>
    </p:spTree>
    <p:extLst>
      <p:ext uri="{BB962C8B-B14F-4D97-AF65-F5344CB8AC3E}">
        <p14:creationId xmlns:p14="http://schemas.microsoft.com/office/powerpoint/2010/main" val="4166646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4663757" y="1005716"/>
            <a:ext cx="4023360" cy="350851"/>
          </a:xfrm>
        </p:spPr>
        <p:txBody>
          <a:bodyPr lIns="0"/>
          <a:lstStyle/>
          <a:p>
            <a:pPr marL="0" indent="0" algn="l" eaLnBrk="0" hangingPunct="0">
              <a:spcBef>
                <a:spcPts val="0"/>
              </a:spcBef>
            </a:pPr>
            <a:r>
              <a:rPr lang="en-US" b="1" dirty="0" smtClean="0">
                <a:ea typeface="Times New Roman" charset="0"/>
                <a:cs typeface="Times New Roman" charset="0"/>
              </a:rPr>
              <a:t>Indexed delivered energy across end-use sectors</a:t>
            </a:r>
          </a:p>
          <a:p>
            <a:pPr marL="0" indent="0" algn="l" eaLnBrk="0" hangingPunct="0">
              <a:spcBef>
                <a:spcPts val="0"/>
              </a:spcBef>
            </a:pPr>
            <a:r>
              <a:rPr lang="en-US" b="1" dirty="0" smtClean="0">
                <a:ea typeface="Times New Roman" charset="0"/>
                <a:cs typeface="Times New Roman" charset="0"/>
              </a:rPr>
              <a:t>AEO2022 economic growth cases</a:t>
            </a:r>
          </a:p>
          <a:p>
            <a:pPr marL="0" indent="0" algn="l" eaLnBrk="0" hangingPunct="0">
              <a:spcBef>
                <a:spcPts val="0"/>
              </a:spcBef>
            </a:pPr>
            <a:r>
              <a:rPr lang="en-US" sz="1100" dirty="0" smtClean="0">
                <a:ea typeface="Times New Roman" charset="0"/>
                <a:cs typeface="Times New Roman" charset="0"/>
              </a:rPr>
              <a:t>2021 = 1.0</a:t>
            </a:r>
            <a:endParaRPr lang="en-US" sz="1100" dirty="0">
              <a:ea typeface="Times New Roman" charset="0"/>
              <a:cs typeface="Times New Roman" charset="0"/>
            </a:endParaRPr>
          </a:p>
        </p:txBody>
      </p:sp>
      <p:sp>
        <p:nvSpPr>
          <p:cNvPr id="7" name="Title 6"/>
          <p:cNvSpPr>
            <a:spLocks noGrp="1"/>
          </p:cNvSpPr>
          <p:nvPr>
            <p:ph type="title"/>
          </p:nvPr>
        </p:nvSpPr>
        <p:spPr/>
        <p:txBody>
          <a:bodyPr/>
          <a:lstStyle/>
          <a:p>
            <a:r>
              <a:rPr lang="en-US" dirty="0" smtClean="0"/>
              <a:t>Delivered energy</a:t>
            </a:r>
            <a:endParaRPr lang="en-US" dirty="0"/>
          </a:p>
        </p:txBody>
      </p:sp>
      <p:graphicFrame>
        <p:nvGraphicFramePr>
          <p:cNvPr id="9" name="ICD15a"/>
          <p:cNvGraphicFramePr>
            <a:graphicFrameLocks noGrp="1"/>
          </p:cNvGraphicFramePr>
          <p:nvPr>
            <p:ph sz="quarter" idx="12"/>
            <p:extLst>
              <p:ext uri="{D42A27DB-BD31-4B8C-83A1-F6EECF244321}">
                <p14:modId xmlns:p14="http://schemas.microsoft.com/office/powerpoint/2010/main" val="3988584536"/>
              </p:ext>
            </p:extLst>
          </p:nvPr>
        </p:nvGraphicFramePr>
        <p:xfrm>
          <a:off x="685800" y="1336276"/>
          <a:ext cx="3932238" cy="30531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ICD15b"/>
          <p:cNvGraphicFramePr>
            <a:graphicFrameLocks noGrp="1"/>
          </p:cNvGraphicFramePr>
          <p:nvPr>
            <p:ph sz="quarter" idx="13"/>
            <p:extLst>
              <p:ext uri="{D42A27DB-BD31-4B8C-83A1-F6EECF244321}">
                <p14:modId xmlns:p14="http://schemas.microsoft.com/office/powerpoint/2010/main" val="687425414"/>
              </p:ext>
            </p:extLst>
          </p:nvPr>
        </p:nvGraphicFramePr>
        <p:xfrm>
          <a:off x="4664075" y="1336276"/>
          <a:ext cx="4022725" cy="3053162"/>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p:cNvPicPr>
            <a:picLocks noChangeAspect="1"/>
          </p:cNvPicPr>
          <p:nvPr/>
        </p:nvPicPr>
        <p:blipFill>
          <a:blip r:embed="rId5"/>
          <a:stretch>
            <a:fillRect/>
          </a:stretch>
        </p:blipFill>
        <p:spPr>
          <a:xfrm>
            <a:off x="43032" y="163620"/>
            <a:ext cx="576228" cy="576228"/>
          </a:xfrm>
          <a:prstGeom prst="rect">
            <a:avLst/>
          </a:prstGeom>
        </p:spPr>
      </p:pic>
      <p:sp>
        <p:nvSpPr>
          <p:cNvPr id="4" name="Text Placeholder 3"/>
          <p:cNvSpPr>
            <a:spLocks noGrp="1"/>
          </p:cNvSpPr>
          <p:nvPr>
            <p:ph type="body" sz="quarter" idx="17"/>
          </p:nvPr>
        </p:nvSpPr>
        <p:spPr>
          <a:xfrm>
            <a:off x="708502" y="1000901"/>
            <a:ext cx="3931920" cy="350851"/>
          </a:xfrm>
        </p:spPr>
        <p:txBody>
          <a:bodyPr/>
          <a:lstStyle/>
          <a:p>
            <a:pPr marL="0" indent="0" eaLnBrk="0" hangingPunct="0">
              <a:spcBef>
                <a:spcPts val="0"/>
              </a:spcBef>
            </a:pPr>
            <a:r>
              <a:rPr lang="en-US" b="1" dirty="0" smtClean="0">
                <a:ea typeface="Times New Roman" charset="0"/>
                <a:cs typeface="Times New Roman" charset="0"/>
              </a:rPr>
              <a:t>Delivered energy across end-use sectors</a:t>
            </a:r>
          </a:p>
          <a:p>
            <a:pPr marL="0" indent="0" eaLnBrk="0" hangingPunct="0">
              <a:spcBef>
                <a:spcPts val="0"/>
              </a:spcBef>
            </a:pPr>
            <a:r>
              <a:rPr lang="en-US" b="1" dirty="0" smtClean="0">
                <a:ea typeface="Times New Roman" charset="0"/>
                <a:cs typeface="Times New Roman" charset="0"/>
              </a:rPr>
              <a:t>AEO2022 economic growth cases</a:t>
            </a:r>
          </a:p>
          <a:p>
            <a:pPr marL="0" indent="0" eaLnBrk="0" hangingPunct="0">
              <a:spcBef>
                <a:spcPts val="0"/>
              </a:spcBef>
            </a:pPr>
            <a:r>
              <a:rPr lang="en-US" sz="1100" dirty="0" smtClean="0">
                <a:ea typeface="Times New Roman" charset="0"/>
                <a:cs typeface="Times New Roman" charset="0"/>
              </a:rPr>
              <a:t>quadrillion British thermal units</a:t>
            </a:r>
            <a:endParaRPr lang="en-US" sz="1100" dirty="0">
              <a:ea typeface="Times New Roman" charset="0"/>
              <a:cs typeface="Times New Roman" charset="0"/>
            </a:endParaRPr>
          </a:p>
        </p:txBody>
      </p:sp>
      <p:sp>
        <p:nvSpPr>
          <p:cNvPr id="12" name="TextBox 1"/>
          <p:cNvSpPr txBox="1"/>
          <p:nvPr/>
        </p:nvSpPr>
        <p:spPr bwMode="auto">
          <a:xfrm>
            <a:off x="6593397" y="3350553"/>
            <a:ext cx="1966119" cy="589291"/>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accent1">
                    <a:lumMod val="75000"/>
                  </a:schemeClr>
                </a:solidFill>
                <a:latin typeface="+mn-lt"/>
                <a:ea typeface="Times New Roman" charset="0"/>
                <a:cs typeface="Times New Roman" charset="0"/>
              </a:rPr>
              <a:t>High Economic</a:t>
            </a:r>
            <a:r>
              <a:rPr lang="en-US" sz="1200" b="1" i="0" baseline="0" dirty="0" smtClean="0">
                <a:solidFill>
                  <a:schemeClr val="accent1">
                    <a:lumMod val="75000"/>
                  </a:schemeClr>
                </a:solidFill>
                <a:latin typeface="+mn-lt"/>
                <a:ea typeface="Times New Roman" charset="0"/>
                <a:cs typeface="Times New Roman" charset="0"/>
              </a:rPr>
              <a:t> Growth</a:t>
            </a:r>
          </a:p>
          <a:p>
            <a:pPr eaLnBrk="0" hangingPunct="0"/>
            <a:r>
              <a:rPr lang="en-US" sz="1200" b="1" i="0" baseline="0" dirty="0" smtClean="0">
                <a:solidFill>
                  <a:schemeClr val="tx1"/>
                </a:solidFill>
                <a:latin typeface="+mn-lt"/>
                <a:ea typeface="Times New Roman" charset="0"/>
                <a:cs typeface="Times New Roman" charset="0"/>
              </a:rPr>
              <a:t>Reference </a:t>
            </a:r>
          </a:p>
          <a:p>
            <a:pPr eaLnBrk="0" hangingPunct="0"/>
            <a:r>
              <a:rPr lang="en-US" sz="1200" b="1" i="0" baseline="0" dirty="0" smtClean="0">
                <a:solidFill>
                  <a:schemeClr val="accent1">
                    <a:lumMod val="40000"/>
                    <a:lumOff val="60000"/>
                  </a:schemeClr>
                </a:solidFill>
                <a:latin typeface="+mn-lt"/>
                <a:ea typeface="Times New Roman" charset="0"/>
                <a:cs typeface="Times New Roman" charset="0"/>
              </a:rPr>
              <a:t>Low Economic Growth</a:t>
            </a:r>
            <a:endParaRPr lang="en-US" sz="1200" i="0" dirty="0" smtClean="0">
              <a:solidFill>
                <a:schemeClr val="accent1">
                  <a:lumMod val="40000"/>
                  <a:lumOff val="60000"/>
                </a:schemeClr>
              </a:solidFill>
              <a:latin typeface="+mn-lt"/>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14</a:t>
            </a:fld>
            <a:endParaRPr lang="en-US" dirty="0"/>
          </a:p>
        </p:txBody>
      </p:sp>
    </p:spTree>
    <p:extLst>
      <p:ext uri="{BB962C8B-B14F-4D97-AF65-F5344CB8AC3E}">
        <p14:creationId xmlns:p14="http://schemas.microsoft.com/office/powerpoint/2010/main" val="2243852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85800" y="969596"/>
            <a:ext cx="4005072" cy="411480"/>
          </a:xfrm>
        </p:spPr>
        <p:txBody>
          <a:bodyPr/>
          <a:lstStyle/>
          <a:p>
            <a:pPr marL="0" indent="0">
              <a:spcBef>
                <a:spcPts val="0"/>
              </a:spcBef>
            </a:pPr>
            <a:r>
              <a:rPr lang="en-US" b="1" dirty="0" smtClean="0"/>
              <a:t>Indexed delivered energy by end-use sector</a:t>
            </a:r>
          </a:p>
          <a:p>
            <a:pPr marL="0" indent="0">
              <a:spcBef>
                <a:spcPts val="0"/>
              </a:spcBef>
            </a:pPr>
            <a:r>
              <a:rPr lang="en-US" b="1" dirty="0" smtClean="0"/>
              <a:t>AEO2022 Reference case</a:t>
            </a:r>
          </a:p>
          <a:p>
            <a:pPr marL="0" indent="0">
              <a:spcBef>
                <a:spcPts val="0"/>
              </a:spcBef>
            </a:pPr>
            <a:r>
              <a:rPr lang="en-US" sz="1100" dirty="0" smtClean="0"/>
              <a:t>2021 = 1.0</a:t>
            </a:r>
            <a:endParaRPr lang="en-US" sz="1100" dirty="0"/>
          </a:p>
        </p:txBody>
      </p:sp>
      <p:sp>
        <p:nvSpPr>
          <p:cNvPr id="6" name="Title 5"/>
          <p:cNvSpPr>
            <a:spLocks noGrp="1"/>
          </p:cNvSpPr>
          <p:nvPr>
            <p:ph type="title"/>
          </p:nvPr>
        </p:nvSpPr>
        <p:spPr/>
        <p:txBody>
          <a:bodyPr/>
          <a:lstStyle/>
          <a:p>
            <a:r>
              <a:rPr lang="en-US" dirty="0" smtClean="0"/>
              <a:t>Delivered energy by end-use sector</a:t>
            </a:r>
            <a:endParaRPr lang="en-US" dirty="0"/>
          </a:p>
        </p:txBody>
      </p:sp>
      <p:graphicFrame>
        <p:nvGraphicFramePr>
          <p:cNvPr id="14" name="ICD16a"/>
          <p:cNvGraphicFramePr>
            <a:graphicFrameLocks noGrp="1"/>
          </p:cNvGraphicFramePr>
          <p:nvPr>
            <p:ph type="chart" sz="quarter" idx="12"/>
            <p:extLst>
              <p:ext uri="{D42A27DB-BD31-4B8C-83A1-F6EECF244321}">
                <p14:modId xmlns:p14="http://schemas.microsoft.com/office/powerpoint/2010/main" val="1455430568"/>
              </p:ext>
            </p:extLst>
          </p:nvPr>
        </p:nvGraphicFramePr>
        <p:xfrm>
          <a:off x="685800" y="1381076"/>
          <a:ext cx="8001000" cy="3008362"/>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p:cNvPicPr>
            <a:picLocks noChangeAspect="1"/>
          </p:cNvPicPr>
          <p:nvPr/>
        </p:nvPicPr>
        <p:blipFill>
          <a:blip r:embed="rId3"/>
          <a:stretch>
            <a:fillRect/>
          </a:stretch>
        </p:blipFill>
        <p:spPr>
          <a:xfrm>
            <a:off x="43032" y="163620"/>
            <a:ext cx="576228" cy="576228"/>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15</a:t>
            </a:fld>
            <a:endParaRPr lang="en-US" dirty="0"/>
          </a:p>
        </p:txBody>
      </p:sp>
    </p:spTree>
    <p:extLst>
      <p:ext uri="{BB962C8B-B14F-4D97-AF65-F5344CB8AC3E}">
        <p14:creationId xmlns:p14="http://schemas.microsoft.com/office/powerpoint/2010/main" val="701913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76642" y="1378891"/>
            <a:ext cx="1793284" cy="915635"/>
          </a:xfrm>
          <a:prstGeom prst="rect">
            <a:avLst/>
          </a:prstGeom>
        </p:spPr>
        <p:txBody>
          <a:bodyPr wrap="square">
            <a:spAutoFit/>
          </a:bodyPr>
          <a:lstStyle/>
          <a:p>
            <a:pPr eaLnBrk="0" hangingPunct="0"/>
            <a:r>
              <a:rPr lang="en-US" sz="1100" b="1" dirty="0" smtClean="0">
                <a:ea typeface="Times New Roman" charset="0"/>
                <a:cs typeface="Times New Roman" charset="0"/>
              </a:rPr>
              <a:t>Residential delivered energy intensity index</a:t>
            </a:r>
          </a:p>
          <a:p>
            <a:pPr eaLnBrk="0" hangingPunct="0"/>
            <a:r>
              <a:rPr lang="en-US" sz="1050" dirty="0" smtClean="0">
                <a:ea typeface="Times New Roman" charset="0"/>
                <a:cs typeface="Times New Roman" charset="0"/>
              </a:rPr>
              <a:t>per household</a:t>
            </a:r>
          </a:p>
          <a:p>
            <a:pPr eaLnBrk="0" hangingPunct="0"/>
            <a:r>
              <a:rPr lang="en-US" sz="1050" dirty="0" smtClean="0">
                <a:ea typeface="Times New Roman" charset="0"/>
                <a:cs typeface="Times New Roman" charset="0"/>
              </a:rPr>
              <a:t>2021 </a:t>
            </a:r>
            <a:r>
              <a:rPr lang="en-US" sz="1050" dirty="0">
                <a:ea typeface="Times New Roman" charset="0"/>
                <a:cs typeface="Times New Roman" charset="0"/>
              </a:rPr>
              <a:t>= 1.0</a:t>
            </a:r>
          </a:p>
          <a:p>
            <a:pPr eaLnBrk="0" hangingPunct="0"/>
            <a:r>
              <a:rPr lang="en-US" sz="1050" b="1" dirty="0" smtClean="0">
                <a:ea typeface="Times New Roman" charset="0"/>
                <a:cs typeface="Times New Roman" charset="0"/>
              </a:rPr>
              <a:t> </a:t>
            </a:r>
            <a:endParaRPr lang="en-US" sz="1050" b="1" dirty="0">
              <a:ea typeface="Times New Roman" charset="0"/>
              <a:cs typeface="Times New Roman" charset="0"/>
            </a:endParaRPr>
          </a:p>
        </p:txBody>
      </p:sp>
      <p:sp>
        <p:nvSpPr>
          <p:cNvPr id="37" name="TextBox 36"/>
          <p:cNvSpPr txBox="1"/>
          <p:nvPr/>
        </p:nvSpPr>
        <p:spPr>
          <a:xfrm>
            <a:off x="753100" y="4085842"/>
            <a:ext cx="1371946" cy="246221"/>
          </a:xfrm>
          <a:prstGeom prst="rect">
            <a:avLst/>
          </a:prstGeom>
          <a:noFill/>
        </p:spPr>
        <p:txBody>
          <a:bodyPr wrap="square" rtlCol="0">
            <a:spAutoFit/>
          </a:bodyPr>
          <a:lstStyle/>
          <a:p>
            <a:r>
              <a:rPr lang="en-US" sz="1000" b="1" dirty="0" smtClean="0"/>
              <a:t>2000   2020      2050</a:t>
            </a:r>
            <a:endParaRPr lang="en-US" sz="1000" b="1" dirty="0"/>
          </a:p>
        </p:txBody>
      </p:sp>
      <p:sp>
        <p:nvSpPr>
          <p:cNvPr id="2" name="Title 1"/>
          <p:cNvSpPr>
            <a:spLocks noGrp="1"/>
          </p:cNvSpPr>
          <p:nvPr>
            <p:ph type="title"/>
          </p:nvPr>
        </p:nvSpPr>
        <p:spPr>
          <a:prstGeom prst="rect">
            <a:avLst/>
          </a:prstGeom>
        </p:spPr>
        <p:txBody>
          <a:bodyPr/>
          <a:lstStyle/>
          <a:p>
            <a:r>
              <a:rPr lang="en-US" dirty="0" smtClean="0"/>
              <a:t>Delivered energy </a:t>
            </a:r>
            <a:r>
              <a:rPr lang="en-US" dirty="0"/>
              <a:t>intensity </a:t>
            </a:r>
            <a:r>
              <a:rPr lang="en-US" dirty="0" smtClean="0"/>
              <a:t>by </a:t>
            </a:r>
            <a:r>
              <a:rPr lang="en-US" dirty="0"/>
              <a:t>sector</a:t>
            </a:r>
          </a:p>
        </p:txBody>
      </p:sp>
      <p:sp>
        <p:nvSpPr>
          <p:cNvPr id="4" name="Text Placeholder 3"/>
          <p:cNvSpPr>
            <a:spLocks noGrp="1"/>
          </p:cNvSpPr>
          <p:nvPr>
            <p:ph type="body" sz="quarter" idx="13"/>
          </p:nvPr>
        </p:nvSpPr>
        <p:spPr>
          <a:xfrm>
            <a:off x="685799" y="840139"/>
            <a:ext cx="7955281" cy="674335"/>
          </a:xfrm>
        </p:spPr>
        <p:txBody>
          <a:bodyPr/>
          <a:lstStyle/>
          <a:p>
            <a:pPr marL="0" indent="0" eaLnBrk="0" hangingPunct="0">
              <a:spcBef>
                <a:spcPts val="0"/>
              </a:spcBef>
            </a:pPr>
            <a:r>
              <a:rPr lang="en-US" b="1" dirty="0">
                <a:ea typeface="Times New Roman" charset="0"/>
                <a:cs typeface="Times New Roman" charset="0"/>
              </a:rPr>
              <a:t>Indexed delivered energy intensity by </a:t>
            </a:r>
            <a:r>
              <a:rPr lang="en-US" b="1" dirty="0" smtClean="0">
                <a:ea typeface="Times New Roman" charset="0"/>
                <a:cs typeface="Times New Roman" charset="0"/>
              </a:rPr>
              <a:t>sector</a:t>
            </a:r>
          </a:p>
          <a:p>
            <a:pPr marL="0" indent="0" eaLnBrk="0" hangingPunct="0">
              <a:spcBef>
                <a:spcPts val="0"/>
              </a:spcBef>
            </a:pPr>
            <a:r>
              <a:rPr lang="en-US" b="1" dirty="0" smtClean="0">
                <a:ea typeface="Times New Roman" charset="0"/>
                <a:cs typeface="Times New Roman" charset="0"/>
              </a:rPr>
              <a:t>AEO2022 Reference case</a:t>
            </a:r>
          </a:p>
          <a:p>
            <a:pPr marL="0" indent="0" eaLnBrk="0" hangingPunct="0">
              <a:spcBef>
                <a:spcPts val="0"/>
              </a:spcBef>
            </a:pPr>
            <a:endParaRPr lang="en-US" b="1" dirty="0" smtClean="0">
              <a:ea typeface="Times New Roman" charset="0"/>
              <a:cs typeface="Times New Roman" charset="0"/>
            </a:endParaRPr>
          </a:p>
        </p:txBody>
      </p:sp>
      <p:sp>
        <p:nvSpPr>
          <p:cNvPr id="8" name="Text Placeholder 5"/>
          <p:cNvSpPr>
            <a:spLocks noGrp="1"/>
          </p:cNvSpPr>
          <p:nvPr>
            <p:ph type="body" sz="quarter" idx="18"/>
          </p:nvPr>
        </p:nvSpPr>
        <p:spPr>
          <a:xfrm>
            <a:off x="685800" y="4457700"/>
            <a:ext cx="8001000" cy="205740"/>
          </a:xfrm>
        </p:spPr>
        <p:txBody>
          <a:bodyPr/>
          <a:lstStyle/>
          <a:p>
            <a:r>
              <a:rPr lang="en-US" dirty="0"/>
              <a:t>Note: Energy intensity at the end-use sector level is typically measured </a:t>
            </a:r>
            <a:r>
              <a:rPr lang="en-US" dirty="0" smtClean="0"/>
              <a:t>as energy use relative </a:t>
            </a:r>
            <a:r>
              <a:rPr lang="en-US" dirty="0"/>
              <a:t>to an indicator </a:t>
            </a:r>
            <a:r>
              <a:rPr lang="en-US" dirty="0" smtClean="0"/>
              <a:t>that </a:t>
            </a:r>
            <a:r>
              <a:rPr lang="en-US" dirty="0"/>
              <a:t>most directly affects delivered energy consumption within the </a:t>
            </a:r>
            <a:r>
              <a:rPr lang="en-US" dirty="0" smtClean="0"/>
              <a:t>sector (for example</a:t>
            </a:r>
            <a:r>
              <a:rPr lang="en-US" dirty="0"/>
              <a:t>, </a:t>
            </a:r>
            <a:r>
              <a:rPr lang="en-US" dirty="0" smtClean="0"/>
              <a:t>energy use per household is a key energy intensity indicator for the residential sector).</a:t>
            </a:r>
            <a:endParaRPr lang="en-US" dirty="0"/>
          </a:p>
        </p:txBody>
      </p:sp>
      <p:sp>
        <p:nvSpPr>
          <p:cNvPr id="24" name="Rectangle 23"/>
          <p:cNvSpPr/>
          <p:nvPr/>
        </p:nvSpPr>
        <p:spPr>
          <a:xfrm>
            <a:off x="5361849" y="1376708"/>
            <a:ext cx="2116925" cy="754053"/>
          </a:xfrm>
          <a:prstGeom prst="rect">
            <a:avLst/>
          </a:prstGeom>
        </p:spPr>
        <p:txBody>
          <a:bodyPr wrap="square">
            <a:spAutoFit/>
          </a:bodyPr>
          <a:lstStyle/>
          <a:p>
            <a:pPr eaLnBrk="0" hangingPunct="0"/>
            <a:r>
              <a:rPr lang="en-US" sz="1100" b="1" dirty="0" smtClean="0">
                <a:ea typeface="Times New Roman" charset="0"/>
                <a:cs typeface="Times New Roman" charset="0"/>
              </a:rPr>
              <a:t>Transportation on-road energy intensity index</a:t>
            </a:r>
            <a:endParaRPr lang="en-US" sz="1100" b="1" dirty="0" smtClean="0">
              <a:solidFill>
                <a:schemeClr val="accent5"/>
              </a:solidFill>
              <a:ea typeface="Times New Roman" charset="0"/>
              <a:cs typeface="Times New Roman" charset="0"/>
            </a:endParaRPr>
          </a:p>
          <a:p>
            <a:pPr eaLnBrk="0" hangingPunct="0"/>
            <a:r>
              <a:rPr lang="en-US" sz="1050" dirty="0" smtClean="0">
                <a:ea typeface="Times New Roman" charset="0"/>
                <a:cs typeface="Times New Roman" charset="0"/>
              </a:rPr>
              <a:t>by vehicle-mile</a:t>
            </a:r>
          </a:p>
          <a:p>
            <a:pPr eaLnBrk="0" hangingPunct="0"/>
            <a:r>
              <a:rPr lang="en-US" sz="1050" dirty="0">
                <a:ea typeface="Times New Roman" charset="0"/>
                <a:cs typeface="Times New Roman" charset="0"/>
              </a:rPr>
              <a:t>2021 = </a:t>
            </a:r>
            <a:r>
              <a:rPr lang="en-US" sz="1050" dirty="0" smtClean="0">
                <a:ea typeface="Times New Roman" charset="0"/>
                <a:cs typeface="Times New Roman" charset="0"/>
              </a:rPr>
              <a:t>1.0</a:t>
            </a:r>
            <a:endParaRPr lang="en-US" sz="1050" dirty="0">
              <a:ea typeface="Times New Roman" charset="0"/>
              <a:cs typeface="Times New Roman" charset="0"/>
            </a:endParaRPr>
          </a:p>
        </p:txBody>
      </p:sp>
      <p:sp>
        <p:nvSpPr>
          <p:cNvPr id="27" name="Rectangle 26"/>
          <p:cNvSpPr/>
          <p:nvPr/>
        </p:nvSpPr>
        <p:spPr>
          <a:xfrm>
            <a:off x="6972839" y="1376708"/>
            <a:ext cx="2116925" cy="754053"/>
          </a:xfrm>
          <a:prstGeom prst="rect">
            <a:avLst/>
          </a:prstGeom>
        </p:spPr>
        <p:txBody>
          <a:bodyPr wrap="square">
            <a:spAutoFit/>
          </a:bodyPr>
          <a:lstStyle/>
          <a:p>
            <a:pPr eaLnBrk="0" hangingPunct="0"/>
            <a:r>
              <a:rPr lang="en-US" sz="1100" b="1" dirty="0" smtClean="0">
                <a:ea typeface="Times New Roman" charset="0"/>
                <a:cs typeface="Times New Roman" charset="0"/>
              </a:rPr>
              <a:t>Transportation passenger energy intensity index</a:t>
            </a:r>
          </a:p>
          <a:p>
            <a:pPr eaLnBrk="0" hangingPunct="0"/>
            <a:r>
              <a:rPr lang="en-US" sz="1050" dirty="0" smtClean="0">
                <a:ea typeface="Times New Roman" charset="0"/>
                <a:cs typeface="Times New Roman" charset="0"/>
              </a:rPr>
              <a:t>by passenger-mile</a:t>
            </a:r>
          </a:p>
          <a:p>
            <a:pPr eaLnBrk="0" hangingPunct="0"/>
            <a:r>
              <a:rPr lang="en-US" sz="1050" dirty="0">
                <a:ea typeface="Times New Roman" charset="0"/>
                <a:cs typeface="Times New Roman" charset="0"/>
              </a:rPr>
              <a:t>2021 = </a:t>
            </a:r>
            <a:r>
              <a:rPr lang="en-US" sz="1050" dirty="0" smtClean="0">
                <a:ea typeface="Times New Roman" charset="0"/>
                <a:cs typeface="Times New Roman" charset="0"/>
              </a:rPr>
              <a:t>1.0</a:t>
            </a:r>
            <a:endParaRPr lang="en-US" sz="1050" dirty="0">
              <a:ea typeface="Times New Roman" charset="0"/>
              <a:cs typeface="Times New Roman" charset="0"/>
            </a:endParaRPr>
          </a:p>
        </p:txBody>
      </p:sp>
      <p:sp>
        <p:nvSpPr>
          <p:cNvPr id="30" name="Rectangle 29"/>
          <p:cNvSpPr/>
          <p:nvPr/>
        </p:nvSpPr>
        <p:spPr>
          <a:xfrm>
            <a:off x="3830439" y="1376708"/>
            <a:ext cx="1793284" cy="754053"/>
          </a:xfrm>
          <a:prstGeom prst="rect">
            <a:avLst/>
          </a:prstGeom>
        </p:spPr>
        <p:txBody>
          <a:bodyPr wrap="square">
            <a:spAutoFit/>
          </a:bodyPr>
          <a:lstStyle/>
          <a:p>
            <a:pPr eaLnBrk="0" hangingPunct="0"/>
            <a:r>
              <a:rPr lang="en-US" sz="1100" b="1" dirty="0" smtClean="0">
                <a:ea typeface="Times New Roman" charset="0"/>
                <a:cs typeface="Times New Roman" charset="0"/>
              </a:rPr>
              <a:t>Industrial delivered energy intensity index</a:t>
            </a:r>
          </a:p>
          <a:p>
            <a:pPr eaLnBrk="0" hangingPunct="0"/>
            <a:r>
              <a:rPr lang="en-US" sz="1050" dirty="0" smtClean="0">
                <a:ea typeface="Times New Roman" charset="0"/>
                <a:cs typeface="Times New Roman" charset="0"/>
              </a:rPr>
              <a:t>by 2012 dollar of output</a:t>
            </a:r>
          </a:p>
          <a:p>
            <a:pPr eaLnBrk="0" hangingPunct="0"/>
            <a:r>
              <a:rPr lang="en-US" sz="1050" dirty="0">
                <a:ea typeface="Times New Roman" charset="0"/>
                <a:cs typeface="Times New Roman" charset="0"/>
              </a:rPr>
              <a:t>2021 = </a:t>
            </a:r>
            <a:r>
              <a:rPr lang="en-US" sz="1050" dirty="0" smtClean="0">
                <a:ea typeface="Times New Roman" charset="0"/>
                <a:cs typeface="Times New Roman" charset="0"/>
              </a:rPr>
              <a:t>1.0</a:t>
            </a:r>
            <a:endParaRPr lang="en-US" sz="1050" dirty="0">
              <a:ea typeface="Times New Roman" charset="0"/>
              <a:cs typeface="Times New Roman" charset="0"/>
            </a:endParaRPr>
          </a:p>
        </p:txBody>
      </p:sp>
      <p:sp>
        <p:nvSpPr>
          <p:cNvPr id="33" name="Rectangle 32"/>
          <p:cNvSpPr/>
          <p:nvPr/>
        </p:nvSpPr>
        <p:spPr>
          <a:xfrm>
            <a:off x="2125046" y="1377425"/>
            <a:ext cx="1864020" cy="754053"/>
          </a:xfrm>
          <a:prstGeom prst="rect">
            <a:avLst/>
          </a:prstGeom>
        </p:spPr>
        <p:txBody>
          <a:bodyPr wrap="square">
            <a:spAutoFit/>
          </a:bodyPr>
          <a:lstStyle/>
          <a:p>
            <a:pPr eaLnBrk="0" hangingPunct="0"/>
            <a:r>
              <a:rPr lang="en-US" sz="1100" b="1" dirty="0" smtClean="0">
                <a:ea typeface="Times New Roman" charset="0"/>
                <a:cs typeface="Times New Roman" charset="0"/>
              </a:rPr>
              <a:t>Commercial delivered energy intensity index</a:t>
            </a:r>
          </a:p>
          <a:p>
            <a:pPr eaLnBrk="0" hangingPunct="0"/>
            <a:r>
              <a:rPr lang="en-US" sz="1050" dirty="0" smtClean="0">
                <a:ea typeface="Times New Roman" charset="0"/>
                <a:cs typeface="Times New Roman" charset="0"/>
              </a:rPr>
              <a:t>by square foot of </a:t>
            </a:r>
            <a:r>
              <a:rPr lang="en-US" sz="1050" dirty="0" err="1" smtClean="0">
                <a:ea typeface="Times New Roman" charset="0"/>
                <a:cs typeface="Times New Roman" charset="0"/>
              </a:rPr>
              <a:t>floorspace</a:t>
            </a:r>
            <a:endParaRPr lang="en-US" sz="1050" dirty="0" smtClean="0">
              <a:ea typeface="Times New Roman" charset="0"/>
              <a:cs typeface="Times New Roman" charset="0"/>
            </a:endParaRPr>
          </a:p>
          <a:p>
            <a:pPr eaLnBrk="0" hangingPunct="0"/>
            <a:r>
              <a:rPr lang="en-US" sz="1050" dirty="0">
                <a:ea typeface="Times New Roman" charset="0"/>
                <a:cs typeface="Times New Roman" charset="0"/>
              </a:rPr>
              <a:t>2021 = </a:t>
            </a:r>
            <a:r>
              <a:rPr lang="en-US" sz="1050" dirty="0" smtClean="0">
                <a:ea typeface="Times New Roman" charset="0"/>
                <a:cs typeface="Times New Roman" charset="0"/>
              </a:rPr>
              <a:t>1.0</a:t>
            </a:r>
            <a:endParaRPr lang="en-US" sz="1050" dirty="0">
              <a:ea typeface="Times New Roman" charset="0"/>
              <a:cs typeface="Times New Roman" charset="0"/>
            </a:endParaRPr>
          </a:p>
        </p:txBody>
      </p:sp>
      <p:sp>
        <p:nvSpPr>
          <p:cNvPr id="38" name="TextBox 37"/>
          <p:cNvSpPr txBox="1"/>
          <p:nvPr/>
        </p:nvSpPr>
        <p:spPr>
          <a:xfrm>
            <a:off x="2326821" y="4078726"/>
            <a:ext cx="1371946" cy="246221"/>
          </a:xfrm>
          <a:prstGeom prst="rect">
            <a:avLst/>
          </a:prstGeom>
          <a:noFill/>
        </p:spPr>
        <p:txBody>
          <a:bodyPr wrap="square" rtlCol="0">
            <a:spAutoFit/>
          </a:bodyPr>
          <a:lstStyle/>
          <a:p>
            <a:r>
              <a:rPr lang="en-US" sz="1000" b="1" dirty="0"/>
              <a:t>2000   2020      2050</a:t>
            </a:r>
          </a:p>
        </p:txBody>
      </p:sp>
      <p:sp>
        <p:nvSpPr>
          <p:cNvPr id="39" name="TextBox 38"/>
          <p:cNvSpPr txBox="1"/>
          <p:nvPr/>
        </p:nvSpPr>
        <p:spPr>
          <a:xfrm>
            <a:off x="4035772" y="4069846"/>
            <a:ext cx="1371946" cy="246221"/>
          </a:xfrm>
          <a:prstGeom prst="rect">
            <a:avLst/>
          </a:prstGeom>
          <a:noFill/>
        </p:spPr>
        <p:txBody>
          <a:bodyPr wrap="square" rtlCol="0">
            <a:spAutoFit/>
          </a:bodyPr>
          <a:lstStyle/>
          <a:p>
            <a:r>
              <a:rPr lang="en-US" sz="1000" b="1" dirty="0"/>
              <a:t>2000   2020      2050</a:t>
            </a:r>
          </a:p>
        </p:txBody>
      </p:sp>
      <p:sp>
        <p:nvSpPr>
          <p:cNvPr id="40" name="TextBox 39"/>
          <p:cNvSpPr txBox="1"/>
          <p:nvPr/>
        </p:nvSpPr>
        <p:spPr>
          <a:xfrm>
            <a:off x="5586003" y="4081346"/>
            <a:ext cx="1371946" cy="246221"/>
          </a:xfrm>
          <a:prstGeom prst="rect">
            <a:avLst/>
          </a:prstGeom>
          <a:noFill/>
        </p:spPr>
        <p:txBody>
          <a:bodyPr wrap="square" rtlCol="0">
            <a:spAutoFit/>
          </a:bodyPr>
          <a:lstStyle/>
          <a:p>
            <a:r>
              <a:rPr lang="en-US" sz="1000" b="1" dirty="0"/>
              <a:t>2000   2020      2050</a:t>
            </a:r>
          </a:p>
        </p:txBody>
      </p:sp>
      <p:sp>
        <p:nvSpPr>
          <p:cNvPr id="41" name="TextBox 40"/>
          <p:cNvSpPr txBox="1"/>
          <p:nvPr/>
        </p:nvSpPr>
        <p:spPr>
          <a:xfrm>
            <a:off x="7124957" y="4081346"/>
            <a:ext cx="1371946" cy="246221"/>
          </a:xfrm>
          <a:prstGeom prst="rect">
            <a:avLst/>
          </a:prstGeom>
          <a:noFill/>
        </p:spPr>
        <p:txBody>
          <a:bodyPr wrap="square" rtlCol="0">
            <a:spAutoFit/>
          </a:bodyPr>
          <a:lstStyle/>
          <a:p>
            <a:r>
              <a:rPr lang="en-US" sz="1000" b="1" dirty="0"/>
              <a:t>2000   2020      2050</a:t>
            </a:r>
          </a:p>
        </p:txBody>
      </p:sp>
      <p:pic>
        <p:nvPicPr>
          <p:cNvPr id="22" name="Picture 21"/>
          <p:cNvPicPr>
            <a:picLocks noChangeAspect="1"/>
          </p:cNvPicPr>
          <p:nvPr/>
        </p:nvPicPr>
        <p:blipFill>
          <a:blip r:embed="rId3"/>
          <a:stretch>
            <a:fillRect/>
          </a:stretch>
        </p:blipFill>
        <p:spPr>
          <a:xfrm>
            <a:off x="43032" y="163620"/>
            <a:ext cx="576228" cy="576228"/>
          </a:xfrm>
          <a:prstGeom prst="rect">
            <a:avLst/>
          </a:prstGeom>
        </p:spPr>
      </p:pic>
      <p:graphicFrame>
        <p:nvGraphicFramePr>
          <p:cNvPr id="25" name="ICD17a"/>
          <p:cNvGraphicFramePr>
            <a:graphicFrameLocks/>
          </p:cNvGraphicFramePr>
          <p:nvPr>
            <p:extLst>
              <p:ext uri="{D42A27DB-BD31-4B8C-83A1-F6EECF244321}">
                <p14:modId xmlns:p14="http://schemas.microsoft.com/office/powerpoint/2010/main" val="775773901"/>
              </p:ext>
            </p:extLst>
          </p:nvPr>
        </p:nvGraphicFramePr>
        <p:xfrm>
          <a:off x="647288" y="1817587"/>
          <a:ext cx="1308824" cy="23099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ICD17b"/>
          <p:cNvGraphicFramePr>
            <a:graphicFrameLocks/>
          </p:cNvGraphicFramePr>
          <p:nvPr>
            <p:extLst>
              <p:ext uri="{D42A27DB-BD31-4B8C-83A1-F6EECF244321}">
                <p14:modId xmlns:p14="http://schemas.microsoft.com/office/powerpoint/2010/main" val="1088128229"/>
              </p:ext>
            </p:extLst>
          </p:nvPr>
        </p:nvGraphicFramePr>
        <p:xfrm>
          <a:off x="2201157" y="1813092"/>
          <a:ext cx="1308824" cy="23099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ICD17c"/>
          <p:cNvGraphicFramePr>
            <a:graphicFrameLocks/>
          </p:cNvGraphicFramePr>
          <p:nvPr>
            <p:extLst>
              <p:ext uri="{D42A27DB-BD31-4B8C-83A1-F6EECF244321}">
                <p14:modId xmlns:p14="http://schemas.microsoft.com/office/powerpoint/2010/main" val="450357959"/>
              </p:ext>
            </p:extLst>
          </p:nvPr>
        </p:nvGraphicFramePr>
        <p:xfrm>
          <a:off x="3910108" y="1810128"/>
          <a:ext cx="1308824" cy="23099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ICD17d"/>
          <p:cNvGraphicFramePr>
            <a:graphicFrameLocks/>
          </p:cNvGraphicFramePr>
          <p:nvPr>
            <p:extLst>
              <p:ext uri="{D42A27DB-BD31-4B8C-83A1-F6EECF244321}">
                <p14:modId xmlns:p14="http://schemas.microsoft.com/office/powerpoint/2010/main" val="1429066560"/>
              </p:ext>
            </p:extLst>
          </p:nvPr>
        </p:nvGraphicFramePr>
        <p:xfrm>
          <a:off x="5407718" y="1801591"/>
          <a:ext cx="1406659" cy="230996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ICD17e"/>
          <p:cNvGraphicFramePr>
            <a:graphicFrameLocks/>
          </p:cNvGraphicFramePr>
          <p:nvPr>
            <p:extLst>
              <p:ext uri="{D42A27DB-BD31-4B8C-83A1-F6EECF244321}">
                <p14:modId xmlns:p14="http://schemas.microsoft.com/office/powerpoint/2010/main" val="1028204133"/>
              </p:ext>
            </p:extLst>
          </p:nvPr>
        </p:nvGraphicFramePr>
        <p:xfrm>
          <a:off x="6950481" y="1803218"/>
          <a:ext cx="1423737" cy="2309966"/>
        </p:xfrm>
        <a:graphic>
          <a:graphicData uri="http://schemas.openxmlformats.org/drawingml/2006/chart">
            <c:chart xmlns:c="http://schemas.openxmlformats.org/drawingml/2006/chart" xmlns:r="http://schemas.openxmlformats.org/officeDocument/2006/relationships" r:id="rId8"/>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16</a:t>
            </a:fld>
            <a:endParaRPr lang="en-US" dirty="0"/>
          </a:p>
        </p:txBody>
      </p:sp>
    </p:spTree>
    <p:extLst>
      <p:ext uri="{BB962C8B-B14F-4D97-AF65-F5344CB8AC3E}">
        <p14:creationId xmlns:p14="http://schemas.microsoft.com/office/powerpoint/2010/main" val="12479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a:spLocks noGrp="1"/>
          </p:cNvSpPr>
          <p:nvPr>
            <p:ph type="body" sz="quarter" idx="12"/>
          </p:nvPr>
        </p:nvSpPr>
        <p:spPr>
          <a:xfrm>
            <a:off x="733092" y="1968649"/>
            <a:ext cx="7662904" cy="2749876"/>
          </a:xfrm>
        </p:spPr>
        <p:txBody>
          <a:bodyPr/>
          <a:lstStyle/>
          <a:p>
            <a:pPr marL="0" indent="0" algn="ctr">
              <a:spcBef>
                <a:spcPts val="0"/>
              </a:spcBef>
              <a:spcAft>
                <a:spcPts val="0"/>
              </a:spcAft>
              <a:buNone/>
            </a:pPr>
            <a:r>
              <a:rPr lang="en-US" sz="1100" dirty="0"/>
              <a:t>Office of Energy Analysis</a:t>
            </a:r>
          </a:p>
          <a:p>
            <a:pPr marL="0" indent="0" algn="ctr">
              <a:lnSpc>
                <a:spcPct val="100000"/>
              </a:lnSpc>
              <a:spcBef>
                <a:spcPts val="0"/>
              </a:spcBef>
              <a:spcAft>
                <a:spcPts val="0"/>
              </a:spcAft>
              <a:buNone/>
            </a:pPr>
            <a:r>
              <a:rPr lang="en-US" sz="1100" dirty="0" smtClean="0"/>
              <a:t>U.S. Energy Information Administration</a:t>
            </a:r>
          </a:p>
          <a:p>
            <a:pPr marL="0" indent="0" algn="ctr">
              <a:lnSpc>
                <a:spcPct val="100000"/>
              </a:lnSpc>
              <a:spcBef>
                <a:spcPts val="0"/>
              </a:spcBef>
              <a:spcAft>
                <a:spcPts val="0"/>
              </a:spcAft>
              <a:buNone/>
            </a:pPr>
            <a:r>
              <a:rPr lang="en-US" sz="1100" dirty="0" smtClean="0"/>
              <a:t>U.S. Department of Energy</a:t>
            </a:r>
          </a:p>
          <a:p>
            <a:pPr marL="0" indent="0" algn="ctr">
              <a:lnSpc>
                <a:spcPct val="100000"/>
              </a:lnSpc>
              <a:spcBef>
                <a:spcPts val="0"/>
              </a:spcBef>
              <a:spcAft>
                <a:spcPts val="0"/>
              </a:spcAft>
              <a:buNone/>
            </a:pPr>
            <a:r>
              <a:rPr lang="en-US" sz="1100" dirty="0" smtClean="0"/>
              <a:t>Washington, DC 20585</a:t>
            </a:r>
          </a:p>
          <a:p>
            <a:pPr marL="0" indent="0" algn="ctr">
              <a:lnSpc>
                <a:spcPct val="100000"/>
              </a:lnSpc>
              <a:spcBef>
                <a:spcPts val="0"/>
              </a:spcBef>
              <a:spcAft>
                <a:spcPts val="0"/>
              </a:spcAft>
              <a:buNone/>
            </a:pPr>
            <a:endParaRPr lang="en-US" sz="1100" dirty="0" smtClean="0"/>
          </a:p>
          <a:p>
            <a:pPr marL="0" indent="0" algn="ctr">
              <a:lnSpc>
                <a:spcPct val="100000"/>
              </a:lnSpc>
              <a:spcBef>
                <a:spcPts val="0"/>
              </a:spcBef>
              <a:spcAft>
                <a:spcPts val="0"/>
              </a:spcAft>
              <a:buNone/>
            </a:pPr>
            <a:r>
              <a:rPr lang="en-US" sz="1100" dirty="0" smtClean="0"/>
              <a:t>This publication is online at</a:t>
            </a:r>
          </a:p>
          <a:p>
            <a:pPr marL="0" indent="0" algn="ctr">
              <a:lnSpc>
                <a:spcPct val="100000"/>
              </a:lnSpc>
              <a:spcBef>
                <a:spcPts val="0"/>
              </a:spcBef>
              <a:spcAft>
                <a:spcPts val="0"/>
              </a:spcAft>
              <a:buNone/>
            </a:pPr>
            <a:r>
              <a:rPr lang="en-US" sz="1100" dirty="0" smtClean="0">
                <a:hlinkClick r:id="rId3"/>
              </a:rPr>
              <a:t>www.eia.gov/aeo</a:t>
            </a:r>
            <a:r>
              <a:rPr lang="en-US" sz="1100" dirty="0" smtClean="0"/>
              <a:t> </a:t>
            </a:r>
          </a:p>
          <a:p>
            <a:pPr marL="457200" lvl="1" indent="0">
              <a:lnSpc>
                <a:spcPct val="100000"/>
              </a:lnSpc>
              <a:spcBef>
                <a:spcPts val="0"/>
              </a:spcBef>
              <a:spcAft>
                <a:spcPts val="0"/>
              </a:spcAft>
              <a:buNone/>
            </a:pPr>
            <a:endParaRPr lang="en-US" sz="1200" dirty="0" smtClean="0"/>
          </a:p>
          <a:p>
            <a:pPr marL="457200" lvl="1" indent="0">
              <a:lnSpc>
                <a:spcPct val="100000"/>
              </a:lnSpc>
              <a:spcBef>
                <a:spcPts val="0"/>
              </a:spcBef>
              <a:spcAft>
                <a:spcPts val="0"/>
              </a:spcAft>
              <a:buNone/>
            </a:pPr>
            <a:endParaRPr lang="en-US" sz="1200" dirty="0" smtClean="0"/>
          </a:p>
          <a:p>
            <a:pPr marL="457200" lvl="1" indent="0">
              <a:lnSpc>
                <a:spcPct val="100000"/>
              </a:lnSpc>
              <a:spcBef>
                <a:spcPts val="0"/>
              </a:spcBef>
              <a:spcAft>
                <a:spcPts val="0"/>
              </a:spcAft>
              <a:buNone/>
            </a:pPr>
            <a:endParaRPr lang="en-US" sz="1200" dirty="0" smtClean="0"/>
          </a:p>
          <a:p>
            <a:pPr marL="457200" lvl="1" indent="0">
              <a:lnSpc>
                <a:spcPct val="100000"/>
              </a:lnSpc>
              <a:spcBef>
                <a:spcPts val="0"/>
              </a:spcBef>
              <a:spcAft>
                <a:spcPts val="0"/>
              </a:spcAft>
              <a:buNone/>
            </a:pPr>
            <a:endParaRPr lang="en-US" sz="1000" dirty="0" smtClean="0"/>
          </a:p>
          <a:p>
            <a:pPr marL="457200" lvl="1" indent="0">
              <a:lnSpc>
                <a:spcPct val="100000"/>
              </a:lnSpc>
              <a:spcBef>
                <a:spcPts val="0"/>
              </a:spcBef>
              <a:spcAft>
                <a:spcPts val="0"/>
              </a:spcAft>
              <a:buNone/>
            </a:pPr>
            <a:r>
              <a:rPr lang="en-US" sz="1000" dirty="0" smtClean="0"/>
              <a:t>This report was prepared by the U.S. Energy Information Administration (EIA), the statistical and analytical agency within the U.S. Department of Energy. By law, EIA's data, analyses, and forecasts are independent of approval by any other officer or employee of the United States Government. The views in this report therefore should not be construed as representing those of the U.S. Department of Energy or other federal agencies.</a:t>
            </a:r>
            <a:endParaRPr lang="en-US" sz="1000" dirty="0"/>
          </a:p>
        </p:txBody>
      </p:sp>
      <p:sp>
        <p:nvSpPr>
          <p:cNvPr id="16" name="Title 1"/>
          <p:cNvSpPr>
            <a:spLocks noGrp="1"/>
          </p:cNvSpPr>
          <p:nvPr>
            <p:ph type="title"/>
          </p:nvPr>
        </p:nvSpPr>
        <p:spPr>
          <a:xfrm>
            <a:off x="150612" y="180970"/>
            <a:ext cx="8827864" cy="1400205"/>
          </a:xfrm>
          <a:prstGeom prst="rect">
            <a:avLst/>
          </a:prstGeom>
        </p:spPr>
        <p:txBody>
          <a:bodyPr/>
          <a:lstStyle/>
          <a:p>
            <a:pPr algn="ctr"/>
            <a:r>
              <a:rPr lang="en-US" sz="2000" dirty="0" smtClean="0"/>
              <a:t>Annual Energy Outlook 2022</a:t>
            </a:r>
            <a:br>
              <a:rPr lang="en-US" sz="2000" dirty="0" smtClean="0"/>
            </a:br>
            <a:r>
              <a:rPr lang="en-US" sz="1800" dirty="0" smtClean="0"/>
              <a:t>with projections to 2050</a:t>
            </a:r>
            <a:br>
              <a:rPr lang="en-US" sz="1800" dirty="0" smtClean="0"/>
            </a:br>
            <a:r>
              <a:rPr lang="en-US" sz="1800" dirty="0" smtClean="0"/>
              <a:t/>
            </a:r>
            <a:br>
              <a:rPr lang="en-US" sz="1800" dirty="0" smtClean="0"/>
            </a:br>
            <a:r>
              <a:rPr lang="en-US" sz="1800" dirty="0" smtClean="0"/>
              <a:t>March 2022</a:t>
            </a:r>
            <a:endParaRPr lang="en-US" sz="1800"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2</a:t>
            </a:fld>
            <a:endParaRPr lang="en-US" dirty="0"/>
          </a:p>
        </p:txBody>
      </p:sp>
    </p:spTree>
    <p:extLst>
      <p:ext uri="{BB962C8B-B14F-4D97-AF65-F5344CB8AC3E}">
        <p14:creationId xmlns:p14="http://schemas.microsoft.com/office/powerpoint/2010/main" val="1922279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type="body" sz="quarter" idx="12"/>
          </p:nvPr>
        </p:nvSpPr>
        <p:spPr/>
        <p:txBody>
          <a:bodyPr/>
          <a:lstStyle/>
          <a:p>
            <a:pPr marL="0" indent="0">
              <a:spcBef>
                <a:spcPts val="0"/>
              </a:spcBef>
              <a:spcAft>
                <a:spcPts val="900"/>
              </a:spcAft>
              <a:buNone/>
            </a:pPr>
            <a:r>
              <a:rPr lang="en-US" dirty="0" smtClean="0"/>
              <a:t>Overview of U.S. energy markets</a:t>
            </a:r>
          </a:p>
          <a:p>
            <a:pPr marL="0" indent="0">
              <a:spcBef>
                <a:spcPts val="0"/>
              </a:spcBef>
              <a:spcAft>
                <a:spcPts val="900"/>
              </a:spcAft>
              <a:buNone/>
            </a:pPr>
            <a:r>
              <a:rPr lang="en-US" dirty="0" smtClean="0"/>
              <a:t>Critical drivers</a:t>
            </a:r>
          </a:p>
          <a:p>
            <a:pPr marL="0" indent="0">
              <a:spcBef>
                <a:spcPts val="0"/>
              </a:spcBef>
              <a:spcAft>
                <a:spcPts val="900"/>
              </a:spcAft>
              <a:buNone/>
            </a:pPr>
            <a:r>
              <a:rPr lang="en-US" dirty="0" smtClean="0"/>
              <a:t>Petroleum and other liquids</a:t>
            </a:r>
          </a:p>
          <a:p>
            <a:pPr marL="0" indent="0">
              <a:spcBef>
                <a:spcPts val="0"/>
              </a:spcBef>
              <a:spcAft>
                <a:spcPts val="900"/>
              </a:spcAft>
              <a:buNone/>
            </a:pPr>
            <a:r>
              <a:rPr lang="en-US" dirty="0" smtClean="0"/>
              <a:t>Natural gas</a:t>
            </a:r>
          </a:p>
          <a:p>
            <a:pPr marL="0" indent="0">
              <a:spcBef>
                <a:spcPts val="0"/>
              </a:spcBef>
              <a:spcAft>
                <a:spcPts val="900"/>
              </a:spcAft>
              <a:buNone/>
            </a:pPr>
            <a:r>
              <a:rPr lang="en-US" dirty="0" smtClean="0"/>
              <a:t>Electricity generation</a:t>
            </a:r>
          </a:p>
          <a:p>
            <a:pPr marL="0" indent="0">
              <a:spcBef>
                <a:spcPts val="0"/>
              </a:spcBef>
              <a:spcAft>
                <a:spcPts val="900"/>
              </a:spcAft>
              <a:buNone/>
            </a:pPr>
            <a:r>
              <a:rPr lang="en-US" dirty="0" smtClean="0"/>
              <a:t>Transportation</a:t>
            </a:r>
          </a:p>
          <a:p>
            <a:pPr marL="0" indent="0">
              <a:spcBef>
                <a:spcPts val="0"/>
              </a:spcBef>
              <a:spcAft>
                <a:spcPts val="900"/>
              </a:spcAft>
              <a:buNone/>
            </a:pPr>
            <a:r>
              <a:rPr lang="en-US" dirty="0" smtClean="0"/>
              <a:t>Buildings</a:t>
            </a:r>
          </a:p>
          <a:p>
            <a:pPr marL="0" indent="0">
              <a:spcBef>
                <a:spcPts val="0"/>
              </a:spcBef>
              <a:spcAft>
                <a:spcPts val="900"/>
              </a:spcAft>
              <a:buNone/>
            </a:pPr>
            <a:r>
              <a:rPr lang="en-US" dirty="0" smtClean="0"/>
              <a:t>Industrial</a:t>
            </a:r>
          </a:p>
          <a:p>
            <a:pPr marL="0" indent="0">
              <a:spcBef>
                <a:spcPts val="0"/>
              </a:spcBef>
              <a:spcAft>
                <a:spcPts val="900"/>
              </a:spcAft>
              <a:buNone/>
            </a:pPr>
            <a:r>
              <a:rPr lang="en-US" dirty="0" smtClean="0"/>
              <a:t>Emissions</a:t>
            </a:r>
          </a:p>
          <a:p>
            <a:pPr marL="0" indent="0">
              <a:spcBef>
                <a:spcPts val="0"/>
              </a:spcBef>
              <a:spcAft>
                <a:spcPts val="900"/>
              </a:spcAft>
              <a:buNone/>
            </a:pPr>
            <a:r>
              <a:rPr lang="en-US" dirty="0" smtClean="0"/>
              <a:t>References</a:t>
            </a:r>
            <a:endParaRPr lang="en-US" dirty="0"/>
          </a:p>
        </p:txBody>
      </p:sp>
      <p:sp>
        <p:nvSpPr>
          <p:cNvPr id="2" name="Title 1"/>
          <p:cNvSpPr>
            <a:spLocks noGrp="1"/>
          </p:cNvSpPr>
          <p:nvPr>
            <p:ph type="title"/>
          </p:nvPr>
        </p:nvSpPr>
        <p:spPr/>
        <p:txBody>
          <a:bodyPr/>
          <a:lstStyle/>
          <a:p>
            <a:r>
              <a:rPr lang="en-US" dirty="0" smtClean="0"/>
              <a:t>Table of contents</a:t>
            </a:r>
            <a:endParaRPr lang="en-US" dirty="0"/>
          </a:p>
        </p:txBody>
      </p:sp>
      <p:sp>
        <p:nvSpPr>
          <p:cNvPr id="7" name="Title 3"/>
          <p:cNvSpPr txBox="1">
            <a:spLocks/>
          </p:cNvSpPr>
          <p:nvPr/>
        </p:nvSpPr>
        <p:spPr>
          <a:xfrm>
            <a:off x="7209174" y="373655"/>
            <a:ext cx="1439129" cy="482749"/>
          </a:xfrm>
          <a:prstGeom prst="rect">
            <a:avLst/>
          </a:prstGeom>
        </p:spPr>
        <p:txBody>
          <a:bodyPr anchor="b" anchorCtr="0"/>
          <a:lstStyle>
            <a:lvl1pPr algn="l" defTabSz="914400" rtl="0" eaLnBrk="1" latinLnBrk="0" hangingPunct="1">
              <a:spcBef>
                <a:spcPct val="0"/>
              </a:spcBef>
              <a:buNone/>
              <a:defRPr sz="2400" kern="1200">
                <a:solidFill>
                  <a:schemeClr val="accent1"/>
                </a:solidFill>
                <a:latin typeface="+mj-lt"/>
                <a:ea typeface="+mj-ea"/>
                <a:cs typeface="+mj-cs"/>
              </a:defRPr>
            </a:lvl1pPr>
          </a:lstStyle>
          <a:p>
            <a:pPr algn="r"/>
            <a:r>
              <a:rPr lang="en-US" sz="1600" dirty="0"/>
              <a:t>S</a:t>
            </a:r>
            <a:r>
              <a:rPr lang="en-US" sz="1600" dirty="0" smtClean="0"/>
              <a:t>lide </a:t>
            </a:r>
            <a:r>
              <a:rPr lang="en-US" sz="1600" dirty="0"/>
              <a:t>number</a:t>
            </a:r>
          </a:p>
        </p:txBody>
      </p:sp>
      <p:sp>
        <p:nvSpPr>
          <p:cNvPr id="9" name="Content Placeholder 1"/>
          <p:cNvSpPr txBox="1">
            <a:spLocks/>
          </p:cNvSpPr>
          <p:nvPr/>
        </p:nvSpPr>
        <p:spPr>
          <a:xfrm>
            <a:off x="5302623" y="911555"/>
            <a:ext cx="3186953" cy="3759969"/>
          </a:xfrm>
          <a:prstGeom prst="rect">
            <a:avLst/>
          </a:prstGeom>
        </p:spPr>
        <p:txBody>
          <a:bodyPr lIns="0" tIns="0" rIns="0" bIns="0"/>
          <a:lstStyle>
            <a:lvl1pPr marL="237744" indent="-237744" algn="l" rtl="0" eaLnBrk="1" fontAlgn="base" hangingPunct="1">
              <a:spcBef>
                <a:spcPts val="1600"/>
              </a:spcBef>
              <a:spcAft>
                <a:spcPts val="600"/>
              </a:spcAft>
              <a:buFont typeface="Arial" charset="0"/>
              <a:buChar char="•"/>
              <a:defRPr sz="1800" kern="1200">
                <a:solidFill>
                  <a:schemeClr val="tx1"/>
                </a:solidFill>
                <a:latin typeface="+mn-lt"/>
                <a:ea typeface="+mn-ea"/>
                <a:cs typeface="+mn-cs"/>
              </a:defRPr>
            </a:lvl1pPr>
            <a:lvl2pPr marL="694944" indent="-237744"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2pPr>
            <a:lvl3pPr marL="1088136" indent="-173736"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3pPr>
            <a:lvl4pPr marL="1609344" indent="-237744"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4pPr>
            <a:lvl5pPr marL="2002536" indent="-173736" algn="l" rtl="0" eaLnBrk="1" fontAlgn="base" hangingPunct="1">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1000"/>
              </a:spcBef>
              <a:spcAft>
                <a:spcPts val="200"/>
              </a:spcAft>
              <a:buFont typeface="Arial" charset="0"/>
              <a:buNone/>
            </a:pPr>
            <a:r>
              <a:rPr lang="en-US" sz="1600" dirty="0" smtClean="0"/>
              <a:t>4</a:t>
            </a:r>
            <a:endParaRPr lang="en-US" sz="1600" dirty="0"/>
          </a:p>
          <a:p>
            <a:pPr marL="0" indent="0" algn="r">
              <a:spcBef>
                <a:spcPts val="1000"/>
              </a:spcBef>
              <a:spcAft>
                <a:spcPts val="200"/>
              </a:spcAft>
              <a:buFont typeface="Arial" charset="0"/>
              <a:buNone/>
            </a:pPr>
            <a:r>
              <a:rPr lang="en-US" sz="1600" dirty="0" smtClean="0"/>
              <a:t>10</a:t>
            </a:r>
            <a:endParaRPr lang="en-US" sz="1600" dirty="0"/>
          </a:p>
          <a:p>
            <a:pPr marL="0" indent="0" algn="r">
              <a:spcBef>
                <a:spcPts val="1000"/>
              </a:spcBef>
              <a:spcAft>
                <a:spcPts val="200"/>
              </a:spcAft>
              <a:buFont typeface="Arial" charset="0"/>
              <a:buNone/>
            </a:pPr>
            <a:r>
              <a:rPr lang="en-US" sz="1600" dirty="0" smtClean="0"/>
              <a:t>17</a:t>
            </a:r>
            <a:endParaRPr lang="en-US" sz="1600" dirty="0"/>
          </a:p>
          <a:p>
            <a:pPr marL="0" indent="0" algn="r">
              <a:spcBef>
                <a:spcPts val="1000"/>
              </a:spcBef>
              <a:spcAft>
                <a:spcPts val="200"/>
              </a:spcAft>
              <a:buFont typeface="Arial" charset="0"/>
              <a:buNone/>
            </a:pPr>
            <a:r>
              <a:rPr lang="en-US" sz="1600" dirty="0" smtClean="0"/>
              <a:t>35</a:t>
            </a:r>
            <a:endParaRPr lang="en-US" sz="1600" dirty="0"/>
          </a:p>
          <a:p>
            <a:pPr marL="0" indent="0" algn="r">
              <a:spcBef>
                <a:spcPts val="1000"/>
              </a:spcBef>
              <a:spcAft>
                <a:spcPts val="200"/>
              </a:spcAft>
              <a:buFont typeface="Arial" charset="0"/>
              <a:buNone/>
            </a:pPr>
            <a:r>
              <a:rPr lang="en-US" sz="1600" dirty="0" smtClean="0"/>
              <a:t>47</a:t>
            </a:r>
            <a:endParaRPr lang="en-US" sz="1600" dirty="0"/>
          </a:p>
          <a:p>
            <a:pPr marL="0" indent="0" algn="r">
              <a:spcBef>
                <a:spcPts val="1000"/>
              </a:spcBef>
              <a:spcAft>
                <a:spcPts val="200"/>
              </a:spcAft>
              <a:buFont typeface="Arial" charset="0"/>
              <a:buNone/>
            </a:pPr>
            <a:r>
              <a:rPr lang="en-US" sz="1600" dirty="0" smtClean="0"/>
              <a:t>74</a:t>
            </a:r>
            <a:endParaRPr lang="en-US" sz="1600" dirty="0"/>
          </a:p>
          <a:p>
            <a:pPr marL="0" indent="0" algn="r">
              <a:spcBef>
                <a:spcPts val="1000"/>
              </a:spcBef>
              <a:spcAft>
                <a:spcPts val="200"/>
              </a:spcAft>
              <a:buFont typeface="Arial" charset="0"/>
              <a:buNone/>
            </a:pPr>
            <a:r>
              <a:rPr lang="en-US" sz="1600" dirty="0" smtClean="0"/>
              <a:t>88</a:t>
            </a:r>
            <a:endParaRPr lang="en-US" sz="1600" dirty="0"/>
          </a:p>
          <a:p>
            <a:pPr marL="0" indent="0" algn="r">
              <a:spcBef>
                <a:spcPts val="1000"/>
              </a:spcBef>
              <a:spcAft>
                <a:spcPts val="200"/>
              </a:spcAft>
              <a:buFont typeface="Arial" charset="0"/>
              <a:buNone/>
            </a:pPr>
            <a:r>
              <a:rPr lang="en-US" sz="1600" dirty="0" smtClean="0"/>
              <a:t>105</a:t>
            </a:r>
            <a:endParaRPr lang="en-US" sz="1600" dirty="0"/>
          </a:p>
          <a:p>
            <a:pPr marL="0" indent="0" algn="r">
              <a:spcBef>
                <a:spcPts val="1000"/>
              </a:spcBef>
              <a:spcAft>
                <a:spcPts val="200"/>
              </a:spcAft>
              <a:buNone/>
            </a:pPr>
            <a:r>
              <a:rPr lang="en-US" sz="1600" dirty="0" smtClean="0"/>
              <a:t>116</a:t>
            </a:r>
            <a:endParaRPr lang="en-US" sz="1600" dirty="0"/>
          </a:p>
          <a:p>
            <a:pPr marL="0" indent="0" algn="r">
              <a:spcBef>
                <a:spcPts val="1000"/>
              </a:spcBef>
              <a:spcAft>
                <a:spcPts val="200"/>
              </a:spcAft>
              <a:buNone/>
            </a:pPr>
            <a:r>
              <a:rPr lang="en-US" sz="1600" dirty="0" smtClean="0"/>
              <a:t>124</a:t>
            </a:r>
            <a:endParaRPr lang="en-US" sz="1600" dirty="0"/>
          </a:p>
        </p:txBody>
      </p:sp>
      <p:pic>
        <p:nvPicPr>
          <p:cNvPr id="19" name="Picture 18">
            <a:extLst>
              <a:ext uri="{FF2B5EF4-FFF2-40B4-BE49-F238E27FC236}">
                <a16:creationId xmlns:a16="http://schemas.microsoft.com/office/drawing/2014/main" xmlns="" id="{94A325E5-665B-5040-B317-9E08DAD71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00" y="877420"/>
            <a:ext cx="426333" cy="3874306"/>
          </a:xfrm>
          <a:prstGeom prst="rect">
            <a:avLst/>
          </a:prstGeom>
        </p:spPr>
      </p:pic>
      <p:sp>
        <p:nvSpPr>
          <p:cNvPr id="3" name="Rectangle 2"/>
          <p:cNvSpPr/>
          <p:nvPr/>
        </p:nvSpPr>
        <p:spPr>
          <a:xfrm>
            <a:off x="685800" y="4881383"/>
            <a:ext cx="5433117" cy="218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3</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890" y="4013835"/>
            <a:ext cx="324314" cy="324314"/>
          </a:xfrm>
          <a:prstGeom prst="rect">
            <a:avLst/>
          </a:prstGeom>
        </p:spPr>
      </p:pic>
    </p:spTree>
    <p:extLst>
      <p:ext uri="{BB962C8B-B14F-4D97-AF65-F5344CB8AC3E}">
        <p14:creationId xmlns:p14="http://schemas.microsoft.com/office/powerpoint/2010/main" val="3615458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p:cNvPicPr>
            <a:picLocks noChangeAspect="1"/>
          </p:cNvPicPr>
          <p:nvPr/>
        </p:nvPicPr>
        <p:blipFill>
          <a:blip r:embed="rId3"/>
          <a:stretch>
            <a:fillRect/>
          </a:stretch>
        </p:blipFill>
        <p:spPr>
          <a:xfrm>
            <a:off x="1251599" y="1260618"/>
            <a:ext cx="1833750" cy="1845000"/>
          </a:xfrm>
          <a:prstGeom prst="rect">
            <a:avLst/>
          </a:prstGeom>
        </p:spPr>
      </p:pic>
      <p:sp>
        <p:nvSpPr>
          <p:cNvPr id="12" name="Title 1"/>
          <p:cNvSpPr txBox="1">
            <a:spLocks/>
          </p:cNvSpPr>
          <p:nvPr/>
        </p:nvSpPr>
        <p:spPr>
          <a:xfrm>
            <a:off x="3334876" y="1733274"/>
            <a:ext cx="5063114" cy="1023676"/>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Overview of </a:t>
            </a:r>
            <a:r>
              <a:rPr lang="en-US" sz="2800" dirty="0" smtClean="0">
                <a:solidFill>
                  <a:schemeClr val="bg1"/>
                </a:solidFill>
              </a:rPr>
              <a:t>U.S. energy markets</a:t>
            </a:r>
          </a:p>
        </p:txBody>
      </p:sp>
    </p:spTree>
    <p:extLst>
      <p:ext uri="{BB962C8B-B14F-4D97-AF65-F5344CB8AC3E}">
        <p14:creationId xmlns:p14="http://schemas.microsoft.com/office/powerpoint/2010/main" val="4190565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92682"/>
            <a:ext cx="8001000" cy="761415"/>
          </a:xfrm>
        </p:spPr>
        <p:txBody>
          <a:bodyPr/>
          <a:lstStyle/>
          <a:p>
            <a:r>
              <a:rPr lang="en-US" dirty="0"/>
              <a:t>Energy production and </a:t>
            </a:r>
            <a:r>
              <a:rPr lang="en-US" dirty="0" smtClean="0"/>
              <a:t>consumption</a:t>
            </a:r>
            <a:endParaRPr lang="en-US" dirty="0"/>
          </a:p>
        </p:txBody>
      </p:sp>
      <p:graphicFrame>
        <p:nvGraphicFramePr>
          <p:cNvPr id="9" name="ICD06a"/>
          <p:cNvGraphicFramePr>
            <a:graphicFrameLocks noGrp="1"/>
          </p:cNvGraphicFramePr>
          <p:nvPr>
            <p:ph sz="quarter" idx="12"/>
            <p:extLst>
              <p:ext uri="{D42A27DB-BD31-4B8C-83A1-F6EECF244321}">
                <p14:modId xmlns:p14="http://schemas.microsoft.com/office/powerpoint/2010/main" val="2945786091"/>
              </p:ext>
            </p:extLst>
          </p:nvPr>
        </p:nvGraphicFramePr>
        <p:xfrm>
          <a:off x="685800" y="1399387"/>
          <a:ext cx="3932238" cy="299005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7"/>
          </p:nvPr>
        </p:nvSpPr>
        <p:spPr>
          <a:xfrm>
            <a:off x="686118" y="1048537"/>
            <a:ext cx="3931920" cy="350851"/>
          </a:xfrm>
        </p:spPr>
        <p:txBody>
          <a:bodyPr/>
          <a:lstStyle/>
          <a:p>
            <a:pPr marL="0" indent="0" eaLnBrk="0" hangingPunct="0">
              <a:spcBef>
                <a:spcPts val="0"/>
              </a:spcBef>
            </a:pPr>
            <a:r>
              <a:rPr lang="en-US" b="1" dirty="0">
                <a:ea typeface="Times New Roman" charset="0"/>
                <a:cs typeface="Times New Roman" charset="0"/>
              </a:rPr>
              <a:t>Energy production </a:t>
            </a:r>
            <a:r>
              <a:rPr lang="en-US" b="1" dirty="0" smtClean="0">
                <a:ea typeface="Times New Roman" charset="0"/>
                <a:cs typeface="Times New Roman" charset="0"/>
              </a:rPr>
              <a:t>by source</a:t>
            </a:r>
          </a:p>
          <a:p>
            <a:pPr marL="0" indent="0"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quadrillion British thermal units</a:t>
            </a:r>
            <a:endParaRPr lang="en-US" dirty="0">
              <a:ea typeface="Times New Roman" charset="0"/>
              <a:cs typeface="Times New Roman" charset="0"/>
            </a:endParaRPr>
          </a:p>
        </p:txBody>
      </p:sp>
      <p:sp>
        <p:nvSpPr>
          <p:cNvPr id="5" name="Text Placeholder 4"/>
          <p:cNvSpPr>
            <a:spLocks noGrp="1"/>
          </p:cNvSpPr>
          <p:nvPr>
            <p:ph type="body" sz="quarter" idx="18"/>
          </p:nvPr>
        </p:nvSpPr>
        <p:spPr>
          <a:xfrm>
            <a:off x="4664075" y="1048536"/>
            <a:ext cx="4023360" cy="350851"/>
          </a:xfrm>
        </p:spPr>
        <p:txBody>
          <a:bodyPr lIns="0"/>
          <a:lstStyle/>
          <a:p>
            <a:pPr marL="0" lvl="0" indent="0" algn="l" eaLnBrk="0" fontAlgn="auto" hangingPunct="0">
              <a:spcBef>
                <a:spcPts val="0"/>
              </a:spcBef>
              <a:spcAft>
                <a:spcPts val="0"/>
              </a:spcAft>
              <a:defRPr/>
            </a:pPr>
            <a:r>
              <a:rPr lang="en-US" b="1" dirty="0" smtClean="0">
                <a:ea typeface="Times New Roman" charset="0"/>
                <a:cs typeface="Times New Roman" charset="0"/>
              </a:rPr>
              <a:t>Energy </a:t>
            </a:r>
            <a:r>
              <a:rPr lang="en-US" b="1" dirty="0">
                <a:ea typeface="Times New Roman" charset="0"/>
                <a:cs typeface="Times New Roman" charset="0"/>
              </a:rPr>
              <a:t>consumption by </a:t>
            </a:r>
            <a:r>
              <a:rPr lang="en-US" b="1" dirty="0" smtClean="0">
                <a:ea typeface="Times New Roman" charset="0"/>
                <a:cs typeface="Times New Roman" charset="0"/>
              </a:rPr>
              <a:t>fuel </a:t>
            </a:r>
          </a:p>
          <a:p>
            <a:pPr marL="0" lvl="0" indent="0" algn="l" eaLnBrk="0" fontAlgn="auto" hangingPunct="0">
              <a:spcBef>
                <a:spcPts val="0"/>
              </a:spcBef>
              <a:spcAft>
                <a:spcPts val="0"/>
              </a:spcAft>
              <a:defRPr/>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lvl="0" indent="0" algn="l" eaLnBrk="0" fontAlgn="auto" hangingPunct="0">
              <a:spcBef>
                <a:spcPts val="0"/>
              </a:spcBef>
              <a:spcAft>
                <a:spcPts val="0"/>
              </a:spcAft>
              <a:defRPr/>
            </a:pPr>
            <a:r>
              <a:rPr lang="en-US" sz="1100" kern="0" dirty="0" smtClean="0">
                <a:ea typeface="Times New Roman" charset="0"/>
                <a:cs typeface="Times New Roman" charset="0"/>
              </a:rPr>
              <a:t>quadrillion </a:t>
            </a:r>
            <a:r>
              <a:rPr lang="en-US" sz="1100" kern="0" dirty="0">
                <a:ea typeface="Times New Roman" charset="0"/>
                <a:cs typeface="Times New Roman" charset="0"/>
              </a:rPr>
              <a:t>British thermal units</a:t>
            </a:r>
            <a:endParaRPr lang="en-US" sz="1100" dirty="0">
              <a:ea typeface="Times New Roman" charset="0"/>
              <a:cs typeface="Times New Roman" charset="0"/>
            </a:endParaRPr>
          </a:p>
        </p:txBody>
      </p:sp>
      <p:graphicFrame>
        <p:nvGraphicFramePr>
          <p:cNvPr id="12" name="ICD06b"/>
          <p:cNvGraphicFramePr>
            <a:graphicFrameLocks noGrp="1"/>
          </p:cNvGraphicFramePr>
          <p:nvPr>
            <p:ph sz="quarter" idx="13"/>
            <p:extLst>
              <p:ext uri="{D42A27DB-BD31-4B8C-83A1-F6EECF244321}">
                <p14:modId xmlns:p14="http://schemas.microsoft.com/office/powerpoint/2010/main" val="983968521"/>
              </p:ext>
            </p:extLst>
          </p:nvPr>
        </p:nvGraphicFramePr>
        <p:xfrm>
          <a:off x="4664075" y="1399387"/>
          <a:ext cx="4022725" cy="299005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a:stretch>
            <a:fillRect/>
          </a:stretch>
        </p:blipFill>
        <p:spPr>
          <a:xfrm>
            <a:off x="43032" y="136629"/>
            <a:ext cx="576228" cy="579763"/>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5</a:t>
            </a:fld>
            <a:endParaRPr lang="en-US" dirty="0"/>
          </a:p>
        </p:txBody>
      </p:sp>
      <p:sp>
        <p:nvSpPr>
          <p:cNvPr id="11" name="Text Placeholder 2"/>
          <p:cNvSpPr>
            <a:spLocks noGrp="1"/>
          </p:cNvSpPr>
          <p:nvPr>
            <p:ph type="body" sz="quarter" idx="16"/>
          </p:nvPr>
        </p:nvSpPr>
        <p:spPr>
          <a:xfrm>
            <a:off x="839390" y="4453397"/>
            <a:ext cx="8001000" cy="205740"/>
          </a:xfrm>
        </p:spPr>
        <p:txBody>
          <a:bodyPr/>
          <a:lstStyle/>
          <a:p>
            <a:r>
              <a:rPr lang="en-US" i="0" dirty="0"/>
              <a:t>Note: Biofuels are shown separately and included in petroleum and other liquids.</a:t>
            </a:r>
            <a:endParaRPr lang="en-US" i="0" dirty="0"/>
          </a:p>
        </p:txBody>
      </p:sp>
    </p:spTree>
    <p:extLst>
      <p:ext uri="{BB962C8B-B14F-4D97-AF65-F5344CB8AC3E}">
        <p14:creationId xmlns:p14="http://schemas.microsoft.com/office/powerpoint/2010/main" val="2896517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2768" y="111997"/>
            <a:ext cx="8001000" cy="761415"/>
          </a:xfrm>
        </p:spPr>
        <p:txBody>
          <a:bodyPr/>
          <a:lstStyle/>
          <a:p>
            <a:r>
              <a:rPr lang="en-US" dirty="0" smtClean="0"/>
              <a:t>Energy intensity and consumption</a:t>
            </a:r>
            <a:endParaRPr lang="en-US" dirty="0"/>
          </a:p>
        </p:txBody>
      </p:sp>
      <p:sp>
        <p:nvSpPr>
          <p:cNvPr id="4" name="Text Placeholder 3"/>
          <p:cNvSpPr>
            <a:spLocks noGrp="1"/>
          </p:cNvSpPr>
          <p:nvPr>
            <p:ph type="body" sz="quarter" idx="17"/>
          </p:nvPr>
        </p:nvSpPr>
        <p:spPr>
          <a:xfrm>
            <a:off x="643086" y="1091955"/>
            <a:ext cx="3931920" cy="350851"/>
          </a:xfrm>
        </p:spPr>
        <p:txBody>
          <a:bodyPr/>
          <a:lstStyle/>
          <a:p>
            <a:pPr marL="0" indent="0" eaLnBrk="0" hangingPunct="0">
              <a:spcBef>
                <a:spcPts val="0"/>
              </a:spcBef>
            </a:pPr>
            <a:r>
              <a:rPr lang="en-US" b="1" dirty="0">
                <a:ea typeface="Times New Roman" charset="0"/>
                <a:cs typeface="Times New Roman" charset="0"/>
              </a:rPr>
              <a:t>Indexed total energy intensity of the U.S. economy</a:t>
            </a:r>
          </a:p>
          <a:p>
            <a:pPr marL="0" indent="0"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case</a:t>
            </a:r>
          </a:p>
          <a:p>
            <a:pPr marL="0" indent="0" eaLnBrk="0" hangingPunct="0">
              <a:spcBef>
                <a:spcPts val="0"/>
              </a:spcBef>
            </a:pPr>
            <a:r>
              <a:rPr lang="en-US" sz="1100" dirty="0" smtClean="0">
                <a:ea typeface="Times New Roman" charset="0"/>
                <a:cs typeface="Times New Roman" charset="0"/>
              </a:rPr>
              <a:t>2021 </a:t>
            </a:r>
            <a:r>
              <a:rPr lang="en-US" sz="1100" dirty="0">
                <a:ea typeface="Times New Roman" charset="0"/>
                <a:cs typeface="Times New Roman" charset="0"/>
              </a:rPr>
              <a:t>= </a:t>
            </a:r>
            <a:r>
              <a:rPr lang="en-US" sz="1100" dirty="0" smtClean="0">
                <a:ea typeface="Times New Roman" charset="0"/>
                <a:cs typeface="Times New Roman" charset="0"/>
              </a:rPr>
              <a:t>1.0</a:t>
            </a:r>
            <a:endParaRPr lang="en-US" sz="1100" dirty="0">
              <a:ea typeface="Times New Roman" charset="0"/>
              <a:cs typeface="Times New Roman" charset="0"/>
            </a:endParaRPr>
          </a:p>
        </p:txBody>
      </p:sp>
      <p:sp>
        <p:nvSpPr>
          <p:cNvPr id="5" name="Text Placeholder 4"/>
          <p:cNvSpPr>
            <a:spLocks noGrp="1"/>
          </p:cNvSpPr>
          <p:nvPr>
            <p:ph type="body" sz="quarter" idx="18"/>
          </p:nvPr>
        </p:nvSpPr>
        <p:spPr>
          <a:xfrm>
            <a:off x="4621043" y="1091954"/>
            <a:ext cx="4023360" cy="350851"/>
          </a:xfrm>
        </p:spPr>
        <p:txBody>
          <a:bodyPr lIns="0"/>
          <a:lstStyle/>
          <a:p>
            <a:pPr marL="0" indent="0" algn="l" eaLnBrk="0" hangingPunct="0">
              <a:spcBef>
                <a:spcPts val="0"/>
              </a:spcBef>
            </a:pPr>
            <a:r>
              <a:rPr lang="en-US" b="1" dirty="0">
                <a:ea typeface="Times New Roman" charset="0"/>
                <a:cs typeface="Times New Roman" charset="0"/>
              </a:rPr>
              <a:t>Energy consumption by sector</a:t>
            </a:r>
          </a:p>
          <a:p>
            <a:pPr marL="0" indent="0" algn="l"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case</a:t>
            </a:r>
          </a:p>
          <a:p>
            <a:pPr marL="0" indent="0" algn="l" eaLnBrk="0" hangingPunct="0">
              <a:spcBef>
                <a:spcPts val="0"/>
              </a:spcBef>
            </a:pPr>
            <a:r>
              <a:rPr lang="en-US" sz="1100" dirty="0">
                <a:ea typeface="Times New Roman" charset="0"/>
                <a:cs typeface="Times New Roman" charset="0"/>
              </a:rPr>
              <a:t>quadrillion British thermal units</a:t>
            </a:r>
          </a:p>
        </p:txBody>
      </p:sp>
      <p:graphicFrame>
        <p:nvGraphicFramePr>
          <p:cNvPr id="13" name="ICD07a"/>
          <p:cNvGraphicFramePr>
            <a:graphicFrameLocks noGrp="1"/>
          </p:cNvGraphicFramePr>
          <p:nvPr>
            <p:ph sz="quarter" idx="12"/>
            <p:extLst>
              <p:ext uri="{D42A27DB-BD31-4B8C-83A1-F6EECF244321}">
                <p14:modId xmlns:p14="http://schemas.microsoft.com/office/powerpoint/2010/main" val="3296049005"/>
              </p:ext>
            </p:extLst>
          </p:nvPr>
        </p:nvGraphicFramePr>
        <p:xfrm>
          <a:off x="642768" y="1467651"/>
          <a:ext cx="3932238" cy="29776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ICD07b"/>
          <p:cNvGraphicFramePr>
            <a:graphicFrameLocks noGrp="1"/>
          </p:cNvGraphicFramePr>
          <p:nvPr>
            <p:ph sz="quarter" idx="13"/>
            <p:extLst>
              <p:ext uri="{D42A27DB-BD31-4B8C-83A1-F6EECF244321}">
                <p14:modId xmlns:p14="http://schemas.microsoft.com/office/powerpoint/2010/main" val="1260065653"/>
              </p:ext>
            </p:extLst>
          </p:nvPr>
        </p:nvGraphicFramePr>
        <p:xfrm>
          <a:off x="4621043" y="1443593"/>
          <a:ext cx="4326404" cy="29892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
          <p:cNvSpPr txBox="1"/>
          <p:nvPr/>
        </p:nvSpPr>
        <p:spPr bwMode="auto">
          <a:xfrm>
            <a:off x="1865754" y="1387625"/>
            <a:ext cx="976074" cy="401458"/>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p:txBody>
      </p:sp>
      <p:pic>
        <p:nvPicPr>
          <p:cNvPr id="11" name="Picture 10"/>
          <p:cNvPicPr>
            <a:picLocks noChangeAspect="1"/>
          </p:cNvPicPr>
          <p:nvPr/>
        </p:nvPicPr>
        <p:blipFill>
          <a:blip r:embed="rId4"/>
          <a:stretch>
            <a:fillRect/>
          </a:stretch>
        </p:blipFill>
        <p:spPr>
          <a:xfrm>
            <a:off x="43032" y="136629"/>
            <a:ext cx="576228" cy="579763"/>
          </a:xfrm>
          <a:prstGeom prst="rect">
            <a:avLst/>
          </a:prstGeom>
        </p:spPr>
      </p:pic>
      <p:sp>
        <p:nvSpPr>
          <p:cNvPr id="12" name="Text Placeholder 5"/>
          <p:cNvSpPr>
            <a:spLocks noGrp="1"/>
          </p:cNvSpPr>
          <p:nvPr>
            <p:ph type="body" sz="quarter" idx="18"/>
          </p:nvPr>
        </p:nvSpPr>
        <p:spPr>
          <a:xfrm>
            <a:off x="685800" y="4457700"/>
            <a:ext cx="8001000" cy="205740"/>
          </a:xfrm>
        </p:spPr>
        <p:txBody>
          <a:bodyPr lIns="0"/>
          <a:lstStyle/>
          <a:p>
            <a:pPr marL="0" indent="0" algn="l">
              <a:spcBef>
                <a:spcPts val="0"/>
              </a:spcBef>
            </a:pPr>
            <a:r>
              <a:rPr lang="en-US" sz="1000" dirty="0"/>
              <a:t>Note: </a:t>
            </a:r>
            <a:r>
              <a:rPr lang="en-US" sz="1000" dirty="0" smtClean="0"/>
              <a:t>Total energy intensity calculation reflects primary energy, which includes electricity losses</a:t>
            </a:r>
            <a:r>
              <a:rPr lang="en-US" sz="1000" dirty="0"/>
              <a:t>.</a:t>
            </a: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6</a:t>
            </a:fld>
            <a:endParaRPr lang="en-US" dirty="0"/>
          </a:p>
        </p:txBody>
      </p:sp>
    </p:spTree>
    <p:extLst>
      <p:ext uri="{BB962C8B-B14F-4D97-AF65-F5344CB8AC3E}">
        <p14:creationId xmlns:p14="http://schemas.microsoft.com/office/powerpoint/2010/main" val="1115838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Petroleum consumption by sector and fuel type</a:t>
            </a:r>
            <a:endParaRPr lang="en-US" dirty="0"/>
          </a:p>
        </p:txBody>
      </p:sp>
      <p:graphicFrame>
        <p:nvGraphicFramePr>
          <p:cNvPr id="9" name="ICD08a"/>
          <p:cNvGraphicFramePr>
            <a:graphicFrameLocks noGrp="1"/>
          </p:cNvGraphicFramePr>
          <p:nvPr>
            <p:ph sz="quarter" idx="12"/>
            <p:extLst>
              <p:ext uri="{D42A27DB-BD31-4B8C-83A1-F6EECF244321}">
                <p14:modId xmlns:p14="http://schemas.microsoft.com/office/powerpoint/2010/main" val="3372209705"/>
              </p:ext>
            </p:extLst>
          </p:nvPr>
        </p:nvGraphicFramePr>
        <p:xfrm>
          <a:off x="685800" y="1399387"/>
          <a:ext cx="3932238" cy="299005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3"/>
          <p:cNvSpPr>
            <a:spLocks noGrp="1"/>
          </p:cNvSpPr>
          <p:nvPr>
            <p:ph type="body" sz="quarter" idx="17"/>
          </p:nvPr>
        </p:nvSpPr>
        <p:spPr>
          <a:xfrm>
            <a:off x="686118" y="1048537"/>
            <a:ext cx="3931920" cy="350851"/>
          </a:xfrm>
        </p:spPr>
        <p:txBody>
          <a:bodyPr/>
          <a:lstStyle/>
          <a:p>
            <a:pPr marL="0" indent="0" eaLnBrk="0" hangingPunct="0">
              <a:spcBef>
                <a:spcPts val="0"/>
              </a:spcBef>
            </a:pPr>
            <a:r>
              <a:rPr lang="en-US" b="1" dirty="0" smtClean="0">
                <a:ea typeface="Times New Roman" charset="0"/>
                <a:cs typeface="Times New Roman" charset="0"/>
              </a:rPr>
              <a:t>Petroleum and other liquids consumption by sector</a:t>
            </a:r>
          </a:p>
          <a:p>
            <a:pPr marL="0" indent="0"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quadrillion British thermal units</a:t>
            </a:r>
            <a:endParaRPr lang="en-US" dirty="0">
              <a:ea typeface="Times New Roman" charset="0"/>
              <a:cs typeface="Times New Roman" charset="0"/>
            </a:endParaRPr>
          </a:p>
        </p:txBody>
      </p:sp>
      <p:sp>
        <p:nvSpPr>
          <p:cNvPr id="11" name="Text Placeholder 4"/>
          <p:cNvSpPr>
            <a:spLocks noGrp="1"/>
          </p:cNvSpPr>
          <p:nvPr>
            <p:ph type="body" sz="quarter" idx="18"/>
          </p:nvPr>
        </p:nvSpPr>
        <p:spPr>
          <a:xfrm>
            <a:off x="4664075" y="1048536"/>
            <a:ext cx="4023360" cy="350851"/>
          </a:xfrm>
        </p:spPr>
        <p:txBody>
          <a:bodyPr lIns="0"/>
          <a:lstStyle/>
          <a:p>
            <a:pPr marL="0" lvl="0" indent="0" algn="l" eaLnBrk="0" fontAlgn="auto" hangingPunct="0">
              <a:spcBef>
                <a:spcPts val="0"/>
              </a:spcBef>
              <a:spcAft>
                <a:spcPts val="0"/>
              </a:spcAft>
              <a:defRPr/>
            </a:pPr>
            <a:r>
              <a:rPr lang="en-US" b="1" dirty="0" smtClean="0">
                <a:ea typeface="Times New Roman" charset="0"/>
                <a:cs typeface="Times New Roman" charset="0"/>
              </a:rPr>
              <a:t>Petroleum and other liquids consumption by fuel type</a:t>
            </a:r>
          </a:p>
          <a:p>
            <a:pPr marL="0" lvl="0" indent="0" algn="l" eaLnBrk="0" fontAlgn="auto" hangingPunct="0">
              <a:spcBef>
                <a:spcPts val="0"/>
              </a:spcBef>
              <a:spcAft>
                <a:spcPts val="0"/>
              </a:spcAft>
              <a:defRPr/>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lvl="0" indent="0" algn="l" eaLnBrk="0" fontAlgn="auto" hangingPunct="0">
              <a:spcBef>
                <a:spcPts val="0"/>
              </a:spcBef>
              <a:spcAft>
                <a:spcPts val="0"/>
              </a:spcAft>
              <a:defRPr/>
            </a:pPr>
            <a:r>
              <a:rPr lang="en-US" sz="1100" kern="0" dirty="0" smtClean="0">
                <a:ea typeface="Times New Roman" charset="0"/>
                <a:cs typeface="Times New Roman" charset="0"/>
              </a:rPr>
              <a:t>million barrels per day</a:t>
            </a:r>
            <a:endParaRPr lang="en-US" sz="1100" dirty="0">
              <a:ea typeface="Times New Roman" charset="0"/>
              <a:cs typeface="Times New Roman" charset="0"/>
            </a:endParaRPr>
          </a:p>
        </p:txBody>
      </p:sp>
      <p:graphicFrame>
        <p:nvGraphicFramePr>
          <p:cNvPr id="12" name="ICD08b"/>
          <p:cNvGraphicFramePr>
            <a:graphicFrameLocks noGrp="1"/>
          </p:cNvGraphicFramePr>
          <p:nvPr>
            <p:ph sz="quarter" idx="13"/>
            <p:extLst>
              <p:ext uri="{D42A27DB-BD31-4B8C-83A1-F6EECF244321}">
                <p14:modId xmlns:p14="http://schemas.microsoft.com/office/powerpoint/2010/main" val="1095537250"/>
              </p:ext>
            </p:extLst>
          </p:nvPr>
        </p:nvGraphicFramePr>
        <p:xfrm>
          <a:off x="4664075" y="1399387"/>
          <a:ext cx="4022725" cy="299005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p:cNvSpPr txBox="1"/>
          <p:nvPr/>
        </p:nvSpPr>
        <p:spPr bwMode="auto">
          <a:xfrm>
            <a:off x="7701795" y="1556969"/>
            <a:ext cx="1208287" cy="2990051"/>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1200" b="1" dirty="0" smtClean="0">
              <a:solidFill>
                <a:schemeClr val="accent6"/>
              </a:solidFill>
              <a:ea typeface="Times New Roman" charset="0"/>
              <a:cs typeface="Times New Roman" charset="0"/>
            </a:endParaRPr>
          </a:p>
          <a:p>
            <a:pPr eaLnBrk="0" hangingPunct="0"/>
            <a:r>
              <a:rPr lang="en-US" sz="1200" b="1" dirty="0">
                <a:solidFill>
                  <a:schemeClr val="accent6"/>
                </a:solidFill>
                <a:ea typeface="Times New Roman" charset="0"/>
                <a:cs typeface="Times New Roman" charset="0"/>
              </a:rPr>
              <a:t>motor gasoline</a:t>
            </a:r>
          </a:p>
          <a:p>
            <a:pPr eaLnBrk="0" hangingPunct="0"/>
            <a:endParaRPr lang="en-US" sz="1600" b="1" dirty="0">
              <a:solidFill>
                <a:schemeClr val="accent6"/>
              </a:solidFill>
              <a:ea typeface="Times New Roman" charset="0"/>
              <a:cs typeface="Times New Roman" charset="0"/>
            </a:endParaRPr>
          </a:p>
          <a:p>
            <a:pPr eaLnBrk="0" hangingPunct="0"/>
            <a:endParaRPr lang="en-US" sz="1200" b="1" i="0" baseline="0" dirty="0" smtClean="0">
              <a:solidFill>
                <a:schemeClr val="accent3"/>
              </a:solidFill>
              <a:latin typeface="+mn-lt"/>
              <a:ea typeface="Times New Roman" charset="0"/>
              <a:cs typeface="Times New Roman" charset="0"/>
            </a:endParaRPr>
          </a:p>
          <a:p>
            <a:pPr eaLnBrk="0" hangingPunct="0"/>
            <a:endParaRPr lang="en-US" sz="1200" b="1" i="0" baseline="0" dirty="0" smtClean="0">
              <a:solidFill>
                <a:schemeClr val="accent3"/>
              </a:solidFill>
              <a:latin typeface="+mn-lt"/>
              <a:ea typeface="Times New Roman" charset="0"/>
              <a:cs typeface="Times New Roman" charset="0"/>
            </a:endParaRPr>
          </a:p>
          <a:p>
            <a:pPr eaLnBrk="0" hangingPunct="0"/>
            <a:endParaRPr lang="en-US" sz="1200" b="1" i="0" baseline="0" dirty="0" smtClean="0">
              <a:solidFill>
                <a:schemeClr val="accent3"/>
              </a:solidFill>
              <a:latin typeface="+mn-lt"/>
              <a:ea typeface="Times New Roman" charset="0"/>
              <a:cs typeface="Times New Roman" charset="0"/>
            </a:endParaRPr>
          </a:p>
          <a:p>
            <a:pPr eaLnBrk="0" hangingPunct="0"/>
            <a:r>
              <a:rPr lang="en-US" sz="1200" b="1" dirty="0" smtClean="0">
                <a:solidFill>
                  <a:schemeClr val="accent1">
                    <a:lumMod val="75000"/>
                  </a:schemeClr>
                </a:solidFill>
                <a:ea typeface="Times New Roman" charset="0"/>
                <a:cs typeface="Times New Roman" charset="0"/>
              </a:rPr>
              <a:t>hydrocarbon gas liquids</a:t>
            </a:r>
            <a:endParaRPr lang="en-US" sz="1200" b="1" dirty="0">
              <a:solidFill>
                <a:schemeClr val="accent1">
                  <a:lumMod val="75000"/>
                </a:schemeClr>
              </a:solidFill>
              <a:ea typeface="Times New Roman" charset="0"/>
              <a:cs typeface="Times New Roman" charset="0"/>
            </a:endParaRPr>
          </a:p>
          <a:p>
            <a:pPr eaLnBrk="0" hangingPunct="0"/>
            <a:r>
              <a:rPr lang="en-US" sz="1200" b="1" dirty="0">
                <a:solidFill>
                  <a:schemeClr val="accent2"/>
                </a:solidFill>
                <a:ea typeface="Times New Roman" charset="0"/>
                <a:cs typeface="Times New Roman" charset="0"/>
              </a:rPr>
              <a:t>distillate fuel </a:t>
            </a:r>
            <a:r>
              <a:rPr lang="en-US" sz="1200" b="1" dirty="0" smtClean="0">
                <a:solidFill>
                  <a:schemeClr val="accent2"/>
                </a:solidFill>
                <a:ea typeface="Times New Roman" charset="0"/>
                <a:cs typeface="Times New Roman" charset="0"/>
              </a:rPr>
              <a:t>oil</a:t>
            </a:r>
          </a:p>
          <a:p>
            <a:pPr eaLnBrk="0" hangingPunct="0"/>
            <a:endParaRPr lang="en-US" sz="800" b="1" dirty="0">
              <a:solidFill>
                <a:schemeClr val="accent2"/>
              </a:solidFill>
              <a:ea typeface="Times New Roman" charset="0"/>
              <a:cs typeface="Times New Roman" charset="0"/>
            </a:endParaRPr>
          </a:p>
          <a:p>
            <a:pPr eaLnBrk="0" hangingPunct="0"/>
            <a:r>
              <a:rPr kumimoji="0" lang="en-US" sz="1200" b="1" i="0" u="none" strike="noStrike" kern="0" cap="none" spc="0" normalizeH="0" baseline="0" noProof="0" dirty="0" smtClean="0">
                <a:ln>
                  <a:noFill/>
                </a:ln>
                <a:solidFill>
                  <a:schemeClr val="tx1"/>
                </a:solidFill>
                <a:effectLst/>
                <a:uLnTx/>
                <a:uFillTx/>
                <a:latin typeface="+mn-lt"/>
                <a:ea typeface="Times New Roman" charset="0"/>
                <a:cs typeface="Times New Roman" charset="0"/>
              </a:rPr>
              <a:t>jet fuel</a:t>
            </a:r>
            <a:endParaRPr lang="en-US" sz="1200" b="1" i="0" baseline="0" dirty="0" smtClean="0">
              <a:solidFill>
                <a:schemeClr val="tx1"/>
              </a:solidFill>
              <a:latin typeface="+mn-lt"/>
              <a:ea typeface="Times New Roman" charset="0"/>
              <a:cs typeface="Times New Roman" charset="0"/>
            </a:endParaRPr>
          </a:p>
          <a:p>
            <a:pPr eaLnBrk="0" hangingPunct="0"/>
            <a:r>
              <a:rPr lang="en-US" sz="1200" b="1" dirty="0">
                <a:solidFill>
                  <a:schemeClr val="bg1">
                    <a:lumMod val="50000"/>
                  </a:schemeClr>
                </a:solidFill>
                <a:ea typeface="Times New Roman" charset="0"/>
                <a:cs typeface="Times New Roman" charset="0"/>
              </a:rPr>
              <a:t>o</a:t>
            </a:r>
            <a:r>
              <a:rPr lang="en-US" sz="1200" b="1" dirty="0" smtClean="0">
                <a:solidFill>
                  <a:schemeClr val="bg1">
                    <a:lumMod val="50000"/>
                  </a:schemeClr>
                </a:solidFill>
                <a:ea typeface="Times New Roman" charset="0"/>
                <a:cs typeface="Times New Roman" charset="0"/>
              </a:rPr>
              <a:t>ther</a:t>
            </a:r>
          </a:p>
          <a:p>
            <a:pPr eaLnBrk="0" hangingPunct="0"/>
            <a:endParaRPr lang="en-US" sz="1200" b="1" dirty="0">
              <a:solidFill>
                <a:srgbClr val="72242D"/>
              </a:solidFill>
              <a:ea typeface="Times New Roman" charset="0"/>
              <a:cs typeface="Times New Roman" charset="0"/>
            </a:endParaRPr>
          </a:p>
          <a:p>
            <a:pPr eaLnBrk="0" hangingPunct="0"/>
            <a:r>
              <a:rPr lang="en-US" sz="1200" b="1" i="0" baseline="0" dirty="0" smtClean="0">
                <a:solidFill>
                  <a:srgbClr val="72242D"/>
                </a:solidFill>
                <a:latin typeface="+mn-lt"/>
                <a:ea typeface="Times New Roman" charset="0"/>
                <a:cs typeface="Times New Roman" charset="0"/>
              </a:rPr>
              <a:t>residual fuel oil</a:t>
            </a:r>
          </a:p>
        </p:txBody>
      </p:sp>
      <p:pic>
        <p:nvPicPr>
          <p:cNvPr id="14" name="Picture 13"/>
          <p:cNvPicPr>
            <a:picLocks noChangeAspect="1"/>
          </p:cNvPicPr>
          <p:nvPr/>
        </p:nvPicPr>
        <p:blipFill>
          <a:blip r:embed="rId4"/>
          <a:stretch>
            <a:fillRect/>
          </a:stretch>
        </p:blipFill>
        <p:spPr>
          <a:xfrm>
            <a:off x="43032" y="136629"/>
            <a:ext cx="576228" cy="579763"/>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7</a:t>
            </a:fld>
            <a:endParaRPr lang="en-US" dirty="0"/>
          </a:p>
        </p:txBody>
      </p:sp>
    </p:spTree>
    <p:extLst>
      <p:ext uri="{BB962C8B-B14F-4D97-AF65-F5344CB8AC3E}">
        <p14:creationId xmlns:p14="http://schemas.microsoft.com/office/powerpoint/2010/main" val="2277737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Energy imports and </a:t>
            </a:r>
            <a:r>
              <a:rPr lang="en-US" dirty="0" smtClean="0"/>
              <a:t>exports</a:t>
            </a:r>
            <a:endParaRPr lang="en-US" dirty="0"/>
          </a:p>
        </p:txBody>
      </p:sp>
      <p:graphicFrame>
        <p:nvGraphicFramePr>
          <p:cNvPr id="9" name="ICD09a"/>
          <p:cNvGraphicFramePr>
            <a:graphicFrameLocks noGrp="1"/>
          </p:cNvGraphicFramePr>
          <p:nvPr>
            <p:ph sz="quarter" idx="12"/>
            <p:extLst>
              <p:ext uri="{D42A27DB-BD31-4B8C-83A1-F6EECF244321}">
                <p14:modId xmlns:p14="http://schemas.microsoft.com/office/powerpoint/2010/main" val="2102924018"/>
              </p:ext>
            </p:extLst>
          </p:nvPr>
        </p:nvGraphicFramePr>
        <p:xfrm>
          <a:off x="685800" y="1399388"/>
          <a:ext cx="3932238" cy="2990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ICD09b"/>
          <p:cNvGraphicFramePr>
            <a:graphicFrameLocks noGrp="1"/>
          </p:cNvGraphicFramePr>
          <p:nvPr>
            <p:ph sz="quarter" idx="13"/>
            <p:extLst>
              <p:ext uri="{D42A27DB-BD31-4B8C-83A1-F6EECF244321}">
                <p14:modId xmlns:p14="http://schemas.microsoft.com/office/powerpoint/2010/main" val="164894176"/>
              </p:ext>
            </p:extLst>
          </p:nvPr>
        </p:nvGraphicFramePr>
        <p:xfrm>
          <a:off x="4664075" y="1399388"/>
          <a:ext cx="4022725" cy="29900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8"/>
          </p:nvPr>
        </p:nvSpPr>
        <p:spPr>
          <a:xfrm>
            <a:off x="4709477" y="1069162"/>
            <a:ext cx="4023360" cy="350851"/>
          </a:xfrm>
        </p:spPr>
        <p:txBody>
          <a:bodyPr lIns="0"/>
          <a:lstStyle/>
          <a:p>
            <a:pPr marL="0" indent="0" algn="l" eaLnBrk="0" hangingPunct="0">
              <a:spcBef>
                <a:spcPts val="0"/>
              </a:spcBef>
            </a:pPr>
            <a:r>
              <a:rPr lang="en-US" b="1" dirty="0">
                <a:ea typeface="Times New Roman" charset="0"/>
                <a:cs typeface="Times New Roman" charset="0"/>
              </a:rPr>
              <a:t>Net energy imports </a:t>
            </a:r>
            <a:endParaRPr lang="en-US" b="1" dirty="0" smtClean="0">
              <a:ea typeface="Times New Roman" charset="0"/>
              <a:cs typeface="Times New Roman" charset="0"/>
            </a:endParaRPr>
          </a:p>
          <a:p>
            <a:pPr marL="0" indent="0" algn="l"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indent="0" algn="l" eaLnBrk="0" hangingPunct="0">
              <a:spcBef>
                <a:spcPts val="0"/>
              </a:spcBef>
            </a:pPr>
            <a:r>
              <a:rPr lang="en-US" sz="1100" dirty="0">
                <a:ea typeface="Times New Roman" charset="0"/>
                <a:cs typeface="Times New Roman" charset="0"/>
              </a:rPr>
              <a:t>quadrillion British thermal units</a:t>
            </a:r>
          </a:p>
        </p:txBody>
      </p:sp>
      <p:sp>
        <p:nvSpPr>
          <p:cNvPr id="4" name="Text Placeholder 3"/>
          <p:cNvSpPr>
            <a:spLocks noGrp="1"/>
          </p:cNvSpPr>
          <p:nvPr>
            <p:ph type="body" sz="quarter" idx="17"/>
          </p:nvPr>
        </p:nvSpPr>
        <p:spPr>
          <a:xfrm>
            <a:off x="686118" y="1048537"/>
            <a:ext cx="3931920" cy="350851"/>
          </a:xfrm>
        </p:spPr>
        <p:txBody>
          <a:bodyPr/>
          <a:lstStyle/>
          <a:p>
            <a:pPr marL="0" indent="0" eaLnBrk="0" hangingPunct="0">
              <a:spcBef>
                <a:spcPts val="0"/>
              </a:spcBef>
            </a:pPr>
            <a:r>
              <a:rPr lang="en-US" b="1" dirty="0">
                <a:ea typeface="Times New Roman" charset="0"/>
                <a:cs typeface="Times New Roman" charset="0"/>
              </a:rPr>
              <a:t>Gross energy trade </a:t>
            </a:r>
            <a:endParaRPr lang="en-US" b="1" dirty="0" smtClean="0">
              <a:ea typeface="Times New Roman" charset="0"/>
              <a:cs typeface="Times New Roman" charset="0"/>
            </a:endParaRPr>
          </a:p>
          <a:p>
            <a:pPr marL="0" indent="0" eaLnBrk="0" hangingPunct="0">
              <a:spcBef>
                <a:spcPts val="0"/>
              </a:spcBef>
            </a:pPr>
            <a:r>
              <a:rPr lang="en-US" b="1" dirty="0" smtClean="0">
                <a:ea typeface="Times New Roman" charset="0"/>
                <a:cs typeface="Times New Roman" charset="0"/>
              </a:rPr>
              <a:t>AEO2022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quadrillion British thermal units</a:t>
            </a:r>
          </a:p>
        </p:txBody>
      </p:sp>
      <p:pic>
        <p:nvPicPr>
          <p:cNvPr id="12" name="Picture 11"/>
          <p:cNvPicPr>
            <a:picLocks noChangeAspect="1"/>
          </p:cNvPicPr>
          <p:nvPr/>
        </p:nvPicPr>
        <p:blipFill>
          <a:blip r:embed="rId4"/>
          <a:stretch>
            <a:fillRect/>
          </a:stretch>
        </p:blipFill>
        <p:spPr>
          <a:xfrm>
            <a:off x="43032" y="136629"/>
            <a:ext cx="576228" cy="579763"/>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8</a:t>
            </a:fld>
            <a:endParaRPr lang="en-US" dirty="0"/>
          </a:p>
        </p:txBody>
      </p:sp>
    </p:spTree>
    <p:extLst>
      <p:ext uri="{BB962C8B-B14F-4D97-AF65-F5344CB8AC3E}">
        <p14:creationId xmlns:p14="http://schemas.microsoft.com/office/powerpoint/2010/main" val="2394408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Energy-related </a:t>
            </a:r>
            <a:r>
              <a:rPr lang="en-US" dirty="0" smtClean="0"/>
              <a:t>CO</a:t>
            </a:r>
            <a:r>
              <a:rPr lang="en-US" baseline="-25000" dirty="0" smtClean="0"/>
              <a:t>2</a:t>
            </a:r>
            <a:r>
              <a:rPr lang="en-US" dirty="0" smtClean="0"/>
              <a:t> emissions </a:t>
            </a:r>
            <a:r>
              <a:rPr lang="en-US" dirty="0"/>
              <a:t>by sector and fuel source</a:t>
            </a:r>
          </a:p>
        </p:txBody>
      </p:sp>
      <p:graphicFrame>
        <p:nvGraphicFramePr>
          <p:cNvPr id="9" name="ICD10a"/>
          <p:cNvGraphicFramePr>
            <a:graphicFrameLocks noGrp="1"/>
          </p:cNvGraphicFramePr>
          <p:nvPr>
            <p:ph sz="quarter" idx="12"/>
            <p:extLst>
              <p:ext uri="{D42A27DB-BD31-4B8C-83A1-F6EECF244321}">
                <p14:modId xmlns:p14="http://schemas.microsoft.com/office/powerpoint/2010/main" val="968884112"/>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ICD10b"/>
          <p:cNvGraphicFramePr>
            <a:graphicFrameLocks noGrp="1"/>
          </p:cNvGraphicFramePr>
          <p:nvPr>
            <p:ph sz="quarter" idx="13"/>
            <p:extLst>
              <p:ext uri="{D42A27DB-BD31-4B8C-83A1-F6EECF244321}">
                <p14:modId xmlns:p14="http://schemas.microsoft.com/office/powerpoint/2010/main" val="2949326392"/>
              </p:ext>
            </p:extLst>
          </p:nvPr>
        </p:nvGraphicFramePr>
        <p:xfrm>
          <a:off x="4664075" y="1292225"/>
          <a:ext cx="4022725"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686118" y="1048537"/>
            <a:ext cx="3931920" cy="350851"/>
          </a:xfrm>
        </p:spPr>
        <p:txBody>
          <a:bodyPr/>
          <a:lstStyle/>
          <a:p>
            <a:pPr marL="0" lvl="0" indent="0" eaLnBrk="0" fontAlgn="auto" hangingPunct="0">
              <a:spcBef>
                <a:spcPts val="0"/>
              </a:spcBef>
              <a:spcAft>
                <a:spcPts val="0"/>
              </a:spcAft>
              <a:defRPr/>
            </a:pPr>
            <a:r>
              <a:rPr lang="en-US" b="1" dirty="0">
                <a:solidFill>
                  <a:sysClr val="windowText" lastClr="000000"/>
                </a:solidFill>
                <a:ea typeface="Times New Roman" charset="0"/>
                <a:cs typeface="Times New Roman" charset="0"/>
              </a:rPr>
              <a:t>Energy-related CO</a:t>
            </a:r>
            <a:r>
              <a:rPr lang="en-US" b="1" baseline="-25000" dirty="0">
                <a:solidFill>
                  <a:sysClr val="windowText" lastClr="000000"/>
                </a:solidFill>
                <a:ea typeface="Times New Roman" charset="0"/>
                <a:cs typeface="Times New Roman" charset="0"/>
              </a:rPr>
              <a:t>2</a:t>
            </a:r>
            <a:r>
              <a:rPr lang="en-US" b="1" dirty="0">
                <a:solidFill>
                  <a:sysClr val="windowText" lastClr="000000"/>
                </a:solidFill>
                <a:ea typeface="Times New Roman" charset="0"/>
                <a:cs typeface="Times New Roman" charset="0"/>
              </a:rPr>
              <a:t> emissions </a:t>
            </a:r>
            <a:r>
              <a:rPr lang="en-US" b="1" dirty="0" smtClean="0">
                <a:solidFill>
                  <a:sysClr val="windowText" lastClr="000000"/>
                </a:solidFill>
                <a:ea typeface="Times New Roman" charset="0"/>
                <a:cs typeface="Times New Roman" charset="0"/>
              </a:rPr>
              <a:t>by </a:t>
            </a:r>
            <a:r>
              <a:rPr lang="en-US" b="1" dirty="0">
                <a:solidFill>
                  <a:sysClr val="windowText" lastClr="000000"/>
                </a:solidFill>
                <a:ea typeface="Times New Roman" charset="0"/>
                <a:cs typeface="Times New Roman" charset="0"/>
              </a:rPr>
              <a:t>sector </a:t>
            </a:r>
            <a:r>
              <a:rPr lang="en-US" b="1" dirty="0" smtClean="0">
                <a:ea typeface="Times New Roman" charset="0"/>
                <a:cs typeface="Times New Roman" charset="0"/>
              </a:rPr>
              <a:t>AEO2022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lvl="0" indent="0" eaLnBrk="0" fontAlgn="auto" hangingPunct="0">
              <a:spcBef>
                <a:spcPts val="0"/>
              </a:spcBef>
              <a:spcAft>
                <a:spcPts val="0"/>
              </a:spcAft>
              <a:defRPr/>
            </a:pPr>
            <a:r>
              <a:rPr lang="en-US" sz="1100" kern="0" dirty="0">
                <a:solidFill>
                  <a:sysClr val="windowText" lastClr="000000"/>
                </a:solidFill>
                <a:ea typeface="Times New Roman" charset="0"/>
                <a:cs typeface="Times New Roman" charset="0"/>
              </a:rPr>
              <a:t>billion metric tons</a:t>
            </a:r>
            <a:endParaRPr lang="en-US" sz="1100" dirty="0">
              <a:solidFill>
                <a:sysClr val="windowText" lastClr="000000"/>
              </a:solidFill>
              <a:ea typeface="Times New Roman" charset="0"/>
              <a:cs typeface="Times New Roman" charset="0"/>
            </a:endParaRPr>
          </a:p>
        </p:txBody>
      </p:sp>
      <p:sp>
        <p:nvSpPr>
          <p:cNvPr id="5" name="Text Placeholder 4"/>
          <p:cNvSpPr>
            <a:spLocks noGrp="1"/>
          </p:cNvSpPr>
          <p:nvPr>
            <p:ph type="body" sz="quarter" idx="18"/>
          </p:nvPr>
        </p:nvSpPr>
        <p:spPr>
          <a:xfrm>
            <a:off x="4709477" y="1048536"/>
            <a:ext cx="4023360" cy="350851"/>
          </a:xfrm>
        </p:spPr>
        <p:txBody>
          <a:bodyPr lIns="0"/>
          <a:lstStyle/>
          <a:p>
            <a:pPr marL="0" indent="0" algn="l" eaLnBrk="0" hangingPunct="0">
              <a:spcBef>
                <a:spcPts val="0"/>
              </a:spcBef>
            </a:pPr>
            <a:r>
              <a:rPr lang="en-US" b="1" dirty="0">
                <a:solidFill>
                  <a:sysClr val="windowText" lastClr="000000"/>
                </a:solidFill>
                <a:ea typeface="Times New Roman" charset="0"/>
                <a:cs typeface="Times New Roman" charset="0"/>
              </a:rPr>
              <a:t>Energy-related </a:t>
            </a:r>
            <a:r>
              <a:rPr lang="en-US" b="1" dirty="0" smtClean="0">
                <a:solidFill>
                  <a:sysClr val="windowText" lastClr="000000"/>
                </a:solidFill>
                <a:ea typeface="Times New Roman" charset="0"/>
                <a:cs typeface="Times New Roman" charset="0"/>
              </a:rPr>
              <a:t>CO</a:t>
            </a:r>
            <a:r>
              <a:rPr lang="en-US" b="1" baseline="-25000" dirty="0" smtClean="0">
                <a:solidFill>
                  <a:sysClr val="windowText" lastClr="000000"/>
                </a:solidFill>
                <a:ea typeface="Times New Roman" charset="0"/>
                <a:cs typeface="Times New Roman" charset="0"/>
              </a:rPr>
              <a:t>2</a:t>
            </a:r>
            <a:r>
              <a:rPr lang="en-US" b="1" dirty="0" smtClean="0">
                <a:solidFill>
                  <a:sysClr val="windowText" lastClr="000000"/>
                </a:solidFill>
                <a:ea typeface="Times New Roman" charset="0"/>
                <a:cs typeface="Times New Roman" charset="0"/>
              </a:rPr>
              <a:t> </a:t>
            </a:r>
            <a:r>
              <a:rPr lang="en-US" b="1" dirty="0">
                <a:solidFill>
                  <a:sysClr val="windowText" lastClr="000000"/>
                </a:solidFill>
                <a:ea typeface="Times New Roman" charset="0"/>
                <a:cs typeface="Times New Roman" charset="0"/>
              </a:rPr>
              <a:t>emissions by </a:t>
            </a:r>
            <a:r>
              <a:rPr lang="en-US" b="1" dirty="0">
                <a:ea typeface="Times New Roman" charset="0"/>
                <a:cs typeface="Times New Roman" charset="0"/>
              </a:rPr>
              <a:t>f</a:t>
            </a:r>
            <a:r>
              <a:rPr lang="en-US" b="1" dirty="0">
                <a:solidFill>
                  <a:sysClr val="windowText" lastClr="000000"/>
                </a:solidFill>
                <a:ea typeface="Times New Roman" charset="0"/>
                <a:cs typeface="Times New Roman" charset="0"/>
              </a:rPr>
              <a:t>uel </a:t>
            </a:r>
            <a:r>
              <a:rPr lang="en-US" b="1" dirty="0" smtClean="0">
                <a:solidFill>
                  <a:sysClr val="windowText" lastClr="000000"/>
                </a:solidFill>
                <a:ea typeface="Times New Roman" charset="0"/>
                <a:cs typeface="Times New Roman" charset="0"/>
              </a:rPr>
              <a:t>source</a:t>
            </a:r>
          </a:p>
          <a:p>
            <a:pPr marL="0" indent="0" algn="l" eaLnBrk="0" hangingPunct="0">
              <a:spcBef>
                <a:spcPts val="0"/>
              </a:spcBef>
            </a:pPr>
            <a:r>
              <a:rPr lang="en-US" b="1" dirty="0" smtClean="0">
                <a:ea typeface="Times New Roman" charset="0"/>
                <a:cs typeface="Times New Roman" charset="0"/>
              </a:rPr>
              <a:t>AEO2022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indent="0" algn="l" eaLnBrk="0" hangingPunct="0">
              <a:spcBef>
                <a:spcPts val="0"/>
              </a:spcBef>
            </a:pPr>
            <a:r>
              <a:rPr lang="en-US" sz="1100" dirty="0">
                <a:solidFill>
                  <a:sysClr val="windowText" lastClr="000000"/>
                </a:solidFill>
                <a:ea typeface="Times New Roman" charset="0"/>
                <a:cs typeface="Times New Roman" charset="0"/>
              </a:rPr>
              <a:t>billion metric </a:t>
            </a:r>
            <a:r>
              <a:rPr lang="en-US" sz="1100" dirty="0" smtClean="0">
                <a:solidFill>
                  <a:sysClr val="windowText" lastClr="000000"/>
                </a:solidFill>
                <a:ea typeface="Times New Roman" charset="0"/>
                <a:cs typeface="Times New Roman" charset="0"/>
              </a:rPr>
              <a:t>tons  </a:t>
            </a:r>
            <a:endParaRPr lang="en-US" sz="1100" dirty="0">
              <a:solidFill>
                <a:sysClr val="windowText" lastClr="000000"/>
              </a:solidFill>
              <a:ea typeface="Times New Roman" charset="0"/>
              <a:cs typeface="Times New Roman" charset="0"/>
            </a:endParaRPr>
          </a:p>
        </p:txBody>
      </p:sp>
      <p:pic>
        <p:nvPicPr>
          <p:cNvPr id="12" name="Picture 11"/>
          <p:cNvPicPr>
            <a:picLocks noChangeAspect="1"/>
          </p:cNvPicPr>
          <p:nvPr/>
        </p:nvPicPr>
        <p:blipFill>
          <a:blip r:embed="rId4"/>
          <a:stretch>
            <a:fillRect/>
          </a:stretch>
        </p:blipFill>
        <p:spPr>
          <a:xfrm>
            <a:off x="43032" y="136629"/>
            <a:ext cx="576228" cy="579763"/>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9</a:t>
            </a:fld>
            <a:endParaRPr lang="en-US" dirty="0"/>
          </a:p>
        </p:txBody>
      </p:sp>
      <p:sp>
        <p:nvSpPr>
          <p:cNvPr id="11" name="Text Placeholder 4"/>
          <p:cNvSpPr>
            <a:spLocks noGrp="1"/>
          </p:cNvSpPr>
          <p:nvPr>
            <p:ph type="body" sz="quarter" idx="16"/>
          </p:nvPr>
        </p:nvSpPr>
        <p:spPr>
          <a:xfrm>
            <a:off x="685800" y="4504968"/>
            <a:ext cx="8001000" cy="205740"/>
          </a:xfrm>
        </p:spPr>
        <p:txBody>
          <a:bodyPr/>
          <a:lstStyle/>
          <a:p>
            <a:r>
              <a:rPr lang="en-US" dirty="0" smtClean="0"/>
              <a:t>Note: Series does not include greenhouse gases other than CO</a:t>
            </a:r>
            <a:r>
              <a:rPr lang="en-US" baseline="-25000" dirty="0" smtClean="0"/>
              <a:t>2</a:t>
            </a:r>
            <a:r>
              <a:rPr lang="en-US" dirty="0" smtClean="0"/>
              <a:t>. Industrial </a:t>
            </a:r>
            <a:r>
              <a:rPr lang="en-US" dirty="0"/>
              <a:t>sector </a:t>
            </a:r>
            <a:r>
              <a:rPr lang="en-US" dirty="0" smtClean="0"/>
              <a:t>CO</a:t>
            </a:r>
            <a:r>
              <a:rPr lang="en-US" baseline="-25000" dirty="0" smtClean="0"/>
              <a:t>2 </a:t>
            </a:r>
            <a:r>
              <a:rPr lang="en-US" dirty="0" smtClean="0"/>
              <a:t>emissions </a:t>
            </a:r>
            <a:r>
              <a:rPr lang="en-US" dirty="0"/>
              <a:t>do not include process emissions, such as the emissions from cement clinker production.</a:t>
            </a:r>
          </a:p>
        </p:txBody>
      </p:sp>
    </p:spTree>
    <p:extLst>
      <p:ext uri="{BB962C8B-B14F-4D97-AF65-F5344CB8AC3E}">
        <p14:creationId xmlns:p14="http://schemas.microsoft.com/office/powerpoint/2010/main" val="3971128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Otemplatenew2020" id="{22974630-7C29-4446-A3AF-BF6DC17F8D11}" vid="{67E6A860-A119-471C-8D66-7B6EFF9AB4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AEOtemplatenew2020</Template>
  <TotalTime>5923</TotalTime>
  <Words>921</Words>
  <Application>Microsoft Office PowerPoint</Application>
  <PresentationFormat>On-screen Show (16:9)</PresentationFormat>
  <Paragraphs>348</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eia_template_16x9</vt:lpstr>
      <vt:lpstr>PowerPoint Presentation</vt:lpstr>
      <vt:lpstr>Annual Energy Outlook 2022 with projections to 2050  March 2022</vt:lpstr>
      <vt:lpstr>Table of contents</vt:lpstr>
      <vt:lpstr>PowerPoint Presentation</vt:lpstr>
      <vt:lpstr>Energy production and consumption</vt:lpstr>
      <vt:lpstr>Energy intensity and consumption</vt:lpstr>
      <vt:lpstr>Petroleum consumption by sector and fuel type</vt:lpstr>
      <vt:lpstr>Energy imports and exports</vt:lpstr>
      <vt:lpstr>Energy-related CO2 emissions by sector and fuel source</vt:lpstr>
      <vt:lpstr>PowerPoint Presentation</vt:lpstr>
      <vt:lpstr>Crude oil price projections and natural gas price projections</vt:lpstr>
      <vt:lpstr>GDP and population growth assumptions</vt:lpstr>
      <vt:lpstr>Installation cost for solar photovoltaic (PV), wind, and natural gas capacity in renewable cost cases</vt:lpstr>
      <vt:lpstr>Delivered energy</vt:lpstr>
      <vt:lpstr>Delivered energy by end-use sector</vt:lpstr>
      <vt:lpstr>Delivered energy intensity by sector</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 Energy Information Administration</dc:creator>
  <cp:lastModifiedBy>Kline, Mala M.</cp:lastModifiedBy>
  <cp:revision>262</cp:revision>
  <cp:lastPrinted>2021-03-30T13:30:15Z</cp:lastPrinted>
  <dcterms:created xsi:type="dcterms:W3CDTF">2020-01-30T17:25:42Z</dcterms:created>
  <dcterms:modified xsi:type="dcterms:W3CDTF">2022-03-02T12:02:28Z</dcterms:modified>
</cp:coreProperties>
</file>