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1"/>
  </p:notesMasterIdLst>
  <p:handoutMasterIdLst>
    <p:handoutMasterId r:id="rId32"/>
  </p:handoutMasterIdLst>
  <p:sldIdLst>
    <p:sldId id="569" r:id="rId2"/>
    <p:sldId id="571" r:id="rId3"/>
    <p:sldId id="572" r:id="rId4"/>
    <p:sldId id="573" r:id="rId5"/>
    <p:sldId id="574" r:id="rId6"/>
    <p:sldId id="606" r:id="rId7"/>
    <p:sldId id="592" r:id="rId8"/>
    <p:sldId id="597" r:id="rId9"/>
    <p:sldId id="598" r:id="rId10"/>
    <p:sldId id="599" r:id="rId11"/>
    <p:sldId id="594" r:id="rId12"/>
    <p:sldId id="596" r:id="rId13"/>
    <p:sldId id="603" r:id="rId14"/>
    <p:sldId id="593" r:id="rId15"/>
    <p:sldId id="575" r:id="rId16"/>
    <p:sldId id="605" r:id="rId17"/>
    <p:sldId id="582" r:id="rId18"/>
    <p:sldId id="583" r:id="rId19"/>
    <p:sldId id="584" r:id="rId20"/>
    <p:sldId id="585" r:id="rId21"/>
    <p:sldId id="586" r:id="rId22"/>
    <p:sldId id="604" r:id="rId23"/>
    <p:sldId id="587" r:id="rId24"/>
    <p:sldId id="588" r:id="rId25"/>
    <p:sldId id="589" r:id="rId26"/>
    <p:sldId id="580" r:id="rId27"/>
    <p:sldId id="602" r:id="rId28"/>
    <p:sldId id="576" r:id="rId29"/>
    <p:sldId id="579" r:id="rId3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7259" autoAdjust="0"/>
  </p:normalViewPr>
  <p:slideViewPr>
    <p:cSldViewPr snapToGrid="0">
      <p:cViewPr varScale="1">
        <p:scale>
          <a:sx n="73" d="100"/>
          <a:sy n="73" d="100"/>
        </p:scale>
        <p:origin x="600" y="6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864"/>
    </p:cViewPr>
  </p:sorterViewPr>
  <p:notesViewPr>
    <p:cSldViewPr snapToGrid="0">
      <p:cViewPr>
        <p:scale>
          <a:sx n="100" d="100"/>
          <a:sy n="100" d="100"/>
        </p:scale>
        <p:origin x="-1686" y="612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Summary%20Highlights\Summary%20Chart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Summary%20Highlights\Summary%20Char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Summary%20Highlights\Summary%20Chart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Summary%20Highlights\Summary%20Chart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TIE\2017-04-06%20-%20Space%20Heating\Charts%20&amp;%20Data%203.22.17%20-wco_v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TIE\2017-04-06%20-%20Space%20Heating\Charts%20&amp;%20Data%203.22.17%20-wco_v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Summary%20Highlights\Summary%20Chart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f3\oes\ECES\ECES\RECS\2015%20RECS\14%20-%20Dissemination\Summary%20Highlights\Summary%20Chart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176698635822163E-2"/>
          <c:y val="7.9221932227217823E-2"/>
          <c:w val="0.90684411885103677"/>
          <c:h val="0.8444155160053792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'Figure 2'!$M$12</c:f>
              <c:strCache>
                <c:ptCount val="1"/>
                <c:pt idx="0">
                  <c:v>High ceilings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strRef>
              <c:f>'Figure 2'!$J$13:$J$16</c:f>
              <c:strCache>
                <c:ptCount val="4"/>
                <c:pt idx="0">
                  <c:v>Before 1960</c:v>
                </c:pt>
                <c:pt idx="1">
                  <c:v>1960 to 1979</c:v>
                </c:pt>
                <c:pt idx="2">
                  <c:v>1980 to 1999</c:v>
                </c:pt>
                <c:pt idx="3">
                  <c:v>2000 to 2015</c:v>
                </c:pt>
              </c:strCache>
            </c:strRef>
          </c:cat>
          <c:val>
            <c:numRef>
              <c:f>'Figure 2'!$M$13:$M$16</c:f>
              <c:numCache>
                <c:formatCode>0%</c:formatCode>
                <c:ptCount val="4"/>
                <c:pt idx="0">
                  <c:v>0.25832957129937206</c:v>
                </c:pt>
                <c:pt idx="1">
                  <c:v>0.19358399264453086</c:v>
                </c:pt>
                <c:pt idx="2">
                  <c:v>0.46099871754844113</c:v>
                </c:pt>
                <c:pt idx="3">
                  <c:v>0.54575857861071564</c:v>
                </c:pt>
              </c:numCache>
            </c:numRef>
          </c:val>
        </c:ser>
        <c:ser>
          <c:idx val="0"/>
          <c:order val="1"/>
          <c:tx>
            <c:strRef>
              <c:f>'Figure 2'!$P$12</c:f>
              <c:strCache>
                <c:ptCount val="1"/>
                <c:pt idx="0">
                  <c:v>Double or triple pane windows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'Figure 2'!$P$13:$P$16</c:f>
              <c:numCache>
                <c:formatCode>0%</c:formatCode>
                <c:ptCount val="4"/>
                <c:pt idx="0">
                  <c:v>0.52698016980952056</c:v>
                </c:pt>
                <c:pt idx="1">
                  <c:v>0.54347791677557333</c:v>
                </c:pt>
                <c:pt idx="2">
                  <c:v>0.48844669263824469</c:v>
                </c:pt>
                <c:pt idx="3">
                  <c:v>0.71180648126734947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381792"/>
        <c:axId val="400382352"/>
      </c:barChart>
      <c:catAx>
        <c:axId val="40038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0382352"/>
        <c:crosses val="autoZero"/>
        <c:auto val="1"/>
        <c:lblAlgn val="ctr"/>
        <c:lblOffset val="100"/>
        <c:noMultiLvlLbl val="0"/>
      </c:catAx>
      <c:valAx>
        <c:axId val="400382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03817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88494468415502E-2"/>
          <c:y val="9.735024788568096E-2"/>
          <c:w val="0.91412432057926973"/>
          <c:h val="0.79237882764654421"/>
        </c:manualLayout>
      </c:layout>
      <c:lineChart>
        <c:grouping val="standard"/>
        <c:varyColors val="0"/>
        <c:ser>
          <c:idx val="0"/>
          <c:order val="0"/>
          <c:tx>
            <c:strRef>
              <c:f>'Figure 10'!$A$2</c:f>
              <c:strCache>
                <c:ptCount val="1"/>
                <c:pt idx="0">
                  <c:v>    Two or More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'Figure 10'!$B$1:$AN$1</c:f>
              <c:strCache>
                <c:ptCount val="39"/>
                <c:pt idx="0">
                  <c:v>1978</c:v>
                </c:pt>
                <c:pt idx="2">
                  <c:v>1980</c:v>
                </c:pt>
                <c:pt idx="4">
                  <c:v>1982</c:v>
                </c:pt>
                <c:pt idx="6">
                  <c:v>1984</c:v>
                </c:pt>
                <c:pt idx="9">
                  <c:v>1987</c:v>
                </c:pt>
                <c:pt idx="12">
                  <c:v>1990</c:v>
                </c:pt>
                <c:pt idx="15">
                  <c:v>1993</c:v>
                </c:pt>
                <c:pt idx="19">
                  <c:v>1997</c:v>
                </c:pt>
                <c:pt idx="23">
                  <c:v>2001 </c:v>
                </c:pt>
                <c:pt idx="27">
                  <c:v>2005 </c:v>
                </c:pt>
                <c:pt idx="32">
                  <c:v>2009</c:v>
                </c:pt>
                <c:pt idx="38">
                  <c:v>2015</c:v>
                </c:pt>
              </c:strCache>
            </c:strRef>
          </c:cat>
          <c:val>
            <c:numRef>
              <c:f>'Figure 10'!$B$2:$AN$2</c:f>
              <c:numCache>
                <c:formatCode>General</c:formatCode>
                <c:ptCount val="39"/>
                <c:pt idx="0" formatCode="0%">
                  <c:v>0.14000000000000001</c:v>
                </c:pt>
                <c:pt idx="2" formatCode="0%">
                  <c:v>0.14000000000000001</c:v>
                </c:pt>
                <c:pt idx="3" formatCode="0%">
                  <c:v>0.13</c:v>
                </c:pt>
                <c:pt idx="4" formatCode="0%">
                  <c:v>0.13</c:v>
                </c:pt>
                <c:pt idx="6" formatCode="0%">
                  <c:v>0.12</c:v>
                </c:pt>
                <c:pt idx="9" formatCode="0%">
                  <c:v>0.14000000000000001</c:v>
                </c:pt>
                <c:pt idx="12" formatCode="0%">
                  <c:v>0.15</c:v>
                </c:pt>
                <c:pt idx="15" formatCode="0%">
                  <c:v>0.15</c:v>
                </c:pt>
                <c:pt idx="19" formatCode="0%">
                  <c:v>0.15</c:v>
                </c:pt>
                <c:pt idx="23" formatCode="0%">
                  <c:v>0.17</c:v>
                </c:pt>
                <c:pt idx="27" formatCode="0%">
                  <c:v>0.22</c:v>
                </c:pt>
                <c:pt idx="32" formatCode="0%">
                  <c:v>0.23</c:v>
                </c:pt>
                <c:pt idx="38" formatCode="0%">
                  <c:v>0.29949238578680198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0384592"/>
        <c:axId val="400385152"/>
      </c:lineChart>
      <c:catAx>
        <c:axId val="40038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0385152"/>
        <c:crosses val="autoZero"/>
        <c:auto val="1"/>
        <c:lblAlgn val="ctr"/>
        <c:lblOffset val="100"/>
        <c:noMultiLvlLbl val="0"/>
      </c:catAx>
      <c:valAx>
        <c:axId val="40038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03845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282546532821821E-2"/>
          <c:y val="0.10630912802566346"/>
          <c:w val="0.68898257198729129"/>
          <c:h val="0.808363954505686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'Figure 12'!$B$1</c:f>
              <c:strCache>
                <c:ptCount val="1"/>
                <c:pt idx="0">
                  <c:v>Have and use the appliance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'Figure 12'!$A$2:$A$8</c:f>
              <c:strCache>
                <c:ptCount val="5"/>
                <c:pt idx="0">
                  <c:v>Dishwasher</c:v>
                </c:pt>
                <c:pt idx="1">
                  <c:v>Clothes Washer</c:v>
                </c:pt>
                <c:pt idx="2">
                  <c:v>Clothes Dryer</c:v>
                </c:pt>
                <c:pt idx="3">
                  <c:v>Microwave</c:v>
                </c:pt>
                <c:pt idx="4">
                  <c:v>Stove</c:v>
                </c:pt>
              </c:strCache>
            </c:strRef>
          </c:cat>
          <c:val>
            <c:numRef>
              <c:f>'Figure 12'!$B$2:$B$8</c:f>
              <c:numCache>
                <c:formatCode>0%</c:formatCode>
                <c:ptCount val="5"/>
                <c:pt idx="0">
                  <c:v>0.54314720812182737</c:v>
                </c:pt>
                <c:pt idx="1">
                  <c:v>0.81556683587140444</c:v>
                </c:pt>
                <c:pt idx="2">
                  <c:v>0.78849407783417946</c:v>
                </c:pt>
                <c:pt idx="3">
                  <c:v>0.94754653130287658</c:v>
                </c:pt>
                <c:pt idx="4">
                  <c:v>0.88578680203045679</c:v>
                </c:pt>
              </c:numCache>
            </c:numRef>
          </c:val>
        </c:ser>
        <c:ser>
          <c:idx val="1"/>
          <c:order val="1"/>
          <c:tx>
            <c:strRef>
              <c:f>'Figure 12'!$C$1</c:f>
              <c:strCache>
                <c:ptCount val="1"/>
                <c:pt idx="0">
                  <c:v>Have but do not use the appliance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12'!$A$2:$A$8</c:f>
              <c:strCache>
                <c:ptCount val="5"/>
                <c:pt idx="0">
                  <c:v>Dishwasher</c:v>
                </c:pt>
                <c:pt idx="1">
                  <c:v>Clothes Washer</c:v>
                </c:pt>
                <c:pt idx="2">
                  <c:v>Clothes Dryer</c:v>
                </c:pt>
                <c:pt idx="3">
                  <c:v>Microwave</c:v>
                </c:pt>
                <c:pt idx="4">
                  <c:v>Stove</c:v>
                </c:pt>
              </c:strCache>
            </c:strRef>
          </c:cat>
          <c:val>
            <c:numRef>
              <c:f>'Figure 12'!$C$2:$C$8</c:f>
              <c:numCache>
                <c:formatCode>0%</c:formatCode>
                <c:ptCount val="5"/>
                <c:pt idx="0">
                  <c:v>0.13451776649746194</c:v>
                </c:pt>
                <c:pt idx="1">
                  <c:v>1.0152284263959392E-2</c:v>
                </c:pt>
                <c:pt idx="2">
                  <c:v>1.7766497461928935E-2</c:v>
                </c:pt>
                <c:pt idx="3">
                  <c:v>1.3536379018612522E-2</c:v>
                </c:pt>
                <c:pt idx="4">
                  <c:v>2.8764805414551609E-2</c:v>
                </c:pt>
              </c:numCache>
            </c:numRef>
          </c:val>
        </c:ser>
        <c:ser>
          <c:idx val="2"/>
          <c:order val="2"/>
          <c:tx>
            <c:strRef>
              <c:f>'Figure 12'!$D$1</c:f>
              <c:strCache>
                <c:ptCount val="1"/>
                <c:pt idx="0">
                  <c:v>Do not have the appliance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'Figure 12'!$A$2:$A$8</c:f>
              <c:strCache>
                <c:ptCount val="5"/>
                <c:pt idx="0">
                  <c:v>Dishwasher</c:v>
                </c:pt>
                <c:pt idx="1">
                  <c:v>Clothes Washer</c:v>
                </c:pt>
                <c:pt idx="2">
                  <c:v>Clothes Dryer</c:v>
                </c:pt>
                <c:pt idx="3">
                  <c:v>Microwave</c:v>
                </c:pt>
                <c:pt idx="4">
                  <c:v>Stove</c:v>
                </c:pt>
              </c:strCache>
            </c:strRef>
          </c:cat>
          <c:val>
            <c:numRef>
              <c:f>'Figure 12'!$D$2:$D$8</c:f>
              <c:numCache>
                <c:formatCode>0%</c:formatCode>
                <c:ptCount val="5"/>
                <c:pt idx="0">
                  <c:v>0.32233502538071068</c:v>
                </c:pt>
                <c:pt idx="1">
                  <c:v>0.17428087986463625</c:v>
                </c:pt>
                <c:pt idx="2">
                  <c:v>0.19373942470389172</c:v>
                </c:pt>
                <c:pt idx="3">
                  <c:v>3.8917089678510999E-2</c:v>
                </c:pt>
                <c:pt idx="4">
                  <c:v>8.5448392554991551E-2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889152"/>
        <c:axId val="247877392"/>
      </c:barChart>
      <c:catAx>
        <c:axId val="24788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7877392"/>
        <c:crosses val="autoZero"/>
        <c:auto val="1"/>
        <c:lblAlgn val="ctr"/>
        <c:lblOffset val="100"/>
        <c:noMultiLvlLbl val="0"/>
      </c:catAx>
      <c:valAx>
        <c:axId val="24787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78891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473047235892356"/>
          <c:y val="0.29332518152590364"/>
          <c:w val="0.212520524723529"/>
          <c:h val="0.42070566810308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27376786235053E-2"/>
          <c:y val="9.4032370953630776E-2"/>
          <c:w val="0.88862077136191309"/>
          <c:h val="0.81933916593759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13'!$B$4</c:f>
              <c:strCache>
                <c:ptCount val="1"/>
                <c:pt idx="0">
                  <c:v>No TV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5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13'!$A$5:$A$9</c:f>
              <c:strCache>
                <c:ptCount val="5"/>
                <c:pt idx="0">
                  <c:v>1997</c:v>
                </c:pt>
                <c:pt idx="1">
                  <c:v>2001</c:v>
                </c:pt>
                <c:pt idx="2">
                  <c:v>2005</c:v>
                </c:pt>
                <c:pt idx="3">
                  <c:v>2009</c:v>
                </c:pt>
                <c:pt idx="4">
                  <c:v>2015</c:v>
                </c:pt>
              </c:strCache>
            </c:strRef>
          </c:cat>
          <c:val>
            <c:numRef>
              <c:f>'Figure 13'!$B$5:$B$9</c:f>
              <c:numCache>
                <c:formatCode>0.0%</c:formatCode>
                <c:ptCount val="5"/>
                <c:pt idx="0">
                  <c:v>1.2999999999999999E-2</c:v>
                </c:pt>
                <c:pt idx="1">
                  <c:v>1.2149532710280348E-2</c:v>
                </c:pt>
                <c:pt idx="2">
                  <c:v>1.2601260126012525E-2</c:v>
                </c:pt>
                <c:pt idx="3">
                  <c:v>1.3204225352112678E-2</c:v>
                </c:pt>
                <c:pt idx="4">
                  <c:v>2.6226734348561761E-2</c:v>
                </c:pt>
              </c:numCache>
            </c:numRef>
          </c:val>
        </c:ser>
        <c:ser>
          <c:idx val="1"/>
          <c:order val="1"/>
          <c:tx>
            <c:strRef>
              <c:f>'Figure 13'!$C$4</c:f>
              <c:strCache>
                <c:ptCount val="1"/>
                <c:pt idx="0">
                  <c:v>1 or 2 TVs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13'!$A$5:$A$9</c:f>
              <c:strCache>
                <c:ptCount val="5"/>
                <c:pt idx="0">
                  <c:v>1997</c:v>
                </c:pt>
                <c:pt idx="1">
                  <c:v>2001</c:v>
                </c:pt>
                <c:pt idx="2">
                  <c:v>2005</c:v>
                </c:pt>
                <c:pt idx="3">
                  <c:v>2009</c:v>
                </c:pt>
                <c:pt idx="4">
                  <c:v>2015</c:v>
                </c:pt>
              </c:strCache>
            </c:strRef>
          </c:cat>
          <c:val>
            <c:numRef>
              <c:f>'Figure 13'!$C$5:$C$9</c:f>
              <c:numCache>
                <c:formatCode>0.0%</c:formatCode>
                <c:ptCount val="5"/>
                <c:pt idx="0">
                  <c:v>0.69199999999999995</c:v>
                </c:pt>
                <c:pt idx="1">
                  <c:v>0.63271028037383181</c:v>
                </c:pt>
                <c:pt idx="2">
                  <c:v>0.55805580558055812</c:v>
                </c:pt>
                <c:pt idx="3">
                  <c:v>0.54313380281690149</c:v>
                </c:pt>
                <c:pt idx="4">
                  <c:v>0.58460236886632821</c:v>
                </c:pt>
              </c:numCache>
            </c:numRef>
          </c:val>
        </c:ser>
        <c:ser>
          <c:idx val="2"/>
          <c:order val="2"/>
          <c:tx>
            <c:strRef>
              <c:f>'Figure 13'!$D$4</c:f>
              <c:strCache>
                <c:ptCount val="1"/>
                <c:pt idx="0">
                  <c:v>3 or more TVs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13'!$A$5:$A$9</c:f>
              <c:strCache>
                <c:ptCount val="5"/>
                <c:pt idx="0">
                  <c:v>1997</c:v>
                </c:pt>
                <c:pt idx="1">
                  <c:v>2001</c:v>
                </c:pt>
                <c:pt idx="2">
                  <c:v>2005</c:v>
                </c:pt>
                <c:pt idx="3">
                  <c:v>2009</c:v>
                </c:pt>
                <c:pt idx="4">
                  <c:v>2015</c:v>
                </c:pt>
              </c:strCache>
            </c:strRef>
          </c:cat>
          <c:val>
            <c:numRef>
              <c:f>'Figure 13'!$D$5:$D$9</c:f>
              <c:numCache>
                <c:formatCode>0.0%</c:formatCode>
                <c:ptCount val="5"/>
                <c:pt idx="0">
                  <c:v>0.29500000000000004</c:v>
                </c:pt>
                <c:pt idx="1">
                  <c:v>0.35514018691588783</c:v>
                </c:pt>
                <c:pt idx="2">
                  <c:v>0.42934293429342935</c:v>
                </c:pt>
                <c:pt idx="3">
                  <c:v>0.44454225352112675</c:v>
                </c:pt>
                <c:pt idx="4">
                  <c:v>0.38917089678510997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47885232"/>
        <c:axId val="247886352"/>
      </c:barChart>
      <c:catAx>
        <c:axId val="24788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7886352"/>
        <c:crosses val="autoZero"/>
        <c:auto val="1"/>
        <c:lblAlgn val="ctr"/>
        <c:lblOffset val="100"/>
        <c:noMultiLvlLbl val="0"/>
      </c:catAx>
      <c:valAx>
        <c:axId val="24788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47885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16452804510549"/>
          <c:y val="0.14907407407407408"/>
          <c:w val="0.71473510255662487"/>
          <c:h val="0.624274715660542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Secondary!$I$2</c:f>
              <c:strCache>
                <c:ptCount val="1"/>
                <c:pt idx="0">
                  <c:v>portable electric heater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Secondary!$J$1:$P$1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Secondary!$J$2:$P$2</c:f>
              <c:numCache>
                <c:formatCode>#,##0</c:formatCode>
                <c:ptCount val="7"/>
                <c:pt idx="0">
                  <c:v>1314876</c:v>
                </c:pt>
                <c:pt idx="1">
                  <c:v>1358587</c:v>
                </c:pt>
                <c:pt idx="2">
                  <c:v>2980512</c:v>
                </c:pt>
                <c:pt idx="3">
                  <c:v>6584909</c:v>
                </c:pt>
                <c:pt idx="4">
                  <c:v>7905919</c:v>
                </c:pt>
                <c:pt idx="6">
                  <c:v>20144803</c:v>
                </c:pt>
              </c:numCache>
            </c:numRef>
          </c:val>
        </c:ser>
        <c:ser>
          <c:idx val="1"/>
          <c:order val="1"/>
          <c:tx>
            <c:strRef>
              <c:f>Secondary!$I$3</c:f>
              <c:strCache>
                <c:ptCount val="1"/>
                <c:pt idx="0">
                  <c:v>natural gas fireplace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Secondary!$J$1:$P$1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Secondary!$J$3:$P$3</c:f>
              <c:numCache>
                <c:formatCode>#,##0</c:formatCode>
                <c:ptCount val="7"/>
                <c:pt idx="0">
                  <c:v>278557</c:v>
                </c:pt>
                <c:pt idx="1">
                  <c:v>777722</c:v>
                </c:pt>
                <c:pt idx="2">
                  <c:v>631988</c:v>
                </c:pt>
                <c:pt idx="3">
                  <c:v>2026125</c:v>
                </c:pt>
                <c:pt idx="4">
                  <c:v>2812806</c:v>
                </c:pt>
                <c:pt idx="6">
                  <c:v>6527198</c:v>
                </c:pt>
              </c:numCache>
            </c:numRef>
          </c:val>
        </c:ser>
        <c:ser>
          <c:idx val="2"/>
          <c:order val="2"/>
          <c:tx>
            <c:strRef>
              <c:f>Secondary!$I$4</c:f>
              <c:strCache>
                <c:ptCount val="1"/>
                <c:pt idx="0">
                  <c:v>wood fireplace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Secondary!$J$1:$P$1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Secondary!$J$4:$P$4</c:f>
              <c:numCache>
                <c:formatCode>#,##0</c:formatCode>
                <c:ptCount val="7"/>
                <c:pt idx="0">
                  <c:v>412577</c:v>
                </c:pt>
                <c:pt idx="1">
                  <c:v>578378</c:v>
                </c:pt>
                <c:pt idx="2">
                  <c:v>1436533</c:v>
                </c:pt>
                <c:pt idx="3">
                  <c:v>1598807</c:v>
                </c:pt>
                <c:pt idx="4">
                  <c:v>1450694</c:v>
                </c:pt>
                <c:pt idx="6">
                  <c:v>5476989</c:v>
                </c:pt>
              </c:numCache>
            </c:numRef>
          </c:val>
        </c:ser>
        <c:ser>
          <c:idx val="3"/>
          <c:order val="3"/>
          <c:tx>
            <c:strRef>
              <c:f>Secondary!$I$5</c:f>
              <c:strCache>
                <c:ptCount val="1"/>
                <c:pt idx="0">
                  <c:v>wood stove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Secondary!$J$1:$P$1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Secondary!$J$5:$P$5</c:f>
              <c:numCache>
                <c:formatCode>#,##0</c:formatCode>
                <c:ptCount val="7"/>
                <c:pt idx="0">
                  <c:v>374156</c:v>
                </c:pt>
                <c:pt idx="1">
                  <c:v>112113</c:v>
                </c:pt>
                <c:pt idx="2">
                  <c:v>97031</c:v>
                </c:pt>
                <c:pt idx="3">
                  <c:v>1279721</c:v>
                </c:pt>
                <c:pt idx="4">
                  <c:v>1883066</c:v>
                </c:pt>
                <c:pt idx="6">
                  <c:v>3746087</c:v>
                </c:pt>
              </c:numCache>
            </c:numRef>
          </c:val>
        </c:ser>
        <c:ser>
          <c:idx val="4"/>
          <c:order val="4"/>
          <c:tx>
            <c:strRef>
              <c:f>Secondary!$I$6</c:f>
              <c:strCache>
                <c:ptCount val="1"/>
                <c:pt idx="0">
                  <c:v>other equipment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Secondary!$J$1:$P$1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Secondary!$J$6:$P$6</c:f>
              <c:numCache>
                <c:formatCode>#,##0</c:formatCode>
                <c:ptCount val="7"/>
                <c:pt idx="0">
                  <c:v>659908</c:v>
                </c:pt>
                <c:pt idx="1">
                  <c:v>169653</c:v>
                </c:pt>
                <c:pt idx="2">
                  <c:v>663152</c:v>
                </c:pt>
                <c:pt idx="3">
                  <c:v>2323787</c:v>
                </c:pt>
                <c:pt idx="4">
                  <c:v>3571253</c:v>
                </c:pt>
                <c:pt idx="6">
                  <c:v>7387753</c:v>
                </c:pt>
              </c:numCache>
            </c:numRef>
          </c:val>
        </c:ser>
        <c:ser>
          <c:idx val="5"/>
          <c:order val="5"/>
          <c:tx>
            <c:strRef>
              <c:f>Secondary!$I$7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Secondary!$J$1:$P$1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Secondary!$J$7:$P$7</c:f>
              <c:numCache>
                <c:formatCode>#,##0</c:formatCode>
                <c:ptCount val="7"/>
                <c:pt idx="0">
                  <c:v>3571961</c:v>
                </c:pt>
                <c:pt idx="1">
                  <c:v>9855985</c:v>
                </c:pt>
                <c:pt idx="2">
                  <c:v>16957328</c:v>
                </c:pt>
                <c:pt idx="3">
                  <c:v>19802896</c:v>
                </c:pt>
                <c:pt idx="4">
                  <c:v>24737251</c:v>
                </c:pt>
                <c:pt idx="6">
                  <c:v>74925421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47887472"/>
        <c:axId val="247880192"/>
      </c:barChart>
      <c:catAx>
        <c:axId val="247887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80192"/>
        <c:crosses val="autoZero"/>
        <c:auto val="1"/>
        <c:lblAlgn val="ctr"/>
        <c:lblOffset val="100"/>
        <c:noMultiLvlLbl val="0"/>
      </c:catAx>
      <c:valAx>
        <c:axId val="24788019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887472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3204043938953"/>
          <c:y val="0.14818007610640363"/>
          <c:w val="0.71816759016234077"/>
          <c:h val="0.623283464566929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Main!$N$2</c:f>
              <c:strCache>
                <c:ptCount val="1"/>
                <c:pt idx="0">
                  <c:v>natural gas furnace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Main!$O$2:$U$2</c:f>
              <c:numCache>
                <c:formatCode>_(* #,##0_);_(* \(#,##0\);_(* "-"??_);_(@_)</c:formatCode>
                <c:ptCount val="7"/>
                <c:pt idx="0">
                  <c:v>2656375</c:v>
                </c:pt>
                <c:pt idx="1">
                  <c:v>5665765</c:v>
                </c:pt>
                <c:pt idx="2">
                  <c:v>4520806</c:v>
                </c:pt>
                <c:pt idx="3">
                  <c:v>10363642</c:v>
                </c:pt>
                <c:pt idx="4">
                  <c:v>21837212</c:v>
                </c:pt>
                <c:pt idx="6">
                  <c:v>45043800</c:v>
                </c:pt>
              </c:numCache>
            </c:numRef>
          </c:val>
        </c:ser>
        <c:ser>
          <c:idx val="1"/>
          <c:order val="1"/>
          <c:tx>
            <c:strRef>
              <c:f>Main!$N$3</c:f>
              <c:strCache>
                <c:ptCount val="1"/>
                <c:pt idx="0">
                  <c:v>natural gas other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Main!$O$3:$U$3</c:f>
              <c:numCache>
                <c:formatCode>_(* #,##0_);_(* \(#,##0\);_(* "-"??_);_(@_)</c:formatCode>
                <c:ptCount val="7"/>
                <c:pt idx="0">
                  <c:v>553073</c:v>
                </c:pt>
                <c:pt idx="1">
                  <c:v>1335225</c:v>
                </c:pt>
                <c:pt idx="2">
                  <c:v>714066</c:v>
                </c:pt>
                <c:pt idx="3">
                  <c:v>4056901</c:v>
                </c:pt>
                <c:pt idx="4">
                  <c:v>4227079</c:v>
                </c:pt>
                <c:pt idx="6">
                  <c:v>10886344</c:v>
                </c:pt>
              </c:numCache>
            </c:numRef>
          </c:val>
        </c:ser>
        <c:ser>
          <c:idx val="2"/>
          <c:order val="2"/>
          <c:tx>
            <c:strRef>
              <c:f>Main!$N$4</c:f>
              <c:strCache>
                <c:ptCount val="1"/>
                <c:pt idx="0">
                  <c:v>electric other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Main!$O$4:$U$4</c:f>
              <c:numCache>
                <c:formatCode>_(* #,##0_);_(* \(#,##0\);_(* "-"??_);_(@_)</c:formatCode>
                <c:ptCount val="7"/>
                <c:pt idx="0">
                  <c:v>1143954</c:v>
                </c:pt>
                <c:pt idx="1">
                  <c:v>996709</c:v>
                </c:pt>
                <c:pt idx="2">
                  <c:v>3235616</c:v>
                </c:pt>
                <c:pt idx="3">
                  <c:v>3591359</c:v>
                </c:pt>
                <c:pt idx="4">
                  <c:v>3933678</c:v>
                </c:pt>
                <c:pt idx="6">
                  <c:v>12901316</c:v>
                </c:pt>
              </c:numCache>
            </c:numRef>
          </c:val>
        </c:ser>
        <c:ser>
          <c:idx val="3"/>
          <c:order val="3"/>
          <c:tx>
            <c:strRef>
              <c:f>Main!$N$5</c:f>
              <c:strCache>
                <c:ptCount val="1"/>
                <c:pt idx="0">
                  <c:v>electric heat pump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Main!$O$5:$U$5</c:f>
              <c:numCache>
                <c:formatCode>_(* #,##0_);_(* \(#,##0\);_(* "-"??_);_(@_)</c:formatCode>
                <c:ptCount val="7"/>
                <c:pt idx="0">
                  <c:v>702519</c:v>
                </c:pt>
                <c:pt idx="1">
                  <c:v>894292</c:v>
                </c:pt>
                <c:pt idx="2">
                  <c:v>4215247</c:v>
                </c:pt>
                <c:pt idx="3">
                  <c:v>5065534</c:v>
                </c:pt>
                <c:pt idx="4">
                  <c:v>1258184</c:v>
                </c:pt>
                <c:pt idx="6">
                  <c:v>12135776</c:v>
                </c:pt>
              </c:numCache>
            </c:numRef>
          </c:val>
        </c:ser>
        <c:ser>
          <c:idx val="4"/>
          <c:order val="4"/>
          <c:tx>
            <c:strRef>
              <c:f>Main!$N$6</c:f>
              <c:strCache>
                <c:ptCount val="1"/>
                <c:pt idx="0">
                  <c:v>electric furnace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Main!$O$6:$U$6</c:f>
              <c:numCache>
                <c:formatCode>_(* #,##0_);_(* \(#,##0\);_(* "-"??_);_(@_)</c:formatCode>
                <c:ptCount val="7"/>
                <c:pt idx="0">
                  <c:v>561836</c:v>
                </c:pt>
                <c:pt idx="1">
                  <c:v>1681793</c:v>
                </c:pt>
                <c:pt idx="2">
                  <c:v>7249919</c:v>
                </c:pt>
                <c:pt idx="3">
                  <c:v>5387624</c:v>
                </c:pt>
                <c:pt idx="4">
                  <c:v>3027889</c:v>
                </c:pt>
                <c:pt idx="6">
                  <c:v>17909061</c:v>
                </c:pt>
              </c:numCache>
            </c:numRef>
          </c:val>
        </c:ser>
        <c:ser>
          <c:idx val="5"/>
          <c:order val="5"/>
          <c:tx>
            <c:strRef>
              <c:f>Main!$N$7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Main!$O$7:$U$7</c:f>
              <c:numCache>
                <c:formatCode>_(* #,##0_);_(* \(#,##0\);_(* "-"??_);_(@_)</c:formatCode>
                <c:ptCount val="7"/>
                <c:pt idx="0">
                  <c:v>605492</c:v>
                </c:pt>
                <c:pt idx="1">
                  <c:v>293723</c:v>
                </c:pt>
                <c:pt idx="2">
                  <c:v>572402</c:v>
                </c:pt>
                <c:pt idx="3">
                  <c:v>5119152</c:v>
                </c:pt>
                <c:pt idx="4">
                  <c:v>8063593</c:v>
                </c:pt>
                <c:pt idx="6">
                  <c:v>14654362</c:v>
                </c:pt>
              </c:numCache>
            </c:numRef>
          </c:val>
        </c:ser>
        <c:ser>
          <c:idx val="6"/>
          <c:order val="6"/>
          <c:tx>
            <c:strRef>
              <c:f>Main!$N$8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Main!$O$1:$U$1</c:f>
              <c:strCache>
                <c:ptCount val="7"/>
                <c:pt idx="0">
                  <c:v>marine</c:v>
                </c:pt>
                <c:pt idx="1">
                  <c:v>mixed-dry / hot-dry</c:v>
                </c:pt>
                <c:pt idx="2">
                  <c:v>hot-humid</c:v>
                </c:pt>
                <c:pt idx="3">
                  <c:v>mixed-humid</c:v>
                </c:pt>
                <c:pt idx="4">
                  <c:v>cold / very cold</c:v>
                </c:pt>
                <c:pt idx="6">
                  <c:v>United States</c:v>
                </c:pt>
              </c:strCache>
            </c:strRef>
          </c:cat>
          <c:val>
            <c:numRef>
              <c:f>Main!$O$8:$U$8</c:f>
              <c:numCache>
                <c:formatCode>_(* #,##0_);_(* \(#,##0\);_(* "-"??_);_(@_)</c:formatCode>
                <c:ptCount val="7"/>
                <c:pt idx="0">
                  <c:v>388786</c:v>
                </c:pt>
                <c:pt idx="1">
                  <c:v>1984929</c:v>
                </c:pt>
                <c:pt idx="2">
                  <c:v>2258488</c:v>
                </c:pt>
                <c:pt idx="3">
                  <c:v>32034</c:v>
                </c:pt>
                <c:pt idx="4">
                  <c:v>13352</c:v>
                </c:pt>
                <c:pt idx="6">
                  <c:v>4677589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279989632"/>
        <c:axId val="279979552"/>
      </c:barChart>
      <c:catAx>
        <c:axId val="27998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979552"/>
        <c:crosses val="autoZero"/>
        <c:auto val="1"/>
        <c:lblAlgn val="ctr"/>
        <c:lblOffset val="100"/>
        <c:noMultiLvlLbl val="0"/>
      </c:catAx>
      <c:valAx>
        <c:axId val="279979552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989632"/>
        <c:crosses val="autoZero"/>
        <c:crossBetween val="between"/>
        <c:majorUnit val="0.2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24616020219696"/>
          <c:y val="7.6145523476232144E-2"/>
          <c:w val="0.83219828424224762"/>
          <c:h val="0.729069991251093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'Figure 9'!$A$27</c:f>
              <c:strCache>
                <c:ptCount val="1"/>
                <c:pt idx="0">
                  <c:v>Set at one temperature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9'!$B$26:$C$26</c:f>
              <c:strCache>
                <c:ptCount val="2"/>
                <c:pt idx="0">
                  <c:v>Window/wall air conditioning</c:v>
                </c:pt>
                <c:pt idx="1">
                  <c:v>Central air conditioning</c:v>
                </c:pt>
              </c:strCache>
            </c:strRef>
          </c:cat>
          <c:val>
            <c:numRef>
              <c:f>'Figure 9'!$B$27:$C$27</c:f>
              <c:numCache>
                <c:formatCode>0%</c:formatCode>
                <c:ptCount val="2"/>
                <c:pt idx="0">
                  <c:v>0.30567398308635602</c:v>
                </c:pt>
                <c:pt idx="1">
                  <c:v>0.44591517101137607</c:v>
                </c:pt>
              </c:numCache>
            </c:numRef>
          </c:val>
        </c:ser>
        <c:ser>
          <c:idx val="1"/>
          <c:order val="1"/>
          <c:tx>
            <c:strRef>
              <c:f>'Figure 9'!$A$28</c:f>
              <c:strCache>
                <c:ptCount val="1"/>
                <c:pt idx="0">
                  <c:v>Manually adjust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9'!$B$26:$C$26</c:f>
              <c:strCache>
                <c:ptCount val="2"/>
                <c:pt idx="0">
                  <c:v>Window/wall air conditioning</c:v>
                </c:pt>
                <c:pt idx="1">
                  <c:v>Central air conditioning</c:v>
                </c:pt>
              </c:strCache>
            </c:strRef>
          </c:cat>
          <c:val>
            <c:numRef>
              <c:f>'Figure 9'!$B$28:$C$28</c:f>
              <c:numCache>
                <c:formatCode>0%</c:formatCode>
                <c:ptCount val="2"/>
                <c:pt idx="0">
                  <c:v>0.18332049461876623</c:v>
                </c:pt>
                <c:pt idx="1">
                  <c:v>0.2583927473261351</c:v>
                </c:pt>
              </c:numCache>
            </c:numRef>
          </c:val>
        </c:ser>
        <c:ser>
          <c:idx val="2"/>
          <c:order val="2"/>
          <c:tx>
            <c:strRef>
              <c:f>'Figure 9'!$A$29</c:f>
              <c:strCache>
                <c:ptCount val="1"/>
                <c:pt idx="0">
                  <c:v>Program thermostat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9'!$B$26:$C$26</c:f>
              <c:strCache>
                <c:ptCount val="2"/>
                <c:pt idx="0">
                  <c:v>Window/wall air conditioning</c:v>
                </c:pt>
                <c:pt idx="1">
                  <c:v>Central air conditioning</c:v>
                </c:pt>
              </c:strCache>
            </c:strRef>
          </c:cat>
          <c:val>
            <c:numRef>
              <c:f>'Figure 9'!$B$29:$C$29</c:f>
              <c:numCache>
                <c:formatCode>0%</c:formatCode>
                <c:ptCount val="2"/>
                <c:pt idx="0">
                  <c:v>5.0515905937975197E-2</c:v>
                </c:pt>
                <c:pt idx="1">
                  <c:v>0.18029317096094691</c:v>
                </c:pt>
              </c:numCache>
            </c:numRef>
          </c:val>
        </c:ser>
        <c:ser>
          <c:idx val="3"/>
          <c:order val="3"/>
          <c:tx>
            <c:strRef>
              <c:f>'Figure 9'!$A$30</c:f>
              <c:strCache>
                <c:ptCount val="1"/>
                <c:pt idx="0">
                  <c:v>Turn on/off as needed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9'!$B$26:$C$26</c:f>
              <c:strCache>
                <c:ptCount val="2"/>
                <c:pt idx="0">
                  <c:v>Window/wall air conditioning</c:v>
                </c:pt>
                <c:pt idx="1">
                  <c:v>Central air conditioning</c:v>
                </c:pt>
              </c:strCache>
            </c:strRef>
          </c:cat>
          <c:val>
            <c:numRef>
              <c:f>'Figure 9'!$B$30:$C$30</c:f>
              <c:numCache>
                <c:formatCode>0%</c:formatCode>
                <c:ptCount val="2"/>
                <c:pt idx="0">
                  <c:v>0.45384390226962618</c:v>
                </c:pt>
                <c:pt idx="1">
                  <c:v>0.11490045878988152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982912"/>
        <c:axId val="279985712"/>
      </c:barChart>
      <c:catAx>
        <c:axId val="27998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9985712"/>
        <c:crosses val="autoZero"/>
        <c:auto val="1"/>
        <c:lblAlgn val="ctr"/>
        <c:lblOffset val="100"/>
        <c:noMultiLvlLbl val="0"/>
      </c:catAx>
      <c:valAx>
        <c:axId val="279985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799829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136920384951881"/>
          <c:w val="1"/>
          <c:h val="7.1034995625546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43050516793276E-2"/>
          <c:y val="0.10123646447671622"/>
          <c:w val="0.93601624875562062"/>
          <c:h val="0.672712744240303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'Figure 3'!$A$3</c:f>
              <c:strCache>
                <c:ptCount val="1"/>
                <c:pt idx="0">
                  <c:v>Electricity only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'Figure 3'!$B$2:$T$2</c:f>
              <c:numCache>
                <c:formatCode>General</c:formatCode>
                <c:ptCount val="19"/>
                <c:pt idx="0">
                  <c:v>1993</c:v>
                </c:pt>
                <c:pt idx="1">
                  <c:v>2005</c:v>
                </c:pt>
                <c:pt idx="2">
                  <c:v>2015</c:v>
                </c:pt>
                <c:pt idx="4">
                  <c:v>1993</c:v>
                </c:pt>
                <c:pt idx="5">
                  <c:v>2005</c:v>
                </c:pt>
                <c:pt idx="6">
                  <c:v>2015</c:v>
                </c:pt>
                <c:pt idx="8">
                  <c:v>1993</c:v>
                </c:pt>
                <c:pt idx="9">
                  <c:v>2005</c:v>
                </c:pt>
                <c:pt idx="10">
                  <c:v>2015</c:v>
                </c:pt>
                <c:pt idx="12">
                  <c:v>1993</c:v>
                </c:pt>
                <c:pt idx="13">
                  <c:v>2005</c:v>
                </c:pt>
                <c:pt idx="14">
                  <c:v>2015</c:v>
                </c:pt>
                <c:pt idx="16">
                  <c:v>1993</c:v>
                </c:pt>
                <c:pt idx="17">
                  <c:v>2005</c:v>
                </c:pt>
                <c:pt idx="18">
                  <c:v>2015</c:v>
                </c:pt>
              </c:numCache>
            </c:numRef>
          </c:cat>
          <c:val>
            <c:numRef>
              <c:f>'Figure 3'!$B$3:$T$3</c:f>
              <c:numCache>
                <c:formatCode>0%</c:formatCode>
                <c:ptCount val="19"/>
                <c:pt idx="0">
                  <c:v>0.16015036795664916</c:v>
                </c:pt>
                <c:pt idx="1">
                  <c:v>0.20248248217625542</c:v>
                </c:pt>
                <c:pt idx="2">
                  <c:v>0.24887861484336102</c:v>
                </c:pt>
                <c:pt idx="4">
                  <c:v>6.4029060053905656E-2</c:v>
                </c:pt>
                <c:pt idx="5">
                  <c:v>5.4991937612368653E-2</c:v>
                </c:pt>
                <c:pt idx="6">
                  <c:v>7.3581423806713897E-2</c:v>
                </c:pt>
                <c:pt idx="8">
                  <c:v>7.6508075342395204E-2</c:v>
                </c:pt>
                <c:pt idx="9">
                  <c:v>8.5244391124291843E-2</c:v>
                </c:pt>
                <c:pt idx="10">
                  <c:v>0.13426461498315356</c:v>
                </c:pt>
                <c:pt idx="12">
                  <c:v>0.15638718062770407</c:v>
                </c:pt>
                <c:pt idx="13">
                  <c:v>0.13822027256454888</c:v>
                </c:pt>
                <c:pt idx="14">
                  <c:v>0.17423112777597544</c:v>
                </c:pt>
                <c:pt idx="16">
                  <c:v>0.27613338057170367</c:v>
                </c:pt>
                <c:pt idx="17">
                  <c:v>0.38896441047990538</c:v>
                </c:pt>
                <c:pt idx="18">
                  <c:v>0.44407145772100404</c:v>
                </c:pt>
              </c:numCache>
            </c:numRef>
          </c:val>
        </c:ser>
        <c:ser>
          <c:idx val="1"/>
          <c:order val="1"/>
          <c:tx>
            <c:strRef>
              <c:f>'Figure 3'!$A$4</c:f>
              <c:strCache>
                <c:ptCount val="1"/>
                <c:pt idx="0">
                  <c:v>Electricity and one other fuel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'Figure 3'!$B$2:$T$2</c:f>
              <c:numCache>
                <c:formatCode>General</c:formatCode>
                <c:ptCount val="19"/>
                <c:pt idx="0">
                  <c:v>1993</c:v>
                </c:pt>
                <c:pt idx="1">
                  <c:v>2005</c:v>
                </c:pt>
                <c:pt idx="2">
                  <c:v>2015</c:v>
                </c:pt>
                <c:pt idx="4">
                  <c:v>1993</c:v>
                </c:pt>
                <c:pt idx="5">
                  <c:v>2005</c:v>
                </c:pt>
                <c:pt idx="6">
                  <c:v>2015</c:v>
                </c:pt>
                <c:pt idx="8">
                  <c:v>1993</c:v>
                </c:pt>
                <c:pt idx="9">
                  <c:v>2005</c:v>
                </c:pt>
                <c:pt idx="10">
                  <c:v>2015</c:v>
                </c:pt>
                <c:pt idx="12">
                  <c:v>1993</c:v>
                </c:pt>
                <c:pt idx="13">
                  <c:v>2005</c:v>
                </c:pt>
                <c:pt idx="14">
                  <c:v>2015</c:v>
                </c:pt>
                <c:pt idx="16">
                  <c:v>1993</c:v>
                </c:pt>
                <c:pt idx="17">
                  <c:v>2005</c:v>
                </c:pt>
                <c:pt idx="18">
                  <c:v>2015</c:v>
                </c:pt>
              </c:numCache>
            </c:numRef>
          </c:cat>
          <c:val>
            <c:numRef>
              <c:f>'Figure 3'!$B$4:$T$4</c:f>
              <c:numCache>
                <c:formatCode>0%</c:formatCode>
                <c:ptCount val="19"/>
                <c:pt idx="0">
                  <c:v>0.61327132359707326</c:v>
                </c:pt>
                <c:pt idx="1">
                  <c:v>0.6456311649492007</c:v>
                </c:pt>
                <c:pt idx="2">
                  <c:v>0.65550689238514148</c:v>
                </c:pt>
                <c:pt idx="4">
                  <c:v>0.60568231396937655</c:v>
                </c:pt>
                <c:pt idx="5">
                  <c:v>0.72266561973291032</c:v>
                </c:pt>
                <c:pt idx="6">
                  <c:v>0.73975508891129849</c:v>
                </c:pt>
                <c:pt idx="8">
                  <c:v>0.72711960570904732</c:v>
                </c:pt>
                <c:pt idx="9">
                  <c:v>0.74803451316165859</c:v>
                </c:pt>
                <c:pt idx="10">
                  <c:v>0.76728770750475428</c:v>
                </c:pt>
                <c:pt idx="12">
                  <c:v>0.59621146758689236</c:v>
                </c:pt>
                <c:pt idx="13">
                  <c:v>0.69159102027435504</c:v>
                </c:pt>
                <c:pt idx="14">
                  <c:v>0.72924539883490969</c:v>
                </c:pt>
                <c:pt idx="16">
                  <c:v>0.54886012952579655</c:v>
                </c:pt>
                <c:pt idx="17">
                  <c:v>0.51497412812126531</c:v>
                </c:pt>
                <c:pt idx="18">
                  <c:v>0.50557140785879018</c:v>
                </c:pt>
              </c:numCache>
            </c:numRef>
          </c:val>
        </c:ser>
        <c:ser>
          <c:idx val="2"/>
          <c:order val="2"/>
          <c:tx>
            <c:strRef>
              <c:f>'Figure 3'!$A$5</c:f>
              <c:strCache>
                <c:ptCount val="1"/>
                <c:pt idx="0">
                  <c:v>Electricity and two or more other fuels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'Figure 3'!$B$2:$T$2</c:f>
              <c:numCache>
                <c:formatCode>General</c:formatCode>
                <c:ptCount val="19"/>
                <c:pt idx="0">
                  <c:v>1993</c:v>
                </c:pt>
                <c:pt idx="1">
                  <c:v>2005</c:v>
                </c:pt>
                <c:pt idx="2">
                  <c:v>2015</c:v>
                </c:pt>
                <c:pt idx="4">
                  <c:v>1993</c:v>
                </c:pt>
                <c:pt idx="5">
                  <c:v>2005</c:v>
                </c:pt>
                <c:pt idx="6">
                  <c:v>2015</c:v>
                </c:pt>
                <c:pt idx="8">
                  <c:v>1993</c:v>
                </c:pt>
                <c:pt idx="9">
                  <c:v>2005</c:v>
                </c:pt>
                <c:pt idx="10">
                  <c:v>2015</c:v>
                </c:pt>
                <c:pt idx="12">
                  <c:v>1993</c:v>
                </c:pt>
                <c:pt idx="13">
                  <c:v>2005</c:v>
                </c:pt>
                <c:pt idx="14">
                  <c:v>2015</c:v>
                </c:pt>
                <c:pt idx="16">
                  <c:v>1993</c:v>
                </c:pt>
                <c:pt idx="17">
                  <c:v>2005</c:v>
                </c:pt>
                <c:pt idx="18">
                  <c:v>2015</c:v>
                </c:pt>
              </c:numCache>
            </c:numRef>
          </c:cat>
          <c:val>
            <c:numRef>
              <c:f>'Figure 3'!$B$5:$T$5</c:f>
              <c:numCache>
                <c:formatCode>0%</c:formatCode>
                <c:ptCount val="19"/>
                <c:pt idx="0">
                  <c:v>0.22657830844627755</c:v>
                </c:pt>
                <c:pt idx="1">
                  <c:v>0.15188635287454372</c:v>
                </c:pt>
                <c:pt idx="2">
                  <c:v>9.5614492771497417E-2</c:v>
                </c:pt>
                <c:pt idx="4">
                  <c:v>0.33028862597671782</c:v>
                </c:pt>
                <c:pt idx="5">
                  <c:v>0.22234244265472111</c:v>
                </c:pt>
                <c:pt idx="6">
                  <c:v>0.18666348728198776</c:v>
                </c:pt>
                <c:pt idx="8">
                  <c:v>0.19637231894855744</c:v>
                </c:pt>
                <c:pt idx="9">
                  <c:v>0.16672109571404961</c:v>
                </c:pt>
                <c:pt idx="10">
                  <c:v>9.8447677512092116E-2</c:v>
                </c:pt>
                <c:pt idx="12">
                  <c:v>0.24740135178540354</c:v>
                </c:pt>
                <c:pt idx="13">
                  <c:v>0.17018870716109596</c:v>
                </c:pt>
                <c:pt idx="14">
                  <c:v>9.6523473389114961E-2</c:v>
                </c:pt>
                <c:pt idx="16">
                  <c:v>0.17409061957731928</c:v>
                </c:pt>
                <c:pt idx="17">
                  <c:v>9.5526091187406709E-2</c:v>
                </c:pt>
                <c:pt idx="18">
                  <c:v>5.0357134420205861E-2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100"/>
        <c:axId val="267654896"/>
        <c:axId val="267655456"/>
      </c:barChart>
      <c:catAx>
        <c:axId val="26765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7655456"/>
        <c:crosses val="autoZero"/>
        <c:auto val="1"/>
        <c:lblAlgn val="ctr"/>
        <c:lblOffset val="100"/>
        <c:noMultiLvlLbl val="0"/>
      </c:catAx>
      <c:valAx>
        <c:axId val="26765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765489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18292505103527"/>
          <c:y val="0.93680285797608631"/>
          <c:w val="0.7176341498979294"/>
          <c:h val="6.3197142023913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0.19453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-646537" y="-992106"/>
          <a:ext cx="7850927" cy="6691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rtl="0"/>
          <a:r>
            <a:rPr lang="en-US" sz="1100" b="0" i="0" baseline="0" dirty="0" smtClean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Percentage </a:t>
          </a:r>
          <a:r>
            <a:rPr lang="en-US" sz="1100" b="0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homes </a:t>
          </a:r>
          <a:endParaRPr lang="en-US" sz="1600" i="1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0.58091</cdr:x>
      <cdr:y>0.28203</cdr:y>
    </cdr:from>
    <cdr:to>
      <cdr:x>0.85563</cdr:x>
      <cdr:y>0.35889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4560657" y="970157"/>
          <a:ext cx="2156867" cy="2644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0"/>
          <a:r>
            <a:rPr lang="en-US" sz="1100" b="1" i="0" baseline="0" dirty="0">
              <a:solidFill>
                <a:schemeClr val="accent3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High ceilings</a:t>
          </a:r>
        </a:p>
        <a:p xmlns:a="http://schemas.openxmlformats.org/drawingml/2006/main">
          <a:pPr rtl="0"/>
          <a:r>
            <a:rPr lang="en-US" sz="1100" b="1" i="0" baseline="0" dirty="0">
              <a:solidFill>
                <a:schemeClr val="accent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Double- or triple-pane windows</a:t>
          </a:r>
          <a:endParaRPr lang="en-US" sz="1600" dirty="0">
            <a:solidFill>
              <a:schemeClr val="accent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endParaRPr lang="en-US" sz="1600" i="1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0.06946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229600" cy="238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0"/>
          <a:r>
            <a:rPr lang="en-US" sz="1100" b="0" i="0" baseline="0" dirty="0" smtClean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Percentage </a:t>
          </a:r>
          <a:r>
            <a:rPr lang="en-US" sz="1100" b="0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homes by survey year</a:t>
          </a:r>
          <a:endParaRPr lang="en-US" dirty="0">
            <a:solidFill>
              <a:sysClr val="windowText" lastClr="00000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0.98186</cdr:x>
      <cdr:y>0.06585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8080315" cy="225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0"/>
          <a:r>
            <a:rPr lang="en-US" sz="1100" b="0" i="0" baseline="0" dirty="0" smtClean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Percentage </a:t>
          </a:r>
          <a:r>
            <a:rPr lang="en-US" sz="1100" b="0" i="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homes</a:t>
          </a:r>
          <a:endParaRPr lang="en-US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0.07066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8229600" cy="2423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27432" tIns="27432" rIns="27432" bIns="27432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sz="1050" dirty="0" smtClean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Percentage </a:t>
          </a:r>
          <a:r>
            <a:rPr lang="en-US" sz="105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homes by survey year</a:t>
          </a:r>
        </a:p>
      </cdr:txBody>
    </cdr:sp>
  </cdr:relSizeAnchor>
  <cdr:relSizeAnchor xmlns:cdr="http://schemas.openxmlformats.org/drawingml/2006/chartDrawing">
    <cdr:from>
      <cdr:x>0.61585</cdr:x>
      <cdr:y>0.13946</cdr:y>
    </cdr:from>
    <cdr:to>
      <cdr:x>0.97413</cdr:x>
      <cdr:y>0.29179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5068205" y="478220"/>
          <a:ext cx="2948500" cy="52232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70000"/>
          </a:schemeClr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7432" rIns="27432" bIns="27432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accent5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no television</a:t>
          </a:r>
        </a:p>
        <a:p xmlns:a="http://schemas.openxmlformats.org/drawingml/2006/main">
          <a:pPr eaLnBrk="0" hangingPunct="0"/>
          <a:r>
            <a:rPr lang="en-US" sz="1000" b="1" i="0" baseline="0" dirty="0" smtClean="0">
              <a:solidFill>
                <a:schemeClr val="accent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</a:t>
          </a:r>
          <a:r>
            <a:rPr lang="en-US" sz="1000" b="1" i="0" dirty="0" smtClean="0">
              <a:solidFill>
                <a:schemeClr val="accent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one or two televisions</a:t>
          </a:r>
        </a:p>
        <a:p xmlns:a="http://schemas.openxmlformats.org/drawingml/2006/main">
          <a:pPr eaLnBrk="0" hangingPunct="0"/>
          <a:r>
            <a:rPr lang="en-US" sz="1000" b="1" i="0" dirty="0" smtClean="0">
              <a:solidFill>
                <a:schemeClr val="tx2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        three or more televisions</a:t>
          </a:r>
          <a:endParaRPr lang="en-US" sz="1000" i="0" dirty="0" smtClean="0">
            <a:solidFill>
              <a:schemeClr val="tx2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0.10951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991814" cy="3792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Secondary h</a:t>
          </a:r>
          <a:r>
            <a:rPr lang="en-US" b="1" i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eating equipment</a:t>
          </a:r>
          <a:r>
            <a:rPr lang="en-US" b="1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 choice by climate region, 2015</a:t>
          </a:r>
        </a:p>
        <a:p xmlns:a="http://schemas.openxmlformats.org/drawingml/2006/main">
          <a:pPr eaLnBrk="0" hangingPunct="0"/>
          <a:r>
            <a:rPr lang="en-US" dirty="0">
              <a:solidFill>
                <a:schemeClr val="tx1"/>
              </a:solidFill>
              <a:ea typeface="Times New Roman" charset="0"/>
              <a:cs typeface="Times New Roman" charset="0"/>
            </a:rPr>
            <a:t>p</a:t>
          </a:r>
          <a:r>
            <a:rPr lang="en-US" b="0" i="0" baseline="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ercent of households</a:t>
          </a:r>
          <a:endParaRPr lang="en-US" b="1" i="0" dirty="0" smtClean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0.56374</cdr:x>
      <cdr:y>0.848</cdr:y>
    </cdr:from>
    <cdr:to>
      <cdr:x>0.73301</cdr:x>
      <cdr:y>1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319693" y="2907792"/>
          <a:ext cx="696512" cy="521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wood fireplace</a:t>
          </a: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3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wood stove			</a:t>
          </a:r>
        </a:p>
      </cdr:txBody>
    </cdr:sp>
  </cdr:relSizeAnchor>
  <cdr:relSizeAnchor xmlns:cdr="http://schemas.openxmlformats.org/drawingml/2006/chartDrawing">
    <cdr:from>
      <cdr:x>0.23168</cdr:x>
      <cdr:y>0.848</cdr:y>
    </cdr:from>
    <cdr:to>
      <cdr:x>0.42295</cdr:x>
      <cdr:y>1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953302" y="2907792"/>
          <a:ext cx="787038" cy="521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electric portable heater</a:t>
          </a:r>
          <a:endParaRPr lang="en-US" sz="800" b="0" i="0" dirty="0" smtClean="0">
            <a:solidFill>
              <a:schemeClr val="accent5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natural gas fireplace</a:t>
          </a:r>
        </a:p>
      </cdr:txBody>
    </cdr:sp>
  </cdr:relSizeAnchor>
  <cdr:relSizeAnchor xmlns:cdr="http://schemas.openxmlformats.org/drawingml/2006/chartDrawing">
    <cdr:from>
      <cdr:x>0.78992</cdr:x>
      <cdr:y>0.848</cdr:y>
    </cdr:from>
    <cdr:to>
      <cdr:x>0.98728</cdr:x>
      <cdr:y>1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3250352" y="2907792"/>
          <a:ext cx="812097" cy="521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other</a:t>
          </a:r>
          <a:r>
            <a:rPr lang="en-US" sz="800" b="1" i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8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/</a:t>
          </a:r>
          <a:r>
            <a:rPr lang="en-US" sz="8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800" b="1" i="0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none</a:t>
          </a:r>
          <a:endParaRPr lang="en-US" sz="8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0.24773</cdr:x>
      <cdr:y>0.848</cdr:y>
    </cdr:from>
    <cdr:to>
      <cdr:x>0.43039</cdr:x>
      <cdr:y>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019371" y="2907792"/>
          <a:ext cx="751610" cy="521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8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natural gas		</a:t>
          </a: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central</a:t>
          </a:r>
          <a:r>
            <a:rPr lang="en-US" sz="800" b="1" i="0" baseline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 f</a:t>
          </a:r>
          <a:r>
            <a:rPr lang="en-US" sz="8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urnace	</a:t>
          </a: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other</a:t>
          </a:r>
          <a:r>
            <a:rPr lang="en-US" sz="8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			</a:t>
          </a:r>
          <a:endParaRPr lang="en-US" sz="8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0.50097</cdr:x>
      <cdr:y>0.84809</cdr:y>
    </cdr:from>
    <cdr:to>
      <cdr:x>0.69224</cdr:x>
      <cdr:y>1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061391" y="2908106"/>
          <a:ext cx="787038" cy="5208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8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electric</a:t>
          </a:r>
          <a:r>
            <a:rPr lang="en-US" sz="8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		</a:t>
          </a: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central furnace</a:t>
          </a: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charset="0"/>
              <a:cs typeface="Times New Roman" charset="0"/>
            </a:rPr>
            <a:t>heat pump</a:t>
          </a:r>
        </a:p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0.74123</cdr:x>
      <cdr:y>0.84528</cdr:y>
    </cdr:from>
    <cdr:to>
      <cdr:x>1</cdr:x>
      <cdr:y>0.99728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3050013" y="2898463"/>
          <a:ext cx="1064787" cy="521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800" b="1" i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other fuel</a:t>
          </a:r>
          <a:r>
            <a:rPr lang="en-US" sz="8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800" b="0" i="0" dirty="0" smtClean="0">
              <a:solidFill>
                <a:schemeClr val="bg2"/>
              </a:solidFill>
              <a:latin typeface="+mn-lt"/>
              <a:ea typeface="Times New Roman" charset="0"/>
              <a:cs typeface="Times New Roman" charset="0"/>
            </a:rPr>
            <a:t>/</a:t>
          </a:r>
          <a:r>
            <a:rPr lang="en-US" sz="800" b="1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</a:t>
          </a:r>
          <a:r>
            <a:rPr lang="en-US" sz="800" b="1" i="0" dirty="0" smtClean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Times New Roman" charset="0"/>
              <a:cs typeface="Times New Roman" charset="0"/>
            </a:rPr>
            <a:t>none</a:t>
          </a:r>
          <a:endParaRPr lang="en-US" sz="8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0.16927</cdr:x>
      <cdr:y>0.1875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0" y="0"/>
          <a:ext cx="928687" cy="5143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27432" tIns="27432" rIns="27432" bIns="27432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5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Main</a:t>
          </a:r>
          <a:r>
            <a:rPr lang="en-US" sz="105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h</a:t>
          </a:r>
          <a:r>
            <a:rPr lang="en-US" sz="1050" b="1" i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eating equipment</a:t>
          </a:r>
          <a:r>
            <a:rPr lang="en-US" sz="105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choice by climate region, 2015</a:t>
          </a:r>
        </a:p>
        <a:p xmlns:a="http://schemas.openxmlformats.org/drawingml/2006/main">
          <a:pPr eaLnBrk="0" hangingPunct="0"/>
          <a:r>
            <a:rPr lang="en-US" sz="105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percent of households</a:t>
          </a:r>
          <a:endParaRPr lang="en-US" sz="1050" b="1" i="0" dirty="0" smtClean="0">
            <a:solidFill>
              <a:schemeClr val="tx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2.9163E-7</cdr:y>
    </cdr:from>
    <cdr:to>
      <cdr:x>0.709</cdr:x>
      <cdr:y>0.06692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"/>
          <a:ext cx="5834787" cy="229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ysClr val="windowText" lastClr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Percentage of homes using AC</a:t>
          </a:r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0.07693</cdr:x>
      <cdr:y>0.8785</cdr:y>
    </cdr:from>
    <cdr:to>
      <cdr:x>0.9893</cdr:x>
      <cdr:y>0.92686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633089" y="3012382"/>
          <a:ext cx="7508440" cy="1658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00" i="0" dirty="0" smtClean="0">
              <a:solidFill>
                <a:sysClr val="windowText" lastClr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United States                   </a:t>
          </a:r>
          <a:r>
            <a:rPr lang="en-US" sz="1000" dirty="0" smtClean="0"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</a:t>
          </a:r>
          <a:r>
            <a:rPr lang="en-US" sz="1000" i="0" dirty="0" smtClean="0">
              <a:solidFill>
                <a:sysClr val="windowText" lastClr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Northeast                                Midwest                                    West                 </a:t>
          </a:r>
          <a:r>
            <a:rPr lang="en-US" sz="1000" i="0" baseline="0" dirty="0" smtClean="0">
              <a:solidFill>
                <a:sysClr val="windowText" lastClr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</a:t>
          </a:r>
          <a:r>
            <a:rPr lang="en-US" sz="1000" i="0" dirty="0" smtClean="0">
              <a:solidFill>
                <a:sysClr val="windowText" lastClr="00000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              South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0.05496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0" y="0"/>
          <a:ext cx="8229600" cy="1884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rtl="0"/>
          <a:r>
            <a:rPr lang="en-US" sz="1100" b="0" i="0" baseline="0" dirty="0" smtClean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Percentage </a:t>
          </a:r>
          <a:r>
            <a:rPr lang="en-US" sz="1100" b="0" i="0" baseline="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homes by number of fuels used in the home by survey year</a:t>
          </a:r>
          <a:endParaRPr lang="en-US" sz="1600" i="1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10/12/2017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C42F76-8F7B-4F81-94E2-7B678DE41BE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19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C42F76-8F7B-4F81-94E2-7B678DE41BE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81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C42F76-8F7B-4F81-94E2-7B678DE41BE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6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8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3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new versus old homes; newer homes also more likely to be in warmer climates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2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only captured “have, but don’t use” but also more changed usage questions from categorical to more detailed, continuous response.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12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C42F76-8F7B-4F81-94E2-7B678DE41BE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1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C42F76-8F7B-4F81-94E2-7B678DE41BE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4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4690" y="4415806"/>
            <a:ext cx="6599584" cy="4183381"/>
          </a:xfrm>
        </p:spPr>
        <p:txBody>
          <a:bodyPr>
            <a:normAutofit/>
          </a:bodyPr>
          <a:lstStyle/>
          <a:p>
            <a:pPr>
              <a:spcBef>
                <a:spcPts val="601"/>
              </a:spcBef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27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C42F76-8F7B-4F81-94E2-7B678DE41BE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8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consumption/residentia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Residential Energy Consumption Survey (RECS)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Webinar</a:t>
            </a:r>
          </a:p>
          <a:p>
            <a:r>
              <a:rPr lang="en-US" dirty="0" smtClean="0"/>
              <a:t>September 19, 2017 at 2 p.m. EDT</a:t>
            </a:r>
          </a:p>
          <a:p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Chip Berry, Survey Manager </a:t>
            </a:r>
          </a:p>
          <a:p>
            <a:r>
              <a:rPr lang="en-US" dirty="0" smtClean="0"/>
              <a:t>Danni Mayclin, Survey Statistician</a:t>
            </a:r>
          </a:p>
          <a:p>
            <a:r>
              <a:rPr lang="en-US" dirty="0" smtClean="0"/>
              <a:t>Maggie Woodward, Industry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58952"/>
          </a:xfrm>
        </p:spPr>
        <p:txBody>
          <a:bodyPr/>
          <a:lstStyle/>
          <a:p>
            <a:r>
              <a:rPr lang="en-US" sz="2600" dirty="0"/>
              <a:t>Larger share of households report not using a television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06968873"/>
              </p:ext>
            </p:extLst>
          </p:nvPr>
        </p:nvGraphicFramePr>
        <p:xfrm>
          <a:off x="457200" y="974842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1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152"/>
            <a:ext cx="8001000" cy="758952"/>
          </a:xfrm>
        </p:spPr>
        <p:txBody>
          <a:bodyPr/>
          <a:lstStyle/>
          <a:p>
            <a:r>
              <a:rPr lang="en-US" sz="2600" dirty="0" smtClean="0"/>
              <a:t>Choice of heating equipment varies within and across climates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745806"/>
              </p:ext>
            </p:extLst>
          </p:nvPr>
        </p:nvGraphicFramePr>
        <p:xfrm>
          <a:off x="4624351" y="1028700"/>
          <a:ext cx="4114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890351"/>
              </p:ext>
            </p:extLst>
          </p:nvPr>
        </p:nvGraphicFramePr>
        <p:xfrm>
          <a:off x="404849" y="1028700"/>
          <a:ext cx="4114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417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152"/>
            <a:ext cx="8001000" cy="758952"/>
          </a:xfrm>
        </p:spPr>
        <p:txBody>
          <a:bodyPr/>
          <a:lstStyle/>
          <a:p>
            <a:r>
              <a:rPr lang="en-US" sz="2600" dirty="0" smtClean="0"/>
              <a:t>“Set it and forget it” is most common method for controlling central AC systems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07890683"/>
              </p:ext>
            </p:extLst>
          </p:nvPr>
        </p:nvGraphicFramePr>
        <p:xfrm>
          <a:off x="457200" y="983552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62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"/>
            <a:ext cx="8001000" cy="758952"/>
          </a:xfrm>
        </p:spPr>
        <p:txBody>
          <a:bodyPr/>
          <a:lstStyle/>
          <a:p>
            <a:r>
              <a:rPr lang="en-US" dirty="0" smtClean="0"/>
              <a:t>Most households have a mix of lightbulbs installed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1918222" y="941478"/>
            <a:ext cx="1753626" cy="3464710"/>
            <a:chOff x="409551" y="943256"/>
            <a:chExt cx="1753626" cy="3464710"/>
          </a:xfrm>
        </p:grpSpPr>
        <p:sp>
          <p:nvSpPr>
            <p:cNvPr id="17" name="TextBox 16"/>
            <p:cNvSpPr txBox="1"/>
            <p:nvPr/>
          </p:nvSpPr>
          <p:spPr>
            <a:xfrm>
              <a:off x="409551" y="943256"/>
              <a:ext cx="1647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All</a:t>
              </a:r>
              <a:endParaRPr lang="en-US" b="1" u="sng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004880" y="2538742"/>
              <a:ext cx="1158297" cy="731520"/>
              <a:chOff x="1004880" y="2538742"/>
              <a:chExt cx="1158297" cy="731520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4880" y="2538742"/>
                <a:ext cx="438445" cy="731520"/>
              </a:xfrm>
              <a:prstGeom prst="rect">
                <a:avLst/>
              </a:prstGeom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1410702" y="2758896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bg2"/>
                    </a:solidFill>
                  </a:rPr>
                  <a:t>10%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62380" y="3676446"/>
              <a:ext cx="1200797" cy="731520"/>
              <a:chOff x="962380" y="3676446"/>
              <a:chExt cx="1200797" cy="73152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2380" y="3676446"/>
                <a:ext cx="523445" cy="731520"/>
              </a:xfrm>
              <a:prstGeom prst="rect">
                <a:avLst/>
              </a:prstGeom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1410702" y="3866066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bg2"/>
                    </a:solidFill>
                  </a:rPr>
                  <a:t>1%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83988" y="1401037"/>
              <a:ext cx="1179189" cy="731520"/>
              <a:chOff x="983988" y="1401037"/>
              <a:chExt cx="1179189" cy="73152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410702" y="1625492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>
                    <a:solidFill>
                      <a:schemeClr val="bg2"/>
                    </a:solidFill>
                  </a:rPr>
                  <a:t>11%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3988" y="1401037"/>
                <a:ext cx="480229" cy="73152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6" name="Group 65"/>
          <p:cNvGrpSpPr/>
          <p:nvPr/>
        </p:nvGrpSpPr>
        <p:grpSpPr>
          <a:xfrm>
            <a:off x="4153463" y="941478"/>
            <a:ext cx="1809034" cy="3464710"/>
            <a:chOff x="2848498" y="941478"/>
            <a:chExt cx="1809034" cy="3464710"/>
          </a:xfrm>
        </p:grpSpPr>
        <p:sp>
          <p:nvSpPr>
            <p:cNvPr id="40" name="TextBox 39"/>
            <p:cNvSpPr txBox="1"/>
            <p:nvPr/>
          </p:nvSpPr>
          <p:spPr>
            <a:xfrm>
              <a:off x="2848498" y="941478"/>
              <a:ext cx="1647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Some</a:t>
              </a:r>
              <a:endParaRPr lang="en-US" b="1" u="sng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430193" y="1399259"/>
              <a:ext cx="1227339" cy="731520"/>
              <a:chOff x="3430193" y="1399259"/>
              <a:chExt cx="1227339" cy="731520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30193" y="1399259"/>
                <a:ext cx="480229" cy="731520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3905057" y="1625492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solidFill>
                      <a:schemeClr val="bg2"/>
                    </a:solidFill>
                  </a:rPr>
                  <a:t>71%</a:t>
                </a:r>
                <a:endParaRPr lang="en-US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451085" y="2536964"/>
              <a:ext cx="1206447" cy="731520"/>
              <a:chOff x="3451085" y="2536964"/>
              <a:chExt cx="1206447" cy="731520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085" y="2536964"/>
                <a:ext cx="438445" cy="731520"/>
              </a:xfrm>
              <a:prstGeom prst="rect">
                <a:avLst/>
              </a:prstGeom>
            </p:spPr>
          </p:pic>
          <p:sp>
            <p:nvSpPr>
              <p:cNvPr id="55" name="TextBox 54"/>
              <p:cNvSpPr txBox="1"/>
              <p:nvPr/>
            </p:nvSpPr>
            <p:spPr>
              <a:xfrm>
                <a:off x="3905057" y="2758896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72%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408585" y="3674668"/>
              <a:ext cx="1248947" cy="731520"/>
              <a:chOff x="3408585" y="3674668"/>
              <a:chExt cx="1248947" cy="731520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08585" y="3674668"/>
                <a:ext cx="523445" cy="731520"/>
              </a:xfrm>
              <a:prstGeom prst="rect">
                <a:avLst/>
              </a:prstGeom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3905057" y="3869149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/>
                  <a:t>27%</a:t>
                </a:r>
                <a:endParaRPr lang="en-US" b="1" dirty="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6410550" y="941478"/>
            <a:ext cx="1816380" cy="3464710"/>
            <a:chOff x="5527559" y="941478"/>
            <a:chExt cx="1816380" cy="3464710"/>
          </a:xfrm>
        </p:grpSpPr>
        <p:sp>
          <p:nvSpPr>
            <p:cNvPr id="41" name="TextBox 40"/>
            <p:cNvSpPr txBox="1"/>
            <p:nvPr/>
          </p:nvSpPr>
          <p:spPr>
            <a:xfrm>
              <a:off x="5527559" y="941478"/>
              <a:ext cx="1647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None</a:t>
              </a:r>
              <a:endParaRPr lang="en-US" b="1" u="sng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6094666" y="1399259"/>
              <a:ext cx="1249273" cy="731520"/>
              <a:chOff x="6094666" y="1399259"/>
              <a:chExt cx="1249273" cy="731520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4666" y="1399259"/>
                <a:ext cx="480229" cy="731520"/>
              </a:xfrm>
              <a:prstGeom prst="rect">
                <a:avLst/>
              </a:prstGeom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6591464" y="1625492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solidFill>
                      <a:schemeClr val="bg2"/>
                    </a:solidFill>
                  </a:rPr>
                  <a:t>18%</a:t>
                </a:r>
                <a:endParaRPr lang="en-US" b="1" dirty="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115558" y="2536964"/>
              <a:ext cx="1228381" cy="731520"/>
              <a:chOff x="6115558" y="2536964"/>
              <a:chExt cx="1228381" cy="731520"/>
            </a:xfrm>
          </p:grpSpPr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5558" y="2536964"/>
                <a:ext cx="438445" cy="731520"/>
              </a:xfrm>
              <a:prstGeom prst="rect">
                <a:avLst/>
              </a:prstGeom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6591464" y="2757091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19%</a:t>
                </a:r>
                <a:endPara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073058" y="3674668"/>
              <a:ext cx="1270881" cy="731520"/>
              <a:chOff x="6073058" y="3674668"/>
              <a:chExt cx="1270881" cy="731520"/>
            </a:xfrm>
          </p:grpSpPr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3058" y="3674668"/>
                <a:ext cx="523445" cy="731520"/>
              </a:xfrm>
              <a:prstGeom prst="rect">
                <a:avLst/>
              </a:prstGeom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6591464" y="3855762"/>
                <a:ext cx="7524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dirty="0" smtClean="0"/>
                  <a:t>71%</a:t>
                </a:r>
                <a:endParaRPr lang="en-US" b="1" dirty="0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724986" y="1640560"/>
            <a:ext cx="1232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Incandescent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972009" y="2789046"/>
            <a:ext cx="805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CFL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1853682" y="941478"/>
            <a:ext cx="1850299" cy="35428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72008" y="3866066"/>
            <a:ext cx="805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0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58952"/>
          </a:xfrm>
        </p:spPr>
        <p:txBody>
          <a:bodyPr/>
          <a:lstStyle/>
          <a:p>
            <a:r>
              <a:rPr lang="en-US" sz="2600" dirty="0"/>
              <a:t>The proportion of all-electric homes is rising, primarily in the South Census </a:t>
            </a:r>
            <a:r>
              <a:rPr lang="en-US" sz="2600" dirty="0" smtClean="0"/>
              <a:t>region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68370480"/>
              </p:ext>
            </p:extLst>
          </p:nvPr>
        </p:nvGraphicFramePr>
        <p:xfrm>
          <a:off x="457200" y="988577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1731077" y="1203410"/>
            <a:ext cx="482909" cy="2505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8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from the 2015 RECS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RECS Methodology: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</a:p>
          <a:p>
            <a:r>
              <a:rPr lang="en-US" dirty="0" smtClean="0"/>
              <a:t>Questionnaire Design</a:t>
            </a:r>
          </a:p>
          <a:p>
            <a:r>
              <a:rPr lang="en-US" dirty="0" smtClean="0"/>
              <a:t>Data Collection Modes (in-person, web, mail)</a:t>
            </a:r>
          </a:p>
          <a:p>
            <a:r>
              <a:rPr lang="en-US" dirty="0" smtClean="0"/>
              <a:t>Response Rate and Data Quality</a:t>
            </a:r>
          </a:p>
          <a:p>
            <a:r>
              <a:rPr lang="en-US" dirty="0" smtClean="0"/>
              <a:t>Processing and Editing</a:t>
            </a:r>
          </a:p>
          <a:p>
            <a:r>
              <a:rPr lang="en-US" dirty="0" smtClean="0"/>
              <a:t>Imputation and Weighting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9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RECS Methodology: Sampling</a:t>
            </a:r>
            <a:endParaRPr lang="en-US" altLang="en-US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4949890" cy="3634740"/>
          </a:xfrm>
        </p:spPr>
        <p:txBody>
          <a:bodyPr/>
          <a:lstStyle/>
          <a:p>
            <a:r>
              <a:rPr lang="en-US" dirty="0" smtClean="0"/>
              <a:t>Addresses were </a:t>
            </a:r>
            <a:r>
              <a:rPr lang="en-US" dirty="0"/>
              <a:t>selected </a:t>
            </a:r>
            <a:r>
              <a:rPr lang="en-US" dirty="0" smtClean="0"/>
              <a:t>to </a:t>
            </a:r>
            <a:r>
              <a:rPr lang="en-US" dirty="0"/>
              <a:t>represent the 118.2 million occupied, primary residences </a:t>
            </a:r>
            <a:r>
              <a:rPr lang="en-US" dirty="0" smtClean="0"/>
              <a:t>in the 50 States + DC</a:t>
            </a:r>
          </a:p>
          <a:p>
            <a:r>
              <a:rPr lang="en-US" dirty="0" smtClean="0"/>
              <a:t>Multi-stage sample designed </a:t>
            </a:r>
            <a:r>
              <a:rPr lang="en-US" dirty="0"/>
              <a:t>to </a:t>
            </a:r>
            <a:r>
              <a:rPr lang="en-US" dirty="0" smtClean="0"/>
              <a:t>produce national, Census Region, and </a:t>
            </a:r>
            <a:r>
              <a:rPr lang="en-US" dirty="0"/>
              <a:t>Census Division estimates</a:t>
            </a:r>
          </a:p>
          <a:p>
            <a:r>
              <a:rPr lang="en-US" dirty="0" smtClean="0"/>
              <a:t>First stage: </a:t>
            </a:r>
            <a:r>
              <a:rPr lang="en-US" dirty="0"/>
              <a:t>Public Use Microdata Areas (200)</a:t>
            </a:r>
          </a:p>
          <a:p>
            <a:r>
              <a:rPr lang="en-US" dirty="0"/>
              <a:t>Second </a:t>
            </a:r>
            <a:r>
              <a:rPr lang="en-US" dirty="0" smtClean="0"/>
              <a:t>stage: </a:t>
            </a:r>
            <a:r>
              <a:rPr lang="en-US" dirty="0"/>
              <a:t>Census Block Groups (800)</a:t>
            </a:r>
          </a:p>
          <a:p>
            <a:r>
              <a:rPr lang="en-US" dirty="0"/>
              <a:t>Final </a:t>
            </a:r>
            <a:r>
              <a:rPr lang="en-US" dirty="0" smtClean="0"/>
              <a:t>stage: Housing units </a:t>
            </a:r>
            <a:r>
              <a:rPr lang="en-US" dirty="0"/>
              <a:t>(</a:t>
            </a:r>
            <a:r>
              <a:rPr lang="en-US" dirty="0" smtClean="0"/>
              <a:t>12,753)</a:t>
            </a:r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89908" y="104440"/>
            <a:ext cx="3054211" cy="4548425"/>
            <a:chOff x="-102741" y="-49033"/>
            <a:chExt cx="3886624" cy="542112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074" y="-926"/>
              <a:ext cx="2983230" cy="2347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-102741" y="-49033"/>
              <a:ext cx="3886624" cy="5421128"/>
              <a:chOff x="1195" y="1942"/>
              <a:chExt cx="6658" cy="8795"/>
            </a:xfrm>
          </p:grpSpPr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3315" y="4262"/>
                <a:ext cx="315" cy="315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3633" y="5571"/>
                <a:ext cx="2400" cy="24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2" name="Line 115"/>
              <p:cNvCxnSpPr>
                <a:cxnSpLocks noChangeShapeType="1"/>
              </p:cNvCxnSpPr>
              <p:nvPr/>
            </p:nvCxnSpPr>
            <p:spPr bwMode="auto">
              <a:xfrm>
                <a:off x="3608" y="4360"/>
                <a:ext cx="1663" cy="125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" name="AutoShape 116"/>
              <p:cNvSpPr>
                <a:spLocks noChangeArrowheads="1"/>
              </p:cNvSpPr>
              <p:nvPr/>
            </p:nvSpPr>
            <p:spPr bwMode="auto">
              <a:xfrm flipH="1" flipV="1">
                <a:off x="4008" y="5831"/>
                <a:ext cx="1584" cy="1683"/>
              </a:xfrm>
              <a:prstGeom prst="flowChartDocument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14" name="Line 117"/>
              <p:cNvCxnSpPr>
                <a:cxnSpLocks noChangeShapeType="1"/>
              </p:cNvCxnSpPr>
              <p:nvPr/>
            </p:nvCxnSpPr>
            <p:spPr bwMode="auto">
              <a:xfrm>
                <a:off x="4008" y="6324"/>
                <a:ext cx="15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Line 118"/>
              <p:cNvCxnSpPr>
                <a:cxnSpLocks noChangeShapeType="1"/>
              </p:cNvCxnSpPr>
              <p:nvPr/>
            </p:nvCxnSpPr>
            <p:spPr bwMode="auto">
              <a:xfrm>
                <a:off x="3999" y="6741"/>
                <a:ext cx="15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Line 119"/>
              <p:cNvCxnSpPr>
                <a:cxnSpLocks noChangeShapeType="1"/>
              </p:cNvCxnSpPr>
              <p:nvPr/>
            </p:nvCxnSpPr>
            <p:spPr bwMode="auto">
              <a:xfrm>
                <a:off x="3993" y="7128"/>
                <a:ext cx="15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Line 120"/>
              <p:cNvCxnSpPr>
                <a:cxnSpLocks noChangeShapeType="1"/>
              </p:cNvCxnSpPr>
              <p:nvPr/>
            </p:nvCxnSpPr>
            <p:spPr bwMode="auto">
              <a:xfrm rot="-5400000">
                <a:off x="3812" y="6775"/>
                <a:ext cx="14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Line 121"/>
              <p:cNvCxnSpPr>
                <a:cxnSpLocks noChangeShapeType="1"/>
              </p:cNvCxnSpPr>
              <p:nvPr/>
            </p:nvCxnSpPr>
            <p:spPr bwMode="auto">
              <a:xfrm rot="-5400000">
                <a:off x="4264" y="6679"/>
                <a:ext cx="16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4005" y="6324"/>
                <a:ext cx="546" cy="432"/>
              </a:xfrm>
              <a:prstGeom prst="rect">
                <a:avLst/>
              </a:prstGeom>
              <a:gradFill rotWithShape="1">
                <a:gsLst>
                  <a:gs pos="0">
                    <a:srgbClr val="FFCC99">
                      <a:gamma/>
                      <a:tint val="48627"/>
                      <a:invGamma/>
                    </a:srgbClr>
                  </a:gs>
                  <a:gs pos="100000">
                    <a:srgbClr val="FFCC99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5112" y="6579"/>
                <a:ext cx="468" cy="387"/>
              </a:xfrm>
              <a:prstGeom prst="rect">
                <a:avLst/>
              </a:prstGeom>
              <a:gradFill rotWithShape="1">
                <a:gsLst>
                  <a:gs pos="0">
                    <a:srgbClr val="FFCC99">
                      <a:gamma/>
                      <a:tint val="48627"/>
                      <a:invGamma/>
                    </a:srgbClr>
                  </a:gs>
                  <a:gs pos="100000">
                    <a:srgbClr val="FFCC99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5112" y="5831"/>
                <a:ext cx="477" cy="493"/>
              </a:xfrm>
              <a:custGeom>
                <a:avLst/>
                <a:gdLst>
                  <a:gd name="T0" fmla="*/ 0 w 477"/>
                  <a:gd name="T1" fmla="*/ 0 h 493"/>
                  <a:gd name="T2" fmla="*/ 0 w 477"/>
                  <a:gd name="T3" fmla="*/ 493 h 493"/>
                  <a:gd name="T4" fmla="*/ 477 w 477"/>
                  <a:gd name="T5" fmla="*/ 493 h 493"/>
                  <a:gd name="T6" fmla="*/ 468 w 477"/>
                  <a:gd name="T7" fmla="*/ 106 h 493"/>
                  <a:gd name="T8" fmla="*/ 0 w 477"/>
                  <a:gd name="T9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7" h="493">
                    <a:moveTo>
                      <a:pt x="0" y="0"/>
                    </a:moveTo>
                    <a:lnTo>
                      <a:pt x="0" y="493"/>
                    </a:lnTo>
                    <a:lnTo>
                      <a:pt x="477" y="493"/>
                    </a:lnTo>
                    <a:lnTo>
                      <a:pt x="468" y="10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C99">
                      <a:gamma/>
                      <a:tint val="48627"/>
                      <a:invGamma/>
                    </a:srgbClr>
                  </a:gs>
                  <a:gs pos="100000">
                    <a:srgbClr val="FFCC99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4566" y="7128"/>
                <a:ext cx="546" cy="378"/>
              </a:xfrm>
              <a:prstGeom prst="rect">
                <a:avLst/>
              </a:prstGeom>
              <a:gradFill rotWithShape="1">
                <a:gsLst>
                  <a:gs pos="0">
                    <a:srgbClr val="FFCC99">
                      <a:gamma/>
                      <a:tint val="48627"/>
                      <a:invGamma/>
                    </a:srgbClr>
                  </a:gs>
                  <a:gs pos="100000">
                    <a:srgbClr val="FFCC99"/>
                  </a:gs>
                </a:gsLst>
                <a:lin ang="189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Text Box 126"/>
              <p:cNvSpPr txBox="1">
                <a:spLocks noChangeArrowheads="1"/>
              </p:cNvSpPr>
              <p:nvPr/>
            </p:nvSpPr>
            <p:spPr bwMode="auto">
              <a:xfrm>
                <a:off x="1195" y="6081"/>
                <a:ext cx="2207" cy="57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5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lnSpc>
                    <a:spcPts val="15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en-US" sz="9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</a:t>
                </a:r>
                <a:r>
                  <a:rPr lang="en-US" sz="9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Select CBGs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 Box 127"/>
              <p:cNvSpPr txBox="1">
                <a:spLocks noChangeArrowheads="1"/>
              </p:cNvSpPr>
              <p:nvPr/>
            </p:nvSpPr>
            <p:spPr bwMode="auto">
              <a:xfrm>
                <a:off x="3678" y="1942"/>
                <a:ext cx="2593" cy="48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lnSpc>
                    <a:spcPts val="15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Select PUMAs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Line 128"/>
              <p:cNvCxnSpPr>
                <a:cxnSpLocks noChangeShapeType="1"/>
              </p:cNvCxnSpPr>
              <p:nvPr/>
            </p:nvCxnSpPr>
            <p:spPr bwMode="auto">
              <a:xfrm>
                <a:off x="3315" y="4464"/>
                <a:ext cx="315" cy="24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4392" y="6900"/>
                <a:ext cx="864" cy="864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1593" y="7764"/>
                <a:ext cx="2973" cy="2973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8" name="Line 131"/>
              <p:cNvCxnSpPr>
                <a:cxnSpLocks noChangeShapeType="1"/>
              </p:cNvCxnSpPr>
              <p:nvPr/>
            </p:nvCxnSpPr>
            <p:spPr bwMode="auto">
              <a:xfrm flipH="1">
                <a:off x="2505" y="6966"/>
                <a:ext cx="2061" cy="92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1929" y="8409"/>
                <a:ext cx="2295" cy="1728"/>
              </a:xfrm>
              <a:prstGeom prst="rect">
                <a:avLst/>
              </a:prstGeom>
              <a:gradFill rotWithShape="1">
                <a:gsLst>
                  <a:gs pos="0">
                    <a:srgbClr val="FFCC99">
                      <a:gamma/>
                      <a:tint val="18039"/>
                      <a:invGamma/>
                    </a:srgbClr>
                  </a:gs>
                  <a:gs pos="100000">
                    <a:srgbClr val="FFCC99"/>
                  </a:gs>
                </a:gsLst>
                <a:lin ang="18900000" scaled="1"/>
              </a:gra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30" name="Line 133"/>
              <p:cNvCxnSpPr>
                <a:cxnSpLocks noChangeShapeType="1"/>
              </p:cNvCxnSpPr>
              <p:nvPr/>
            </p:nvCxnSpPr>
            <p:spPr bwMode="auto">
              <a:xfrm flipH="1">
                <a:off x="4551" y="7371"/>
                <a:ext cx="720" cy="224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1931" y="9060"/>
                <a:ext cx="2278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Text Box 135"/>
              <p:cNvSpPr txBox="1">
                <a:spLocks noChangeArrowheads="1"/>
              </p:cNvSpPr>
              <p:nvPr/>
            </p:nvSpPr>
            <p:spPr bwMode="auto">
              <a:xfrm>
                <a:off x="2037" y="8894"/>
                <a:ext cx="2160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ts val="15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Main St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AutoShape 136"/>
              <p:cNvSpPr>
                <a:spLocks noChangeArrowheads="1"/>
              </p:cNvSpPr>
              <p:nvPr/>
            </p:nvSpPr>
            <p:spPr bwMode="auto">
              <a:xfrm>
                <a:off x="2997" y="8409"/>
                <a:ext cx="1098" cy="1728"/>
              </a:xfrm>
              <a:prstGeom prst="parallelogram">
                <a:avLst>
                  <a:gd name="adj" fmla="val 7410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3240" y="9070"/>
                <a:ext cx="576" cy="25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Text Box 138"/>
              <p:cNvSpPr txBox="1">
                <a:spLocks noChangeArrowheads="1"/>
              </p:cNvSpPr>
              <p:nvPr/>
            </p:nvSpPr>
            <p:spPr bwMode="auto">
              <a:xfrm>
                <a:off x="2550" y="9735"/>
                <a:ext cx="2016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ts val="15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Diagonal Ave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2022" y="8757"/>
                <a:ext cx="432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gradFill rotWithShape="1">
                <a:gsLst>
                  <a:gs pos="0">
                    <a:srgbClr val="FFFF99"/>
                  </a:gs>
                  <a:gs pos="100000">
                    <a:srgbClr val="FFFF99">
                      <a:gamma/>
                      <a:shade val="42353"/>
                      <a:invGamma/>
                    </a:srgbClr>
                  </a:gs>
                </a:gsLst>
                <a:lin ang="270000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2514" y="8757"/>
                <a:ext cx="432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3000" y="8757"/>
                <a:ext cx="432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2808" y="9409"/>
                <a:ext cx="432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3588" y="9379"/>
                <a:ext cx="432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3882" y="8761"/>
                <a:ext cx="327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gradFill rotWithShape="1">
                <a:gsLst>
                  <a:gs pos="0">
                    <a:srgbClr val="FFFF99">
                      <a:gamma/>
                      <a:shade val="46275"/>
                      <a:invGamma/>
                    </a:srgbClr>
                  </a:gs>
                  <a:gs pos="100000">
                    <a:srgbClr val="FFFF99"/>
                  </a:gs>
                </a:gsLst>
                <a:lin ang="1890000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2286" y="9408"/>
                <a:ext cx="432" cy="266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3495" y="9735"/>
                <a:ext cx="366" cy="174"/>
              </a:xfrm>
              <a:custGeom>
                <a:avLst/>
                <a:gdLst>
                  <a:gd name="T0" fmla="*/ 288 w 864"/>
                  <a:gd name="T1" fmla="*/ 267 h 645"/>
                  <a:gd name="T2" fmla="*/ 288 w 864"/>
                  <a:gd name="T3" fmla="*/ 645 h 645"/>
                  <a:gd name="T4" fmla="*/ 720 w 864"/>
                  <a:gd name="T5" fmla="*/ 645 h 645"/>
                  <a:gd name="T6" fmla="*/ 720 w 864"/>
                  <a:gd name="T7" fmla="*/ 267 h 645"/>
                  <a:gd name="T8" fmla="*/ 864 w 864"/>
                  <a:gd name="T9" fmla="*/ 267 h 645"/>
                  <a:gd name="T10" fmla="*/ 432 w 864"/>
                  <a:gd name="T11" fmla="*/ 0 h 645"/>
                  <a:gd name="T12" fmla="*/ 0 w 864"/>
                  <a:gd name="T13" fmla="*/ 267 h 645"/>
                  <a:gd name="T14" fmla="*/ 144 w 864"/>
                  <a:gd name="T15" fmla="*/ 267 h 645"/>
                  <a:gd name="T16" fmla="*/ 144 w 864"/>
                  <a:gd name="T17" fmla="*/ 645 h 645"/>
                  <a:gd name="T18" fmla="*/ 288 w 864"/>
                  <a:gd name="T19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64" h="645">
                    <a:moveTo>
                      <a:pt x="288" y="267"/>
                    </a:moveTo>
                    <a:lnTo>
                      <a:pt x="288" y="645"/>
                    </a:lnTo>
                    <a:lnTo>
                      <a:pt x="720" y="645"/>
                    </a:lnTo>
                    <a:lnTo>
                      <a:pt x="720" y="267"/>
                    </a:lnTo>
                    <a:lnTo>
                      <a:pt x="864" y="267"/>
                    </a:lnTo>
                    <a:lnTo>
                      <a:pt x="432" y="0"/>
                    </a:lnTo>
                    <a:lnTo>
                      <a:pt x="0" y="267"/>
                    </a:lnTo>
                    <a:lnTo>
                      <a:pt x="144" y="267"/>
                    </a:lnTo>
                    <a:lnTo>
                      <a:pt x="144" y="645"/>
                    </a:lnTo>
                    <a:lnTo>
                      <a:pt x="288" y="645"/>
                    </a:lnTo>
                  </a:path>
                </a:pathLst>
              </a:custGeom>
              <a:gradFill rotWithShape="1">
                <a:gsLst>
                  <a:gs pos="0">
                    <a:srgbClr val="FFFF99">
                      <a:gamma/>
                      <a:shade val="46275"/>
                      <a:invGamma/>
                    </a:srgbClr>
                  </a:gs>
                  <a:gs pos="100000">
                    <a:srgbClr val="FFFF99"/>
                  </a:gs>
                </a:gsLst>
                <a:lin ang="1890000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Text Box 147"/>
              <p:cNvSpPr txBox="1">
                <a:spLocks noChangeArrowheads="1"/>
              </p:cNvSpPr>
              <p:nvPr/>
            </p:nvSpPr>
            <p:spPr bwMode="auto">
              <a:xfrm>
                <a:off x="4536" y="9774"/>
                <a:ext cx="3317" cy="51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lnSpc>
                    <a:spcPts val="15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9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Select housing units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AutoShape 148"/>
              <p:cNvSpPr>
                <a:spLocks noChangeArrowheads="1"/>
              </p:cNvSpPr>
              <p:nvPr/>
            </p:nvSpPr>
            <p:spPr bwMode="auto">
              <a:xfrm flipH="1" flipV="1">
                <a:off x="3402" y="4340"/>
                <a:ext cx="144" cy="144"/>
              </a:xfrm>
              <a:prstGeom prst="flowChartDocument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AutoShape 149"/>
              <p:cNvSpPr>
                <a:spLocks noChangeArrowheads="1"/>
              </p:cNvSpPr>
              <p:nvPr/>
            </p:nvSpPr>
            <p:spPr bwMode="auto">
              <a:xfrm flipH="1">
                <a:off x="5077" y="4250"/>
                <a:ext cx="144" cy="144"/>
              </a:xfrm>
              <a:prstGeom prst="pentagon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AutoShape 150"/>
              <p:cNvSpPr>
                <a:spLocks noChangeArrowheads="1"/>
              </p:cNvSpPr>
              <p:nvPr/>
            </p:nvSpPr>
            <p:spPr bwMode="auto">
              <a:xfrm flipH="1">
                <a:off x="5688" y="3312"/>
                <a:ext cx="144" cy="14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" name="AutoShape 151"/>
              <p:cNvSpPr>
                <a:spLocks noChangeArrowheads="1"/>
              </p:cNvSpPr>
              <p:nvPr/>
            </p:nvSpPr>
            <p:spPr bwMode="auto">
              <a:xfrm flipH="1">
                <a:off x="3096" y="2592"/>
                <a:ext cx="144" cy="288"/>
              </a:xfrm>
              <a:prstGeom prst="flowChartDisplay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" name="AutoShape 152"/>
              <p:cNvSpPr>
                <a:spLocks noChangeArrowheads="1"/>
              </p:cNvSpPr>
              <p:nvPr/>
            </p:nvSpPr>
            <p:spPr bwMode="auto">
              <a:xfrm flipH="1">
                <a:off x="2454" y="3312"/>
                <a:ext cx="144" cy="144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Rectangle 49"/>
              <p:cNvSpPr>
                <a:spLocks noChangeArrowheads="1"/>
              </p:cNvSpPr>
              <p:nvPr/>
            </p:nvSpPr>
            <p:spPr bwMode="auto">
              <a:xfrm flipH="1">
                <a:off x="2376" y="3888"/>
                <a:ext cx="144" cy="144"/>
              </a:xfrm>
              <a:prstGeom prst="rect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AutoShape 154"/>
              <p:cNvSpPr>
                <a:spLocks noChangeArrowheads="1"/>
              </p:cNvSpPr>
              <p:nvPr/>
            </p:nvSpPr>
            <p:spPr bwMode="auto">
              <a:xfrm flipH="1">
                <a:off x="3495" y="3600"/>
                <a:ext cx="144" cy="144"/>
              </a:xfrm>
              <a:prstGeom prst="homePlate">
                <a:avLst>
                  <a:gd name="adj" fmla="val 2500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AutoShape 155"/>
              <p:cNvSpPr>
                <a:spLocks noChangeArrowheads="1"/>
              </p:cNvSpPr>
              <p:nvPr/>
            </p:nvSpPr>
            <p:spPr bwMode="auto">
              <a:xfrm flipH="1">
                <a:off x="5697" y="4882"/>
                <a:ext cx="144" cy="144"/>
              </a:xfrm>
              <a:prstGeom prst="parallelogram">
                <a:avLst>
                  <a:gd name="adj" fmla="val 2500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" name="AutoShape 156"/>
              <p:cNvSpPr>
                <a:spLocks noChangeArrowheads="1"/>
              </p:cNvSpPr>
              <p:nvPr/>
            </p:nvSpPr>
            <p:spPr bwMode="auto">
              <a:xfrm>
                <a:off x="5597" y="4166"/>
                <a:ext cx="144" cy="144"/>
              </a:xfrm>
              <a:prstGeom prst="parallelogram">
                <a:avLst>
                  <a:gd name="adj" fmla="val 2500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 flipH="1">
                <a:off x="2142" y="3168"/>
                <a:ext cx="144" cy="288"/>
              </a:xfrm>
              <a:prstGeom prst="rect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" name="AutoShape 158"/>
              <p:cNvSpPr>
                <a:spLocks noChangeArrowheads="1"/>
              </p:cNvSpPr>
              <p:nvPr/>
            </p:nvSpPr>
            <p:spPr bwMode="auto">
              <a:xfrm flipH="1">
                <a:off x="3951" y="3024"/>
                <a:ext cx="144" cy="144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" name="AutoShape 159"/>
              <p:cNvSpPr>
                <a:spLocks noChangeArrowheads="1"/>
              </p:cNvSpPr>
              <p:nvPr/>
            </p:nvSpPr>
            <p:spPr bwMode="auto">
              <a:xfrm flipH="1">
                <a:off x="2988" y="3978"/>
                <a:ext cx="144" cy="144"/>
              </a:xfrm>
              <a:prstGeom prst="homePlate">
                <a:avLst>
                  <a:gd name="adj" fmla="val 2500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" name="AutoShape 160"/>
              <p:cNvSpPr>
                <a:spLocks noChangeArrowheads="1"/>
              </p:cNvSpPr>
              <p:nvPr/>
            </p:nvSpPr>
            <p:spPr bwMode="auto">
              <a:xfrm flipH="1">
                <a:off x="3444" y="3312"/>
                <a:ext cx="144" cy="144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" name="AutoShape 161"/>
              <p:cNvSpPr>
                <a:spLocks noChangeArrowheads="1"/>
              </p:cNvSpPr>
              <p:nvPr/>
            </p:nvSpPr>
            <p:spPr bwMode="auto">
              <a:xfrm flipH="1">
                <a:off x="3690" y="3828"/>
                <a:ext cx="144" cy="144"/>
              </a:xfrm>
              <a:prstGeom prst="flowChartPreparation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" name="AutoShape 162"/>
              <p:cNvSpPr>
                <a:spLocks noChangeArrowheads="1"/>
              </p:cNvSpPr>
              <p:nvPr/>
            </p:nvSpPr>
            <p:spPr bwMode="auto">
              <a:xfrm flipH="1">
                <a:off x="5907" y="3024"/>
                <a:ext cx="144" cy="144"/>
              </a:xfrm>
              <a:prstGeom prst="flowChartPreparation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" name="AutoShape 163"/>
              <p:cNvSpPr>
                <a:spLocks noChangeArrowheads="1"/>
              </p:cNvSpPr>
              <p:nvPr/>
            </p:nvSpPr>
            <p:spPr bwMode="auto">
              <a:xfrm flipH="1">
                <a:off x="2544" y="4201"/>
                <a:ext cx="144" cy="144"/>
              </a:xfrm>
              <a:prstGeom prst="hexagon">
                <a:avLst>
                  <a:gd name="adj" fmla="val 25000"/>
                  <a:gd name="vf" fmla="val 11547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" name="AutoShape 164"/>
              <p:cNvSpPr>
                <a:spLocks noChangeArrowheads="1"/>
              </p:cNvSpPr>
              <p:nvPr/>
            </p:nvSpPr>
            <p:spPr bwMode="auto">
              <a:xfrm flipH="1">
                <a:off x="4224" y="3744"/>
                <a:ext cx="144" cy="144"/>
              </a:xfrm>
              <a:prstGeom prst="homePlate">
                <a:avLst>
                  <a:gd name="adj" fmla="val 2500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2" name="AutoShape 165"/>
              <p:cNvSpPr>
                <a:spLocks noChangeArrowheads="1"/>
              </p:cNvSpPr>
              <p:nvPr/>
            </p:nvSpPr>
            <p:spPr bwMode="auto">
              <a:xfrm>
                <a:off x="4095" y="5026"/>
                <a:ext cx="144" cy="144"/>
              </a:xfrm>
              <a:prstGeom prst="parallelogram">
                <a:avLst>
                  <a:gd name="adj" fmla="val 25000"/>
                </a:avLst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3" name="AutoShape 166"/>
              <p:cNvSpPr>
                <a:spLocks noChangeArrowheads="1"/>
              </p:cNvSpPr>
              <p:nvPr/>
            </p:nvSpPr>
            <p:spPr bwMode="auto">
              <a:xfrm>
                <a:off x="3898" y="4389"/>
                <a:ext cx="197" cy="144"/>
              </a:xfrm>
              <a:prstGeom prst="flowChartDecision">
                <a:avLst/>
              </a:prstGeom>
              <a:gradFill rotWithShape="1">
                <a:gsLst>
                  <a:gs pos="0">
                    <a:srgbClr val="CC99FF"/>
                  </a:gs>
                  <a:gs pos="100000">
                    <a:srgbClr val="CC99FF">
                      <a:gamma/>
                      <a:tint val="21176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15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RECS Methodology: </a:t>
            </a:r>
            <a:r>
              <a:rPr lang="en-US" dirty="0" smtClean="0"/>
              <a:t>Questionnaire Design</a:t>
            </a:r>
            <a:endParaRPr lang="en-US" altLang="en-US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Questionnaire design process included:</a:t>
            </a:r>
          </a:p>
          <a:p>
            <a:pPr lvl="1"/>
            <a:r>
              <a:rPr lang="en-US" dirty="0"/>
              <a:t>Reviewing content from 2009 RECS</a:t>
            </a:r>
          </a:p>
          <a:p>
            <a:pPr lvl="1"/>
            <a:r>
              <a:rPr lang="en-US" dirty="0" smtClean="0"/>
              <a:t>Adding </a:t>
            </a:r>
            <a:r>
              <a:rPr lang="en-US" dirty="0"/>
              <a:t>and dropping questions based on current household </a:t>
            </a:r>
            <a:r>
              <a:rPr lang="en-US" dirty="0" smtClean="0"/>
              <a:t>technologies</a:t>
            </a:r>
          </a:p>
          <a:p>
            <a:pPr lvl="1"/>
            <a:r>
              <a:rPr lang="en-US" dirty="0"/>
              <a:t>Soliciting data user </a:t>
            </a:r>
            <a:r>
              <a:rPr lang="en-US" dirty="0" smtClean="0"/>
              <a:t>input</a:t>
            </a:r>
            <a:endParaRPr lang="en-US" dirty="0"/>
          </a:p>
          <a:p>
            <a:pPr lvl="1"/>
            <a:r>
              <a:rPr lang="en-US" dirty="0"/>
              <a:t>Pretesting most of the new or substantially revised questions</a:t>
            </a:r>
          </a:p>
          <a:p>
            <a:r>
              <a:rPr lang="en-US" dirty="0" smtClean="0"/>
              <a:t>Households completed RECS questionnaire by one of three methods:</a:t>
            </a:r>
          </a:p>
          <a:p>
            <a:pPr lvl="1"/>
            <a:r>
              <a:rPr lang="en-US" b="1" dirty="0" smtClean="0"/>
              <a:t>In-person</a:t>
            </a:r>
            <a:r>
              <a:rPr lang="en-US" dirty="0" smtClean="0"/>
              <a:t> by computer-assisted personal interview (used since 1997 RECS)</a:t>
            </a:r>
          </a:p>
          <a:p>
            <a:pPr lvl="1"/>
            <a:r>
              <a:rPr lang="en-US" dirty="0" smtClean="0"/>
              <a:t>Self-administered </a:t>
            </a:r>
            <a:r>
              <a:rPr lang="en-US" b="1" dirty="0" smtClean="0"/>
              <a:t>web</a:t>
            </a:r>
            <a:r>
              <a:rPr lang="en-US" dirty="0" smtClean="0"/>
              <a:t> questionnaire (new!)</a:t>
            </a:r>
          </a:p>
          <a:p>
            <a:pPr lvl="1"/>
            <a:r>
              <a:rPr lang="en-US" dirty="0" smtClean="0"/>
              <a:t>Self-administered </a:t>
            </a:r>
            <a:r>
              <a:rPr lang="en-US" b="1" dirty="0" smtClean="0"/>
              <a:t>mail</a:t>
            </a:r>
            <a:r>
              <a:rPr lang="en-US" dirty="0" smtClean="0"/>
              <a:t> questionnaire (new!)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RECS Methodology: Questionnaire Sections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 numCol="2"/>
          <a:lstStyle/>
          <a:p>
            <a:pPr>
              <a:spcBef>
                <a:spcPts val="1000"/>
              </a:spcBef>
            </a:pPr>
            <a:r>
              <a:rPr lang="en-US" dirty="0"/>
              <a:t>Housing unit characteristics</a:t>
            </a:r>
          </a:p>
          <a:p>
            <a:pPr>
              <a:spcBef>
                <a:spcPts val="1000"/>
              </a:spcBef>
            </a:pPr>
            <a:r>
              <a:rPr lang="en-US" dirty="0"/>
              <a:t>Appliances</a:t>
            </a:r>
          </a:p>
          <a:p>
            <a:pPr>
              <a:spcBef>
                <a:spcPts val="1000"/>
              </a:spcBef>
            </a:pPr>
            <a:r>
              <a:rPr lang="en-US" dirty="0"/>
              <a:t>Electronics</a:t>
            </a:r>
          </a:p>
          <a:p>
            <a:pPr>
              <a:spcBef>
                <a:spcPts val="1000"/>
              </a:spcBef>
            </a:pPr>
            <a:r>
              <a:rPr lang="en-US" dirty="0"/>
              <a:t>Space heating</a:t>
            </a:r>
          </a:p>
          <a:p>
            <a:pPr>
              <a:spcBef>
                <a:spcPts val="1000"/>
              </a:spcBef>
            </a:pPr>
            <a:r>
              <a:rPr lang="en-US" dirty="0"/>
              <a:t>Air conditioning</a:t>
            </a:r>
          </a:p>
          <a:p>
            <a:pPr>
              <a:spcBef>
                <a:spcPts val="1000"/>
              </a:spcBef>
            </a:pPr>
            <a:r>
              <a:rPr lang="en-US" dirty="0"/>
              <a:t>Water heating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Lighting</a:t>
            </a:r>
            <a:endParaRPr lang="en-US" dirty="0"/>
          </a:p>
          <a:p>
            <a:pPr>
              <a:spcBef>
                <a:spcPts val="1000"/>
              </a:spcBef>
            </a:pPr>
            <a:r>
              <a:rPr lang="en-US" dirty="0" smtClean="0"/>
              <a:t>Energy </a:t>
            </a:r>
            <a:r>
              <a:rPr lang="en-US" dirty="0"/>
              <a:t>programs</a:t>
            </a:r>
          </a:p>
          <a:p>
            <a:pPr>
              <a:spcBef>
                <a:spcPts val="1000"/>
              </a:spcBef>
            </a:pPr>
            <a:r>
              <a:rPr lang="en-US" dirty="0"/>
              <a:t>Energy bills</a:t>
            </a:r>
          </a:p>
          <a:p>
            <a:pPr>
              <a:spcBef>
                <a:spcPts val="1000"/>
              </a:spcBef>
            </a:pPr>
            <a:r>
              <a:rPr lang="en-US" dirty="0"/>
              <a:t>Energy suppliers</a:t>
            </a:r>
          </a:p>
          <a:p>
            <a:pPr>
              <a:spcBef>
                <a:spcPts val="1000"/>
              </a:spcBef>
            </a:pPr>
            <a:r>
              <a:rPr lang="en-US" dirty="0"/>
              <a:t>Household characteristics</a:t>
            </a:r>
          </a:p>
          <a:p>
            <a:pPr>
              <a:spcBef>
                <a:spcPts val="1000"/>
              </a:spcBef>
            </a:pPr>
            <a:r>
              <a:rPr lang="en-US" dirty="0"/>
              <a:t>Energy assistance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In-person only</a:t>
            </a:r>
            <a:r>
              <a:rPr lang="en-US" dirty="0"/>
              <a:t>: Housing unit measurement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In-person only</a:t>
            </a:r>
            <a:r>
              <a:rPr lang="en-US" dirty="0"/>
              <a:t>: Scanning of sample energy bills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RECS release schedule</a:t>
            </a:r>
          </a:p>
          <a:p>
            <a:pPr lvl="1"/>
            <a:r>
              <a:rPr lang="en-US" dirty="0" smtClean="0"/>
              <a:t>Accessing RECS data on the website</a:t>
            </a:r>
          </a:p>
          <a:p>
            <a:r>
              <a:rPr lang="en-US" dirty="0" smtClean="0"/>
              <a:t>Highlights from the 2015 RECS</a:t>
            </a:r>
            <a:endParaRPr lang="en-US" dirty="0"/>
          </a:p>
          <a:p>
            <a:r>
              <a:rPr lang="en-US" dirty="0" smtClean="0"/>
              <a:t>Overview of methods for the 2015 RECS</a:t>
            </a:r>
          </a:p>
          <a:p>
            <a:r>
              <a:rPr lang="en-US" dirty="0"/>
              <a:t>A look to the future</a:t>
            </a:r>
          </a:p>
          <a:p>
            <a:r>
              <a:rPr lang="en-US" dirty="0" smtClean="0"/>
              <a:t>Q&amp;A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In-person interview </a:t>
            </a:r>
            <a:r>
              <a:rPr lang="en-US" dirty="0"/>
              <a:t>vs. </a:t>
            </a:r>
            <a:r>
              <a:rPr lang="en-US" dirty="0" smtClean="0"/>
              <a:t>Mail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9122" y="1496846"/>
          <a:ext cx="3575179" cy="1671320"/>
        </p:xfrm>
        <a:graphic>
          <a:graphicData uri="http://schemas.openxmlformats.org/drawingml/2006/table">
            <a:tbl>
              <a:tblPr/>
              <a:tblGrid>
                <a:gridCol w="502297"/>
                <a:gridCol w="3072882"/>
              </a:tblGrid>
              <a:tr h="18288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69280" algn="r"/>
                        </a:tabLst>
                      </a:pPr>
                      <a:r>
                        <a:rPr lang="en-US" sz="1000" b="1" kern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DISHWASH </a:t>
                      </a:r>
                      <a:r>
                        <a:rPr lang="en-US" sz="100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(Changed from 2009)	</a:t>
                      </a:r>
                    </a:p>
                  </a:txBody>
                  <a:tcPr marL="73025" marR="73025" marT="36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</a:t>
                      </a:r>
                    </a:p>
                  </a:txBody>
                  <a:tcPr marL="73025" marR="73025" marT="36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All respondents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36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Does your household have a dishwasher?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1  Yes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0  No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3025" marR="73025" marT="36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</a:p>
                  </a:txBody>
                  <a:tcPr marL="73025" marR="73025" marT="36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If DISHWASH=1: DWASHUSE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Else: IVCOMMBFILTER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3025" marR="73025" marT="36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899" y="1259356"/>
            <a:ext cx="4214326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Web screenshot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29994"/>
            <a:ext cx="5957596" cy="381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2383294"/>
            <a:ext cx="8298274" cy="367735"/>
            <a:chOff x="620643" y="1076816"/>
            <a:chExt cx="8298274" cy="490313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620643" y="1487410"/>
              <a:ext cx="8298274" cy="2348"/>
            </a:xfrm>
            <a:prstGeom prst="straightConnector1">
              <a:avLst/>
            </a:prstGeom>
            <a:ln w="41275">
              <a:solidFill>
                <a:schemeClr val="bg2">
                  <a:lumMod val="75000"/>
                </a:schemeClr>
              </a:solidFill>
              <a:tailEnd type="arrow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lowchart: Extract 38"/>
            <p:cNvSpPr/>
            <p:nvPr/>
          </p:nvSpPr>
          <p:spPr>
            <a:xfrm>
              <a:off x="2611947" y="1412384"/>
              <a:ext cx="112541" cy="154745"/>
            </a:xfrm>
            <a:prstGeom prst="flowChartExtra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lowchart: Extract 39"/>
            <p:cNvSpPr/>
            <p:nvPr/>
          </p:nvSpPr>
          <p:spPr>
            <a:xfrm>
              <a:off x="5144434" y="1410039"/>
              <a:ext cx="112541" cy="154745"/>
            </a:xfrm>
            <a:prstGeom prst="flowChartExtra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lowchart: Extract 40"/>
            <p:cNvSpPr/>
            <p:nvPr/>
          </p:nvSpPr>
          <p:spPr>
            <a:xfrm>
              <a:off x="7508647" y="1410038"/>
              <a:ext cx="112541" cy="154745"/>
            </a:xfrm>
            <a:prstGeom prst="flowChartExtra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094314" y="1077732"/>
              <a:ext cx="1112520" cy="410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2014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38683" y="1077732"/>
              <a:ext cx="1112520" cy="410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2015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78805" y="1076816"/>
              <a:ext cx="1112520" cy="410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2016</a:t>
              </a:r>
              <a:endParaRPr lang="en-US" sz="1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734722" y="1076816"/>
              <a:ext cx="1112520" cy="410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2017</a:t>
              </a:r>
              <a:endParaRPr lang="en-US" sz="14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099733" y="1806604"/>
            <a:ext cx="707819" cy="441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76200">
              <a:schemeClr val="accent4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Cities </a:t>
            </a:r>
            <a:r>
              <a:rPr lang="en-US" sz="1200" dirty="0">
                <a:solidFill>
                  <a:schemeClr val="tx1"/>
                </a:solidFill>
              </a:rPr>
              <a:t>Pilot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38125" y="3039898"/>
            <a:ext cx="1256428" cy="4414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76200">
              <a:schemeClr val="accent3">
                <a:lumMod val="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Energy Supplier Survey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6750" y="1171856"/>
            <a:ext cx="3028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Web and mail pilots</a:t>
            </a:r>
            <a:endParaRPr lang="en-US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282207" y="1806603"/>
            <a:ext cx="756324" cy="441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76200">
              <a:schemeClr val="accent4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National Pilot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72534" y="3039897"/>
            <a:ext cx="1333474" cy="44141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glow rad="76200">
              <a:schemeClr val="tx2">
                <a:lumMod val="75000"/>
                <a:lumOff val="2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In-person interviews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366590" y="3039897"/>
            <a:ext cx="648545" cy="441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76200">
              <a:schemeClr val="accent4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Web/ paper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6749" y="3611917"/>
            <a:ext cx="3028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2015 RECS</a:t>
            </a:r>
            <a:endParaRPr lang="en-US" sz="2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33221" y="1806602"/>
            <a:ext cx="707819" cy="441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76200">
              <a:schemeClr val="accent4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UMD </a:t>
            </a:r>
            <a:r>
              <a:rPr lang="en-US" sz="1200" dirty="0">
                <a:solidFill>
                  <a:schemeClr val="tx1"/>
                </a:solidFill>
              </a:rPr>
              <a:t>Pilot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2600" dirty="0" smtClean="0"/>
              <a:t>RECS Methodology: Data Collection Schedule</a:t>
            </a:r>
            <a:endParaRPr lang="en-US" altLang="en-US" sz="2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5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RECS Methodology: </a:t>
            </a:r>
            <a:r>
              <a:rPr lang="en-US" dirty="0" smtClean="0"/>
              <a:t>Response Rate and Data Quality</a:t>
            </a:r>
            <a:endParaRPr lang="en-US" alt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2015 RECS response rate was 51%, much lower than 79% for 2009 RECS</a:t>
            </a:r>
          </a:p>
          <a:p>
            <a:pPr lvl="1"/>
            <a:r>
              <a:rPr lang="en-US" dirty="0"/>
              <a:t>43% of those were in-person, 37% web, 20% </a:t>
            </a:r>
            <a:r>
              <a:rPr lang="en-US" dirty="0" smtClean="0"/>
              <a:t>mail</a:t>
            </a:r>
          </a:p>
          <a:p>
            <a:r>
              <a:rPr lang="en-US" dirty="0" smtClean="0"/>
              <a:t>Data quality analysis included:</a:t>
            </a:r>
          </a:p>
          <a:p>
            <a:pPr lvl="1"/>
            <a:r>
              <a:rPr lang="en-US" dirty="0"/>
              <a:t>Comparing to previous RECS and external sources (i.e. American Community Survey conducted by the U.S. Census Bureau)</a:t>
            </a:r>
          </a:p>
          <a:p>
            <a:pPr lvl="1"/>
            <a:r>
              <a:rPr lang="en-US" dirty="0"/>
              <a:t>Comparing participation by subgroups within the sample</a:t>
            </a:r>
          </a:p>
          <a:p>
            <a:pPr lvl="1"/>
            <a:r>
              <a:rPr lang="en-US" dirty="0"/>
              <a:t>Looking for non-response bias</a:t>
            </a:r>
          </a:p>
          <a:p>
            <a:pPr lvl="1"/>
            <a:r>
              <a:rPr lang="en-US" dirty="0"/>
              <a:t>Comparing responses </a:t>
            </a:r>
            <a:r>
              <a:rPr lang="en-US" dirty="0" smtClean="0"/>
              <a:t>across mode</a:t>
            </a:r>
          </a:p>
          <a:p>
            <a:r>
              <a:rPr lang="en-US" dirty="0"/>
              <a:t>We found very few significant differences, and most were not practically different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7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RECS Methodology: </a:t>
            </a:r>
            <a:r>
              <a:rPr lang="en-US" dirty="0" smtClean="0"/>
              <a:t>Processing and Editing</a:t>
            </a:r>
            <a:endParaRPr lang="en-US" altLang="en-US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85800" y="879499"/>
            <a:ext cx="8001000" cy="364678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Mail </a:t>
            </a:r>
            <a:r>
              <a:rPr lang="en-US" dirty="0"/>
              <a:t>questionnaires were keyed twice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Validation to ensure the correct household was interviewed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Post-collection </a:t>
            </a:r>
            <a:r>
              <a:rPr lang="en-US" dirty="0"/>
              <a:t>checks included reading </a:t>
            </a:r>
            <a:r>
              <a:rPr lang="en-US" dirty="0" smtClean="0"/>
              <a:t>comments and </a:t>
            </a:r>
            <a:r>
              <a:rPr lang="en-US" dirty="0"/>
              <a:t>reviewing outliers, </a:t>
            </a:r>
            <a:r>
              <a:rPr lang="en-US" dirty="0" smtClean="0"/>
              <a:t>inconsistent values, and </a:t>
            </a:r>
            <a:r>
              <a:rPr lang="en-US" dirty="0"/>
              <a:t>write-in </a:t>
            </a:r>
            <a:r>
              <a:rPr lang="en-US" dirty="0" smtClean="0"/>
              <a:t>responses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Data </a:t>
            </a:r>
            <a:r>
              <a:rPr lang="en-US" dirty="0"/>
              <a:t>from all modes were combined into one file</a:t>
            </a:r>
          </a:p>
          <a:p>
            <a:pPr>
              <a:spcBef>
                <a:spcPts val="1200"/>
              </a:spcBef>
            </a:pPr>
            <a:r>
              <a:rPr lang="en-US" dirty="0"/>
              <a:t>Added auxiliary weather and geographic variables for each household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RECS Methodology: </a:t>
            </a:r>
            <a:r>
              <a:rPr lang="en-US" dirty="0" smtClean="0"/>
              <a:t>Imputation and Weighting</a:t>
            </a:r>
            <a:endParaRPr lang="en-US" altLang="en-US" dirty="0" smtClean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Item imputation was used to fill in missing values </a:t>
            </a:r>
            <a:r>
              <a:rPr lang="en-US" dirty="0" smtClean="0"/>
              <a:t>in the data set</a:t>
            </a:r>
            <a:endParaRPr lang="en-US" dirty="0"/>
          </a:p>
          <a:p>
            <a:pPr lvl="1"/>
            <a:r>
              <a:rPr lang="en-US" dirty="0" smtClean="0"/>
              <a:t>216 variables were imputed</a:t>
            </a:r>
            <a:endParaRPr lang="en-US" dirty="0"/>
          </a:p>
          <a:p>
            <a:pPr lvl="1"/>
            <a:r>
              <a:rPr lang="en-US" dirty="0" smtClean="0"/>
              <a:t>Average imputation rate: 3.7%</a:t>
            </a:r>
            <a:endParaRPr lang="en-US" dirty="0"/>
          </a:p>
          <a:p>
            <a:r>
              <a:rPr lang="en-US" b="1" dirty="0"/>
              <a:t>Hot-deck</a:t>
            </a:r>
            <a:r>
              <a:rPr lang="en-US" dirty="0"/>
              <a:t> imputation method was </a:t>
            </a:r>
            <a:r>
              <a:rPr lang="en-US" dirty="0" smtClean="0"/>
              <a:t>used – a </a:t>
            </a:r>
            <a:r>
              <a:rPr lang="en-US" i="1" dirty="0"/>
              <a:t>recipient</a:t>
            </a:r>
            <a:r>
              <a:rPr lang="en-US" dirty="0"/>
              <a:t> </a:t>
            </a:r>
            <a:r>
              <a:rPr lang="en-US" dirty="0" smtClean="0"/>
              <a:t>household </a:t>
            </a:r>
            <a:r>
              <a:rPr lang="en-US" dirty="0"/>
              <a:t>was matched with a similar </a:t>
            </a:r>
            <a:r>
              <a:rPr lang="en-US" i="1" dirty="0"/>
              <a:t>donor</a:t>
            </a:r>
            <a:r>
              <a:rPr lang="en-US" dirty="0"/>
              <a:t> </a:t>
            </a:r>
            <a:r>
              <a:rPr lang="en-US" dirty="0" smtClean="0"/>
              <a:t>household and </a:t>
            </a:r>
            <a:r>
              <a:rPr lang="en-US" dirty="0"/>
              <a:t>borrowed </a:t>
            </a:r>
            <a:r>
              <a:rPr lang="en-US" dirty="0" smtClean="0"/>
              <a:t>its </a:t>
            </a:r>
            <a:r>
              <a:rPr lang="en-US" dirty="0"/>
              <a:t>value</a:t>
            </a:r>
          </a:p>
          <a:p>
            <a:r>
              <a:rPr lang="en-US" dirty="0" smtClean="0"/>
              <a:t>Weights are calculated for each responding housing unit </a:t>
            </a:r>
          </a:p>
          <a:p>
            <a:pPr lvl="1"/>
            <a:r>
              <a:rPr lang="en-US" dirty="0" smtClean="0"/>
              <a:t>Sum of all weights is 118.2 million, which is the total number of U.S. households in 2015</a:t>
            </a:r>
          </a:p>
          <a:p>
            <a:r>
              <a:rPr lang="en-US" dirty="0" smtClean="0"/>
              <a:t>If using the public microdata file, please use NWEIGHT variable (see documentation, or ask us how to do this if you aren’t sure)</a:t>
            </a:r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RECS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Using on-line and paper questionnaires allows for a more flexible RECS program in the future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Opportunities for…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Large samples to cover more detailed geographies and special populations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More frequent data collections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Revisiting sampled households over time for longitudinal analysis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Expert assessments and end-use measurement via </a:t>
            </a:r>
            <a:r>
              <a:rPr lang="en-US" dirty="0" err="1" smtClean="0"/>
              <a:t>submetering</a:t>
            </a:r>
            <a:r>
              <a:rPr lang="en-US" dirty="0" smtClean="0"/>
              <a:t> devices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3"/>
                </a:solidFill>
              </a:rPr>
              <a:t>Planning about to begin for the next RECS…2020?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9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1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(Please submit them through the Chat box)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www.eia.gov/consumption/residential/</a:t>
            </a:r>
          </a:p>
          <a:p>
            <a:r>
              <a:rPr lang="en-US" dirty="0" smtClean="0"/>
              <a:t>Chip Berry, Survey Manager</a:t>
            </a:r>
          </a:p>
          <a:p>
            <a:pPr lvl="1"/>
            <a:r>
              <a:rPr lang="en-US" dirty="0" smtClean="0"/>
              <a:t>James.Berry@eia.gov</a:t>
            </a:r>
          </a:p>
          <a:p>
            <a:r>
              <a:rPr lang="en-US" dirty="0" smtClean="0"/>
              <a:t>Danni Mayclin, Survey Statistician</a:t>
            </a:r>
          </a:p>
          <a:p>
            <a:pPr lvl="1"/>
            <a:r>
              <a:rPr lang="en-US" dirty="0" smtClean="0"/>
              <a:t>Danielle.Mayclin@eia.gov</a:t>
            </a:r>
          </a:p>
          <a:p>
            <a:r>
              <a:rPr lang="en-US" dirty="0" smtClean="0"/>
              <a:t>Maggie Woodward, Industry Economist</a:t>
            </a:r>
          </a:p>
          <a:p>
            <a:pPr lvl="1"/>
            <a:r>
              <a:rPr lang="en-US" dirty="0" smtClean="0"/>
              <a:t>Maggie.Woodward@eia.gov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574"/>
            <a:ext cx="8001000" cy="758952"/>
          </a:xfrm>
        </p:spPr>
        <p:txBody>
          <a:bodyPr/>
          <a:lstStyle/>
          <a:p>
            <a:r>
              <a:rPr lang="en-US" sz="2600" dirty="0" smtClean="0"/>
              <a:t>2015 RECS release schedule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3801" y="4805263"/>
            <a:ext cx="384175" cy="273844"/>
          </a:xfrm>
        </p:spPr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628394"/>
              </p:ext>
            </p:extLst>
          </p:nvPr>
        </p:nvGraphicFramePr>
        <p:xfrm>
          <a:off x="666750" y="891540"/>
          <a:ext cx="8020050" cy="2935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025"/>
                <a:gridCol w="4010025"/>
              </a:tblGrid>
              <a:tr h="513584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date</a:t>
                      </a:r>
                      <a:endParaRPr lang="en-US" dirty="0"/>
                    </a:p>
                  </a:txBody>
                  <a:tcPr/>
                </a:tc>
              </a:tr>
              <a:tr h="507058">
                <a:tc>
                  <a:txBody>
                    <a:bodyPr/>
                    <a:lstStyle/>
                    <a:p>
                      <a:r>
                        <a:rPr lang="en-US" dirty="0" smtClean="0"/>
                        <a:t>Housing characteristics data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2017</a:t>
                      </a:r>
                    </a:p>
                  </a:txBody>
                  <a:tcPr anchor="ctr"/>
                </a:tc>
              </a:tr>
              <a:tr h="513584">
                <a:tc>
                  <a:txBody>
                    <a:bodyPr/>
                    <a:lstStyle/>
                    <a:p>
                      <a:r>
                        <a:rPr lang="en-US" dirty="0" smtClean="0"/>
                        <a:t>Microdata and methodology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2017</a:t>
                      </a:r>
                    </a:p>
                  </a:txBody>
                  <a:tcPr anchor="ctr"/>
                </a:tc>
              </a:tr>
              <a:tr h="513584">
                <a:tc>
                  <a:txBody>
                    <a:bodyPr/>
                    <a:lstStyle/>
                    <a:p>
                      <a:r>
                        <a:rPr lang="en-US" dirty="0" smtClean="0"/>
                        <a:t>Square footage data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2017</a:t>
                      </a:r>
                      <a:endParaRPr lang="en-US" dirty="0"/>
                    </a:p>
                  </a:txBody>
                  <a:tcPr anchor="ctr"/>
                </a:tc>
              </a:tr>
              <a:tr h="887351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consumption and expenditures data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2018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7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RECS website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u="sng" dirty="0" smtClean="0">
              <a:hlinkClick r:id="rId3"/>
            </a:endParaRPr>
          </a:p>
          <a:p>
            <a:pPr marL="0" indent="0" algn="ctr">
              <a:buNone/>
            </a:pPr>
            <a:endParaRPr lang="en-US" sz="2000" u="sng" dirty="0">
              <a:hlinkClick r:id="rId3"/>
            </a:endParaRPr>
          </a:p>
          <a:p>
            <a:pPr marL="0" indent="0" algn="ctr">
              <a:buNone/>
            </a:pPr>
            <a:endParaRPr lang="en-US" sz="2000" u="sng" dirty="0" smtClean="0">
              <a:hlinkClick r:id="rId3"/>
            </a:endParaRPr>
          </a:p>
          <a:p>
            <a:pPr marL="0" indent="0" algn="ctr">
              <a:buNone/>
            </a:pPr>
            <a:r>
              <a:rPr lang="en-US" sz="2000" u="sng" dirty="0" smtClean="0">
                <a:hlinkClick r:id="rId3"/>
              </a:rPr>
              <a:t>www.eia.gov/consumption/residential</a:t>
            </a:r>
            <a:r>
              <a:rPr lang="en-US" sz="2000" u="sng" dirty="0">
                <a:hlinkClick r:id="rId3"/>
              </a:rPr>
              <a:t>/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the 2015 RECS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RECS results describe the characteristics that contribute to energy consumption in homes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700" dirty="0"/>
              <a:t>More than 240 items collected </a:t>
            </a:r>
          </a:p>
          <a:p>
            <a:pPr lvl="1"/>
            <a:r>
              <a:rPr lang="en-US" sz="1300" dirty="0"/>
              <a:t>Structure and geography</a:t>
            </a:r>
          </a:p>
          <a:p>
            <a:pPr lvl="1"/>
            <a:r>
              <a:rPr lang="en-US" sz="1300" dirty="0"/>
              <a:t>Appliances and electronics</a:t>
            </a:r>
          </a:p>
          <a:p>
            <a:pPr lvl="1"/>
            <a:r>
              <a:rPr lang="en-US" sz="1300" dirty="0"/>
              <a:t>HVAC and water heating</a:t>
            </a:r>
          </a:p>
          <a:p>
            <a:pPr lvl="1"/>
            <a:r>
              <a:rPr lang="en-US" sz="1300" dirty="0"/>
              <a:t>Lighting</a:t>
            </a:r>
          </a:p>
          <a:p>
            <a:pPr lvl="1"/>
            <a:r>
              <a:rPr lang="en-US" sz="1300" dirty="0"/>
              <a:t>Program participation</a:t>
            </a:r>
          </a:p>
          <a:p>
            <a:r>
              <a:rPr lang="en-US" sz="1700" dirty="0"/>
              <a:t>New questions for 2015</a:t>
            </a:r>
          </a:p>
          <a:p>
            <a:pPr lvl="1"/>
            <a:r>
              <a:rPr lang="en-US" sz="1300" dirty="0"/>
              <a:t>Smart meters and smart thermostats</a:t>
            </a:r>
          </a:p>
          <a:p>
            <a:pPr lvl="1"/>
            <a:r>
              <a:rPr lang="en-US" sz="1300" dirty="0"/>
              <a:t>LED lighting</a:t>
            </a:r>
          </a:p>
          <a:p>
            <a:pPr lvl="1"/>
            <a:r>
              <a:rPr lang="en-US" sz="1300" dirty="0"/>
              <a:t>Thermostat use</a:t>
            </a:r>
          </a:p>
          <a:p>
            <a:r>
              <a:rPr lang="en-US" sz="1700" dirty="0"/>
              <a:t>Highlights variability across homes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58952"/>
          </a:xfrm>
        </p:spPr>
        <p:txBody>
          <a:bodyPr/>
          <a:lstStyle/>
          <a:p>
            <a:r>
              <a:rPr lang="en-US" sz="2600" dirty="0"/>
              <a:t>Newer homes are more likely to have high ceilings and more efficient </a:t>
            </a:r>
            <a:r>
              <a:rPr lang="en-US" sz="2600" dirty="0" smtClean="0"/>
              <a:t>windows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275621"/>
              </p:ext>
            </p:extLst>
          </p:nvPr>
        </p:nvGraphicFramePr>
        <p:xfrm>
          <a:off x="646537" y="992106"/>
          <a:ext cx="7850927" cy="343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90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58952"/>
          </a:xfrm>
        </p:spPr>
        <p:txBody>
          <a:bodyPr/>
          <a:lstStyle/>
          <a:p>
            <a:r>
              <a:rPr lang="en-US" sz="2600" dirty="0"/>
              <a:t>The number of households with a second refrigerator continues to increase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76768921"/>
              </p:ext>
            </p:extLst>
          </p:nvPr>
        </p:nvGraphicFramePr>
        <p:xfrm>
          <a:off x="457200" y="996274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1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2015 Residential Energy Consumption Survey  September 19,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8"/>
            <a:ext cx="8001000" cy="758952"/>
          </a:xfrm>
        </p:spPr>
        <p:txBody>
          <a:bodyPr/>
          <a:lstStyle/>
          <a:p>
            <a:r>
              <a:rPr lang="en-US" sz="2600" dirty="0"/>
              <a:t>Dishwashers are the most frequently unused appliance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18286595"/>
              </p:ext>
            </p:extLst>
          </p:nvPr>
        </p:nvGraphicFramePr>
        <p:xfrm>
          <a:off x="457200" y="1022985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45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A.potx" id="{29447570-E686-4A5C-B0E9-1075197C0273}" vid="{0F2230B6-DAD3-44F8-9B30-CFD495AC8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1505</TotalTime>
  <Words>1315</Words>
  <Application>Microsoft Office PowerPoint</Application>
  <PresentationFormat>On-screen Show (16:9)</PresentationFormat>
  <Paragraphs>279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MS Mincho</vt:lpstr>
      <vt:lpstr>Arial</vt:lpstr>
      <vt:lpstr>Calibri</vt:lpstr>
      <vt:lpstr>Times New Roman</vt:lpstr>
      <vt:lpstr>eia_template_16x9</vt:lpstr>
      <vt:lpstr>2015 Residential Energy Consumption Survey (RECS)</vt:lpstr>
      <vt:lpstr>Agenda</vt:lpstr>
      <vt:lpstr>2015 RECS release schedule</vt:lpstr>
      <vt:lpstr>The RECS website</vt:lpstr>
      <vt:lpstr>Highlights from the 2015 RECS</vt:lpstr>
      <vt:lpstr>RECS results describe the characteristics that contribute to energy consumption in homes</vt:lpstr>
      <vt:lpstr>Newer homes are more likely to have high ceilings and more efficient windows</vt:lpstr>
      <vt:lpstr>The number of households with a second refrigerator continues to increase </vt:lpstr>
      <vt:lpstr>Dishwashers are the most frequently unused appliance</vt:lpstr>
      <vt:lpstr>Larger share of households report not using a television</vt:lpstr>
      <vt:lpstr>Choice of heating equipment varies within and across climates</vt:lpstr>
      <vt:lpstr>“Set it and forget it” is most common method for controlling central AC systems</vt:lpstr>
      <vt:lpstr>Most households have a mix of lightbulbs installed</vt:lpstr>
      <vt:lpstr>The proportion of all-electric homes is rising, primarily in the South Census region</vt:lpstr>
      <vt:lpstr>Methods from the 2015 RECS</vt:lpstr>
      <vt:lpstr>RECS Methodology: Overview</vt:lpstr>
      <vt:lpstr>RECS Methodology: Sampling</vt:lpstr>
      <vt:lpstr>RECS Methodology: Questionnaire Design</vt:lpstr>
      <vt:lpstr>RECS Methodology: Questionnaire Sections</vt:lpstr>
      <vt:lpstr>Example: In-person interview vs. Mail</vt:lpstr>
      <vt:lpstr>Example: Web screenshot</vt:lpstr>
      <vt:lpstr>PowerPoint Presentation</vt:lpstr>
      <vt:lpstr>RECS Methodology: Response Rate and Data Quality</vt:lpstr>
      <vt:lpstr>RECS Methodology: Processing and Editing</vt:lpstr>
      <vt:lpstr>RECS Methodology: Imputation and Weighting</vt:lpstr>
      <vt:lpstr>The Future of RECS</vt:lpstr>
      <vt:lpstr>Using on-line and paper questionnaires allows for a more flexible RECS program in the future</vt:lpstr>
      <vt:lpstr>Questions?   (Please submit them through the Chat box)</vt:lpstr>
      <vt:lpstr>Contact us!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Residential Energy Consumption Survey (RECS)</dc:title>
  <dc:creator>Woodward, Maggie</dc:creator>
  <cp:lastModifiedBy>Gilchrist, Laverne</cp:lastModifiedBy>
  <cp:revision>79</cp:revision>
  <cp:lastPrinted>2017-05-24T19:57:34Z</cp:lastPrinted>
  <dcterms:created xsi:type="dcterms:W3CDTF">2017-05-03T21:03:43Z</dcterms:created>
  <dcterms:modified xsi:type="dcterms:W3CDTF">2017-10-12T15:17:01Z</dcterms:modified>
</cp:coreProperties>
</file>