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1" r:id="rId2"/>
    <p:sldId id="270" r:id="rId3"/>
    <p:sldId id="288" r:id="rId4"/>
    <p:sldId id="259" r:id="rId5"/>
    <p:sldId id="269" r:id="rId6"/>
    <p:sldId id="262" r:id="rId7"/>
    <p:sldId id="290" r:id="rId8"/>
    <p:sldId id="272" r:id="rId9"/>
    <p:sldId id="292" r:id="rId10"/>
    <p:sldId id="268" r:id="rId11"/>
    <p:sldId id="271" r:id="rId12"/>
    <p:sldId id="276" r:id="rId13"/>
    <p:sldId id="267" r:id="rId14"/>
    <p:sldId id="280" r:id="rId15"/>
    <p:sldId id="273" r:id="rId16"/>
    <p:sldId id="274" r:id="rId17"/>
    <p:sldId id="293" r:id="rId18"/>
    <p:sldId id="277" r:id="rId19"/>
    <p:sldId id="296" r:id="rId20"/>
    <p:sldId id="283" r:id="rId21"/>
    <p:sldId id="295" r:id="rId22"/>
    <p:sldId id="282" r:id="rId23"/>
    <p:sldId id="289"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A73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090" autoAdjust="0"/>
  </p:normalViewPr>
  <p:slideViewPr>
    <p:cSldViewPr snapToGrid="0">
      <p:cViewPr varScale="1">
        <p:scale>
          <a:sx n="79" d="100"/>
          <a:sy n="79" d="100"/>
        </p:scale>
        <p:origin x="72" y="168"/>
      </p:cViewPr>
      <p:guideLst>
        <p:guide orient="horz" pos="278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138"/>
    </p:cViewPr>
  </p:sorterViewPr>
  <p:notesViewPr>
    <p:cSldViewPr snapToGrid="0">
      <p:cViewPr varScale="1">
        <p:scale>
          <a:sx n="67" d="100"/>
          <a:sy n="67" d="100"/>
        </p:scale>
        <p:origin x="234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f3\OES\ECES\ECES\CBECS\2018%20CBECS\11%20-%20Publication\Preliminary%20estimates\Working%20files%20for%20analysis\2018%20updates%20for%20Figures%201%203%206%208%20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ianas01\OES\CHL\Desktop\2018%20updates%20for%20Figures%201%203%206%208%209.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eianas01\OES\chl\Documents\CBECS\2018\Preliminary%20Results%20Data%20&amp;%20Figure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oleObject" Target="file:///\\eianas01\OES\CHL\Documents\CBECS\2018\Preliminary%20Results%20Data%20&amp;%20Figure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ianas01\OES\CHL\Documents\CBECS\2018\Preliminary%20Results%20Data%20&amp;%20Figure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eianas01\OES\CHL\Documents\CBECS\2018\Preliminary%20Results%20Data%20&amp;%20Figur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eianas01\OES\CHL\Documents\CBECS\2018\Preliminary%20Results%20Data%20&amp;%20Figur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oleObject" Target="file:///\\fs-f3\oes\ECES\ECES\CBECS\2018%20CBECS\11%20-%20Publication\Preliminary%20estimates\Working%20files%20for%20analysis\Preliminary%20Data%20Flipbook%20Figure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fs-f3\oes\ECES\ECES\CBECS\2018%20CBECS\11%20-%20Publication\Preliminary%20estimates\Working%20files%20for%20analysis\Preliminary%20Data%20Flipbook%20Figure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eianas01\OES\CHL\Documents\CBECS\2018\Preliminary%20Results%20Data%20&amp;%20Figure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eianas01\OES\CHL\Documents\CBECS\2018\Preliminary%20Results%20Data%20&amp;%20Figur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31218730381873E-2"/>
          <c:y val="8.8545042980738523E-2"/>
          <c:w val="0.88237024281856891"/>
          <c:h val="0.83021780592406813"/>
        </c:manualLayout>
      </c:layout>
      <c:lineChart>
        <c:grouping val="standard"/>
        <c:varyColors val="0"/>
        <c:ser>
          <c:idx val="0"/>
          <c:order val="0"/>
          <c:spPr>
            <a:ln w="9525">
              <a:prstDash val="lgDash"/>
            </a:ln>
          </c:spPr>
          <c:marker>
            <c:symbol val="circle"/>
            <c:size val="10"/>
            <c:spPr>
              <a:solidFill>
                <a:schemeClr val="accent1"/>
              </a:solidFill>
              <a:ln w="19050">
                <a:solidFill>
                  <a:schemeClr val="accent1">
                    <a:lumMod val="75000"/>
                  </a:schemeClr>
                </a:solidFill>
                <a:prstDash val="solid"/>
              </a:ln>
            </c:spPr>
          </c:marker>
          <c:dPt>
            <c:idx val="33"/>
            <c:bubble3D val="0"/>
            <c:spPr>
              <a:ln w="9525">
                <a:solidFill>
                  <a:schemeClr val="accent1">
                    <a:lumMod val="75000"/>
                  </a:schemeClr>
                </a:solidFill>
                <a:prstDash val="lgDash"/>
              </a:ln>
            </c:spPr>
          </c:dPt>
          <c:cat>
            <c:numRef>
              <c:f>'Fig 1 - Trends'!$Y$5:$Y$44</c:f>
              <c:numCache>
                <c:formatCode>General</c:formatCode>
                <c:ptCount val="40"/>
                <c:pt idx="0">
                  <c:v>1979</c:v>
                </c:pt>
                <c:pt idx="4">
                  <c:v>1983</c:v>
                </c:pt>
                <c:pt idx="7">
                  <c:v>1986</c:v>
                </c:pt>
                <c:pt idx="10">
                  <c:v>1989</c:v>
                </c:pt>
                <c:pt idx="13">
                  <c:v>1992</c:v>
                </c:pt>
                <c:pt idx="16">
                  <c:v>1995</c:v>
                </c:pt>
                <c:pt idx="20">
                  <c:v>1999</c:v>
                </c:pt>
                <c:pt idx="24">
                  <c:v>2003</c:v>
                </c:pt>
                <c:pt idx="33">
                  <c:v>2012</c:v>
                </c:pt>
                <c:pt idx="39">
                  <c:v>2018</c:v>
                </c:pt>
              </c:numCache>
            </c:numRef>
          </c:cat>
          <c:val>
            <c:numRef>
              <c:f>'Fig 1 - Trends'!$N$5:$N$44</c:f>
              <c:numCache>
                <c:formatCode>General</c:formatCode>
                <c:ptCount val="40"/>
                <c:pt idx="0" formatCode="#,##0">
                  <c:v>3794</c:v>
                </c:pt>
                <c:pt idx="4" formatCode="#,##0">
                  <c:v>4121</c:v>
                </c:pt>
                <c:pt idx="7" formatCode="#,##0">
                  <c:v>4154</c:v>
                </c:pt>
                <c:pt idx="10" formatCode="#,##0">
                  <c:v>4527</c:v>
                </c:pt>
                <c:pt idx="13" formatCode="#,##0">
                  <c:v>4806</c:v>
                </c:pt>
                <c:pt idx="16" formatCode="#,##0">
                  <c:v>4579</c:v>
                </c:pt>
                <c:pt idx="20" formatCode="#,##0">
                  <c:v>4657</c:v>
                </c:pt>
                <c:pt idx="24" formatCode="#,##0">
                  <c:v>4859</c:v>
                </c:pt>
                <c:pt idx="33" formatCode="_(* #,##0_);_(* \(#,##0\);_(* &quot;-&quot;??_);_(@_)">
                  <c:v>5557.1379999999999</c:v>
                </c:pt>
                <c:pt idx="39" formatCode="_(* #,##0_);_(* \(#,##0\);_(* &quot;-&quot;??_);_(@_)">
                  <c:v>5918</c:v>
                </c:pt>
              </c:numCache>
            </c:numRef>
          </c:val>
          <c:smooth val="0"/>
        </c:ser>
        <c:dLbls>
          <c:showLegendKey val="0"/>
          <c:showVal val="0"/>
          <c:showCatName val="0"/>
          <c:showSerName val="0"/>
          <c:showPercent val="0"/>
          <c:showBubbleSize val="0"/>
        </c:dLbls>
        <c:marker val="1"/>
        <c:smooth val="0"/>
        <c:axId val="-895192512"/>
        <c:axId val="-895201216"/>
      </c:lineChart>
      <c:lineChart>
        <c:grouping val="standard"/>
        <c:varyColors val="0"/>
        <c:ser>
          <c:idx val="2"/>
          <c:order val="1"/>
          <c:spPr>
            <a:ln w="9525">
              <a:solidFill>
                <a:schemeClr val="accent3">
                  <a:lumMod val="75000"/>
                </a:schemeClr>
              </a:solidFill>
              <a:prstDash val="lgDash"/>
            </a:ln>
          </c:spPr>
          <c:marker>
            <c:symbol val="circle"/>
            <c:size val="10"/>
            <c:spPr>
              <a:solidFill>
                <a:schemeClr val="accent3"/>
              </a:solidFill>
              <a:ln w="19050">
                <a:solidFill>
                  <a:schemeClr val="accent3">
                    <a:lumMod val="75000"/>
                  </a:schemeClr>
                </a:solidFill>
                <a:prstDash val="solid"/>
              </a:ln>
            </c:spPr>
          </c:marker>
          <c:val>
            <c:numRef>
              <c:f>'Fig 1 - Trends'!$B$5:$B$44</c:f>
              <c:numCache>
                <c:formatCode>General</c:formatCode>
                <c:ptCount val="40"/>
                <c:pt idx="0" formatCode="#,##0">
                  <c:v>51088</c:v>
                </c:pt>
                <c:pt idx="4" formatCode="#,##0">
                  <c:v>56116</c:v>
                </c:pt>
                <c:pt idx="7" formatCode="#,##0">
                  <c:v>58199</c:v>
                </c:pt>
                <c:pt idx="10" formatCode="#,##0">
                  <c:v>63184</c:v>
                </c:pt>
                <c:pt idx="13" formatCode="#,##0">
                  <c:v>67876</c:v>
                </c:pt>
                <c:pt idx="16" formatCode="#,##0">
                  <c:v>58772</c:v>
                </c:pt>
                <c:pt idx="20" formatCode="#,##0">
                  <c:v>67337</c:v>
                </c:pt>
                <c:pt idx="24" formatCode="#,##0">
                  <c:v>71658</c:v>
                </c:pt>
                <c:pt idx="33" formatCode="_(* #,##0_);_(* \(#,##0\);_(* &quot;-&quot;??_);_(@_)">
                  <c:v>87093.054380307294</c:v>
                </c:pt>
                <c:pt idx="39" formatCode="_(* #,##0_);_(* \(#,##0\);_(* &quot;-&quot;??_);_(@_)">
                  <c:v>97016</c:v>
                </c:pt>
              </c:numCache>
            </c:numRef>
          </c:val>
          <c:smooth val="0"/>
        </c:ser>
        <c:dLbls>
          <c:showLegendKey val="0"/>
          <c:showVal val="0"/>
          <c:showCatName val="0"/>
          <c:showSerName val="0"/>
          <c:showPercent val="0"/>
          <c:showBubbleSize val="0"/>
        </c:dLbls>
        <c:marker val="1"/>
        <c:smooth val="0"/>
        <c:axId val="-895195776"/>
        <c:axId val="-895205024"/>
      </c:lineChart>
      <c:catAx>
        <c:axId val="-895192512"/>
        <c:scaling>
          <c:orientation val="minMax"/>
        </c:scaling>
        <c:delete val="0"/>
        <c:axPos val="b"/>
        <c:majorGridlines>
          <c:spPr>
            <a:ln>
              <a:noFill/>
            </a:ln>
          </c:spPr>
        </c:majorGridlines>
        <c:numFmt formatCode="General" sourceLinked="1"/>
        <c:majorTickMark val="none"/>
        <c:minorTickMark val="none"/>
        <c:tickLblPos val="nextTo"/>
        <c:spPr>
          <a:ln>
            <a:solidFill>
              <a:schemeClr val="bg1">
                <a:lumMod val="85000"/>
              </a:schemeClr>
            </a:solidFill>
          </a:ln>
        </c:spPr>
        <c:txPr>
          <a:bodyPr/>
          <a:lstStyle/>
          <a:p>
            <a:pPr>
              <a:defRPr>
                <a:latin typeface="Arial" panose="020B0604020202020204" pitchFamily="34" charset="0"/>
                <a:cs typeface="Arial" panose="020B0604020202020204" pitchFamily="34" charset="0"/>
              </a:defRPr>
            </a:pPr>
            <a:endParaRPr lang="en-US"/>
          </a:p>
        </c:txPr>
        <c:crossAx val="-895201216"/>
        <c:crosses val="autoZero"/>
        <c:auto val="1"/>
        <c:lblAlgn val="ctr"/>
        <c:lblOffset val="50"/>
        <c:tickLblSkip val="1"/>
        <c:tickMarkSkip val="1"/>
        <c:noMultiLvlLbl val="1"/>
      </c:catAx>
      <c:valAx>
        <c:axId val="-895201216"/>
        <c:scaling>
          <c:orientation val="minMax"/>
          <c:max val="9000"/>
        </c:scaling>
        <c:delete val="0"/>
        <c:axPos val="l"/>
        <c:majorGridlines>
          <c:spPr>
            <a:ln>
              <a:solidFill>
                <a:schemeClr val="bg1">
                  <a:lumMod val="85000"/>
                </a:schemeClr>
              </a:solidFill>
            </a:ln>
          </c:spPr>
        </c:majorGridlines>
        <c:numFmt formatCode="#,##0" sourceLinked="1"/>
        <c:majorTickMark val="out"/>
        <c:minorTickMark val="none"/>
        <c:tickLblPos val="nextTo"/>
        <c:spPr>
          <a:ln>
            <a:noFill/>
          </a:ln>
        </c:spPr>
        <c:txPr>
          <a:bodyPr/>
          <a:lstStyle/>
          <a:p>
            <a:pPr>
              <a:defRPr>
                <a:solidFill>
                  <a:schemeClr val="accent1"/>
                </a:solidFill>
              </a:defRPr>
            </a:pPr>
            <a:endParaRPr lang="en-US"/>
          </a:p>
        </c:txPr>
        <c:crossAx val="-895192512"/>
        <c:crosses val="autoZero"/>
        <c:crossBetween val="midCat"/>
        <c:majorUnit val="1000"/>
        <c:dispUnits>
          <c:builtInUnit val="thousands"/>
        </c:dispUnits>
      </c:valAx>
      <c:valAx>
        <c:axId val="-895205024"/>
        <c:scaling>
          <c:orientation val="minMax"/>
          <c:max val="100000"/>
          <c:min val="0"/>
        </c:scaling>
        <c:delete val="0"/>
        <c:axPos val="r"/>
        <c:numFmt formatCode="#,##0" sourceLinked="1"/>
        <c:majorTickMark val="out"/>
        <c:minorTickMark val="none"/>
        <c:tickLblPos val="nextTo"/>
        <c:spPr>
          <a:ln>
            <a:noFill/>
          </a:ln>
        </c:spPr>
        <c:txPr>
          <a:bodyPr/>
          <a:lstStyle/>
          <a:p>
            <a:pPr>
              <a:defRPr>
                <a:solidFill>
                  <a:schemeClr val="accent3"/>
                </a:solidFill>
              </a:defRPr>
            </a:pPr>
            <a:endParaRPr lang="en-US"/>
          </a:p>
        </c:txPr>
        <c:crossAx val="-895195776"/>
        <c:crosses val="max"/>
        <c:crossBetween val="between"/>
        <c:dispUnits>
          <c:builtInUnit val="thousands"/>
        </c:dispUnits>
      </c:valAx>
      <c:dateAx>
        <c:axId val="-895195776"/>
        <c:scaling>
          <c:orientation val="minMax"/>
        </c:scaling>
        <c:delete val="1"/>
        <c:axPos val="b"/>
        <c:majorTickMark val="out"/>
        <c:minorTickMark val="none"/>
        <c:tickLblPos val="nextTo"/>
        <c:crossAx val="-895205024"/>
        <c:crosses val="autoZero"/>
        <c:auto val="0"/>
        <c:lblOffset val="100"/>
        <c:baseTimeUnit val="days"/>
      </c:dateAx>
      <c:spPr>
        <a:noFill/>
        <a:ln w="25400">
          <a:noFill/>
        </a:ln>
      </c:spPr>
    </c:plotArea>
    <c:plotVisOnly val="1"/>
    <c:dispBlanksAs val="span"/>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91810601010424E-2"/>
          <c:y val="5.0842367336913448E-2"/>
          <c:w val="0.86735857877820055"/>
          <c:h val="0.86554332414116486"/>
        </c:manualLayout>
      </c:layout>
      <c:barChart>
        <c:barDir val="col"/>
        <c:grouping val="clustered"/>
        <c:varyColors val="0"/>
        <c:ser>
          <c:idx val="2"/>
          <c:order val="0"/>
          <c:tx>
            <c:strRef>
              <c:f>'Fig 8 - Region'!$H$1</c:f>
              <c:strCache>
                <c:ptCount val="1"/>
                <c:pt idx="0">
                  <c:v>U.S. population</c:v>
                </c:pt>
              </c:strCache>
            </c:strRef>
          </c:tx>
          <c:spPr>
            <a:solidFill>
              <a:schemeClr val="accent4"/>
            </a:solidFill>
          </c:spPr>
          <c:invertIfNegative val="0"/>
          <c:cat>
            <c:strRef>
              <c:f>'Fig 8 - Region'!$E$2:$E$5</c:f>
              <c:strCache>
                <c:ptCount val="4"/>
                <c:pt idx="0">
                  <c:v>West</c:v>
                </c:pt>
                <c:pt idx="1">
                  <c:v>South</c:v>
                </c:pt>
                <c:pt idx="2">
                  <c:v>Midwest</c:v>
                </c:pt>
                <c:pt idx="3">
                  <c:v>Northeast</c:v>
                </c:pt>
              </c:strCache>
            </c:strRef>
          </c:cat>
          <c:val>
            <c:numRef>
              <c:f>'Fig 8 - Region'!$H$2:$H$5</c:f>
              <c:numCache>
                <c:formatCode>0.0</c:formatCode>
                <c:ptCount val="4"/>
                <c:pt idx="0">
                  <c:v>0.23825466160090403</c:v>
                </c:pt>
                <c:pt idx="1">
                  <c:v>0.38131067952918102</c:v>
                </c:pt>
                <c:pt idx="2">
                  <c:v>0.2088743150292732</c:v>
                </c:pt>
                <c:pt idx="3">
                  <c:v>0.17156034384064175</c:v>
                </c:pt>
              </c:numCache>
            </c:numRef>
          </c:val>
        </c:ser>
        <c:ser>
          <c:idx val="1"/>
          <c:order val="1"/>
          <c:tx>
            <c:strRef>
              <c:f>'Fig 8 - Region'!$G$1</c:f>
              <c:strCache>
                <c:ptCount val="1"/>
                <c:pt idx="0">
                  <c:v>Floorspace</c:v>
                </c:pt>
              </c:strCache>
            </c:strRef>
          </c:tx>
          <c:spPr>
            <a:solidFill>
              <a:schemeClr val="accent1">
                <a:lumMod val="75000"/>
              </a:schemeClr>
            </a:solidFill>
          </c:spPr>
          <c:invertIfNegative val="0"/>
          <c:cat>
            <c:strRef>
              <c:f>'Fig 8 - Region'!$E$2:$E$5</c:f>
              <c:strCache>
                <c:ptCount val="4"/>
                <c:pt idx="0">
                  <c:v>West</c:v>
                </c:pt>
                <c:pt idx="1">
                  <c:v>South</c:v>
                </c:pt>
                <c:pt idx="2">
                  <c:v>Midwest</c:v>
                </c:pt>
                <c:pt idx="3">
                  <c:v>Northeast</c:v>
                </c:pt>
              </c:strCache>
            </c:strRef>
          </c:cat>
          <c:val>
            <c:numRef>
              <c:f>'Fig 8 - Region'!$G$2:$G$5</c:f>
              <c:numCache>
                <c:formatCode>0.0</c:formatCode>
                <c:ptCount val="4"/>
                <c:pt idx="0">
                  <c:v>0.20283252247052033</c:v>
                </c:pt>
                <c:pt idx="1">
                  <c:v>0.36094046342871278</c:v>
                </c:pt>
                <c:pt idx="2">
                  <c:v>0.26931640141832275</c:v>
                </c:pt>
                <c:pt idx="3">
                  <c:v>0.16691061268244414</c:v>
                </c:pt>
              </c:numCache>
            </c:numRef>
          </c:val>
        </c:ser>
        <c:ser>
          <c:idx val="0"/>
          <c:order val="2"/>
          <c:tx>
            <c:strRef>
              <c:f>'Fig 8 - Region'!$F$1</c:f>
              <c:strCache>
                <c:ptCount val="1"/>
                <c:pt idx="0">
                  <c:v>Buildings</c:v>
                </c:pt>
              </c:strCache>
            </c:strRef>
          </c:tx>
          <c:spPr>
            <a:solidFill>
              <a:schemeClr val="accent1">
                <a:lumMod val="60000"/>
                <a:lumOff val="40000"/>
              </a:schemeClr>
            </a:solidFill>
          </c:spPr>
          <c:invertIfNegative val="0"/>
          <c:cat>
            <c:strRef>
              <c:f>'Fig 8 - Region'!$E$2:$E$5</c:f>
              <c:strCache>
                <c:ptCount val="4"/>
                <c:pt idx="0">
                  <c:v>West</c:v>
                </c:pt>
                <c:pt idx="1">
                  <c:v>South</c:v>
                </c:pt>
                <c:pt idx="2">
                  <c:v>Midwest</c:v>
                </c:pt>
                <c:pt idx="3">
                  <c:v>Northeast</c:v>
                </c:pt>
              </c:strCache>
            </c:strRef>
          </c:cat>
          <c:val>
            <c:numRef>
              <c:f>'Fig 8 - Region'!$F$2:$F$5</c:f>
              <c:numCache>
                <c:formatCode>0.0</c:formatCode>
                <c:ptCount val="4"/>
                <c:pt idx="0">
                  <c:v>0.21358567083474148</c:v>
                </c:pt>
                <c:pt idx="1">
                  <c:v>0.36211557958769852</c:v>
                </c:pt>
                <c:pt idx="2">
                  <c:v>0.29046975329503211</c:v>
                </c:pt>
                <c:pt idx="3">
                  <c:v>0.13399797228793511</c:v>
                </c:pt>
              </c:numCache>
            </c:numRef>
          </c:val>
        </c:ser>
        <c:dLbls>
          <c:showLegendKey val="0"/>
          <c:showVal val="0"/>
          <c:showCatName val="0"/>
          <c:showSerName val="0"/>
          <c:showPercent val="0"/>
          <c:showBubbleSize val="0"/>
        </c:dLbls>
        <c:gapWidth val="150"/>
        <c:axId val="-895199584"/>
        <c:axId val="-895202848"/>
      </c:barChart>
      <c:catAx>
        <c:axId val="-895199584"/>
        <c:scaling>
          <c:orientation val="maxMin"/>
        </c:scaling>
        <c:delete val="0"/>
        <c:axPos val="b"/>
        <c:numFmt formatCode="General" sourceLinked="0"/>
        <c:majorTickMark val="none"/>
        <c:minorTickMark val="none"/>
        <c:tickLblPos val="nextTo"/>
        <c:spPr>
          <a:ln>
            <a:solidFill>
              <a:schemeClr val="bg1">
                <a:lumMod val="85000"/>
              </a:schemeClr>
            </a:solidFill>
          </a:ln>
        </c:spPr>
        <c:txPr>
          <a:bodyPr/>
          <a:lstStyle/>
          <a:p>
            <a:pPr>
              <a:defRPr>
                <a:latin typeface="Arial" panose="020B0604020202020204" pitchFamily="34" charset="0"/>
                <a:cs typeface="Arial" panose="020B0604020202020204" pitchFamily="34" charset="0"/>
              </a:defRPr>
            </a:pPr>
            <a:endParaRPr lang="en-US"/>
          </a:p>
        </c:txPr>
        <c:crossAx val="-895202848"/>
        <c:crosses val="autoZero"/>
        <c:auto val="1"/>
        <c:lblAlgn val="ctr"/>
        <c:lblOffset val="100"/>
        <c:noMultiLvlLbl val="0"/>
      </c:catAx>
      <c:valAx>
        <c:axId val="-895202848"/>
        <c:scaling>
          <c:orientation val="minMax"/>
        </c:scaling>
        <c:delete val="0"/>
        <c:axPos val="r"/>
        <c:majorGridlines>
          <c:spPr>
            <a:ln>
              <a:solidFill>
                <a:schemeClr val="bg1">
                  <a:lumMod val="85000"/>
                </a:schemeClr>
              </a:solidFill>
            </a:ln>
          </c:spPr>
        </c:majorGridlines>
        <c:numFmt formatCode="0%" sourceLinked="0"/>
        <c:majorTickMark val="none"/>
        <c:minorTickMark val="none"/>
        <c:tickLblPos val="high"/>
        <c:spPr>
          <a:ln>
            <a:noFill/>
          </a:ln>
        </c:spPr>
        <c:txPr>
          <a:bodyPr/>
          <a:lstStyle/>
          <a:p>
            <a:pPr>
              <a:defRPr>
                <a:latin typeface="Arial" panose="020B0604020202020204" pitchFamily="34" charset="0"/>
                <a:cs typeface="Arial" panose="020B0604020202020204" pitchFamily="34" charset="0"/>
              </a:defRPr>
            </a:pPr>
            <a:endParaRPr lang="en-US"/>
          </a:p>
        </c:txPr>
        <c:crossAx val="-89519958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5934525835059"/>
          <c:y val="7.4513516476093319E-2"/>
          <c:w val="0.70154045206542137"/>
          <c:h val="0.89091926289917778"/>
        </c:manualLayout>
      </c:layout>
      <c:barChart>
        <c:barDir val="bar"/>
        <c:grouping val="clustered"/>
        <c:varyColors val="0"/>
        <c:ser>
          <c:idx val="0"/>
          <c:order val="0"/>
          <c:tx>
            <c:strRef>
              <c:f>Sheet1!$B$1</c:f>
              <c:strCache>
                <c:ptCount val="1"/>
                <c:pt idx="0">
                  <c:v>Region mean</c:v>
                </c:pt>
              </c:strCache>
            </c:strRef>
          </c:tx>
          <c:spPr>
            <a:solidFill>
              <a:schemeClr val="accent1"/>
            </a:solidFill>
            <a:ln>
              <a:noFill/>
            </a:ln>
            <a:effectLst/>
          </c:spPr>
          <c:invertIfNegative val="0"/>
          <c:dPt>
            <c:idx val="0"/>
            <c:invertIfNegative val="0"/>
            <c:bubble3D val="0"/>
            <c:spPr>
              <a:solidFill>
                <a:schemeClr val="accent5">
                  <a:lumMod val="20000"/>
                  <a:lumOff val="80000"/>
                </a:schemeClr>
              </a:solidFill>
              <a:ln>
                <a:noFill/>
              </a:ln>
              <a:effectLst/>
            </c:spPr>
          </c:dPt>
          <c:dPt>
            <c:idx val="1"/>
            <c:invertIfNegative val="0"/>
            <c:bubble3D val="0"/>
            <c:spPr>
              <a:solidFill>
                <a:schemeClr val="accent5">
                  <a:lumMod val="20000"/>
                  <a:lumOff val="80000"/>
                </a:schemeClr>
              </a:solidFill>
              <a:ln>
                <a:noFill/>
              </a:ln>
              <a:effectLst/>
            </c:spPr>
          </c:dPt>
          <c:dPt>
            <c:idx val="2"/>
            <c:invertIfNegative val="0"/>
            <c:bubble3D val="0"/>
            <c:spPr>
              <a:solidFill>
                <a:schemeClr val="accent2">
                  <a:lumMod val="20000"/>
                  <a:lumOff val="80000"/>
                </a:schemeClr>
              </a:solidFill>
              <a:ln>
                <a:noFill/>
              </a:ln>
              <a:effectLst/>
            </c:spPr>
          </c:dPt>
          <c:dPt>
            <c:idx val="3"/>
            <c:invertIfNegative val="0"/>
            <c:bubble3D val="0"/>
            <c:spPr>
              <a:solidFill>
                <a:schemeClr val="accent2">
                  <a:lumMod val="20000"/>
                  <a:lumOff val="80000"/>
                </a:schemeClr>
              </a:solidFill>
              <a:ln>
                <a:noFill/>
              </a:ln>
              <a:effectLst/>
            </c:spPr>
          </c:dPt>
          <c:dPt>
            <c:idx val="4"/>
            <c:invertIfNegative val="0"/>
            <c:bubble3D val="0"/>
            <c:spPr>
              <a:solidFill>
                <a:schemeClr val="accent2">
                  <a:lumMod val="20000"/>
                  <a:lumOff val="80000"/>
                </a:schemeClr>
              </a:solidFill>
              <a:ln>
                <a:noFill/>
              </a:ln>
              <a:effectLst/>
            </c:spPr>
          </c:dPt>
          <c:dPt>
            <c:idx val="5"/>
            <c:invertIfNegative val="0"/>
            <c:bubble3D val="0"/>
            <c:spPr>
              <a:solidFill>
                <a:schemeClr val="accent1">
                  <a:lumMod val="20000"/>
                  <a:lumOff val="80000"/>
                </a:schemeClr>
              </a:solidFill>
              <a:ln>
                <a:noFill/>
              </a:ln>
              <a:effectLst/>
            </c:spPr>
          </c:dPt>
          <c:dPt>
            <c:idx val="6"/>
            <c:invertIfNegative val="0"/>
            <c:bubble3D val="0"/>
            <c:spPr>
              <a:solidFill>
                <a:schemeClr val="accent1">
                  <a:lumMod val="20000"/>
                  <a:lumOff val="80000"/>
                </a:schemeClr>
              </a:solidFill>
              <a:ln>
                <a:noFill/>
              </a:ln>
              <a:effectLst/>
            </c:spPr>
          </c:dPt>
          <c:dPt>
            <c:idx val="7"/>
            <c:invertIfNegative val="0"/>
            <c:bubble3D val="0"/>
            <c:spPr>
              <a:solidFill>
                <a:schemeClr val="accent3">
                  <a:lumMod val="20000"/>
                  <a:lumOff val="80000"/>
                </a:schemeClr>
              </a:solidFill>
              <a:ln>
                <a:noFill/>
              </a:ln>
              <a:effectLst/>
            </c:spPr>
          </c:dPt>
          <c:dPt>
            <c:idx val="8"/>
            <c:invertIfNegative val="0"/>
            <c:bubble3D val="0"/>
            <c:spPr>
              <a:solidFill>
                <a:schemeClr val="accent3">
                  <a:lumMod val="20000"/>
                  <a:lumOff val="80000"/>
                </a:schemeClr>
              </a:solidFill>
              <a:ln>
                <a:noFill/>
              </a:ln>
              <a:effectLst/>
            </c:spPr>
          </c:dPt>
          <c:cat>
            <c:strRef>
              <c:f>Sheet1!$A$2:$A$10</c:f>
              <c:strCache>
                <c:ptCount val="9"/>
                <c:pt idx="0">
                  <c:v>  Pacific</c:v>
                </c:pt>
                <c:pt idx="1">
                  <c:v>  Mountain</c:v>
                </c:pt>
                <c:pt idx="2">
                  <c:v>  West South Central</c:v>
                </c:pt>
                <c:pt idx="3">
                  <c:v>  East South Central</c:v>
                </c:pt>
                <c:pt idx="4">
                  <c:v>  South Atlantic </c:v>
                </c:pt>
                <c:pt idx="5">
                  <c:v>  West North Central</c:v>
                </c:pt>
                <c:pt idx="6">
                  <c:v>  East North Central</c:v>
                </c:pt>
                <c:pt idx="7">
                  <c:v>  Middle Atlantic</c:v>
                </c:pt>
                <c:pt idx="8">
                  <c:v>  New England </c:v>
                </c:pt>
              </c:strCache>
            </c:strRef>
          </c:cat>
          <c:val>
            <c:numRef>
              <c:f>Sheet1!$B$2:$B$10</c:f>
              <c:numCache>
                <c:formatCode>General</c:formatCode>
                <c:ptCount val="9"/>
                <c:pt idx="0">
                  <c:v>15.6</c:v>
                </c:pt>
                <c:pt idx="1">
                  <c:v>15.6</c:v>
                </c:pt>
                <c:pt idx="2">
                  <c:v>16.3</c:v>
                </c:pt>
                <c:pt idx="3">
                  <c:v>16.3</c:v>
                </c:pt>
                <c:pt idx="4">
                  <c:v>16.3</c:v>
                </c:pt>
                <c:pt idx="5">
                  <c:v>15.2</c:v>
                </c:pt>
                <c:pt idx="6">
                  <c:v>15.2</c:v>
                </c:pt>
                <c:pt idx="7">
                  <c:v>20.399999999999999</c:v>
                </c:pt>
                <c:pt idx="8">
                  <c:v>20.399999999999999</c:v>
                </c:pt>
              </c:numCache>
            </c:numRef>
          </c:val>
        </c:ser>
        <c:dLbls>
          <c:showLegendKey val="0"/>
          <c:showVal val="0"/>
          <c:showCatName val="0"/>
          <c:showSerName val="0"/>
          <c:showPercent val="0"/>
          <c:showBubbleSize val="0"/>
        </c:dLbls>
        <c:gapWidth val="0"/>
        <c:axId val="-895193600"/>
        <c:axId val="-895193056"/>
      </c:barChart>
      <c:barChart>
        <c:barDir val="bar"/>
        <c:grouping val="clustered"/>
        <c:varyColors val="0"/>
        <c:ser>
          <c:idx val="1"/>
          <c:order val="1"/>
          <c:tx>
            <c:strRef>
              <c:f>Sheet1!$C$1</c:f>
              <c:strCache>
                <c:ptCount val="1"/>
                <c:pt idx="0">
                  <c:v>Average building size</c:v>
                </c:pt>
              </c:strCache>
            </c:strRef>
          </c:tx>
          <c:spPr>
            <a:solidFill>
              <a:schemeClr val="accent2"/>
            </a:solidFill>
            <a:ln>
              <a:noFill/>
            </a:ln>
            <a:effectLst/>
          </c:spPr>
          <c:invertIfNegative val="0"/>
          <c:dPt>
            <c:idx val="0"/>
            <c:invertIfNegative val="0"/>
            <c:bubble3D val="0"/>
            <c:spPr>
              <a:solidFill>
                <a:schemeClr val="accent5"/>
              </a:solidFill>
              <a:ln>
                <a:noFill/>
              </a:ln>
              <a:effectLst/>
            </c:spPr>
          </c:dPt>
          <c:dPt>
            <c:idx val="1"/>
            <c:invertIfNegative val="0"/>
            <c:bubble3D val="0"/>
            <c:spPr>
              <a:solidFill>
                <a:schemeClr val="accent5"/>
              </a:solidFill>
              <a:ln>
                <a:noFill/>
              </a:ln>
              <a:effectLst/>
            </c:spPr>
          </c:dPt>
          <c:dPt>
            <c:idx val="2"/>
            <c:invertIfNegative val="0"/>
            <c:bubble3D val="0"/>
            <c:spPr>
              <a:solidFill>
                <a:schemeClr val="accent2">
                  <a:lumMod val="75000"/>
                </a:schemeClr>
              </a:solidFill>
              <a:ln>
                <a:noFill/>
              </a:ln>
              <a:effectLst/>
            </c:spPr>
          </c:dPt>
          <c:dPt>
            <c:idx val="3"/>
            <c:invertIfNegative val="0"/>
            <c:bubble3D val="0"/>
            <c:spPr>
              <a:solidFill>
                <a:schemeClr val="accent2">
                  <a:lumMod val="75000"/>
                </a:schemeClr>
              </a:solidFill>
              <a:ln>
                <a:noFill/>
              </a:ln>
              <a:effectLst/>
            </c:spPr>
          </c:dPt>
          <c:dPt>
            <c:idx val="4"/>
            <c:invertIfNegative val="0"/>
            <c:bubble3D val="0"/>
            <c:spPr>
              <a:solidFill>
                <a:schemeClr val="accent2">
                  <a:lumMod val="75000"/>
                </a:schemeClr>
              </a:solidFill>
              <a:ln>
                <a:noFill/>
              </a:ln>
              <a:effectLst/>
            </c:spPr>
          </c:dPt>
          <c:dPt>
            <c:idx val="5"/>
            <c:invertIfNegative val="0"/>
            <c:bubble3D val="0"/>
            <c:spPr>
              <a:solidFill>
                <a:schemeClr val="accent1">
                  <a:lumMod val="75000"/>
                </a:schemeClr>
              </a:solidFill>
              <a:ln>
                <a:noFill/>
              </a:ln>
              <a:effectLst/>
            </c:spPr>
          </c:dPt>
          <c:dPt>
            <c:idx val="6"/>
            <c:invertIfNegative val="0"/>
            <c:bubble3D val="0"/>
            <c:spPr>
              <a:solidFill>
                <a:schemeClr val="accent1">
                  <a:lumMod val="75000"/>
                </a:schemeClr>
              </a:solidFill>
              <a:ln>
                <a:noFill/>
              </a:ln>
              <a:effectLst/>
            </c:spPr>
          </c:dPt>
          <c:dPt>
            <c:idx val="7"/>
            <c:invertIfNegative val="0"/>
            <c:bubble3D val="0"/>
            <c:spPr>
              <a:solidFill>
                <a:schemeClr val="accent3">
                  <a:lumMod val="75000"/>
                </a:schemeClr>
              </a:solidFill>
              <a:ln>
                <a:noFill/>
              </a:ln>
              <a:effectLst/>
            </c:spPr>
          </c:dPt>
          <c:dPt>
            <c:idx val="8"/>
            <c:invertIfNegative val="0"/>
            <c:bubble3D val="0"/>
            <c:spPr>
              <a:solidFill>
                <a:schemeClr val="accent3">
                  <a:lumMod val="75000"/>
                </a:schemeClr>
              </a:solidFill>
              <a:ln>
                <a:noFill/>
              </a:ln>
              <a:effectLst/>
            </c:spPr>
          </c:dPt>
          <c:cat>
            <c:strRef>
              <c:f>Sheet1!$A$2:$A$10</c:f>
              <c:strCache>
                <c:ptCount val="9"/>
                <c:pt idx="0">
                  <c:v>  Pacific</c:v>
                </c:pt>
                <c:pt idx="1">
                  <c:v>  Mountain</c:v>
                </c:pt>
                <c:pt idx="2">
                  <c:v>  West South Central</c:v>
                </c:pt>
                <c:pt idx="3">
                  <c:v>  East South Central</c:v>
                </c:pt>
                <c:pt idx="4">
                  <c:v>  South Atlantic </c:v>
                </c:pt>
                <c:pt idx="5">
                  <c:v>  West North Central</c:v>
                </c:pt>
                <c:pt idx="6">
                  <c:v>  East North Central</c:v>
                </c:pt>
                <c:pt idx="7">
                  <c:v>  Middle Atlantic</c:v>
                </c:pt>
                <c:pt idx="8">
                  <c:v>  New England </c:v>
                </c:pt>
              </c:strCache>
            </c:strRef>
          </c:cat>
          <c:val>
            <c:numRef>
              <c:f>Sheet1!$C$2:$C$10</c:f>
              <c:numCache>
                <c:formatCode>General</c:formatCode>
                <c:ptCount val="9"/>
                <c:pt idx="0">
                  <c:v>15.2</c:v>
                </c:pt>
                <c:pt idx="1">
                  <c:v>16.2</c:v>
                </c:pt>
                <c:pt idx="2">
                  <c:v>15.2</c:v>
                </c:pt>
                <c:pt idx="3">
                  <c:v>15.5</c:v>
                </c:pt>
                <c:pt idx="4">
                  <c:v>17.5</c:v>
                </c:pt>
                <c:pt idx="5">
                  <c:v>13.8</c:v>
                </c:pt>
                <c:pt idx="6">
                  <c:v>16</c:v>
                </c:pt>
                <c:pt idx="7">
                  <c:v>23.9</c:v>
                </c:pt>
                <c:pt idx="8">
                  <c:v>13.9</c:v>
                </c:pt>
              </c:numCache>
            </c:numRef>
          </c:val>
        </c:ser>
        <c:dLbls>
          <c:showLegendKey val="0"/>
          <c:showVal val="0"/>
          <c:showCatName val="0"/>
          <c:showSerName val="0"/>
          <c:showPercent val="0"/>
          <c:showBubbleSize val="0"/>
        </c:dLbls>
        <c:gapWidth val="100"/>
        <c:axId val="-891833440"/>
        <c:axId val="-895190880"/>
      </c:barChart>
      <c:catAx>
        <c:axId val="-8951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95193056"/>
        <c:crosses val="autoZero"/>
        <c:auto val="1"/>
        <c:lblAlgn val="ctr"/>
        <c:lblOffset val="100"/>
        <c:noMultiLvlLbl val="0"/>
      </c:catAx>
      <c:valAx>
        <c:axId val="-895193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5193600"/>
        <c:crosses val="autoZero"/>
        <c:crossBetween val="between"/>
      </c:valAx>
      <c:valAx>
        <c:axId val="-895190880"/>
        <c:scaling>
          <c:orientation val="minMax"/>
          <c:max val="25"/>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91833440"/>
        <c:crosses val="max"/>
        <c:crossBetween val="between"/>
      </c:valAx>
      <c:catAx>
        <c:axId val="-891833440"/>
        <c:scaling>
          <c:orientation val="minMax"/>
        </c:scaling>
        <c:delete val="1"/>
        <c:axPos val="l"/>
        <c:numFmt formatCode="General" sourceLinked="1"/>
        <c:majorTickMark val="out"/>
        <c:minorTickMark val="none"/>
        <c:tickLblPos val="nextTo"/>
        <c:crossAx val="-8951908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'Figure 5 - SQFT Categories'!$C$1</c:f>
              <c:strCache>
                <c:ptCount val="1"/>
                <c:pt idx="0">
                  <c:v>Count %</c:v>
                </c:pt>
              </c:strCache>
            </c:strRef>
          </c:tx>
          <c:spPr>
            <a:solidFill>
              <a:schemeClr val="accent1"/>
            </a:solidFill>
            <a:ln>
              <a:noFill/>
            </a:ln>
            <a:effectLst/>
          </c:spPr>
          <c:invertIfNegative val="0"/>
          <c:cat>
            <c:strRef>
              <c:f>'Figure 5 - SQFT Categories'!$A$2:$A$9</c:f>
              <c:strCache>
                <c:ptCount val="8"/>
                <c:pt idx="0">
                  <c:v>Over 500,000</c:v>
                </c:pt>
                <c:pt idx="1">
                  <c:v>200,001 to 500,000</c:v>
                </c:pt>
                <c:pt idx="2">
                  <c:v>100,001 to 200,000</c:v>
                </c:pt>
                <c:pt idx="3">
                  <c:v>50,001 to 100,000</c:v>
                </c:pt>
                <c:pt idx="4">
                  <c:v>25,001 to 50,000</c:v>
                </c:pt>
                <c:pt idx="5">
                  <c:v>10,001 to 25,000</c:v>
                </c:pt>
                <c:pt idx="6">
                  <c:v>5,001 to 10,000</c:v>
                </c:pt>
                <c:pt idx="7">
                  <c:v>1,001 to 5,000</c:v>
                </c:pt>
              </c:strCache>
            </c:strRef>
          </c:cat>
          <c:val>
            <c:numRef>
              <c:f>'Figure 5 - SQFT Categories'!$C$2:$C$9</c:f>
              <c:numCache>
                <c:formatCode>0%</c:formatCode>
                <c:ptCount val="8"/>
                <c:pt idx="0">
                  <c:v>1.4830492723140029E-3</c:v>
                </c:pt>
                <c:pt idx="1">
                  <c:v>6.7361561228289893E-3</c:v>
                </c:pt>
                <c:pt idx="2">
                  <c:v>1.5728736990158514E-2</c:v>
                </c:pt>
                <c:pt idx="3">
                  <c:v>3.6905910095819477E-2</c:v>
                </c:pt>
                <c:pt idx="4">
                  <c:v>6.7012638276560552E-2</c:v>
                </c:pt>
                <c:pt idx="5">
                  <c:v>0.16324068823489257</c:v>
                </c:pt>
                <c:pt idx="6">
                  <c:v>0.22953537318365749</c:v>
                </c:pt>
                <c:pt idx="7">
                  <c:v>0.47935744782376838</c:v>
                </c:pt>
              </c:numCache>
            </c:numRef>
          </c:val>
        </c:ser>
        <c:dLbls>
          <c:showLegendKey val="0"/>
          <c:showVal val="0"/>
          <c:showCatName val="0"/>
          <c:showSerName val="0"/>
          <c:showPercent val="0"/>
          <c:showBubbleSize val="0"/>
        </c:dLbls>
        <c:gapWidth val="100"/>
        <c:axId val="-895200672"/>
        <c:axId val="-895198496"/>
      </c:barChart>
      <c:barChart>
        <c:barDir val="bar"/>
        <c:grouping val="clustered"/>
        <c:varyColors val="0"/>
        <c:ser>
          <c:idx val="1"/>
          <c:order val="1"/>
          <c:tx>
            <c:strRef>
              <c:f>'Figure 5 - SQFT Categories'!$E$1</c:f>
              <c:strCache>
                <c:ptCount val="1"/>
                <c:pt idx="0">
                  <c:v>Floorspace %</c:v>
                </c:pt>
              </c:strCache>
            </c:strRef>
          </c:tx>
          <c:spPr>
            <a:solidFill>
              <a:schemeClr val="tx1">
                <a:lumMod val="50000"/>
                <a:lumOff val="50000"/>
                <a:alpha val="50000"/>
              </a:schemeClr>
            </a:solidFill>
            <a:ln>
              <a:noFill/>
            </a:ln>
            <a:effectLst/>
          </c:spPr>
          <c:invertIfNegative val="0"/>
          <c:cat>
            <c:strRef>
              <c:f>'Figure 5 - SQFT Categories'!$A$2:$A$9</c:f>
              <c:strCache>
                <c:ptCount val="8"/>
                <c:pt idx="0">
                  <c:v>Over 500,000</c:v>
                </c:pt>
                <c:pt idx="1">
                  <c:v>200,001 to 500,000</c:v>
                </c:pt>
                <c:pt idx="2">
                  <c:v>100,001 to 200,000</c:v>
                </c:pt>
                <c:pt idx="3">
                  <c:v>50,001 to 100,000</c:v>
                </c:pt>
                <c:pt idx="4">
                  <c:v>25,001 to 50,000</c:v>
                </c:pt>
                <c:pt idx="5">
                  <c:v>10,001 to 25,000</c:v>
                </c:pt>
                <c:pt idx="6">
                  <c:v>5,001 to 10,000</c:v>
                </c:pt>
                <c:pt idx="7">
                  <c:v>1,001 to 5,000</c:v>
                </c:pt>
              </c:strCache>
            </c:strRef>
          </c:cat>
          <c:val>
            <c:numRef>
              <c:f>'Figure 5 - SQFT Categories'!$E$2:$E$9</c:f>
              <c:numCache>
                <c:formatCode>0%</c:formatCode>
                <c:ptCount val="8"/>
                <c:pt idx="0">
                  <c:v>8.5682728135142897E-2</c:v>
                </c:pt>
                <c:pt idx="1">
                  <c:v>0.12028227342039183</c:v>
                </c:pt>
                <c:pt idx="2">
                  <c:v>0.13333085947951376</c:v>
                </c:pt>
                <c:pt idx="3">
                  <c:v>0.16003761894084784</c:v>
                </c:pt>
                <c:pt idx="4">
                  <c:v>0.14974989149894607</c:v>
                </c:pt>
                <c:pt idx="5">
                  <c:v>0.16272371658012752</c:v>
                </c:pt>
                <c:pt idx="6">
                  <c:v>0.10467632927189656</c:v>
                </c:pt>
                <c:pt idx="7">
                  <c:v>8.3516582673133513E-2</c:v>
                </c:pt>
              </c:numCache>
            </c:numRef>
          </c:val>
        </c:ser>
        <c:dLbls>
          <c:showLegendKey val="0"/>
          <c:showVal val="0"/>
          <c:showCatName val="0"/>
          <c:showSerName val="0"/>
          <c:showPercent val="0"/>
          <c:showBubbleSize val="0"/>
        </c:dLbls>
        <c:gapWidth val="50"/>
        <c:axId val="-895190336"/>
        <c:axId val="-895195232"/>
      </c:barChart>
      <c:catAx>
        <c:axId val="-895200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95198496"/>
        <c:crosses val="autoZero"/>
        <c:auto val="1"/>
        <c:lblAlgn val="ctr"/>
        <c:lblOffset val="100"/>
        <c:noMultiLvlLbl val="0"/>
      </c:catAx>
      <c:valAx>
        <c:axId val="-895198496"/>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5200672"/>
        <c:crosses val="autoZero"/>
        <c:crossBetween val="between"/>
        <c:majorUnit val="0.1"/>
      </c:valAx>
      <c:valAx>
        <c:axId val="-895195232"/>
        <c:scaling>
          <c:orientation val="minMax"/>
          <c:max val="0.5"/>
        </c:scaling>
        <c:delete val="0"/>
        <c:axPos val="t"/>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95190336"/>
        <c:crosses val="max"/>
        <c:crossBetween val="between"/>
        <c:majorUnit val="0.1"/>
      </c:valAx>
      <c:catAx>
        <c:axId val="-895190336"/>
        <c:scaling>
          <c:orientation val="minMax"/>
        </c:scaling>
        <c:delete val="1"/>
        <c:axPos val="l"/>
        <c:numFmt formatCode="General" sourceLinked="1"/>
        <c:majorTickMark val="out"/>
        <c:minorTickMark val="none"/>
        <c:tickLblPos val="nextTo"/>
        <c:crossAx val="-8951952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'Figure 2 - PBA %'!$J$1</c:f>
              <c:strCache>
                <c:ptCount val="1"/>
                <c:pt idx="0">
                  <c:v>Total Floorspace</c:v>
                </c:pt>
              </c:strCache>
            </c:strRef>
          </c:tx>
          <c:spPr>
            <a:ln>
              <a:noFill/>
            </a:ln>
          </c:spPr>
          <c:dPt>
            <c:idx val="0"/>
            <c:bubble3D val="0"/>
            <c:spPr>
              <a:solidFill>
                <a:schemeClr val="bg1">
                  <a:lumMod val="85000"/>
                </a:schemeClr>
              </a:solidFill>
              <a:ln w="19050">
                <a:noFill/>
              </a:ln>
              <a:effectLst/>
            </c:spPr>
          </c:dPt>
          <c:dPt>
            <c:idx val="1"/>
            <c:bubble3D val="0"/>
            <c:spPr>
              <a:solidFill>
                <a:schemeClr val="tx1">
                  <a:lumMod val="75000"/>
                  <a:lumOff val="25000"/>
                </a:schemeClr>
              </a:solidFill>
              <a:ln w="19050">
                <a:noFill/>
              </a:ln>
              <a:effectLst/>
            </c:spPr>
          </c:dPt>
          <c:dPt>
            <c:idx val="2"/>
            <c:bubble3D val="0"/>
            <c:spPr>
              <a:solidFill>
                <a:schemeClr val="accent5">
                  <a:lumMod val="75000"/>
                </a:schemeClr>
              </a:solidFill>
              <a:ln w="19050">
                <a:noFill/>
              </a:ln>
              <a:effectLst/>
            </c:spPr>
          </c:dPt>
          <c:dPt>
            <c:idx val="3"/>
            <c:bubble3D val="0"/>
            <c:spPr>
              <a:solidFill>
                <a:schemeClr val="accent5"/>
              </a:solidFill>
              <a:ln w="19050">
                <a:noFill/>
              </a:ln>
              <a:effectLst/>
            </c:spPr>
          </c:dPt>
          <c:dPt>
            <c:idx val="4"/>
            <c:bubble3D val="0"/>
            <c:spPr>
              <a:solidFill>
                <a:schemeClr val="accent5">
                  <a:lumMod val="60000"/>
                  <a:lumOff val="40000"/>
                </a:schemeClr>
              </a:solidFill>
              <a:ln w="19050">
                <a:noFill/>
              </a:ln>
              <a:effectLst/>
            </c:spPr>
          </c:dPt>
          <c:dPt>
            <c:idx val="5"/>
            <c:bubble3D val="0"/>
            <c:spPr>
              <a:solidFill>
                <a:schemeClr val="accent4">
                  <a:lumMod val="75000"/>
                </a:schemeClr>
              </a:solidFill>
              <a:ln w="19050">
                <a:noFill/>
              </a:ln>
              <a:effectLst/>
            </c:spPr>
          </c:dPt>
          <c:dPt>
            <c:idx val="6"/>
            <c:bubble3D val="0"/>
            <c:spPr>
              <a:solidFill>
                <a:schemeClr val="accent4"/>
              </a:solidFill>
              <a:ln w="19050">
                <a:noFill/>
              </a:ln>
              <a:effectLst/>
            </c:spPr>
          </c:dPt>
          <c:dPt>
            <c:idx val="7"/>
            <c:bubble3D val="0"/>
            <c:spPr>
              <a:solidFill>
                <a:schemeClr val="accent1">
                  <a:lumMod val="75000"/>
                </a:schemeClr>
              </a:solidFill>
              <a:ln w="19050">
                <a:noFill/>
              </a:ln>
              <a:effectLst/>
            </c:spPr>
          </c:dPt>
          <c:dPt>
            <c:idx val="8"/>
            <c:bubble3D val="0"/>
            <c:spPr>
              <a:solidFill>
                <a:schemeClr val="tx2"/>
              </a:solidFill>
              <a:ln w="19050">
                <a:noFill/>
              </a:ln>
              <a:effectLst/>
            </c:spPr>
          </c:dPt>
          <c:cat>
            <c:strRef>
              <c:f>'Figure 2 - PBA %'!$I$2:$I$10</c:f>
              <c:strCache>
                <c:ptCount val="9"/>
                <c:pt idx="0">
                  <c:v>All other Buildings</c:v>
                </c:pt>
                <c:pt idx="1">
                  <c:v>Lodging</c:v>
                </c:pt>
                <c:pt idx="2">
                  <c:v>Education</c:v>
                </c:pt>
                <c:pt idx="3">
                  <c:v>Religious worship</c:v>
                </c:pt>
                <c:pt idx="4">
                  <c:v>Public assembly</c:v>
                </c:pt>
                <c:pt idx="5">
                  <c:v>Mercantile</c:v>
                </c:pt>
                <c:pt idx="6">
                  <c:v>Service</c:v>
                </c:pt>
                <c:pt idx="7">
                  <c:v>Office</c:v>
                </c:pt>
                <c:pt idx="8">
                  <c:v>Warehouse &amp; Storage</c:v>
                </c:pt>
              </c:strCache>
            </c:strRef>
          </c:cat>
          <c:val>
            <c:numRef>
              <c:f>'Figure 2 - PBA %'!$K$2:$K$10</c:f>
              <c:numCache>
                <c:formatCode>_(* #,##0_);_(* \(#,##0\);_(* "-"??_);_(@_)</c:formatCode>
                <c:ptCount val="9"/>
                <c:pt idx="0">
                  <c:v>12058000000</c:v>
                </c:pt>
                <c:pt idx="1">
                  <c:v>6949000000</c:v>
                </c:pt>
                <c:pt idx="2">
                  <c:v>13677000000</c:v>
                </c:pt>
                <c:pt idx="3">
                  <c:v>5721000000</c:v>
                </c:pt>
                <c:pt idx="4">
                  <c:v>7288000000</c:v>
                </c:pt>
                <c:pt idx="5">
                  <c:v>10701000000</c:v>
                </c:pt>
                <c:pt idx="6">
                  <c:v>6375000000</c:v>
                </c:pt>
                <c:pt idx="7">
                  <c:v>16853000000</c:v>
                </c:pt>
                <c:pt idx="8">
                  <c:v>17393000000</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'Figure 2 - PBA %'!$G$1</c:f>
              <c:strCache>
                <c:ptCount val="1"/>
                <c:pt idx="0">
                  <c:v>Number of Buildings</c:v>
                </c:pt>
              </c:strCache>
            </c:strRef>
          </c:tx>
          <c:spPr>
            <a:ln>
              <a:noFill/>
            </a:ln>
          </c:spPr>
          <c:dPt>
            <c:idx val="0"/>
            <c:bubble3D val="0"/>
            <c:spPr>
              <a:solidFill>
                <a:schemeClr val="bg1">
                  <a:lumMod val="85000"/>
                </a:schemeClr>
              </a:solidFill>
              <a:ln w="19050">
                <a:noFill/>
              </a:ln>
              <a:effectLst/>
            </c:spPr>
          </c:dPt>
          <c:dPt>
            <c:idx val="1"/>
            <c:bubble3D val="0"/>
            <c:spPr>
              <a:solidFill>
                <a:schemeClr val="accent5">
                  <a:lumMod val="50000"/>
                </a:schemeClr>
              </a:solidFill>
              <a:ln w="19050">
                <a:noFill/>
              </a:ln>
              <a:effectLst/>
            </c:spPr>
          </c:dPt>
          <c:dPt>
            <c:idx val="2"/>
            <c:bubble3D val="0"/>
            <c:spPr>
              <a:solidFill>
                <a:schemeClr val="accent5">
                  <a:lumMod val="75000"/>
                </a:schemeClr>
              </a:solidFill>
              <a:ln w="19050">
                <a:noFill/>
              </a:ln>
              <a:effectLst/>
            </c:spPr>
          </c:dPt>
          <c:dPt>
            <c:idx val="3"/>
            <c:bubble3D val="0"/>
            <c:spPr>
              <a:solidFill>
                <a:schemeClr val="accent5"/>
              </a:solidFill>
              <a:ln w="19050">
                <a:noFill/>
              </a:ln>
              <a:effectLst/>
            </c:spPr>
          </c:dPt>
          <c:dPt>
            <c:idx val="4"/>
            <c:bubble3D val="0"/>
            <c:spPr>
              <a:solidFill>
                <a:schemeClr val="accent5">
                  <a:lumMod val="60000"/>
                  <a:lumOff val="40000"/>
                </a:schemeClr>
              </a:solidFill>
              <a:ln w="19050">
                <a:noFill/>
              </a:ln>
              <a:effectLst/>
            </c:spPr>
          </c:dPt>
          <c:dPt>
            <c:idx val="5"/>
            <c:bubble3D val="0"/>
            <c:spPr>
              <a:solidFill>
                <a:schemeClr val="accent4">
                  <a:lumMod val="75000"/>
                </a:schemeClr>
              </a:solidFill>
              <a:ln w="19050">
                <a:noFill/>
              </a:ln>
              <a:effectLst/>
            </c:spPr>
          </c:dPt>
          <c:dPt>
            <c:idx val="6"/>
            <c:bubble3D val="0"/>
            <c:spPr>
              <a:solidFill>
                <a:schemeClr val="accent4"/>
              </a:solidFill>
              <a:ln w="19050">
                <a:noFill/>
              </a:ln>
              <a:effectLst/>
            </c:spPr>
          </c:dPt>
          <c:dPt>
            <c:idx val="7"/>
            <c:bubble3D val="0"/>
            <c:spPr>
              <a:solidFill>
                <a:schemeClr val="accent1">
                  <a:lumMod val="75000"/>
                </a:schemeClr>
              </a:solidFill>
              <a:ln w="19050">
                <a:noFill/>
              </a:ln>
              <a:effectLst/>
            </c:spPr>
          </c:dPt>
          <c:dPt>
            <c:idx val="8"/>
            <c:bubble3D val="0"/>
            <c:spPr>
              <a:solidFill>
                <a:schemeClr val="tx2"/>
              </a:solidFill>
              <a:ln w="19050">
                <a:noFill/>
              </a:ln>
              <a:effectLst/>
            </c:spPr>
          </c:dPt>
          <c:cat>
            <c:strRef>
              <c:f>'Figure 2 - PBA %'!$F$2:$F$10</c:f>
              <c:strCache>
                <c:ptCount val="9"/>
                <c:pt idx="0">
                  <c:v>All other Buildings</c:v>
                </c:pt>
                <c:pt idx="1">
                  <c:v>Food service</c:v>
                </c:pt>
                <c:pt idx="2">
                  <c:v>Education</c:v>
                </c:pt>
                <c:pt idx="3">
                  <c:v>Religious worship</c:v>
                </c:pt>
                <c:pt idx="4">
                  <c:v>Public assembly</c:v>
                </c:pt>
                <c:pt idx="5">
                  <c:v>Mercantile</c:v>
                </c:pt>
                <c:pt idx="6">
                  <c:v>Service</c:v>
                </c:pt>
                <c:pt idx="7">
                  <c:v>Office</c:v>
                </c:pt>
                <c:pt idx="8">
                  <c:v>Warehouse &amp; Storage</c:v>
                </c:pt>
              </c:strCache>
            </c:strRef>
          </c:cat>
          <c:val>
            <c:numRef>
              <c:f>'Figure 2 - PBA %'!$H$2:$H$10</c:f>
              <c:numCache>
                <c:formatCode>_(* #,##0_);_(* \(#,##0\);_(* "-"??_);_(@_)</c:formatCode>
                <c:ptCount val="9"/>
                <c:pt idx="0">
                  <c:v>908000</c:v>
                </c:pt>
                <c:pt idx="1">
                  <c:v>284000</c:v>
                </c:pt>
                <c:pt idx="2">
                  <c:v>438000</c:v>
                </c:pt>
                <c:pt idx="3">
                  <c:v>439000</c:v>
                </c:pt>
                <c:pt idx="4">
                  <c:v>488000</c:v>
                </c:pt>
                <c:pt idx="5">
                  <c:v>518000</c:v>
                </c:pt>
                <c:pt idx="6">
                  <c:v>867000</c:v>
                </c:pt>
                <c:pt idx="7">
                  <c:v>972000</c:v>
                </c:pt>
                <c:pt idx="8">
                  <c:v>1004000</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110171530670376E-2"/>
          <c:y val="4.5174537987679675E-2"/>
          <c:w val="0.87277409683545659"/>
          <c:h val="0.86184756631030868"/>
        </c:manualLayout>
      </c:layout>
      <c:scatterChart>
        <c:scatterStyle val="lineMarker"/>
        <c:varyColors val="0"/>
        <c:ser>
          <c:idx val="0"/>
          <c:order val="0"/>
          <c:tx>
            <c:strRef>
              <c:f>'Figure 4 - PBA Changes'!$K$1</c:f>
              <c:strCache>
                <c:ptCount val="1"/>
                <c:pt idx="0">
                  <c:v>Spacing</c:v>
                </c:pt>
              </c:strCache>
            </c:strRef>
          </c:tx>
          <c:spPr>
            <a:ln w="19050" cap="rnd">
              <a:noFill/>
              <a:round/>
            </a:ln>
            <a:effectLst/>
          </c:spPr>
          <c:marker>
            <c:symbol val="circle"/>
            <c:size val="14"/>
            <c:spPr>
              <a:solidFill>
                <a:schemeClr val="tx2"/>
              </a:solidFill>
              <a:ln w="9525">
                <a:noFill/>
              </a:ln>
              <a:effectLst/>
            </c:spPr>
          </c:marker>
          <c:xVal>
            <c:numRef>
              <c:f>'Figure 4 - PBA Changes'!$J$2:$J$15</c:f>
              <c:numCache>
                <c:formatCode>_(* #,##0_);_(* \(#,##0\);_(* "-"??_);_(@_)</c:formatCode>
                <c:ptCount val="14"/>
                <c:pt idx="0">
                  <c:v>1004000</c:v>
                </c:pt>
                <c:pt idx="1">
                  <c:v>972000</c:v>
                </c:pt>
                <c:pt idx="2">
                  <c:v>867000</c:v>
                </c:pt>
                <c:pt idx="3">
                  <c:v>518000</c:v>
                </c:pt>
                <c:pt idx="4">
                  <c:v>488000</c:v>
                </c:pt>
                <c:pt idx="5">
                  <c:v>439000</c:v>
                </c:pt>
                <c:pt idx="6">
                  <c:v>438000</c:v>
                </c:pt>
                <c:pt idx="7">
                  <c:v>284000</c:v>
                </c:pt>
                <c:pt idx="8">
                  <c:v>214000</c:v>
                </c:pt>
                <c:pt idx="9">
                  <c:v>209000</c:v>
                </c:pt>
                <c:pt idx="10">
                  <c:v>163000</c:v>
                </c:pt>
                <c:pt idx="11">
                  <c:v>137000</c:v>
                </c:pt>
                <c:pt idx="12">
                  <c:v>113000</c:v>
                </c:pt>
                <c:pt idx="13">
                  <c:v>72000</c:v>
                </c:pt>
              </c:numCache>
            </c:numRef>
          </c:xVal>
          <c:yVal>
            <c:numRef>
              <c:f>'Figure 4 - PBA Changes'!$K$2:$K$15</c:f>
              <c:numCache>
                <c:formatCode>General</c:formatCode>
                <c:ptCount val="14"/>
                <c:pt idx="0">
                  <c:v>7</c:v>
                </c:pt>
                <c:pt idx="1">
                  <c:v>6.5</c:v>
                </c:pt>
                <c:pt idx="2">
                  <c:v>6</c:v>
                </c:pt>
                <c:pt idx="3">
                  <c:v>5.5</c:v>
                </c:pt>
                <c:pt idx="4">
                  <c:v>5</c:v>
                </c:pt>
                <c:pt idx="5">
                  <c:v>4.5</c:v>
                </c:pt>
                <c:pt idx="6">
                  <c:v>4</c:v>
                </c:pt>
                <c:pt idx="7">
                  <c:v>3.5</c:v>
                </c:pt>
                <c:pt idx="8">
                  <c:v>3</c:v>
                </c:pt>
                <c:pt idx="9">
                  <c:v>2.5</c:v>
                </c:pt>
                <c:pt idx="10">
                  <c:v>2</c:v>
                </c:pt>
                <c:pt idx="11">
                  <c:v>1.5</c:v>
                </c:pt>
                <c:pt idx="12">
                  <c:v>1</c:v>
                </c:pt>
                <c:pt idx="13">
                  <c:v>0.5</c:v>
                </c:pt>
              </c:numCache>
            </c:numRef>
          </c:yVal>
          <c:smooth val="0"/>
        </c:ser>
        <c:ser>
          <c:idx val="1"/>
          <c:order val="1"/>
          <c:tx>
            <c:strRef>
              <c:f>'Figure 4 - PBA Changes'!$F$2:$F$15</c:f>
              <c:strCache>
                <c:ptCount val="14"/>
                <c:pt idx="0">
                  <c:v>Warehouse &amp; Storage</c:v>
                </c:pt>
                <c:pt idx="1">
                  <c:v>Office</c:v>
                </c:pt>
                <c:pt idx="2">
                  <c:v>Service</c:v>
                </c:pt>
                <c:pt idx="3">
                  <c:v>Mercantile</c:v>
                </c:pt>
                <c:pt idx="4">
                  <c:v>Public assembly</c:v>
                </c:pt>
                <c:pt idx="5">
                  <c:v>Religious worship</c:v>
                </c:pt>
                <c:pt idx="6">
                  <c:v>Education</c:v>
                </c:pt>
                <c:pt idx="7">
                  <c:v>Food service</c:v>
                </c:pt>
                <c:pt idx="8">
                  <c:v>Lodging</c:v>
                </c:pt>
                <c:pt idx="9">
                  <c:v>Vacant</c:v>
                </c:pt>
                <c:pt idx="10">
                  <c:v>Food sales</c:v>
                </c:pt>
                <c:pt idx="11">
                  <c:v>Health Care</c:v>
                </c:pt>
                <c:pt idx="12">
                  <c:v>Other</c:v>
                </c:pt>
                <c:pt idx="13">
                  <c:v>Public order and safety</c:v>
                </c:pt>
              </c:strCache>
            </c:strRef>
          </c:tx>
          <c:spPr>
            <a:ln w="25400" cap="rnd">
              <a:noFill/>
              <a:round/>
            </a:ln>
            <a:effectLst/>
          </c:spPr>
          <c:marker>
            <c:symbol val="circle"/>
            <c:size val="14"/>
            <c:spPr>
              <a:solidFill>
                <a:schemeClr val="bg1"/>
              </a:solidFill>
              <a:ln w="22225">
                <a:solidFill>
                  <a:schemeClr val="accent1"/>
                </a:solidFill>
              </a:ln>
              <a:effectLst/>
            </c:spPr>
          </c:marker>
          <c:errBars>
            <c:errDir val="x"/>
            <c:errBarType val="both"/>
            <c:errValType val="cust"/>
            <c:noEndCap val="0"/>
            <c:plus>
              <c:numRef>
                <c:f>'Figure 4 - PBA Changes'!$L$2:$L$15</c:f>
                <c:numCache>
                  <c:formatCode>General</c:formatCode>
                  <c:ptCount val="14"/>
                  <c:pt idx="0">
                    <c:v>208702</c:v>
                  </c:pt>
                  <c:pt idx="1">
                    <c:v>0</c:v>
                  </c:pt>
                  <c:pt idx="2">
                    <c:v>248335</c:v>
                  </c:pt>
                  <c:pt idx="3">
                    <c:v>0</c:v>
                  </c:pt>
                  <c:pt idx="4">
                    <c:v>135687</c:v>
                  </c:pt>
                  <c:pt idx="5">
                    <c:v>26807</c:v>
                  </c:pt>
                  <c:pt idx="6">
                    <c:v>49324</c:v>
                  </c:pt>
                  <c:pt idx="7">
                    <c:v>0</c:v>
                  </c:pt>
                  <c:pt idx="8">
                    <c:v>55993</c:v>
                  </c:pt>
                  <c:pt idx="9">
                    <c:v>0</c:v>
                  </c:pt>
                  <c:pt idx="10">
                    <c:v>0</c:v>
                  </c:pt>
                  <c:pt idx="11">
                    <c:v>0</c:v>
                  </c:pt>
                  <c:pt idx="12">
                    <c:v>0</c:v>
                  </c:pt>
                  <c:pt idx="13">
                    <c:v>0</c:v>
                  </c:pt>
                </c:numCache>
              </c:numRef>
            </c:plus>
            <c:minus>
              <c:numRef>
                <c:f>'Figure 4 - PBA Changes'!$N$2:$N$15</c:f>
                <c:numCache>
                  <c:formatCode>General</c:formatCode>
                  <c:ptCount val="14"/>
                  <c:pt idx="0">
                    <c:v>0</c:v>
                  </c:pt>
                  <c:pt idx="1">
                    <c:v>39891</c:v>
                  </c:pt>
                  <c:pt idx="2">
                    <c:v>0</c:v>
                  </c:pt>
                  <c:pt idx="3">
                    <c:v>83881</c:v>
                  </c:pt>
                  <c:pt idx="4">
                    <c:v>0</c:v>
                  </c:pt>
                  <c:pt idx="5">
                    <c:v>0</c:v>
                  </c:pt>
                  <c:pt idx="6">
                    <c:v>0</c:v>
                  </c:pt>
                  <c:pt idx="7">
                    <c:v>95728</c:v>
                  </c:pt>
                  <c:pt idx="8">
                    <c:v>0</c:v>
                  </c:pt>
                  <c:pt idx="9">
                    <c:v>87314</c:v>
                  </c:pt>
                  <c:pt idx="10">
                    <c:v>14051</c:v>
                  </c:pt>
                  <c:pt idx="11">
                    <c:v>19665</c:v>
                  </c:pt>
                  <c:pt idx="12">
                    <c:v>11561</c:v>
                  </c:pt>
                  <c:pt idx="13">
                    <c:v>11686</c:v>
                  </c:pt>
                </c:numCache>
              </c:numRef>
            </c:minus>
            <c:spPr>
              <a:noFill/>
              <a:ln w="9525" cap="flat" cmpd="sng" algn="ctr">
                <a:solidFill>
                  <a:schemeClr val="accent1"/>
                </a:solidFill>
                <a:round/>
              </a:ln>
              <a:effectLst/>
            </c:spPr>
          </c:errBars>
          <c:xVal>
            <c:numRef>
              <c:f>'Figure 4 - PBA Changes'!$I$2:$I$15</c:f>
              <c:numCache>
                <c:formatCode>_(* #,##0_);_(* \(#,##0\);_(* "-"??_);_(@_)</c:formatCode>
                <c:ptCount val="14"/>
                <c:pt idx="0">
                  <c:v>796000</c:v>
                </c:pt>
                <c:pt idx="1">
                  <c:v>1012000</c:v>
                </c:pt>
                <c:pt idx="2">
                  <c:v>619000</c:v>
                </c:pt>
                <c:pt idx="3">
                  <c:v>602000</c:v>
                </c:pt>
                <c:pt idx="4">
                  <c:v>352000</c:v>
                </c:pt>
                <c:pt idx="5">
                  <c:v>412000</c:v>
                </c:pt>
                <c:pt idx="6">
                  <c:v>389000</c:v>
                </c:pt>
                <c:pt idx="7">
                  <c:v>380000</c:v>
                </c:pt>
                <c:pt idx="8">
                  <c:v>158000</c:v>
                </c:pt>
                <c:pt idx="9">
                  <c:v>296000</c:v>
                </c:pt>
                <c:pt idx="10">
                  <c:v>177000</c:v>
                </c:pt>
                <c:pt idx="11">
                  <c:v>157000</c:v>
                </c:pt>
                <c:pt idx="12">
                  <c:v>125000</c:v>
                </c:pt>
                <c:pt idx="13">
                  <c:v>84000</c:v>
                </c:pt>
              </c:numCache>
            </c:numRef>
          </c:xVal>
          <c:yVal>
            <c:numRef>
              <c:f>'Figure 4 - PBA Changes'!$K$2:$K$15</c:f>
              <c:numCache>
                <c:formatCode>General</c:formatCode>
                <c:ptCount val="14"/>
                <c:pt idx="0">
                  <c:v>7</c:v>
                </c:pt>
                <c:pt idx="1">
                  <c:v>6.5</c:v>
                </c:pt>
                <c:pt idx="2">
                  <c:v>6</c:v>
                </c:pt>
                <c:pt idx="3">
                  <c:v>5.5</c:v>
                </c:pt>
                <c:pt idx="4">
                  <c:v>5</c:v>
                </c:pt>
                <c:pt idx="5">
                  <c:v>4.5</c:v>
                </c:pt>
                <c:pt idx="6">
                  <c:v>4</c:v>
                </c:pt>
                <c:pt idx="7">
                  <c:v>3.5</c:v>
                </c:pt>
                <c:pt idx="8">
                  <c:v>3</c:v>
                </c:pt>
                <c:pt idx="9">
                  <c:v>2.5</c:v>
                </c:pt>
                <c:pt idx="10">
                  <c:v>2</c:v>
                </c:pt>
                <c:pt idx="11">
                  <c:v>1.5</c:v>
                </c:pt>
                <c:pt idx="12">
                  <c:v>1</c:v>
                </c:pt>
                <c:pt idx="13">
                  <c:v>0.5</c:v>
                </c:pt>
              </c:numCache>
            </c:numRef>
          </c:yVal>
          <c:smooth val="0"/>
        </c:ser>
        <c:dLbls>
          <c:showLegendKey val="0"/>
          <c:showVal val="0"/>
          <c:showCatName val="0"/>
          <c:showSerName val="0"/>
          <c:showPercent val="0"/>
          <c:showBubbleSize val="0"/>
        </c:dLbls>
        <c:axId val="-895199040"/>
        <c:axId val="-895205568"/>
      </c:scatterChart>
      <c:valAx>
        <c:axId val="-895199040"/>
        <c:scaling>
          <c:orientation val="minMax"/>
        </c:scaling>
        <c:delete val="0"/>
        <c:axPos val="b"/>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5205568"/>
        <c:crosses val="autoZero"/>
        <c:crossBetween val="midCat"/>
        <c:dispUnits>
          <c:builtInUnit val="thousands"/>
        </c:dispUnits>
      </c:valAx>
      <c:valAx>
        <c:axId val="-895205568"/>
        <c:scaling>
          <c:orientation val="minMax"/>
          <c:max val="7"/>
        </c:scaling>
        <c:delete val="1"/>
        <c:axPos val="l"/>
        <c:numFmt formatCode="General" sourceLinked="1"/>
        <c:majorTickMark val="none"/>
        <c:minorTickMark val="none"/>
        <c:tickLblPos val="nextTo"/>
        <c:crossAx val="-8951990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5"/>
            <c:invertIfNegative val="0"/>
            <c:bubble3D val="0"/>
            <c:spPr>
              <a:solidFill>
                <a:schemeClr val="accent1"/>
              </a:solidFill>
            </c:spPr>
          </c:dPt>
          <c:dPt>
            <c:idx val="6"/>
            <c:invertIfNegative val="0"/>
            <c:bubble3D val="0"/>
            <c:spPr>
              <a:solidFill>
                <a:schemeClr val="tx1">
                  <a:lumMod val="50000"/>
                  <a:lumOff val="50000"/>
                </a:schemeClr>
              </a:solidFill>
            </c:spPr>
          </c:dPt>
          <c:cat>
            <c:strRef>
              <c:f>'Fig 3 - Bldg size'!$A$5:$A$19</c:f>
              <c:strCache>
                <c:ptCount val="15"/>
                <c:pt idx="0">
                  <c:v>food service</c:v>
                </c:pt>
                <c:pt idx="1">
                  <c:v>food sales</c:v>
                </c:pt>
                <c:pt idx="2">
                  <c:v>service</c:v>
                </c:pt>
                <c:pt idx="3">
                  <c:v>vacant</c:v>
                </c:pt>
                <c:pt idx="4">
                  <c:v>religious worship</c:v>
                </c:pt>
                <c:pt idx="5">
                  <c:v>public assembly</c:v>
                </c:pt>
                <c:pt idx="6">
                  <c:v>all buildings</c:v>
                </c:pt>
                <c:pt idx="7">
                  <c:v>office</c:v>
                </c:pt>
                <c:pt idx="8">
                  <c:v>warehouse and storage</c:v>
                </c:pt>
                <c:pt idx="9">
                  <c:v>public order and safety</c:v>
                </c:pt>
                <c:pt idx="10">
                  <c:v>mercantile</c:v>
                </c:pt>
                <c:pt idx="11">
                  <c:v>other</c:v>
                </c:pt>
                <c:pt idx="12">
                  <c:v>health care</c:v>
                </c:pt>
                <c:pt idx="13">
                  <c:v>education</c:v>
                </c:pt>
                <c:pt idx="14">
                  <c:v>lodging</c:v>
                </c:pt>
              </c:strCache>
            </c:strRef>
          </c:cat>
          <c:val>
            <c:numRef>
              <c:f>'Fig 3 - Bldg size'!$B$5:$B$19</c:f>
              <c:numCache>
                <c:formatCode>#,##0</c:formatCode>
                <c:ptCount val="15"/>
                <c:pt idx="0">
                  <c:v>4900</c:v>
                </c:pt>
                <c:pt idx="1">
                  <c:v>6600</c:v>
                </c:pt>
                <c:pt idx="2">
                  <c:v>7400</c:v>
                </c:pt>
                <c:pt idx="3">
                  <c:v>7900</c:v>
                </c:pt>
                <c:pt idx="4">
                  <c:v>13000</c:v>
                </c:pt>
                <c:pt idx="5">
                  <c:v>14900</c:v>
                </c:pt>
                <c:pt idx="6">
                  <c:v>16400</c:v>
                </c:pt>
                <c:pt idx="7">
                  <c:v>17300</c:v>
                </c:pt>
                <c:pt idx="8">
                  <c:v>17300</c:v>
                </c:pt>
                <c:pt idx="9">
                  <c:v>20400</c:v>
                </c:pt>
                <c:pt idx="10">
                  <c:v>20600</c:v>
                </c:pt>
                <c:pt idx="11">
                  <c:v>21500</c:v>
                </c:pt>
                <c:pt idx="12">
                  <c:v>29500</c:v>
                </c:pt>
                <c:pt idx="13">
                  <c:v>31200</c:v>
                </c:pt>
                <c:pt idx="14">
                  <c:v>32500</c:v>
                </c:pt>
              </c:numCache>
            </c:numRef>
          </c:val>
        </c:ser>
        <c:dLbls>
          <c:showLegendKey val="0"/>
          <c:showVal val="0"/>
          <c:showCatName val="0"/>
          <c:showSerName val="0"/>
          <c:showPercent val="0"/>
          <c:showBubbleSize val="0"/>
        </c:dLbls>
        <c:gapWidth val="90"/>
        <c:axId val="-895200128"/>
        <c:axId val="-895191424"/>
      </c:barChart>
      <c:catAx>
        <c:axId val="-895200128"/>
        <c:scaling>
          <c:orientation val="minMax"/>
        </c:scaling>
        <c:delete val="0"/>
        <c:axPos val="l"/>
        <c:numFmt formatCode="General" sourceLinked="1"/>
        <c:majorTickMark val="none"/>
        <c:minorTickMark val="none"/>
        <c:tickLblPos val="nextTo"/>
        <c:spPr>
          <a:ln>
            <a:solidFill>
              <a:schemeClr val="bg1">
                <a:lumMod val="85000"/>
              </a:schemeClr>
            </a:solidFill>
          </a:ln>
        </c:spPr>
        <c:txPr>
          <a:bodyPr/>
          <a:lstStyle/>
          <a:p>
            <a:pPr>
              <a:defRPr>
                <a:latin typeface="Arial" panose="020B0604020202020204" pitchFamily="34" charset="0"/>
                <a:cs typeface="Arial" panose="020B0604020202020204" pitchFamily="34" charset="0"/>
              </a:defRPr>
            </a:pPr>
            <a:endParaRPr lang="en-US"/>
          </a:p>
        </c:txPr>
        <c:crossAx val="-895191424"/>
        <c:crosses val="autoZero"/>
        <c:auto val="1"/>
        <c:lblAlgn val="ctr"/>
        <c:lblOffset val="100"/>
        <c:noMultiLvlLbl val="0"/>
      </c:catAx>
      <c:valAx>
        <c:axId val="-895191424"/>
        <c:scaling>
          <c:orientation val="minMax"/>
        </c:scaling>
        <c:delete val="0"/>
        <c:axPos val="b"/>
        <c:majorGridlines>
          <c:spPr>
            <a:ln>
              <a:solidFill>
                <a:schemeClr val="bg1">
                  <a:lumMod val="85000"/>
                </a:schemeClr>
              </a:solidFill>
            </a:ln>
          </c:spPr>
        </c:majorGridlines>
        <c:numFmt formatCode="#,##0" sourceLinked="1"/>
        <c:majorTickMark val="none"/>
        <c:minorTickMark val="none"/>
        <c:tickLblPos val="nextTo"/>
        <c:spPr>
          <a:ln>
            <a:solidFill>
              <a:schemeClr val="bg1">
                <a:lumMod val="85000"/>
              </a:schemeClr>
            </a:solidFill>
          </a:ln>
        </c:spPr>
        <c:crossAx val="-89520012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 6 - Year built'!$B$13</c:f>
              <c:strCache>
                <c:ptCount val="1"/>
                <c:pt idx="0">
                  <c:v>bottom bars</c:v>
                </c:pt>
              </c:strCache>
            </c:strRef>
          </c:tx>
          <c:spPr>
            <a:solidFill>
              <a:schemeClr val="accent1"/>
            </a:solidFill>
            <a:ln>
              <a:noFill/>
            </a:ln>
            <a:effectLst/>
          </c:spPr>
          <c:invertIfNegative val="0"/>
          <c:dPt>
            <c:idx val="1"/>
            <c:invertIfNegative val="0"/>
            <c:bubble3D val="0"/>
            <c:spPr>
              <a:solidFill>
                <a:schemeClr val="accent2"/>
              </a:solidFill>
              <a:ln>
                <a:noFill/>
              </a:ln>
              <a:effectLst/>
            </c:spPr>
          </c:dPt>
          <c:dPt>
            <c:idx val="3"/>
            <c:invertIfNegative val="0"/>
            <c:bubble3D val="0"/>
            <c:spPr>
              <a:solidFill>
                <a:schemeClr val="accent2"/>
              </a:solidFill>
              <a:ln>
                <a:noFill/>
              </a:ln>
              <a:effectLst/>
            </c:spPr>
          </c:dPt>
          <c:dPt>
            <c:idx val="5"/>
            <c:invertIfNegative val="0"/>
            <c:bubble3D val="0"/>
            <c:spPr>
              <a:solidFill>
                <a:schemeClr val="accent2"/>
              </a:solidFill>
              <a:ln>
                <a:noFill/>
              </a:ln>
              <a:effectLst/>
            </c:spPr>
          </c:dPt>
          <c:cat>
            <c:strRef>
              <c:f>'Fig 6 - Year built'!$A$14:$A$19</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'Fig 6 - Year built'!$B$14:$B$19</c:f>
              <c:numCache>
                <c:formatCode>0.0</c:formatCode>
                <c:ptCount val="6"/>
                <c:pt idx="0">
                  <c:v>5.5762081784386615</c:v>
                </c:pt>
                <c:pt idx="1">
                  <c:v>3.6787746351117341</c:v>
                </c:pt>
                <c:pt idx="2">
                  <c:v>11.591753970936127</c:v>
                </c:pt>
                <c:pt idx="3">
                  <c:v>10.763173084851983</c:v>
                </c:pt>
                <c:pt idx="4">
                  <c:v>16.01892531260561</c:v>
                </c:pt>
                <c:pt idx="5">
                  <c:v>18.56188669910118</c:v>
                </c:pt>
              </c:numCache>
            </c:numRef>
          </c:val>
        </c:ser>
        <c:ser>
          <c:idx val="1"/>
          <c:order val="1"/>
          <c:tx>
            <c:strRef>
              <c:f>'Fig 6 - Year built'!$C$13</c:f>
              <c:strCache>
                <c:ptCount val="1"/>
                <c:pt idx="0">
                  <c:v>second bars</c:v>
                </c:pt>
              </c:strCache>
            </c:strRef>
          </c:tx>
          <c:spPr>
            <a:solidFill>
              <a:schemeClr val="tx2">
                <a:lumMod val="40000"/>
                <a:lumOff val="60000"/>
              </a:schemeClr>
            </a:solidFill>
            <a:ln>
              <a:noFill/>
            </a:ln>
            <a:effectLst/>
          </c:spPr>
          <c:invertIfNegative val="0"/>
          <c:dPt>
            <c:idx val="1"/>
            <c:invertIfNegative val="0"/>
            <c:bubble3D val="0"/>
            <c:spPr>
              <a:solidFill>
                <a:schemeClr val="accent2">
                  <a:lumMod val="60000"/>
                  <a:lumOff val="40000"/>
                </a:schemeClr>
              </a:solidFill>
              <a:ln>
                <a:noFill/>
              </a:ln>
              <a:effectLst/>
            </c:spPr>
          </c:dPt>
          <c:dPt>
            <c:idx val="3"/>
            <c:invertIfNegative val="0"/>
            <c:bubble3D val="0"/>
            <c:spPr>
              <a:solidFill>
                <a:schemeClr val="accent2">
                  <a:lumMod val="60000"/>
                  <a:lumOff val="40000"/>
                </a:schemeClr>
              </a:solidFill>
              <a:ln>
                <a:noFill/>
              </a:ln>
              <a:effectLst/>
            </c:spPr>
          </c:dPt>
          <c:dPt>
            <c:idx val="5"/>
            <c:invertIfNegative val="0"/>
            <c:bubble3D val="0"/>
            <c:spPr>
              <a:solidFill>
                <a:schemeClr val="accent2">
                  <a:lumMod val="60000"/>
                  <a:lumOff val="40000"/>
                </a:schemeClr>
              </a:solidFill>
              <a:ln>
                <a:noFill/>
              </a:ln>
              <a:effectLst/>
            </c:spPr>
          </c:dPt>
          <c:cat>
            <c:strRef>
              <c:f>'Fig 6 - Year built'!$A$14:$A$19</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'Fig 6 - Year built'!$C$14:$C$19</c:f>
              <c:numCache>
                <c:formatCode>0.0</c:formatCode>
                <c:ptCount val="6"/>
                <c:pt idx="0">
                  <c:v>6.3028050016897597</c:v>
                </c:pt>
                <c:pt idx="1">
                  <c:v>5.8526428630329015</c:v>
                </c:pt>
                <c:pt idx="2">
                  <c:v>13.923622845555931</c:v>
                </c:pt>
                <c:pt idx="3">
                  <c:v>13.452420219345262</c:v>
                </c:pt>
                <c:pt idx="4">
                  <c:v>9.0571138898276455</c:v>
                </c:pt>
                <c:pt idx="5">
                  <c:v>10.518883483136802</c:v>
                </c:pt>
              </c:numCache>
            </c:numRef>
          </c:val>
        </c:ser>
        <c:ser>
          <c:idx val="2"/>
          <c:order val="2"/>
          <c:tx>
            <c:strRef>
              <c:f>'Fig 6 - Year built'!$D$13</c:f>
              <c:strCache>
                <c:ptCount val="1"/>
                <c:pt idx="0">
                  <c:v>third bars</c:v>
                </c:pt>
              </c:strCache>
            </c:strRef>
          </c:tx>
          <c:spPr>
            <a:solidFill>
              <a:schemeClr val="tx2">
                <a:lumMod val="20000"/>
                <a:lumOff val="80000"/>
              </a:schemeClr>
            </a:solidFill>
            <a:ln>
              <a:noFill/>
            </a:ln>
            <a:effectLst/>
          </c:spPr>
          <c:invertIfNegative val="0"/>
          <c:dPt>
            <c:idx val="1"/>
            <c:invertIfNegative val="0"/>
            <c:bubble3D val="0"/>
            <c:spPr>
              <a:solidFill>
                <a:schemeClr val="accent2">
                  <a:lumMod val="40000"/>
                  <a:lumOff val="60000"/>
                </a:schemeClr>
              </a:solidFill>
              <a:ln>
                <a:noFill/>
              </a:ln>
              <a:effectLst/>
            </c:spPr>
          </c:dPt>
          <c:dPt>
            <c:idx val="3"/>
            <c:invertIfNegative val="0"/>
            <c:bubble3D val="0"/>
            <c:spPr>
              <a:solidFill>
                <a:schemeClr val="accent2">
                  <a:lumMod val="40000"/>
                  <a:lumOff val="60000"/>
                </a:schemeClr>
              </a:solidFill>
              <a:ln>
                <a:noFill/>
              </a:ln>
              <a:effectLst/>
            </c:spPr>
          </c:dPt>
          <c:dPt>
            <c:idx val="5"/>
            <c:invertIfNegative val="0"/>
            <c:bubble3D val="0"/>
            <c:spPr>
              <a:solidFill>
                <a:schemeClr val="accent2">
                  <a:lumMod val="20000"/>
                  <a:lumOff val="80000"/>
                </a:schemeClr>
              </a:solidFill>
              <a:ln>
                <a:noFill/>
              </a:ln>
              <a:effectLst/>
            </c:spPr>
          </c:dPt>
          <c:cat>
            <c:strRef>
              <c:f>'Fig 6 - Year built'!$A$14:$A$19</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'Fig 6 - Year built'!$D$14:$D$19</c:f>
              <c:numCache>
                <c:formatCode>0.0</c:formatCode>
                <c:ptCount val="6"/>
                <c:pt idx="0">
                  <c:v>8.6684690773910109</c:v>
                </c:pt>
                <c:pt idx="1">
                  <c:v>7.1833511998020949</c:v>
                </c:pt>
                <c:pt idx="2">
                  <c:v>13.433592429874958</c:v>
                </c:pt>
                <c:pt idx="3">
                  <c:v>13.796693328935433</c:v>
                </c:pt>
              </c:numCache>
            </c:numRef>
          </c:val>
        </c:ser>
        <c:ser>
          <c:idx val="3"/>
          <c:order val="3"/>
          <c:tx>
            <c:strRef>
              <c:f>'Fig 6 - Year built'!$E$13</c:f>
              <c:strCache>
                <c:ptCount val="1"/>
                <c:pt idx="0">
                  <c:v>last bar</c:v>
                </c:pt>
              </c:strCache>
            </c:strRef>
          </c:tx>
          <c:spPr>
            <a:solidFill>
              <a:schemeClr val="accent1">
                <a:lumMod val="20000"/>
                <a:lumOff val="80000"/>
              </a:schemeClr>
            </a:solidFill>
            <a:ln>
              <a:noFill/>
            </a:ln>
            <a:effectLst/>
          </c:spPr>
          <c:invertIfNegative val="0"/>
          <c:dPt>
            <c:idx val="3"/>
            <c:invertIfNegative val="0"/>
            <c:bubble3D val="0"/>
            <c:spPr>
              <a:solidFill>
                <a:schemeClr val="accent2">
                  <a:lumMod val="20000"/>
                  <a:lumOff val="80000"/>
                </a:schemeClr>
              </a:solidFill>
              <a:ln>
                <a:noFill/>
              </a:ln>
              <a:effectLst/>
            </c:spPr>
          </c:dPt>
          <c:cat>
            <c:strRef>
              <c:f>'Fig 6 - Year built'!$A$14:$A$19</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'Fig 6 - Year built'!$E$14:$E$19</c:f>
              <c:numCache>
                <c:formatCode>General</c:formatCode>
                <c:ptCount val="6"/>
                <c:pt idx="2" formatCode="0.0">
                  <c:v>15.427509293680297</c:v>
                </c:pt>
                <c:pt idx="3" formatCode="0.0">
                  <c:v>16.19217448668261</c:v>
                </c:pt>
              </c:numCache>
            </c:numRef>
          </c:val>
        </c:ser>
        <c:dLbls>
          <c:showLegendKey val="0"/>
          <c:showVal val="0"/>
          <c:showCatName val="0"/>
          <c:showSerName val="0"/>
          <c:showPercent val="0"/>
          <c:showBubbleSize val="0"/>
        </c:dLbls>
        <c:gapWidth val="219"/>
        <c:overlap val="100"/>
        <c:axId val="-895202304"/>
        <c:axId val="-895203392"/>
      </c:barChart>
      <c:catAx>
        <c:axId val="-895202304"/>
        <c:scaling>
          <c:orientation val="minMax"/>
        </c:scaling>
        <c:delete val="1"/>
        <c:axPos val="b"/>
        <c:numFmt formatCode="General" sourceLinked="1"/>
        <c:majorTickMark val="none"/>
        <c:minorTickMark val="none"/>
        <c:tickLblPos val="nextTo"/>
        <c:crossAx val="-895203392"/>
        <c:crosses val="autoZero"/>
        <c:auto val="1"/>
        <c:lblAlgn val="ctr"/>
        <c:lblOffset val="100"/>
        <c:noMultiLvlLbl val="0"/>
      </c:catAx>
      <c:valAx>
        <c:axId val="-895203392"/>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5202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'Figure 7 - Mean SQFT by Year'!$E$1</c:f>
              <c:strCache>
                <c:ptCount val="1"/>
                <c:pt idx="0">
                  <c:v>Colmean</c:v>
                </c:pt>
              </c:strCache>
            </c:strRef>
          </c:tx>
          <c:spPr>
            <a:solidFill>
              <a:schemeClr val="accent2"/>
            </a:solidFill>
            <a:ln>
              <a:noFill/>
            </a:ln>
            <a:effectLst/>
          </c:spPr>
          <c:invertIfNegative val="0"/>
          <c:dPt>
            <c:idx val="0"/>
            <c:invertIfNegative val="0"/>
            <c:bubble3D val="0"/>
            <c:spPr>
              <a:solidFill>
                <a:schemeClr val="accent5">
                  <a:lumMod val="20000"/>
                  <a:lumOff val="80000"/>
                </a:schemeClr>
              </a:solidFill>
              <a:ln>
                <a:noFill/>
              </a:ln>
              <a:effectLst/>
            </c:spPr>
          </c:dPt>
          <c:dPt>
            <c:idx val="1"/>
            <c:invertIfNegative val="0"/>
            <c:bubble3D val="0"/>
            <c:spPr>
              <a:solidFill>
                <a:schemeClr val="accent5">
                  <a:lumMod val="20000"/>
                  <a:lumOff val="80000"/>
                </a:schemeClr>
              </a:solidFill>
              <a:ln>
                <a:noFill/>
              </a:ln>
              <a:effectLst/>
            </c:spPr>
          </c:dPt>
          <c:dPt>
            <c:idx val="2"/>
            <c:invertIfNegative val="0"/>
            <c:bubble3D val="0"/>
            <c:spPr>
              <a:solidFill>
                <a:schemeClr val="accent5">
                  <a:lumMod val="20000"/>
                  <a:lumOff val="80000"/>
                </a:schemeClr>
              </a:solidFill>
              <a:ln>
                <a:noFill/>
              </a:ln>
              <a:effectLst/>
            </c:spPr>
          </c:dPt>
          <c:dPt>
            <c:idx val="3"/>
            <c:invertIfNegative val="0"/>
            <c:bubble3D val="0"/>
            <c:spPr>
              <a:solidFill>
                <a:schemeClr val="accent4">
                  <a:lumMod val="20000"/>
                  <a:lumOff val="80000"/>
                </a:schemeClr>
              </a:solidFill>
              <a:ln>
                <a:noFill/>
              </a:ln>
              <a:effectLst/>
            </c:spPr>
          </c:dPt>
          <c:dPt>
            <c:idx val="4"/>
            <c:invertIfNegative val="0"/>
            <c:bubble3D val="0"/>
            <c:spPr>
              <a:solidFill>
                <a:schemeClr val="accent4">
                  <a:lumMod val="20000"/>
                  <a:lumOff val="80000"/>
                </a:schemeClr>
              </a:solidFill>
              <a:ln>
                <a:noFill/>
              </a:ln>
              <a:effectLst/>
            </c:spPr>
          </c:dPt>
          <c:dPt>
            <c:idx val="5"/>
            <c:invertIfNegative val="0"/>
            <c:bubble3D val="0"/>
            <c:spPr>
              <a:solidFill>
                <a:schemeClr val="accent4">
                  <a:lumMod val="20000"/>
                  <a:lumOff val="80000"/>
                </a:schemeClr>
              </a:solidFill>
              <a:ln>
                <a:noFill/>
              </a:ln>
              <a:effectLst/>
            </c:spPr>
          </c:dPt>
          <c:dPt>
            <c:idx val="6"/>
            <c:invertIfNegative val="0"/>
            <c:bubble3D val="0"/>
            <c:spPr>
              <a:solidFill>
                <a:schemeClr val="accent4">
                  <a:lumMod val="20000"/>
                  <a:lumOff val="80000"/>
                </a:schemeClr>
              </a:solidFill>
              <a:ln>
                <a:noFill/>
              </a:ln>
              <a:effectLst/>
            </c:spPr>
          </c:dPt>
          <c:dPt>
            <c:idx val="7"/>
            <c:invertIfNegative val="0"/>
            <c:bubble3D val="0"/>
            <c:spPr>
              <a:solidFill>
                <a:schemeClr val="bg1">
                  <a:lumMod val="85000"/>
                </a:schemeClr>
              </a:solidFill>
              <a:ln>
                <a:noFill/>
              </a:ln>
              <a:effectLst/>
            </c:spPr>
          </c:dPt>
          <c:dPt>
            <c:idx val="8"/>
            <c:invertIfNegative val="0"/>
            <c:bubble3D val="0"/>
            <c:spPr>
              <a:solidFill>
                <a:schemeClr val="bg1">
                  <a:lumMod val="85000"/>
                </a:schemeClr>
              </a:solidFill>
              <a:ln>
                <a:noFill/>
              </a:ln>
              <a:effectLst/>
            </c:spPr>
          </c:dPt>
          <c:cat>
            <c:strRef>
              <c:f>'Figure 7 - Mean SQFT by Year'!$A$2:$A$10</c:f>
              <c:strCache>
                <c:ptCount val="9"/>
                <c:pt idx="0">
                  <c:v>Before 1920</c:v>
                </c:pt>
                <c:pt idx="1">
                  <c:v>1920 to 1945</c:v>
                </c:pt>
                <c:pt idx="2">
                  <c:v>1946 to 1959</c:v>
                </c:pt>
                <c:pt idx="3">
                  <c:v>1960 to 1969</c:v>
                </c:pt>
                <c:pt idx="4">
                  <c:v>1970 to 1979</c:v>
                </c:pt>
                <c:pt idx="5">
                  <c:v>1980 to 1989</c:v>
                </c:pt>
                <c:pt idx="6">
                  <c:v>1990 to 1999</c:v>
                </c:pt>
                <c:pt idx="7">
                  <c:v>2000 to 2009</c:v>
                </c:pt>
                <c:pt idx="8">
                  <c:v>2010 to 2018</c:v>
                </c:pt>
              </c:strCache>
            </c:strRef>
          </c:cat>
          <c:val>
            <c:numRef>
              <c:f>'Figure 7 - Mean SQFT by Year'!$E$2:$E$10</c:f>
              <c:numCache>
                <c:formatCode>General</c:formatCode>
                <c:ptCount val="9"/>
                <c:pt idx="0">
                  <c:v>13300</c:v>
                </c:pt>
                <c:pt idx="1">
                  <c:v>13300</c:v>
                </c:pt>
                <c:pt idx="2">
                  <c:v>13300</c:v>
                </c:pt>
                <c:pt idx="3">
                  <c:v>16300</c:v>
                </c:pt>
                <c:pt idx="4">
                  <c:v>16300</c:v>
                </c:pt>
                <c:pt idx="5">
                  <c:v>16300</c:v>
                </c:pt>
                <c:pt idx="6">
                  <c:v>16300</c:v>
                </c:pt>
                <c:pt idx="7">
                  <c:v>18300</c:v>
                </c:pt>
                <c:pt idx="8">
                  <c:v>18300</c:v>
                </c:pt>
              </c:numCache>
            </c:numRef>
          </c:val>
        </c:ser>
        <c:dLbls>
          <c:showLegendKey val="0"/>
          <c:showVal val="0"/>
          <c:showCatName val="0"/>
          <c:showSerName val="0"/>
          <c:showPercent val="0"/>
          <c:showBubbleSize val="0"/>
        </c:dLbls>
        <c:gapWidth val="0"/>
        <c:overlap val="-26"/>
        <c:axId val="-895197408"/>
        <c:axId val="-895201760"/>
      </c:barChart>
      <c:barChart>
        <c:barDir val="col"/>
        <c:grouping val="clustered"/>
        <c:varyColors val="0"/>
        <c:ser>
          <c:idx val="0"/>
          <c:order val="0"/>
          <c:tx>
            <c:strRef>
              <c:f>'Figure 7 - Mean SQFT by Year'!$D$1</c:f>
              <c:strCache>
                <c:ptCount val="1"/>
                <c:pt idx="0">
                  <c:v>Mean</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dPt>
          <c:dPt>
            <c:idx val="1"/>
            <c:invertIfNegative val="0"/>
            <c:bubble3D val="0"/>
            <c:spPr>
              <a:solidFill>
                <a:schemeClr val="accent5">
                  <a:lumMod val="50000"/>
                </a:schemeClr>
              </a:solidFill>
              <a:ln>
                <a:noFill/>
              </a:ln>
              <a:effectLst/>
            </c:spPr>
          </c:dPt>
          <c:dPt>
            <c:idx val="2"/>
            <c:invertIfNegative val="0"/>
            <c:bubble3D val="0"/>
            <c:spPr>
              <a:solidFill>
                <a:schemeClr val="accent5">
                  <a:lumMod val="50000"/>
                </a:schemeClr>
              </a:solidFill>
              <a:ln>
                <a:noFill/>
              </a:ln>
              <a:effectLst/>
            </c:spPr>
          </c:dPt>
          <c:dPt>
            <c:idx val="3"/>
            <c:invertIfNegative val="0"/>
            <c:bubble3D val="0"/>
            <c:spPr>
              <a:solidFill>
                <a:schemeClr val="accent6">
                  <a:lumMod val="60000"/>
                  <a:lumOff val="40000"/>
                </a:schemeClr>
              </a:solidFill>
              <a:ln>
                <a:noFill/>
              </a:ln>
              <a:effectLst/>
            </c:spPr>
          </c:dPt>
          <c:dPt>
            <c:idx val="4"/>
            <c:invertIfNegative val="0"/>
            <c:bubble3D val="0"/>
            <c:spPr>
              <a:solidFill>
                <a:schemeClr val="accent6">
                  <a:lumMod val="60000"/>
                  <a:lumOff val="40000"/>
                </a:schemeClr>
              </a:solidFill>
              <a:ln>
                <a:noFill/>
              </a:ln>
              <a:effectLst/>
            </c:spPr>
          </c:dPt>
          <c:dPt>
            <c:idx val="5"/>
            <c:invertIfNegative val="0"/>
            <c:bubble3D val="0"/>
            <c:spPr>
              <a:solidFill>
                <a:schemeClr val="accent6">
                  <a:lumMod val="60000"/>
                  <a:lumOff val="40000"/>
                </a:schemeClr>
              </a:solidFill>
              <a:ln>
                <a:noFill/>
              </a:ln>
              <a:effectLst/>
            </c:spPr>
          </c:dPt>
          <c:dPt>
            <c:idx val="6"/>
            <c:invertIfNegative val="0"/>
            <c:bubble3D val="0"/>
            <c:spPr>
              <a:solidFill>
                <a:schemeClr val="accent6">
                  <a:lumMod val="60000"/>
                  <a:lumOff val="40000"/>
                </a:schemeClr>
              </a:solidFill>
              <a:ln>
                <a:noFill/>
              </a:ln>
              <a:effectLst/>
            </c:spPr>
          </c:dPt>
          <c:dPt>
            <c:idx val="7"/>
            <c:invertIfNegative val="0"/>
            <c:bubble3D val="0"/>
            <c:spPr>
              <a:solidFill>
                <a:schemeClr val="tx1">
                  <a:lumMod val="65000"/>
                  <a:lumOff val="35000"/>
                </a:schemeClr>
              </a:solidFill>
              <a:ln>
                <a:noFill/>
              </a:ln>
              <a:effectLst/>
            </c:spPr>
          </c:dPt>
          <c:dPt>
            <c:idx val="8"/>
            <c:invertIfNegative val="0"/>
            <c:bubble3D val="0"/>
            <c:spPr>
              <a:solidFill>
                <a:schemeClr val="tx1">
                  <a:lumMod val="65000"/>
                  <a:lumOff val="35000"/>
                </a:schemeClr>
              </a:solidFill>
              <a:ln>
                <a:noFill/>
              </a:ln>
              <a:effectLst/>
            </c:spPr>
          </c:dPt>
          <c:cat>
            <c:strRef>
              <c:f>'Figure 7 - Mean SQFT by Year'!$A$2:$A$10</c:f>
              <c:strCache>
                <c:ptCount val="9"/>
                <c:pt idx="0">
                  <c:v>Before 1920</c:v>
                </c:pt>
                <c:pt idx="1">
                  <c:v>1920 to 1945</c:v>
                </c:pt>
                <c:pt idx="2">
                  <c:v>1946 to 1959</c:v>
                </c:pt>
                <c:pt idx="3">
                  <c:v>1960 to 1969</c:v>
                </c:pt>
                <c:pt idx="4">
                  <c:v>1970 to 1979</c:v>
                </c:pt>
                <c:pt idx="5">
                  <c:v>1980 to 1989</c:v>
                </c:pt>
                <c:pt idx="6">
                  <c:v>1990 to 1999</c:v>
                </c:pt>
                <c:pt idx="7">
                  <c:v>2000 to 2009</c:v>
                </c:pt>
                <c:pt idx="8">
                  <c:v>2010 to 2018</c:v>
                </c:pt>
              </c:strCache>
            </c:strRef>
          </c:cat>
          <c:val>
            <c:numRef>
              <c:f>'Figure 7 - Mean SQFT by Year'!$D$2:$D$10</c:f>
              <c:numCache>
                <c:formatCode>General</c:formatCode>
                <c:ptCount val="9"/>
                <c:pt idx="0">
                  <c:v>10800</c:v>
                </c:pt>
                <c:pt idx="1">
                  <c:v>15200</c:v>
                </c:pt>
                <c:pt idx="2">
                  <c:v>13600</c:v>
                </c:pt>
                <c:pt idx="3">
                  <c:v>15200</c:v>
                </c:pt>
                <c:pt idx="4">
                  <c:v>15800</c:v>
                </c:pt>
                <c:pt idx="5">
                  <c:v>16800</c:v>
                </c:pt>
                <c:pt idx="6">
                  <c:v>17200</c:v>
                </c:pt>
                <c:pt idx="7">
                  <c:v>19000</c:v>
                </c:pt>
                <c:pt idx="8">
                  <c:v>19100</c:v>
                </c:pt>
              </c:numCache>
            </c:numRef>
          </c:val>
        </c:ser>
        <c:dLbls>
          <c:showLegendKey val="0"/>
          <c:showVal val="0"/>
          <c:showCatName val="0"/>
          <c:showSerName val="0"/>
          <c:showPercent val="0"/>
          <c:showBubbleSize val="0"/>
        </c:dLbls>
        <c:gapWidth val="50"/>
        <c:axId val="-895191968"/>
        <c:axId val="-895194144"/>
      </c:barChart>
      <c:catAx>
        <c:axId val="-89519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5201760"/>
        <c:crosses val="autoZero"/>
        <c:auto val="1"/>
        <c:lblAlgn val="ctr"/>
        <c:lblOffset val="100"/>
        <c:noMultiLvlLbl val="0"/>
      </c:catAx>
      <c:valAx>
        <c:axId val="-895201760"/>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5197408"/>
        <c:crosses val="autoZero"/>
        <c:crossBetween val="between"/>
        <c:majorUnit val="5000"/>
      </c:valAx>
      <c:valAx>
        <c:axId val="-895194144"/>
        <c:scaling>
          <c:orientation val="minMax"/>
          <c:max val="20000"/>
        </c:scaling>
        <c:delete val="1"/>
        <c:axPos val="r"/>
        <c:numFmt formatCode="General" sourceLinked="1"/>
        <c:majorTickMark val="out"/>
        <c:minorTickMark val="none"/>
        <c:tickLblPos val="nextTo"/>
        <c:crossAx val="-895191968"/>
        <c:crosses val="max"/>
        <c:crossBetween val="between"/>
      </c:valAx>
      <c:catAx>
        <c:axId val="-895191968"/>
        <c:scaling>
          <c:orientation val="minMax"/>
        </c:scaling>
        <c:delete val="1"/>
        <c:axPos val="b"/>
        <c:numFmt formatCode="General" sourceLinked="1"/>
        <c:majorTickMark val="out"/>
        <c:minorTickMark val="none"/>
        <c:tickLblPos val="nextTo"/>
        <c:crossAx val="-8951941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'PBA by Year'!$B$18</c:f>
              <c:strCache>
                <c:ptCount val="1"/>
                <c:pt idx="0">
                  <c:v>before 1960</c:v>
                </c:pt>
              </c:strCache>
            </c:strRef>
          </c:tx>
          <c:spPr>
            <a:solidFill>
              <a:schemeClr val="accent3">
                <a:lumMod val="40000"/>
                <a:lumOff val="60000"/>
              </a:schemeClr>
            </a:solidFill>
            <a:ln>
              <a:noFill/>
            </a:ln>
            <a:effectLst/>
          </c:spPr>
          <c:invertIfNegative val="0"/>
          <c:dPt>
            <c:idx val="9"/>
            <c:invertIfNegative val="0"/>
            <c:bubble3D val="0"/>
            <c:spPr>
              <a:solidFill>
                <a:schemeClr val="bg1">
                  <a:lumMod val="85000"/>
                </a:schemeClr>
              </a:solidFill>
              <a:ln>
                <a:noFill/>
              </a:ln>
              <a:effectLst/>
            </c:spPr>
          </c:dPt>
          <c:cat>
            <c:strRef>
              <c:f>'PBA by Year'!$A$19:$A$33</c:f>
              <c:strCache>
                <c:ptCount val="15"/>
                <c:pt idx="0">
                  <c:v>lodging</c:v>
                </c:pt>
                <c:pt idx="1">
                  <c:v>health care</c:v>
                </c:pt>
                <c:pt idx="2">
                  <c:v>public order and safety</c:v>
                </c:pt>
                <c:pt idx="3">
                  <c:v>food service</c:v>
                </c:pt>
                <c:pt idx="4">
                  <c:v>mercantile</c:v>
                </c:pt>
                <c:pt idx="5">
                  <c:v>warehouse and storage</c:v>
                </c:pt>
                <c:pt idx="6">
                  <c:v>food sales</c:v>
                </c:pt>
                <c:pt idx="7">
                  <c:v>service</c:v>
                </c:pt>
                <c:pt idx="8">
                  <c:v>public assembly</c:v>
                </c:pt>
                <c:pt idx="9">
                  <c:v>all buildings</c:v>
                </c:pt>
                <c:pt idx="10">
                  <c:v>office</c:v>
                </c:pt>
                <c:pt idx="11">
                  <c:v>other</c:v>
                </c:pt>
                <c:pt idx="12">
                  <c:v>education</c:v>
                </c:pt>
                <c:pt idx="13">
                  <c:v>religious worship</c:v>
                </c:pt>
                <c:pt idx="14">
                  <c:v>vacant</c:v>
                </c:pt>
              </c:strCache>
            </c:strRef>
          </c:cat>
          <c:val>
            <c:numRef>
              <c:f>'PBA by Year'!$B$19:$B$33</c:f>
              <c:numCache>
                <c:formatCode>_(* #,##0_);_(* \(#,##0\);_(* "-"??_);_(@_)</c:formatCode>
                <c:ptCount val="15"/>
                <c:pt idx="0">
                  <c:v>25000</c:v>
                </c:pt>
                <c:pt idx="1">
                  <c:v>17000</c:v>
                </c:pt>
                <c:pt idx="2">
                  <c:v>6000</c:v>
                </c:pt>
                <c:pt idx="3">
                  <c:v>85000</c:v>
                </c:pt>
                <c:pt idx="4">
                  <c:v>97000</c:v>
                </c:pt>
                <c:pt idx="5">
                  <c:v>142000</c:v>
                </c:pt>
                <c:pt idx="6">
                  <c:v>29000</c:v>
                </c:pt>
                <c:pt idx="7">
                  <c:v>131000</c:v>
                </c:pt>
                <c:pt idx="8">
                  <c:v>137000</c:v>
                </c:pt>
                <c:pt idx="9">
                  <c:v>1216000</c:v>
                </c:pt>
                <c:pt idx="10">
                  <c:v>220000</c:v>
                </c:pt>
                <c:pt idx="11">
                  <c:v>15000</c:v>
                </c:pt>
                <c:pt idx="12">
                  <c:v>102000</c:v>
                </c:pt>
                <c:pt idx="13">
                  <c:v>144000</c:v>
                </c:pt>
                <c:pt idx="14">
                  <c:v>68000</c:v>
                </c:pt>
              </c:numCache>
            </c:numRef>
          </c:val>
        </c:ser>
        <c:ser>
          <c:idx val="1"/>
          <c:order val="1"/>
          <c:tx>
            <c:strRef>
              <c:f>'PBA by Year'!$C$18</c:f>
              <c:strCache>
                <c:ptCount val="1"/>
                <c:pt idx="0">
                  <c:v>1960 - 2000</c:v>
                </c:pt>
              </c:strCache>
            </c:strRef>
          </c:tx>
          <c:spPr>
            <a:solidFill>
              <a:schemeClr val="accent3"/>
            </a:solidFill>
            <a:ln>
              <a:noFill/>
            </a:ln>
            <a:effectLst/>
          </c:spPr>
          <c:invertIfNegative val="0"/>
          <c:dPt>
            <c:idx val="9"/>
            <c:invertIfNegative val="0"/>
            <c:bubble3D val="0"/>
            <c:spPr>
              <a:solidFill>
                <a:schemeClr val="bg1">
                  <a:lumMod val="65000"/>
                </a:schemeClr>
              </a:solidFill>
              <a:ln>
                <a:noFill/>
              </a:ln>
              <a:effectLst/>
            </c:spPr>
          </c:dPt>
          <c:cat>
            <c:strRef>
              <c:f>'PBA by Year'!$A$19:$A$33</c:f>
              <c:strCache>
                <c:ptCount val="15"/>
                <c:pt idx="0">
                  <c:v>lodging</c:v>
                </c:pt>
                <c:pt idx="1">
                  <c:v>health care</c:v>
                </c:pt>
                <c:pt idx="2">
                  <c:v>public order and safety</c:v>
                </c:pt>
                <c:pt idx="3">
                  <c:v>food service</c:v>
                </c:pt>
                <c:pt idx="4">
                  <c:v>mercantile</c:v>
                </c:pt>
                <c:pt idx="5">
                  <c:v>warehouse and storage</c:v>
                </c:pt>
                <c:pt idx="6">
                  <c:v>food sales</c:v>
                </c:pt>
                <c:pt idx="7">
                  <c:v>service</c:v>
                </c:pt>
                <c:pt idx="8">
                  <c:v>public assembly</c:v>
                </c:pt>
                <c:pt idx="9">
                  <c:v>all buildings</c:v>
                </c:pt>
                <c:pt idx="10">
                  <c:v>office</c:v>
                </c:pt>
                <c:pt idx="11">
                  <c:v>other</c:v>
                </c:pt>
                <c:pt idx="12">
                  <c:v>education</c:v>
                </c:pt>
                <c:pt idx="13">
                  <c:v>religious worship</c:v>
                </c:pt>
                <c:pt idx="14">
                  <c:v>vacant</c:v>
                </c:pt>
              </c:strCache>
            </c:strRef>
          </c:cat>
          <c:val>
            <c:numRef>
              <c:f>'PBA by Year'!$C$19:$C$33</c:f>
              <c:numCache>
                <c:formatCode>_(* #,##0_);_(* \(#,##0\);_(* "-"??_);_(@_)</c:formatCode>
                <c:ptCount val="15"/>
                <c:pt idx="0">
                  <c:v>113000</c:v>
                </c:pt>
                <c:pt idx="1">
                  <c:v>73000</c:v>
                </c:pt>
                <c:pt idx="2">
                  <c:v>41000</c:v>
                </c:pt>
                <c:pt idx="3">
                  <c:v>117000</c:v>
                </c:pt>
                <c:pt idx="4">
                  <c:v>273000</c:v>
                </c:pt>
                <c:pt idx="5">
                  <c:v>580000</c:v>
                </c:pt>
                <c:pt idx="6">
                  <c:v>90000</c:v>
                </c:pt>
                <c:pt idx="7">
                  <c:v>509000</c:v>
                </c:pt>
                <c:pt idx="8">
                  <c:v>227000</c:v>
                </c:pt>
                <c:pt idx="9">
                  <c:v>3218000</c:v>
                </c:pt>
                <c:pt idx="10">
                  <c:v>533000</c:v>
                </c:pt>
                <c:pt idx="11">
                  <c:v>75000</c:v>
                </c:pt>
                <c:pt idx="12">
                  <c:v>246000</c:v>
                </c:pt>
                <c:pt idx="13">
                  <c:v>221000</c:v>
                </c:pt>
                <c:pt idx="14">
                  <c:v>120000</c:v>
                </c:pt>
              </c:numCache>
            </c:numRef>
          </c:val>
        </c:ser>
        <c:ser>
          <c:idx val="2"/>
          <c:order val="2"/>
          <c:tx>
            <c:strRef>
              <c:f>'PBA by Year'!$D$18</c:f>
              <c:strCache>
                <c:ptCount val="1"/>
                <c:pt idx="0">
                  <c:v>2000 - 2018</c:v>
                </c:pt>
              </c:strCache>
            </c:strRef>
          </c:tx>
          <c:spPr>
            <a:solidFill>
              <a:schemeClr val="accent3">
                <a:lumMod val="50000"/>
              </a:schemeClr>
            </a:solidFill>
            <a:ln>
              <a:noFill/>
            </a:ln>
            <a:effectLst/>
          </c:spPr>
          <c:invertIfNegative val="0"/>
          <c:dPt>
            <c:idx val="9"/>
            <c:invertIfNegative val="0"/>
            <c:bubble3D val="0"/>
            <c:spPr>
              <a:solidFill>
                <a:schemeClr val="tx1">
                  <a:lumMod val="75000"/>
                  <a:lumOff val="25000"/>
                </a:schemeClr>
              </a:solidFill>
              <a:ln>
                <a:noFill/>
              </a:ln>
              <a:effectLst/>
            </c:spPr>
          </c:dPt>
          <c:cat>
            <c:strRef>
              <c:f>'PBA by Year'!$A$19:$A$33</c:f>
              <c:strCache>
                <c:ptCount val="15"/>
                <c:pt idx="0">
                  <c:v>lodging</c:v>
                </c:pt>
                <c:pt idx="1">
                  <c:v>health care</c:v>
                </c:pt>
                <c:pt idx="2">
                  <c:v>public order and safety</c:v>
                </c:pt>
                <c:pt idx="3">
                  <c:v>food service</c:v>
                </c:pt>
                <c:pt idx="4">
                  <c:v>mercantile</c:v>
                </c:pt>
                <c:pt idx="5">
                  <c:v>warehouse and storage</c:v>
                </c:pt>
                <c:pt idx="6">
                  <c:v>food sales</c:v>
                </c:pt>
                <c:pt idx="7">
                  <c:v>service</c:v>
                </c:pt>
                <c:pt idx="8">
                  <c:v>public assembly</c:v>
                </c:pt>
                <c:pt idx="9">
                  <c:v>all buildings</c:v>
                </c:pt>
                <c:pt idx="10">
                  <c:v>office</c:v>
                </c:pt>
                <c:pt idx="11">
                  <c:v>other</c:v>
                </c:pt>
                <c:pt idx="12">
                  <c:v>education</c:v>
                </c:pt>
                <c:pt idx="13">
                  <c:v>religious worship</c:v>
                </c:pt>
                <c:pt idx="14">
                  <c:v>vacant</c:v>
                </c:pt>
              </c:strCache>
            </c:strRef>
          </c:cat>
          <c:val>
            <c:numRef>
              <c:f>'PBA by Year'!$D$19:$D$33</c:f>
              <c:numCache>
                <c:formatCode>_(* #,##0_);_(* \(#,##0\);_(* "-"??_);_(@_)</c:formatCode>
                <c:ptCount val="15"/>
                <c:pt idx="0">
                  <c:v>76000</c:v>
                </c:pt>
                <c:pt idx="1">
                  <c:v>48000</c:v>
                </c:pt>
                <c:pt idx="2">
                  <c:v>24000</c:v>
                </c:pt>
                <c:pt idx="3">
                  <c:v>82000</c:v>
                </c:pt>
                <c:pt idx="4">
                  <c:v>149000</c:v>
                </c:pt>
                <c:pt idx="5">
                  <c:v>283000</c:v>
                </c:pt>
                <c:pt idx="6">
                  <c:v>44000</c:v>
                </c:pt>
                <c:pt idx="7">
                  <c:v>227000</c:v>
                </c:pt>
                <c:pt idx="8">
                  <c:v>124000</c:v>
                </c:pt>
                <c:pt idx="9">
                  <c:v>1483000</c:v>
                </c:pt>
                <c:pt idx="10">
                  <c:v>220000</c:v>
                </c:pt>
                <c:pt idx="11">
                  <c:v>23000</c:v>
                </c:pt>
                <c:pt idx="12">
                  <c:v>90000</c:v>
                </c:pt>
                <c:pt idx="13">
                  <c:v>73000</c:v>
                </c:pt>
                <c:pt idx="14">
                  <c:v>21000</c:v>
                </c:pt>
              </c:numCache>
            </c:numRef>
          </c:val>
        </c:ser>
        <c:dLbls>
          <c:showLegendKey val="0"/>
          <c:showVal val="0"/>
          <c:showCatName val="0"/>
          <c:showSerName val="0"/>
          <c:showPercent val="0"/>
          <c:showBubbleSize val="0"/>
        </c:dLbls>
        <c:gapWidth val="50"/>
        <c:overlap val="100"/>
        <c:axId val="-895196864"/>
        <c:axId val="-895204480"/>
      </c:barChart>
      <c:catAx>
        <c:axId val="-89519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95204480"/>
        <c:crosses val="autoZero"/>
        <c:auto val="1"/>
        <c:lblAlgn val="ctr"/>
        <c:lblOffset val="100"/>
        <c:noMultiLvlLbl val="0"/>
      </c:catAx>
      <c:valAx>
        <c:axId val="-8952044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9519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0.00705</cdr:x>
      <cdr:y>0.01323</cdr:y>
    </cdr:from>
    <cdr:to>
      <cdr:x>0.20313</cdr:x>
      <cdr:y>0.06879</cdr:y>
    </cdr:to>
    <cdr:sp macro="" textlink="">
      <cdr:nvSpPr>
        <cdr:cNvPr id="2" name="TextBox 1"/>
        <cdr:cNvSpPr txBox="1"/>
      </cdr:nvSpPr>
      <cdr:spPr>
        <a:xfrm xmlns:a="http://schemas.openxmlformats.org/drawingml/2006/main">
          <a:off x="42836" y="47625"/>
          <a:ext cx="1190635" cy="20004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US" sz="1000">
              <a:solidFill>
                <a:schemeClr val="accent1"/>
              </a:solidFill>
            </a:rPr>
            <a:t>million b</a:t>
          </a:r>
          <a:r>
            <a:rPr lang="en-US" sz="1000" baseline="0">
              <a:solidFill>
                <a:schemeClr val="accent1"/>
              </a:solidFill>
            </a:rPr>
            <a:t>uildings</a:t>
          </a:r>
          <a:endParaRPr lang="en-US" sz="1000">
            <a:solidFill>
              <a:schemeClr val="accent1"/>
            </a:solidFill>
          </a:endParaRPr>
        </a:p>
      </cdr:txBody>
    </cdr:sp>
  </cdr:relSizeAnchor>
  <cdr:relSizeAnchor xmlns:cdr="http://schemas.openxmlformats.org/drawingml/2006/chartDrawing">
    <cdr:from>
      <cdr:x>0.8102</cdr:x>
      <cdr:y>0.01323</cdr:y>
    </cdr:from>
    <cdr:to>
      <cdr:x>1</cdr:x>
      <cdr:y>0.07408</cdr:y>
    </cdr:to>
    <cdr:sp macro="" textlink="">
      <cdr:nvSpPr>
        <cdr:cNvPr id="3" name="TextBox 2"/>
        <cdr:cNvSpPr txBox="1"/>
      </cdr:nvSpPr>
      <cdr:spPr>
        <a:xfrm xmlns:a="http://schemas.openxmlformats.org/drawingml/2006/main">
          <a:off x="4919687" y="47625"/>
          <a:ext cx="1152501" cy="219088"/>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r"/>
          <a:r>
            <a:rPr lang="en-US" sz="1000" b="1" dirty="0">
              <a:solidFill>
                <a:schemeClr val="accent3"/>
              </a:solidFill>
              <a:latin typeface="Arial" panose="020B0604020202020204" pitchFamily="34" charset="0"/>
              <a:cs typeface="Arial" panose="020B0604020202020204" pitchFamily="34" charset="0"/>
            </a:rPr>
            <a:t>billion square feet</a:t>
          </a:r>
        </a:p>
      </cdr:txBody>
    </cdr:sp>
  </cdr:relSizeAnchor>
  <cdr:relSizeAnchor xmlns:cdr="http://schemas.openxmlformats.org/drawingml/2006/chartDrawing">
    <cdr:from>
      <cdr:x>0.21694</cdr:x>
      <cdr:y>0.5646</cdr:y>
    </cdr:from>
    <cdr:to>
      <cdr:x>0.54823</cdr:x>
      <cdr:y>0.62809</cdr:y>
    </cdr:to>
    <cdr:sp macro="" textlink="">
      <cdr:nvSpPr>
        <cdr:cNvPr id="4" name="TextBox 3"/>
        <cdr:cNvSpPr txBox="1"/>
      </cdr:nvSpPr>
      <cdr:spPr>
        <a:xfrm xmlns:a="http://schemas.openxmlformats.org/drawingml/2006/main">
          <a:off x="1409638" y="2464726"/>
          <a:ext cx="2152646" cy="277162"/>
        </a:xfrm>
        <a:prstGeom xmlns:a="http://schemas.openxmlformats.org/drawingml/2006/main" prst="rect">
          <a:avLst/>
        </a:prstGeom>
        <a:noFill xmlns:a="http://schemas.openxmlformats.org/drawingml/2006/main"/>
      </cdr:spPr>
      <cdr:txBody>
        <a:bodyPr xmlns:a="http://schemas.openxmlformats.org/drawingml/2006/main" vertOverflow="clip" wrap="none" rtlCol="0" anchor="ctr"/>
        <a:lstStyle xmlns:a="http://schemas.openxmlformats.org/drawingml/2006/main"/>
        <a:p xmlns:a="http://schemas.openxmlformats.org/drawingml/2006/main">
          <a:pPr algn="ctr"/>
          <a:r>
            <a:rPr lang="en-US" sz="1000" b="1" dirty="0">
              <a:solidFill>
                <a:schemeClr val="accent1"/>
              </a:solidFill>
              <a:latin typeface="Arial" panose="020B0604020202020204" pitchFamily="34" charset="0"/>
              <a:cs typeface="Arial" panose="020B0604020202020204" pitchFamily="34" charset="0"/>
            </a:rPr>
            <a:t>Number of commercial</a:t>
          </a:r>
          <a:r>
            <a:rPr lang="en-US" sz="1000" b="1" baseline="0" dirty="0">
              <a:solidFill>
                <a:schemeClr val="accent1"/>
              </a:solidFill>
              <a:latin typeface="Arial" panose="020B0604020202020204" pitchFamily="34" charset="0"/>
              <a:cs typeface="Arial" panose="020B0604020202020204" pitchFamily="34" charset="0"/>
            </a:rPr>
            <a:t> buildings</a:t>
          </a:r>
          <a:endParaRPr lang="en-US" sz="1000" b="1" dirty="0">
            <a:solidFill>
              <a:schemeClr val="accent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0.22141</cdr:x>
      <cdr:y>0.2779</cdr:y>
    </cdr:from>
    <cdr:to>
      <cdr:x>0.5</cdr:x>
      <cdr:y>0.34139</cdr:y>
    </cdr:to>
    <cdr:sp macro="" textlink="">
      <cdr:nvSpPr>
        <cdr:cNvPr id="5" name="TextBox 4"/>
        <cdr:cNvSpPr txBox="1"/>
      </cdr:nvSpPr>
      <cdr:spPr>
        <a:xfrm xmlns:a="http://schemas.openxmlformats.org/drawingml/2006/main">
          <a:off x="1438670" y="1213136"/>
          <a:ext cx="1810214" cy="277162"/>
        </a:xfrm>
        <a:prstGeom xmlns:a="http://schemas.openxmlformats.org/drawingml/2006/main" prst="rect">
          <a:avLst/>
        </a:prstGeom>
        <a:noFill xmlns:a="http://schemas.openxmlformats.org/drawingml/2006/main"/>
      </cdr:spPr>
      <cdr:txBody>
        <a:bodyPr xmlns:a="http://schemas.openxmlformats.org/drawingml/2006/main" vertOverflow="clip" wrap="none" rtlCol="0" anchor="ctr"/>
        <a:lstStyle xmlns:a="http://schemas.openxmlformats.org/drawingml/2006/main"/>
        <a:p xmlns:a="http://schemas.openxmlformats.org/drawingml/2006/main">
          <a:pPr algn="ctr"/>
          <a:r>
            <a:rPr lang="en-US" sz="1000" b="1" dirty="0">
              <a:solidFill>
                <a:schemeClr val="accent3"/>
              </a:solidFill>
              <a:latin typeface="Arial" panose="020B0604020202020204" pitchFamily="34" charset="0"/>
              <a:cs typeface="Arial" panose="020B0604020202020204" pitchFamily="34" charset="0"/>
            </a:rPr>
            <a:t>Total commercial </a:t>
          </a:r>
          <a:r>
            <a:rPr lang="en-US" sz="1000" b="1" dirty="0" err="1">
              <a:solidFill>
                <a:schemeClr val="accent3"/>
              </a:solidFill>
              <a:latin typeface="Arial" panose="020B0604020202020204" pitchFamily="34" charset="0"/>
              <a:cs typeface="Arial" panose="020B0604020202020204" pitchFamily="34" charset="0"/>
            </a:rPr>
            <a:t>floorspace</a:t>
          </a:r>
          <a:endParaRPr lang="en-US" sz="1000" b="1" dirty="0">
            <a:solidFill>
              <a:schemeClr val="accent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0.00837</cdr:x>
      <cdr:y>0.01457</cdr:y>
    </cdr:from>
    <cdr:to>
      <cdr:x>0.33966</cdr:x>
      <cdr:y>0.07806</cdr:y>
    </cdr:to>
    <cdr:sp macro="" textlink="">
      <cdr:nvSpPr>
        <cdr:cNvPr id="8" name="TextBox 1"/>
        <cdr:cNvSpPr txBox="1"/>
      </cdr:nvSpPr>
      <cdr:spPr>
        <a:xfrm xmlns:a="http://schemas.openxmlformats.org/drawingml/2006/main">
          <a:off x="50800" y="50800"/>
          <a:ext cx="2011655" cy="2213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b="1" dirty="0" smtClean="0">
              <a:solidFill>
                <a:schemeClr val="accent1"/>
              </a:solidFill>
              <a:latin typeface="Arial" panose="020B0604020202020204" pitchFamily="34" charset="0"/>
              <a:cs typeface="Arial" panose="020B0604020202020204" pitchFamily="34" charset="0"/>
            </a:rPr>
            <a:t>number </a:t>
          </a:r>
          <a:r>
            <a:rPr lang="en-US" sz="1000" b="1" dirty="0">
              <a:solidFill>
                <a:schemeClr val="accent1"/>
              </a:solidFill>
              <a:latin typeface="Arial" panose="020B0604020202020204" pitchFamily="34" charset="0"/>
              <a:cs typeface="Arial" panose="020B0604020202020204" pitchFamily="34" charset="0"/>
            </a:rPr>
            <a:t>of </a:t>
          </a:r>
          <a:r>
            <a:rPr lang="en-US" sz="1000" b="1" baseline="0" dirty="0" smtClean="0">
              <a:solidFill>
                <a:schemeClr val="accent1"/>
              </a:solidFill>
              <a:latin typeface="Arial" panose="020B0604020202020204" pitchFamily="34" charset="0"/>
              <a:cs typeface="Arial" panose="020B0604020202020204" pitchFamily="34" charset="0"/>
            </a:rPr>
            <a:t>buildings (millions)</a:t>
          </a:r>
          <a:endParaRPr lang="en-US" sz="1000" b="1"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0.77489</cdr:x>
      <cdr:y>0.01596</cdr:y>
    </cdr:from>
    <cdr:to>
      <cdr:x>0.9765</cdr:x>
      <cdr:y>0.07551</cdr:y>
    </cdr:to>
    <cdr:sp macro="" textlink="">
      <cdr:nvSpPr>
        <cdr:cNvPr id="2" name="TextBox 1"/>
        <cdr:cNvSpPr txBox="1"/>
      </cdr:nvSpPr>
      <cdr:spPr>
        <a:xfrm xmlns:a="http://schemas.openxmlformats.org/drawingml/2006/main">
          <a:off x="5974636" y="62239"/>
          <a:ext cx="1554480" cy="232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Arial" panose="020B0604020202020204" pitchFamily="34" charset="0"/>
              <a:cs typeface="Arial" panose="020B0604020202020204" pitchFamily="34" charset="0"/>
            </a:rPr>
            <a:t>w</a:t>
          </a:r>
          <a:r>
            <a:rPr lang="en-US" sz="1000" dirty="0" smtClean="0">
              <a:latin typeface="Arial" panose="020B0604020202020204" pitchFamily="34" charset="0"/>
              <a:cs typeface="Arial" panose="020B0604020202020204" pitchFamily="34" charset="0"/>
            </a:rPr>
            <a:t>arehouse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storage*</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0.7801</cdr:x>
      <cdr:y>0.0748</cdr:y>
    </cdr:from>
    <cdr:to>
      <cdr:x>0.86386</cdr:x>
      <cdr:y>0.13435</cdr:y>
    </cdr:to>
    <cdr:sp macro="" textlink="">
      <cdr:nvSpPr>
        <cdr:cNvPr id="3" name="TextBox 1"/>
        <cdr:cNvSpPr txBox="1"/>
      </cdr:nvSpPr>
      <cdr:spPr>
        <a:xfrm xmlns:a="http://schemas.openxmlformats.org/drawingml/2006/main">
          <a:off x="6014763" y="291753"/>
          <a:ext cx="645813" cy="232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o</a:t>
          </a:r>
          <a:r>
            <a:rPr lang="en-US" sz="1000" dirty="0" smtClean="0">
              <a:latin typeface="Arial" panose="020B0604020202020204" pitchFamily="34" charset="0"/>
              <a:cs typeface="Arial" panose="020B0604020202020204" pitchFamily="34" charset="0"/>
            </a:rPr>
            <a:t>ffice</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0.66938</cdr:x>
      <cdr:y>0.14217</cdr:y>
    </cdr:from>
    <cdr:to>
      <cdr:x>0.7671</cdr:x>
      <cdr:y>0.20171</cdr:y>
    </cdr:to>
    <cdr:sp macro="" textlink="">
      <cdr:nvSpPr>
        <cdr:cNvPr id="4" name="TextBox 1"/>
        <cdr:cNvSpPr txBox="1"/>
      </cdr:nvSpPr>
      <cdr:spPr>
        <a:xfrm xmlns:a="http://schemas.openxmlformats.org/drawingml/2006/main">
          <a:off x="5161076" y="554545"/>
          <a:ext cx="753449" cy="2322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service**</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0.48535</cdr:x>
      <cdr:y>0.19853</cdr:y>
    </cdr:from>
    <cdr:to>
      <cdr:x>0.61099</cdr:x>
      <cdr:y>0.25808</cdr:y>
    </cdr:to>
    <cdr:sp macro="" textlink="">
      <cdr:nvSpPr>
        <cdr:cNvPr id="5" name="TextBox 1"/>
        <cdr:cNvSpPr txBox="1"/>
      </cdr:nvSpPr>
      <cdr:spPr>
        <a:xfrm xmlns:a="http://schemas.openxmlformats.org/drawingml/2006/main">
          <a:off x="3742219" y="774373"/>
          <a:ext cx="968720" cy="232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m</a:t>
          </a:r>
          <a:r>
            <a:rPr lang="en-US" sz="1000" dirty="0" smtClean="0">
              <a:latin typeface="Arial" panose="020B0604020202020204" pitchFamily="34" charset="0"/>
              <a:cs typeface="Arial" panose="020B0604020202020204" pitchFamily="34" charset="0"/>
            </a:rPr>
            <a:t>ercantile</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0.39803</cdr:x>
      <cdr:y>0.25873</cdr:y>
    </cdr:from>
    <cdr:to>
      <cdr:x>0.57951</cdr:x>
      <cdr:y>0.31828</cdr:y>
    </cdr:to>
    <cdr:sp macro="" textlink="">
      <cdr:nvSpPr>
        <cdr:cNvPr id="6" name="TextBox 1"/>
        <cdr:cNvSpPr txBox="1"/>
      </cdr:nvSpPr>
      <cdr:spPr>
        <a:xfrm xmlns:a="http://schemas.openxmlformats.org/drawingml/2006/main">
          <a:off x="3068930" y="1009168"/>
          <a:ext cx="1399261" cy="232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ublic assembly**</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0.35893</cdr:x>
      <cdr:y>0.32108</cdr:y>
    </cdr:from>
    <cdr:to>
      <cdr:x>0.51311</cdr:x>
      <cdr:y>0.38063</cdr:y>
    </cdr:to>
    <cdr:sp macro="" textlink="">
      <cdr:nvSpPr>
        <cdr:cNvPr id="7" name="TextBox 1"/>
        <cdr:cNvSpPr txBox="1"/>
      </cdr:nvSpPr>
      <cdr:spPr>
        <a:xfrm xmlns:a="http://schemas.openxmlformats.org/drawingml/2006/main">
          <a:off x="2767473" y="1252360"/>
          <a:ext cx="1188720" cy="232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r</a:t>
          </a:r>
          <a:r>
            <a:rPr lang="en-US" sz="1000" dirty="0" smtClean="0">
              <a:latin typeface="Arial" panose="020B0604020202020204" pitchFamily="34" charset="0"/>
              <a:cs typeface="Arial" panose="020B0604020202020204" pitchFamily="34" charset="0"/>
            </a:rPr>
            <a:t>eligious </a:t>
          </a:r>
          <a:r>
            <a:rPr lang="en-US" sz="1000" dirty="0">
              <a:latin typeface="Arial" panose="020B0604020202020204" pitchFamily="34" charset="0"/>
              <a:cs typeface="Arial" panose="020B0604020202020204" pitchFamily="34" charset="0"/>
            </a:rPr>
            <a:t>worship</a:t>
          </a:r>
        </a:p>
      </cdr:txBody>
    </cdr:sp>
  </cdr:relSizeAnchor>
  <cdr:relSizeAnchor xmlns:cdr="http://schemas.openxmlformats.org/drawingml/2006/chartDrawing">
    <cdr:from>
      <cdr:x>0.36442</cdr:x>
      <cdr:y>0.38378</cdr:y>
    </cdr:from>
    <cdr:to>
      <cdr:x>0.49006</cdr:x>
      <cdr:y>0.44332</cdr:y>
    </cdr:to>
    <cdr:sp macro="" textlink="">
      <cdr:nvSpPr>
        <cdr:cNvPr id="8" name="TextBox 1"/>
        <cdr:cNvSpPr txBox="1"/>
      </cdr:nvSpPr>
      <cdr:spPr>
        <a:xfrm xmlns:a="http://schemas.openxmlformats.org/drawingml/2006/main">
          <a:off x="2809772" y="1496946"/>
          <a:ext cx="968720" cy="2322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e</a:t>
          </a:r>
          <a:r>
            <a:rPr lang="en-US" sz="1000" dirty="0" smtClean="0">
              <a:latin typeface="Arial" panose="020B0604020202020204" pitchFamily="34" charset="0"/>
              <a:cs typeface="Arial" panose="020B0604020202020204" pitchFamily="34" charset="0"/>
            </a:rPr>
            <a:t>ducation</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0.32144</cdr:x>
      <cdr:y>0.44464</cdr:y>
    </cdr:from>
    <cdr:to>
      <cdr:x>0.46105</cdr:x>
      <cdr:y>0.50419</cdr:y>
    </cdr:to>
    <cdr:sp macro="" textlink="">
      <cdr:nvSpPr>
        <cdr:cNvPr id="9" name="TextBox 1"/>
        <cdr:cNvSpPr txBox="1"/>
      </cdr:nvSpPr>
      <cdr:spPr>
        <a:xfrm xmlns:a="http://schemas.openxmlformats.org/drawingml/2006/main">
          <a:off x="2478399" y="1734324"/>
          <a:ext cx="1076432" cy="232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f</a:t>
          </a:r>
          <a:r>
            <a:rPr lang="en-US" sz="1000" dirty="0" smtClean="0">
              <a:latin typeface="Arial" panose="020B0604020202020204" pitchFamily="34" charset="0"/>
              <a:cs typeface="Arial" panose="020B0604020202020204" pitchFamily="34" charset="0"/>
            </a:rPr>
            <a:t>ood service**</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0.20108</cdr:x>
      <cdr:y>0.5</cdr:y>
    </cdr:from>
    <cdr:to>
      <cdr:x>0.29596</cdr:x>
      <cdr:y>0.55955</cdr:y>
    </cdr:to>
    <cdr:sp macro="" textlink="">
      <cdr:nvSpPr>
        <cdr:cNvPr id="10" name="TextBox 1"/>
        <cdr:cNvSpPr txBox="1"/>
      </cdr:nvSpPr>
      <cdr:spPr>
        <a:xfrm xmlns:a="http://schemas.openxmlformats.org/drawingml/2006/main">
          <a:off x="1550416" y="1950246"/>
          <a:ext cx="731520" cy="232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lodging**</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0.25996</cdr:x>
      <cdr:y>0.56628</cdr:y>
    </cdr:from>
    <cdr:to>
      <cdr:x>0.35484</cdr:x>
      <cdr:y>0.62583</cdr:y>
    </cdr:to>
    <cdr:sp macro="" textlink="">
      <cdr:nvSpPr>
        <cdr:cNvPr id="11" name="TextBox 1"/>
        <cdr:cNvSpPr txBox="1"/>
      </cdr:nvSpPr>
      <cdr:spPr>
        <a:xfrm xmlns:a="http://schemas.openxmlformats.org/drawingml/2006/main">
          <a:off x="2004365" y="2208771"/>
          <a:ext cx="731551" cy="232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vacant*</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0.17232</cdr:x>
      <cdr:y>0.63425</cdr:y>
    </cdr:from>
    <cdr:to>
      <cdr:x>0.27905</cdr:x>
      <cdr:y>0.6938</cdr:y>
    </cdr:to>
    <cdr:sp macro="" textlink="">
      <cdr:nvSpPr>
        <cdr:cNvPr id="12" name="TextBox 1"/>
        <cdr:cNvSpPr txBox="1"/>
      </cdr:nvSpPr>
      <cdr:spPr>
        <a:xfrm xmlns:a="http://schemas.openxmlformats.org/drawingml/2006/main">
          <a:off x="1328602" y="2473900"/>
          <a:ext cx="822960" cy="232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f</a:t>
          </a:r>
          <a:r>
            <a:rPr lang="en-US" sz="1000" dirty="0" smtClean="0">
              <a:latin typeface="Arial" panose="020B0604020202020204" pitchFamily="34" charset="0"/>
              <a:cs typeface="Arial" panose="020B0604020202020204" pitchFamily="34" charset="0"/>
            </a:rPr>
            <a:t>ood </a:t>
          </a:r>
          <a:r>
            <a:rPr lang="en-US" sz="1000" dirty="0">
              <a:latin typeface="Arial" panose="020B0604020202020204" pitchFamily="34" charset="0"/>
              <a:cs typeface="Arial" panose="020B0604020202020204" pitchFamily="34" charset="0"/>
            </a:rPr>
            <a:t>sales</a:t>
          </a:r>
        </a:p>
      </cdr:txBody>
    </cdr:sp>
  </cdr:relSizeAnchor>
  <cdr:relSizeAnchor xmlns:cdr="http://schemas.openxmlformats.org/drawingml/2006/chartDrawing">
    <cdr:from>
      <cdr:x>0.15692</cdr:x>
      <cdr:y>0.69465</cdr:y>
    </cdr:from>
    <cdr:to>
      <cdr:x>0.26668</cdr:x>
      <cdr:y>0.7542</cdr:y>
    </cdr:to>
    <cdr:sp macro="" textlink="">
      <cdr:nvSpPr>
        <cdr:cNvPr id="13" name="TextBox 1"/>
        <cdr:cNvSpPr txBox="1"/>
      </cdr:nvSpPr>
      <cdr:spPr>
        <a:xfrm xmlns:a="http://schemas.openxmlformats.org/drawingml/2006/main">
          <a:off x="1176603" y="2709468"/>
          <a:ext cx="822960" cy="232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h</a:t>
          </a:r>
          <a:r>
            <a:rPr lang="en-US" sz="1000" dirty="0" smtClean="0">
              <a:latin typeface="Arial" panose="020B0604020202020204" pitchFamily="34" charset="0"/>
              <a:cs typeface="Arial" panose="020B0604020202020204" pitchFamily="34" charset="0"/>
            </a:rPr>
            <a:t>ealt</a:t>
          </a:r>
          <a:r>
            <a:rPr lang="en-US" sz="1000" baseline="0" dirty="0" smtClean="0">
              <a:latin typeface="Arial" panose="020B0604020202020204" pitchFamily="34" charset="0"/>
              <a:cs typeface="Arial" panose="020B0604020202020204" pitchFamily="34" charset="0"/>
            </a:rPr>
            <a:t>h </a:t>
          </a:r>
          <a:r>
            <a:rPr lang="en-US" sz="1000" baseline="0" dirty="0">
              <a:latin typeface="Arial" panose="020B0604020202020204" pitchFamily="34" charset="0"/>
              <a:cs typeface="Arial" panose="020B0604020202020204" pitchFamily="34" charset="0"/>
            </a:rPr>
            <a:t>care</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0.13779</cdr:x>
      <cdr:y>0.75225</cdr:y>
    </cdr:from>
    <cdr:to>
      <cdr:x>0.40457</cdr:x>
      <cdr:y>0.8118</cdr:y>
    </cdr:to>
    <cdr:sp macro="" textlink="">
      <cdr:nvSpPr>
        <cdr:cNvPr id="14" name="TextBox 1"/>
        <cdr:cNvSpPr txBox="1"/>
      </cdr:nvSpPr>
      <cdr:spPr>
        <a:xfrm xmlns:a="http://schemas.openxmlformats.org/drawingml/2006/main">
          <a:off x="1033176" y="2934140"/>
          <a:ext cx="2000338" cy="232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o</a:t>
          </a:r>
          <a:r>
            <a:rPr lang="en-US" sz="1000" dirty="0" smtClean="0">
              <a:latin typeface="Arial" panose="020B0604020202020204" pitchFamily="34" charset="0"/>
              <a:cs typeface="Arial" panose="020B0604020202020204" pitchFamily="34" charset="0"/>
            </a:rPr>
            <a:t>ther</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0.10406</cdr:x>
      <cdr:y>0.81173</cdr:y>
    </cdr:from>
    <cdr:to>
      <cdr:x>0.37085</cdr:x>
      <cdr:y>0.87128</cdr:y>
    </cdr:to>
    <cdr:sp macro="" textlink="">
      <cdr:nvSpPr>
        <cdr:cNvPr id="15" name="TextBox 1"/>
        <cdr:cNvSpPr txBox="1"/>
      </cdr:nvSpPr>
      <cdr:spPr>
        <a:xfrm xmlns:a="http://schemas.openxmlformats.org/drawingml/2006/main">
          <a:off x="780232" y="3166159"/>
          <a:ext cx="2000413" cy="232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ublic </a:t>
          </a:r>
          <a:r>
            <a:rPr lang="en-US" sz="1000" dirty="0">
              <a:latin typeface="Arial" panose="020B0604020202020204" pitchFamily="34" charset="0"/>
              <a:cs typeface="Arial" panose="020B0604020202020204" pitchFamily="34" charset="0"/>
            </a:rPr>
            <a:t>order and safety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3F01D5-4C51-4325-9B10-41151F8FB5E6}" type="datetimeFigureOut">
              <a:rPr lang="en-US" smtClean="0"/>
              <a:t>11/18/2020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E6C96-734D-4EA5-978C-49ECB5518E00}" type="slidenum">
              <a:rPr lang="en-US" smtClean="0"/>
              <a:t>‹#›</a:t>
            </a:fld>
            <a:endParaRPr lang="en-US"/>
          </a:p>
        </p:txBody>
      </p:sp>
    </p:spTree>
    <p:extLst>
      <p:ext uri="{BB962C8B-B14F-4D97-AF65-F5344CB8AC3E}">
        <p14:creationId xmlns:p14="http://schemas.microsoft.com/office/powerpoint/2010/main" val="241171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4D8CA-ACA1-4773-8939-2DF4852B431A}"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C1DCC-7CF9-47B2-BA93-AA34CC6D48A7}" type="slidenum">
              <a:rPr lang="en-US" smtClean="0"/>
              <a:t>‹#›</a:t>
            </a:fld>
            <a:endParaRPr lang="en-US"/>
          </a:p>
        </p:txBody>
      </p:sp>
    </p:spTree>
    <p:extLst>
      <p:ext uri="{BB962C8B-B14F-4D97-AF65-F5344CB8AC3E}">
        <p14:creationId xmlns:p14="http://schemas.microsoft.com/office/powerpoint/2010/main" val="44557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a:t>
            </a:fld>
            <a:endParaRPr lang="en-US"/>
          </a:p>
        </p:txBody>
      </p:sp>
    </p:spTree>
    <p:extLst>
      <p:ext uri="{BB962C8B-B14F-4D97-AF65-F5344CB8AC3E}">
        <p14:creationId xmlns:p14="http://schemas.microsoft.com/office/powerpoint/2010/main" val="369219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U.S. Energy Information Administration</a:t>
            </a:r>
            <a:endParaRPr lang="en-US"/>
          </a:p>
        </p:txBody>
      </p:sp>
      <p:sp>
        <p:nvSpPr>
          <p:cNvPr id="5" name="Footer Placeholder 4"/>
          <p:cNvSpPr>
            <a:spLocks noGrp="1"/>
          </p:cNvSpPr>
          <p:nvPr>
            <p:ph type="ftr" sz="quarter" idx="11"/>
          </p:nvPr>
        </p:nvSpPr>
        <p:spPr/>
        <p:txBody>
          <a:bodyPr/>
          <a:lstStyle/>
          <a:p>
            <a:r>
              <a:rPr lang="en-US" smtClean="0"/>
              <a:t>#CBECS2018 | www.eia.gov/consumption/commercial</a:t>
            </a:r>
            <a:endParaRPr lang="en-US"/>
          </a:p>
        </p:txBody>
      </p:sp>
      <p:sp>
        <p:nvSpPr>
          <p:cNvPr id="6" name="Slide Number Placeholder 5"/>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2087006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4132" y="1375647"/>
            <a:ext cx="11603736" cy="4754880"/>
          </a:xfrm>
        </p:spPr>
        <p:txBody>
          <a:bodyPr>
            <a:normAutofit/>
          </a:bodyPr>
          <a:lstStyle>
            <a:lvl1pPr>
              <a:defRPr sz="14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6"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cxnSp>
        <p:nvCxnSpPr>
          <p:cNvPr id="10" name="Straight Connector 9"/>
          <p:cNvCxnSpPr/>
          <p:nvPr userDrawn="1"/>
        </p:nvCxnSpPr>
        <p:spPr>
          <a:xfrm>
            <a:off x="0" y="6278170"/>
            <a:ext cx="12192000" cy="53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a:xfrm>
            <a:off x="294132" y="6427338"/>
            <a:ext cx="338725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U.S. Energy Information Administration</a:t>
            </a:r>
            <a:endParaRPr lang="en-US" sz="1200" dirty="0">
              <a:latin typeface="Arial" panose="020B0604020202020204" pitchFamily="34" charset="0"/>
              <a:cs typeface="Arial" panose="020B0604020202020204" pitchFamily="34" charset="0"/>
            </a:endParaRPr>
          </a:p>
        </p:txBody>
      </p:sp>
      <p:grpSp>
        <p:nvGrpSpPr>
          <p:cNvPr id="118" name="Group 117"/>
          <p:cNvGrpSpPr/>
          <p:nvPr userDrawn="1"/>
        </p:nvGrpSpPr>
        <p:grpSpPr>
          <a:xfrm>
            <a:off x="-3660" y="0"/>
            <a:ext cx="12195660" cy="433176"/>
            <a:chOff x="0" y="5110623"/>
            <a:chExt cx="12195660" cy="433176"/>
          </a:xfrm>
        </p:grpSpPr>
        <p:sp>
          <p:nvSpPr>
            <p:cNvPr id="119" name="Rectangle 118"/>
            <p:cNvSpPr/>
            <p:nvPr/>
          </p:nvSpPr>
          <p:spPr>
            <a:xfrm>
              <a:off x="0" y="5110623"/>
              <a:ext cx="12192000" cy="411480"/>
            </a:xfrm>
            <a:prstGeom prst="rect">
              <a:avLst/>
            </a:prstGeom>
            <a:solidFill>
              <a:srgbClr val="E7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a:off x="3660" y="5543799"/>
              <a:ext cx="121920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1" name="Group 120"/>
            <p:cNvGrpSpPr>
              <a:grpSpLocks noChangeAspect="1"/>
            </p:cNvGrpSpPr>
            <p:nvPr/>
          </p:nvGrpSpPr>
          <p:grpSpPr>
            <a:xfrm>
              <a:off x="67678" y="5121471"/>
              <a:ext cx="1340776" cy="411480"/>
              <a:chOff x="206338" y="3767328"/>
              <a:chExt cx="9132175" cy="2802636"/>
            </a:xfrm>
            <a:solidFill>
              <a:schemeClr val="accent1"/>
            </a:solidFill>
          </p:grpSpPr>
          <p:sp>
            <p:nvSpPr>
              <p:cNvPr id="147" name="Rectangle 146"/>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Triangle 154"/>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ight Triangle 162"/>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a:grpSpLocks noChangeAspect="1"/>
            </p:cNvGrpSpPr>
            <p:nvPr/>
          </p:nvGrpSpPr>
          <p:grpSpPr>
            <a:xfrm flipH="1">
              <a:off x="10745742" y="5120464"/>
              <a:ext cx="1340776" cy="411480"/>
              <a:chOff x="206338" y="3767328"/>
              <a:chExt cx="9132175" cy="2802636"/>
            </a:xfrm>
            <a:solidFill>
              <a:schemeClr val="accent1"/>
            </a:solidFill>
          </p:grpSpPr>
          <p:sp>
            <p:nvSpPr>
              <p:cNvPr id="123" name="Rectangle 122"/>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ight Triangle 130"/>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ight Triangle 138"/>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3906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cxnSp>
        <p:nvCxnSpPr>
          <p:cNvPr id="10" name="Straight Connector 9"/>
          <p:cNvCxnSpPr/>
          <p:nvPr userDrawn="1"/>
        </p:nvCxnSpPr>
        <p:spPr>
          <a:xfrm>
            <a:off x="0" y="6278170"/>
            <a:ext cx="12192000" cy="53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94132" y="6427338"/>
            <a:ext cx="338725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U.S. Energy Information Administration</a:t>
            </a:r>
            <a:endParaRPr lang="en-US" sz="1200" dirty="0">
              <a:latin typeface="Arial" panose="020B0604020202020204" pitchFamily="34" charset="0"/>
              <a:cs typeface="Arial" panose="020B0604020202020204" pitchFamily="34" charset="0"/>
            </a:endParaRPr>
          </a:p>
        </p:txBody>
      </p:sp>
      <p:sp>
        <p:nvSpPr>
          <p:cNvPr id="20"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grpSp>
        <p:nvGrpSpPr>
          <p:cNvPr id="60" name="Group 59"/>
          <p:cNvGrpSpPr/>
          <p:nvPr userDrawn="1"/>
        </p:nvGrpSpPr>
        <p:grpSpPr>
          <a:xfrm>
            <a:off x="-3660" y="0"/>
            <a:ext cx="12195660" cy="433176"/>
            <a:chOff x="0" y="5110623"/>
            <a:chExt cx="12195660" cy="433176"/>
          </a:xfrm>
        </p:grpSpPr>
        <p:sp>
          <p:nvSpPr>
            <p:cNvPr id="61" name="Rectangle 60"/>
            <p:cNvSpPr/>
            <p:nvPr/>
          </p:nvSpPr>
          <p:spPr>
            <a:xfrm>
              <a:off x="0" y="5110623"/>
              <a:ext cx="12192000" cy="411480"/>
            </a:xfrm>
            <a:prstGeom prst="rect">
              <a:avLst/>
            </a:prstGeom>
            <a:solidFill>
              <a:srgbClr val="E7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660" y="5543799"/>
              <a:ext cx="121920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3" name="Group 62"/>
            <p:cNvGrpSpPr>
              <a:grpSpLocks noChangeAspect="1"/>
            </p:cNvGrpSpPr>
            <p:nvPr/>
          </p:nvGrpSpPr>
          <p:grpSpPr>
            <a:xfrm>
              <a:off x="67678" y="5121471"/>
              <a:ext cx="1340776" cy="411480"/>
              <a:chOff x="206338" y="3767328"/>
              <a:chExt cx="9132175" cy="2802636"/>
            </a:xfrm>
            <a:solidFill>
              <a:schemeClr val="accent1"/>
            </a:solidFill>
          </p:grpSpPr>
          <p:sp>
            <p:nvSpPr>
              <p:cNvPr id="89" name="Rectangle 88"/>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Triangle 104"/>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a:grpSpLocks noChangeAspect="1"/>
            </p:cNvGrpSpPr>
            <p:nvPr/>
          </p:nvGrpSpPr>
          <p:grpSpPr>
            <a:xfrm flipH="1">
              <a:off x="10745742" y="5120464"/>
              <a:ext cx="1340776" cy="411480"/>
              <a:chOff x="206338" y="3767328"/>
              <a:chExt cx="9132175" cy="2802636"/>
            </a:xfrm>
            <a:solidFill>
              <a:schemeClr val="accent1"/>
            </a:solidFill>
          </p:grpSpPr>
          <p:sp>
            <p:nvSpPr>
              <p:cNvPr id="65" name="Rectangle 64"/>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381590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273845" y="352461"/>
            <a:ext cx="8541079" cy="1490472"/>
          </a:xfrm>
          <a:prstGeom prst="rect">
            <a:avLst/>
          </a:prstGeom>
        </p:spPr>
        <p:txBody>
          <a:bodyPr anchor="b" anchorCtr="0"/>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73844" y="2197846"/>
            <a:ext cx="8541079" cy="3914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cxnSp>
        <p:nvCxnSpPr>
          <p:cNvPr id="4" name="Straight Connector 3"/>
          <p:cNvCxnSpPr/>
          <p:nvPr userDrawn="1"/>
        </p:nvCxnSpPr>
        <p:spPr>
          <a:xfrm flipH="1">
            <a:off x="2918692" y="1681018"/>
            <a:ext cx="122629"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394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 Energy Information Administration</a:t>
            </a:r>
            <a:endParaRPr lang="en-US"/>
          </a:p>
        </p:txBody>
      </p:sp>
      <p:sp>
        <p:nvSpPr>
          <p:cNvPr id="6" name="Footer Placeholder 5"/>
          <p:cNvSpPr>
            <a:spLocks noGrp="1"/>
          </p:cNvSpPr>
          <p:nvPr>
            <p:ph type="ftr" sz="quarter" idx="11"/>
          </p:nvPr>
        </p:nvSpPr>
        <p:spPr/>
        <p:txBody>
          <a:bodyPr/>
          <a:lstStyle/>
          <a:p>
            <a:r>
              <a:rPr lang="en-US" smtClean="0"/>
              <a:t>#CBECS2018 | www.eia.gov/consumption/commercial</a:t>
            </a:r>
            <a:endParaRPr lang="en-US"/>
          </a:p>
        </p:txBody>
      </p:sp>
      <p:sp>
        <p:nvSpPr>
          <p:cNvPr id="7" name="Slide Number Placeholder 6"/>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71511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U.S. Energy Information Administration</a:t>
            </a:r>
            <a:endParaRPr lang="en-US"/>
          </a:p>
        </p:txBody>
      </p:sp>
      <p:sp>
        <p:nvSpPr>
          <p:cNvPr id="8" name="Footer Placeholder 7"/>
          <p:cNvSpPr>
            <a:spLocks noGrp="1"/>
          </p:cNvSpPr>
          <p:nvPr>
            <p:ph type="ftr" sz="quarter" idx="11"/>
          </p:nvPr>
        </p:nvSpPr>
        <p:spPr/>
        <p:txBody>
          <a:bodyPr/>
          <a:lstStyle/>
          <a:p>
            <a:r>
              <a:rPr lang="en-US" smtClean="0"/>
              <a:t>#CBECS2018 | www.eia.gov/consumption/commercial</a:t>
            </a:r>
            <a:endParaRPr lang="en-US"/>
          </a:p>
        </p:txBody>
      </p:sp>
      <p:sp>
        <p:nvSpPr>
          <p:cNvPr id="9" name="Slide Number Placeholder 8"/>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638593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124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U.S. Energy Information Administration</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#CBECS2018 | www.eia.gov/consumption/commercial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214508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62"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ia.gov/consumption/commercia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ensus.gov/programs-surveys/acs" TargetMode="External"/><Relationship Id="rId2" Type="http://schemas.openxmlformats.org/officeDocument/2006/relationships/hyperlink" Target="https://www.census.gov/programs-surveys/popest.html" TargetMode="External"/><Relationship Id="rId1" Type="http://schemas.openxmlformats.org/officeDocument/2006/relationships/slideLayout" Target="../slideLayouts/slideLayout3.xml"/><Relationship Id="rId4" Type="http://schemas.openxmlformats.org/officeDocument/2006/relationships/hyperlink" Target="mailto:joelle.michaels@eia.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ia.gov/consumption/commercial" TargetMode="External"/><Relationship Id="rId2" Type="http://schemas.openxmlformats.org/officeDocument/2006/relationships/hyperlink" Target="http://www.eia.gov/" TargetMode="External"/><Relationship Id="rId1" Type="http://schemas.openxmlformats.org/officeDocument/2006/relationships/slideLayout" Target="../slideLayouts/slideLayout2.xml"/><Relationship Id="rId5" Type="http://schemas.openxmlformats.org/officeDocument/2006/relationships/hyperlink" Target="http://www.eia.gov/todayinenergy" TargetMode="External"/><Relationship Id="rId4" Type="http://schemas.openxmlformats.org/officeDocument/2006/relationships/hyperlink" Target="https://www.eia.gov/consump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eia.gov/consumption/commercial/building-type-definitions.php"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26" y="5947931"/>
            <a:ext cx="2485097" cy="507163"/>
          </a:xfrm>
          <a:prstGeom prst="rect">
            <a:avLst/>
          </a:prstGeom>
        </p:spPr>
      </p:pic>
      <p:sp>
        <p:nvSpPr>
          <p:cNvPr id="8" name="TextBox 7"/>
          <p:cNvSpPr txBox="1"/>
          <p:nvPr/>
        </p:nvSpPr>
        <p:spPr>
          <a:xfrm>
            <a:off x="5743787" y="6197821"/>
            <a:ext cx="6070092" cy="369332"/>
          </a:xfrm>
          <a:prstGeom prst="rect">
            <a:avLst/>
          </a:prstGeom>
          <a:noFill/>
        </p:spPr>
        <p:txBody>
          <a:bodyPr wrap="square" rtlCol="0">
            <a:spAutoFit/>
          </a:bodyPr>
          <a:lstStyle/>
          <a:p>
            <a:r>
              <a:rPr lang="en-US" dirty="0" smtClean="0">
                <a:solidFill>
                  <a:schemeClr val="accent1"/>
                </a:solidFill>
                <a:latin typeface="Arial" panose="020B0604020202020204" pitchFamily="34" charset="0"/>
                <a:cs typeface="Arial" panose="020B0604020202020204" pitchFamily="34" charset="0"/>
              </a:rPr>
              <a:t>#CBECS2018 | </a:t>
            </a:r>
            <a:r>
              <a:rPr lang="en-US" dirty="0" smtClean="0">
                <a:latin typeface="Arial" panose="020B0604020202020204" pitchFamily="34" charset="0"/>
                <a:cs typeface="Arial" panose="020B0604020202020204" pitchFamily="34" charset="0"/>
              </a:rPr>
              <a:t>www.eia.gov/consumption/commercial</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780925" y="682749"/>
            <a:ext cx="11013903" cy="646331"/>
          </a:xfrm>
          <a:prstGeom prst="rect">
            <a:avLst/>
          </a:prstGeom>
        </p:spPr>
        <p:txBody>
          <a:bodyPr wrap="square">
            <a:spAutoFit/>
          </a:bodyPr>
          <a:lstStyle/>
          <a:p>
            <a:r>
              <a:rPr lang="en-US" sz="3600" i="1" dirty="0" smtClean="0">
                <a:latin typeface="Times New Roman" panose="02020603050405020304" pitchFamily="18" charset="0"/>
                <a:cs typeface="Times New Roman" panose="02020603050405020304" pitchFamily="18" charset="0"/>
              </a:rPr>
              <a:t>2018 Commercial Buildings Energy Consumption Survey</a:t>
            </a:r>
            <a:endParaRPr lang="en-US" sz="1400" dirty="0"/>
          </a:p>
        </p:txBody>
      </p:sp>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l="6186" r="31539"/>
          <a:stretch/>
        </p:blipFill>
        <p:spPr>
          <a:xfrm>
            <a:off x="0" y="1724821"/>
            <a:ext cx="2990189" cy="3381699"/>
          </a:xfrm>
          <a:prstGeom prst="rect">
            <a:avLst/>
          </a:prstGeom>
        </p:spPr>
      </p:pic>
      <p:pic>
        <p:nvPicPr>
          <p:cNvPr id="47" name="Picture 46"/>
          <p:cNvPicPr>
            <a:picLocks noChangeAspect="1"/>
          </p:cNvPicPr>
          <p:nvPr/>
        </p:nvPicPr>
        <p:blipFill rotWithShape="1">
          <a:blip r:embed="rId5" cstate="print">
            <a:extLst>
              <a:ext uri="{28A0092B-C50C-407E-A947-70E740481C1C}">
                <a14:useLocalDpi xmlns:a14="http://schemas.microsoft.com/office/drawing/2010/main" val="0"/>
              </a:ext>
            </a:extLst>
          </a:blip>
          <a:srcRect r="39542"/>
          <a:stretch/>
        </p:blipFill>
        <p:spPr>
          <a:xfrm>
            <a:off x="3106247" y="1724821"/>
            <a:ext cx="3097294" cy="3381699"/>
          </a:xfrm>
          <a:prstGeom prst="rect">
            <a:avLst/>
          </a:prstGeom>
        </p:spPr>
      </p:pic>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l="21250" t="3711" r="23120" b="3210"/>
          <a:stretch/>
        </p:blipFill>
        <p:spPr>
          <a:xfrm>
            <a:off x="6319599" y="1724821"/>
            <a:ext cx="2870200" cy="3379321"/>
          </a:xfrm>
          <a:prstGeom prst="rect">
            <a:avLst/>
          </a:prstGeom>
        </p:spPr>
      </p:pic>
      <p:pic>
        <p:nvPicPr>
          <p:cNvPr id="31" name="Picture 30"/>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1" t="1413" r="43850" b="-1"/>
          <a:stretch/>
        </p:blipFill>
        <p:spPr>
          <a:xfrm>
            <a:off x="9305856" y="1724821"/>
            <a:ext cx="2886144" cy="3379320"/>
          </a:xfrm>
          <a:prstGeom prst="rect">
            <a:avLst/>
          </a:prstGeom>
        </p:spPr>
      </p:pic>
    </p:spTree>
    <p:extLst>
      <p:ext uri="{BB962C8B-B14F-4D97-AF65-F5344CB8AC3E}">
        <p14:creationId xmlns:p14="http://schemas.microsoft.com/office/powerpoint/2010/main" val="4141596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a:graphicFrameLocks/>
          </p:cNvGraphicFramePr>
          <p:nvPr>
            <p:extLst>
              <p:ext uri="{D42A27DB-BD31-4B8C-83A1-F6EECF244321}">
                <p14:modId xmlns:p14="http://schemas.microsoft.com/office/powerpoint/2010/main" val="2888142783"/>
              </p:ext>
            </p:extLst>
          </p:nvPr>
        </p:nvGraphicFramePr>
        <p:xfrm>
          <a:off x="6911396" y="2012748"/>
          <a:ext cx="246888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a:graphicFrameLocks/>
          </p:cNvGraphicFramePr>
          <p:nvPr>
            <p:extLst>
              <p:ext uri="{D42A27DB-BD31-4B8C-83A1-F6EECF244321}">
                <p14:modId xmlns:p14="http://schemas.microsoft.com/office/powerpoint/2010/main" val="1653985077"/>
              </p:ext>
            </p:extLst>
          </p:nvPr>
        </p:nvGraphicFramePr>
        <p:xfrm>
          <a:off x="973644" y="2011101"/>
          <a:ext cx="246888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W</a:t>
            </a:r>
            <a:r>
              <a:rPr lang="en-US" dirty="0" smtClean="0"/>
              <a:t>arehouse </a:t>
            </a:r>
            <a:r>
              <a:rPr lang="en-US" dirty="0"/>
              <a:t>and storage, </a:t>
            </a:r>
            <a:r>
              <a:rPr lang="en-US" dirty="0" smtClean="0"/>
              <a:t>office, and service buildings </a:t>
            </a:r>
            <a:r>
              <a:rPr lang="en-US" dirty="0"/>
              <a:t>are the most </a:t>
            </a:r>
            <a:r>
              <a:rPr lang="en-US" dirty="0" smtClean="0"/>
              <a:t>common building types</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#CBECS2018 </a:t>
            </a:r>
            <a:r>
              <a:rPr lang="en-US" dirty="0" smtClean="0">
                <a:solidFill>
                  <a:srgbClr val="898989"/>
                </a:solidFill>
              </a:rPr>
              <a:t>|</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10</a:t>
            </a:fld>
            <a:endParaRPr lang="en-US" dirty="0"/>
          </a:p>
        </p:txBody>
      </p:sp>
      <p:grpSp>
        <p:nvGrpSpPr>
          <p:cNvPr id="38" name="Group 37"/>
          <p:cNvGrpSpPr/>
          <p:nvPr/>
        </p:nvGrpSpPr>
        <p:grpSpPr>
          <a:xfrm>
            <a:off x="398907" y="1854727"/>
            <a:ext cx="5337958" cy="2559260"/>
            <a:chOff x="310881" y="2195272"/>
            <a:chExt cx="5337958" cy="2559260"/>
          </a:xfrm>
        </p:grpSpPr>
        <p:sp>
          <p:nvSpPr>
            <p:cNvPr id="7" name="TextBox 6"/>
            <p:cNvSpPr txBox="1"/>
            <p:nvPr/>
          </p:nvSpPr>
          <p:spPr>
            <a:xfrm>
              <a:off x="1463468" y="3261684"/>
              <a:ext cx="1322614" cy="469359"/>
            </a:xfrm>
            <a:prstGeom prst="rect">
              <a:avLst/>
            </a:prstGeom>
            <a:noFill/>
          </p:spPr>
          <p:txBody>
            <a:bodyPr wrap="square" rtlCol="0">
              <a:spAutoFit/>
            </a:bodyPr>
            <a:lstStyle/>
            <a:p>
              <a:pPr algn="ctr"/>
              <a:r>
                <a:rPr lang="en-US" sz="1400" b="1" dirty="0" smtClean="0">
                  <a:latin typeface="Arial Black" panose="020B0A04020102020204" pitchFamily="34" charset="0"/>
                </a:rPr>
                <a:t>5.9 million</a:t>
              </a:r>
            </a:p>
            <a:p>
              <a:pPr algn="ctr"/>
              <a:r>
                <a:rPr lang="en-US" sz="1000" dirty="0">
                  <a:latin typeface="Arial" panose="020B0604020202020204" pitchFamily="34" charset="0"/>
                  <a:cs typeface="Arial" panose="020B0604020202020204" pitchFamily="34" charset="0"/>
                </a:rPr>
                <a:t>n</a:t>
              </a:r>
              <a:r>
                <a:rPr lang="en-US" sz="1000" dirty="0" smtClean="0">
                  <a:latin typeface="Arial" panose="020B0604020202020204" pitchFamily="34" charset="0"/>
                  <a:cs typeface="Arial" panose="020B0604020202020204" pitchFamily="34" charset="0"/>
                </a:rPr>
                <a:t>umber of buildings</a:t>
              </a:r>
              <a:endParaRPr lang="en-US" sz="1000" dirty="0">
                <a:latin typeface="Arial" panose="020B0604020202020204" pitchFamily="34" charset="0"/>
                <a:cs typeface="Arial" panose="020B0604020202020204" pitchFamily="34" charset="0"/>
              </a:endParaRPr>
            </a:p>
          </p:txBody>
        </p:sp>
        <p:sp>
          <p:nvSpPr>
            <p:cNvPr id="8" name="Rectangle 7"/>
            <p:cNvSpPr/>
            <p:nvPr/>
          </p:nvSpPr>
          <p:spPr>
            <a:xfrm>
              <a:off x="550215" y="2403985"/>
              <a:ext cx="1005403" cy="3693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w</a:t>
              </a:r>
              <a:r>
                <a:rPr lang="en-US" sz="900" dirty="0" smtClean="0">
                  <a:latin typeface="Arial" panose="020B0604020202020204" pitchFamily="34" charset="0"/>
                  <a:cs typeface="Arial" panose="020B0604020202020204" pitchFamily="34" charset="0"/>
                </a:rPr>
                <a:t>arehouse and </a:t>
              </a:r>
            </a:p>
            <a:p>
              <a:r>
                <a:rPr lang="en-US" sz="900" dirty="0" smtClean="0">
                  <a:latin typeface="Arial" panose="020B0604020202020204" pitchFamily="34" charset="0"/>
                  <a:cs typeface="Arial" panose="020B0604020202020204" pitchFamily="34" charset="0"/>
                </a:rPr>
                <a:t>storage, 17%</a:t>
              </a:r>
              <a:endParaRPr lang="en-US" sz="900" dirty="0">
                <a:latin typeface="Arial" panose="020B0604020202020204" pitchFamily="34" charset="0"/>
                <a:cs typeface="Arial" panose="020B0604020202020204" pitchFamily="34" charset="0"/>
              </a:endParaRPr>
            </a:p>
          </p:txBody>
        </p:sp>
        <p:sp>
          <p:nvSpPr>
            <p:cNvPr id="9" name="Rectangle 8"/>
            <p:cNvSpPr/>
            <p:nvPr/>
          </p:nvSpPr>
          <p:spPr>
            <a:xfrm>
              <a:off x="310881" y="3499960"/>
              <a:ext cx="755335" cy="230832"/>
            </a:xfrm>
            <a:prstGeom prst="rect">
              <a:avLst/>
            </a:prstGeom>
            <a:ln>
              <a:noFill/>
            </a:ln>
          </p:spPr>
          <p:txBody>
            <a:bodyPr wrap="none">
              <a:spAutoFit/>
            </a:bodyPr>
            <a:lstStyle/>
            <a:p>
              <a:r>
                <a:rPr lang="en-US" sz="900" dirty="0">
                  <a:latin typeface="Arial" panose="020B0604020202020204" pitchFamily="34" charset="0"/>
                  <a:cs typeface="Arial" panose="020B0604020202020204" pitchFamily="34" charset="0"/>
                </a:rPr>
                <a:t>o</a:t>
              </a:r>
              <a:r>
                <a:rPr lang="en-US" sz="900" dirty="0" smtClean="0">
                  <a:latin typeface="Arial" panose="020B0604020202020204" pitchFamily="34" charset="0"/>
                  <a:cs typeface="Arial" panose="020B0604020202020204" pitchFamily="34" charset="0"/>
                </a:rPr>
                <a:t>ffice, 16%</a:t>
              </a:r>
              <a:endParaRPr lang="en-US" sz="900" dirty="0">
                <a:latin typeface="Arial" panose="020B0604020202020204" pitchFamily="34" charset="0"/>
                <a:cs typeface="Arial" panose="020B0604020202020204" pitchFamily="34" charset="0"/>
              </a:endParaRPr>
            </a:p>
          </p:txBody>
        </p:sp>
        <p:sp>
          <p:nvSpPr>
            <p:cNvPr id="10" name="Rectangle 9"/>
            <p:cNvSpPr/>
            <p:nvPr/>
          </p:nvSpPr>
          <p:spPr>
            <a:xfrm>
              <a:off x="672518" y="4272800"/>
              <a:ext cx="845103"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s</a:t>
              </a:r>
              <a:r>
                <a:rPr lang="en-US" sz="900" dirty="0" smtClean="0">
                  <a:latin typeface="Arial" panose="020B0604020202020204" pitchFamily="34" charset="0"/>
                  <a:cs typeface="Arial" panose="020B0604020202020204" pitchFamily="34" charset="0"/>
                </a:rPr>
                <a:t>ervice, 15%</a:t>
              </a:r>
              <a:endParaRPr lang="en-US" sz="900" dirty="0">
                <a:latin typeface="Arial" panose="020B0604020202020204" pitchFamily="34" charset="0"/>
                <a:cs typeface="Arial" panose="020B0604020202020204" pitchFamily="34" charset="0"/>
              </a:endParaRPr>
            </a:p>
          </p:txBody>
        </p:sp>
        <p:sp>
          <p:nvSpPr>
            <p:cNvPr id="11" name="Rectangle 10"/>
            <p:cNvSpPr/>
            <p:nvPr/>
          </p:nvSpPr>
          <p:spPr>
            <a:xfrm>
              <a:off x="1991214" y="4523700"/>
              <a:ext cx="94769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m</a:t>
              </a:r>
              <a:r>
                <a:rPr lang="en-US" sz="900" dirty="0" smtClean="0">
                  <a:latin typeface="Arial" panose="020B0604020202020204" pitchFamily="34" charset="0"/>
                  <a:cs typeface="Arial" panose="020B0604020202020204" pitchFamily="34" charset="0"/>
                </a:rPr>
                <a:t>ercantile, 9%</a:t>
              </a:r>
              <a:endParaRPr lang="en-US" sz="900" dirty="0">
                <a:latin typeface="Arial" panose="020B0604020202020204" pitchFamily="34" charset="0"/>
                <a:cs typeface="Arial" panose="020B0604020202020204" pitchFamily="34" charset="0"/>
              </a:endParaRPr>
            </a:p>
          </p:txBody>
        </p:sp>
        <p:sp>
          <p:nvSpPr>
            <p:cNvPr id="12" name="Rectangle 11"/>
            <p:cNvSpPr/>
            <p:nvPr/>
          </p:nvSpPr>
          <p:spPr>
            <a:xfrm>
              <a:off x="2717392" y="4204500"/>
              <a:ext cx="1387779"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p</a:t>
              </a:r>
              <a:r>
                <a:rPr lang="en-US" sz="900" dirty="0" smtClean="0">
                  <a:latin typeface="Arial" panose="020B0604020202020204" pitchFamily="34" charset="0"/>
                  <a:cs typeface="Arial" panose="020B0604020202020204" pitchFamily="34" charset="0"/>
                </a:rPr>
                <a:t>ublic assembly, 8% </a:t>
              </a:r>
              <a:endParaRPr lang="en-US" sz="900" dirty="0">
                <a:latin typeface="Arial" panose="020B0604020202020204" pitchFamily="34" charset="0"/>
                <a:cs typeface="Arial" panose="020B0604020202020204" pitchFamily="34" charset="0"/>
              </a:endParaRPr>
            </a:p>
          </p:txBody>
        </p:sp>
        <p:sp>
          <p:nvSpPr>
            <p:cNvPr id="13" name="Rectangle 12"/>
            <p:cNvSpPr/>
            <p:nvPr/>
          </p:nvSpPr>
          <p:spPr>
            <a:xfrm>
              <a:off x="3021170" y="3765287"/>
              <a:ext cx="1306768"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r</a:t>
              </a:r>
              <a:r>
                <a:rPr lang="en-US" sz="900" dirty="0" smtClean="0">
                  <a:latin typeface="Arial" panose="020B0604020202020204" pitchFamily="34" charset="0"/>
                  <a:cs typeface="Arial" panose="020B0604020202020204" pitchFamily="34" charset="0"/>
                </a:rPr>
                <a:t>eligious worship, 7% </a:t>
              </a:r>
              <a:endParaRPr lang="en-US" sz="900" dirty="0">
                <a:latin typeface="Arial" panose="020B0604020202020204" pitchFamily="34" charset="0"/>
                <a:cs typeface="Arial" panose="020B0604020202020204" pitchFamily="34" charset="0"/>
              </a:endParaRPr>
            </a:p>
          </p:txBody>
        </p:sp>
        <p:sp>
          <p:nvSpPr>
            <p:cNvPr id="14" name="Rectangle 13"/>
            <p:cNvSpPr/>
            <p:nvPr/>
          </p:nvSpPr>
          <p:spPr>
            <a:xfrm>
              <a:off x="3120569" y="3296143"/>
              <a:ext cx="94769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e</a:t>
              </a:r>
              <a:r>
                <a:rPr lang="en-US" sz="900" dirty="0" smtClean="0">
                  <a:latin typeface="Arial" panose="020B0604020202020204" pitchFamily="34" charset="0"/>
                  <a:cs typeface="Arial" panose="020B0604020202020204" pitchFamily="34" charset="0"/>
                </a:rPr>
                <a:t>ducation, 7% </a:t>
              </a:r>
              <a:endParaRPr lang="en-US" sz="900" dirty="0">
                <a:latin typeface="Arial" panose="020B0604020202020204" pitchFamily="34" charset="0"/>
                <a:cs typeface="Arial" panose="020B0604020202020204" pitchFamily="34" charset="0"/>
              </a:endParaRPr>
            </a:p>
          </p:txBody>
        </p:sp>
        <p:sp>
          <p:nvSpPr>
            <p:cNvPr id="15" name="Rectangle 14"/>
            <p:cNvSpPr/>
            <p:nvPr/>
          </p:nvSpPr>
          <p:spPr>
            <a:xfrm>
              <a:off x="2998603" y="2911584"/>
              <a:ext cx="106952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f</a:t>
              </a:r>
              <a:r>
                <a:rPr lang="en-US" sz="900" dirty="0" smtClean="0">
                  <a:latin typeface="Arial" panose="020B0604020202020204" pitchFamily="34" charset="0"/>
                  <a:cs typeface="Arial" panose="020B0604020202020204" pitchFamily="34" charset="0"/>
                </a:rPr>
                <a:t>ood service, 5% </a:t>
              </a:r>
              <a:endParaRPr lang="en-US" sz="900" dirty="0">
                <a:latin typeface="Arial" panose="020B0604020202020204" pitchFamily="34" charset="0"/>
                <a:cs typeface="Arial" panose="020B0604020202020204" pitchFamily="34" charset="0"/>
              </a:endParaRPr>
            </a:p>
          </p:txBody>
        </p:sp>
        <p:sp>
          <p:nvSpPr>
            <p:cNvPr id="16" name="Rectangle 15"/>
            <p:cNvSpPr/>
            <p:nvPr/>
          </p:nvSpPr>
          <p:spPr>
            <a:xfrm>
              <a:off x="2631829" y="2334004"/>
              <a:ext cx="1377300"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ll </a:t>
              </a:r>
              <a:r>
                <a:rPr lang="en-US" sz="900" dirty="0">
                  <a:latin typeface="Arial" panose="020B0604020202020204" pitchFamily="34" charset="0"/>
                  <a:cs typeface="Arial" panose="020B0604020202020204" pitchFamily="34" charset="0"/>
                </a:rPr>
                <a:t>other b</a:t>
              </a:r>
              <a:r>
                <a:rPr lang="en-US" sz="900" dirty="0" smtClean="0">
                  <a:latin typeface="Arial" panose="020B0604020202020204" pitchFamily="34" charset="0"/>
                  <a:cs typeface="Arial" panose="020B0604020202020204" pitchFamily="34" charset="0"/>
                </a:rPr>
                <a:t>uildings, 15%</a:t>
              </a:r>
              <a:endParaRPr lang="en-US" sz="900" dirty="0">
                <a:latin typeface="Arial" panose="020B0604020202020204" pitchFamily="34" charset="0"/>
                <a:cs typeface="Arial" panose="020B0604020202020204" pitchFamily="34" charset="0"/>
              </a:endParaRPr>
            </a:p>
          </p:txBody>
        </p:sp>
        <p:sp>
          <p:nvSpPr>
            <p:cNvPr id="17" name="Rectangle 16"/>
            <p:cNvSpPr/>
            <p:nvPr/>
          </p:nvSpPr>
          <p:spPr>
            <a:xfrm>
              <a:off x="2608969" y="2377587"/>
              <a:ext cx="4572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46189" y="2195272"/>
              <a:ext cx="1402650" cy="923330"/>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l</a:t>
              </a:r>
              <a:r>
                <a:rPr lang="en-US" sz="900" dirty="0" smtClean="0">
                  <a:latin typeface="Arial" panose="020B0604020202020204" pitchFamily="34" charset="0"/>
                  <a:cs typeface="Arial" panose="020B0604020202020204" pitchFamily="34" charset="0"/>
                </a:rPr>
                <a:t>odging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h</a:t>
              </a:r>
              <a:r>
                <a:rPr lang="en-US" sz="900" dirty="0" smtClean="0">
                  <a:latin typeface="Arial" panose="020B0604020202020204" pitchFamily="34" charset="0"/>
                  <a:cs typeface="Arial" panose="020B0604020202020204" pitchFamily="34" charset="0"/>
                </a:rPr>
                <a:t>ealth </a:t>
              </a:r>
              <a:r>
                <a:rPr lang="en-US" sz="900" dirty="0">
                  <a:latin typeface="Arial" panose="020B0604020202020204" pitchFamily="34" charset="0"/>
                  <a:cs typeface="Arial" panose="020B0604020202020204" pitchFamily="34" charset="0"/>
                </a:rPr>
                <a:t>care</a:t>
              </a:r>
            </a:p>
            <a:p>
              <a:r>
                <a:rPr lang="en-US" sz="900" dirty="0">
                  <a:latin typeface="Arial" panose="020B0604020202020204" pitchFamily="34" charset="0"/>
                  <a:cs typeface="Arial" panose="020B0604020202020204" pitchFamily="34" charset="0"/>
                </a:rPr>
                <a:t>f</a:t>
              </a:r>
              <a:r>
                <a:rPr lang="en-US" sz="900" dirty="0" smtClean="0">
                  <a:latin typeface="Arial" panose="020B0604020202020204" pitchFamily="34" charset="0"/>
                  <a:cs typeface="Arial" panose="020B0604020202020204" pitchFamily="34" charset="0"/>
                </a:rPr>
                <a:t>ood sales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a:t>
              </a:r>
              <a:r>
                <a:rPr lang="en-US" sz="900" dirty="0" smtClean="0">
                  <a:latin typeface="Arial" panose="020B0604020202020204" pitchFamily="34" charset="0"/>
                  <a:cs typeface="Arial" panose="020B0604020202020204" pitchFamily="34" charset="0"/>
                </a:rPr>
                <a:t>ublic order and safety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v</a:t>
              </a:r>
              <a:r>
                <a:rPr lang="en-US" sz="900" dirty="0" smtClean="0">
                  <a:latin typeface="Arial" panose="020B0604020202020204" pitchFamily="34" charset="0"/>
                  <a:cs typeface="Arial" panose="020B0604020202020204" pitchFamily="34" charset="0"/>
                </a:rPr>
                <a:t>acant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o</a:t>
              </a:r>
              <a:r>
                <a:rPr lang="en-US" sz="900" dirty="0" smtClean="0">
                  <a:latin typeface="Arial" panose="020B0604020202020204" pitchFamily="34" charset="0"/>
                  <a:cs typeface="Arial" panose="020B0604020202020204" pitchFamily="34" charset="0"/>
                </a:rPr>
                <a:t>ther</a:t>
              </a:r>
              <a:endParaRPr lang="en-US" sz="900" dirty="0">
                <a:latin typeface="Arial" panose="020B0604020202020204" pitchFamily="34" charset="0"/>
                <a:cs typeface="Arial" panose="020B0604020202020204" pitchFamily="34" charset="0"/>
              </a:endParaRPr>
            </a:p>
          </p:txBody>
        </p:sp>
        <p:sp>
          <p:nvSpPr>
            <p:cNvPr id="19" name="Rectangle 18"/>
            <p:cNvSpPr/>
            <p:nvPr/>
          </p:nvSpPr>
          <p:spPr>
            <a:xfrm>
              <a:off x="4235855" y="2204202"/>
              <a:ext cx="4572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stCxn id="17" idx="1"/>
            </p:cNvCxnSpPr>
            <p:nvPr/>
          </p:nvCxnSpPr>
          <p:spPr>
            <a:xfrm rot="10800000" flipH="1">
              <a:off x="2608969" y="2333595"/>
              <a:ext cx="1634780" cy="135432"/>
            </a:xfrm>
            <a:prstGeom prst="bentConnector3">
              <a:avLst>
                <a:gd name="adj1" fmla="val -13984"/>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51282" y="1294259"/>
            <a:ext cx="6696348"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Percentage of commercial buildings and </a:t>
            </a:r>
            <a:r>
              <a:rPr lang="en-US" sz="1200" b="1" dirty="0" err="1" smtClean="0">
                <a:latin typeface="Arial" panose="020B0604020202020204" pitchFamily="34" charset="0"/>
                <a:cs typeface="Arial" panose="020B0604020202020204" pitchFamily="34" charset="0"/>
              </a:rPr>
              <a:t>floorspace</a:t>
            </a:r>
            <a:r>
              <a:rPr lang="en-US" sz="1200" b="1" dirty="0" smtClean="0">
                <a:latin typeface="Arial" panose="020B0604020202020204" pitchFamily="34" charset="0"/>
                <a:cs typeface="Arial" panose="020B0604020202020204" pitchFamily="34" charset="0"/>
              </a:rPr>
              <a:t> by principal building activity</a:t>
            </a:r>
            <a:endParaRPr lang="en-US" sz="1200" b="1" dirty="0">
              <a:latin typeface="Arial" panose="020B0604020202020204" pitchFamily="34" charset="0"/>
              <a:cs typeface="Arial" panose="020B0604020202020204" pitchFamily="34" charset="0"/>
            </a:endParaRPr>
          </a:p>
        </p:txBody>
      </p:sp>
      <p:grpSp>
        <p:nvGrpSpPr>
          <p:cNvPr id="37" name="Group 36"/>
          <p:cNvGrpSpPr/>
          <p:nvPr/>
        </p:nvGrpSpPr>
        <p:grpSpPr>
          <a:xfrm>
            <a:off x="6401368" y="1711964"/>
            <a:ext cx="5207838" cy="2733972"/>
            <a:chOff x="5325785" y="2192995"/>
            <a:chExt cx="5207838" cy="2733972"/>
          </a:xfrm>
        </p:grpSpPr>
        <p:sp>
          <p:nvSpPr>
            <p:cNvPr id="22" name="TextBox 21"/>
            <p:cNvSpPr txBox="1"/>
            <p:nvPr/>
          </p:nvSpPr>
          <p:spPr>
            <a:xfrm>
              <a:off x="6359709" y="3396610"/>
              <a:ext cx="1417652" cy="630942"/>
            </a:xfrm>
            <a:prstGeom prst="rect">
              <a:avLst/>
            </a:prstGeom>
            <a:noFill/>
          </p:spPr>
          <p:txBody>
            <a:bodyPr wrap="square" rtlCol="0">
              <a:spAutoFit/>
            </a:bodyPr>
            <a:lstStyle/>
            <a:p>
              <a:pPr algn="ctr"/>
              <a:r>
                <a:rPr lang="en-US" sz="1400" b="1" dirty="0" smtClean="0">
                  <a:latin typeface="Arial Black" panose="020B0A04020102020204" pitchFamily="34" charset="0"/>
                </a:rPr>
                <a:t>97.0 billion </a:t>
              </a:r>
            </a:p>
            <a:p>
              <a:pPr algn="ctr"/>
              <a:r>
                <a:rPr lang="en-US" sz="1000" dirty="0">
                  <a:latin typeface="Arial" panose="020B0604020202020204" pitchFamily="34" charset="0"/>
                  <a:cs typeface="Arial" panose="020B0604020202020204" pitchFamily="34" charset="0"/>
                </a:rPr>
                <a:t>t</a:t>
              </a:r>
              <a:r>
                <a:rPr lang="en-US" sz="1000" dirty="0" smtClean="0">
                  <a:latin typeface="Arial" panose="020B0604020202020204" pitchFamily="34" charset="0"/>
                  <a:cs typeface="Arial" panose="020B0604020202020204" pitchFamily="34" charset="0"/>
                </a:rPr>
                <a:t>otal </a:t>
              </a:r>
              <a:r>
                <a:rPr lang="en-US" sz="1000" dirty="0" err="1" smtClean="0">
                  <a:latin typeface="Arial" panose="020B0604020202020204" pitchFamily="34" charset="0"/>
                  <a:cs typeface="Arial" panose="020B0604020202020204" pitchFamily="34" charset="0"/>
                </a:rPr>
                <a:t>floorspace</a:t>
              </a:r>
              <a:endParaRPr lang="en-US" sz="1000" dirty="0" smtClean="0">
                <a:latin typeface="Arial" panose="020B0604020202020204" pitchFamily="34" charset="0"/>
                <a:cs typeface="Arial" panose="020B0604020202020204" pitchFamily="34" charset="0"/>
              </a:endParaRPr>
            </a:p>
            <a:p>
              <a:pPr algn="ctr"/>
              <a:r>
                <a:rPr lang="en-US" sz="1000" dirty="0" smtClean="0">
                  <a:latin typeface="Arial" panose="020B0604020202020204" pitchFamily="34" charset="0"/>
                  <a:cs typeface="Arial" panose="020B0604020202020204" pitchFamily="34" charset="0"/>
                </a:rPr>
                <a:t>in square feet</a:t>
              </a:r>
              <a:endParaRPr lang="en-US" sz="1000" dirty="0">
                <a:latin typeface="Arial" panose="020B0604020202020204" pitchFamily="34" charset="0"/>
                <a:cs typeface="Arial" panose="020B0604020202020204" pitchFamily="34" charset="0"/>
              </a:endParaRPr>
            </a:p>
          </p:txBody>
        </p:sp>
        <p:sp>
          <p:nvSpPr>
            <p:cNvPr id="23" name="Rectangle 22"/>
            <p:cNvSpPr/>
            <p:nvPr/>
          </p:nvSpPr>
          <p:spPr>
            <a:xfrm>
              <a:off x="7312001" y="2389120"/>
              <a:ext cx="1453394"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ll other buildings, 12%</a:t>
              </a:r>
              <a:endParaRPr lang="en-US" sz="900" dirty="0">
                <a:latin typeface="Arial" panose="020B0604020202020204" pitchFamily="34" charset="0"/>
                <a:cs typeface="Arial" panose="020B0604020202020204" pitchFamily="34" charset="0"/>
              </a:endParaRPr>
            </a:p>
          </p:txBody>
        </p:sp>
        <p:sp>
          <p:nvSpPr>
            <p:cNvPr id="24" name="Rectangle 23"/>
            <p:cNvSpPr/>
            <p:nvPr/>
          </p:nvSpPr>
          <p:spPr>
            <a:xfrm>
              <a:off x="7981275" y="2964805"/>
              <a:ext cx="81945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l</a:t>
              </a:r>
              <a:r>
                <a:rPr lang="en-US" sz="900" dirty="0" smtClean="0">
                  <a:latin typeface="Arial" panose="020B0604020202020204" pitchFamily="34" charset="0"/>
                  <a:cs typeface="Arial" panose="020B0604020202020204" pitchFamily="34" charset="0"/>
                </a:rPr>
                <a:t>odging, 7% </a:t>
              </a:r>
              <a:endParaRPr lang="en-US" sz="900" dirty="0">
                <a:latin typeface="Arial" panose="020B0604020202020204" pitchFamily="34" charset="0"/>
                <a:cs typeface="Arial" panose="020B0604020202020204" pitchFamily="34" charset="0"/>
              </a:endParaRPr>
            </a:p>
          </p:txBody>
        </p:sp>
        <p:sp>
          <p:nvSpPr>
            <p:cNvPr id="25" name="Rectangle 24"/>
            <p:cNvSpPr/>
            <p:nvPr/>
          </p:nvSpPr>
          <p:spPr>
            <a:xfrm>
              <a:off x="9114725" y="2192995"/>
              <a:ext cx="1418898" cy="923330"/>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h</a:t>
              </a:r>
              <a:r>
                <a:rPr lang="en-US" sz="900" dirty="0" smtClean="0">
                  <a:latin typeface="Arial" panose="020B0604020202020204" pitchFamily="34" charset="0"/>
                  <a:cs typeface="Arial" panose="020B0604020202020204" pitchFamily="34" charset="0"/>
                </a:rPr>
                <a:t>ealth </a:t>
              </a:r>
              <a:r>
                <a:rPr lang="en-US" sz="900" dirty="0">
                  <a:latin typeface="Arial" panose="020B0604020202020204" pitchFamily="34" charset="0"/>
                  <a:cs typeface="Arial" panose="020B0604020202020204" pitchFamily="34" charset="0"/>
                </a:rPr>
                <a:t>care</a:t>
              </a:r>
            </a:p>
            <a:p>
              <a:r>
                <a:rPr lang="en-US" sz="900" dirty="0">
                  <a:latin typeface="Arial" panose="020B0604020202020204" pitchFamily="34" charset="0"/>
                  <a:cs typeface="Arial" panose="020B0604020202020204" pitchFamily="34" charset="0"/>
                </a:rPr>
                <a:t>f</a:t>
              </a:r>
              <a:r>
                <a:rPr lang="en-US" sz="900" dirty="0" smtClean="0">
                  <a:latin typeface="Arial" panose="020B0604020202020204" pitchFamily="34" charset="0"/>
                  <a:cs typeface="Arial" panose="020B0604020202020204" pitchFamily="34" charset="0"/>
                </a:rPr>
                <a:t>ood service</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f</a:t>
              </a:r>
              <a:r>
                <a:rPr lang="en-US" sz="900" dirty="0" smtClean="0">
                  <a:latin typeface="Arial" panose="020B0604020202020204" pitchFamily="34" charset="0"/>
                  <a:cs typeface="Arial" panose="020B0604020202020204" pitchFamily="34" charset="0"/>
                </a:rPr>
                <a:t>ood sales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a:t>
              </a:r>
              <a:r>
                <a:rPr lang="en-US" sz="900" dirty="0" smtClean="0">
                  <a:latin typeface="Arial" panose="020B0604020202020204" pitchFamily="34" charset="0"/>
                  <a:cs typeface="Arial" panose="020B0604020202020204" pitchFamily="34" charset="0"/>
                </a:rPr>
                <a:t>ublic order and safety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v</a:t>
              </a:r>
              <a:r>
                <a:rPr lang="en-US" sz="900" dirty="0" smtClean="0">
                  <a:latin typeface="Arial" panose="020B0604020202020204" pitchFamily="34" charset="0"/>
                  <a:cs typeface="Arial" panose="020B0604020202020204" pitchFamily="34" charset="0"/>
                </a:rPr>
                <a:t>acant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o</a:t>
              </a:r>
              <a:r>
                <a:rPr lang="en-US" sz="900" dirty="0" smtClean="0">
                  <a:latin typeface="Arial" panose="020B0604020202020204" pitchFamily="34" charset="0"/>
                  <a:cs typeface="Arial" panose="020B0604020202020204" pitchFamily="34" charset="0"/>
                </a:rPr>
                <a:t>ther</a:t>
              </a:r>
              <a:endParaRPr lang="en-US" sz="900" dirty="0">
                <a:latin typeface="Arial" panose="020B0604020202020204" pitchFamily="34" charset="0"/>
                <a:cs typeface="Arial" panose="020B0604020202020204" pitchFamily="34" charset="0"/>
              </a:endParaRPr>
            </a:p>
          </p:txBody>
        </p:sp>
        <p:sp>
          <p:nvSpPr>
            <p:cNvPr id="26" name="Rectangle 25"/>
            <p:cNvSpPr/>
            <p:nvPr/>
          </p:nvSpPr>
          <p:spPr>
            <a:xfrm>
              <a:off x="9107701" y="2192995"/>
              <a:ext cx="4572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08331" y="2414574"/>
              <a:ext cx="4572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7" idx="1"/>
            </p:cNvCxnSpPr>
            <p:nvPr/>
          </p:nvCxnSpPr>
          <p:spPr>
            <a:xfrm rot="10800000" flipH="1">
              <a:off x="7308331" y="2316720"/>
              <a:ext cx="1799370" cy="189295"/>
            </a:xfrm>
            <a:prstGeom prst="bentConnector3">
              <a:avLst>
                <a:gd name="adj1" fmla="val -12704"/>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36670" y="2502157"/>
              <a:ext cx="1005403" cy="3693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w</a:t>
              </a:r>
              <a:r>
                <a:rPr lang="en-US" sz="900" dirty="0" smtClean="0">
                  <a:latin typeface="Arial" panose="020B0604020202020204" pitchFamily="34" charset="0"/>
                  <a:cs typeface="Arial" panose="020B0604020202020204" pitchFamily="34" charset="0"/>
                </a:rPr>
                <a:t>arehouse and </a:t>
              </a:r>
            </a:p>
            <a:p>
              <a:r>
                <a:rPr lang="en-US" sz="900" dirty="0" smtClean="0">
                  <a:latin typeface="Arial" panose="020B0604020202020204" pitchFamily="34" charset="0"/>
                  <a:cs typeface="Arial" panose="020B0604020202020204" pitchFamily="34" charset="0"/>
                </a:rPr>
                <a:t>storage, 18%</a:t>
              </a:r>
              <a:endParaRPr lang="en-US" sz="900" dirty="0">
                <a:latin typeface="Arial" panose="020B0604020202020204" pitchFamily="34" charset="0"/>
                <a:cs typeface="Arial" panose="020B0604020202020204" pitchFamily="34" charset="0"/>
              </a:endParaRPr>
            </a:p>
          </p:txBody>
        </p:sp>
        <p:sp>
          <p:nvSpPr>
            <p:cNvPr id="31" name="Rectangle 30"/>
            <p:cNvSpPr/>
            <p:nvPr/>
          </p:nvSpPr>
          <p:spPr>
            <a:xfrm>
              <a:off x="5325785" y="3615021"/>
              <a:ext cx="755335" cy="230832"/>
            </a:xfrm>
            <a:prstGeom prst="rect">
              <a:avLst/>
            </a:prstGeom>
            <a:ln>
              <a:noFill/>
            </a:ln>
          </p:spPr>
          <p:txBody>
            <a:bodyPr wrap="none">
              <a:spAutoFit/>
            </a:bodyPr>
            <a:lstStyle/>
            <a:p>
              <a:r>
                <a:rPr lang="en-US" sz="900" dirty="0">
                  <a:latin typeface="Arial" panose="020B0604020202020204" pitchFamily="34" charset="0"/>
                  <a:cs typeface="Arial" panose="020B0604020202020204" pitchFamily="34" charset="0"/>
                </a:rPr>
                <a:t>o</a:t>
              </a:r>
              <a:r>
                <a:rPr lang="en-US" sz="900" dirty="0" smtClean="0">
                  <a:latin typeface="Arial" panose="020B0604020202020204" pitchFamily="34" charset="0"/>
                  <a:cs typeface="Arial" panose="020B0604020202020204" pitchFamily="34" charset="0"/>
                </a:rPr>
                <a:t>ffice, 17%</a:t>
              </a:r>
              <a:endParaRPr lang="en-US" sz="900" dirty="0">
                <a:latin typeface="Arial" panose="020B0604020202020204" pitchFamily="34" charset="0"/>
                <a:cs typeface="Arial" panose="020B0604020202020204" pitchFamily="34" charset="0"/>
              </a:endParaRPr>
            </a:p>
          </p:txBody>
        </p:sp>
        <p:sp>
          <p:nvSpPr>
            <p:cNvPr id="32" name="Rectangle 31"/>
            <p:cNvSpPr/>
            <p:nvPr/>
          </p:nvSpPr>
          <p:spPr>
            <a:xfrm>
              <a:off x="5689769" y="4358553"/>
              <a:ext cx="780983"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s</a:t>
              </a:r>
              <a:r>
                <a:rPr lang="en-US" sz="900" dirty="0" smtClean="0">
                  <a:latin typeface="Arial" panose="020B0604020202020204" pitchFamily="34" charset="0"/>
                  <a:cs typeface="Arial" panose="020B0604020202020204" pitchFamily="34" charset="0"/>
                </a:rPr>
                <a:t>ervice, </a:t>
              </a:r>
              <a:r>
                <a:rPr lang="en-US" sz="900" dirty="0">
                  <a:latin typeface="Arial" panose="020B0604020202020204" pitchFamily="34" charset="0"/>
                  <a:cs typeface="Arial" panose="020B0604020202020204" pitchFamily="34" charset="0"/>
                </a:rPr>
                <a:t>7</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33" name="Rectangle 32"/>
            <p:cNvSpPr/>
            <p:nvPr/>
          </p:nvSpPr>
          <p:spPr>
            <a:xfrm>
              <a:off x="6296515" y="4696135"/>
              <a:ext cx="101181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m</a:t>
              </a:r>
              <a:r>
                <a:rPr lang="en-US" sz="900" dirty="0" smtClean="0">
                  <a:latin typeface="Arial" panose="020B0604020202020204" pitchFamily="34" charset="0"/>
                  <a:cs typeface="Arial" panose="020B0604020202020204" pitchFamily="34" charset="0"/>
                </a:rPr>
                <a:t>ercantile, 11%</a:t>
              </a:r>
              <a:endParaRPr lang="en-US" sz="900" dirty="0">
                <a:latin typeface="Arial" panose="020B0604020202020204" pitchFamily="34" charset="0"/>
                <a:cs typeface="Arial" panose="020B0604020202020204" pitchFamily="34" charset="0"/>
              </a:endParaRPr>
            </a:p>
          </p:txBody>
        </p:sp>
        <p:sp>
          <p:nvSpPr>
            <p:cNvPr id="34" name="Rectangle 33"/>
            <p:cNvSpPr/>
            <p:nvPr/>
          </p:nvSpPr>
          <p:spPr>
            <a:xfrm>
              <a:off x="7377616" y="4588520"/>
              <a:ext cx="1387779"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p</a:t>
              </a:r>
              <a:r>
                <a:rPr lang="en-US" sz="900" dirty="0" smtClean="0">
                  <a:latin typeface="Arial" panose="020B0604020202020204" pitchFamily="34" charset="0"/>
                  <a:cs typeface="Arial" panose="020B0604020202020204" pitchFamily="34" charset="0"/>
                </a:rPr>
                <a:t>ublic assembly, 8% </a:t>
              </a:r>
              <a:endParaRPr lang="en-US" sz="900" dirty="0">
                <a:latin typeface="Arial" panose="020B0604020202020204" pitchFamily="34" charset="0"/>
                <a:cs typeface="Arial" panose="020B0604020202020204" pitchFamily="34" charset="0"/>
              </a:endParaRPr>
            </a:p>
          </p:txBody>
        </p:sp>
        <p:sp>
          <p:nvSpPr>
            <p:cNvPr id="35" name="Rectangle 34"/>
            <p:cNvSpPr/>
            <p:nvPr/>
          </p:nvSpPr>
          <p:spPr>
            <a:xfrm>
              <a:off x="7864040" y="4226163"/>
              <a:ext cx="1306768"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r</a:t>
              </a:r>
              <a:r>
                <a:rPr lang="en-US" sz="900" dirty="0" smtClean="0">
                  <a:latin typeface="Arial" panose="020B0604020202020204" pitchFamily="34" charset="0"/>
                  <a:cs typeface="Arial" panose="020B0604020202020204" pitchFamily="34" charset="0"/>
                </a:rPr>
                <a:t>eligious worship, 6% </a:t>
              </a:r>
              <a:endParaRPr lang="en-US" sz="900" dirty="0">
                <a:latin typeface="Arial" panose="020B0604020202020204" pitchFamily="34" charset="0"/>
                <a:cs typeface="Arial" panose="020B0604020202020204" pitchFamily="34" charset="0"/>
              </a:endParaRPr>
            </a:p>
          </p:txBody>
        </p:sp>
        <p:sp>
          <p:nvSpPr>
            <p:cNvPr id="36" name="Rectangle 35"/>
            <p:cNvSpPr/>
            <p:nvPr/>
          </p:nvSpPr>
          <p:spPr>
            <a:xfrm>
              <a:off x="8083062" y="3666480"/>
              <a:ext cx="101181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e</a:t>
              </a:r>
              <a:r>
                <a:rPr lang="en-US" sz="900" dirty="0" smtClean="0">
                  <a:latin typeface="Arial" panose="020B0604020202020204" pitchFamily="34" charset="0"/>
                  <a:cs typeface="Arial" panose="020B0604020202020204" pitchFamily="34" charset="0"/>
                </a:rPr>
                <a:t>ducation, 14% </a:t>
              </a:r>
              <a:endParaRPr lang="en-US" sz="900" dirty="0">
                <a:latin typeface="Arial" panose="020B0604020202020204" pitchFamily="34" charset="0"/>
                <a:cs typeface="Arial" panose="020B0604020202020204" pitchFamily="34" charset="0"/>
              </a:endParaRPr>
            </a:p>
          </p:txBody>
        </p:sp>
      </p:grpSp>
      <p:sp>
        <p:nvSpPr>
          <p:cNvPr id="39" name="Rectangle 38"/>
          <p:cNvSpPr/>
          <p:nvPr/>
        </p:nvSpPr>
        <p:spPr>
          <a:xfrm>
            <a:off x="294132" y="4657656"/>
            <a:ext cx="10873691" cy="1615827"/>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Warehouse and storage, office, and service buildings together account for 48% of all commercial buildings and 42% of total commercial building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Although </a:t>
            </a:r>
            <a:r>
              <a:rPr lang="en-US" sz="1400" dirty="0">
                <a:latin typeface="Arial" panose="020B0604020202020204" pitchFamily="34" charset="0"/>
                <a:cs typeface="Arial" panose="020B0604020202020204" pitchFamily="34" charset="0"/>
              </a:rPr>
              <a:t>service buildings are the third most common, these buildings only occupy 7% of total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Education buildings account for 7% of all buildings, but </a:t>
            </a:r>
            <a:r>
              <a:rPr lang="en-US" sz="1400" dirty="0" smtClean="0">
                <a:latin typeface="Arial" panose="020B0604020202020204" pitchFamily="34" charset="0"/>
                <a:cs typeface="Arial" panose="020B0604020202020204" pitchFamily="34" charset="0"/>
              </a:rPr>
              <a:t>they occupy </a:t>
            </a:r>
            <a:r>
              <a:rPr lang="en-US" sz="1400" dirty="0">
                <a:latin typeface="Arial" panose="020B0604020202020204" pitchFamily="34" charset="0"/>
                <a:cs typeface="Arial" panose="020B0604020202020204" pitchFamily="34" charset="0"/>
              </a:rPr>
              <a:t>14% of total </a:t>
            </a:r>
            <a:r>
              <a:rPr lang="en-US" sz="1400" dirty="0" err="1">
                <a:latin typeface="Arial" panose="020B0604020202020204" pitchFamily="34" charset="0"/>
                <a:cs typeface="Arial" panose="020B0604020202020204" pitchFamily="34" charset="0"/>
              </a:rPr>
              <a:t>floorspace</a:t>
            </a:r>
            <a:r>
              <a:rPr lang="en-US" sz="14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Although food service buildings account for 5% of all commercial buildings, they occupy only 1% of total </a:t>
            </a:r>
            <a:r>
              <a:rPr lang="en-US" sz="1400" dirty="0" err="1" smtClean="0">
                <a:latin typeface="Arial" panose="020B0604020202020204" pitchFamily="34" charset="0"/>
                <a:cs typeface="Arial" panose="020B0604020202020204" pitchFamily="34" charset="0"/>
              </a:rPr>
              <a:t>floorspace</a:t>
            </a:r>
            <a:r>
              <a:rPr lang="en-US" sz="1400" dirty="0" smtClean="0">
                <a:latin typeface="Arial" panose="020B0604020202020204" pitchFamily="34" charset="0"/>
                <a:cs typeface="Arial" panose="020B0604020202020204" pitchFamily="34" charset="0"/>
              </a:rPr>
              <a:t>. Lodging buildings account for 4% of commercial buildings, but occupy 7% of total </a:t>
            </a:r>
            <a:r>
              <a:rPr lang="en-US" sz="1400" dirty="0" err="1" smtClean="0">
                <a:latin typeface="Arial" panose="020B0604020202020204" pitchFamily="34" charset="0"/>
                <a:cs typeface="Arial" panose="020B0604020202020204" pitchFamily="34" charset="0"/>
              </a:rPr>
              <a:t>floorspace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695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30" dirty="0" smtClean="0"/>
              <a:t>Many principal building activities saw an increase in the number of buildings from 2012 to 2018</a:t>
            </a:r>
            <a:endParaRPr lang="en-US" spc="-30" dirty="0"/>
          </a:p>
        </p:txBody>
      </p:sp>
      <p:sp>
        <p:nvSpPr>
          <p:cNvPr id="3" name="Footer Placeholder 2"/>
          <p:cNvSpPr>
            <a:spLocks noGrp="1"/>
          </p:cNvSpPr>
          <p:nvPr>
            <p:ph type="ftr" sz="quarter" idx="11"/>
          </p:nvPr>
        </p:nvSpPr>
        <p:spPr/>
        <p:txBody>
          <a:body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11</a:t>
            </a:fld>
            <a:endParaRPr lang="en-US" dirty="0"/>
          </a:p>
        </p:txBody>
      </p:sp>
      <p:sp>
        <p:nvSpPr>
          <p:cNvPr id="7" name="TextBox 6"/>
          <p:cNvSpPr txBox="1"/>
          <p:nvPr/>
        </p:nvSpPr>
        <p:spPr>
          <a:xfrm>
            <a:off x="294132" y="1269668"/>
            <a:ext cx="6464388"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Number of commercial buildings by principal building activity</a:t>
            </a:r>
          </a:p>
          <a:p>
            <a:r>
              <a:rPr lang="en-US" sz="1200" dirty="0" smtClean="0">
                <a:latin typeface="Arial" panose="020B0604020202020204" pitchFamily="34" charset="0"/>
                <a:cs typeface="Arial" panose="020B0604020202020204" pitchFamily="34" charset="0"/>
              </a:rPr>
              <a:t>thousands</a:t>
            </a:r>
            <a:endParaRPr lang="en-US" sz="1200" dirty="0">
              <a:latin typeface="Arial" panose="020B0604020202020204" pitchFamily="34" charset="0"/>
              <a:cs typeface="Arial" panose="020B0604020202020204" pitchFamily="34" charset="0"/>
            </a:endParaRPr>
          </a:p>
        </p:txBody>
      </p:sp>
      <p:sp>
        <p:nvSpPr>
          <p:cNvPr id="26" name="TextBox 25"/>
          <p:cNvSpPr txBox="1"/>
          <p:nvPr/>
        </p:nvSpPr>
        <p:spPr>
          <a:xfrm>
            <a:off x="8160570" y="1707409"/>
            <a:ext cx="3737298" cy="18928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largest percentage increases in the number of buildings were for service (40%), public assembly (39%), lodging (35%), and warehouse and storage (26%).</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largest percentage decreases in the number of buildings were for vacant (29%) and food service (25%).</a:t>
            </a:r>
            <a:endParaRPr lang="en-US" sz="1400" dirty="0">
              <a:latin typeface="Arial" panose="020B0604020202020204" pitchFamily="34" charset="0"/>
              <a:cs typeface="Arial" panose="020B0604020202020204" pitchFamily="34" charset="0"/>
            </a:endParaRPr>
          </a:p>
        </p:txBody>
      </p:sp>
      <p:sp>
        <p:nvSpPr>
          <p:cNvPr id="27" name="Rectangle 26"/>
          <p:cNvSpPr/>
          <p:nvPr/>
        </p:nvSpPr>
        <p:spPr>
          <a:xfrm>
            <a:off x="294132" y="5672219"/>
            <a:ext cx="4625826"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Change </a:t>
            </a:r>
            <a:r>
              <a:rPr lang="en-US" sz="1000" dirty="0">
                <a:latin typeface="Arial" panose="020B0604020202020204" pitchFamily="34" charset="0"/>
                <a:cs typeface="Arial" panose="020B0604020202020204" pitchFamily="34" charset="0"/>
              </a:rPr>
              <a:t>is statistically significant at the 90% confidence </a:t>
            </a:r>
            <a:r>
              <a:rPr lang="en-US" sz="1000" dirty="0" smtClean="0">
                <a:latin typeface="Arial" panose="020B0604020202020204" pitchFamily="34" charset="0"/>
                <a:cs typeface="Arial" panose="020B0604020202020204" pitchFamily="34" charset="0"/>
              </a:rPr>
              <a:t>level.</a:t>
            </a:r>
            <a:endParaRPr lang="en-US" sz="1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C</a:t>
            </a:r>
            <a:r>
              <a:rPr lang="en-US" sz="1000" dirty="0" smtClean="0">
                <a:latin typeface="Arial" panose="020B0604020202020204" pitchFamily="34" charset="0"/>
                <a:cs typeface="Arial" panose="020B0604020202020204" pitchFamily="34" charset="0"/>
              </a:rPr>
              <a:t>hange </a:t>
            </a:r>
            <a:r>
              <a:rPr lang="en-US" sz="1000" dirty="0">
                <a:latin typeface="Arial" panose="020B0604020202020204" pitchFamily="34" charset="0"/>
                <a:cs typeface="Arial" panose="020B0604020202020204" pitchFamily="34" charset="0"/>
              </a:rPr>
              <a:t>is statistically significant at the 90% and 95% confidence </a:t>
            </a:r>
            <a:r>
              <a:rPr lang="en-US" sz="1000" dirty="0" smtClean="0">
                <a:latin typeface="Arial" panose="020B0604020202020204" pitchFamily="34" charset="0"/>
                <a:cs typeface="Arial" panose="020B0604020202020204" pitchFamily="34" charset="0"/>
              </a:rPr>
              <a:t>levels.</a:t>
            </a:r>
          </a:p>
        </p:txBody>
      </p:sp>
      <p:grpSp>
        <p:nvGrpSpPr>
          <p:cNvPr id="31" name="Group 30"/>
          <p:cNvGrpSpPr/>
          <p:nvPr/>
        </p:nvGrpSpPr>
        <p:grpSpPr>
          <a:xfrm>
            <a:off x="6239634" y="4729818"/>
            <a:ext cx="1294936" cy="443049"/>
            <a:chOff x="8207696" y="1965707"/>
            <a:chExt cx="1294936" cy="443049"/>
          </a:xfrm>
        </p:grpSpPr>
        <p:sp>
          <p:nvSpPr>
            <p:cNvPr id="9" name="Oval 8"/>
            <p:cNvSpPr/>
            <p:nvPr/>
          </p:nvSpPr>
          <p:spPr>
            <a:xfrm>
              <a:off x="8352152" y="2225876"/>
              <a:ext cx="182601" cy="182880"/>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09727" y="1965707"/>
              <a:ext cx="692905" cy="246221"/>
            </a:xfrm>
            <a:prstGeom prst="rect">
              <a:avLst/>
            </a:prstGeom>
            <a:noFill/>
          </p:spPr>
          <p:txBody>
            <a:bodyPr wrap="square" rtlCol="0">
              <a:spAutoFit/>
            </a:bodyPr>
            <a:lstStyle/>
            <a:p>
              <a:r>
                <a:rPr lang="en-US" sz="1000" b="1" dirty="0" smtClean="0">
                  <a:solidFill>
                    <a:schemeClr val="accent1">
                      <a:lumMod val="50000"/>
                    </a:schemeClr>
                  </a:solidFill>
                  <a:latin typeface="Arial" panose="020B0604020202020204" pitchFamily="34" charset="0"/>
                  <a:cs typeface="Arial" panose="020B0604020202020204" pitchFamily="34" charset="0"/>
                </a:rPr>
                <a:t>2018</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8207696" y="1974802"/>
              <a:ext cx="692905" cy="246221"/>
            </a:xfrm>
            <a:prstGeom prst="rect">
              <a:avLst/>
            </a:prstGeom>
            <a:noFill/>
          </p:spPr>
          <p:txBody>
            <a:bodyPr wrap="square" rtlCol="0">
              <a:spAutoFit/>
            </a:bodyPr>
            <a:lstStyle/>
            <a:p>
              <a:r>
                <a:rPr lang="en-US" sz="1000" b="1" dirty="0" smtClean="0">
                  <a:solidFill>
                    <a:schemeClr val="accent1"/>
                  </a:solidFill>
                  <a:latin typeface="Arial" panose="020B0604020202020204" pitchFamily="34" charset="0"/>
                  <a:cs typeface="Arial" panose="020B0604020202020204" pitchFamily="34" charset="0"/>
                </a:rPr>
                <a:t>2012</a:t>
              </a:r>
              <a:endParaRPr lang="en-US" sz="1000" b="1" dirty="0">
                <a:solidFill>
                  <a:schemeClr val="accent1"/>
                </a:solidFill>
                <a:latin typeface="Arial" panose="020B0604020202020204" pitchFamily="34" charset="0"/>
                <a:cs typeface="Arial" panose="020B0604020202020204" pitchFamily="34" charset="0"/>
              </a:endParaRPr>
            </a:p>
          </p:txBody>
        </p:sp>
        <p:cxnSp>
          <p:nvCxnSpPr>
            <p:cNvPr id="29" name="Straight Connector 28"/>
            <p:cNvCxnSpPr/>
            <p:nvPr/>
          </p:nvCxnSpPr>
          <p:spPr>
            <a:xfrm>
              <a:off x="8526553" y="2314561"/>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953747" y="2224782"/>
              <a:ext cx="182601" cy="1828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0" name="Chart 29"/>
          <p:cNvGraphicFramePr>
            <a:graphicFrameLocks/>
          </p:cNvGraphicFramePr>
          <p:nvPr>
            <p:extLst>
              <p:ext uri="{D42A27DB-BD31-4B8C-83A1-F6EECF244321}">
                <p14:modId xmlns:p14="http://schemas.microsoft.com/office/powerpoint/2010/main" val="572863191"/>
              </p:ext>
            </p:extLst>
          </p:nvPr>
        </p:nvGraphicFramePr>
        <p:xfrm>
          <a:off x="325109" y="1771727"/>
          <a:ext cx="7710282" cy="3900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77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1" y="470322"/>
            <a:ext cx="11759628" cy="758952"/>
          </a:xfrm>
        </p:spPr>
        <p:txBody>
          <a:bodyPr>
            <a:noAutofit/>
          </a:bodyPr>
          <a:lstStyle/>
          <a:p>
            <a:r>
              <a:rPr lang="en-US" spc="-100" dirty="0" smtClean="0"/>
              <a:t>Buildings used for lodging are the largest, and buildings used primarily for food service are the smallest</a:t>
            </a:r>
            <a:endParaRPr lang="en-US" spc="-100" dirty="0"/>
          </a:p>
        </p:txBody>
      </p:sp>
      <p:sp>
        <p:nvSpPr>
          <p:cNvPr id="3" name="Footer Placeholder 2"/>
          <p:cNvSpPr>
            <a:spLocks noGrp="1"/>
          </p:cNvSpPr>
          <p:nvPr>
            <p:ph type="ftr" sz="quarter" idx="11"/>
          </p:nvPr>
        </p:nvSpPr>
        <p:spPr/>
        <p:txBody>
          <a:bodyPr/>
          <a:lstStyle/>
          <a:p>
            <a:r>
              <a:rPr lang="en-US" dirty="0" smtClean="0">
                <a:solidFill>
                  <a:schemeClr val="accent1"/>
                </a:solidFill>
              </a:rPr>
              <a:t>#CBECS2018 </a:t>
            </a:r>
            <a:r>
              <a:rPr lang="en-US" dirty="0" smtClean="0">
                <a:solidFill>
                  <a:srgbClr val="898989"/>
                </a:solidFill>
              </a:rPr>
              <a:t>|</a:t>
            </a:r>
            <a:r>
              <a:rPr lang="en-US" dirty="0" smtClean="0">
                <a:solidFill>
                  <a:schemeClr val="tx1"/>
                </a:solidFill>
              </a:rPr>
              <a:t> 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12</a:t>
            </a:fld>
            <a:endParaRPr lang="en-US" dirty="0"/>
          </a:p>
        </p:txBody>
      </p:sp>
      <p:sp>
        <p:nvSpPr>
          <p:cNvPr id="6" name="TextBox 5"/>
          <p:cNvSpPr txBox="1"/>
          <p:nvPr/>
        </p:nvSpPr>
        <p:spPr>
          <a:xfrm>
            <a:off x="294132" y="1388849"/>
            <a:ext cx="5437926"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Average </a:t>
            </a:r>
            <a:r>
              <a:rPr lang="en-US" sz="1200" b="1" dirty="0" err="1" smtClean="0">
                <a:latin typeface="Arial" panose="020B0604020202020204" pitchFamily="34" charset="0"/>
                <a:cs typeface="Arial" panose="020B0604020202020204" pitchFamily="34" charset="0"/>
              </a:rPr>
              <a:t>floorspace</a:t>
            </a:r>
            <a:r>
              <a:rPr lang="en-US" sz="1200" b="1" dirty="0" smtClean="0">
                <a:latin typeface="Arial" panose="020B0604020202020204" pitchFamily="34" charset="0"/>
                <a:cs typeface="Arial" panose="020B0604020202020204" pitchFamily="34" charset="0"/>
              </a:rPr>
              <a:t> by principal building activity</a:t>
            </a:r>
          </a:p>
          <a:p>
            <a:r>
              <a:rPr lang="en-US" sz="1200" dirty="0">
                <a:latin typeface="Arial" panose="020B0604020202020204" pitchFamily="34" charset="0"/>
                <a:cs typeface="Arial" panose="020B0604020202020204" pitchFamily="34" charset="0"/>
              </a:rPr>
              <a:t>s</a:t>
            </a:r>
            <a:r>
              <a:rPr lang="en-US" sz="1200" dirty="0" smtClean="0">
                <a:latin typeface="Arial" panose="020B0604020202020204" pitchFamily="34" charset="0"/>
                <a:cs typeface="Arial" panose="020B0604020202020204" pitchFamily="34" charset="0"/>
              </a:rPr>
              <a:t>quare feet per building</a:t>
            </a:r>
            <a:endParaRPr lang="en-US" sz="1200" dirty="0">
              <a:latin typeface="Arial" panose="020B0604020202020204" pitchFamily="34" charset="0"/>
              <a:cs typeface="Arial" panose="020B0604020202020204" pitchFamily="34" charset="0"/>
            </a:endParaRPr>
          </a:p>
        </p:txBody>
      </p:sp>
      <p:sp>
        <p:nvSpPr>
          <p:cNvPr id="7" name="Rectangle 6"/>
          <p:cNvSpPr/>
          <p:nvPr/>
        </p:nvSpPr>
        <p:spPr>
          <a:xfrm>
            <a:off x="6502287" y="1867823"/>
            <a:ext cx="5276007" cy="2400657"/>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 average, among the principal building activities, lodging (32,500 square feet (sf)), education (31,200 sf), and health care (29,500 sf) </a:t>
            </a:r>
            <a:r>
              <a:rPr lang="en-US" sz="1400" dirty="0" smtClean="0">
                <a:latin typeface="Arial" panose="020B0604020202020204" pitchFamily="34" charset="0"/>
                <a:cs typeface="Arial" panose="020B0604020202020204" pitchFamily="34" charset="0"/>
              </a:rPr>
              <a:t>are </a:t>
            </a:r>
            <a:r>
              <a:rPr lang="en-US" sz="1400" dirty="0">
                <a:latin typeface="Arial" panose="020B0604020202020204" pitchFamily="34" charset="0"/>
                <a:cs typeface="Arial" panose="020B0604020202020204" pitchFamily="34" charset="0"/>
              </a:rPr>
              <a:t>the largest buildings.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size of inpatient health care buildings (hospitals) contributes greatly to the health care category’s average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 Hospitals average 269,100 sf per building, compared with outpatient health care buildings, which average 13,600 sf.</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 average, buildings in food service (4,900 sf), food sales (6,600 sf), and service categories (7,400 sf) are the smallest. </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109847568"/>
              </p:ext>
            </p:extLst>
          </p:nvPr>
        </p:nvGraphicFramePr>
        <p:xfrm>
          <a:off x="294131" y="1850514"/>
          <a:ext cx="6163056" cy="4416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5610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Year of construction</a:t>
            </a:r>
            <a:endParaRPr lang="en-US" b="1" dirty="0"/>
          </a:p>
        </p:txBody>
      </p:sp>
      <p:sp>
        <p:nvSpPr>
          <p:cNvPr id="3" name="Text Placeholder 2"/>
          <p:cNvSpPr>
            <a:spLocks noGrp="1"/>
          </p:cNvSpPr>
          <p:nvPr>
            <p:ph type="body" sz="quarter" idx="13"/>
          </p:nvPr>
        </p:nvSpPr>
        <p:spPr/>
        <p:txBody>
          <a:bodyPr/>
          <a:lstStyle/>
          <a:p>
            <a:r>
              <a:rPr lang="en-US" dirty="0"/>
              <a:t>The year of construction is the year in which the major part or the largest portion of a building was constructed.</a:t>
            </a:r>
          </a:p>
        </p:txBody>
      </p:sp>
    </p:spTree>
    <p:extLst>
      <p:ext uri="{BB962C8B-B14F-4D97-AF65-F5344CB8AC3E}">
        <p14:creationId xmlns:p14="http://schemas.microsoft.com/office/powerpoint/2010/main" val="2289914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1530509058"/>
              </p:ext>
            </p:extLst>
          </p:nvPr>
        </p:nvGraphicFramePr>
        <p:xfrm>
          <a:off x="294132" y="1919456"/>
          <a:ext cx="7021068" cy="37126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More than half of U.S. commercial buildings were built between 1960 and 1999</a:t>
            </a:r>
          </a:p>
        </p:txBody>
      </p:sp>
      <p:sp>
        <p:nvSpPr>
          <p:cNvPr id="3" name="Footer Placeholder 2"/>
          <p:cNvSpPr>
            <a:spLocks noGrp="1"/>
          </p:cNvSpPr>
          <p:nvPr>
            <p:ph type="ftr" sz="quarter" idx="11"/>
          </p:nvPr>
        </p:nvSpPr>
        <p:spPr/>
        <p:txBody>
          <a:body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14</a:t>
            </a:fld>
            <a:endParaRPr lang="en-US" dirty="0"/>
          </a:p>
        </p:txBody>
      </p:sp>
      <p:sp>
        <p:nvSpPr>
          <p:cNvPr id="6" name="Rectangle 5"/>
          <p:cNvSpPr/>
          <p:nvPr/>
        </p:nvSpPr>
        <p:spPr>
          <a:xfrm>
            <a:off x="7416384" y="1894720"/>
            <a:ext cx="4563898" cy="1831271"/>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built between 1960 and 1999 account for 54% of both number of buildings and of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One-quarter of buildings (25%) were built since 2000, accounting for 29% of total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built before 1960 represent 21% of buildings but only 17% of total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median year of construction is 1982.</a:t>
            </a:r>
          </a:p>
        </p:txBody>
      </p:sp>
      <p:sp>
        <p:nvSpPr>
          <p:cNvPr id="7" name="Rectangle 6"/>
          <p:cNvSpPr/>
          <p:nvPr/>
        </p:nvSpPr>
        <p:spPr>
          <a:xfrm>
            <a:off x="294132" y="1359961"/>
            <a:ext cx="6096000" cy="461665"/>
          </a:xfrm>
          <a:prstGeom prst="rect">
            <a:avLst/>
          </a:prstGeom>
        </p:spPr>
        <p:txBody>
          <a:bodyPr>
            <a:spAutoFit/>
          </a:bodyPr>
          <a:lstStyle/>
          <a:p>
            <a:r>
              <a:rPr lang="en-US" sz="1200" b="1" dirty="0">
                <a:latin typeface="Arial" panose="020B0604020202020204" pitchFamily="34" charset="0"/>
                <a:cs typeface="Arial" panose="020B0604020202020204" pitchFamily="34" charset="0"/>
              </a:rPr>
              <a:t>Share of number of buildings and </a:t>
            </a:r>
            <a:r>
              <a:rPr lang="en-US" sz="1200" b="1" dirty="0" err="1">
                <a:latin typeface="Arial" panose="020B0604020202020204" pitchFamily="34" charset="0"/>
                <a:cs typeface="Arial" panose="020B0604020202020204" pitchFamily="34" charset="0"/>
              </a:rPr>
              <a:t>floorspace</a:t>
            </a:r>
            <a:r>
              <a:rPr lang="en-US" sz="1200" b="1" dirty="0">
                <a:latin typeface="Arial" panose="020B0604020202020204" pitchFamily="34" charset="0"/>
                <a:cs typeface="Arial" panose="020B0604020202020204" pitchFamily="34" charset="0"/>
              </a:rPr>
              <a:t> by year </a:t>
            </a:r>
            <a:r>
              <a:rPr lang="en-US" sz="1200" b="1" dirty="0" smtClean="0">
                <a:latin typeface="Arial" panose="020B0604020202020204" pitchFamily="34" charset="0"/>
                <a:cs typeface="Arial" panose="020B0604020202020204" pitchFamily="34" charset="0"/>
              </a:rPr>
              <a:t>constructed</a:t>
            </a:r>
          </a:p>
          <a:p>
            <a:r>
              <a:rPr lang="en-US" sz="1200" dirty="0" smtClean="0">
                <a:latin typeface="Arial" panose="020B0604020202020204" pitchFamily="34" charset="0"/>
                <a:cs typeface="Arial" panose="020B0604020202020204" pitchFamily="34" charset="0"/>
              </a:rPr>
              <a:t>percentage </a:t>
            </a:r>
            <a:r>
              <a:rPr lang="en-US" sz="1200" dirty="0">
                <a:latin typeface="Arial" panose="020B0604020202020204" pitchFamily="34" charset="0"/>
                <a:cs typeface="Arial" panose="020B0604020202020204" pitchFamily="34" charset="0"/>
              </a:rPr>
              <a:t>of total for all </a:t>
            </a:r>
            <a:r>
              <a:rPr lang="en-US" sz="1200" dirty="0" smtClean="0">
                <a:latin typeface="Arial" panose="020B0604020202020204" pitchFamily="34" charset="0"/>
                <a:cs typeface="Arial" panose="020B0604020202020204" pitchFamily="34" charset="0"/>
              </a:rPr>
              <a:t>buildings</a:t>
            </a:r>
            <a:endParaRPr lang="en-US" sz="1200" dirty="0">
              <a:latin typeface="Arial" panose="020B0604020202020204" pitchFamily="34" charset="0"/>
              <a:cs typeface="Arial" panose="020B0604020202020204" pitchFamily="34" charset="0"/>
            </a:endParaRPr>
          </a:p>
        </p:txBody>
      </p:sp>
      <p:sp>
        <p:nvSpPr>
          <p:cNvPr id="8" name="TextBox 6"/>
          <p:cNvSpPr txBox="1"/>
          <p:nvPr/>
        </p:nvSpPr>
        <p:spPr>
          <a:xfrm>
            <a:off x="1313982" y="5245865"/>
            <a:ext cx="800219" cy="2308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b</a:t>
            </a:r>
            <a:r>
              <a:rPr lang="en-US" sz="900" dirty="0" smtClean="0">
                <a:latin typeface="Arial" panose="020B0604020202020204" pitchFamily="34" charset="0"/>
                <a:cs typeface="Arial" panose="020B0604020202020204" pitchFamily="34" charset="0"/>
              </a:rPr>
              <a:t>efore </a:t>
            </a:r>
            <a:r>
              <a:rPr lang="en-US" sz="900" dirty="0">
                <a:latin typeface="Arial" panose="020B0604020202020204" pitchFamily="34" charset="0"/>
                <a:cs typeface="Arial" panose="020B0604020202020204" pitchFamily="34" charset="0"/>
              </a:rPr>
              <a:t>1920</a:t>
            </a:r>
          </a:p>
        </p:txBody>
      </p:sp>
      <p:sp>
        <p:nvSpPr>
          <p:cNvPr id="9" name="Rectangle 8"/>
          <p:cNvSpPr/>
          <p:nvPr/>
        </p:nvSpPr>
        <p:spPr>
          <a:xfrm>
            <a:off x="1365276" y="4585506"/>
            <a:ext cx="779381" cy="230832"/>
          </a:xfrm>
          <a:prstGeom prst="rect">
            <a:avLst/>
          </a:prstGeom>
        </p:spPr>
        <p:txBody>
          <a:bodyPr wrap="none">
            <a:spAutoFit/>
          </a:bodyPr>
          <a:lstStyle/>
          <a:p>
            <a:r>
              <a:rPr lang="en-US" sz="900" dirty="0" smtClean="0">
                <a:latin typeface="Arial" panose="020B0604020202020204" pitchFamily="34" charset="0"/>
                <a:cs typeface="Arial" panose="020B0604020202020204" pitchFamily="34" charset="0"/>
              </a:rPr>
              <a:t>1946–1959</a:t>
            </a:r>
            <a:endParaRPr lang="en-US" sz="900" dirty="0">
              <a:latin typeface="Arial" panose="020B0604020202020204" pitchFamily="34" charset="0"/>
              <a:cs typeface="Arial" panose="020B0604020202020204" pitchFamily="34" charset="0"/>
            </a:endParaRPr>
          </a:p>
        </p:txBody>
      </p:sp>
      <p:sp>
        <p:nvSpPr>
          <p:cNvPr id="10" name="Rectangle 9"/>
          <p:cNvSpPr/>
          <p:nvPr/>
        </p:nvSpPr>
        <p:spPr>
          <a:xfrm>
            <a:off x="1365277" y="4924172"/>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1920–1945</a:t>
            </a:r>
          </a:p>
        </p:txBody>
      </p:sp>
      <p:sp>
        <p:nvSpPr>
          <p:cNvPr id="11" name="TextBox 9"/>
          <p:cNvSpPr txBox="1"/>
          <p:nvPr/>
        </p:nvSpPr>
        <p:spPr>
          <a:xfrm>
            <a:off x="3528416" y="3490270"/>
            <a:ext cx="761747" cy="2308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1980–1989</a:t>
            </a:r>
          </a:p>
        </p:txBody>
      </p:sp>
      <p:sp>
        <p:nvSpPr>
          <p:cNvPr id="12" name="Rectangle 11"/>
          <p:cNvSpPr/>
          <p:nvPr/>
        </p:nvSpPr>
        <p:spPr>
          <a:xfrm>
            <a:off x="3528416" y="5244280"/>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1960–1969</a:t>
            </a:r>
          </a:p>
        </p:txBody>
      </p:sp>
      <p:sp>
        <p:nvSpPr>
          <p:cNvPr id="13" name="Rectangle 12"/>
          <p:cNvSpPr/>
          <p:nvPr/>
        </p:nvSpPr>
        <p:spPr>
          <a:xfrm>
            <a:off x="3528416" y="4454703"/>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1970–1979</a:t>
            </a:r>
          </a:p>
        </p:txBody>
      </p:sp>
      <p:sp>
        <p:nvSpPr>
          <p:cNvPr id="14" name="TextBox 11"/>
          <p:cNvSpPr txBox="1"/>
          <p:nvPr/>
        </p:nvSpPr>
        <p:spPr>
          <a:xfrm>
            <a:off x="5727950" y="4093877"/>
            <a:ext cx="761747" cy="2308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2010–2018</a:t>
            </a:r>
          </a:p>
        </p:txBody>
      </p:sp>
      <p:sp>
        <p:nvSpPr>
          <p:cNvPr id="15" name="Rectangle 14"/>
          <p:cNvSpPr/>
          <p:nvPr/>
        </p:nvSpPr>
        <p:spPr>
          <a:xfrm>
            <a:off x="3528416" y="2788431"/>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1990–1999</a:t>
            </a:r>
          </a:p>
        </p:txBody>
      </p:sp>
      <p:sp>
        <p:nvSpPr>
          <p:cNvPr id="16" name="Rectangle 15"/>
          <p:cNvSpPr/>
          <p:nvPr/>
        </p:nvSpPr>
        <p:spPr>
          <a:xfrm>
            <a:off x="5710790" y="5244280"/>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2000–2009</a:t>
            </a:r>
          </a:p>
        </p:txBody>
      </p:sp>
      <p:sp>
        <p:nvSpPr>
          <p:cNvPr id="17" name="TextBox 16"/>
          <p:cNvSpPr txBox="1"/>
          <p:nvPr/>
        </p:nvSpPr>
        <p:spPr>
          <a:xfrm>
            <a:off x="813912" y="5813778"/>
            <a:ext cx="1712814" cy="246221"/>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Before 1960</a:t>
            </a:r>
            <a:endParaRPr lang="en-US" sz="1000" b="1" dirty="0">
              <a:latin typeface="Arial" panose="020B0604020202020204" pitchFamily="34" charset="0"/>
              <a:cs typeface="Arial" panose="020B0604020202020204" pitchFamily="34" charset="0"/>
            </a:endParaRPr>
          </a:p>
        </p:txBody>
      </p:sp>
      <p:sp>
        <p:nvSpPr>
          <p:cNvPr id="18" name="TextBox 17"/>
          <p:cNvSpPr txBox="1"/>
          <p:nvPr/>
        </p:nvSpPr>
        <p:spPr>
          <a:xfrm>
            <a:off x="3124703" y="5813778"/>
            <a:ext cx="1712814" cy="246221"/>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1960 to 1999</a:t>
            </a:r>
            <a:endParaRPr lang="en-US" sz="1000" b="1" dirty="0">
              <a:latin typeface="Arial" panose="020B0604020202020204" pitchFamily="34" charset="0"/>
              <a:cs typeface="Arial" panose="020B0604020202020204" pitchFamily="34" charset="0"/>
            </a:endParaRPr>
          </a:p>
        </p:txBody>
      </p:sp>
      <p:sp>
        <p:nvSpPr>
          <p:cNvPr id="19" name="TextBox 18"/>
          <p:cNvSpPr txBox="1"/>
          <p:nvPr/>
        </p:nvSpPr>
        <p:spPr>
          <a:xfrm>
            <a:off x="5222433" y="5813777"/>
            <a:ext cx="1712814" cy="246221"/>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2000 to 2018</a:t>
            </a:r>
            <a:endParaRPr lang="en-US" sz="1000" b="1" dirty="0">
              <a:latin typeface="Arial" panose="020B0604020202020204" pitchFamily="34" charset="0"/>
              <a:cs typeface="Arial" panose="020B0604020202020204" pitchFamily="34" charset="0"/>
            </a:endParaRPr>
          </a:p>
        </p:txBody>
      </p:sp>
      <p:sp>
        <p:nvSpPr>
          <p:cNvPr id="20" name="TextBox 19"/>
          <p:cNvSpPr txBox="1"/>
          <p:nvPr/>
        </p:nvSpPr>
        <p:spPr>
          <a:xfrm>
            <a:off x="815780" y="5567558"/>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a:t>
            </a:r>
            <a:r>
              <a:rPr lang="en-US" sz="1000" dirty="0" smtClean="0">
                <a:latin typeface="Arial" panose="020B0604020202020204" pitchFamily="34" charset="0"/>
                <a:cs typeface="Arial" panose="020B0604020202020204" pitchFamily="34" charset="0"/>
              </a:rPr>
              <a:t>uildings</a:t>
            </a:r>
            <a:endParaRPr lang="en-US" sz="1000" dirty="0">
              <a:latin typeface="Arial" panose="020B0604020202020204" pitchFamily="34" charset="0"/>
              <a:cs typeface="Arial" panose="020B0604020202020204" pitchFamily="34" charset="0"/>
            </a:endParaRPr>
          </a:p>
        </p:txBody>
      </p:sp>
      <p:sp>
        <p:nvSpPr>
          <p:cNvPr id="21" name="TextBox 20"/>
          <p:cNvSpPr txBox="1"/>
          <p:nvPr/>
        </p:nvSpPr>
        <p:spPr>
          <a:xfrm>
            <a:off x="1832981" y="5567557"/>
            <a:ext cx="822960" cy="246221"/>
          </a:xfrm>
          <a:prstGeom prst="rect">
            <a:avLst/>
          </a:prstGeom>
          <a:noFill/>
        </p:spPr>
        <p:txBody>
          <a:bodyPr wrap="square" rtlCol="0">
            <a:spAutoFit/>
          </a:bodyPr>
          <a:lstStyle/>
          <a:p>
            <a:r>
              <a:rPr lang="en-US" sz="1000" dirty="0" err="1">
                <a:latin typeface="Arial" panose="020B0604020202020204" pitchFamily="34" charset="0"/>
                <a:cs typeface="Arial" panose="020B0604020202020204" pitchFamily="34" charset="0"/>
              </a:rPr>
              <a:t>f</a:t>
            </a:r>
            <a:r>
              <a:rPr lang="en-US" sz="1000" dirty="0" err="1" smtClean="0">
                <a:latin typeface="Arial" panose="020B0604020202020204" pitchFamily="34" charset="0"/>
                <a:cs typeface="Arial" panose="020B0604020202020204" pitchFamily="34" charset="0"/>
              </a:rPr>
              <a:t>loorspace</a:t>
            </a:r>
            <a:endParaRPr lang="en-US" sz="1000" dirty="0">
              <a:latin typeface="Arial" panose="020B0604020202020204" pitchFamily="34" charset="0"/>
              <a:cs typeface="Arial" panose="020B0604020202020204" pitchFamily="34" charset="0"/>
            </a:endParaRPr>
          </a:p>
        </p:txBody>
      </p:sp>
      <p:sp>
        <p:nvSpPr>
          <p:cNvPr id="28" name="TextBox 27"/>
          <p:cNvSpPr txBox="1"/>
          <p:nvPr/>
        </p:nvSpPr>
        <p:spPr>
          <a:xfrm>
            <a:off x="3036529" y="5567559"/>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a:t>
            </a:r>
            <a:r>
              <a:rPr lang="en-US" sz="1000" dirty="0" smtClean="0">
                <a:latin typeface="Arial" panose="020B0604020202020204" pitchFamily="34" charset="0"/>
                <a:cs typeface="Arial" panose="020B0604020202020204" pitchFamily="34" charset="0"/>
              </a:rPr>
              <a:t>uildings</a:t>
            </a:r>
            <a:endParaRPr lang="en-US" sz="1000" dirty="0">
              <a:latin typeface="Arial" panose="020B0604020202020204" pitchFamily="34" charset="0"/>
              <a:cs typeface="Arial" panose="020B0604020202020204" pitchFamily="34" charset="0"/>
            </a:endParaRPr>
          </a:p>
        </p:txBody>
      </p:sp>
      <p:sp>
        <p:nvSpPr>
          <p:cNvPr id="29" name="TextBox 28"/>
          <p:cNvSpPr txBox="1"/>
          <p:nvPr/>
        </p:nvSpPr>
        <p:spPr>
          <a:xfrm>
            <a:off x="4053730" y="5567558"/>
            <a:ext cx="822960" cy="246221"/>
          </a:xfrm>
          <a:prstGeom prst="rect">
            <a:avLst/>
          </a:prstGeom>
          <a:noFill/>
        </p:spPr>
        <p:txBody>
          <a:bodyPr wrap="square" rtlCol="0">
            <a:spAutoFit/>
          </a:bodyPr>
          <a:lstStyle/>
          <a:p>
            <a:r>
              <a:rPr lang="en-US" sz="1000" dirty="0" err="1">
                <a:latin typeface="Arial" panose="020B0604020202020204" pitchFamily="34" charset="0"/>
                <a:cs typeface="Arial" panose="020B0604020202020204" pitchFamily="34" charset="0"/>
              </a:rPr>
              <a:t>f</a:t>
            </a:r>
            <a:r>
              <a:rPr lang="en-US" sz="1000" dirty="0" err="1" smtClean="0">
                <a:latin typeface="Arial" panose="020B0604020202020204" pitchFamily="34" charset="0"/>
                <a:cs typeface="Arial" panose="020B0604020202020204" pitchFamily="34" charset="0"/>
              </a:rPr>
              <a:t>loorspace</a:t>
            </a:r>
            <a:endParaRPr lang="en-US" sz="1000" dirty="0">
              <a:latin typeface="Arial" panose="020B0604020202020204" pitchFamily="34" charset="0"/>
              <a:cs typeface="Arial" panose="020B0604020202020204" pitchFamily="34" charset="0"/>
            </a:endParaRPr>
          </a:p>
        </p:txBody>
      </p:sp>
      <p:sp>
        <p:nvSpPr>
          <p:cNvPr id="30" name="TextBox 29"/>
          <p:cNvSpPr txBox="1"/>
          <p:nvPr/>
        </p:nvSpPr>
        <p:spPr>
          <a:xfrm>
            <a:off x="5222433" y="5567559"/>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a:t>
            </a:r>
            <a:r>
              <a:rPr lang="en-US" sz="1000" dirty="0" smtClean="0">
                <a:latin typeface="Arial" panose="020B0604020202020204" pitchFamily="34" charset="0"/>
                <a:cs typeface="Arial" panose="020B0604020202020204" pitchFamily="34" charset="0"/>
              </a:rPr>
              <a:t>uildings</a:t>
            </a:r>
            <a:endParaRPr lang="en-US" sz="1000" dirty="0">
              <a:latin typeface="Arial" panose="020B0604020202020204" pitchFamily="34" charset="0"/>
              <a:cs typeface="Arial" panose="020B0604020202020204" pitchFamily="34" charset="0"/>
            </a:endParaRPr>
          </a:p>
        </p:txBody>
      </p:sp>
      <p:sp>
        <p:nvSpPr>
          <p:cNvPr id="31" name="TextBox 30"/>
          <p:cNvSpPr txBox="1"/>
          <p:nvPr/>
        </p:nvSpPr>
        <p:spPr>
          <a:xfrm>
            <a:off x="6239634" y="5567558"/>
            <a:ext cx="822960" cy="246221"/>
          </a:xfrm>
          <a:prstGeom prst="rect">
            <a:avLst/>
          </a:prstGeom>
          <a:noFill/>
        </p:spPr>
        <p:txBody>
          <a:bodyPr wrap="square" rtlCol="0">
            <a:spAutoFit/>
          </a:bodyPr>
          <a:lstStyle/>
          <a:p>
            <a:r>
              <a:rPr lang="en-US" sz="1000" dirty="0" err="1">
                <a:latin typeface="Arial" panose="020B0604020202020204" pitchFamily="34" charset="0"/>
                <a:cs typeface="Arial" panose="020B0604020202020204" pitchFamily="34" charset="0"/>
              </a:rPr>
              <a:t>f</a:t>
            </a:r>
            <a:r>
              <a:rPr lang="en-US" sz="1000" dirty="0" err="1" smtClean="0">
                <a:latin typeface="Arial" panose="020B0604020202020204" pitchFamily="34" charset="0"/>
                <a:cs typeface="Arial" panose="020B0604020202020204" pitchFamily="34" charset="0"/>
              </a:rPr>
              <a:t>loorspace</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9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003665604"/>
              </p:ext>
            </p:extLst>
          </p:nvPr>
        </p:nvGraphicFramePr>
        <p:xfrm>
          <a:off x="294132" y="2307824"/>
          <a:ext cx="6839712" cy="35661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Newer buildings are larger, on average, than older commercial buildings</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15</a:t>
            </a:fld>
            <a:endParaRPr lang="en-US" dirty="0"/>
          </a:p>
        </p:txBody>
      </p:sp>
      <p:sp>
        <p:nvSpPr>
          <p:cNvPr id="6" name="TextBox 5"/>
          <p:cNvSpPr txBox="1"/>
          <p:nvPr/>
        </p:nvSpPr>
        <p:spPr>
          <a:xfrm>
            <a:off x="294132" y="1374389"/>
            <a:ext cx="585216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Average building size by year of construction</a:t>
            </a:r>
          </a:p>
          <a:p>
            <a:r>
              <a:rPr lang="en-US" sz="1200" dirty="0" smtClean="0">
                <a:latin typeface="Arial" panose="020B0604020202020204" pitchFamily="34" charset="0"/>
                <a:cs typeface="Arial" panose="020B0604020202020204" pitchFamily="34" charset="0"/>
              </a:rPr>
              <a:t>square feet</a:t>
            </a:r>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846481" y="2507879"/>
            <a:ext cx="1919930" cy="400110"/>
          </a:xfrm>
          <a:prstGeom prst="rect">
            <a:avLst/>
          </a:prstGeom>
          <a:solidFill>
            <a:schemeClr val="accent5">
              <a:lumMod val="20000"/>
              <a:lumOff val="80000"/>
            </a:schemeClr>
          </a:solidFill>
        </p:spPr>
        <p:txBody>
          <a:bodyPr wrap="square" rtlCol="0">
            <a:spAutoFit/>
          </a:bodyPr>
          <a:lstStyle/>
          <a:p>
            <a:r>
              <a:rPr lang="en-US" sz="1000" b="1" dirty="0">
                <a:latin typeface="Arial" panose="020B0604020202020204" pitchFamily="34" charset="0"/>
                <a:cs typeface="Arial" panose="020B0604020202020204" pitchFamily="34" charset="0"/>
              </a:rPr>
              <a:t>b</a:t>
            </a:r>
            <a:r>
              <a:rPr lang="en-US" sz="1000" b="1" dirty="0" smtClean="0">
                <a:latin typeface="Arial" panose="020B0604020202020204" pitchFamily="34" charset="0"/>
                <a:cs typeface="Arial" panose="020B0604020202020204" pitchFamily="34" charset="0"/>
              </a:rPr>
              <a:t>efore 1960</a:t>
            </a:r>
          </a:p>
          <a:p>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verage: 13,300 square feet</a:t>
            </a:r>
            <a:endParaRPr lang="en-US" sz="1000" dirty="0">
              <a:latin typeface="Arial" panose="020B0604020202020204" pitchFamily="34" charset="0"/>
              <a:cs typeface="Arial" panose="020B0604020202020204" pitchFamily="34" charset="0"/>
            </a:endParaRPr>
          </a:p>
        </p:txBody>
      </p:sp>
      <p:sp>
        <p:nvSpPr>
          <p:cNvPr id="9" name="TextBox 8"/>
          <p:cNvSpPr txBox="1"/>
          <p:nvPr/>
        </p:nvSpPr>
        <p:spPr>
          <a:xfrm>
            <a:off x="2946025" y="2107769"/>
            <a:ext cx="2441122" cy="400110"/>
          </a:xfrm>
          <a:prstGeom prst="rect">
            <a:avLst/>
          </a:prstGeom>
          <a:solidFill>
            <a:schemeClr val="accent4">
              <a:lumMod val="20000"/>
              <a:lumOff val="80000"/>
            </a:schemeClr>
          </a:solidFill>
        </p:spPr>
        <p:txBody>
          <a:bodyPr wrap="square" rtlCol="0">
            <a:spAutoFit/>
          </a:bodyPr>
          <a:lstStyle/>
          <a:p>
            <a:r>
              <a:rPr lang="en-US" sz="1000" b="1" dirty="0" smtClean="0">
                <a:latin typeface="Arial" panose="020B0604020202020204" pitchFamily="34" charset="0"/>
                <a:cs typeface="Arial" panose="020B0604020202020204" pitchFamily="34" charset="0"/>
              </a:rPr>
              <a:t>1960 to 1999</a:t>
            </a:r>
          </a:p>
          <a:p>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verage: 16,300 square feet</a:t>
            </a:r>
            <a:endParaRPr lang="en-US" sz="1000" dirty="0">
              <a:latin typeface="Arial" panose="020B0604020202020204" pitchFamily="34" charset="0"/>
              <a:cs typeface="Arial" panose="020B0604020202020204" pitchFamily="34" charset="0"/>
            </a:endParaRPr>
          </a:p>
        </p:txBody>
      </p:sp>
      <p:sp>
        <p:nvSpPr>
          <p:cNvPr id="10" name="TextBox 9"/>
          <p:cNvSpPr txBox="1"/>
          <p:nvPr/>
        </p:nvSpPr>
        <p:spPr>
          <a:xfrm>
            <a:off x="5632076" y="1915806"/>
            <a:ext cx="1885425" cy="400110"/>
          </a:xfrm>
          <a:prstGeom prst="rect">
            <a:avLst/>
          </a:prstGeom>
          <a:solidFill>
            <a:schemeClr val="bg1">
              <a:lumMod val="85000"/>
            </a:schemeClr>
          </a:solidFill>
        </p:spPr>
        <p:txBody>
          <a:bodyPr wrap="square" rtlCol="0">
            <a:spAutoFit/>
          </a:bodyPr>
          <a:lstStyle/>
          <a:p>
            <a:r>
              <a:rPr lang="en-US" sz="1000" b="1" dirty="0" smtClean="0">
                <a:latin typeface="Arial" panose="020B0604020202020204" pitchFamily="34" charset="0"/>
                <a:cs typeface="Arial" panose="020B0604020202020204" pitchFamily="34" charset="0"/>
              </a:rPr>
              <a:t>2000 to 2018</a:t>
            </a:r>
          </a:p>
          <a:p>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verage: 19,000 square feet</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7794171" y="1851801"/>
            <a:ext cx="3940629" cy="16773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constructed before 1960 are smaller than buildings constructed since 2000—more than 5,000 square feet smaller, on average</a:t>
            </a:r>
            <a:r>
              <a:rPr lang="en-US" sz="14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constructed since 2000 averaged 19,000 square feet, or 2,600 square feet larger than the national average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781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t>
            </a:r>
            <a:r>
              <a:rPr lang="en-US" dirty="0" smtClean="0"/>
              <a:t>ealth </a:t>
            </a:r>
            <a:r>
              <a:rPr lang="en-US" dirty="0"/>
              <a:t>care, lodging, and public order and safety buildings </a:t>
            </a:r>
            <a:r>
              <a:rPr lang="en-US" dirty="0" smtClean="0"/>
              <a:t>are newer than other building types</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16</a:t>
            </a:fld>
            <a:endParaRPr lang="en-US" dirty="0"/>
          </a:p>
        </p:txBody>
      </p:sp>
      <p:sp>
        <p:nvSpPr>
          <p:cNvPr id="6" name="TextBox 5"/>
          <p:cNvSpPr txBox="1"/>
          <p:nvPr/>
        </p:nvSpPr>
        <p:spPr>
          <a:xfrm>
            <a:off x="294132" y="1379991"/>
            <a:ext cx="7190274"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Proportion of commercial buildings by year of construction and principal building activity</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5737252" y="1800750"/>
            <a:ext cx="6160615"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than one-third of health care, lodging, and public order and safety buildings have been constructed since 2000.</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than 30% of food service, religious worship, and vacant buildings were constructed before 1960.</a:t>
            </a:r>
          </a:p>
        </p:txBody>
      </p:sp>
      <p:sp>
        <p:nvSpPr>
          <p:cNvPr id="8" name="TextBox 7"/>
          <p:cNvSpPr txBox="1"/>
          <p:nvPr/>
        </p:nvSpPr>
        <p:spPr>
          <a:xfrm>
            <a:off x="1835159" y="6037195"/>
            <a:ext cx="1012373" cy="246221"/>
          </a:xfrm>
          <a:prstGeom prst="rect">
            <a:avLst/>
          </a:prstGeom>
          <a:noFill/>
        </p:spPr>
        <p:txBody>
          <a:bodyPr wrap="square" rtlCol="0">
            <a:spAutoFit/>
          </a:bodyPr>
          <a:lstStyle/>
          <a:p>
            <a:r>
              <a:rPr lang="en-US" sz="1000" b="1" dirty="0" smtClean="0">
                <a:solidFill>
                  <a:schemeClr val="accent3">
                    <a:lumMod val="40000"/>
                    <a:lumOff val="60000"/>
                  </a:schemeClr>
                </a:solidFill>
                <a:latin typeface="Arial" panose="020B0604020202020204" pitchFamily="34" charset="0"/>
                <a:cs typeface="Arial" panose="020B0604020202020204" pitchFamily="34" charset="0"/>
              </a:rPr>
              <a:t>Before 1960</a:t>
            </a:r>
          </a:p>
        </p:txBody>
      </p:sp>
      <p:sp>
        <p:nvSpPr>
          <p:cNvPr id="9" name="Rectangle 8"/>
          <p:cNvSpPr/>
          <p:nvPr/>
        </p:nvSpPr>
        <p:spPr>
          <a:xfrm>
            <a:off x="3270906" y="6037196"/>
            <a:ext cx="941283" cy="246221"/>
          </a:xfrm>
          <a:prstGeom prst="rect">
            <a:avLst/>
          </a:prstGeom>
        </p:spPr>
        <p:txBody>
          <a:bodyPr wrap="none">
            <a:spAutoFit/>
          </a:bodyPr>
          <a:lstStyle/>
          <a:p>
            <a:r>
              <a:rPr lang="en-US" sz="1000" b="1" dirty="0">
                <a:solidFill>
                  <a:schemeClr val="accent3"/>
                </a:solidFill>
                <a:latin typeface="Arial" panose="020B0604020202020204" pitchFamily="34" charset="0"/>
                <a:cs typeface="Arial" panose="020B0604020202020204" pitchFamily="34" charset="0"/>
              </a:rPr>
              <a:t>1960 to 1999</a:t>
            </a:r>
          </a:p>
        </p:txBody>
      </p:sp>
      <p:sp>
        <p:nvSpPr>
          <p:cNvPr id="10" name="Rectangle 9"/>
          <p:cNvSpPr/>
          <p:nvPr/>
        </p:nvSpPr>
        <p:spPr>
          <a:xfrm>
            <a:off x="4388559" y="6037195"/>
            <a:ext cx="941283" cy="246221"/>
          </a:xfrm>
          <a:prstGeom prst="rect">
            <a:avLst/>
          </a:prstGeom>
        </p:spPr>
        <p:txBody>
          <a:bodyPr wrap="none">
            <a:spAutoFit/>
          </a:bodyPr>
          <a:lstStyle/>
          <a:p>
            <a:r>
              <a:rPr lang="en-US" sz="1000" b="1" dirty="0">
                <a:solidFill>
                  <a:schemeClr val="accent3">
                    <a:lumMod val="50000"/>
                  </a:schemeClr>
                </a:solidFill>
                <a:latin typeface="Arial" panose="020B0604020202020204" pitchFamily="34" charset="0"/>
                <a:cs typeface="Arial" panose="020B0604020202020204" pitchFamily="34" charset="0"/>
              </a:rPr>
              <a:t>2000 to 2018</a:t>
            </a:r>
          </a:p>
        </p:txBody>
      </p:sp>
      <p:graphicFrame>
        <p:nvGraphicFramePr>
          <p:cNvPr id="12" name="Chart 11"/>
          <p:cNvGraphicFramePr>
            <a:graphicFrameLocks/>
          </p:cNvGraphicFramePr>
          <p:nvPr>
            <p:extLst>
              <p:ext uri="{D42A27DB-BD31-4B8C-83A1-F6EECF244321}">
                <p14:modId xmlns:p14="http://schemas.microsoft.com/office/powerpoint/2010/main" val="899508020"/>
              </p:ext>
            </p:extLst>
          </p:nvPr>
        </p:nvGraphicFramePr>
        <p:xfrm>
          <a:off x="294132" y="1744865"/>
          <a:ext cx="5212080" cy="438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0095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Regional estimates</a:t>
            </a:r>
            <a:endParaRPr lang="en-US" b="1" dirty="0"/>
          </a:p>
        </p:txBody>
      </p:sp>
    </p:spTree>
    <p:extLst>
      <p:ext uri="{BB962C8B-B14F-4D97-AF65-F5344CB8AC3E}">
        <p14:creationId xmlns:p14="http://schemas.microsoft.com/office/powerpoint/2010/main" val="3532475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a:t>
            </a:r>
            <a:r>
              <a:rPr lang="en-US" dirty="0" smtClean="0"/>
              <a:t>buildings, </a:t>
            </a:r>
            <a:r>
              <a:rPr lang="en-US" dirty="0" err="1" smtClean="0"/>
              <a:t>floorspace</a:t>
            </a:r>
            <a:r>
              <a:rPr lang="en-US" dirty="0" smtClean="0"/>
              <a:t>, </a:t>
            </a:r>
            <a:r>
              <a:rPr lang="en-US" dirty="0"/>
              <a:t>and population are highest in the South</a:t>
            </a:r>
          </a:p>
        </p:txBody>
      </p:sp>
      <p:sp>
        <p:nvSpPr>
          <p:cNvPr id="3" name="Footer Placeholder 2"/>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485252099"/>
              </p:ext>
            </p:extLst>
          </p:nvPr>
        </p:nvGraphicFramePr>
        <p:xfrm>
          <a:off x="294132" y="2129739"/>
          <a:ext cx="6087382" cy="35827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750025" y="2314405"/>
            <a:ext cx="1489609" cy="553998"/>
          </a:xfrm>
          <a:prstGeom prst="rect">
            <a:avLst/>
          </a:prstGeom>
          <a:solidFill>
            <a:schemeClr val="bg1"/>
          </a:solidFill>
        </p:spPr>
        <p:txBody>
          <a:bodyPr wrap="square" rtlCol="0">
            <a:spAutoFit/>
          </a:bodyPr>
          <a:lstStyle/>
          <a:p>
            <a:r>
              <a:rPr lang="en-US" sz="1000" b="1" dirty="0">
                <a:solidFill>
                  <a:schemeClr val="accent1">
                    <a:lumMod val="60000"/>
                    <a:lumOff val="40000"/>
                  </a:schemeClr>
                </a:solidFill>
                <a:latin typeface="Arial" panose="020B0604020202020204" pitchFamily="34" charset="0"/>
                <a:cs typeface="Arial" panose="020B0604020202020204" pitchFamily="34" charset="0"/>
              </a:rPr>
              <a:t>b</a:t>
            </a:r>
            <a:r>
              <a:rPr lang="en-US" sz="1000" b="1" dirty="0" smtClean="0">
                <a:solidFill>
                  <a:schemeClr val="accent1">
                    <a:lumMod val="60000"/>
                    <a:lumOff val="40000"/>
                  </a:schemeClr>
                </a:solidFill>
                <a:latin typeface="Arial" panose="020B0604020202020204" pitchFamily="34" charset="0"/>
                <a:cs typeface="Arial" panose="020B0604020202020204" pitchFamily="34" charset="0"/>
              </a:rPr>
              <a:t>uildings</a:t>
            </a:r>
          </a:p>
          <a:p>
            <a:r>
              <a:rPr lang="en-US" sz="1000" b="1" dirty="0" err="1">
                <a:solidFill>
                  <a:schemeClr val="accent1">
                    <a:lumMod val="75000"/>
                  </a:schemeClr>
                </a:solidFill>
                <a:latin typeface="Arial" panose="020B0604020202020204" pitchFamily="34" charset="0"/>
                <a:cs typeface="Arial" panose="020B0604020202020204" pitchFamily="34" charset="0"/>
              </a:rPr>
              <a:t>f</a:t>
            </a:r>
            <a:r>
              <a:rPr lang="en-US" sz="1000" b="1" dirty="0" err="1" smtClean="0">
                <a:solidFill>
                  <a:schemeClr val="accent1">
                    <a:lumMod val="75000"/>
                  </a:schemeClr>
                </a:solidFill>
                <a:latin typeface="Arial" panose="020B0604020202020204" pitchFamily="34" charset="0"/>
                <a:cs typeface="Arial" panose="020B0604020202020204" pitchFamily="34" charset="0"/>
              </a:rPr>
              <a:t>loorspace</a:t>
            </a:r>
            <a:endParaRPr lang="en-US" sz="1000" b="1" dirty="0" smtClean="0">
              <a:solidFill>
                <a:schemeClr val="accent1">
                  <a:lumMod val="75000"/>
                </a:schemeClr>
              </a:solidFill>
              <a:latin typeface="Arial" panose="020B0604020202020204" pitchFamily="34" charset="0"/>
              <a:cs typeface="Arial" panose="020B0604020202020204" pitchFamily="34" charset="0"/>
            </a:endParaRPr>
          </a:p>
          <a:p>
            <a:r>
              <a:rPr lang="en-US" sz="1000" b="1" dirty="0" smtClean="0">
                <a:solidFill>
                  <a:schemeClr val="accent4"/>
                </a:solidFill>
                <a:latin typeface="Arial" panose="020B0604020202020204" pitchFamily="34" charset="0"/>
                <a:cs typeface="Arial" panose="020B0604020202020204" pitchFamily="34" charset="0"/>
              </a:rPr>
              <a:t>2018 U.S. population</a:t>
            </a:r>
          </a:p>
        </p:txBody>
      </p:sp>
      <p:sp>
        <p:nvSpPr>
          <p:cNvPr id="9" name="TextBox 8"/>
          <p:cNvSpPr txBox="1"/>
          <p:nvPr/>
        </p:nvSpPr>
        <p:spPr>
          <a:xfrm>
            <a:off x="294132" y="1391849"/>
            <a:ext cx="5044611"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a:t>
            </a:r>
            <a:r>
              <a:rPr lang="en-US" sz="1200" b="1" dirty="0" smtClean="0">
                <a:latin typeface="Arial" panose="020B0604020202020204" pitchFamily="34" charset="0"/>
                <a:cs typeface="Arial" panose="020B0604020202020204" pitchFamily="34" charset="0"/>
              </a:rPr>
              <a:t>ommercial buildings, </a:t>
            </a:r>
            <a:r>
              <a:rPr lang="en-US" sz="1200" b="1" dirty="0" err="1" smtClean="0">
                <a:latin typeface="Arial" panose="020B0604020202020204" pitchFamily="34" charset="0"/>
                <a:cs typeface="Arial" panose="020B0604020202020204" pitchFamily="34" charset="0"/>
              </a:rPr>
              <a:t>floorspace</a:t>
            </a:r>
            <a:r>
              <a:rPr lang="en-US" sz="1200" b="1" dirty="0" smtClean="0">
                <a:latin typeface="Arial" panose="020B0604020202020204" pitchFamily="34" charset="0"/>
                <a:cs typeface="Arial" panose="020B0604020202020204" pitchFamily="34" charset="0"/>
              </a:rPr>
              <a:t>, and U.S. population by region</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10" name="Rectangle 9"/>
          <p:cNvSpPr/>
          <p:nvPr/>
        </p:nvSpPr>
        <p:spPr>
          <a:xfrm>
            <a:off x="6395284" y="2174487"/>
            <a:ext cx="5502584" cy="1969770"/>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than one-third of the U.S. population (38%), buildings (36%), and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36%) </a:t>
            </a:r>
            <a:r>
              <a:rPr lang="en-US" sz="1400" dirty="0">
                <a:latin typeface="Arial" panose="020B0604020202020204" pitchFamily="34" charset="0"/>
                <a:cs typeface="Arial" panose="020B0604020202020204" pitchFamily="34" charset="0"/>
              </a:rPr>
              <a:t>are in the South.</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Midwest is the only region with a smaller share of </a:t>
            </a:r>
            <a:r>
              <a:rPr lang="en-US" sz="1400" dirty="0" smtClean="0">
                <a:latin typeface="Arial" panose="020B0604020202020204" pitchFamily="34" charset="0"/>
                <a:cs typeface="Arial" panose="020B0604020202020204" pitchFamily="34" charset="0"/>
              </a:rPr>
              <a:t>the total U.S. population </a:t>
            </a:r>
            <a:r>
              <a:rPr lang="en-US" sz="1400" dirty="0">
                <a:latin typeface="Arial" panose="020B0604020202020204" pitchFamily="34" charset="0"/>
                <a:cs typeface="Arial" panose="020B0604020202020204" pitchFamily="34" charset="0"/>
              </a:rPr>
              <a:t>than buildings. It has the second-highest share of buildings (29%) and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 (27%) but has the third-highest share of the U.S. population (21%).</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West has nearly one-fourth of the U.S. population (24%)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about one-fifth of buildings (21%) and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 (20%).</a:t>
            </a:r>
          </a:p>
        </p:txBody>
      </p:sp>
      <p:sp>
        <p:nvSpPr>
          <p:cNvPr id="5" name="Rectangle 4"/>
          <p:cNvSpPr/>
          <p:nvPr/>
        </p:nvSpPr>
        <p:spPr>
          <a:xfrm>
            <a:off x="294132" y="5781749"/>
            <a:ext cx="6745048" cy="230832"/>
          </a:xfrm>
          <a:prstGeom prst="rect">
            <a:avLst/>
          </a:prstGeom>
        </p:spPr>
        <p:txBody>
          <a:bodyPr wrap="square">
            <a:spAutoFit/>
          </a:bodyPr>
          <a:lstStyle/>
          <a:p>
            <a:r>
              <a:rPr lang="en-US" sz="900" b="1" dirty="0">
                <a:latin typeface="Arial" panose="020B0604020202020204" pitchFamily="34" charset="0"/>
                <a:ea typeface="Calibri" panose="020F0502020204030204" pitchFamily="34" charset="0"/>
                <a:cs typeface="Arial" panose="020B0604020202020204" pitchFamily="34" charset="0"/>
              </a:rPr>
              <a:t>Note: </a:t>
            </a:r>
            <a:r>
              <a:rPr lang="en-US" sz="900" dirty="0">
                <a:latin typeface="Arial" panose="020B0604020202020204" pitchFamily="34" charset="0"/>
                <a:ea typeface="Calibri" panose="020F0502020204030204" pitchFamily="34" charset="0"/>
                <a:cs typeface="Arial" panose="020B0604020202020204" pitchFamily="34" charset="0"/>
              </a:rPr>
              <a:t>Population estimates are as of July 1, 2018</a:t>
            </a:r>
            <a:r>
              <a:rPr lang="en-US" sz="900" dirty="0" smtClean="0">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6043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311535435"/>
              </p:ext>
            </p:extLst>
          </p:nvPr>
        </p:nvGraphicFramePr>
        <p:xfrm>
          <a:off x="294131" y="1965448"/>
          <a:ext cx="6209411" cy="40414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Commercial buildings are largest in the Middle Atlantic</a:t>
            </a:r>
          </a:p>
        </p:txBody>
      </p:sp>
      <p:sp>
        <p:nvSpPr>
          <p:cNvPr id="3" name="Footer Placeholder 2"/>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19</a:t>
            </a:fld>
            <a:endParaRPr lang="en-US" dirty="0"/>
          </a:p>
        </p:txBody>
      </p:sp>
      <p:sp>
        <p:nvSpPr>
          <p:cNvPr id="6" name="Rectangle 5"/>
          <p:cNvSpPr/>
          <p:nvPr/>
        </p:nvSpPr>
        <p:spPr>
          <a:xfrm>
            <a:off x="7420396" y="2162100"/>
            <a:ext cx="4633363" cy="3123932"/>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Commercial buildings in the Middle Atlantic D</a:t>
            </a:r>
            <a:r>
              <a:rPr lang="en-US" sz="1400" dirty="0" smtClean="0">
                <a:latin typeface="Arial" panose="020B0604020202020204" pitchFamily="34" charset="0"/>
                <a:cs typeface="Arial" panose="020B0604020202020204" pitchFamily="34" charset="0"/>
              </a:rPr>
              <a:t>ivision </a:t>
            </a:r>
            <a:r>
              <a:rPr lang="en-US" sz="1400" dirty="0">
                <a:latin typeface="Arial" panose="020B0604020202020204" pitchFamily="34" charset="0"/>
                <a:cs typeface="Arial" panose="020B0604020202020204" pitchFamily="34" charset="0"/>
              </a:rPr>
              <a:t>average 23,900 square </a:t>
            </a:r>
            <a:r>
              <a:rPr lang="en-US" sz="1400" dirty="0" smtClean="0">
                <a:latin typeface="Arial" panose="020B0604020202020204" pitchFamily="34" charset="0"/>
                <a:cs typeface="Arial" panose="020B0604020202020204" pitchFamily="34" charset="0"/>
              </a:rPr>
              <a:t>feet (sf), </a:t>
            </a:r>
            <a:r>
              <a:rPr lang="en-US" sz="1400" dirty="0">
                <a:latin typeface="Arial" panose="020B0604020202020204" pitchFamily="34" charset="0"/>
                <a:cs typeface="Arial" panose="020B0604020202020204" pitchFamily="34" charset="0"/>
              </a:rPr>
              <a:t>46% </a:t>
            </a:r>
            <a:r>
              <a:rPr lang="en-US" sz="1400" dirty="0" smtClean="0">
                <a:latin typeface="Arial" panose="020B0604020202020204" pitchFamily="34" charset="0"/>
                <a:cs typeface="Arial" panose="020B0604020202020204" pitchFamily="34" charset="0"/>
              </a:rPr>
              <a:t>more </a:t>
            </a:r>
            <a:r>
              <a:rPr lang="en-US" sz="1400" dirty="0">
                <a:latin typeface="Arial" panose="020B0604020202020204" pitchFamily="34" charset="0"/>
                <a:cs typeface="Arial" panose="020B0604020202020204" pitchFamily="34" charset="0"/>
              </a:rPr>
              <a:t>than the average for all U.S. </a:t>
            </a:r>
            <a:r>
              <a:rPr lang="en-US" sz="1400" dirty="0" smtClean="0">
                <a:latin typeface="Arial" panose="020B0604020202020204" pitchFamily="34" charset="0"/>
                <a:cs typeface="Arial" panose="020B0604020202020204" pitchFamily="34" charset="0"/>
              </a:rPr>
              <a:t>buildings (16,400 sf). </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Commercial buildings </a:t>
            </a:r>
            <a:r>
              <a:rPr lang="en-US" sz="1400" dirty="0">
                <a:latin typeface="Arial" panose="020B0604020202020204" pitchFamily="34" charset="0"/>
                <a:cs typeface="Arial" panose="020B0604020202020204" pitchFamily="34" charset="0"/>
              </a:rPr>
              <a:t>are the second smallest on average (</a:t>
            </a:r>
            <a:r>
              <a:rPr lang="en-US" sz="1400" dirty="0" smtClean="0">
                <a:latin typeface="Arial" panose="020B0604020202020204" pitchFamily="34" charset="0"/>
                <a:cs typeface="Arial" panose="020B0604020202020204" pitchFamily="34" charset="0"/>
              </a:rPr>
              <a:t>13,900 sf) in New England and bring </a:t>
            </a:r>
            <a:r>
              <a:rPr lang="en-US" sz="1400" dirty="0">
                <a:latin typeface="Arial" panose="020B0604020202020204" pitchFamily="34" charset="0"/>
                <a:cs typeface="Arial" panose="020B0604020202020204" pitchFamily="34" charset="0"/>
              </a:rPr>
              <a:t>the average building size for the entire </a:t>
            </a:r>
            <a:r>
              <a:rPr lang="en-US" sz="1400" dirty="0" smtClean="0">
                <a:latin typeface="Arial" panose="020B0604020202020204" pitchFamily="34" charset="0"/>
                <a:cs typeface="Arial" panose="020B0604020202020204" pitchFamily="34" charset="0"/>
              </a:rPr>
              <a:t>Northeast </a:t>
            </a:r>
            <a:r>
              <a:rPr lang="en-US" sz="1400" dirty="0">
                <a:latin typeface="Arial" panose="020B0604020202020204" pitchFamily="34" charset="0"/>
                <a:cs typeface="Arial" panose="020B0604020202020204" pitchFamily="34" charset="0"/>
              </a:rPr>
              <a:t>region down to 20,400 square feet, </a:t>
            </a:r>
            <a:r>
              <a:rPr lang="en-US" sz="1400" dirty="0" smtClean="0">
                <a:latin typeface="Arial" panose="020B0604020202020204" pitchFamily="34" charset="0"/>
                <a:cs typeface="Arial" panose="020B0604020202020204" pitchFamily="34" charset="0"/>
              </a:rPr>
              <a:t>which is </a:t>
            </a:r>
            <a:r>
              <a:rPr lang="en-US" sz="1400" dirty="0">
                <a:latin typeface="Arial" panose="020B0604020202020204" pitchFamily="34" charset="0"/>
                <a:cs typeface="Arial" panose="020B0604020202020204" pitchFamily="34" charset="0"/>
              </a:rPr>
              <a:t>24% </a:t>
            </a:r>
            <a:r>
              <a:rPr lang="en-US" sz="1400" dirty="0" smtClean="0">
                <a:latin typeface="Arial" panose="020B0604020202020204" pitchFamily="34" charset="0"/>
                <a:cs typeface="Arial" panose="020B0604020202020204" pitchFamily="34" charset="0"/>
              </a:rPr>
              <a:t>more </a:t>
            </a:r>
            <a:r>
              <a:rPr lang="en-US" sz="1400" dirty="0">
                <a:latin typeface="Arial" panose="020B0604020202020204" pitchFamily="34" charset="0"/>
                <a:cs typeface="Arial" panose="020B0604020202020204" pitchFamily="34" charset="0"/>
              </a:rPr>
              <a:t>than the national average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Buildings </a:t>
            </a:r>
            <a:r>
              <a:rPr lang="en-US" sz="1400" dirty="0">
                <a:latin typeface="Arial" panose="020B0604020202020204" pitchFamily="34" charset="0"/>
                <a:cs typeface="Arial" panose="020B0604020202020204" pitchFamily="34" charset="0"/>
              </a:rPr>
              <a:t>are smallest, on average, in the West North Central (13,800 </a:t>
            </a:r>
            <a:r>
              <a:rPr lang="en-US" sz="1400" dirty="0" smtClean="0">
                <a:latin typeface="Arial" panose="020B0604020202020204" pitchFamily="34" charset="0"/>
                <a:cs typeface="Arial" panose="020B0604020202020204" pitchFamily="34" charset="0"/>
              </a:rPr>
              <a:t>sf).</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South Atlantic is the only other census division where the average building size is larger than the national average at 17,500 sf</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294131" y="1406756"/>
            <a:ext cx="442722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Average square feet per building by census division</a:t>
            </a:r>
          </a:p>
          <a:p>
            <a:r>
              <a:rPr lang="en-US" sz="1200" dirty="0" smtClean="0">
                <a:latin typeface="Arial" panose="020B0604020202020204" pitchFamily="34" charset="0"/>
                <a:cs typeface="Arial" panose="020B0604020202020204" pitchFamily="34" charset="0"/>
              </a:rPr>
              <a:t>thousands</a:t>
            </a:r>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5299454" y="2237798"/>
            <a:ext cx="1953430" cy="400110"/>
          </a:xfrm>
          <a:prstGeom prst="rect">
            <a:avLst/>
          </a:prstGeom>
          <a:solidFill>
            <a:schemeClr val="accent3">
              <a:lumMod val="20000"/>
              <a:lumOff val="80000"/>
            </a:schemeClr>
          </a:solidFill>
        </p:spPr>
        <p:txBody>
          <a:bodyPr wrap="square" rtlCol="0">
            <a:spAutoFit/>
          </a:bodyPr>
          <a:lstStyle/>
          <a:p>
            <a:r>
              <a:rPr lang="en-US" sz="1000" b="1" dirty="0" smtClean="0">
                <a:latin typeface="Arial" panose="020B0604020202020204" pitchFamily="34" charset="0"/>
                <a:cs typeface="Arial" panose="020B0604020202020204" pitchFamily="34" charset="0"/>
              </a:rPr>
              <a:t>Northeast</a:t>
            </a:r>
          </a:p>
          <a:p>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verage: 20,400 square feet</a:t>
            </a:r>
            <a:endParaRPr lang="en-US" sz="1000" dirty="0">
              <a:latin typeface="Arial" panose="020B0604020202020204" pitchFamily="34" charset="0"/>
              <a:cs typeface="Arial" panose="020B0604020202020204" pitchFamily="34" charset="0"/>
            </a:endParaRPr>
          </a:p>
        </p:txBody>
      </p:sp>
      <p:sp>
        <p:nvSpPr>
          <p:cNvPr id="9" name="TextBox 8"/>
          <p:cNvSpPr txBox="1"/>
          <p:nvPr/>
        </p:nvSpPr>
        <p:spPr>
          <a:xfrm>
            <a:off x="5299454" y="3310367"/>
            <a:ext cx="1953430" cy="400110"/>
          </a:xfrm>
          <a:prstGeom prst="rect">
            <a:avLst/>
          </a:prstGeom>
          <a:solidFill>
            <a:schemeClr val="accent1">
              <a:lumMod val="20000"/>
              <a:lumOff val="80000"/>
            </a:schemeClr>
          </a:solidFill>
        </p:spPr>
        <p:txBody>
          <a:bodyPr wrap="square" rtlCol="0">
            <a:spAutoFit/>
          </a:bodyPr>
          <a:lstStyle/>
          <a:p>
            <a:r>
              <a:rPr lang="en-US" sz="1000" b="1" dirty="0" smtClean="0">
                <a:latin typeface="Arial" panose="020B0604020202020204" pitchFamily="34" charset="0"/>
                <a:cs typeface="Arial" panose="020B0604020202020204" pitchFamily="34" charset="0"/>
              </a:rPr>
              <a:t>Midwest</a:t>
            </a:r>
          </a:p>
          <a:p>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verage: 15,200 square feet</a:t>
            </a:r>
            <a:endParaRPr lang="en-US" sz="1000" dirty="0">
              <a:latin typeface="Arial" panose="020B0604020202020204" pitchFamily="34" charset="0"/>
              <a:cs typeface="Arial" panose="020B0604020202020204" pitchFamily="34" charset="0"/>
            </a:endParaRPr>
          </a:p>
        </p:txBody>
      </p:sp>
      <p:sp>
        <p:nvSpPr>
          <p:cNvPr id="10" name="TextBox 9"/>
          <p:cNvSpPr txBox="1"/>
          <p:nvPr/>
        </p:nvSpPr>
        <p:spPr>
          <a:xfrm>
            <a:off x="5299454" y="4302901"/>
            <a:ext cx="1953430" cy="400110"/>
          </a:xfrm>
          <a:prstGeom prst="rect">
            <a:avLst/>
          </a:prstGeom>
          <a:solidFill>
            <a:schemeClr val="accent2">
              <a:lumMod val="20000"/>
              <a:lumOff val="80000"/>
            </a:schemeClr>
          </a:solidFill>
        </p:spPr>
        <p:txBody>
          <a:bodyPr wrap="square" rtlCol="0">
            <a:spAutoFit/>
          </a:bodyPr>
          <a:lstStyle/>
          <a:p>
            <a:r>
              <a:rPr lang="en-US" sz="1000" b="1" dirty="0" smtClean="0">
                <a:latin typeface="Arial" panose="020B0604020202020204" pitchFamily="34" charset="0"/>
                <a:cs typeface="Arial" panose="020B0604020202020204" pitchFamily="34" charset="0"/>
              </a:rPr>
              <a:t>South</a:t>
            </a:r>
          </a:p>
          <a:p>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verage: 16,300 square feet</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5299454" y="5304953"/>
            <a:ext cx="1953430" cy="400110"/>
          </a:xfrm>
          <a:prstGeom prst="rect">
            <a:avLst/>
          </a:prstGeom>
          <a:solidFill>
            <a:schemeClr val="accent5">
              <a:lumMod val="20000"/>
              <a:lumOff val="80000"/>
            </a:schemeClr>
          </a:solidFill>
        </p:spPr>
        <p:txBody>
          <a:bodyPr wrap="square" rtlCol="0">
            <a:spAutoFit/>
          </a:bodyPr>
          <a:lstStyle/>
          <a:p>
            <a:r>
              <a:rPr lang="en-US" sz="1000" b="1" dirty="0" smtClean="0">
                <a:latin typeface="Arial" panose="020B0604020202020204" pitchFamily="34" charset="0"/>
                <a:cs typeface="Arial" panose="020B0604020202020204" pitchFamily="34" charset="0"/>
              </a:rPr>
              <a:t>West</a:t>
            </a:r>
          </a:p>
          <a:p>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verage: 15,600 square feet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83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a:t>
            </a:fld>
            <a:endParaRPr lang="en-US" dirty="0"/>
          </a:p>
        </p:txBody>
      </p:sp>
      <p:sp>
        <p:nvSpPr>
          <p:cNvPr id="5" name="Text Placeholder 2"/>
          <p:cNvSpPr txBox="1">
            <a:spLocks/>
          </p:cNvSpPr>
          <p:nvPr/>
        </p:nvSpPr>
        <p:spPr>
          <a:xfrm>
            <a:off x="1749381" y="2244010"/>
            <a:ext cx="8693239" cy="44878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latin typeface="Arial" panose="020B0604020202020204" pitchFamily="34" charset="0"/>
                <a:cs typeface="Arial" panose="020B0604020202020204" pitchFamily="34" charset="0"/>
              </a:rPr>
              <a:t>U.S. Energy Information Administration</a:t>
            </a:r>
          </a:p>
          <a:p>
            <a:pPr algn="ctr"/>
            <a:r>
              <a:rPr lang="en-US" sz="1400" dirty="0" smtClean="0">
                <a:solidFill>
                  <a:schemeClr val="tx1"/>
                </a:solidFill>
                <a:latin typeface="Arial" panose="020B0604020202020204" pitchFamily="34" charset="0"/>
                <a:cs typeface="Arial" panose="020B0604020202020204" pitchFamily="34" charset="0"/>
              </a:rPr>
              <a:t>Office of Energy Statistics</a:t>
            </a:r>
          </a:p>
          <a:p>
            <a:pPr algn="ctr"/>
            <a:r>
              <a:rPr lang="en-US" sz="1400" dirty="0" smtClean="0">
                <a:solidFill>
                  <a:schemeClr val="tx1"/>
                </a:solidFill>
                <a:latin typeface="Arial" panose="020B0604020202020204" pitchFamily="34" charset="0"/>
                <a:cs typeface="Arial" panose="020B0604020202020204" pitchFamily="34" charset="0"/>
              </a:rPr>
              <a:t>U.S. Department of Energy</a:t>
            </a:r>
          </a:p>
          <a:p>
            <a:pPr algn="ctr"/>
            <a:r>
              <a:rPr lang="en-US" sz="1400" dirty="0" smtClean="0">
                <a:solidFill>
                  <a:schemeClr val="tx1"/>
                </a:solidFill>
                <a:latin typeface="Arial" panose="020B0604020202020204" pitchFamily="34" charset="0"/>
                <a:cs typeface="Arial" panose="020B0604020202020204" pitchFamily="34" charset="0"/>
              </a:rPr>
              <a:t>Washington, DC 20585</a:t>
            </a:r>
          </a:p>
          <a:p>
            <a:pPr algn="ctr"/>
            <a:endParaRPr lang="en-US" sz="1400" dirty="0" smtClean="0">
              <a:solidFill>
                <a:schemeClr val="tx1"/>
              </a:solidFill>
              <a:latin typeface="Arial" panose="020B0604020202020204" pitchFamily="34" charset="0"/>
              <a:cs typeface="Arial" panose="020B0604020202020204" pitchFamily="34" charset="0"/>
            </a:endParaRPr>
          </a:p>
          <a:p>
            <a:pPr algn="ctr"/>
            <a:endParaRPr lang="en-US" sz="1400" dirty="0" smtClean="0">
              <a:solidFill>
                <a:schemeClr val="tx1"/>
              </a:solidFill>
              <a:latin typeface="Arial" panose="020B0604020202020204" pitchFamily="34" charset="0"/>
              <a:cs typeface="Arial" panose="020B0604020202020204" pitchFamily="34" charset="0"/>
            </a:endParaRPr>
          </a:p>
          <a:p>
            <a:pPr algn="ctr"/>
            <a:r>
              <a:rPr lang="en-US" sz="1400" dirty="0" smtClean="0">
                <a:solidFill>
                  <a:schemeClr val="tx1"/>
                </a:solidFill>
                <a:latin typeface="Arial" panose="020B0604020202020204" pitchFamily="34" charset="0"/>
                <a:cs typeface="Arial" panose="020B0604020202020204" pitchFamily="34" charset="0"/>
              </a:rPr>
              <a:t>This publication is available at:</a:t>
            </a:r>
          </a:p>
          <a:p>
            <a:pPr algn="ctr"/>
            <a:r>
              <a:rPr lang="en-US" sz="1400" dirty="0" smtClean="0">
                <a:latin typeface="Arial" panose="020B0604020202020204" pitchFamily="34" charset="0"/>
                <a:cs typeface="Arial" panose="020B0604020202020204" pitchFamily="34" charset="0"/>
                <a:hlinkClick r:id="rId2"/>
              </a:rPr>
              <a:t>https://www.eia.gov/consumption/commercial</a:t>
            </a:r>
            <a:endParaRPr lang="en-US" sz="1400"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lvl="1"/>
            <a:endParaRPr lang="en-US" sz="1200" dirty="0" smtClean="0">
              <a:latin typeface="Arial" panose="020B0604020202020204" pitchFamily="34" charset="0"/>
              <a:cs typeface="Arial" panose="020B0604020202020204" pitchFamily="34" charset="0"/>
            </a:endParaRPr>
          </a:p>
          <a:p>
            <a:pPr lvl="1"/>
            <a:endParaRPr lang="en-US" sz="1200" dirty="0" smtClean="0">
              <a:latin typeface="Arial" panose="020B0604020202020204" pitchFamily="34" charset="0"/>
              <a:cs typeface="Arial" panose="020B0604020202020204" pitchFamily="34" charset="0"/>
            </a:endParaRPr>
          </a:p>
          <a:p>
            <a:pPr lvl="1"/>
            <a:r>
              <a:rPr lang="en-US" sz="1200" dirty="0" smtClean="0">
                <a:latin typeface="Arial" panose="020B0604020202020204" pitchFamily="34" charset="0"/>
                <a:cs typeface="Arial" panose="020B0604020202020204" pitchFamily="34" charset="0"/>
              </a:rPr>
              <a:t>This report was prepared by the U.S. Energy Information Administration (EIA), the statistical and analytical agency within the U.S. Department of Energy. By law, EIA's data and analyses are independent of approval by any other officer or employee of the United States Government. The views in this report therefore should not be construed as representing those of the U.S. Department of Energy or other federal agencies.</a:t>
            </a:r>
            <a:endParaRPr lang="en-US" sz="12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294132" y="1295499"/>
            <a:ext cx="11603736" cy="758952"/>
          </a:xfrm>
        </p:spPr>
        <p:txBody>
          <a:bodyPr>
            <a:normAutofit fontScale="90000"/>
          </a:bodyPr>
          <a:lstStyle/>
          <a:p>
            <a:pPr algn="ctr"/>
            <a:r>
              <a:rPr lang="en-US" i="1" dirty="0" smtClean="0">
                <a:latin typeface="Arial" panose="020B0604020202020204" pitchFamily="34" charset="0"/>
                <a:cs typeface="Arial" panose="020B0604020202020204" pitchFamily="34" charset="0"/>
              </a:rPr>
              <a:t>2018 Commercial Buildings Energy Consumption Survey</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000" dirty="0" smtClean="0">
                <a:solidFill>
                  <a:schemeClr val="tx1">
                    <a:lumMod val="50000"/>
                    <a:lumOff val="50000"/>
                  </a:schemeClr>
                </a:solidFill>
                <a:latin typeface="Arial" panose="020B0604020202020204" pitchFamily="34" charset="0"/>
                <a:cs typeface="Arial" panose="020B0604020202020204" pitchFamily="34" charset="0"/>
              </a:rPr>
              <a:t>Preliminary Results</a:t>
            </a:r>
            <a:r>
              <a:rPr lang="en-US" i="1" dirty="0" smtClean="0">
                <a:latin typeface="Arial" panose="020B0604020202020204" pitchFamily="34" charset="0"/>
                <a:cs typeface="Arial" panose="020B0604020202020204" pitchFamily="34" charset="0"/>
              </a:rPr>
              <a:t/>
            </a:r>
            <a:br>
              <a:rPr lang="en-US" i="1"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November 2020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71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9451180" cy="1490472"/>
          </a:xfrm>
        </p:spPr>
        <p:txBody>
          <a:bodyPr/>
          <a:lstStyle/>
          <a:p>
            <a:r>
              <a:rPr lang="en-US" b="1" dirty="0" smtClean="0"/>
              <a:t>References and additional information</a:t>
            </a:r>
            <a:endParaRPr lang="en-US" b="1" dirty="0"/>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75163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Census Regions and Divisions</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104" y="1586052"/>
            <a:ext cx="5545792" cy="4440445"/>
          </a:xfrm>
          <a:prstGeom prst="rect">
            <a:avLst/>
          </a:prstGeom>
        </p:spPr>
      </p:pic>
    </p:spTree>
    <p:extLst>
      <p:ext uri="{BB962C8B-B14F-4D97-AF65-F5344CB8AC3E}">
        <p14:creationId xmlns:p14="http://schemas.microsoft.com/office/powerpoint/2010/main" val="1702776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4" name="Footer Placeholder 3"/>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22</a:t>
            </a:fld>
            <a:endParaRPr lang="en-US" dirty="0"/>
          </a:p>
        </p:txBody>
      </p:sp>
      <p:sp>
        <p:nvSpPr>
          <p:cNvPr id="7" name="TextBox 6"/>
          <p:cNvSpPr txBox="1"/>
          <p:nvPr/>
        </p:nvSpPr>
        <p:spPr>
          <a:xfrm>
            <a:off x="294131" y="1602768"/>
            <a:ext cx="10689555" cy="286232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All graphs are sourced from Form EIA-871A, Commercial Buildings Energy Consumption Survey</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 population estimates are sourced from the </a:t>
            </a:r>
            <a:r>
              <a:rPr lang="en-US" dirty="0">
                <a:latin typeface="Arial" panose="020B0604020202020204" pitchFamily="34" charset="0"/>
                <a:cs typeface="Arial" panose="020B0604020202020204" pitchFamily="34" charset="0"/>
              </a:rPr>
              <a:t>U.S. Census Bureau, </a:t>
            </a:r>
            <a:r>
              <a:rPr lang="en-US" i="1" u="sng" dirty="0">
                <a:latin typeface="Arial" panose="020B0604020202020204" pitchFamily="34" charset="0"/>
                <a:cs typeface="Arial" panose="020B0604020202020204" pitchFamily="34" charset="0"/>
                <a:hlinkClick r:id="rId2"/>
              </a:rPr>
              <a:t>Population Estimates </a:t>
            </a:r>
            <a:r>
              <a:rPr lang="en-US" i="1" u="sng" dirty="0" smtClean="0">
                <a:latin typeface="Arial" panose="020B0604020202020204" pitchFamily="34" charset="0"/>
                <a:cs typeface="Arial" panose="020B0604020202020204" pitchFamily="34" charset="0"/>
                <a:hlinkClick r:id="rId2"/>
              </a:rPr>
              <a:t>Program</a:t>
            </a:r>
            <a:r>
              <a:rPr lang="en-US" dirty="0" smtClean="0">
                <a:latin typeface="Arial" panose="020B0604020202020204" pitchFamily="34" charset="0"/>
                <a:cs typeface="Arial" panose="020B0604020202020204" pitchFamily="34" charset="0"/>
              </a:rPr>
              <a:t>,</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based on </a:t>
            </a:r>
            <a:r>
              <a:rPr lang="en-US" dirty="0" smtClean="0">
                <a:latin typeface="Arial" panose="020B0604020202020204" pitchFamily="34" charset="0"/>
                <a:ea typeface="Calibri" panose="020F0502020204030204" pitchFamily="34" charset="0"/>
                <a:cs typeface="Arial" panose="020B0604020202020204" pitchFamily="34" charset="0"/>
              </a:rPr>
              <a:t>one-year </a:t>
            </a:r>
            <a:r>
              <a:rPr lang="en-US" dirty="0">
                <a:latin typeface="Arial" panose="020B0604020202020204" pitchFamily="34" charset="0"/>
                <a:ea typeface="Calibri" panose="020F0502020204030204" pitchFamily="34" charset="0"/>
                <a:cs typeface="Arial" panose="020B0604020202020204" pitchFamily="34" charset="0"/>
              </a:rPr>
              <a:t>estimates from the </a:t>
            </a:r>
            <a:r>
              <a:rPr lang="en-US" i="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American Community </a:t>
            </a:r>
            <a:r>
              <a:rPr lang="en-US" i="1"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3"/>
              </a:rPr>
              <a:t>Survey</a:t>
            </a:r>
            <a:r>
              <a:rPr lang="en-US" dirty="0" smtClean="0">
                <a:latin typeface="Arial" panose="020B0604020202020204" pitchFamily="34" charset="0"/>
                <a:ea typeface="Calibri" panose="020F050202020403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direct questions about CBECS to Joelle Michaels, Survey Manager, </a:t>
            </a:r>
            <a:r>
              <a:rPr lang="en-US" dirty="0" smtClean="0">
                <a:latin typeface="Arial" panose="020B0604020202020204" pitchFamily="34" charset="0"/>
                <a:cs typeface="Arial" panose="020B0604020202020204" pitchFamily="34" charset="0"/>
                <a:hlinkClick r:id="rId4"/>
              </a:rPr>
              <a:t>joelle.michaels@eia.gov</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51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schedule of </a:t>
            </a:r>
            <a:r>
              <a:rPr lang="en-US" dirty="0" smtClean="0"/>
              <a:t>additional 2018 </a:t>
            </a:r>
            <a:r>
              <a:rPr lang="en-US" dirty="0"/>
              <a:t>CBECS data releases</a:t>
            </a:r>
          </a:p>
        </p:txBody>
      </p:sp>
      <p:sp>
        <p:nvSpPr>
          <p:cNvPr id="3" name="Content Placeholder 2"/>
          <p:cNvSpPr>
            <a:spLocks noGrp="1"/>
          </p:cNvSpPr>
          <p:nvPr>
            <p:ph idx="1"/>
          </p:nvPr>
        </p:nvSpPr>
        <p:spPr>
          <a:xfrm>
            <a:off x="294132" y="1509209"/>
            <a:ext cx="11603736" cy="3740883"/>
          </a:xfrm>
        </p:spPr>
        <p:txBody>
          <a:bodyPr/>
          <a:lstStyle/>
          <a:p>
            <a:pPr marL="0" indent="0">
              <a:buNone/>
            </a:pPr>
            <a:r>
              <a:rPr lang="en-US" sz="1800" dirty="0" smtClean="0"/>
              <a:t>Building characteristics </a:t>
            </a:r>
            <a:r>
              <a:rPr lang="en-US" sz="1800" dirty="0"/>
              <a:t>detailed tables and public use </a:t>
            </a:r>
            <a:r>
              <a:rPr lang="en-US" sz="1800" dirty="0" smtClean="0"/>
              <a:t>microdata</a:t>
            </a:r>
            <a:r>
              <a:rPr lang="en-US" sz="1800" dirty="0"/>
              <a:t> </a:t>
            </a:r>
            <a:r>
              <a:rPr lang="en-US" sz="1800" dirty="0" smtClean="0"/>
              <a:t>| Spring/Summer </a:t>
            </a:r>
            <a:r>
              <a:rPr lang="en-US" sz="1800" dirty="0"/>
              <a:t>2021</a:t>
            </a:r>
          </a:p>
          <a:p>
            <a:pPr marL="0" indent="0">
              <a:buNone/>
            </a:pPr>
            <a:endParaRPr lang="en-US" sz="1800" dirty="0" smtClean="0"/>
          </a:p>
          <a:p>
            <a:pPr marL="0" indent="0">
              <a:buNone/>
            </a:pPr>
            <a:r>
              <a:rPr lang="en-US" sz="1800" dirty="0" smtClean="0"/>
              <a:t>Consumption </a:t>
            </a:r>
            <a:r>
              <a:rPr lang="en-US" sz="1800" dirty="0"/>
              <a:t>and </a:t>
            </a:r>
            <a:r>
              <a:rPr lang="en-US" sz="1800" dirty="0" smtClean="0"/>
              <a:t>expenditures preliminary estimates</a:t>
            </a:r>
            <a:r>
              <a:rPr lang="en-US" sz="1800" dirty="0"/>
              <a:t> | </a:t>
            </a:r>
            <a:r>
              <a:rPr lang="en-US" sz="1800" dirty="0" smtClean="0"/>
              <a:t>Spring </a:t>
            </a:r>
            <a:r>
              <a:rPr lang="en-US" sz="1800" dirty="0"/>
              <a:t>2022</a:t>
            </a:r>
          </a:p>
          <a:p>
            <a:pPr marL="0" indent="0">
              <a:buNone/>
            </a:pPr>
            <a:endParaRPr lang="en-US" sz="1800" dirty="0" smtClean="0"/>
          </a:p>
          <a:p>
            <a:pPr marL="0" indent="0">
              <a:buNone/>
            </a:pPr>
            <a:r>
              <a:rPr lang="en-US" sz="1800" dirty="0"/>
              <a:t>Consumption and expenditures</a:t>
            </a:r>
            <a:r>
              <a:rPr lang="en-US" sz="1800" dirty="0" smtClean="0"/>
              <a:t> </a:t>
            </a:r>
            <a:r>
              <a:rPr lang="en-US" sz="1800" dirty="0"/>
              <a:t>detailed tables and </a:t>
            </a:r>
            <a:r>
              <a:rPr lang="en-US" sz="1800" dirty="0" smtClean="0"/>
              <a:t>microdata</a:t>
            </a:r>
            <a:r>
              <a:rPr lang="en-US" sz="1800" dirty="0"/>
              <a:t> | </a:t>
            </a:r>
            <a:r>
              <a:rPr lang="en-US" sz="1800" dirty="0" smtClean="0"/>
              <a:t>Spring/Summer </a:t>
            </a:r>
            <a:r>
              <a:rPr lang="en-US" sz="1800" dirty="0"/>
              <a:t>2022</a:t>
            </a:r>
            <a:endParaRPr lang="en-US" dirty="0"/>
          </a:p>
        </p:txBody>
      </p:sp>
      <p:sp>
        <p:nvSpPr>
          <p:cNvPr id="4" name="Footer Placeholder 3"/>
          <p:cNvSpPr>
            <a:spLocks noGrp="1"/>
          </p:cNvSpPr>
          <p:nvPr>
            <p:ph type="ftr" sz="quarter" idx="11"/>
          </p:nvPr>
        </p:nvSpPr>
        <p:spPr/>
        <p:txBody>
          <a:body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23</a:t>
            </a:fld>
            <a:endParaRPr lang="en-US" dirty="0"/>
          </a:p>
        </p:txBody>
      </p:sp>
    </p:spTree>
    <p:extLst>
      <p:ext uri="{BB962C8B-B14F-4D97-AF65-F5344CB8AC3E}">
        <p14:creationId xmlns:p14="http://schemas.microsoft.com/office/powerpoint/2010/main" val="308663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294132" y="1509209"/>
            <a:ext cx="11603736" cy="3740883"/>
          </a:xfrm>
        </p:spPr>
        <p:txBody>
          <a:bodyPr/>
          <a:lstStyle/>
          <a:p>
            <a:pPr marL="0" indent="0">
              <a:buNone/>
            </a:pPr>
            <a:r>
              <a:rPr lang="en-US" sz="1800" dirty="0" smtClean="0"/>
              <a:t>U.S. Energy Information Administration homepage | </a:t>
            </a:r>
            <a:r>
              <a:rPr lang="en-US" sz="1800" dirty="0" smtClean="0">
                <a:hlinkClick r:id="rId2"/>
              </a:rPr>
              <a:t>www.eia.gov</a:t>
            </a:r>
            <a:endParaRPr lang="en-US" sz="1800" dirty="0" smtClean="0"/>
          </a:p>
          <a:p>
            <a:pPr marL="0" indent="0">
              <a:buNone/>
            </a:pPr>
            <a:endParaRPr lang="en-US" sz="1800" dirty="0" smtClean="0"/>
          </a:p>
          <a:p>
            <a:pPr marL="0" indent="0">
              <a:buNone/>
            </a:pPr>
            <a:r>
              <a:rPr lang="en-US" sz="1800" dirty="0" smtClean="0"/>
              <a:t>Commercial Buildings Energy Consumption Survey | </a:t>
            </a:r>
            <a:r>
              <a:rPr lang="en-US" sz="1800" dirty="0" smtClean="0">
                <a:hlinkClick r:id="rId3"/>
              </a:rPr>
              <a:t>www.eia.gov/consumption/commercial</a:t>
            </a:r>
            <a:endParaRPr lang="en-US" sz="1800" dirty="0" smtClean="0"/>
          </a:p>
          <a:p>
            <a:pPr marL="0" indent="0">
              <a:buNone/>
            </a:pPr>
            <a:endParaRPr lang="en-US" sz="1800" dirty="0" smtClean="0"/>
          </a:p>
          <a:p>
            <a:pPr marL="0" indent="0">
              <a:buNone/>
            </a:pPr>
            <a:r>
              <a:rPr lang="en-US" sz="1800" dirty="0" smtClean="0"/>
              <a:t>Consumption and </a:t>
            </a:r>
            <a:r>
              <a:rPr lang="en-US" sz="1800" dirty="0"/>
              <a:t>Efficiency | </a:t>
            </a:r>
            <a:r>
              <a:rPr lang="en-US" sz="1800" dirty="0">
                <a:hlinkClick r:id="rId4"/>
              </a:rPr>
              <a:t>https://</a:t>
            </a:r>
            <a:r>
              <a:rPr lang="en-US" sz="1800" dirty="0" smtClean="0">
                <a:hlinkClick r:id="rId4"/>
              </a:rPr>
              <a:t>www.eia.gov/consumption</a:t>
            </a:r>
            <a:endParaRPr lang="en-US" sz="1800" dirty="0" smtClean="0"/>
          </a:p>
          <a:p>
            <a:pPr marL="0" indent="0">
              <a:buNone/>
            </a:pPr>
            <a:endParaRPr lang="en-US" sz="1800" dirty="0" smtClean="0"/>
          </a:p>
          <a:p>
            <a:pPr marL="0" indent="0">
              <a:buNone/>
            </a:pPr>
            <a:r>
              <a:rPr lang="en-US" sz="1800" dirty="0" smtClean="0"/>
              <a:t>Today in Energy | </a:t>
            </a:r>
            <a:r>
              <a:rPr lang="en-US" sz="1800" dirty="0" smtClean="0">
                <a:hlinkClick r:id="rId5"/>
              </a:rPr>
              <a:t>www.eia.gov/todayinenergy</a:t>
            </a:r>
            <a:endParaRPr lang="en-US" sz="18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24</a:t>
            </a:fld>
            <a:endParaRPr lang="en-US" dirty="0"/>
          </a:p>
        </p:txBody>
      </p:sp>
    </p:spTree>
    <p:extLst>
      <p:ext uri="{BB962C8B-B14F-4D97-AF65-F5344CB8AC3E}">
        <p14:creationId xmlns:p14="http://schemas.microsoft.com/office/powerpoint/2010/main" val="1019931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t>
            </a:r>
            <a:r>
              <a:rPr lang="en-US" i="1" dirty="0" smtClean="0"/>
              <a:t>Commercial Building Energy Consumption Survey </a:t>
            </a:r>
            <a:r>
              <a:rPr lang="en-US" dirty="0" smtClean="0"/>
              <a:t>(CBECS)?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spcAft>
                <a:spcPts val="600"/>
              </a:spcAft>
              <a:buNone/>
            </a:pPr>
            <a:r>
              <a:rPr lang="en-US" sz="1600" dirty="0" smtClean="0"/>
              <a:t>CBECS is</a:t>
            </a:r>
          </a:p>
          <a:p>
            <a:pPr lvl="0">
              <a:lnSpc>
                <a:spcPct val="100000"/>
              </a:lnSpc>
              <a:spcBef>
                <a:spcPts val="0"/>
              </a:spcBef>
              <a:spcAft>
                <a:spcPts val="600"/>
              </a:spcAft>
            </a:pPr>
            <a:r>
              <a:rPr lang="en-US" dirty="0"/>
              <a:t>The only independent, statistically representative source of national-level data on the characteristics</a:t>
            </a:r>
            <a:r>
              <a:rPr lang="en-US" i="1" dirty="0"/>
              <a:t> </a:t>
            </a:r>
            <a:r>
              <a:rPr lang="en-US" dirty="0"/>
              <a:t>and energy use of commercial buildings</a:t>
            </a:r>
          </a:p>
          <a:p>
            <a:pPr lvl="0">
              <a:lnSpc>
                <a:spcPct val="100000"/>
              </a:lnSpc>
              <a:spcBef>
                <a:spcPts val="0"/>
              </a:spcBef>
              <a:spcAft>
                <a:spcPts val="600"/>
              </a:spcAft>
            </a:pPr>
            <a:r>
              <a:rPr lang="en-US" dirty="0"/>
              <a:t>A snapshot of the commercial buildings stock and energy use for the reference year—in this case, 2018</a:t>
            </a:r>
          </a:p>
          <a:p>
            <a:pPr lvl="0">
              <a:lnSpc>
                <a:spcPct val="100000"/>
              </a:lnSpc>
              <a:spcBef>
                <a:spcPts val="0"/>
              </a:spcBef>
              <a:spcAft>
                <a:spcPts val="600"/>
              </a:spcAft>
            </a:pPr>
            <a:r>
              <a:rPr lang="en-US" dirty="0"/>
              <a:t>A sample survey where every commercial building has a known chance of being selected</a:t>
            </a:r>
          </a:p>
          <a:p>
            <a:pPr marL="0" indent="0">
              <a:lnSpc>
                <a:spcPct val="100000"/>
              </a:lnSpc>
              <a:spcBef>
                <a:spcPts val="0"/>
              </a:spcBef>
              <a:spcAft>
                <a:spcPts val="600"/>
              </a:spcAft>
              <a:buNone/>
            </a:pPr>
            <a:endParaRPr lang="en-US" dirty="0" smtClean="0"/>
          </a:p>
          <a:p>
            <a:pPr marL="0" indent="0">
              <a:lnSpc>
                <a:spcPct val="100000"/>
              </a:lnSpc>
              <a:spcBef>
                <a:spcPts val="0"/>
              </a:spcBef>
              <a:spcAft>
                <a:spcPts val="600"/>
              </a:spcAft>
              <a:buNone/>
            </a:pPr>
            <a:r>
              <a:rPr lang="en-US" sz="1600" dirty="0" smtClean="0"/>
              <a:t>The </a:t>
            </a:r>
            <a:r>
              <a:rPr lang="en-US" sz="1600" dirty="0"/>
              <a:t>U.S. Energy Information Administration (EIA) collects data for commercial buildings in two parts:</a:t>
            </a:r>
          </a:p>
          <a:p>
            <a:pPr lvl="0">
              <a:lnSpc>
                <a:spcPct val="100000"/>
              </a:lnSpc>
              <a:spcBef>
                <a:spcPts val="0"/>
              </a:spcBef>
              <a:spcAft>
                <a:spcPts val="600"/>
              </a:spcAft>
            </a:pPr>
            <a:r>
              <a:rPr lang="en-US" dirty="0"/>
              <a:t>Building characteristics are collected in an in-person or web survey of building owners and managers (6,436 building owners and managers responded in 2018</a:t>
            </a:r>
            <a:r>
              <a:rPr lang="en-US" dirty="0" smtClean="0"/>
              <a:t>).</a:t>
            </a:r>
          </a:p>
          <a:p>
            <a:pPr>
              <a:lnSpc>
                <a:spcPct val="100000"/>
              </a:lnSpc>
              <a:spcBef>
                <a:spcPts val="0"/>
              </a:spcBef>
              <a:spcAft>
                <a:spcPts val="600"/>
              </a:spcAft>
            </a:pPr>
            <a:r>
              <a:rPr lang="en-US" dirty="0" smtClean="0"/>
              <a:t>Energy </a:t>
            </a:r>
            <a:r>
              <a:rPr lang="en-US" dirty="0"/>
              <a:t>usage data are collected from suppliers of electricity, natural gas, fuel oil, and district heat.</a:t>
            </a:r>
          </a:p>
          <a:p>
            <a:pPr marL="0" lvl="0" indent="0">
              <a:lnSpc>
                <a:spcPct val="100000"/>
              </a:lnSpc>
              <a:spcBef>
                <a:spcPts val="0"/>
              </a:spcBef>
              <a:spcAft>
                <a:spcPts val="600"/>
              </a:spcAft>
              <a:buNone/>
            </a:pPr>
            <a:endParaRPr lang="en-US" dirty="0"/>
          </a:p>
          <a:p>
            <a:pPr marL="0" indent="0">
              <a:lnSpc>
                <a:spcPct val="100000"/>
              </a:lnSpc>
              <a:spcBef>
                <a:spcPts val="0"/>
              </a:spcBef>
              <a:spcAft>
                <a:spcPts val="600"/>
              </a:spcAft>
              <a:buNone/>
            </a:pPr>
            <a:r>
              <a:rPr lang="en-US" sz="1600" dirty="0"/>
              <a:t>EIA has conducted the CBECS periodically since 1979, as required by Congress.</a:t>
            </a:r>
          </a:p>
          <a:p>
            <a:pPr lvl="0">
              <a:lnSpc>
                <a:spcPct val="100000"/>
              </a:lnSpc>
              <a:spcBef>
                <a:spcPts val="0"/>
              </a:spcBef>
              <a:spcAft>
                <a:spcPts val="600"/>
              </a:spcAft>
            </a:pPr>
            <a:r>
              <a:rPr lang="en-US" dirty="0" smtClean="0"/>
              <a:t>The </a:t>
            </a:r>
            <a:r>
              <a:rPr lang="en-US" dirty="0"/>
              <a:t>2018 CBECS is the 11</a:t>
            </a:r>
            <a:r>
              <a:rPr lang="en-US" baseline="30000" dirty="0"/>
              <a:t>th</a:t>
            </a:r>
            <a:r>
              <a:rPr lang="en-US" dirty="0"/>
              <a:t> </a:t>
            </a:r>
            <a:r>
              <a:rPr lang="en-US" dirty="0" smtClean="0"/>
              <a:t>iteration. </a:t>
            </a:r>
            <a:endParaRPr lang="en-US" dirty="0"/>
          </a:p>
        </p:txBody>
      </p:sp>
      <p:sp>
        <p:nvSpPr>
          <p:cNvPr id="4" name="Footer Placeholder 3"/>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767" y="4328360"/>
            <a:ext cx="2226294" cy="1554480"/>
          </a:xfrm>
          <a:prstGeom prst="rect">
            <a:avLst/>
          </a:prstGeom>
        </p:spPr>
      </p:pic>
    </p:spTree>
    <p:extLst>
      <p:ext uri="{BB962C8B-B14F-4D97-AF65-F5344CB8AC3E}">
        <p14:creationId xmlns:p14="http://schemas.microsoft.com/office/powerpoint/2010/main" val="96750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1011006"/>
          </a:xfrm>
        </p:spPr>
        <p:txBody>
          <a:bodyPr>
            <a:normAutofit/>
          </a:bodyPr>
          <a:lstStyle/>
          <a:p>
            <a:r>
              <a:rPr lang="en-US" dirty="0"/>
              <a:t>Key takeaways from EIA’s 2018 CBECS preliminary building characteristics results</a:t>
            </a:r>
          </a:p>
        </p:txBody>
      </p:sp>
      <p:sp>
        <p:nvSpPr>
          <p:cNvPr id="3" name="Content Placeholder 2"/>
          <p:cNvSpPr>
            <a:spLocks noGrp="1"/>
          </p:cNvSpPr>
          <p:nvPr>
            <p:ph idx="1"/>
          </p:nvPr>
        </p:nvSpPr>
        <p:spPr>
          <a:xfrm>
            <a:off x="294132" y="1591055"/>
            <a:ext cx="11603736" cy="4539471"/>
          </a:xfrm>
        </p:spPr>
        <p:txBody>
          <a:bodyPr>
            <a:normAutofit/>
          </a:bodyPr>
          <a:lstStyle/>
          <a:p>
            <a:pPr lvl="0">
              <a:lnSpc>
                <a:spcPct val="100000"/>
              </a:lnSpc>
              <a:spcBef>
                <a:spcPts val="0"/>
              </a:spcBef>
              <a:spcAft>
                <a:spcPts val="600"/>
              </a:spcAft>
            </a:pPr>
            <a:r>
              <a:rPr lang="en-US" dirty="0"/>
              <a:t>Growth in building size continues to outpace increases in building stock; since 2012, the number of buildings has grown by 6% and </a:t>
            </a:r>
            <a:r>
              <a:rPr lang="en-US" dirty="0" err="1"/>
              <a:t>floorspace</a:t>
            </a:r>
            <a:r>
              <a:rPr lang="en-US" dirty="0"/>
              <a:t> by 11%.</a:t>
            </a:r>
          </a:p>
          <a:p>
            <a:pPr>
              <a:lnSpc>
                <a:spcPct val="100000"/>
              </a:lnSpc>
              <a:spcBef>
                <a:spcPts val="0"/>
              </a:spcBef>
              <a:spcAft>
                <a:spcPts val="600"/>
              </a:spcAft>
            </a:pPr>
            <a:r>
              <a:rPr lang="en-US" dirty="0" smtClean="0"/>
              <a:t>Most </a:t>
            </a:r>
            <a:r>
              <a:rPr lang="en-US" dirty="0"/>
              <a:t>buildings are small, but large buildings account for more total </a:t>
            </a:r>
            <a:r>
              <a:rPr lang="en-US" dirty="0" err="1"/>
              <a:t>floorspace</a:t>
            </a:r>
            <a:r>
              <a:rPr lang="en-US" dirty="0" smtClean="0"/>
              <a:t>.</a:t>
            </a:r>
            <a:endParaRPr lang="en-US" dirty="0"/>
          </a:p>
          <a:p>
            <a:pPr lvl="0">
              <a:lnSpc>
                <a:spcPct val="100000"/>
              </a:lnSpc>
              <a:spcBef>
                <a:spcPts val="0"/>
              </a:spcBef>
              <a:spcAft>
                <a:spcPts val="600"/>
              </a:spcAft>
            </a:pPr>
            <a:r>
              <a:rPr lang="en-US" dirty="0"/>
              <a:t>Warehouse and storage, office, and service buildings are the most common building types</a:t>
            </a:r>
            <a:r>
              <a:rPr lang="en-US" dirty="0" smtClean="0"/>
              <a:t>.</a:t>
            </a:r>
            <a:endParaRPr lang="en-US" dirty="0"/>
          </a:p>
          <a:p>
            <a:pPr lvl="0">
              <a:lnSpc>
                <a:spcPct val="100000"/>
              </a:lnSpc>
              <a:spcBef>
                <a:spcPts val="0"/>
              </a:spcBef>
              <a:spcAft>
                <a:spcPts val="600"/>
              </a:spcAft>
            </a:pPr>
            <a:r>
              <a:rPr lang="en-US" dirty="0"/>
              <a:t>Building types with the largest percentage </a:t>
            </a:r>
            <a:r>
              <a:rPr lang="en-US" dirty="0" smtClean="0"/>
              <a:t>increase in the number of buildings </a:t>
            </a:r>
            <a:r>
              <a:rPr lang="en-US" dirty="0"/>
              <a:t>since 2012 were service, public assembly, and lodging</a:t>
            </a:r>
            <a:r>
              <a:rPr lang="en-US" dirty="0" smtClean="0"/>
              <a:t>.</a:t>
            </a:r>
            <a:endParaRPr lang="en-US" dirty="0"/>
          </a:p>
          <a:p>
            <a:pPr lvl="0">
              <a:lnSpc>
                <a:spcPct val="100000"/>
              </a:lnSpc>
              <a:spcBef>
                <a:spcPts val="0"/>
              </a:spcBef>
              <a:spcAft>
                <a:spcPts val="600"/>
              </a:spcAft>
            </a:pPr>
            <a:r>
              <a:rPr lang="en-US" dirty="0" smtClean="0"/>
              <a:t>Based on average square footage, lodging </a:t>
            </a:r>
            <a:r>
              <a:rPr lang="en-US" dirty="0"/>
              <a:t>buildings </a:t>
            </a:r>
            <a:r>
              <a:rPr lang="en-US" dirty="0" smtClean="0"/>
              <a:t>are the largest building type, </a:t>
            </a:r>
            <a:r>
              <a:rPr lang="en-US" dirty="0"/>
              <a:t>and buildings used primarily for food service are the smallest</a:t>
            </a:r>
            <a:r>
              <a:rPr lang="en-US" dirty="0" smtClean="0"/>
              <a:t>.</a:t>
            </a:r>
            <a:endParaRPr lang="en-US" dirty="0"/>
          </a:p>
          <a:p>
            <a:pPr lvl="0">
              <a:lnSpc>
                <a:spcPct val="100000"/>
              </a:lnSpc>
              <a:spcBef>
                <a:spcPts val="0"/>
              </a:spcBef>
              <a:spcAft>
                <a:spcPts val="600"/>
              </a:spcAft>
            </a:pPr>
            <a:r>
              <a:rPr lang="en-US" dirty="0"/>
              <a:t>More than half of U.S. commercial buildings were built between 1960 and 1999; 25% have been built since 2000</a:t>
            </a:r>
            <a:r>
              <a:rPr lang="en-US" dirty="0" smtClean="0"/>
              <a:t>.</a:t>
            </a:r>
            <a:endParaRPr lang="en-US" dirty="0"/>
          </a:p>
          <a:p>
            <a:pPr lvl="0">
              <a:lnSpc>
                <a:spcPct val="100000"/>
              </a:lnSpc>
              <a:spcBef>
                <a:spcPts val="0"/>
              </a:spcBef>
              <a:spcAft>
                <a:spcPts val="600"/>
              </a:spcAft>
            </a:pPr>
            <a:r>
              <a:rPr lang="en-US" dirty="0"/>
              <a:t>Newer buildings are larger, on average, than older commercial buildings</a:t>
            </a:r>
            <a:r>
              <a:rPr lang="en-US" dirty="0" smtClean="0"/>
              <a:t>.</a:t>
            </a:r>
            <a:endParaRPr lang="en-US" dirty="0"/>
          </a:p>
          <a:p>
            <a:pPr lvl="0">
              <a:lnSpc>
                <a:spcPct val="100000"/>
              </a:lnSpc>
              <a:spcBef>
                <a:spcPts val="0"/>
              </a:spcBef>
              <a:spcAft>
                <a:spcPts val="600"/>
              </a:spcAft>
            </a:pPr>
            <a:r>
              <a:rPr lang="en-US" dirty="0" smtClean="0"/>
              <a:t>Shares of commercial </a:t>
            </a:r>
            <a:r>
              <a:rPr lang="en-US" dirty="0"/>
              <a:t>buildings, commercial </a:t>
            </a:r>
            <a:r>
              <a:rPr lang="en-US" dirty="0" err="1"/>
              <a:t>floorspace</a:t>
            </a:r>
            <a:r>
              <a:rPr lang="en-US" dirty="0"/>
              <a:t>, and the U.S. population are highest in the South.</a:t>
            </a:r>
          </a:p>
          <a:p>
            <a:pPr lvl="0">
              <a:lnSpc>
                <a:spcPct val="150000"/>
              </a:lnSpc>
            </a:pPr>
            <a:endParaRPr lang="en-US" dirty="0"/>
          </a:p>
        </p:txBody>
      </p:sp>
      <p:sp>
        <p:nvSpPr>
          <p:cNvPr id="4" name="Footer Placeholder 3"/>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4</a:t>
            </a:fld>
            <a:endParaRPr lang="en-US" dirty="0"/>
          </a:p>
        </p:txBody>
      </p:sp>
    </p:spTree>
    <p:extLst>
      <p:ext uri="{BB962C8B-B14F-4D97-AF65-F5344CB8AC3E}">
        <p14:creationId xmlns:p14="http://schemas.microsoft.com/office/powerpoint/2010/main" val="456851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28714512"/>
              </p:ext>
            </p:extLst>
          </p:nvPr>
        </p:nvGraphicFramePr>
        <p:xfrm>
          <a:off x="305228" y="707570"/>
          <a:ext cx="11519401" cy="4746175"/>
        </p:xfrm>
        <a:graphic>
          <a:graphicData uri="http://schemas.openxmlformats.org/drawingml/2006/table">
            <a:tbl>
              <a:tblPr>
                <a:tableStyleId>{5C22544A-7EE6-4342-B048-85BDC9FD1C3A}</a:tableStyleId>
              </a:tblPr>
              <a:tblGrid>
                <a:gridCol w="7339855"/>
                <a:gridCol w="4179546"/>
              </a:tblGrid>
              <a:tr h="947880">
                <a:tc>
                  <a:txBody>
                    <a:bodyPr/>
                    <a:lstStyle/>
                    <a:p>
                      <a:r>
                        <a:rPr lang="en-US" sz="3200" b="0" i="0" dirty="0" smtClean="0">
                          <a:solidFill>
                            <a:schemeClr val="accent1"/>
                          </a:solidFill>
                          <a:latin typeface="Times New Roman" panose="02020603050405020304" pitchFamily="18" charset="0"/>
                          <a:cs typeface="Times New Roman" panose="02020603050405020304" pitchFamily="18" charset="0"/>
                        </a:rPr>
                        <a:t>Table of contents</a:t>
                      </a:r>
                      <a:endParaRPr lang="en-US" sz="3200" b="0" i="0" dirty="0">
                        <a:solidFill>
                          <a:schemeClr val="accent1"/>
                        </a:solidFill>
                        <a:latin typeface="Times New Roman" panose="02020603050405020304" pitchFamily="18" charset="0"/>
                        <a:cs typeface="Times New Roman" panose="02020603050405020304" pitchFamily="18" charset="0"/>
                      </a:endParaRPr>
                    </a:p>
                  </a:txBody>
                  <a:tcPr marL="165147" marR="165147" marT="82574" marB="82574">
                    <a:noFill/>
                  </a:tcPr>
                </a:tc>
                <a:tc>
                  <a:txBody>
                    <a:bodyPr/>
                    <a:lstStyle/>
                    <a:p>
                      <a:pPr algn="r"/>
                      <a:r>
                        <a:rPr lang="en-US" sz="3200" dirty="0" smtClean="0">
                          <a:solidFill>
                            <a:schemeClr val="accent1"/>
                          </a:solidFill>
                          <a:latin typeface="Times New Roman" panose="02020603050405020304" pitchFamily="18" charset="0"/>
                          <a:cs typeface="Times New Roman" panose="02020603050405020304" pitchFamily="18" charset="0"/>
                        </a:rPr>
                        <a:t>Slide number</a:t>
                      </a:r>
                      <a:endParaRPr lang="en-US" sz="3200" dirty="0">
                        <a:solidFill>
                          <a:schemeClr val="accent1"/>
                        </a:solidFill>
                        <a:latin typeface="Times New Roman" panose="02020603050405020304" pitchFamily="18" charset="0"/>
                        <a:cs typeface="Times New Roman" panose="02020603050405020304" pitchFamily="18" charset="0"/>
                      </a:endParaRPr>
                    </a:p>
                  </a:txBody>
                  <a:tcPr marL="165147" marR="165147" marT="82574" marB="82574">
                    <a:noFill/>
                  </a:tcPr>
                </a:tc>
              </a:tr>
              <a:tr h="759659">
                <a:tc>
                  <a:txBody>
                    <a:bodyPr/>
                    <a:lstStyle/>
                    <a:p>
                      <a:r>
                        <a:rPr lang="en-US" sz="1800" dirty="0" smtClean="0">
                          <a:solidFill>
                            <a:schemeClr val="tx1"/>
                          </a:solidFill>
                          <a:latin typeface="Arial" panose="020B0604020202020204" pitchFamily="34" charset="0"/>
                          <a:cs typeface="Arial" panose="020B0604020202020204" pitchFamily="34" charset="0"/>
                        </a:rPr>
                        <a:t>Buildings and </a:t>
                      </a:r>
                      <a:r>
                        <a:rPr lang="en-US" sz="1800" dirty="0" err="1" smtClean="0">
                          <a:solidFill>
                            <a:schemeClr val="tx1"/>
                          </a:solidFill>
                          <a:latin typeface="Arial" panose="020B0604020202020204" pitchFamily="34" charset="0"/>
                          <a:cs typeface="Arial" panose="020B0604020202020204" pitchFamily="34" charset="0"/>
                        </a:rPr>
                        <a:t>floorspace</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6</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r>
              <a:tr h="759659">
                <a:tc>
                  <a:txBody>
                    <a:bodyPr/>
                    <a:lstStyle/>
                    <a:p>
                      <a:r>
                        <a:rPr lang="en-US" sz="1800" dirty="0" smtClean="0">
                          <a:solidFill>
                            <a:schemeClr val="tx1"/>
                          </a:solidFill>
                          <a:latin typeface="Arial" panose="020B0604020202020204" pitchFamily="34" charset="0"/>
                          <a:cs typeface="Arial" panose="020B0604020202020204" pitchFamily="34" charset="0"/>
                        </a:rPr>
                        <a:t>Principal building activity</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9</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r>
              <a:tr h="759659">
                <a:tc>
                  <a:txBody>
                    <a:bodyPr/>
                    <a:lstStyle/>
                    <a:p>
                      <a:r>
                        <a:rPr lang="en-US" sz="1800" dirty="0" smtClean="0">
                          <a:solidFill>
                            <a:schemeClr val="tx1"/>
                          </a:solidFill>
                          <a:latin typeface="Arial" panose="020B0604020202020204" pitchFamily="34" charset="0"/>
                          <a:cs typeface="Arial" panose="020B0604020202020204" pitchFamily="34" charset="0"/>
                        </a:rPr>
                        <a:t>Year of construction</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13</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r>
              <a:tr h="759659">
                <a:tc>
                  <a:txBody>
                    <a:bodyPr/>
                    <a:lstStyle/>
                    <a:p>
                      <a:r>
                        <a:rPr lang="en-US" sz="1800" dirty="0" smtClean="0">
                          <a:solidFill>
                            <a:schemeClr val="tx1"/>
                          </a:solidFill>
                          <a:latin typeface="Arial" panose="020B0604020202020204" pitchFamily="34" charset="0"/>
                          <a:cs typeface="Arial" panose="020B0604020202020204" pitchFamily="34" charset="0"/>
                        </a:rPr>
                        <a:t>Regional estimates</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17</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r>
              <a:tr h="759659">
                <a:tc>
                  <a:txBody>
                    <a:bodyPr/>
                    <a:lstStyle/>
                    <a:p>
                      <a:r>
                        <a:rPr lang="en-US" sz="1800" dirty="0" smtClean="0">
                          <a:solidFill>
                            <a:schemeClr val="tx1"/>
                          </a:solidFill>
                          <a:latin typeface="Arial" panose="020B0604020202020204" pitchFamily="34" charset="0"/>
                          <a:cs typeface="Arial" panose="020B0604020202020204" pitchFamily="34" charset="0"/>
                        </a:rPr>
                        <a:t>References</a:t>
                      </a:r>
                      <a:r>
                        <a:rPr lang="en-US" sz="1800" baseline="0" dirty="0" smtClean="0">
                          <a:solidFill>
                            <a:schemeClr val="tx1"/>
                          </a:solidFill>
                          <a:latin typeface="Arial" panose="020B0604020202020204" pitchFamily="34" charset="0"/>
                          <a:cs typeface="Arial" panose="020B0604020202020204" pitchFamily="34" charset="0"/>
                        </a:rPr>
                        <a:t> and additional information</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20</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noFill/>
                  </a:tcPr>
                </a:tc>
              </a:tr>
            </a:tbl>
          </a:graphicData>
        </a:graphic>
      </p:graphicFrame>
    </p:spTree>
    <p:extLst>
      <p:ext uri="{BB962C8B-B14F-4D97-AF65-F5344CB8AC3E}">
        <p14:creationId xmlns:p14="http://schemas.microsoft.com/office/powerpoint/2010/main" val="296639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Buildings and </a:t>
            </a:r>
            <a:r>
              <a:rPr lang="en-US" b="1" dirty="0" err="1" smtClean="0">
                <a:latin typeface="Arial" panose="020B0604020202020204" pitchFamily="34" charset="0"/>
                <a:cs typeface="Arial" panose="020B0604020202020204" pitchFamily="34" charset="0"/>
              </a:rPr>
              <a:t>floorspace</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273844" y="2197846"/>
            <a:ext cx="8641556" cy="3914093"/>
          </a:xfrm>
        </p:spPr>
        <p:txBody>
          <a:bodyPr/>
          <a:lstStyle/>
          <a:p>
            <a:pPr>
              <a:lnSpc>
                <a:spcPct val="150000"/>
              </a:lnSpc>
            </a:pPr>
            <a:r>
              <a:rPr lang="en-US" dirty="0" smtClean="0"/>
              <a:t>The </a:t>
            </a:r>
            <a:r>
              <a:rPr lang="en-US" dirty="0"/>
              <a:t>CBECS includes buildings larger than 1,000 square feet that use more than half of their </a:t>
            </a:r>
            <a:r>
              <a:rPr lang="en-US" dirty="0" err="1"/>
              <a:t>floorspace</a:t>
            </a:r>
            <a:r>
              <a:rPr lang="en-US" dirty="0"/>
              <a:t> for activities that are neither residential, </a:t>
            </a:r>
            <a:r>
              <a:rPr lang="en-US" dirty="0" smtClean="0"/>
              <a:t>manufacturing, </a:t>
            </a:r>
            <a:r>
              <a:rPr lang="en-US" dirty="0"/>
              <a:t>industrial, nor agricultural.</a:t>
            </a:r>
          </a:p>
          <a:p>
            <a:pPr>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463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Growth in building size outpaces increases in building stock </a:t>
            </a:r>
          </a:p>
        </p:txBody>
      </p:sp>
      <p:sp>
        <p:nvSpPr>
          <p:cNvPr id="3" name="Footer Placeholder 2"/>
          <p:cNvSpPr>
            <a:spLocks noGrp="1"/>
          </p:cNvSpPr>
          <p:nvPr>
            <p:ph type="ftr" sz="quarter" idx="11"/>
          </p:nvPr>
        </p:nvSpPr>
        <p:spPr/>
        <p:txBody>
          <a:bodyPr/>
          <a:lstStyle/>
          <a:p>
            <a:r>
              <a:rPr lang="en-US" dirty="0" smtClean="0">
                <a:solidFill>
                  <a:schemeClr val="accent1"/>
                </a:solidFill>
              </a:rPr>
              <a:t>#CBECS2018 </a:t>
            </a:r>
            <a:r>
              <a:rPr lang="en-US" dirty="0" smtClean="0"/>
              <a:t>| </a:t>
            </a:r>
            <a:r>
              <a:rPr lang="en-US" dirty="0"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7</a:t>
            </a:fld>
            <a:endParaRPr lang="en-US" dirty="0"/>
          </a:p>
        </p:txBody>
      </p:sp>
      <p:sp>
        <p:nvSpPr>
          <p:cNvPr id="6" name="TextBox 5"/>
          <p:cNvSpPr txBox="1"/>
          <p:nvPr/>
        </p:nvSpPr>
        <p:spPr>
          <a:xfrm>
            <a:off x="355094" y="1321453"/>
            <a:ext cx="4146533"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Number of commercial buildings and </a:t>
            </a:r>
            <a:r>
              <a:rPr lang="en-US" sz="1200" b="1" dirty="0" err="1" smtClean="0">
                <a:latin typeface="Arial" panose="020B0604020202020204" pitchFamily="34" charset="0"/>
                <a:cs typeface="Arial" panose="020B0604020202020204" pitchFamily="34" charset="0"/>
              </a:rPr>
              <a:t>floorspace</a:t>
            </a:r>
            <a:endParaRPr lang="en-US" sz="1200" b="1"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number of buildings (millions) and billion square feet</a:t>
            </a:r>
          </a:p>
        </p:txBody>
      </p:sp>
      <p:sp>
        <p:nvSpPr>
          <p:cNvPr id="7" name="Rectangle 6"/>
          <p:cNvSpPr/>
          <p:nvPr/>
        </p:nvSpPr>
        <p:spPr>
          <a:xfrm>
            <a:off x="6926782" y="1794003"/>
            <a:ext cx="4971086" cy="1892826"/>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CBECS estimates that the </a:t>
            </a:r>
            <a:r>
              <a:rPr lang="en-US" sz="1400" dirty="0">
                <a:latin typeface="Arial" panose="020B0604020202020204" pitchFamily="34" charset="0"/>
                <a:cs typeface="Arial" panose="020B0604020202020204" pitchFamily="34" charset="0"/>
              </a:rPr>
              <a:t>total number of buildings increased 6% </a:t>
            </a:r>
            <a:r>
              <a:rPr lang="en-US" sz="1400" dirty="0" smtClean="0">
                <a:latin typeface="Arial" panose="020B0604020202020204" pitchFamily="34" charset="0"/>
                <a:cs typeface="Arial" panose="020B0604020202020204" pitchFamily="34" charset="0"/>
              </a:rPr>
              <a:t>from 2012 to 2018, and total </a:t>
            </a:r>
            <a:r>
              <a:rPr lang="en-US" sz="1400" dirty="0" err="1" smtClean="0">
                <a:latin typeface="Arial" panose="020B0604020202020204" pitchFamily="34" charset="0"/>
                <a:cs typeface="Arial" panose="020B0604020202020204" pitchFamily="34" charset="0"/>
              </a:rPr>
              <a:t>floorspace</a:t>
            </a:r>
            <a:r>
              <a:rPr lang="en-US" sz="1400" dirty="0" smtClean="0">
                <a:latin typeface="Arial" panose="020B0604020202020204" pitchFamily="34" charset="0"/>
                <a:cs typeface="Arial" panose="020B0604020202020204" pitchFamily="34" charset="0"/>
              </a:rPr>
              <a:t> increased 11%.</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From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first </a:t>
            </a:r>
            <a:r>
              <a:rPr lang="en-US" sz="1400" dirty="0">
                <a:latin typeface="Arial" panose="020B0604020202020204" pitchFamily="34" charset="0"/>
                <a:cs typeface="Arial" panose="020B0604020202020204" pitchFamily="34" charset="0"/>
              </a:rPr>
              <a:t>CBECS </a:t>
            </a:r>
            <a:r>
              <a:rPr lang="en-US" sz="1400" dirty="0" smtClean="0">
                <a:latin typeface="Arial" panose="020B0604020202020204" pitchFamily="34" charset="0"/>
                <a:cs typeface="Arial" panose="020B0604020202020204" pitchFamily="34" charset="0"/>
              </a:rPr>
              <a:t>we </a:t>
            </a:r>
            <a:r>
              <a:rPr lang="en-US" sz="1400" dirty="0">
                <a:latin typeface="Arial" panose="020B0604020202020204" pitchFamily="34" charset="0"/>
                <a:cs typeface="Arial" panose="020B0604020202020204" pitchFamily="34" charset="0"/>
              </a:rPr>
              <a:t>conducted in 1979 to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2018 CBECS, the number of buildings has increased from 3.8 million to 5.9 million (55%), and the amount of commercial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 has increased from 51 billion </a:t>
            </a:r>
            <a:r>
              <a:rPr lang="en-US" sz="1400" dirty="0" smtClean="0">
                <a:latin typeface="Arial" panose="020B0604020202020204" pitchFamily="34" charset="0"/>
                <a:cs typeface="Arial" panose="020B0604020202020204" pitchFamily="34" charset="0"/>
              </a:rPr>
              <a:t>square feet to </a:t>
            </a:r>
            <a:r>
              <a:rPr lang="en-US" sz="1400" dirty="0">
                <a:latin typeface="Arial" panose="020B0604020202020204" pitchFamily="34" charset="0"/>
                <a:cs typeface="Arial" panose="020B0604020202020204" pitchFamily="34" charset="0"/>
              </a:rPr>
              <a:t>97 billion square feet (90%).</a:t>
            </a:r>
          </a:p>
        </p:txBody>
      </p:sp>
      <p:graphicFrame>
        <p:nvGraphicFramePr>
          <p:cNvPr id="9" name="Chart 8"/>
          <p:cNvGraphicFramePr>
            <a:graphicFrameLocks/>
          </p:cNvGraphicFramePr>
          <p:nvPr>
            <p:extLst>
              <p:ext uri="{D42A27DB-BD31-4B8C-83A1-F6EECF244321}">
                <p14:modId xmlns:p14="http://schemas.microsoft.com/office/powerpoint/2010/main" val="2526162124"/>
              </p:ext>
            </p:extLst>
          </p:nvPr>
        </p:nvGraphicFramePr>
        <p:xfrm>
          <a:off x="355093" y="1783118"/>
          <a:ext cx="6497769" cy="4365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778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815451757"/>
              </p:ext>
            </p:extLst>
          </p:nvPr>
        </p:nvGraphicFramePr>
        <p:xfrm>
          <a:off x="401551" y="1895195"/>
          <a:ext cx="7104888" cy="403250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a:t>Most buildings are small, but large buildings dominate total </a:t>
            </a:r>
            <a:r>
              <a:rPr lang="en-US" dirty="0" err="1"/>
              <a:t>floorspace</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#CBECS2018 </a:t>
            </a:r>
            <a:r>
              <a:rPr lang="en-US" smtClean="0"/>
              <a:t>| </a:t>
            </a:r>
            <a:r>
              <a:rPr lang="en-US" smtClean="0">
                <a:solidFill>
                  <a:schemeClr val="tx1"/>
                </a:solidFill>
              </a:rPr>
              <a:t>www.eia.gov/consumption/commercial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8</a:t>
            </a:fld>
            <a:endParaRPr lang="en-US" dirty="0"/>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a:t>
            </a:r>
            <a:r>
              <a:rPr lang="en-US" sz="1200" b="1" dirty="0" smtClean="0">
                <a:latin typeface="Arial" panose="020B0604020202020204" pitchFamily="34" charset="0"/>
                <a:cs typeface="Arial" panose="020B0604020202020204" pitchFamily="34" charset="0"/>
              </a:rPr>
              <a:t>otal commercial buildings and </a:t>
            </a:r>
            <a:r>
              <a:rPr lang="en-US" sz="1200" b="1" dirty="0" err="1" smtClean="0">
                <a:latin typeface="Arial" panose="020B0604020202020204" pitchFamily="34" charset="0"/>
                <a:cs typeface="Arial" panose="020B0604020202020204" pitchFamily="34" charset="0"/>
              </a:rPr>
              <a:t>floorspace</a:t>
            </a:r>
            <a:r>
              <a:rPr lang="en-US" sz="1200" b="1" dirty="0" smtClean="0">
                <a:latin typeface="Arial" panose="020B0604020202020204" pitchFamily="34" charset="0"/>
                <a:cs typeface="Arial" panose="020B0604020202020204" pitchFamily="34" charset="0"/>
              </a:rPr>
              <a:t> by square footage category</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7" name="Rectangle 6"/>
          <p:cNvSpPr/>
          <p:nvPr/>
        </p:nvSpPr>
        <p:spPr>
          <a:xfrm>
            <a:off x="4408361" y="5300763"/>
            <a:ext cx="2760692" cy="400110"/>
          </a:xfrm>
          <a:prstGeom prst="rect">
            <a:avLst/>
          </a:prstGeom>
          <a:solidFill>
            <a:schemeClr val="bg1"/>
          </a:solidFill>
        </p:spPr>
        <p:txBody>
          <a:bodyPr wrap="none">
            <a:spAutoFit/>
          </a:bodyPr>
          <a:lstStyle/>
          <a:p>
            <a:r>
              <a:rPr lang="en-US" sz="1000" b="1" dirty="0">
                <a:solidFill>
                  <a:schemeClr val="accent1"/>
                </a:solidFill>
                <a:latin typeface="Arial" panose="020B0604020202020204" pitchFamily="34" charset="0"/>
                <a:cs typeface="Arial" panose="020B0604020202020204" pitchFamily="34" charset="0"/>
              </a:rPr>
              <a:t>p</a:t>
            </a:r>
            <a:r>
              <a:rPr lang="en-US" sz="1000" b="1" dirty="0" smtClean="0">
                <a:solidFill>
                  <a:schemeClr val="accent1"/>
                </a:solidFill>
                <a:latin typeface="Arial" panose="020B0604020202020204" pitchFamily="34" charset="0"/>
                <a:cs typeface="Arial" panose="020B0604020202020204" pitchFamily="34" charset="0"/>
              </a:rPr>
              <a:t>ercentage </a:t>
            </a:r>
            <a:r>
              <a:rPr lang="en-US" sz="1000" b="1" dirty="0">
                <a:solidFill>
                  <a:schemeClr val="accent1"/>
                </a:solidFill>
                <a:latin typeface="Arial" panose="020B0604020202020204" pitchFamily="34" charset="0"/>
                <a:cs typeface="Arial" panose="020B0604020202020204" pitchFamily="34" charset="0"/>
              </a:rPr>
              <a:t>of total commercial </a:t>
            </a:r>
            <a:r>
              <a:rPr lang="en-US" sz="1000" b="1" dirty="0" smtClean="0">
                <a:solidFill>
                  <a:schemeClr val="accent1"/>
                </a:solidFill>
                <a:latin typeface="Arial" panose="020B0604020202020204" pitchFamily="34" charset="0"/>
                <a:cs typeface="Arial" panose="020B0604020202020204" pitchFamily="34" charset="0"/>
              </a:rPr>
              <a:t>buildings</a:t>
            </a:r>
          </a:p>
          <a:p>
            <a:r>
              <a:rPr lang="en-US" sz="1000" b="1" dirty="0">
                <a:solidFill>
                  <a:schemeClr val="tx1">
                    <a:lumMod val="50000"/>
                    <a:lumOff val="50000"/>
                  </a:schemeClr>
                </a:solidFill>
                <a:latin typeface="Arial" panose="020B0604020202020204" pitchFamily="34" charset="0"/>
                <a:cs typeface="Arial" panose="020B0604020202020204" pitchFamily="34" charset="0"/>
              </a:rPr>
              <a:t>p</a:t>
            </a:r>
            <a:r>
              <a:rPr lang="en-US" sz="1000" b="1" dirty="0" smtClean="0">
                <a:solidFill>
                  <a:schemeClr val="tx1">
                    <a:lumMod val="50000"/>
                    <a:lumOff val="50000"/>
                  </a:schemeClr>
                </a:solidFill>
                <a:latin typeface="Arial" panose="020B0604020202020204" pitchFamily="34" charset="0"/>
                <a:cs typeface="Arial" panose="020B0604020202020204" pitchFamily="34" charset="0"/>
              </a:rPr>
              <a:t>ercentage </a:t>
            </a:r>
            <a:r>
              <a:rPr lang="en-US" sz="1000" b="1" dirty="0">
                <a:solidFill>
                  <a:schemeClr val="tx1">
                    <a:lumMod val="50000"/>
                    <a:lumOff val="50000"/>
                  </a:schemeClr>
                </a:solidFill>
                <a:latin typeface="Arial" panose="020B0604020202020204" pitchFamily="34" charset="0"/>
                <a:cs typeface="Arial" panose="020B0604020202020204" pitchFamily="34" charset="0"/>
              </a:rPr>
              <a:t>of total commercial </a:t>
            </a:r>
            <a:r>
              <a:rPr lang="en-US" sz="1000" b="1" dirty="0" err="1" smtClean="0">
                <a:solidFill>
                  <a:schemeClr val="tx1">
                    <a:lumMod val="50000"/>
                    <a:lumOff val="50000"/>
                  </a:schemeClr>
                </a:solidFill>
                <a:latin typeface="Arial" panose="020B0604020202020204" pitchFamily="34" charset="0"/>
                <a:cs typeface="Arial" panose="020B0604020202020204" pitchFamily="34" charset="0"/>
              </a:rPr>
              <a:t>floorspace</a:t>
            </a:r>
            <a:endParaRPr lang="en-US" sz="1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7509409" y="1895195"/>
            <a:ext cx="4322292" cy="26930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The smallest </a:t>
            </a:r>
            <a:r>
              <a:rPr lang="en-US" sz="1400" dirty="0">
                <a:solidFill>
                  <a:srgbClr val="000000"/>
                </a:solidFill>
                <a:latin typeface="Arial" panose="020B0604020202020204" pitchFamily="34" charset="0"/>
                <a:cs typeface="Arial" panose="020B0604020202020204" pitchFamily="34" charset="0"/>
              </a:rPr>
              <a:t>buildings (1,001 </a:t>
            </a:r>
            <a:r>
              <a:rPr lang="en-US" sz="1400" dirty="0" smtClean="0">
                <a:solidFill>
                  <a:srgbClr val="000000"/>
                </a:solidFill>
                <a:latin typeface="Arial" panose="020B0604020202020204" pitchFamily="34" charset="0"/>
                <a:cs typeface="Arial" panose="020B0604020202020204" pitchFamily="34" charset="0"/>
              </a:rPr>
              <a:t>square feet (sf) to </a:t>
            </a:r>
            <a:r>
              <a:rPr lang="en-US" sz="1400" dirty="0">
                <a:solidFill>
                  <a:srgbClr val="000000"/>
                </a:solidFill>
                <a:latin typeface="Arial" panose="020B0604020202020204" pitchFamily="34" charset="0"/>
                <a:cs typeface="Arial" panose="020B0604020202020204" pitchFamily="34" charset="0"/>
              </a:rPr>
              <a:t>5,000 </a:t>
            </a:r>
            <a:r>
              <a:rPr lang="en-US" sz="1400" dirty="0" smtClean="0">
                <a:solidFill>
                  <a:srgbClr val="000000"/>
                </a:solidFill>
                <a:latin typeface="Arial" panose="020B0604020202020204" pitchFamily="34" charset="0"/>
                <a:cs typeface="Arial" panose="020B0604020202020204" pitchFamily="34" charset="0"/>
              </a:rPr>
              <a:t>sf) </a:t>
            </a:r>
            <a:r>
              <a:rPr lang="en-US" sz="1400" dirty="0">
                <a:solidFill>
                  <a:srgbClr val="000000"/>
                </a:solidFill>
                <a:latin typeface="Arial" panose="020B0604020202020204" pitchFamily="34" charset="0"/>
                <a:cs typeface="Arial" panose="020B0604020202020204" pitchFamily="34" charset="0"/>
              </a:rPr>
              <a:t>account for almost half of all commercial buildings, but occupy </a:t>
            </a:r>
            <a:r>
              <a:rPr lang="en-US" sz="1400" dirty="0" smtClean="0">
                <a:solidFill>
                  <a:srgbClr val="000000"/>
                </a:solidFill>
                <a:latin typeface="Arial" panose="020B0604020202020204" pitchFamily="34" charset="0"/>
                <a:cs typeface="Arial" panose="020B0604020202020204" pitchFamily="34" charset="0"/>
              </a:rPr>
              <a:t>only 8% </a:t>
            </a:r>
            <a:r>
              <a:rPr lang="en-US" sz="1400" dirty="0">
                <a:solidFill>
                  <a:srgbClr val="000000"/>
                </a:solidFill>
                <a:latin typeface="Arial" panose="020B0604020202020204" pitchFamily="34" charset="0"/>
                <a:cs typeface="Arial" panose="020B0604020202020204" pitchFamily="34" charset="0"/>
              </a:rPr>
              <a:t>of total commercial </a:t>
            </a:r>
            <a:r>
              <a:rPr lang="en-US" sz="1400" dirty="0" err="1" smtClean="0">
                <a:solidFill>
                  <a:srgbClr val="000000"/>
                </a:solidFill>
                <a:latin typeface="Arial" panose="020B0604020202020204" pitchFamily="34" charset="0"/>
                <a:cs typeface="Arial" panose="020B0604020202020204" pitchFamily="34" charset="0"/>
              </a:rPr>
              <a:t>floorspace</a:t>
            </a:r>
            <a:r>
              <a:rPr lang="en-US" sz="1400" dirty="0" smtClean="0">
                <a:solidFill>
                  <a:srgbClr val="000000"/>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Nearly three-fourths (71%) of buildings are 10,000 sf or smaller.</a:t>
            </a:r>
            <a:endParaRPr lang="en-US" sz="1400" dirty="0">
              <a:solidFill>
                <a:srgbClr val="00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Buildings larger than </a:t>
            </a:r>
            <a:r>
              <a:rPr lang="en-US" sz="1400" dirty="0">
                <a:solidFill>
                  <a:srgbClr val="000000"/>
                </a:solidFill>
                <a:latin typeface="Arial" panose="020B0604020202020204" pitchFamily="34" charset="0"/>
                <a:cs typeface="Arial" panose="020B0604020202020204" pitchFamily="34" charset="0"/>
              </a:rPr>
              <a:t>100,000 </a:t>
            </a:r>
            <a:r>
              <a:rPr lang="en-US" sz="1400" dirty="0" smtClean="0">
                <a:solidFill>
                  <a:srgbClr val="000000"/>
                </a:solidFill>
                <a:latin typeface="Arial" panose="020B0604020202020204" pitchFamily="34" charset="0"/>
                <a:cs typeface="Arial" panose="020B0604020202020204" pitchFamily="34" charset="0"/>
              </a:rPr>
              <a:t>sf account for less </a:t>
            </a:r>
            <a:r>
              <a:rPr lang="en-US" sz="1400" dirty="0">
                <a:solidFill>
                  <a:srgbClr val="000000"/>
                </a:solidFill>
                <a:latin typeface="Arial" panose="020B0604020202020204" pitchFamily="34" charset="0"/>
                <a:cs typeface="Arial" panose="020B0604020202020204" pitchFamily="34" charset="0"/>
              </a:rPr>
              <a:t>than 3% of commercial </a:t>
            </a:r>
            <a:r>
              <a:rPr lang="en-US" sz="1400" dirty="0" smtClean="0">
                <a:solidFill>
                  <a:srgbClr val="000000"/>
                </a:solidFill>
                <a:latin typeface="Arial" panose="020B0604020202020204" pitchFamily="34" charset="0"/>
                <a:cs typeface="Arial" panose="020B0604020202020204" pitchFamily="34" charset="0"/>
              </a:rPr>
              <a:t>buildings </a:t>
            </a:r>
            <a:r>
              <a:rPr lang="en-US" sz="1400" dirty="0">
                <a:solidFill>
                  <a:srgbClr val="000000"/>
                </a:solidFill>
                <a:latin typeface="Arial" panose="020B0604020202020204" pitchFamily="34" charset="0"/>
                <a:cs typeface="Arial" panose="020B0604020202020204" pitchFamily="34" charset="0"/>
              </a:rPr>
              <a:t>but </a:t>
            </a:r>
            <a:r>
              <a:rPr lang="en-US" sz="1400" dirty="0" smtClean="0">
                <a:solidFill>
                  <a:srgbClr val="000000"/>
                </a:solidFill>
                <a:latin typeface="Arial" panose="020B0604020202020204" pitchFamily="34" charset="0"/>
                <a:cs typeface="Arial" panose="020B0604020202020204" pitchFamily="34" charset="0"/>
              </a:rPr>
              <a:t>34% </a:t>
            </a:r>
            <a:r>
              <a:rPr lang="en-US" sz="1400" dirty="0">
                <a:solidFill>
                  <a:srgbClr val="000000"/>
                </a:solidFill>
                <a:latin typeface="Arial" panose="020B0604020202020204" pitchFamily="34" charset="0"/>
                <a:cs typeface="Arial" panose="020B0604020202020204" pitchFamily="34" charset="0"/>
              </a:rPr>
              <a:t>of commercial </a:t>
            </a:r>
            <a:r>
              <a:rPr lang="en-US" sz="1400" dirty="0" err="1" smtClean="0">
                <a:solidFill>
                  <a:srgbClr val="000000"/>
                </a:solidFill>
                <a:latin typeface="Arial" panose="020B0604020202020204" pitchFamily="34" charset="0"/>
                <a:cs typeface="Arial" panose="020B0604020202020204" pitchFamily="34" charset="0"/>
              </a:rPr>
              <a:t>floorspace</a:t>
            </a:r>
            <a:r>
              <a:rPr lang="en-US" sz="1400" dirty="0" smtClean="0">
                <a:solidFill>
                  <a:srgbClr val="000000"/>
                </a:solidFill>
                <a:latin typeface="Arial" panose="020B0604020202020204" pitchFamily="34"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The median building size is 5,400 sf; the average is 16,400 sf.</a:t>
            </a:r>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90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Principal building activity</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781118" y="4961871"/>
            <a:ext cx="2267712" cy="29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83320553"/>
              </p:ext>
            </p:extLst>
          </p:nvPr>
        </p:nvGraphicFramePr>
        <p:xfrm>
          <a:off x="273845" y="3341872"/>
          <a:ext cx="8127999" cy="1310640"/>
        </p:xfrm>
        <a:graphic>
          <a:graphicData uri="http://schemas.openxmlformats.org/drawingml/2006/table">
            <a:tbl>
              <a:tblPr>
                <a:tableStyleId>{5C22544A-7EE6-4342-B048-85BDC9FD1C3A}</a:tableStyleId>
              </a:tblPr>
              <a:tblGrid>
                <a:gridCol w="2709333"/>
                <a:gridCol w="2709333"/>
                <a:gridCol w="2709333"/>
              </a:tblGrid>
              <a:tr h="370840">
                <a:tc>
                  <a:txBody>
                    <a:bodyPr/>
                    <a:lstStyle/>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Education</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Food sales</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Food</a:t>
                      </a:r>
                      <a:r>
                        <a:rPr lang="en-US" sz="1600" baseline="0" dirty="0" smtClean="0">
                          <a:solidFill>
                            <a:schemeClr val="bg1">
                              <a:lumMod val="95000"/>
                            </a:schemeClr>
                          </a:solidFill>
                          <a:latin typeface="Arial" panose="020B0604020202020204" pitchFamily="34" charset="0"/>
                          <a:cs typeface="Arial" panose="020B0604020202020204" pitchFamily="34" charset="0"/>
                        </a:rPr>
                        <a:t> service</a:t>
                      </a:r>
                    </a:p>
                    <a:p>
                      <a:pPr marL="285750" indent="-285750">
                        <a:buFont typeface="Arial" panose="020B0604020202020204" pitchFamily="34" charset="0"/>
                        <a:buChar char="•"/>
                      </a:pPr>
                      <a:r>
                        <a:rPr lang="en-US" sz="1600" baseline="0" dirty="0" smtClean="0">
                          <a:solidFill>
                            <a:schemeClr val="bg1">
                              <a:lumMod val="95000"/>
                            </a:schemeClr>
                          </a:solidFill>
                          <a:latin typeface="Arial" panose="020B0604020202020204" pitchFamily="34" charset="0"/>
                          <a:cs typeface="Arial" panose="020B0604020202020204" pitchFamily="34" charset="0"/>
                        </a:rPr>
                        <a:t>Health care</a:t>
                      </a:r>
                    </a:p>
                    <a:p>
                      <a:pPr marL="285750" indent="-285750">
                        <a:buFont typeface="Arial" panose="020B0604020202020204" pitchFamily="34" charset="0"/>
                        <a:buChar char="•"/>
                      </a:pPr>
                      <a:r>
                        <a:rPr lang="en-US" sz="1600" baseline="0" dirty="0" smtClean="0">
                          <a:solidFill>
                            <a:schemeClr val="bg1">
                              <a:lumMod val="95000"/>
                            </a:schemeClr>
                          </a:solidFill>
                          <a:latin typeface="Arial" panose="020B0604020202020204" pitchFamily="34" charset="0"/>
                          <a:cs typeface="Arial" panose="020B0604020202020204" pitchFamily="34" charset="0"/>
                        </a:rPr>
                        <a:t>Lodging</a:t>
                      </a:r>
                      <a:endParaRPr lang="en-US" sz="1600" dirty="0">
                        <a:solidFill>
                          <a:schemeClr val="bg1">
                            <a:lumMod val="9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Mercantile</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Office</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Public</a:t>
                      </a:r>
                      <a:r>
                        <a:rPr lang="en-US" sz="1600" baseline="0" dirty="0" smtClean="0">
                          <a:solidFill>
                            <a:schemeClr val="bg1">
                              <a:lumMod val="95000"/>
                            </a:schemeClr>
                          </a:solidFill>
                          <a:latin typeface="Arial" panose="020B0604020202020204" pitchFamily="34" charset="0"/>
                          <a:cs typeface="Arial" panose="020B0604020202020204" pitchFamily="34" charset="0"/>
                        </a:rPr>
                        <a:t> assembly</a:t>
                      </a:r>
                    </a:p>
                    <a:p>
                      <a:pPr marL="285750" indent="-285750">
                        <a:buFont typeface="Arial" panose="020B0604020202020204" pitchFamily="34" charset="0"/>
                        <a:buChar char="•"/>
                      </a:pPr>
                      <a:r>
                        <a:rPr lang="en-US" sz="1600" baseline="0" dirty="0" smtClean="0">
                          <a:solidFill>
                            <a:schemeClr val="bg1">
                              <a:lumMod val="95000"/>
                            </a:schemeClr>
                          </a:solidFill>
                          <a:latin typeface="Arial" panose="020B0604020202020204" pitchFamily="34" charset="0"/>
                          <a:cs typeface="Arial" panose="020B0604020202020204" pitchFamily="34" charset="0"/>
                        </a:rPr>
                        <a:t>Public order and safety</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Religious worship</a:t>
                      </a:r>
                      <a:endParaRPr lang="en-US" sz="1600" dirty="0">
                        <a:solidFill>
                          <a:schemeClr val="bg1">
                            <a:lumMod val="9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Service</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Warehouse and storage</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Other</a:t>
                      </a:r>
                    </a:p>
                    <a:p>
                      <a:pPr marL="285750" indent="-285750">
                        <a:buFont typeface="Arial" panose="020B0604020202020204" pitchFamily="34" charset="0"/>
                        <a:buChar char="•"/>
                      </a:pPr>
                      <a:r>
                        <a:rPr lang="en-US" sz="1600" dirty="0" smtClean="0">
                          <a:solidFill>
                            <a:schemeClr val="bg1">
                              <a:lumMod val="95000"/>
                            </a:schemeClr>
                          </a:solidFill>
                          <a:latin typeface="Arial" panose="020B0604020202020204" pitchFamily="34" charset="0"/>
                          <a:cs typeface="Arial" panose="020B0604020202020204" pitchFamily="34" charset="0"/>
                        </a:rPr>
                        <a:t>Vacant</a:t>
                      </a:r>
                      <a:endParaRPr lang="en-US" sz="1600" dirty="0">
                        <a:solidFill>
                          <a:schemeClr val="bg1">
                            <a:lumMod val="9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Text Placeholder 2"/>
          <p:cNvSpPr>
            <a:spLocks noGrp="1"/>
          </p:cNvSpPr>
          <p:nvPr>
            <p:ph type="body" sz="quarter" idx="13"/>
          </p:nvPr>
        </p:nvSpPr>
        <p:spPr>
          <a:xfrm>
            <a:off x="273845" y="2187302"/>
            <a:ext cx="8541079" cy="4305965"/>
          </a:xfrm>
        </p:spPr>
        <p:txBody>
          <a:bodyPr>
            <a:normAutofit/>
          </a:bodyPr>
          <a:lstStyle/>
          <a:p>
            <a:pPr>
              <a:lnSpc>
                <a:spcPts val="2400"/>
              </a:lnSpc>
              <a:spcBef>
                <a:spcPts val="1200"/>
              </a:spcBef>
            </a:pPr>
            <a:r>
              <a:rPr lang="en-US" dirty="0"/>
              <a:t>The principal building activity is the activity or function that occupies the most </a:t>
            </a:r>
            <a:r>
              <a:rPr lang="en-US" dirty="0" err="1"/>
              <a:t>floorspace</a:t>
            </a:r>
            <a:r>
              <a:rPr lang="en-US" dirty="0"/>
              <a:t> in a building. EIA designed the following principal building activity categories to group buildings that have similar patterns of energy consumption:</a:t>
            </a:r>
            <a:endParaRPr lang="en-US" dirty="0" smtClean="0"/>
          </a:p>
          <a:p>
            <a:endParaRPr lang="en-US" dirty="0"/>
          </a:p>
          <a:p>
            <a:endParaRPr lang="en-US" dirty="0" smtClean="0"/>
          </a:p>
          <a:p>
            <a:endParaRPr lang="en-US" dirty="0"/>
          </a:p>
          <a:p>
            <a:endParaRPr lang="en-US" dirty="0" smtClean="0">
              <a:hlinkClick r:id="rId2"/>
            </a:endParaRPr>
          </a:p>
          <a:p>
            <a:endParaRPr lang="en-US" dirty="0" smtClean="0">
              <a:solidFill>
                <a:schemeClr val="bg1">
                  <a:lumMod val="95000"/>
                </a:schemeClr>
              </a:solidFill>
            </a:endParaRPr>
          </a:p>
          <a:p>
            <a:r>
              <a:rPr lang="en-US" dirty="0">
                <a:solidFill>
                  <a:schemeClr val="bg1">
                    <a:lumMod val="95000"/>
                  </a:schemeClr>
                </a:solidFill>
              </a:rPr>
              <a:t>Visit </a:t>
            </a:r>
            <a:r>
              <a:rPr lang="en-US" dirty="0">
                <a:hlinkClick r:id="rId2"/>
              </a:rPr>
              <a:t>Building Type Definitions </a:t>
            </a:r>
            <a:r>
              <a:rPr lang="en-US" dirty="0">
                <a:solidFill>
                  <a:schemeClr val="bg1">
                    <a:lumMod val="95000"/>
                  </a:schemeClr>
                </a:solidFill>
              </a:rPr>
              <a:t>on the CBECS web page to learn more about these building type definitions.</a:t>
            </a:r>
            <a:endParaRPr lang="en-US" dirty="0" smtClean="0">
              <a:solidFill>
                <a:schemeClr val="bg1">
                  <a:lumMod val="95000"/>
                </a:schemeClr>
              </a:solidFill>
            </a:endParaRPr>
          </a:p>
        </p:txBody>
      </p:sp>
    </p:spTree>
    <p:extLst>
      <p:ext uri="{BB962C8B-B14F-4D97-AF65-F5344CB8AC3E}">
        <p14:creationId xmlns:p14="http://schemas.microsoft.com/office/powerpoint/2010/main" val="2267932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3688</TotalTime>
  <Words>2143</Words>
  <Application>Microsoft Office PowerPoint</Application>
  <PresentationFormat>Widescreen</PresentationFormat>
  <Paragraphs>298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Times New Roman</vt:lpstr>
      <vt:lpstr>Office Theme</vt:lpstr>
      <vt:lpstr>PowerPoint Presentation</vt:lpstr>
      <vt:lpstr>2018 Commercial Buildings Energy Consumption Survey Preliminary Results  November 2020</vt:lpstr>
      <vt:lpstr>What is the Commercial Building Energy Consumption Survey (CBECS)?</vt:lpstr>
      <vt:lpstr>Key takeaways from EIA’s 2018 CBECS preliminary building characteristics results</vt:lpstr>
      <vt:lpstr>PowerPoint Presentation</vt:lpstr>
      <vt:lpstr>Buildings and floorspace</vt:lpstr>
      <vt:lpstr>Growth in building size outpaces increases in building stock </vt:lpstr>
      <vt:lpstr>Most buildings are small, but large buildings dominate total floorspace</vt:lpstr>
      <vt:lpstr>Principal building activity</vt:lpstr>
      <vt:lpstr>Warehouse and storage, office, and service buildings are the most common building types</vt:lpstr>
      <vt:lpstr>Many principal building activities saw an increase in the number of buildings from 2012 to 2018</vt:lpstr>
      <vt:lpstr>Buildings used for lodging are the largest, and buildings used primarily for food service are the smallest</vt:lpstr>
      <vt:lpstr>Year of construction</vt:lpstr>
      <vt:lpstr>More than half of U.S. commercial buildings were built between 1960 and 1999</vt:lpstr>
      <vt:lpstr>Newer buildings are larger, on average, than older commercial buildings</vt:lpstr>
      <vt:lpstr>Health care, lodging, and public order and safety buildings are newer than other building types</vt:lpstr>
      <vt:lpstr>Regional estimates</vt:lpstr>
      <vt:lpstr>Commercial buildings, floorspace, and population are highest in the South</vt:lpstr>
      <vt:lpstr>Commercial buildings are largest in the Middle Atlantic</vt:lpstr>
      <vt:lpstr>References and additional information</vt:lpstr>
      <vt:lpstr>U.S. Census Regions and Divisions</vt:lpstr>
      <vt:lpstr>References</vt:lpstr>
      <vt:lpstr>Projected schedule of additional 2018 CBECS data releases</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Chrishelle</dc:creator>
  <cp:lastModifiedBy>Lawrence, Chrishelle</cp:lastModifiedBy>
  <cp:revision>214</cp:revision>
  <dcterms:created xsi:type="dcterms:W3CDTF">2020-09-03T16:26:32Z</dcterms:created>
  <dcterms:modified xsi:type="dcterms:W3CDTF">2020-11-18T13:30:56Z</dcterms:modified>
</cp:coreProperties>
</file>