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drawings/drawing7.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drawings/drawing8.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notesSlides/notesSlide1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drawings/drawing14.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5.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6.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9.xml" ContentType="application/vnd.openxmlformats-officedocument.themeOverride+xml"/>
  <Override PartName="/ppt/drawings/drawing17.xml" ContentType="application/vnd.openxmlformats-officedocument.drawingml.chartshapes+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drawings/drawing18.xml" ContentType="application/vnd.openxmlformats-officedocument.drawingml.chartshapes+xml"/>
  <Override PartName="/ppt/notesSlides/notesSlide19.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drawings/drawing19.xml" ContentType="application/vnd.openxmlformats-officedocument.drawingml.chartshapes+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drawings/drawing20.xml" ContentType="application/vnd.openxmlformats-officedocument.drawingml.chartshapes+xml"/>
  <Override PartName="/ppt/notesSlides/notesSlide20.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1.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handoutMasterIdLst>
    <p:handoutMasterId r:id="rId26"/>
  </p:handoutMasterIdLst>
  <p:sldIdLst>
    <p:sldId id="569" r:id="rId2"/>
    <p:sldId id="576" r:id="rId3"/>
    <p:sldId id="575" r:id="rId4"/>
    <p:sldId id="612" r:id="rId5"/>
    <p:sldId id="607" r:id="rId6"/>
    <p:sldId id="611" r:id="rId7"/>
    <p:sldId id="639" r:id="rId8"/>
    <p:sldId id="636" r:id="rId9"/>
    <p:sldId id="571" r:id="rId10"/>
    <p:sldId id="618" r:id="rId11"/>
    <p:sldId id="623" r:id="rId12"/>
    <p:sldId id="624" r:id="rId13"/>
    <p:sldId id="637" r:id="rId14"/>
    <p:sldId id="584" r:id="rId15"/>
    <p:sldId id="602" r:id="rId16"/>
    <p:sldId id="640" r:id="rId17"/>
    <p:sldId id="638" r:id="rId18"/>
    <p:sldId id="634" r:id="rId19"/>
    <p:sldId id="630" r:id="rId20"/>
    <p:sldId id="628" r:id="rId21"/>
    <p:sldId id="641" r:id="rId22"/>
    <p:sldId id="616" r:id="rId23"/>
    <p:sldId id="590" r:id="rId24"/>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urnure, James" initials="TJ" lastIdx="5" clrIdx="6">
    <p:extLst>
      <p:ext uri="{19B8F6BF-5375-455C-9EA6-DF929625EA0E}">
        <p15:presenceInfo xmlns:p15="http://schemas.microsoft.com/office/powerpoint/2012/main" userId="S-1-5-21-2005352356-2018378189-366286951-14037" providerId="AD"/>
      </p:ext>
    </p:extLst>
  </p:cmAuthor>
  <p:cmAuthor id="8" name="Diefenderfer, Jim" initials="DJ" lastIdx="20" clrIdx="7">
    <p:extLst>
      <p:ext uri="{19B8F6BF-5375-455C-9EA6-DF929625EA0E}">
        <p15:presenceInfo xmlns:p15="http://schemas.microsoft.com/office/powerpoint/2012/main" userId="S-1-5-21-2005352356-2018378189-366286951-8639" providerId="AD"/>
      </p:ext>
    </p:extLst>
  </p:cmAuthor>
  <p:cmAuthor id="2" name="Author" initials="A" lastIdx="53" clrIdx="1"/>
  <p:cmAuthor id="4" name="Kline, Mala M." initials="KMM" lastIdx="4" clrIdx="3">
    <p:extLst>
      <p:ext uri="{19B8F6BF-5375-455C-9EA6-DF929625EA0E}">
        <p15:presenceInfo xmlns:p15="http://schemas.microsoft.com/office/powerpoint/2012/main" userId="S-1-5-21-2005352356-2018378189-366286951-43724" providerId="AD"/>
      </p:ext>
    </p:extLst>
  </p:cmAuthor>
  <p:cmAuthor id="5" name="Staub, John" initials="SJ" lastIdx="4" clrIdx="4">
    <p:extLst>
      <p:ext uri="{19B8F6BF-5375-455C-9EA6-DF929625EA0E}">
        <p15:presenceInfo xmlns:p15="http://schemas.microsoft.com/office/powerpoint/2012/main" userId="S-1-5-21-2005352356-2018378189-366286951-8403" providerId="AD"/>
      </p:ext>
    </p:extLst>
  </p:cmAuthor>
  <p:cmAuthor id="6" name="Aleman, Eugenio J." initials="AEJ" lastIdx="2" clrIdx="5">
    <p:extLst>
      <p:ext uri="{19B8F6BF-5375-455C-9EA6-DF929625EA0E}">
        <p15:presenceInfo xmlns:p15="http://schemas.microsoft.com/office/powerpoint/2012/main" userId="S-1-5-21-2005352356-2018378189-366286951-43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242D"/>
    <a:srgbClr val="416A23"/>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64" autoAdjust="0"/>
    <p:restoredTop sz="95961" autoAdjust="0"/>
  </p:normalViewPr>
  <p:slideViewPr>
    <p:cSldViewPr snapToGrid="0">
      <p:cViewPr varScale="1">
        <p:scale>
          <a:sx n="132" d="100"/>
          <a:sy n="132" d="100"/>
        </p:scale>
        <p:origin x="136" y="6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432" y="-348"/>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4.xml"/><Relationship Id="rId4"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6.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7.xml"/><Relationship Id="rId4"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8.xml"/><Relationship Id="rId4"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9.xml"/><Relationship Id="rId4"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20.xml"/><Relationship Id="rId4"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7.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8219639808173E-2"/>
          <c:y val="7.4766249528204889E-2"/>
          <c:w val="0.78538506570558542"/>
          <c:h val="0.82527775777771828"/>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Sheet1!$A$7:$A$22</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Sheet1!$B$7:$B$22</c:f>
              <c:numCache>
                <c:formatCode>General</c:formatCode>
                <c:ptCount val="16"/>
                <c:pt idx="0">
                  <c:v>17.432200000000002</c:v>
                </c:pt>
                <c:pt idx="1">
                  <c:v>17.730499999999999</c:v>
                </c:pt>
                <c:pt idx="2">
                  <c:v>18.144100000000002</c:v>
                </c:pt>
                <c:pt idx="3">
                  <c:v>18.687799999999999</c:v>
                </c:pt>
                <c:pt idx="4">
                  <c:v>19.091699999999999</c:v>
                </c:pt>
                <c:pt idx="5">
                  <c:v>18.422599999999999</c:v>
                </c:pt>
                <c:pt idx="6">
                  <c:v>19.634503905999999</c:v>
                </c:pt>
                <c:pt idx="7">
                  <c:v>20.955482421999999</c:v>
                </c:pt>
                <c:pt idx="8">
                  <c:v>21.650904297</c:v>
                </c:pt>
                <c:pt idx="9">
                  <c:v>22.436921874999999</c:v>
                </c:pt>
                <c:pt idx="10">
                  <c:v>23.162873047000001</c:v>
                </c:pt>
                <c:pt idx="11">
                  <c:v>23.844601562000001</c:v>
                </c:pt>
                <c:pt idx="12">
                  <c:v>24.419849609</c:v>
                </c:pt>
                <c:pt idx="13">
                  <c:v>25.004453125000001</c:v>
                </c:pt>
                <c:pt idx="14">
                  <c:v>25.625886719</c:v>
                </c:pt>
                <c:pt idx="15">
                  <c:v>26.283675780999999</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strRef>
              <c:f>Sheet1!$A$7:$A$22</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Sheet1!$C$7:$C$22</c:f>
              <c:numCache>
                <c:formatCode>General</c:formatCode>
                <c:ptCount val="16"/>
                <c:pt idx="0">
                  <c:v>17.432200000000002</c:v>
                </c:pt>
                <c:pt idx="1">
                  <c:v>17.730499999999999</c:v>
                </c:pt>
                <c:pt idx="2">
                  <c:v>18.144100000000002</c:v>
                </c:pt>
                <c:pt idx="3">
                  <c:v>18.687799999999999</c:v>
                </c:pt>
                <c:pt idx="4">
                  <c:v>19.091699999999999</c:v>
                </c:pt>
                <c:pt idx="5">
                  <c:v>18.422599999999999</c:v>
                </c:pt>
                <c:pt idx="6">
                  <c:v>19.287708983999998</c:v>
                </c:pt>
                <c:pt idx="7">
                  <c:v>19.760287109</c:v>
                </c:pt>
                <c:pt idx="8">
                  <c:v>20.221789061999999</c:v>
                </c:pt>
                <c:pt idx="9">
                  <c:v>20.729912109000001</c:v>
                </c:pt>
                <c:pt idx="10">
                  <c:v>21.174707031000001</c:v>
                </c:pt>
                <c:pt idx="11">
                  <c:v>21.588189452999998</c:v>
                </c:pt>
                <c:pt idx="12">
                  <c:v>21.943693359000001</c:v>
                </c:pt>
                <c:pt idx="13">
                  <c:v>22.341447265999999</c:v>
                </c:pt>
                <c:pt idx="14">
                  <c:v>22.750484374999999</c:v>
                </c:pt>
                <c:pt idx="15">
                  <c:v>23.184712891</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strRef>
              <c:f>Sheet1!$A$7:$A$22</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Sheet1!$D$7:$D$22</c:f>
              <c:numCache>
                <c:formatCode>General</c:formatCode>
                <c:ptCount val="16"/>
                <c:pt idx="0">
                  <c:v>17.432200000000002</c:v>
                </c:pt>
                <c:pt idx="1">
                  <c:v>17.730499999999999</c:v>
                </c:pt>
                <c:pt idx="2">
                  <c:v>18.144100000000002</c:v>
                </c:pt>
                <c:pt idx="3">
                  <c:v>18.687799999999999</c:v>
                </c:pt>
                <c:pt idx="4">
                  <c:v>19.091699999999999</c:v>
                </c:pt>
                <c:pt idx="5">
                  <c:v>18.422599999999999</c:v>
                </c:pt>
                <c:pt idx="6">
                  <c:v>19.438871094</c:v>
                </c:pt>
                <c:pt idx="7">
                  <c:v>20.303056641000001</c:v>
                </c:pt>
                <c:pt idx="8">
                  <c:v>20.862089844</c:v>
                </c:pt>
                <c:pt idx="9">
                  <c:v>21.484091797000001</c:v>
                </c:pt>
                <c:pt idx="10">
                  <c:v>22.061072266</c:v>
                </c:pt>
                <c:pt idx="11">
                  <c:v>22.609408203000001</c:v>
                </c:pt>
                <c:pt idx="12">
                  <c:v>23.060261719</c:v>
                </c:pt>
                <c:pt idx="13">
                  <c:v>23.516820312</c:v>
                </c:pt>
                <c:pt idx="14">
                  <c:v>24.014523438000001</c:v>
                </c:pt>
                <c:pt idx="15">
                  <c:v>24.555001953000001</c:v>
                </c:pt>
              </c:numCache>
            </c:numRef>
          </c:val>
          <c:smooth val="0"/>
        </c:ser>
        <c:dLbls>
          <c:showLegendKey val="0"/>
          <c:showVal val="0"/>
          <c:showCatName val="0"/>
          <c:showSerName val="0"/>
          <c:showPercent val="0"/>
          <c:showBubbleSize val="0"/>
        </c:dLbls>
        <c:smooth val="0"/>
        <c:axId val="-395841408"/>
        <c:axId val="-395836512"/>
      </c:lineChart>
      <c:catAx>
        <c:axId val="-395841408"/>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95836512"/>
        <c:crosses val="autoZero"/>
        <c:auto val="1"/>
        <c:lblAlgn val="ctr"/>
        <c:lblOffset val="100"/>
        <c:tickLblSkip val="5"/>
        <c:tickMarkSkip val="5"/>
        <c:noMultiLvlLbl val="0"/>
      </c:catAx>
      <c:valAx>
        <c:axId val="-39583651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12700"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95841408"/>
        <c:crossesAt val="7"/>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85197683622893E-2"/>
          <c:y val="0.10756714122855855"/>
          <c:w val="0.8157066304211974"/>
          <c:h val="0.79919470293486039"/>
        </c:manualLayout>
      </c:layout>
      <c:lineChart>
        <c:grouping val="standard"/>
        <c:varyColors val="0"/>
        <c:ser>
          <c:idx val="5"/>
          <c:order val="0"/>
          <c:tx>
            <c:strRef>
              <c:f>Sheet1!$B$1</c:f>
              <c:strCache>
                <c:ptCount val="1"/>
                <c:pt idx="0">
                  <c:v>petroleum</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2.185440666320233</c:v>
                </c:pt>
                <c:pt idx="1">
                  <c:v>2.1313820963748005</c:v>
                </c:pt>
                <c:pt idx="2">
                  <c:v>2.1798608832185691</c:v>
                </c:pt>
                <c:pt idx="3">
                  <c:v>2.1841292142444364</c:v>
                </c:pt>
                <c:pt idx="4">
                  <c:v>2.2246838106766038</c:v>
                </c:pt>
                <c:pt idx="5">
                  <c:v>2.216388785280198</c:v>
                </c:pt>
                <c:pt idx="6">
                  <c:v>2.3064678498479743</c:v>
                </c:pt>
                <c:pt idx="7">
                  <c:v>2.3259925718483108</c:v>
                </c:pt>
                <c:pt idx="8">
                  <c:v>2.3712446163487924</c:v>
                </c:pt>
                <c:pt idx="9">
                  <c:v>2.4310467992586813</c:v>
                </c:pt>
                <c:pt idx="10">
                  <c:v>2.4772930733132035</c:v>
                </c:pt>
                <c:pt idx="11">
                  <c:v>2.4875228751242835</c:v>
                </c:pt>
                <c:pt idx="12">
                  <c:v>2.4824991167122628</c:v>
                </c:pt>
                <c:pt idx="13">
                  <c:v>2.5453009565080684</c:v>
                </c:pt>
                <c:pt idx="14">
                  <c:v>2.622876918658128</c:v>
                </c:pt>
                <c:pt idx="15">
                  <c:v>2.6327572112561137</c:v>
                </c:pt>
                <c:pt idx="16">
                  <c:v>2.6017214381131462</c:v>
                </c:pt>
                <c:pt idx="17">
                  <c:v>2.5874162590816727</c:v>
                </c:pt>
                <c:pt idx="18">
                  <c:v>2.417916031570277</c:v>
                </c:pt>
                <c:pt idx="19">
                  <c:v>2.2834844304532163</c:v>
                </c:pt>
                <c:pt idx="20">
                  <c:v>2.3038838368036152</c:v>
                </c:pt>
                <c:pt idx="21">
                  <c:v>2.255045075427859</c:v>
                </c:pt>
                <c:pt idx="22">
                  <c:v>2.1950511050442816</c:v>
                </c:pt>
                <c:pt idx="23">
                  <c:v>2.2211663745457324</c:v>
                </c:pt>
                <c:pt idx="24">
                  <c:v>2.2514263479116141</c:v>
                </c:pt>
                <c:pt idx="25">
                  <c:v>2.2898051857375892</c:v>
                </c:pt>
                <c:pt idx="26">
                  <c:v>2.3127956418766145</c:v>
                </c:pt>
                <c:pt idx="27">
                  <c:v>2.331068196549253</c:v>
                </c:pt>
                <c:pt idx="28">
                  <c:v>2.3771300211982846</c:v>
                </c:pt>
                <c:pt idx="29">
                  <c:v>2.3717366931829247</c:v>
                </c:pt>
                <c:pt idx="30">
                  <c:v>2.0424483951373715</c:v>
                </c:pt>
                <c:pt idx="31">
                  <c:v>2.1443571780000004</c:v>
                </c:pt>
                <c:pt idx="32">
                  <c:v>2.2321843260000001</c:v>
                </c:pt>
                <c:pt idx="33">
                  <c:v>2.2507231449999998</c:v>
                </c:pt>
                <c:pt idx="34">
                  <c:v>2.245455566</c:v>
                </c:pt>
                <c:pt idx="35">
                  <c:v>2.2480236819999999</c:v>
                </c:pt>
                <c:pt idx="36">
                  <c:v>2.246544434</c:v>
                </c:pt>
                <c:pt idx="37">
                  <c:v>2.2373632809999999</c:v>
                </c:pt>
                <c:pt idx="38">
                  <c:v>2.2306403809999997</c:v>
                </c:pt>
                <c:pt idx="39">
                  <c:v>2.225125732</c:v>
                </c:pt>
                <c:pt idx="40">
                  <c:v>2.2220930180000003</c:v>
                </c:pt>
                <c:pt idx="41">
                  <c:v>2.2184619140000001</c:v>
                </c:pt>
                <c:pt idx="42">
                  <c:v>2.2142019040000003</c:v>
                </c:pt>
                <c:pt idx="43">
                  <c:v>2.2126879880000003</c:v>
                </c:pt>
                <c:pt idx="44">
                  <c:v>2.210993652</c:v>
                </c:pt>
                <c:pt idx="45">
                  <c:v>2.2081892089999999</c:v>
                </c:pt>
                <c:pt idx="46">
                  <c:v>2.208580322</c:v>
                </c:pt>
                <c:pt idx="47">
                  <c:v>2.2117326660000001</c:v>
                </c:pt>
                <c:pt idx="48">
                  <c:v>2.2114743649999999</c:v>
                </c:pt>
                <c:pt idx="49">
                  <c:v>2.216590332</c:v>
                </c:pt>
                <c:pt idx="50">
                  <c:v>2.2206911620000001</c:v>
                </c:pt>
                <c:pt idx="51">
                  <c:v>2.2251530759999998</c:v>
                </c:pt>
                <c:pt idx="52">
                  <c:v>2.2311879880000003</c:v>
                </c:pt>
                <c:pt idx="53">
                  <c:v>2.2356289060000001</c:v>
                </c:pt>
                <c:pt idx="54">
                  <c:v>2.2416428220000002</c:v>
                </c:pt>
                <c:pt idx="55">
                  <c:v>2.2494423830000003</c:v>
                </c:pt>
                <c:pt idx="56">
                  <c:v>2.2592338870000002</c:v>
                </c:pt>
                <c:pt idx="57">
                  <c:v>2.2689606929999999</c:v>
                </c:pt>
                <c:pt idx="58">
                  <c:v>2.2772473139999998</c:v>
                </c:pt>
                <c:pt idx="59">
                  <c:v>2.2878940430000001</c:v>
                </c:pt>
                <c:pt idx="60">
                  <c:v>2.3019628910000001</c:v>
                </c:pt>
              </c:numCache>
            </c:numRef>
          </c:val>
          <c:smooth val="0"/>
          <c:extLst xmlns:c16r2="http://schemas.microsoft.com/office/drawing/2015/06/chart">
            <c:ext xmlns:c16="http://schemas.microsoft.com/office/drawing/2014/chart" uri="{C3380CC4-5D6E-409C-BE32-E72D297353CC}">
              <c16:uniqueId val="{00000000-44BA-493C-B3C9-92A237D6EF9B}"/>
            </c:ext>
          </c:extLst>
        </c:ser>
        <c:ser>
          <c:idx val="7"/>
          <c:order val="1"/>
          <c:tx>
            <c:strRef>
              <c:f>Sheet1!$C$1</c:f>
              <c:strCache>
                <c:ptCount val="1"/>
                <c:pt idx="0">
                  <c:v>natural gas</c:v>
                </c:pt>
              </c:strCache>
            </c:strRef>
          </c:tx>
          <c:spPr>
            <a:ln w="22225" cap="rnd">
              <a:solidFill>
                <a:srgbClr val="0096D7"/>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1.0262544219091057</c:v>
                </c:pt>
                <c:pt idx="1">
                  <c:v>1.0477557024473108</c:v>
                </c:pt>
                <c:pt idx="2">
                  <c:v>1.0832615265295156</c:v>
                </c:pt>
                <c:pt idx="3">
                  <c:v>1.1107053630708756</c:v>
                </c:pt>
                <c:pt idx="4">
                  <c:v>1.1360480485626341</c:v>
                </c:pt>
                <c:pt idx="5">
                  <c:v>1.1854426735745796</c:v>
                </c:pt>
                <c:pt idx="6">
                  <c:v>1.2067439533136071</c:v>
                </c:pt>
                <c:pt idx="7">
                  <c:v>1.2137761481389384</c:v>
                </c:pt>
                <c:pt idx="8">
                  <c:v>1.1913170103212729</c:v>
                </c:pt>
                <c:pt idx="9">
                  <c:v>1.1969352497275012</c:v>
                </c:pt>
                <c:pt idx="10">
                  <c:v>1.2460499272449033</c:v>
                </c:pt>
                <c:pt idx="11">
                  <c:v>1.1917597029553235</c:v>
                </c:pt>
                <c:pt idx="12">
                  <c:v>1.2315272708207508</c:v>
                </c:pt>
                <c:pt idx="13">
                  <c:v>1.1953808994175976</c:v>
                </c:pt>
                <c:pt idx="14">
                  <c:v>1.2009310817530867</c:v>
                </c:pt>
                <c:pt idx="15">
                  <c:v>1.1824655705205334</c:v>
                </c:pt>
                <c:pt idx="16">
                  <c:v>1.169696029000945</c:v>
                </c:pt>
                <c:pt idx="17">
                  <c:v>1.2451576091690904</c:v>
                </c:pt>
                <c:pt idx="18">
                  <c:v>1.2545223374129364</c:v>
                </c:pt>
                <c:pt idx="19">
                  <c:v>1.2333903426203434</c:v>
                </c:pt>
                <c:pt idx="20">
                  <c:v>1.2924381078064195</c:v>
                </c:pt>
                <c:pt idx="21">
                  <c:v>1.3123279657213256</c:v>
                </c:pt>
                <c:pt idx="22">
                  <c:v>1.3715609577368191</c:v>
                </c:pt>
                <c:pt idx="23">
                  <c:v>1.4083797977711652</c:v>
                </c:pt>
                <c:pt idx="24">
                  <c:v>1.4375361551549859</c:v>
                </c:pt>
                <c:pt idx="25">
                  <c:v>1.4788843130906095</c:v>
                </c:pt>
                <c:pt idx="26">
                  <c:v>1.4898512514549382</c:v>
                </c:pt>
                <c:pt idx="27">
                  <c:v>1.4709644498939944</c:v>
                </c:pt>
                <c:pt idx="28">
                  <c:v>1.6264109786839016</c:v>
                </c:pt>
                <c:pt idx="29">
                  <c:v>1.6840078569277352</c:v>
                </c:pt>
                <c:pt idx="30">
                  <c:v>1.6466910563061037</c:v>
                </c:pt>
                <c:pt idx="31">
                  <c:v>1.6301174319999998</c:v>
                </c:pt>
                <c:pt idx="32">
                  <c:v>1.641586548</c:v>
                </c:pt>
                <c:pt idx="33">
                  <c:v>1.645264404</c:v>
                </c:pt>
                <c:pt idx="34">
                  <c:v>1.653712158</c:v>
                </c:pt>
                <c:pt idx="35">
                  <c:v>1.64128772</c:v>
                </c:pt>
                <c:pt idx="36">
                  <c:v>1.6429456790000001</c:v>
                </c:pt>
                <c:pt idx="37">
                  <c:v>1.642714478</c:v>
                </c:pt>
                <c:pt idx="38">
                  <c:v>1.6522363280000001</c:v>
                </c:pt>
                <c:pt idx="39">
                  <c:v>1.6430218510000001</c:v>
                </c:pt>
                <c:pt idx="40">
                  <c:v>1.636022461</c:v>
                </c:pt>
                <c:pt idx="41">
                  <c:v>1.6340361330000002</c:v>
                </c:pt>
                <c:pt idx="42">
                  <c:v>1.6406889650000001</c:v>
                </c:pt>
                <c:pt idx="43">
                  <c:v>1.6446689449999998</c:v>
                </c:pt>
                <c:pt idx="44">
                  <c:v>1.6456623540000002</c:v>
                </c:pt>
                <c:pt idx="45">
                  <c:v>1.6429833980000002</c:v>
                </c:pt>
                <c:pt idx="46">
                  <c:v>1.647875244</c:v>
                </c:pt>
                <c:pt idx="47">
                  <c:v>1.6581157230000001</c:v>
                </c:pt>
                <c:pt idx="48">
                  <c:v>1.669853271</c:v>
                </c:pt>
                <c:pt idx="49">
                  <c:v>1.6778818359999998</c:v>
                </c:pt>
                <c:pt idx="50">
                  <c:v>1.6907416990000002</c:v>
                </c:pt>
                <c:pt idx="51">
                  <c:v>1.7061166989999998</c:v>
                </c:pt>
                <c:pt idx="52">
                  <c:v>1.7211215819999999</c:v>
                </c:pt>
                <c:pt idx="53">
                  <c:v>1.7331865230000001</c:v>
                </c:pt>
                <c:pt idx="54">
                  <c:v>1.7511879880000001</c:v>
                </c:pt>
                <c:pt idx="55">
                  <c:v>1.7656295169999998</c:v>
                </c:pt>
                <c:pt idx="56">
                  <c:v>1.778130859</c:v>
                </c:pt>
                <c:pt idx="57">
                  <c:v>1.7897805180000002</c:v>
                </c:pt>
                <c:pt idx="58">
                  <c:v>1.802262695</c:v>
                </c:pt>
                <c:pt idx="59">
                  <c:v>1.812813354</c:v>
                </c:pt>
                <c:pt idx="60">
                  <c:v>1.8283562009999998</c:v>
                </c:pt>
              </c:numCache>
            </c:numRef>
          </c:val>
          <c:smooth val="0"/>
          <c:extLst xmlns:c16r2="http://schemas.microsoft.com/office/drawing/2015/06/chart">
            <c:ext xmlns:c16="http://schemas.microsoft.com/office/drawing/2014/chart" uri="{C3380CC4-5D6E-409C-BE32-E72D297353CC}">
              <c16:uniqueId val="{00000001-44BA-493C-B3C9-92A237D6EF9B}"/>
            </c:ext>
          </c:extLst>
        </c:ser>
        <c:ser>
          <c:idx val="0"/>
          <c:order val="2"/>
          <c:tx>
            <c:strRef>
              <c:f>Sheet1!$D$1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1.8200225019176632</c:v>
                </c:pt>
                <c:pt idx="1">
                  <c:v>1.8059420374156767</c:v>
                </c:pt>
                <c:pt idx="2">
                  <c:v>1.8218802936837235</c:v>
                </c:pt>
                <c:pt idx="3">
                  <c:v>1.8816781937601863</c:v>
                </c:pt>
                <c:pt idx="4">
                  <c:v>1.8922247077679133</c:v>
                </c:pt>
                <c:pt idx="5">
                  <c:v>1.9121428414694097</c:v>
                </c:pt>
                <c:pt idx="6">
                  <c:v>1.9945322072513998</c:v>
                </c:pt>
                <c:pt idx="7">
                  <c:v>2.0388490180586203</c:v>
                </c:pt>
                <c:pt idx="8">
                  <c:v>2.06363265867587</c:v>
                </c:pt>
                <c:pt idx="9">
                  <c:v>2.0616226989737765</c:v>
                </c:pt>
                <c:pt idx="10">
                  <c:v>2.1547431125971004</c:v>
                </c:pt>
                <c:pt idx="11">
                  <c:v>2.0872562568360467</c:v>
                </c:pt>
                <c:pt idx="12">
                  <c:v>2.09287711930244</c:v>
                </c:pt>
                <c:pt idx="13">
                  <c:v>2.1339212592246097</c:v>
                </c:pt>
                <c:pt idx="14">
                  <c:v>2.1583660823039903</c:v>
                </c:pt>
                <c:pt idx="15">
                  <c:v>2.1801462254207569</c:v>
                </c:pt>
                <c:pt idx="16">
                  <c:v>2.1460086214291696</c:v>
                </c:pt>
                <c:pt idx="17">
                  <c:v>2.1712953061239331</c:v>
                </c:pt>
                <c:pt idx="18">
                  <c:v>2.1386934352803268</c:v>
                </c:pt>
                <c:pt idx="19">
                  <c:v>1.8751595849033504</c:v>
                </c:pt>
                <c:pt idx="20">
                  <c:v>1.9859385724762402</c:v>
                </c:pt>
                <c:pt idx="21">
                  <c:v>1.8756010534754863</c:v>
                </c:pt>
                <c:pt idx="22">
                  <c:v>1.6578732760374402</c:v>
                </c:pt>
                <c:pt idx="23">
                  <c:v>1.7178445441669532</c:v>
                </c:pt>
                <c:pt idx="24">
                  <c:v>1.7133670949490367</c:v>
                </c:pt>
                <c:pt idx="25">
                  <c:v>1.4818979209978702</c:v>
                </c:pt>
                <c:pt idx="26">
                  <c:v>1.3552002637324101</c:v>
                </c:pt>
                <c:pt idx="27">
                  <c:v>1.31795198825384</c:v>
                </c:pt>
                <c:pt idx="28">
                  <c:v>1.2625554090036202</c:v>
                </c:pt>
                <c:pt idx="29">
                  <c:v>1.0775198812236768</c:v>
                </c:pt>
                <c:pt idx="30">
                  <c:v>0.87500971387159132</c:v>
                </c:pt>
                <c:pt idx="31">
                  <c:v>1.0396088870000002</c:v>
                </c:pt>
                <c:pt idx="32">
                  <c:v>0.99902935799999992</c:v>
                </c:pt>
                <c:pt idx="33">
                  <c:v>0.96521166999999997</c:v>
                </c:pt>
                <c:pt idx="34">
                  <c:v>0.83059570299999996</c:v>
                </c:pt>
                <c:pt idx="35">
                  <c:v>0.80887042199999992</c:v>
                </c:pt>
                <c:pt idx="36">
                  <c:v>0.80150006099999993</c:v>
                </c:pt>
                <c:pt idx="37">
                  <c:v>0.79484789999999994</c:v>
                </c:pt>
                <c:pt idx="38">
                  <c:v>0.78649633800000007</c:v>
                </c:pt>
                <c:pt idx="39">
                  <c:v>0.76394366499999999</c:v>
                </c:pt>
                <c:pt idx="40">
                  <c:v>0.75265985099999999</c:v>
                </c:pt>
                <c:pt idx="41">
                  <c:v>0.74360351599999996</c:v>
                </c:pt>
                <c:pt idx="42">
                  <c:v>0.73037078900000008</c:v>
                </c:pt>
                <c:pt idx="43">
                  <c:v>0.73716479499999998</c:v>
                </c:pt>
                <c:pt idx="44">
                  <c:v>0.69990185499999991</c:v>
                </c:pt>
                <c:pt idx="45">
                  <c:v>0.68304565400000006</c:v>
                </c:pt>
                <c:pt idx="46">
                  <c:v>0.66144622799999997</c:v>
                </c:pt>
                <c:pt idx="47">
                  <c:v>0.65160156200000008</c:v>
                </c:pt>
                <c:pt idx="48">
                  <c:v>0.64965039099999999</c:v>
                </c:pt>
                <c:pt idx="49">
                  <c:v>0.64794439700000006</c:v>
                </c:pt>
                <c:pt idx="50">
                  <c:v>0.63784997599999993</c:v>
                </c:pt>
                <c:pt idx="51">
                  <c:v>0.63312133799999992</c:v>
                </c:pt>
                <c:pt idx="52">
                  <c:v>0.628079163</c:v>
                </c:pt>
                <c:pt idx="53">
                  <c:v>0.62044073499999997</c:v>
                </c:pt>
                <c:pt idx="54">
                  <c:v>0.61175366199999992</c:v>
                </c:pt>
                <c:pt idx="55">
                  <c:v>0.60473577899999997</c:v>
                </c:pt>
                <c:pt idx="56">
                  <c:v>0.60204303000000003</c:v>
                </c:pt>
                <c:pt idx="57">
                  <c:v>0.59785247799999996</c:v>
                </c:pt>
                <c:pt idx="58">
                  <c:v>0.595542664</c:v>
                </c:pt>
                <c:pt idx="59">
                  <c:v>0.59475756800000001</c:v>
                </c:pt>
                <c:pt idx="60">
                  <c:v>0.59574865700000001</c:v>
                </c:pt>
              </c:numCache>
            </c:numRef>
          </c:val>
          <c:smooth val="0"/>
          <c:extLst xmlns:c16r2="http://schemas.microsoft.com/office/drawing/2015/06/chart">
            <c:ext xmlns:c16="http://schemas.microsoft.com/office/drawing/2014/chart" uri="{C3380CC4-5D6E-409C-BE32-E72D297353CC}">
              <c16:uniqueId val="{00000002-44BA-493C-B3C9-92A237D6EF9B}"/>
            </c:ext>
          </c:extLst>
        </c:ser>
        <c:dLbls>
          <c:showLegendKey val="0"/>
          <c:showVal val="0"/>
          <c:showCatName val="0"/>
          <c:showSerName val="0"/>
          <c:showPercent val="0"/>
          <c:showBubbleSize val="0"/>
        </c:dLbls>
        <c:smooth val="0"/>
        <c:axId val="-217350336"/>
        <c:axId val="-217354144"/>
      </c:lineChart>
      <c:catAx>
        <c:axId val="-21735033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4144"/>
        <c:crosses val="autoZero"/>
        <c:auto val="1"/>
        <c:lblAlgn val="ctr"/>
        <c:lblOffset val="100"/>
        <c:tickLblSkip val="10"/>
        <c:tickMarkSkip val="10"/>
        <c:noMultiLvlLbl val="0"/>
      </c:catAx>
      <c:valAx>
        <c:axId val="-2173541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12700">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0336"/>
        <c:crossesAt val="3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9469930355187E-2"/>
          <c:y val="0.22200363345913765"/>
          <c:w val="0.67791980037830879"/>
          <c:h val="0.67163025459108883"/>
        </c:manualLayout>
      </c:layout>
      <c:lineChart>
        <c:grouping val="standard"/>
        <c:varyColors val="0"/>
        <c:ser>
          <c:idx val="0"/>
          <c:order val="0"/>
          <c:tx>
            <c:strRef>
              <c:f>Sheet1!$C$4</c:f>
              <c:strCache>
                <c:ptCount val="1"/>
                <c:pt idx="0">
                  <c:v>Growth Rate Low Economic Growth</c:v>
                </c:pt>
              </c:strCache>
            </c:strRef>
          </c:tx>
          <c:spPr>
            <a:ln w="22225" cap="rnd">
              <a:solidFill>
                <a:schemeClr val="accent1">
                  <a:lumMod val="40000"/>
                  <a:lumOff val="60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Sheet1!$C$5:$C$65</c:f>
              <c:numCache>
                <c:formatCode>0.00%</c:formatCode>
                <c:ptCount val="61"/>
                <c:pt idx="0">
                  <c:v>4.9074396324362279E-2</c:v>
                </c:pt>
                <c:pt idx="1">
                  <c:v>3.8334575679510596E-2</c:v>
                </c:pt>
                <c:pt idx="2">
                  <c:v>1.6839919740248899E-2</c:v>
                </c:pt>
                <c:pt idx="3">
                  <c:v>1.8865425982240946E-2</c:v>
                </c:pt>
                <c:pt idx="4">
                  <c:v>2.2014011717499171E-2</c:v>
                </c:pt>
                <c:pt idx="5">
                  <c:v>2.9794682194633326E-2</c:v>
                </c:pt>
                <c:pt idx="6">
                  <c:v>2.7356547285611654E-2</c:v>
                </c:pt>
                <c:pt idx="7">
                  <c:v>2.3356857388466823E-2</c:v>
                </c:pt>
                <c:pt idx="8">
                  <c:v>2.6787260680826819E-2</c:v>
                </c:pt>
                <c:pt idx="9">
                  <c:v>2.3023319227118977E-2</c:v>
                </c:pt>
                <c:pt idx="10">
                  <c:v>2.8507360042526741E-2</c:v>
                </c:pt>
                <c:pt idx="11">
                  <c:v>1.2685726115517992E-2</c:v>
                </c:pt>
                <c:pt idx="12">
                  <c:v>1.3959040142822232E-2</c:v>
                </c:pt>
                <c:pt idx="13">
                  <c:v>6.4235087126658375E-3</c:v>
                </c:pt>
                <c:pt idx="14">
                  <c:v>1.4668789994359832E-2</c:v>
                </c:pt>
                <c:pt idx="15">
                  <c:v>1.6196517668597421E-2</c:v>
                </c:pt>
                <c:pt idx="16">
                  <c:v>1.3897996521021305E-2</c:v>
                </c:pt>
                <c:pt idx="17">
                  <c:v>1.5395401903384842E-2</c:v>
                </c:pt>
                <c:pt idx="18">
                  <c:v>4.8030540642500785E-3</c:v>
                </c:pt>
                <c:pt idx="19">
                  <c:v>-8.1987385358968101E-3</c:v>
                </c:pt>
                <c:pt idx="20">
                  <c:v>-2.9821004242736038E-4</c:v>
                </c:pt>
                <c:pt idx="21">
                  <c:v>1.4153288132248143E-3</c:v>
                </c:pt>
                <c:pt idx="22">
                  <c:v>9.626069943538651E-3</c:v>
                </c:pt>
                <c:pt idx="23">
                  <c:v>-1.5823873945460809E-3</c:v>
                </c:pt>
                <c:pt idx="24">
                  <c:v>1.771780628015307E-3</c:v>
                </c:pt>
                <c:pt idx="25">
                  <c:v>5.8674016063922085E-3</c:v>
                </c:pt>
                <c:pt idx="26">
                  <c:v>2.9191994440820324E-3</c:v>
                </c:pt>
                <c:pt idx="27">
                  <c:v>-3.3248349621081141E-3</c:v>
                </c:pt>
                <c:pt idx="28">
                  <c:v>8.7383700314953572E-3</c:v>
                </c:pt>
                <c:pt idx="29">
                  <c:v>4.4478808813386284E-3</c:v>
                </c:pt>
                <c:pt idx="30">
                  <c:v>-5.4096309324049852E-3</c:v>
                </c:pt>
                <c:pt idx="31">
                  <c:v>-1.2420551774565691E-3</c:v>
                </c:pt>
                <c:pt idx="32">
                  <c:v>2.5476491361573483E-3</c:v>
                </c:pt>
                <c:pt idx="33">
                  <c:v>2.1638506158043747E-2</c:v>
                </c:pt>
                <c:pt idx="34">
                  <c:v>6.664515848087138E-3</c:v>
                </c:pt>
                <c:pt idx="35">
                  <c:v>8.5305229636056801E-3</c:v>
                </c:pt>
                <c:pt idx="36">
                  <c:v>3.6554369599721692E-3</c:v>
                </c:pt>
                <c:pt idx="37">
                  <c:v>3.5017129196954766E-3</c:v>
                </c:pt>
                <c:pt idx="38">
                  <c:v>3.281664810632412E-3</c:v>
                </c:pt>
                <c:pt idx="39">
                  <c:v>3.604214165034092E-3</c:v>
                </c:pt>
                <c:pt idx="40">
                  <c:v>3.6868873750617315E-3</c:v>
                </c:pt>
                <c:pt idx="41">
                  <c:v>3.6044645671176045E-3</c:v>
                </c:pt>
                <c:pt idx="42">
                  <c:v>4.1244996470279904E-3</c:v>
                </c:pt>
                <c:pt idx="43">
                  <c:v>4.7028669828612646E-3</c:v>
                </c:pt>
                <c:pt idx="44">
                  <c:v>4.935013800949628E-3</c:v>
                </c:pt>
                <c:pt idx="45">
                  <c:v>5.1405854638320037E-3</c:v>
                </c:pt>
                <c:pt idx="46">
                  <c:v>5.7762214874459428E-3</c:v>
                </c:pt>
                <c:pt idx="47">
                  <c:v>6.7772930088865202E-3</c:v>
                </c:pt>
                <c:pt idx="48">
                  <c:v>7.3659096180174188E-3</c:v>
                </c:pt>
                <c:pt idx="49">
                  <c:v>7.6750556278906146E-3</c:v>
                </c:pt>
                <c:pt idx="50">
                  <c:v>7.440668642083148E-3</c:v>
                </c:pt>
                <c:pt idx="51">
                  <c:v>7.3641680154403755E-3</c:v>
                </c:pt>
                <c:pt idx="52">
                  <c:v>7.371431739977341E-3</c:v>
                </c:pt>
                <c:pt idx="53">
                  <c:v>7.9947337219219428E-3</c:v>
                </c:pt>
                <c:pt idx="54">
                  <c:v>8.2259921122551649E-3</c:v>
                </c:pt>
                <c:pt idx="55">
                  <c:v>8.3267788240635188E-3</c:v>
                </c:pt>
                <c:pt idx="56">
                  <c:v>8.7395789583788464E-3</c:v>
                </c:pt>
                <c:pt idx="57">
                  <c:v>9.1718411796530841E-3</c:v>
                </c:pt>
                <c:pt idx="58">
                  <c:v>9.3989937660148293E-3</c:v>
                </c:pt>
                <c:pt idx="59">
                  <c:v>9.1689816849098715E-3</c:v>
                </c:pt>
                <c:pt idx="60">
                  <c:v>9.7052205032124306E-3</c:v>
                </c:pt>
              </c:numCache>
            </c:numRef>
          </c:val>
          <c:smooth val="0"/>
        </c:ser>
        <c:ser>
          <c:idx val="2"/>
          <c:order val="1"/>
          <c:tx>
            <c:strRef>
              <c:f>Sheet1!$D$4</c:f>
              <c:strCache>
                <c:ptCount val="1"/>
                <c:pt idx="0">
                  <c:v>Growth Rate High Economic Growth</c:v>
                </c:pt>
              </c:strCache>
            </c:strRef>
          </c:tx>
          <c:spPr>
            <a:ln w="22225" cap="rnd">
              <a:solidFill>
                <a:schemeClr val="accent1">
                  <a:lumMod val="75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Sheet1!$D$5:$D$65</c:f>
              <c:numCache>
                <c:formatCode>0.00%</c:formatCode>
                <c:ptCount val="61"/>
                <c:pt idx="0">
                  <c:v>4.9074396324362279E-2</c:v>
                </c:pt>
                <c:pt idx="1">
                  <c:v>3.8334575679510596E-2</c:v>
                </c:pt>
                <c:pt idx="2">
                  <c:v>1.6839919740248899E-2</c:v>
                </c:pt>
                <c:pt idx="3">
                  <c:v>1.8865425982240946E-2</c:v>
                </c:pt>
                <c:pt idx="4">
                  <c:v>2.2014011717499171E-2</c:v>
                </c:pt>
                <c:pt idx="5">
                  <c:v>2.9794682194633326E-2</c:v>
                </c:pt>
                <c:pt idx="6">
                  <c:v>2.7356547285611654E-2</c:v>
                </c:pt>
                <c:pt idx="7">
                  <c:v>2.3356857388466823E-2</c:v>
                </c:pt>
                <c:pt idx="8">
                  <c:v>2.6787260680826819E-2</c:v>
                </c:pt>
                <c:pt idx="9">
                  <c:v>2.3023319227118977E-2</c:v>
                </c:pt>
                <c:pt idx="10">
                  <c:v>2.8507360042526741E-2</c:v>
                </c:pt>
                <c:pt idx="11">
                  <c:v>1.2685726115517992E-2</c:v>
                </c:pt>
                <c:pt idx="12">
                  <c:v>1.3959040142822232E-2</c:v>
                </c:pt>
                <c:pt idx="13">
                  <c:v>6.4235087126658375E-3</c:v>
                </c:pt>
                <c:pt idx="14">
                  <c:v>1.4668789994359832E-2</c:v>
                </c:pt>
                <c:pt idx="15">
                  <c:v>1.6196517668597421E-2</c:v>
                </c:pt>
                <c:pt idx="16">
                  <c:v>1.3897996521021305E-2</c:v>
                </c:pt>
                <c:pt idx="17">
                  <c:v>1.5395401903384842E-2</c:v>
                </c:pt>
                <c:pt idx="18">
                  <c:v>4.8030540642500785E-3</c:v>
                </c:pt>
                <c:pt idx="19">
                  <c:v>-8.1987385358968101E-3</c:v>
                </c:pt>
                <c:pt idx="20">
                  <c:v>-2.9821004242736038E-4</c:v>
                </c:pt>
                <c:pt idx="21">
                  <c:v>1.4153288132248143E-3</c:v>
                </c:pt>
                <c:pt idx="22">
                  <c:v>9.626069943538651E-3</c:v>
                </c:pt>
                <c:pt idx="23">
                  <c:v>-1.5823873945460809E-3</c:v>
                </c:pt>
                <c:pt idx="24">
                  <c:v>1.771780628015307E-3</c:v>
                </c:pt>
                <c:pt idx="25">
                  <c:v>5.8674016063922085E-3</c:v>
                </c:pt>
                <c:pt idx="26">
                  <c:v>2.9191994440820324E-3</c:v>
                </c:pt>
                <c:pt idx="27">
                  <c:v>-3.3248349621081141E-3</c:v>
                </c:pt>
                <c:pt idx="28">
                  <c:v>8.7383700314953572E-3</c:v>
                </c:pt>
                <c:pt idx="29">
                  <c:v>4.4478808813386284E-3</c:v>
                </c:pt>
                <c:pt idx="30">
                  <c:v>-5.4096309324049852E-3</c:v>
                </c:pt>
                <c:pt idx="31">
                  <c:v>-1.2194147768836983E-3</c:v>
                </c:pt>
                <c:pt idx="32">
                  <c:v>4.9302064590903694E-3</c:v>
                </c:pt>
                <c:pt idx="33">
                  <c:v>2.7853748470404227E-2</c:v>
                </c:pt>
                <c:pt idx="34">
                  <c:v>1.5588695956827658E-2</c:v>
                </c:pt>
                <c:pt idx="35">
                  <c:v>1.7631022319982925E-2</c:v>
                </c:pt>
                <c:pt idx="36">
                  <c:v>1.1225887206155027E-2</c:v>
                </c:pt>
                <c:pt idx="37">
                  <c:v>9.9274811914000782E-3</c:v>
                </c:pt>
                <c:pt idx="38">
                  <c:v>8.4811664957156196E-3</c:v>
                </c:pt>
                <c:pt idx="39">
                  <c:v>7.9971452845888358E-3</c:v>
                </c:pt>
                <c:pt idx="40">
                  <c:v>7.8315741745140777E-3</c:v>
                </c:pt>
                <c:pt idx="41">
                  <c:v>7.8039999892500767E-3</c:v>
                </c:pt>
                <c:pt idx="42">
                  <c:v>7.8157069541433533E-3</c:v>
                </c:pt>
                <c:pt idx="43">
                  <c:v>8.1734137010354146E-3</c:v>
                </c:pt>
                <c:pt idx="44">
                  <c:v>8.6666669960393516E-3</c:v>
                </c:pt>
                <c:pt idx="45">
                  <c:v>9.6315313382653311E-3</c:v>
                </c:pt>
                <c:pt idx="46">
                  <c:v>1.0678035155934351E-2</c:v>
                </c:pt>
                <c:pt idx="47">
                  <c:v>1.1778869810991743E-2</c:v>
                </c:pt>
                <c:pt idx="48">
                  <c:v>1.2493245345606141E-2</c:v>
                </c:pt>
                <c:pt idx="49">
                  <c:v>1.2653452578010427E-2</c:v>
                </c:pt>
                <c:pt idx="50">
                  <c:v>1.2125250393396625E-2</c:v>
                </c:pt>
                <c:pt idx="51">
                  <c:v>1.1818747516293193E-2</c:v>
                </c:pt>
                <c:pt idx="52">
                  <c:v>1.1874392377437371E-2</c:v>
                </c:pt>
                <c:pt idx="53">
                  <c:v>1.2489604612116123E-2</c:v>
                </c:pt>
                <c:pt idx="54">
                  <c:v>1.2709696911036739E-2</c:v>
                </c:pt>
                <c:pt idx="55">
                  <c:v>1.2768663924930035E-2</c:v>
                </c:pt>
                <c:pt idx="56">
                  <c:v>1.2532244443796081E-2</c:v>
                </c:pt>
                <c:pt idx="57">
                  <c:v>1.2684069282646426E-2</c:v>
                </c:pt>
                <c:pt idx="58">
                  <c:v>1.256796337914623E-2</c:v>
                </c:pt>
                <c:pt idx="59">
                  <c:v>1.2647980934896941E-2</c:v>
                </c:pt>
                <c:pt idx="60">
                  <c:v>1.2531982613457338E-2</c:v>
                </c:pt>
              </c:numCache>
            </c:numRef>
          </c:val>
          <c:smooth val="0"/>
        </c:ser>
        <c:ser>
          <c:idx val="1"/>
          <c:order val="2"/>
          <c:tx>
            <c:strRef>
              <c:f>Sheet1!$B$4</c:f>
              <c:strCache>
                <c:ptCount val="1"/>
                <c:pt idx="0">
                  <c:v>Growth Rate Reference</c:v>
                </c:pt>
              </c:strCache>
            </c:strRef>
          </c:tx>
          <c:spPr>
            <a:ln w="22225" cap="rnd">
              <a:solidFill>
                <a:sysClr val="windowText" lastClr="000000"/>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Sheet1!$B$5:$B$65</c:f>
              <c:numCache>
                <c:formatCode>0.00%</c:formatCode>
                <c:ptCount val="61"/>
                <c:pt idx="0">
                  <c:v>4.9074396324362279E-2</c:v>
                </c:pt>
                <c:pt idx="1">
                  <c:v>3.8334575679510596E-2</c:v>
                </c:pt>
                <c:pt idx="2">
                  <c:v>1.6839919740248899E-2</c:v>
                </c:pt>
                <c:pt idx="3">
                  <c:v>1.8865425982240946E-2</c:v>
                </c:pt>
                <c:pt idx="4">
                  <c:v>2.2014011717499171E-2</c:v>
                </c:pt>
                <c:pt idx="5">
                  <c:v>2.9794682194633326E-2</c:v>
                </c:pt>
                <c:pt idx="6">
                  <c:v>2.7356547285611654E-2</c:v>
                </c:pt>
                <c:pt idx="7">
                  <c:v>2.3356857388466823E-2</c:v>
                </c:pt>
                <c:pt idx="8">
                  <c:v>2.6787260680826819E-2</c:v>
                </c:pt>
                <c:pt idx="9">
                  <c:v>2.3023319227118977E-2</c:v>
                </c:pt>
                <c:pt idx="10">
                  <c:v>2.8507360042526741E-2</c:v>
                </c:pt>
                <c:pt idx="11">
                  <c:v>1.2685726115517992E-2</c:v>
                </c:pt>
                <c:pt idx="12">
                  <c:v>1.3959040142822232E-2</c:v>
                </c:pt>
                <c:pt idx="13">
                  <c:v>6.4235087126658375E-3</c:v>
                </c:pt>
                <c:pt idx="14">
                  <c:v>1.4668789994359832E-2</c:v>
                </c:pt>
                <c:pt idx="15">
                  <c:v>1.6196517668597421E-2</c:v>
                </c:pt>
                <c:pt idx="16">
                  <c:v>1.3897996521021305E-2</c:v>
                </c:pt>
                <c:pt idx="17">
                  <c:v>1.5395401903384842E-2</c:v>
                </c:pt>
                <c:pt idx="18">
                  <c:v>4.8030540642500785E-3</c:v>
                </c:pt>
                <c:pt idx="19">
                  <c:v>-8.1987385358968101E-3</c:v>
                </c:pt>
                <c:pt idx="20">
                  <c:v>-2.9821004242736038E-4</c:v>
                </c:pt>
                <c:pt idx="21">
                  <c:v>1.4153288132248143E-3</c:v>
                </c:pt>
                <c:pt idx="22">
                  <c:v>9.626069943538651E-3</c:v>
                </c:pt>
                <c:pt idx="23">
                  <c:v>-1.5823873945460809E-3</c:v>
                </c:pt>
                <c:pt idx="24">
                  <c:v>1.771780628015307E-3</c:v>
                </c:pt>
                <c:pt idx="25">
                  <c:v>5.8674016063922085E-3</c:v>
                </c:pt>
                <c:pt idx="26">
                  <c:v>2.9191994440820324E-3</c:v>
                </c:pt>
                <c:pt idx="27">
                  <c:v>-3.3248349621081141E-3</c:v>
                </c:pt>
                <c:pt idx="28">
                  <c:v>8.7383700314953572E-3</c:v>
                </c:pt>
                <c:pt idx="29">
                  <c:v>4.4478808813386284E-3</c:v>
                </c:pt>
                <c:pt idx="30">
                  <c:v>-5.4096309324049852E-3</c:v>
                </c:pt>
                <c:pt idx="31">
                  <c:v>-1.2217378664379774E-3</c:v>
                </c:pt>
                <c:pt idx="32">
                  <c:v>4.4651680978184949E-3</c:v>
                </c:pt>
                <c:pt idx="33">
                  <c:v>2.531758348667168E-2</c:v>
                </c:pt>
                <c:pt idx="34">
                  <c:v>1.159060661302469E-2</c:v>
                </c:pt>
                <c:pt idx="35">
                  <c:v>1.2657794259929522E-2</c:v>
                </c:pt>
                <c:pt idx="36">
                  <c:v>7.3164665007319218E-3</c:v>
                </c:pt>
                <c:pt idx="37">
                  <c:v>6.6678809207603162E-3</c:v>
                </c:pt>
                <c:pt idx="38">
                  <c:v>5.8273449995276394E-3</c:v>
                </c:pt>
                <c:pt idx="39">
                  <c:v>5.7112961322722811E-3</c:v>
                </c:pt>
                <c:pt idx="40">
                  <c:v>5.6888294124464167E-3</c:v>
                </c:pt>
                <c:pt idx="41">
                  <c:v>5.7892986962206905E-3</c:v>
                </c:pt>
                <c:pt idx="42">
                  <c:v>5.9711493110579106E-3</c:v>
                </c:pt>
                <c:pt idx="43">
                  <c:v>6.2881537934358356E-3</c:v>
                </c:pt>
                <c:pt idx="44">
                  <c:v>6.6177824291924203E-3</c:v>
                </c:pt>
                <c:pt idx="45">
                  <c:v>7.0131253991931874E-3</c:v>
                </c:pt>
                <c:pt idx="46">
                  <c:v>7.7008236844047229E-3</c:v>
                </c:pt>
                <c:pt idx="47">
                  <c:v>8.6342241287302723E-3</c:v>
                </c:pt>
                <c:pt idx="48">
                  <c:v>9.3079093319796691E-3</c:v>
                </c:pt>
                <c:pt idx="49">
                  <c:v>9.5864405883443471E-3</c:v>
                </c:pt>
                <c:pt idx="50">
                  <c:v>9.3014023491970743E-3</c:v>
                </c:pt>
                <c:pt idx="51">
                  <c:v>9.2197983405011286E-3</c:v>
                </c:pt>
                <c:pt idx="52">
                  <c:v>9.4381479507272825E-3</c:v>
                </c:pt>
                <c:pt idx="53">
                  <c:v>9.880448208260173E-3</c:v>
                </c:pt>
                <c:pt idx="54">
                  <c:v>1.0114417873410275E-2</c:v>
                </c:pt>
                <c:pt idx="55">
                  <c:v>1.0195195717819017E-2</c:v>
                </c:pt>
                <c:pt idx="56">
                  <c:v>1.0367411711661445E-2</c:v>
                </c:pt>
                <c:pt idx="57">
                  <c:v>1.0314945601391345E-2</c:v>
                </c:pt>
                <c:pt idx="58">
                  <c:v>1.0107226723131468E-2</c:v>
                </c:pt>
                <c:pt idx="59">
                  <c:v>1.0097934351019244E-2</c:v>
                </c:pt>
                <c:pt idx="60">
                  <c:v>1.0710476793759138E-2</c:v>
                </c:pt>
              </c:numCache>
            </c:numRef>
          </c:val>
          <c:smooth val="0"/>
        </c:ser>
        <c:dLbls>
          <c:showLegendKey val="0"/>
          <c:showVal val="0"/>
          <c:showCatName val="0"/>
          <c:showSerName val="0"/>
          <c:showPercent val="0"/>
          <c:showBubbleSize val="0"/>
        </c:dLbls>
        <c:smooth val="0"/>
        <c:axId val="-217359584"/>
        <c:axId val="-217356864"/>
        <c:extLst/>
      </c:lineChart>
      <c:catAx>
        <c:axId val="-217359584"/>
        <c:scaling>
          <c:orientation val="minMax"/>
        </c:scaling>
        <c:delete val="0"/>
        <c:axPos val="b"/>
        <c:numFmt formatCode="General" sourceLinked="1"/>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6864"/>
        <c:crosses val="autoZero"/>
        <c:auto val="1"/>
        <c:lblAlgn val="ctr"/>
        <c:lblOffset val="100"/>
        <c:tickLblSkip val="10"/>
        <c:tickMarkSkip val="10"/>
        <c:noMultiLvlLbl val="0"/>
      </c:catAx>
      <c:valAx>
        <c:axId val="-217356864"/>
        <c:scaling>
          <c:orientation val="minMax"/>
          <c:max val="5.000000000000001E-2"/>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9584"/>
        <c:crossesAt val="3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69081545264162"/>
          <c:y val="0.2266248258079718"/>
          <c:w val="0.74393119722478329"/>
          <c:h val="0.51641470312646687"/>
        </c:manualLayout>
      </c:layout>
      <c:barChart>
        <c:barDir val="col"/>
        <c:grouping val="stacked"/>
        <c:varyColors val="0"/>
        <c:ser>
          <c:idx val="3"/>
          <c:order val="0"/>
          <c:tx>
            <c:strRef>
              <c:f>Sheet1!$C$1</c:f>
              <c:strCache>
                <c:ptCount val="1"/>
                <c:pt idx="0">
                  <c:v>Electric Sales</c:v>
                </c:pt>
              </c:strCache>
            </c:strRef>
          </c:tx>
          <c:spPr>
            <a:solidFill>
              <a:schemeClr val="tx2"/>
            </a:solidFill>
            <a:ln>
              <a:noFill/>
            </a:ln>
            <a:effectLst/>
          </c:spPr>
          <c:invertIfNegative val="0"/>
          <c:cat>
            <c:numRef>
              <c:f>Sheet1!$B$2:$B$16</c:f>
              <c:numCache>
                <c:formatCode>General</c:formatCode>
                <c:ptCount val="15"/>
                <c:pt idx="0">
                  <c:v>1990</c:v>
                </c:pt>
                <c:pt idx="1">
                  <c:v>2021</c:v>
                </c:pt>
                <c:pt idx="2">
                  <c:v>2050</c:v>
                </c:pt>
                <c:pt idx="4">
                  <c:v>1990</c:v>
                </c:pt>
                <c:pt idx="5">
                  <c:v>2021</c:v>
                </c:pt>
                <c:pt idx="6">
                  <c:v>2050</c:v>
                </c:pt>
                <c:pt idx="8">
                  <c:v>1990</c:v>
                </c:pt>
                <c:pt idx="9">
                  <c:v>2021</c:v>
                </c:pt>
                <c:pt idx="10">
                  <c:v>2050</c:v>
                </c:pt>
                <c:pt idx="12">
                  <c:v>1990</c:v>
                </c:pt>
                <c:pt idx="13">
                  <c:v>2021</c:v>
                </c:pt>
                <c:pt idx="14">
                  <c:v>2050</c:v>
                </c:pt>
              </c:numCache>
            </c:numRef>
          </c:cat>
          <c:val>
            <c:numRef>
              <c:f>Sheet1!$C$2:$C$16</c:f>
              <c:numCache>
                <c:formatCode>General</c:formatCode>
                <c:ptCount val="15"/>
                <c:pt idx="0">
                  <c:v>924.01869899999997</c:v>
                </c:pt>
                <c:pt idx="1">
                  <c:v>1490.3607179999999</c:v>
                </c:pt>
                <c:pt idx="2">
                  <c:v>1814.8610839999999</c:v>
                </c:pt>
                <c:pt idx="4">
                  <c:v>838.26310599999999</c:v>
                </c:pt>
                <c:pt idx="5">
                  <c:v>1318.7407229999999</c:v>
                </c:pt>
                <c:pt idx="6">
                  <c:v>1537.9532469999999</c:v>
                </c:pt>
                <c:pt idx="8">
                  <c:v>945.521694999999</c:v>
                </c:pt>
                <c:pt idx="9">
                  <c:v>981.15417500000001</c:v>
                </c:pt>
                <c:pt idx="10">
                  <c:v>1217.4959719999999</c:v>
                </c:pt>
                <c:pt idx="12">
                  <c:v>4.7511650000000003</c:v>
                </c:pt>
                <c:pt idx="13">
                  <c:v>12.948790000000001</c:v>
                </c:pt>
                <c:pt idx="14">
                  <c:v>145.683121</c:v>
                </c:pt>
              </c:numCache>
            </c:numRef>
          </c:val>
        </c:ser>
        <c:ser>
          <c:idx val="5"/>
          <c:order val="1"/>
          <c:tx>
            <c:strRef>
              <c:f>Sheet1!$D$1</c:f>
              <c:strCache>
                <c:ptCount val="1"/>
                <c:pt idx="0">
                  <c:v>Direct Use</c:v>
                </c:pt>
              </c:strCache>
            </c:strRef>
          </c:tx>
          <c:spPr>
            <a:solidFill>
              <a:schemeClr val="accent1"/>
            </a:solidFill>
            <a:ln>
              <a:noFill/>
            </a:ln>
            <a:effectLst/>
          </c:spPr>
          <c:invertIfNegative val="0"/>
          <c:cat>
            <c:numRef>
              <c:f>Sheet1!$B$2:$B$16</c:f>
              <c:numCache>
                <c:formatCode>General</c:formatCode>
                <c:ptCount val="15"/>
                <c:pt idx="0">
                  <c:v>1990</c:v>
                </c:pt>
                <c:pt idx="1">
                  <c:v>2021</c:v>
                </c:pt>
                <c:pt idx="2">
                  <c:v>2050</c:v>
                </c:pt>
                <c:pt idx="4">
                  <c:v>1990</c:v>
                </c:pt>
                <c:pt idx="5">
                  <c:v>2021</c:v>
                </c:pt>
                <c:pt idx="6">
                  <c:v>2050</c:v>
                </c:pt>
                <c:pt idx="8">
                  <c:v>1990</c:v>
                </c:pt>
                <c:pt idx="9">
                  <c:v>2021</c:v>
                </c:pt>
                <c:pt idx="10">
                  <c:v>2050</c:v>
                </c:pt>
                <c:pt idx="12">
                  <c:v>1990</c:v>
                </c:pt>
                <c:pt idx="13">
                  <c:v>2021</c:v>
                </c:pt>
                <c:pt idx="14">
                  <c:v>2050</c:v>
                </c:pt>
              </c:numCache>
            </c:numRef>
          </c:cat>
          <c:val>
            <c:numRef>
              <c:f>Sheet1!$D$2:$D$16</c:f>
              <c:numCache>
                <c:formatCode>General</c:formatCode>
                <c:ptCount val="15"/>
                <c:pt idx="0">
                  <c:v>1.1771999999999999E-2</c:v>
                </c:pt>
                <c:pt idx="1">
                  <c:v>28.42709</c:v>
                </c:pt>
                <c:pt idx="2">
                  <c:v>155.98519899999999</c:v>
                </c:pt>
                <c:pt idx="4">
                  <c:v>2.5750634048737302</c:v>
                </c:pt>
                <c:pt idx="5">
                  <c:v>28.024908</c:v>
                </c:pt>
                <c:pt idx="6">
                  <c:v>94.271179000000004</c:v>
                </c:pt>
                <c:pt idx="8">
                  <c:v>57.715862595126303</c:v>
                </c:pt>
                <c:pt idx="9">
                  <c:v>114.002425</c:v>
                </c:pt>
                <c:pt idx="10">
                  <c:v>157.38358199999999</c:v>
                </c:pt>
                <c:pt idx="12">
                  <c:v>0</c:v>
                </c:pt>
                <c:pt idx="13">
                  <c:v>0</c:v>
                </c:pt>
                <c:pt idx="14">
                  <c:v>0</c:v>
                </c:pt>
              </c:numCache>
            </c:numRef>
          </c:val>
        </c:ser>
        <c:dLbls>
          <c:showLegendKey val="0"/>
          <c:showVal val="0"/>
          <c:showCatName val="0"/>
          <c:showSerName val="0"/>
          <c:showPercent val="0"/>
          <c:showBubbleSize val="0"/>
        </c:dLbls>
        <c:gapWidth val="67"/>
        <c:overlap val="100"/>
        <c:axId val="-217349248"/>
        <c:axId val="-217347616"/>
      </c:barChart>
      <c:catAx>
        <c:axId val="-2173492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47616"/>
        <c:crosses val="autoZero"/>
        <c:auto val="1"/>
        <c:lblAlgn val="ctr"/>
        <c:lblOffset val="100"/>
        <c:noMultiLvlLbl val="0"/>
      </c:catAx>
      <c:valAx>
        <c:axId val="-217347616"/>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49248"/>
        <c:crosses val="autoZero"/>
        <c:crossBetween val="between"/>
        <c:majorUnit val="40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03346677540326E-2"/>
          <c:y val="0.18682796436667418"/>
          <c:w val="0.70085776282863566"/>
          <c:h val="0.72233294900931899"/>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1847.2902785799999</c:v>
                </c:pt>
                <c:pt idx="1">
                  <c:v>1733.4300053999998</c:v>
                </c:pt>
                <c:pt idx="2">
                  <c:v>1514.0429446200001</c:v>
                </c:pt>
                <c:pt idx="3">
                  <c:v>1581.1147158599999</c:v>
                </c:pt>
                <c:pt idx="4">
                  <c:v>1581.71034981</c:v>
                </c:pt>
                <c:pt idx="5">
                  <c:v>1352.3981967300001</c:v>
                </c:pt>
                <c:pt idx="6">
                  <c:v>1239.1486544000004</c:v>
                </c:pt>
                <c:pt idx="7">
                  <c:v>1205.8352759700001</c:v>
                </c:pt>
                <c:pt idx="8">
                  <c:v>1149.48733868</c:v>
                </c:pt>
                <c:pt idx="9">
                  <c:v>964.95681157000001</c:v>
                </c:pt>
                <c:pt idx="10">
                  <c:v>773.80533952000019</c:v>
                </c:pt>
                <c:pt idx="11">
                  <c:v>954.06500199999994</c:v>
                </c:pt>
                <c:pt idx="12">
                  <c:v>918.89996300000007</c:v>
                </c:pt>
                <c:pt idx="13">
                  <c:v>882.33966099999998</c:v>
                </c:pt>
                <c:pt idx="14">
                  <c:v>771.82916299999999</c:v>
                </c:pt>
                <c:pt idx="15">
                  <c:v>755.28100599999993</c:v>
                </c:pt>
                <c:pt idx="16">
                  <c:v>742.52978499999995</c:v>
                </c:pt>
                <c:pt idx="17">
                  <c:v>738.535034</c:v>
                </c:pt>
                <c:pt idx="18">
                  <c:v>738.09484900000007</c:v>
                </c:pt>
                <c:pt idx="19">
                  <c:v>733.08630400000004</c:v>
                </c:pt>
                <c:pt idx="20">
                  <c:v>709.31781000000001</c:v>
                </c:pt>
                <c:pt idx="21">
                  <c:v>701.43432599999994</c:v>
                </c:pt>
                <c:pt idx="22">
                  <c:v>703.11224400000003</c:v>
                </c:pt>
                <c:pt idx="23">
                  <c:v>703.18511999999998</c:v>
                </c:pt>
                <c:pt idx="24">
                  <c:v>676.61968999999999</c:v>
                </c:pt>
                <c:pt idx="25">
                  <c:v>663.26238999999998</c:v>
                </c:pt>
                <c:pt idx="26">
                  <c:v>650.21386699999994</c:v>
                </c:pt>
                <c:pt idx="27">
                  <c:v>650.19030799999996</c:v>
                </c:pt>
                <c:pt idx="28">
                  <c:v>642.878784</c:v>
                </c:pt>
                <c:pt idx="29">
                  <c:v>633.64135700000008</c:v>
                </c:pt>
                <c:pt idx="30">
                  <c:v>622.98260500000004</c:v>
                </c:pt>
                <c:pt idx="31">
                  <c:v>621.35443099999998</c:v>
                </c:pt>
                <c:pt idx="32">
                  <c:v>615.41449</c:v>
                </c:pt>
                <c:pt idx="33">
                  <c:v>607.71307400000001</c:v>
                </c:pt>
                <c:pt idx="34">
                  <c:v>601.85137899999995</c:v>
                </c:pt>
                <c:pt idx="35">
                  <c:v>591.40521200000001</c:v>
                </c:pt>
                <c:pt idx="36">
                  <c:v>588.81481900000006</c:v>
                </c:pt>
                <c:pt idx="37">
                  <c:v>588.25146500000005</c:v>
                </c:pt>
                <c:pt idx="38">
                  <c:v>584.10760500000004</c:v>
                </c:pt>
                <c:pt idx="39">
                  <c:v>583.82385299999999</c:v>
                </c:pt>
                <c:pt idx="40">
                  <c:v>573.40673800000002</c:v>
                </c:pt>
              </c:numCache>
            </c:numRef>
          </c:val>
          <c:smooth val="0"/>
        </c:ser>
        <c:ser>
          <c:idx val="1"/>
          <c:order val="1"/>
          <c:tx>
            <c:strRef>
              <c:f>Sheet1!$C$1</c:f>
              <c:strCache>
                <c:ptCount val="1"/>
                <c:pt idx="0">
                  <c:v>solar</c:v>
                </c:pt>
              </c:strCache>
            </c:strRef>
          </c:tx>
          <c:spPr>
            <a:ln w="22225" cap="rnd">
              <a:solidFill>
                <a:srgbClr val="FFC70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1.2121816299999999</c:v>
                </c:pt>
                <c:pt idx="1">
                  <c:v>1.8176956799999999</c:v>
                </c:pt>
                <c:pt idx="2">
                  <c:v>4.3266752700000009</c:v>
                </c:pt>
                <c:pt idx="3">
                  <c:v>9.0356204899999994</c:v>
                </c:pt>
                <c:pt idx="4">
                  <c:v>17.691031240000001</c:v>
                </c:pt>
                <c:pt idx="5">
                  <c:v>24.892903619999998</c:v>
                </c:pt>
                <c:pt idx="6">
                  <c:v>36.054121160000001</c:v>
                </c:pt>
                <c:pt idx="7">
                  <c:v>53.286865149999997</c:v>
                </c:pt>
                <c:pt idx="8">
                  <c:v>63.825314550000002</c:v>
                </c:pt>
                <c:pt idx="9">
                  <c:v>71.936822289999995</c:v>
                </c:pt>
                <c:pt idx="10">
                  <c:v>90.890816700000002</c:v>
                </c:pt>
                <c:pt idx="11">
                  <c:v>164.247604</c:v>
                </c:pt>
                <c:pt idx="12">
                  <c:v>202.86264</c:v>
                </c:pt>
                <c:pt idx="13">
                  <c:v>254.584091</c:v>
                </c:pt>
                <c:pt idx="14">
                  <c:v>297.69036899999998</c:v>
                </c:pt>
                <c:pt idx="15">
                  <c:v>316.30291699999998</c:v>
                </c:pt>
                <c:pt idx="16">
                  <c:v>333.04202299999997</c:v>
                </c:pt>
                <c:pt idx="17">
                  <c:v>358.14822400000003</c:v>
                </c:pt>
                <c:pt idx="18">
                  <c:v>380.30560299999996</c:v>
                </c:pt>
                <c:pt idx="19">
                  <c:v>400.07531699999998</c:v>
                </c:pt>
                <c:pt idx="20">
                  <c:v>418.77554300000003</c:v>
                </c:pt>
                <c:pt idx="21">
                  <c:v>431.93423499999994</c:v>
                </c:pt>
                <c:pt idx="22">
                  <c:v>441.680542</c:v>
                </c:pt>
                <c:pt idx="23">
                  <c:v>452.31042500000001</c:v>
                </c:pt>
                <c:pt idx="24">
                  <c:v>467.567566</c:v>
                </c:pt>
                <c:pt idx="25">
                  <c:v>481.68865999999997</c:v>
                </c:pt>
                <c:pt idx="26">
                  <c:v>498.15014600000001</c:v>
                </c:pt>
                <c:pt idx="27">
                  <c:v>513.645264</c:v>
                </c:pt>
                <c:pt idx="28">
                  <c:v>525.080017</c:v>
                </c:pt>
                <c:pt idx="29">
                  <c:v>537.80444299999999</c:v>
                </c:pt>
                <c:pt idx="30">
                  <c:v>550.32665999999995</c:v>
                </c:pt>
                <c:pt idx="31">
                  <c:v>565.50134300000002</c:v>
                </c:pt>
                <c:pt idx="32">
                  <c:v>582.98516799999993</c:v>
                </c:pt>
                <c:pt idx="33">
                  <c:v>600.34429899999998</c:v>
                </c:pt>
                <c:pt idx="34">
                  <c:v>620.78082300000005</c:v>
                </c:pt>
                <c:pt idx="35">
                  <c:v>638.34643600000004</c:v>
                </c:pt>
                <c:pt idx="36">
                  <c:v>657.84155299999998</c:v>
                </c:pt>
                <c:pt idx="37">
                  <c:v>677.15893600000004</c:v>
                </c:pt>
                <c:pt idx="38">
                  <c:v>694.28185999999994</c:v>
                </c:pt>
                <c:pt idx="39">
                  <c:v>711.30688499999997</c:v>
                </c:pt>
                <c:pt idx="40">
                  <c:v>729.11163299999998</c:v>
                </c:pt>
              </c:numCache>
            </c:numRef>
          </c:val>
          <c:smooth val="0"/>
        </c:ser>
        <c:ser>
          <c:idx val="2"/>
          <c:order val="2"/>
          <c:tx>
            <c:strRef>
              <c:f>Sheet1!$D$1</c:f>
              <c:strCache>
                <c:ptCount val="1"/>
                <c:pt idx="0">
                  <c:v>wind</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94.652246120000001</c:v>
                </c:pt>
                <c:pt idx="1">
                  <c:v>120.17659867</c:v>
                </c:pt>
                <c:pt idx="2">
                  <c:v>140.82170288999995</c:v>
                </c:pt>
                <c:pt idx="3">
                  <c:v>167.83974546000005</c:v>
                </c:pt>
                <c:pt idx="4">
                  <c:v>181.65528186</c:v>
                </c:pt>
                <c:pt idx="5">
                  <c:v>190.71854777999999</c:v>
                </c:pt>
                <c:pt idx="6">
                  <c:v>226.99256216000001</c:v>
                </c:pt>
                <c:pt idx="7">
                  <c:v>254.30269523999999</c:v>
                </c:pt>
                <c:pt idx="8">
                  <c:v>272.66745373000003</c:v>
                </c:pt>
                <c:pt idx="9">
                  <c:v>295.88248353</c:v>
                </c:pt>
                <c:pt idx="10">
                  <c:v>337.5098146900001</c:v>
                </c:pt>
                <c:pt idx="11">
                  <c:v>377.66265899999996</c:v>
                </c:pt>
                <c:pt idx="12">
                  <c:v>422.23644999999999</c:v>
                </c:pt>
                <c:pt idx="13">
                  <c:v>439.63708499999996</c:v>
                </c:pt>
                <c:pt idx="14">
                  <c:v>474.16632099999998</c:v>
                </c:pt>
                <c:pt idx="15">
                  <c:v>534.33154300000001</c:v>
                </c:pt>
                <c:pt idx="16">
                  <c:v>554.91528300000004</c:v>
                </c:pt>
                <c:pt idx="17">
                  <c:v>565.09875499999998</c:v>
                </c:pt>
                <c:pt idx="18">
                  <c:v>575.56744400000002</c:v>
                </c:pt>
                <c:pt idx="19">
                  <c:v>579.70263699999998</c:v>
                </c:pt>
                <c:pt idx="20">
                  <c:v>605.24285899999995</c:v>
                </c:pt>
                <c:pt idx="21">
                  <c:v>613.34466599999996</c:v>
                </c:pt>
                <c:pt idx="22">
                  <c:v>615.48706100000004</c:v>
                </c:pt>
                <c:pt idx="23">
                  <c:v>617.40521200000001</c:v>
                </c:pt>
                <c:pt idx="24">
                  <c:v>635.50720200000001</c:v>
                </c:pt>
                <c:pt idx="25">
                  <c:v>665.23431399999993</c:v>
                </c:pt>
                <c:pt idx="26">
                  <c:v>674.49121100000002</c:v>
                </c:pt>
                <c:pt idx="27">
                  <c:v>678.90032999999994</c:v>
                </c:pt>
                <c:pt idx="28">
                  <c:v>682.012024</c:v>
                </c:pt>
                <c:pt idx="29">
                  <c:v>684.86547900000005</c:v>
                </c:pt>
                <c:pt idx="30">
                  <c:v>690.39788799999997</c:v>
                </c:pt>
                <c:pt idx="31">
                  <c:v>697.70306399999993</c:v>
                </c:pt>
                <c:pt idx="32">
                  <c:v>707.013733</c:v>
                </c:pt>
                <c:pt idx="33">
                  <c:v>717.071777</c:v>
                </c:pt>
                <c:pt idx="34">
                  <c:v>729.81054699999993</c:v>
                </c:pt>
                <c:pt idx="35">
                  <c:v>746.29632600000002</c:v>
                </c:pt>
                <c:pt idx="36">
                  <c:v>756.87823500000002</c:v>
                </c:pt>
                <c:pt idx="37">
                  <c:v>764.72186299999998</c:v>
                </c:pt>
                <c:pt idx="38">
                  <c:v>771.61102300000005</c:v>
                </c:pt>
                <c:pt idx="39">
                  <c:v>779.43957499999999</c:v>
                </c:pt>
                <c:pt idx="40">
                  <c:v>793.96417199999996</c:v>
                </c:pt>
              </c:numCache>
            </c:numRef>
          </c:val>
          <c:smooth val="0"/>
        </c:ser>
        <c:ser>
          <c:idx val="3"/>
          <c:order val="3"/>
          <c:tx>
            <c:strRef>
              <c:f>Sheet1!$E$1</c:f>
              <c:strCache>
                <c:ptCount val="1"/>
                <c:pt idx="0">
                  <c:v>other renewables</c:v>
                </c:pt>
              </c:strCache>
            </c:strRef>
          </c:tx>
          <c:spPr>
            <a:ln w="22225" cap="rnd">
              <a:solidFill>
                <a:srgbClr val="7030A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331.51164900000003</c:v>
                </c:pt>
                <c:pt idx="1">
                  <c:v>391.34180154000001</c:v>
                </c:pt>
                <c:pt idx="2">
                  <c:v>349.42481507000002</c:v>
                </c:pt>
                <c:pt idx="3">
                  <c:v>345.19808358000017</c:v>
                </c:pt>
                <c:pt idx="4">
                  <c:v>339.23300718000002</c:v>
                </c:pt>
                <c:pt idx="5">
                  <c:v>328.62953738999994</c:v>
                </c:pt>
                <c:pt idx="6">
                  <c:v>346.39841826000003</c:v>
                </c:pt>
                <c:pt idx="7">
                  <c:v>378.99311614999999</c:v>
                </c:pt>
                <c:pt idx="8">
                  <c:v>370.32304654000001</c:v>
                </c:pt>
                <c:pt idx="9">
                  <c:v>360.85340085000001</c:v>
                </c:pt>
                <c:pt idx="10">
                  <c:v>364.09542936000003</c:v>
                </c:pt>
                <c:pt idx="11">
                  <c:v>336.81096100000002</c:v>
                </c:pt>
                <c:pt idx="12">
                  <c:v>347.76835599999987</c:v>
                </c:pt>
                <c:pt idx="13">
                  <c:v>365.51877900000005</c:v>
                </c:pt>
                <c:pt idx="14">
                  <c:v>380.56995899999998</c:v>
                </c:pt>
                <c:pt idx="15">
                  <c:v>382.96730600000001</c:v>
                </c:pt>
                <c:pt idx="16">
                  <c:v>385.49800699999997</c:v>
                </c:pt>
                <c:pt idx="17">
                  <c:v>387.947923</c:v>
                </c:pt>
                <c:pt idx="18">
                  <c:v>389.73948100000001</c:v>
                </c:pt>
                <c:pt idx="19">
                  <c:v>391.98977000000002</c:v>
                </c:pt>
                <c:pt idx="20">
                  <c:v>393.72963199999987</c:v>
                </c:pt>
                <c:pt idx="21">
                  <c:v>396.98194100000001</c:v>
                </c:pt>
                <c:pt idx="22">
                  <c:v>399.33621499999998</c:v>
                </c:pt>
                <c:pt idx="23">
                  <c:v>401.89556900000002</c:v>
                </c:pt>
                <c:pt idx="24">
                  <c:v>404.45644199999998</c:v>
                </c:pt>
                <c:pt idx="25">
                  <c:v>406.451258</c:v>
                </c:pt>
                <c:pt idx="26">
                  <c:v>408.79914600000006</c:v>
                </c:pt>
                <c:pt idx="27">
                  <c:v>411.69852700000001</c:v>
                </c:pt>
                <c:pt idx="28">
                  <c:v>414.7249910000001</c:v>
                </c:pt>
                <c:pt idx="29">
                  <c:v>416.83131099999997</c:v>
                </c:pt>
                <c:pt idx="30">
                  <c:v>418.88609400000001</c:v>
                </c:pt>
                <c:pt idx="31">
                  <c:v>420.66514200000006</c:v>
                </c:pt>
                <c:pt idx="32">
                  <c:v>422.747433</c:v>
                </c:pt>
                <c:pt idx="33">
                  <c:v>425.05300899999997</c:v>
                </c:pt>
                <c:pt idx="34">
                  <c:v>427.522987</c:v>
                </c:pt>
                <c:pt idx="35">
                  <c:v>429.89075000000003</c:v>
                </c:pt>
                <c:pt idx="36">
                  <c:v>432.42959299999995</c:v>
                </c:pt>
                <c:pt idx="37">
                  <c:v>435.22400599999997</c:v>
                </c:pt>
                <c:pt idx="38">
                  <c:v>437.31121399999995</c:v>
                </c:pt>
                <c:pt idx="39">
                  <c:v>439.47674699999999</c:v>
                </c:pt>
                <c:pt idx="40">
                  <c:v>437.74962199999999</c:v>
                </c:pt>
              </c:numCache>
            </c:numRef>
          </c:val>
          <c:smooth val="0"/>
        </c:ser>
        <c:ser>
          <c:idx val="4"/>
          <c:order val="4"/>
          <c:tx>
            <c:strRef>
              <c:f>Sheet1!$F$1</c:f>
              <c:strCache>
                <c:ptCount val="1"/>
                <c:pt idx="0">
                  <c:v>natural gas</c:v>
                </c:pt>
              </c:strCache>
            </c:strRef>
          </c:tx>
          <c:spPr>
            <a:ln w="22225" cap="rnd">
              <a:solidFill>
                <a:srgbClr val="0096D7"/>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987.69723372999999</c:v>
                </c:pt>
                <c:pt idx="1">
                  <c:v>1013.68892931</c:v>
                </c:pt>
                <c:pt idx="2">
                  <c:v>1225.8941753700001</c:v>
                </c:pt>
                <c:pt idx="3">
                  <c:v>1124.8355598600001</c:v>
                </c:pt>
                <c:pt idx="4">
                  <c:v>1126.6089583800001</c:v>
                </c:pt>
                <c:pt idx="5">
                  <c:v>1333.48211019</c:v>
                </c:pt>
                <c:pt idx="6">
                  <c:v>1378.3069339199999</c:v>
                </c:pt>
                <c:pt idx="7">
                  <c:v>1296.4424911399999</c:v>
                </c:pt>
                <c:pt idx="8">
                  <c:v>1469.13268217</c:v>
                </c:pt>
                <c:pt idx="9">
                  <c:v>1585.81417371</c:v>
                </c:pt>
                <c:pt idx="10">
                  <c:v>1616.7479797000001</c:v>
                </c:pt>
                <c:pt idx="11">
                  <c:v>1563.9107670000001</c:v>
                </c:pt>
                <c:pt idx="12">
                  <c:v>1525.281982</c:v>
                </c:pt>
                <c:pt idx="13">
                  <c:v>1574.4790039999998</c:v>
                </c:pt>
                <c:pt idx="14">
                  <c:v>1617.405884</c:v>
                </c:pt>
                <c:pt idx="15">
                  <c:v>1593.9936519999999</c:v>
                </c:pt>
                <c:pt idx="16">
                  <c:v>1603.7836910000001</c:v>
                </c:pt>
                <c:pt idx="17">
                  <c:v>1605.930664</c:v>
                </c:pt>
                <c:pt idx="18">
                  <c:v>1630.9774170000001</c:v>
                </c:pt>
                <c:pt idx="19">
                  <c:v>1636.994751</c:v>
                </c:pt>
                <c:pt idx="20">
                  <c:v>1637.5522460000002</c:v>
                </c:pt>
                <c:pt idx="21">
                  <c:v>1649.6324460000001</c:v>
                </c:pt>
                <c:pt idx="22">
                  <c:v>1661.7873539999998</c:v>
                </c:pt>
                <c:pt idx="23">
                  <c:v>1700.2416989999999</c:v>
                </c:pt>
                <c:pt idx="24">
                  <c:v>1721.86438</c:v>
                </c:pt>
                <c:pt idx="25">
                  <c:v>1725.6644289999999</c:v>
                </c:pt>
                <c:pt idx="26">
                  <c:v>1750.7745359999999</c:v>
                </c:pt>
                <c:pt idx="27">
                  <c:v>1772.38147</c:v>
                </c:pt>
                <c:pt idx="28">
                  <c:v>1807.0428469999999</c:v>
                </c:pt>
                <c:pt idx="29">
                  <c:v>1841.8632809999999</c:v>
                </c:pt>
                <c:pt idx="30">
                  <c:v>1873.1625980000001</c:v>
                </c:pt>
                <c:pt idx="31">
                  <c:v>1897.7011719999998</c:v>
                </c:pt>
                <c:pt idx="32">
                  <c:v>1923.4272460000002</c:v>
                </c:pt>
                <c:pt idx="33">
                  <c:v>1950.872437</c:v>
                </c:pt>
                <c:pt idx="34">
                  <c:v>1970.828125</c:v>
                </c:pt>
                <c:pt idx="35">
                  <c:v>1995.594482</c:v>
                </c:pt>
                <c:pt idx="36">
                  <c:v>2017.6875</c:v>
                </c:pt>
                <c:pt idx="37">
                  <c:v>2041.4545899999998</c:v>
                </c:pt>
                <c:pt idx="38">
                  <c:v>2073.9228520000001</c:v>
                </c:pt>
                <c:pt idx="39">
                  <c:v>2105.7160640000002</c:v>
                </c:pt>
                <c:pt idx="40">
                  <c:v>2144.591797</c:v>
                </c:pt>
              </c:numCache>
            </c:numRef>
          </c:val>
          <c:smooth val="0"/>
        </c:ser>
        <c:ser>
          <c:idx val="5"/>
          <c:order val="5"/>
          <c:tx>
            <c:strRef>
              <c:f>Sheet1!$G$1</c:f>
              <c:strCache>
                <c:ptCount val="1"/>
                <c:pt idx="0">
                  <c:v>nuclear</c:v>
                </c:pt>
              </c:strCache>
            </c:strRef>
          </c:tx>
          <c:spPr>
            <a:ln w="22225" cap="rnd">
              <a:solidFill>
                <a:srgbClr val="A3334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806.96830055999999</c:v>
                </c:pt>
                <c:pt idx="1">
                  <c:v>790.20436699999982</c:v>
                </c:pt>
                <c:pt idx="2">
                  <c:v>769.33124900000007</c:v>
                </c:pt>
                <c:pt idx="3">
                  <c:v>789.01647300000002</c:v>
                </c:pt>
                <c:pt idx="4">
                  <c:v>797.16598199999999</c:v>
                </c:pt>
                <c:pt idx="5">
                  <c:v>797.17787699999997</c:v>
                </c:pt>
                <c:pt idx="6">
                  <c:v>805.69394800000009</c:v>
                </c:pt>
                <c:pt idx="7">
                  <c:v>804.94963500000017</c:v>
                </c:pt>
                <c:pt idx="8">
                  <c:v>807.08447699999999</c:v>
                </c:pt>
                <c:pt idx="9">
                  <c:v>809.40926200000001</c:v>
                </c:pt>
                <c:pt idx="10">
                  <c:v>789.918631</c:v>
                </c:pt>
                <c:pt idx="11">
                  <c:v>777.68218999999999</c:v>
                </c:pt>
                <c:pt idx="12">
                  <c:v>783.61560099999997</c:v>
                </c:pt>
                <c:pt idx="13">
                  <c:v>785.479919</c:v>
                </c:pt>
                <c:pt idx="14">
                  <c:v>788.97308299999997</c:v>
                </c:pt>
                <c:pt idx="15">
                  <c:v>781.77600099999995</c:v>
                </c:pt>
                <c:pt idx="16">
                  <c:v>773.33514400000001</c:v>
                </c:pt>
                <c:pt idx="17">
                  <c:v>759.40319800000009</c:v>
                </c:pt>
                <c:pt idx="18">
                  <c:v>721.80883800000004</c:v>
                </c:pt>
                <c:pt idx="19">
                  <c:v>722.23309299999994</c:v>
                </c:pt>
                <c:pt idx="20">
                  <c:v>722.95153800000003</c:v>
                </c:pt>
                <c:pt idx="21">
                  <c:v>724.04480000000001</c:v>
                </c:pt>
                <c:pt idx="22">
                  <c:v>724.803223</c:v>
                </c:pt>
                <c:pt idx="23">
                  <c:v>700.30969200000004</c:v>
                </c:pt>
                <c:pt idx="24">
                  <c:v>701.00427200000001</c:v>
                </c:pt>
                <c:pt idx="25">
                  <c:v>702.40930199999991</c:v>
                </c:pt>
                <c:pt idx="26">
                  <c:v>703.45385700000008</c:v>
                </c:pt>
                <c:pt idx="27">
                  <c:v>703.66455099999996</c:v>
                </c:pt>
                <c:pt idx="28">
                  <c:v>703.87518299999999</c:v>
                </c:pt>
                <c:pt idx="29">
                  <c:v>703.87560999999994</c:v>
                </c:pt>
                <c:pt idx="30">
                  <c:v>704.22051999999996</c:v>
                </c:pt>
                <c:pt idx="31">
                  <c:v>705.47216800000001</c:v>
                </c:pt>
                <c:pt idx="32">
                  <c:v>706.37817400000006</c:v>
                </c:pt>
                <c:pt idx="33">
                  <c:v>707.25170900000001</c:v>
                </c:pt>
                <c:pt idx="34">
                  <c:v>708.00701900000001</c:v>
                </c:pt>
                <c:pt idx="35">
                  <c:v>708.82507300000009</c:v>
                </c:pt>
                <c:pt idx="36">
                  <c:v>709.25207499999999</c:v>
                </c:pt>
                <c:pt idx="37">
                  <c:v>709.67767300000003</c:v>
                </c:pt>
                <c:pt idx="38">
                  <c:v>709.942993</c:v>
                </c:pt>
                <c:pt idx="39">
                  <c:v>710.26409899999999</c:v>
                </c:pt>
                <c:pt idx="40">
                  <c:v>710.72766100000001</c:v>
                </c:pt>
              </c:numCache>
            </c:numRef>
          </c:val>
          <c:smooth val="0"/>
        </c:ser>
        <c:dLbls>
          <c:showLegendKey val="0"/>
          <c:showVal val="0"/>
          <c:showCatName val="0"/>
          <c:showSerName val="0"/>
          <c:showPercent val="0"/>
          <c:showBubbleSize val="0"/>
        </c:dLbls>
        <c:smooth val="0"/>
        <c:axId val="-217353056"/>
        <c:axId val="-217355232"/>
      </c:lineChart>
      <c:catAx>
        <c:axId val="-2173530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5232"/>
        <c:crosses val="autoZero"/>
        <c:auto val="1"/>
        <c:lblAlgn val="ctr"/>
        <c:lblOffset val="100"/>
        <c:tickLblSkip val="10"/>
        <c:tickMarkSkip val="10"/>
        <c:noMultiLvlLbl val="0"/>
      </c:catAx>
      <c:valAx>
        <c:axId val="-217355232"/>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3056"/>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8841325640006"/>
          <c:y val="0.18918201621909761"/>
          <c:w val="0.64870583484756716"/>
          <c:h val="0.71997889715689556"/>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1847.2902785799999</c:v>
                </c:pt>
                <c:pt idx="1">
                  <c:v>1733.4300053999998</c:v>
                </c:pt>
                <c:pt idx="2">
                  <c:v>1514.0429446200001</c:v>
                </c:pt>
                <c:pt idx="3">
                  <c:v>1581.1147158599999</c:v>
                </c:pt>
                <c:pt idx="4">
                  <c:v>1581.71034981</c:v>
                </c:pt>
                <c:pt idx="5">
                  <c:v>1352.3981967300001</c:v>
                </c:pt>
                <c:pt idx="6">
                  <c:v>1239.1486544000004</c:v>
                </c:pt>
                <c:pt idx="7">
                  <c:v>1205.8352759700001</c:v>
                </c:pt>
                <c:pt idx="8">
                  <c:v>1149.48733868</c:v>
                </c:pt>
                <c:pt idx="9">
                  <c:v>964.95681157000001</c:v>
                </c:pt>
                <c:pt idx="10">
                  <c:v>773.80533952000019</c:v>
                </c:pt>
                <c:pt idx="11">
                  <c:v>954.06506300000012</c:v>
                </c:pt>
                <c:pt idx="12">
                  <c:v>918.90014600000006</c:v>
                </c:pt>
                <c:pt idx="13">
                  <c:v>880.14703399999996</c:v>
                </c:pt>
                <c:pt idx="14">
                  <c:v>756.00939900000003</c:v>
                </c:pt>
                <c:pt idx="15">
                  <c:v>730.48107900000002</c:v>
                </c:pt>
                <c:pt idx="16">
                  <c:v>715.22851600000001</c:v>
                </c:pt>
                <c:pt idx="17">
                  <c:v>703.38574199999994</c:v>
                </c:pt>
                <c:pt idx="18">
                  <c:v>674.08380099999999</c:v>
                </c:pt>
                <c:pt idx="19">
                  <c:v>659.189392</c:v>
                </c:pt>
                <c:pt idx="20">
                  <c:v>642.40515099999993</c:v>
                </c:pt>
                <c:pt idx="21">
                  <c:v>623.42883300000005</c:v>
                </c:pt>
                <c:pt idx="22">
                  <c:v>600.66882300000009</c:v>
                </c:pt>
                <c:pt idx="23">
                  <c:v>609.73199499999998</c:v>
                </c:pt>
                <c:pt idx="24">
                  <c:v>577.23095699999999</c:v>
                </c:pt>
                <c:pt idx="25">
                  <c:v>544.373108</c:v>
                </c:pt>
                <c:pt idx="26">
                  <c:v>522.77563499999997</c:v>
                </c:pt>
                <c:pt idx="27">
                  <c:v>491.03009000000003</c:v>
                </c:pt>
                <c:pt idx="28">
                  <c:v>487.24624599999999</c:v>
                </c:pt>
                <c:pt idx="29">
                  <c:v>478.60766599999999</c:v>
                </c:pt>
                <c:pt idx="30">
                  <c:v>454.71926900000005</c:v>
                </c:pt>
                <c:pt idx="31">
                  <c:v>440.03863499999994</c:v>
                </c:pt>
                <c:pt idx="32">
                  <c:v>427.96453899999995</c:v>
                </c:pt>
                <c:pt idx="33">
                  <c:v>420.36215199999998</c:v>
                </c:pt>
                <c:pt idx="34">
                  <c:v>412.06036399999999</c:v>
                </c:pt>
                <c:pt idx="35">
                  <c:v>385.782715</c:v>
                </c:pt>
                <c:pt idx="36">
                  <c:v>371.88391100000001</c:v>
                </c:pt>
                <c:pt idx="37">
                  <c:v>360.96545400000002</c:v>
                </c:pt>
                <c:pt idx="38">
                  <c:v>351.86190800000003</c:v>
                </c:pt>
                <c:pt idx="39">
                  <c:v>344.724762</c:v>
                </c:pt>
                <c:pt idx="40">
                  <c:v>326.87829599999998</c:v>
                </c:pt>
              </c:numCache>
            </c:numRef>
          </c:val>
          <c:smooth val="0"/>
        </c:ser>
        <c:ser>
          <c:idx val="1"/>
          <c:order val="1"/>
          <c:tx>
            <c:strRef>
              <c:f>Sheet1!$C$1</c:f>
              <c:strCache>
                <c:ptCount val="1"/>
                <c:pt idx="0">
                  <c:v>solar</c:v>
                </c:pt>
              </c:strCache>
            </c:strRef>
          </c:tx>
          <c:spPr>
            <a:ln w="22225" cap="rnd">
              <a:solidFill>
                <a:srgbClr val="FFC70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1.2121816299999999</c:v>
                </c:pt>
                <c:pt idx="1">
                  <c:v>1.8176956799999999</c:v>
                </c:pt>
                <c:pt idx="2">
                  <c:v>4.3266752700000009</c:v>
                </c:pt>
                <c:pt idx="3">
                  <c:v>9.0356204899999994</c:v>
                </c:pt>
                <c:pt idx="4">
                  <c:v>17.691031240000001</c:v>
                </c:pt>
                <c:pt idx="5">
                  <c:v>24.892903619999998</c:v>
                </c:pt>
                <c:pt idx="6">
                  <c:v>36.054121160000001</c:v>
                </c:pt>
                <c:pt idx="7">
                  <c:v>53.286865149999997</c:v>
                </c:pt>
                <c:pt idx="8">
                  <c:v>63.825314550000002</c:v>
                </c:pt>
                <c:pt idx="9">
                  <c:v>71.936822289999995</c:v>
                </c:pt>
                <c:pt idx="10">
                  <c:v>90.890816700000002</c:v>
                </c:pt>
                <c:pt idx="11">
                  <c:v>164.28007500000001</c:v>
                </c:pt>
                <c:pt idx="12">
                  <c:v>203.484421</c:v>
                </c:pt>
                <c:pt idx="13">
                  <c:v>254.52316299999998</c:v>
                </c:pt>
                <c:pt idx="14">
                  <c:v>350.24700899999999</c:v>
                </c:pt>
                <c:pt idx="15">
                  <c:v>392.788635</c:v>
                </c:pt>
                <c:pt idx="16">
                  <c:v>430.93832400000002</c:v>
                </c:pt>
                <c:pt idx="17">
                  <c:v>495.90856900000006</c:v>
                </c:pt>
                <c:pt idx="18">
                  <c:v>536.17773399999999</c:v>
                </c:pt>
                <c:pt idx="19">
                  <c:v>590.50537099999997</c:v>
                </c:pt>
                <c:pt idx="20">
                  <c:v>649.71124299999997</c:v>
                </c:pt>
                <c:pt idx="21">
                  <c:v>727.86926299999993</c:v>
                </c:pt>
                <c:pt idx="22">
                  <c:v>791.77264400000001</c:v>
                </c:pt>
                <c:pt idx="23">
                  <c:v>837.24731399999996</c:v>
                </c:pt>
                <c:pt idx="24">
                  <c:v>888.46301300000005</c:v>
                </c:pt>
                <c:pt idx="25">
                  <c:v>961.40649399999995</c:v>
                </c:pt>
                <c:pt idx="26">
                  <c:v>1016.863281</c:v>
                </c:pt>
                <c:pt idx="27">
                  <c:v>1054.7388920000001</c:v>
                </c:pt>
                <c:pt idx="28">
                  <c:v>1082.52478</c:v>
                </c:pt>
                <c:pt idx="29">
                  <c:v>1117.5024410000001</c:v>
                </c:pt>
                <c:pt idx="30">
                  <c:v>1157.3991699999999</c:v>
                </c:pt>
                <c:pt idx="31">
                  <c:v>1202.866943</c:v>
                </c:pt>
                <c:pt idx="32">
                  <c:v>1243.151611</c:v>
                </c:pt>
                <c:pt idx="33">
                  <c:v>1284.0766599999999</c:v>
                </c:pt>
                <c:pt idx="34">
                  <c:v>1338.174072</c:v>
                </c:pt>
                <c:pt idx="35">
                  <c:v>1394.699707</c:v>
                </c:pt>
                <c:pt idx="36">
                  <c:v>1451.5729980000001</c:v>
                </c:pt>
                <c:pt idx="37">
                  <c:v>1515.077393</c:v>
                </c:pt>
                <c:pt idx="38">
                  <c:v>1559.4672849999999</c:v>
                </c:pt>
                <c:pt idx="39">
                  <c:v>1599.834351</c:v>
                </c:pt>
                <c:pt idx="40">
                  <c:v>1655.5479740000001</c:v>
                </c:pt>
              </c:numCache>
            </c:numRef>
          </c:val>
          <c:smooth val="0"/>
        </c:ser>
        <c:ser>
          <c:idx val="2"/>
          <c:order val="2"/>
          <c:tx>
            <c:strRef>
              <c:f>Sheet1!$D$1</c:f>
              <c:strCache>
                <c:ptCount val="1"/>
                <c:pt idx="0">
                  <c:v>wind</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94.652246120000001</c:v>
                </c:pt>
                <c:pt idx="1">
                  <c:v>120.17659867</c:v>
                </c:pt>
                <c:pt idx="2">
                  <c:v>140.82170288999995</c:v>
                </c:pt>
                <c:pt idx="3">
                  <c:v>167.83974546000005</c:v>
                </c:pt>
                <c:pt idx="4">
                  <c:v>181.65528186</c:v>
                </c:pt>
                <c:pt idx="5">
                  <c:v>190.71854777999999</c:v>
                </c:pt>
                <c:pt idx="6">
                  <c:v>226.99256216000001</c:v>
                </c:pt>
                <c:pt idx="7">
                  <c:v>254.30269523999999</c:v>
                </c:pt>
                <c:pt idx="8">
                  <c:v>272.66745373000003</c:v>
                </c:pt>
                <c:pt idx="9">
                  <c:v>295.88248353</c:v>
                </c:pt>
                <c:pt idx="10">
                  <c:v>337.5098146900001</c:v>
                </c:pt>
                <c:pt idx="11">
                  <c:v>377.66241500000001</c:v>
                </c:pt>
                <c:pt idx="12">
                  <c:v>422.32000700000003</c:v>
                </c:pt>
                <c:pt idx="13">
                  <c:v>439.56881699999997</c:v>
                </c:pt>
                <c:pt idx="14">
                  <c:v>468.97500599999995</c:v>
                </c:pt>
                <c:pt idx="15">
                  <c:v>525.827271</c:v>
                </c:pt>
                <c:pt idx="16">
                  <c:v>552.78179899999998</c:v>
                </c:pt>
                <c:pt idx="17">
                  <c:v>566.40423600000008</c:v>
                </c:pt>
                <c:pt idx="18">
                  <c:v>579.59710700000005</c:v>
                </c:pt>
                <c:pt idx="19">
                  <c:v>589.93457000000001</c:v>
                </c:pt>
                <c:pt idx="20">
                  <c:v>623.16528300000004</c:v>
                </c:pt>
                <c:pt idx="21">
                  <c:v>636.12213099999997</c:v>
                </c:pt>
                <c:pt idx="22">
                  <c:v>646.03021200000001</c:v>
                </c:pt>
                <c:pt idx="23">
                  <c:v>656.80419900000004</c:v>
                </c:pt>
                <c:pt idx="24">
                  <c:v>686.05920400000002</c:v>
                </c:pt>
                <c:pt idx="25">
                  <c:v>738.26684599999999</c:v>
                </c:pt>
                <c:pt idx="26">
                  <c:v>780.99548300000004</c:v>
                </c:pt>
                <c:pt idx="27">
                  <c:v>803.04589800000008</c:v>
                </c:pt>
                <c:pt idx="28">
                  <c:v>822.32592799999998</c:v>
                </c:pt>
                <c:pt idx="29">
                  <c:v>830.78387499999997</c:v>
                </c:pt>
                <c:pt idx="30">
                  <c:v>864.25030500000003</c:v>
                </c:pt>
                <c:pt idx="31">
                  <c:v>902.78857400000004</c:v>
                </c:pt>
                <c:pt idx="32">
                  <c:v>929.37731899999994</c:v>
                </c:pt>
                <c:pt idx="33">
                  <c:v>946.238159</c:v>
                </c:pt>
                <c:pt idx="34">
                  <c:v>983.54193100000009</c:v>
                </c:pt>
                <c:pt idx="35">
                  <c:v>1001.7337039999999</c:v>
                </c:pt>
                <c:pt idx="36">
                  <c:v>1019.7604980000001</c:v>
                </c:pt>
                <c:pt idx="37">
                  <c:v>1061.3101810000001</c:v>
                </c:pt>
                <c:pt idx="38">
                  <c:v>1096.0805660000001</c:v>
                </c:pt>
                <c:pt idx="39">
                  <c:v>1121.3123779999999</c:v>
                </c:pt>
                <c:pt idx="40">
                  <c:v>1153.1667480000001</c:v>
                </c:pt>
              </c:numCache>
            </c:numRef>
          </c:val>
          <c:smooth val="0"/>
        </c:ser>
        <c:ser>
          <c:idx val="3"/>
          <c:order val="3"/>
          <c:tx>
            <c:strRef>
              <c:f>Sheet1!$E$1</c:f>
              <c:strCache>
                <c:ptCount val="1"/>
                <c:pt idx="0">
                  <c:v>other renewables</c:v>
                </c:pt>
              </c:strCache>
            </c:strRef>
          </c:tx>
          <c:spPr>
            <a:ln w="22225" cap="rnd">
              <a:solidFill>
                <a:srgbClr val="7030A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331.51164900000003</c:v>
                </c:pt>
                <c:pt idx="1">
                  <c:v>391.34180154000001</c:v>
                </c:pt>
                <c:pt idx="2">
                  <c:v>349.42481507000002</c:v>
                </c:pt>
                <c:pt idx="3">
                  <c:v>345.19808358000017</c:v>
                </c:pt>
                <c:pt idx="4">
                  <c:v>339.23300718000002</c:v>
                </c:pt>
                <c:pt idx="5">
                  <c:v>328.62953738999994</c:v>
                </c:pt>
                <c:pt idx="6">
                  <c:v>346.39841826000003</c:v>
                </c:pt>
                <c:pt idx="7">
                  <c:v>378.99311614999999</c:v>
                </c:pt>
                <c:pt idx="8">
                  <c:v>370.32304654000001</c:v>
                </c:pt>
                <c:pt idx="9">
                  <c:v>360.85340085000001</c:v>
                </c:pt>
                <c:pt idx="10">
                  <c:v>364.09542936000003</c:v>
                </c:pt>
                <c:pt idx="11">
                  <c:v>336.85251299999999</c:v>
                </c:pt>
                <c:pt idx="12">
                  <c:v>348.00858499999987</c:v>
                </c:pt>
                <c:pt idx="13">
                  <c:v>365.93967799999996</c:v>
                </c:pt>
                <c:pt idx="14">
                  <c:v>380.719922</c:v>
                </c:pt>
                <c:pt idx="15">
                  <c:v>383.656657</c:v>
                </c:pt>
                <c:pt idx="16">
                  <c:v>387.16310899999996</c:v>
                </c:pt>
                <c:pt idx="17">
                  <c:v>390.13789200000002</c:v>
                </c:pt>
                <c:pt idx="18">
                  <c:v>391.86322200000001</c:v>
                </c:pt>
                <c:pt idx="19">
                  <c:v>395.21734500000002</c:v>
                </c:pt>
                <c:pt idx="20">
                  <c:v>397.99507699999998</c:v>
                </c:pt>
                <c:pt idx="21">
                  <c:v>400.33919700000001</c:v>
                </c:pt>
                <c:pt idx="22">
                  <c:v>403.63065999999998</c:v>
                </c:pt>
                <c:pt idx="23">
                  <c:v>406.265895</c:v>
                </c:pt>
                <c:pt idx="24">
                  <c:v>408.92506600000002</c:v>
                </c:pt>
                <c:pt idx="25">
                  <c:v>412.273346</c:v>
                </c:pt>
                <c:pt idx="26">
                  <c:v>415.27018800000002</c:v>
                </c:pt>
                <c:pt idx="27">
                  <c:v>418.37492700000001</c:v>
                </c:pt>
                <c:pt idx="28">
                  <c:v>420.69322199999999</c:v>
                </c:pt>
                <c:pt idx="29">
                  <c:v>422.93575299999998</c:v>
                </c:pt>
                <c:pt idx="30">
                  <c:v>424.98624000000007</c:v>
                </c:pt>
                <c:pt idx="31">
                  <c:v>425.53195499999998</c:v>
                </c:pt>
                <c:pt idx="32">
                  <c:v>428.14489099999997</c:v>
                </c:pt>
                <c:pt idx="33">
                  <c:v>430.08818899999994</c:v>
                </c:pt>
                <c:pt idx="34">
                  <c:v>432.126103</c:v>
                </c:pt>
                <c:pt idx="35">
                  <c:v>432.06811500000003</c:v>
                </c:pt>
                <c:pt idx="36">
                  <c:v>433.93816399999997</c:v>
                </c:pt>
                <c:pt idx="37">
                  <c:v>431.93317400000001</c:v>
                </c:pt>
                <c:pt idx="38">
                  <c:v>431.25299400000006</c:v>
                </c:pt>
                <c:pt idx="39">
                  <c:v>435.031632</c:v>
                </c:pt>
                <c:pt idx="40">
                  <c:v>431.7227170000001</c:v>
                </c:pt>
              </c:numCache>
            </c:numRef>
          </c:val>
          <c:smooth val="0"/>
        </c:ser>
        <c:ser>
          <c:idx val="4"/>
          <c:order val="4"/>
          <c:tx>
            <c:strRef>
              <c:f>Sheet1!$F$1</c:f>
              <c:strCache>
                <c:ptCount val="1"/>
                <c:pt idx="0">
                  <c:v>natural gas</c:v>
                </c:pt>
              </c:strCache>
            </c:strRef>
          </c:tx>
          <c:spPr>
            <a:ln w="22225" cap="rnd">
              <a:solidFill>
                <a:srgbClr val="0096D7"/>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987.69723372999999</c:v>
                </c:pt>
                <c:pt idx="1">
                  <c:v>1013.68892931</c:v>
                </c:pt>
                <c:pt idx="2">
                  <c:v>1225.8941753700001</c:v>
                </c:pt>
                <c:pt idx="3">
                  <c:v>1124.8355598600001</c:v>
                </c:pt>
                <c:pt idx="4">
                  <c:v>1126.6089583800001</c:v>
                </c:pt>
                <c:pt idx="5">
                  <c:v>1333.48211019</c:v>
                </c:pt>
                <c:pt idx="6">
                  <c:v>1378.3069339199999</c:v>
                </c:pt>
                <c:pt idx="7">
                  <c:v>1296.4424911399999</c:v>
                </c:pt>
                <c:pt idx="8">
                  <c:v>1469.13268217</c:v>
                </c:pt>
                <c:pt idx="9">
                  <c:v>1585.81417371</c:v>
                </c:pt>
                <c:pt idx="10">
                  <c:v>1616.7479797000001</c:v>
                </c:pt>
                <c:pt idx="11">
                  <c:v>1564.2128910000001</c:v>
                </c:pt>
                <c:pt idx="12">
                  <c:v>1524.870361</c:v>
                </c:pt>
                <c:pt idx="13">
                  <c:v>1576.498169</c:v>
                </c:pt>
                <c:pt idx="14">
                  <c:v>1587.5878910000001</c:v>
                </c:pt>
                <c:pt idx="15">
                  <c:v>1555.0445560000001</c:v>
                </c:pt>
                <c:pt idx="16">
                  <c:v>1540.074707</c:v>
                </c:pt>
                <c:pt idx="17">
                  <c:v>1507.4946289999998</c:v>
                </c:pt>
                <c:pt idx="18">
                  <c:v>1573.7852779999998</c:v>
                </c:pt>
                <c:pt idx="19">
                  <c:v>1548.6217039999999</c:v>
                </c:pt>
                <c:pt idx="20">
                  <c:v>1500.634888</c:v>
                </c:pt>
                <c:pt idx="21">
                  <c:v>1454.630737</c:v>
                </c:pt>
                <c:pt idx="22">
                  <c:v>1437.783447</c:v>
                </c:pt>
                <c:pt idx="23">
                  <c:v>1461.798462</c:v>
                </c:pt>
                <c:pt idx="24">
                  <c:v>1477.680298</c:v>
                </c:pt>
                <c:pt idx="25">
                  <c:v>1440.777466</c:v>
                </c:pt>
                <c:pt idx="26">
                  <c:v>1412.64563</c:v>
                </c:pt>
                <c:pt idx="27">
                  <c:v>1435.198975</c:v>
                </c:pt>
                <c:pt idx="28">
                  <c:v>1454.0142820000001</c:v>
                </c:pt>
                <c:pt idx="29">
                  <c:v>1473.0610349999999</c:v>
                </c:pt>
                <c:pt idx="30">
                  <c:v>1464.348999</c:v>
                </c:pt>
                <c:pt idx="31">
                  <c:v>1490.2154539999999</c:v>
                </c:pt>
                <c:pt idx="32">
                  <c:v>1486.6054689999999</c:v>
                </c:pt>
                <c:pt idx="33">
                  <c:v>1489.727539</c:v>
                </c:pt>
                <c:pt idx="34">
                  <c:v>1495.730225</c:v>
                </c:pt>
                <c:pt idx="35">
                  <c:v>1524.582275</c:v>
                </c:pt>
                <c:pt idx="36">
                  <c:v>1537.8041989999999</c:v>
                </c:pt>
                <c:pt idx="37">
                  <c:v>1524.5101320000001</c:v>
                </c:pt>
                <c:pt idx="38">
                  <c:v>1536.570557</c:v>
                </c:pt>
                <c:pt idx="39">
                  <c:v>1548.039673</c:v>
                </c:pt>
                <c:pt idx="40">
                  <c:v>1576.734009</c:v>
                </c:pt>
              </c:numCache>
            </c:numRef>
          </c:val>
          <c:smooth val="0"/>
        </c:ser>
        <c:ser>
          <c:idx val="5"/>
          <c:order val="5"/>
          <c:tx>
            <c:strRef>
              <c:f>Sheet1!$G$1</c:f>
              <c:strCache>
                <c:ptCount val="1"/>
                <c:pt idx="0">
                  <c:v>nuclear</c:v>
                </c:pt>
              </c:strCache>
            </c:strRef>
          </c:tx>
          <c:spPr>
            <a:ln w="22225" cap="rnd">
              <a:solidFill>
                <a:srgbClr val="A3334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806.96830055999999</c:v>
                </c:pt>
                <c:pt idx="1">
                  <c:v>790.20436699999982</c:v>
                </c:pt>
                <c:pt idx="2">
                  <c:v>769.33124900000007</c:v>
                </c:pt>
                <c:pt idx="3">
                  <c:v>789.01647300000002</c:v>
                </c:pt>
                <c:pt idx="4">
                  <c:v>797.16598199999999</c:v>
                </c:pt>
                <c:pt idx="5">
                  <c:v>797.17787699999997</c:v>
                </c:pt>
                <c:pt idx="6">
                  <c:v>805.69394800000009</c:v>
                </c:pt>
                <c:pt idx="7">
                  <c:v>804.94963500000017</c:v>
                </c:pt>
                <c:pt idx="8">
                  <c:v>807.08447699999999</c:v>
                </c:pt>
                <c:pt idx="9">
                  <c:v>809.40926200000001</c:v>
                </c:pt>
                <c:pt idx="10">
                  <c:v>789.918631</c:v>
                </c:pt>
                <c:pt idx="11">
                  <c:v>777.68218999999999</c:v>
                </c:pt>
                <c:pt idx="12">
                  <c:v>783.61560099999997</c:v>
                </c:pt>
                <c:pt idx="13">
                  <c:v>785.479919</c:v>
                </c:pt>
                <c:pt idx="14">
                  <c:v>788.97302200000001</c:v>
                </c:pt>
                <c:pt idx="15">
                  <c:v>781.77593999999999</c:v>
                </c:pt>
                <c:pt idx="16">
                  <c:v>773.33514400000001</c:v>
                </c:pt>
                <c:pt idx="17">
                  <c:v>759.40319800000009</c:v>
                </c:pt>
                <c:pt idx="18">
                  <c:v>690.63909899999999</c:v>
                </c:pt>
                <c:pt idx="19">
                  <c:v>691.063354</c:v>
                </c:pt>
                <c:pt idx="20">
                  <c:v>684.01293899999996</c:v>
                </c:pt>
                <c:pt idx="21">
                  <c:v>685.10607900000002</c:v>
                </c:pt>
                <c:pt idx="22">
                  <c:v>680.9738769999999</c:v>
                </c:pt>
                <c:pt idx="23">
                  <c:v>623.66882300000009</c:v>
                </c:pt>
                <c:pt idx="24">
                  <c:v>589.52014199999996</c:v>
                </c:pt>
                <c:pt idx="25">
                  <c:v>571.71142599999996</c:v>
                </c:pt>
                <c:pt idx="26">
                  <c:v>563.70519999999999</c:v>
                </c:pt>
                <c:pt idx="27">
                  <c:v>556.50939900000003</c:v>
                </c:pt>
                <c:pt idx="28">
                  <c:v>539.36621100000002</c:v>
                </c:pt>
                <c:pt idx="29">
                  <c:v>531.69909699999994</c:v>
                </c:pt>
                <c:pt idx="30">
                  <c:v>532.04394500000001</c:v>
                </c:pt>
                <c:pt idx="31">
                  <c:v>483.86608899999999</c:v>
                </c:pt>
                <c:pt idx="32">
                  <c:v>484.77209500000004</c:v>
                </c:pt>
                <c:pt idx="33">
                  <c:v>485.57214400000004</c:v>
                </c:pt>
                <c:pt idx="34">
                  <c:v>448.54724100000004</c:v>
                </c:pt>
                <c:pt idx="35">
                  <c:v>428.55639600000001</c:v>
                </c:pt>
                <c:pt idx="36">
                  <c:v>411.85174599999999</c:v>
                </c:pt>
                <c:pt idx="37">
                  <c:v>392.07678199999998</c:v>
                </c:pt>
                <c:pt idx="38">
                  <c:v>367.176849</c:v>
                </c:pt>
                <c:pt idx="39">
                  <c:v>356.46765099999999</c:v>
                </c:pt>
                <c:pt idx="40">
                  <c:v>336.99978599999997</c:v>
                </c:pt>
              </c:numCache>
            </c:numRef>
          </c:val>
          <c:smooth val="0"/>
        </c:ser>
        <c:dLbls>
          <c:showLegendKey val="0"/>
          <c:showVal val="0"/>
          <c:showCatName val="0"/>
          <c:showSerName val="0"/>
          <c:showPercent val="0"/>
          <c:showBubbleSize val="0"/>
        </c:dLbls>
        <c:smooth val="0"/>
        <c:axId val="-217347072"/>
        <c:axId val="-217354688"/>
      </c:lineChart>
      <c:catAx>
        <c:axId val="-2173470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4688"/>
        <c:crosses val="autoZero"/>
        <c:auto val="1"/>
        <c:lblAlgn val="ctr"/>
        <c:lblOffset val="100"/>
        <c:tickLblSkip val="10"/>
        <c:tickMarkSkip val="10"/>
        <c:noMultiLvlLbl val="0"/>
      </c:catAx>
      <c:valAx>
        <c:axId val="-217354688"/>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47072"/>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43146068076819"/>
          <c:y val="0.17664461565930403"/>
          <c:w val="0.68200488083061861"/>
          <c:h val="0.73251629771668914"/>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1594.011479</c:v>
                </c:pt>
                <c:pt idx="1">
                  <c:v>1590.622748</c:v>
                </c:pt>
                <c:pt idx="2">
                  <c:v>1621.2060389999999</c:v>
                </c:pt>
                <c:pt idx="3">
                  <c:v>1690.070232</c:v>
                </c:pt>
                <c:pt idx="4">
                  <c:v>1690.6938640000001</c:v>
                </c:pt>
                <c:pt idx="5">
                  <c:v>1709.4264680000001</c:v>
                </c:pt>
                <c:pt idx="6">
                  <c:v>1795.1955929999999</c:v>
                </c:pt>
                <c:pt idx="7">
                  <c:v>1845.0157360000001</c:v>
                </c:pt>
                <c:pt idx="8">
                  <c:v>1873.5156899999999</c:v>
                </c:pt>
                <c:pt idx="9">
                  <c:v>1881.0872240000001</c:v>
                </c:pt>
                <c:pt idx="10">
                  <c:v>1966.264596</c:v>
                </c:pt>
                <c:pt idx="11">
                  <c:v>1903.9559420000001</c:v>
                </c:pt>
                <c:pt idx="12">
                  <c:v>1933.1303539999999</c:v>
                </c:pt>
                <c:pt idx="13">
                  <c:v>1973.736752</c:v>
                </c:pt>
                <c:pt idx="14">
                  <c:v>1978.30054922</c:v>
                </c:pt>
                <c:pt idx="15">
                  <c:v>2012.87304582</c:v>
                </c:pt>
                <c:pt idx="16">
                  <c:v>1990.5111345299999</c:v>
                </c:pt>
                <c:pt idx="17">
                  <c:v>2016.45558353</c:v>
                </c:pt>
                <c:pt idx="18">
                  <c:v>1985.8012467200001</c:v>
                </c:pt>
                <c:pt idx="19">
                  <c:v>1755.90425304</c:v>
                </c:pt>
                <c:pt idx="20">
                  <c:v>1847.2902785799999</c:v>
                </c:pt>
                <c:pt idx="21">
                  <c:v>1733.4300054</c:v>
                </c:pt>
                <c:pt idx="22">
                  <c:v>1514.0429446200001</c:v>
                </c:pt>
                <c:pt idx="23">
                  <c:v>1581.1147158599999</c:v>
                </c:pt>
                <c:pt idx="24">
                  <c:v>1581.71034981</c:v>
                </c:pt>
                <c:pt idx="25">
                  <c:v>1352.3981967300001</c:v>
                </c:pt>
                <c:pt idx="26">
                  <c:v>1239.1486543999999</c:v>
                </c:pt>
                <c:pt idx="27">
                  <c:v>1205.8352759700001</c:v>
                </c:pt>
                <c:pt idx="28">
                  <c:v>1149.48733868</c:v>
                </c:pt>
                <c:pt idx="29">
                  <c:v>964.95681157000001</c:v>
                </c:pt>
                <c:pt idx="30">
                  <c:v>773.80533952000019</c:v>
                </c:pt>
                <c:pt idx="31">
                  <c:v>954.06524700000011</c:v>
                </c:pt>
                <c:pt idx="32">
                  <c:v>910.0401609999999</c:v>
                </c:pt>
                <c:pt idx="33">
                  <c:v>889.22558599999991</c:v>
                </c:pt>
                <c:pt idx="34">
                  <c:v>759.28326399999992</c:v>
                </c:pt>
                <c:pt idx="35">
                  <c:v>738.08648700000003</c:v>
                </c:pt>
                <c:pt idx="36">
                  <c:v>729.97851600000001</c:v>
                </c:pt>
                <c:pt idx="37">
                  <c:v>724.83062699999994</c:v>
                </c:pt>
                <c:pt idx="38">
                  <c:v>717.00469999999996</c:v>
                </c:pt>
                <c:pt idx="39">
                  <c:v>695.29882800000007</c:v>
                </c:pt>
                <c:pt idx="40">
                  <c:v>684.39605700000004</c:v>
                </c:pt>
                <c:pt idx="41">
                  <c:v>675.67022699999995</c:v>
                </c:pt>
                <c:pt idx="42">
                  <c:v>661.86425800000006</c:v>
                </c:pt>
                <c:pt idx="43">
                  <c:v>668.48321500000009</c:v>
                </c:pt>
                <c:pt idx="44">
                  <c:v>631.02410899999995</c:v>
                </c:pt>
                <c:pt idx="45">
                  <c:v>612.94476299999997</c:v>
                </c:pt>
                <c:pt idx="46">
                  <c:v>590.34008800000004</c:v>
                </c:pt>
                <c:pt idx="47">
                  <c:v>579.72662400000002</c:v>
                </c:pt>
                <c:pt idx="48">
                  <c:v>577.52002000000005</c:v>
                </c:pt>
                <c:pt idx="49">
                  <c:v>575.00854500000003</c:v>
                </c:pt>
                <c:pt idx="50">
                  <c:v>564.35320999999999</c:v>
                </c:pt>
                <c:pt idx="51">
                  <c:v>559.27447500000005</c:v>
                </c:pt>
                <c:pt idx="52">
                  <c:v>553.75390599999992</c:v>
                </c:pt>
                <c:pt idx="53">
                  <c:v>545.975281</c:v>
                </c:pt>
                <c:pt idx="54">
                  <c:v>537.75067100000001</c:v>
                </c:pt>
                <c:pt idx="55">
                  <c:v>531.28521699999999</c:v>
                </c:pt>
                <c:pt idx="56">
                  <c:v>528.74249299999997</c:v>
                </c:pt>
                <c:pt idx="57">
                  <c:v>524.989868</c:v>
                </c:pt>
                <c:pt idx="58">
                  <c:v>523.25860599999999</c:v>
                </c:pt>
                <c:pt idx="59">
                  <c:v>522.92712400000005</c:v>
                </c:pt>
                <c:pt idx="60">
                  <c:v>523.69885299999999</c:v>
                </c:pt>
              </c:numCache>
            </c:numRef>
          </c:val>
          <c:smooth val="0"/>
        </c:ser>
        <c:ser>
          <c:idx val="1"/>
          <c:order val="1"/>
          <c:tx>
            <c:strRef>
              <c:f>Sheet1!$C$1</c:f>
              <c:strCache>
                <c:ptCount val="1"/>
                <c:pt idx="0">
                  <c:v>solar</c:v>
                </c:pt>
              </c:strCache>
            </c:strRef>
          </c:tx>
          <c:spPr>
            <a:ln w="22225" cap="rnd">
              <a:solidFill>
                <a:srgbClr val="FFC70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0.367087</c:v>
                </c:pt>
                <c:pt idx="1">
                  <c:v>0.47176499999999999</c:v>
                </c:pt>
                <c:pt idx="2">
                  <c:v>0.39964</c:v>
                </c:pt>
                <c:pt idx="3">
                  <c:v>0.46245199999999997</c:v>
                </c:pt>
                <c:pt idx="4">
                  <c:v>0.486622</c:v>
                </c:pt>
                <c:pt idx="5">
                  <c:v>0.49682100000000001</c:v>
                </c:pt>
                <c:pt idx="6">
                  <c:v>0.52120500000000003</c:v>
                </c:pt>
                <c:pt idx="7">
                  <c:v>0.51116800000000007</c:v>
                </c:pt>
                <c:pt idx="8">
                  <c:v>0.50247300000000006</c:v>
                </c:pt>
                <c:pt idx="9">
                  <c:v>0.49508200000000002</c:v>
                </c:pt>
                <c:pt idx="10">
                  <c:v>0.49337500000000001</c:v>
                </c:pt>
                <c:pt idx="11">
                  <c:v>0.54275499999999999</c:v>
                </c:pt>
                <c:pt idx="12">
                  <c:v>0.55483100000000007</c:v>
                </c:pt>
                <c:pt idx="13">
                  <c:v>0.53400100000000006</c:v>
                </c:pt>
                <c:pt idx="14">
                  <c:v>0.57515500999999991</c:v>
                </c:pt>
                <c:pt idx="15">
                  <c:v>0.55029433999999999</c:v>
                </c:pt>
                <c:pt idx="16">
                  <c:v>0.50770601000000004</c:v>
                </c:pt>
                <c:pt idx="17">
                  <c:v>0.61179300000000003</c:v>
                </c:pt>
                <c:pt idx="18">
                  <c:v>0.86431475999999996</c:v>
                </c:pt>
                <c:pt idx="19">
                  <c:v>0.89117942000000006</c:v>
                </c:pt>
                <c:pt idx="20">
                  <c:v>1.2121816299999999</c:v>
                </c:pt>
                <c:pt idx="21">
                  <c:v>1.8176956799999999</c:v>
                </c:pt>
                <c:pt idx="22">
                  <c:v>4.3266752700000009</c:v>
                </c:pt>
                <c:pt idx="23">
                  <c:v>9.0356204899999994</c:v>
                </c:pt>
                <c:pt idx="24">
                  <c:v>17.691031240000001</c:v>
                </c:pt>
                <c:pt idx="25">
                  <c:v>24.892903619999998</c:v>
                </c:pt>
                <c:pt idx="26">
                  <c:v>36.054121160000001</c:v>
                </c:pt>
                <c:pt idx="27">
                  <c:v>53.286865149999997</c:v>
                </c:pt>
                <c:pt idx="28">
                  <c:v>63.825314550000002</c:v>
                </c:pt>
                <c:pt idx="29">
                  <c:v>71.936822289999995</c:v>
                </c:pt>
                <c:pt idx="30">
                  <c:v>90.890816700000002</c:v>
                </c:pt>
                <c:pt idx="31">
                  <c:v>164.277008</c:v>
                </c:pt>
                <c:pt idx="32">
                  <c:v>204.060394</c:v>
                </c:pt>
                <c:pt idx="33">
                  <c:v>256.685608</c:v>
                </c:pt>
                <c:pt idx="34">
                  <c:v>356.33612099999999</c:v>
                </c:pt>
                <c:pt idx="35">
                  <c:v>396.24185199999999</c:v>
                </c:pt>
                <c:pt idx="36">
                  <c:v>420.436646</c:v>
                </c:pt>
                <c:pt idx="37">
                  <c:v>442.39031999999997</c:v>
                </c:pt>
                <c:pt idx="38">
                  <c:v>479.28878800000001</c:v>
                </c:pt>
                <c:pt idx="39">
                  <c:v>540.04724099999999</c:v>
                </c:pt>
                <c:pt idx="40">
                  <c:v>574.98913600000003</c:v>
                </c:pt>
                <c:pt idx="41">
                  <c:v>603.48767099999998</c:v>
                </c:pt>
                <c:pt idx="42">
                  <c:v>632.47863799999993</c:v>
                </c:pt>
                <c:pt idx="43">
                  <c:v>681.19665499999996</c:v>
                </c:pt>
                <c:pt idx="44">
                  <c:v>728.32476799999995</c:v>
                </c:pt>
                <c:pt idx="45">
                  <c:v>762.256531</c:v>
                </c:pt>
                <c:pt idx="46">
                  <c:v>802.86694299999999</c:v>
                </c:pt>
                <c:pt idx="47">
                  <c:v>833.58703600000001</c:v>
                </c:pt>
                <c:pt idx="48">
                  <c:v>858.15185500000007</c:v>
                </c:pt>
                <c:pt idx="49">
                  <c:v>889.68994099999998</c:v>
                </c:pt>
                <c:pt idx="50">
                  <c:v>914.25744600000007</c:v>
                </c:pt>
                <c:pt idx="51">
                  <c:v>932.57897899999989</c:v>
                </c:pt>
                <c:pt idx="52">
                  <c:v>957.00158699999997</c:v>
                </c:pt>
                <c:pt idx="53">
                  <c:v>987.34295700000007</c:v>
                </c:pt>
                <c:pt idx="54">
                  <c:v>1011.564209</c:v>
                </c:pt>
                <c:pt idx="55">
                  <c:v>1042.385986</c:v>
                </c:pt>
                <c:pt idx="56">
                  <c:v>1069.7924800000001</c:v>
                </c:pt>
                <c:pt idx="57">
                  <c:v>1102.479004</c:v>
                </c:pt>
                <c:pt idx="58">
                  <c:v>1144.935913</c:v>
                </c:pt>
                <c:pt idx="59">
                  <c:v>1183.1099850000001</c:v>
                </c:pt>
                <c:pt idx="60">
                  <c:v>1215.9582519999999</c:v>
                </c:pt>
              </c:numCache>
            </c:numRef>
          </c:val>
          <c:smooth val="0"/>
        </c:ser>
        <c:ser>
          <c:idx val="2"/>
          <c:order val="2"/>
          <c:tx>
            <c:strRef>
              <c:f>Sheet1!$D$1</c:f>
              <c:strCache>
                <c:ptCount val="1"/>
                <c:pt idx="0">
                  <c:v>wind</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2.7886000000000002</c:v>
                </c:pt>
                <c:pt idx="1">
                  <c:v>2.9509509999999999</c:v>
                </c:pt>
                <c:pt idx="2">
                  <c:v>2.8875229999999998</c:v>
                </c:pt>
                <c:pt idx="3">
                  <c:v>3.005827</c:v>
                </c:pt>
                <c:pt idx="4">
                  <c:v>3.4471090000000002</c:v>
                </c:pt>
                <c:pt idx="5">
                  <c:v>3.164253</c:v>
                </c:pt>
                <c:pt idx="6">
                  <c:v>3.2340689999999999</c:v>
                </c:pt>
                <c:pt idx="7">
                  <c:v>3.2880349999999998</c:v>
                </c:pt>
                <c:pt idx="8">
                  <c:v>3.0256959999999999</c:v>
                </c:pt>
                <c:pt idx="9">
                  <c:v>4.4879979999999984</c:v>
                </c:pt>
                <c:pt idx="10">
                  <c:v>5.593261</c:v>
                </c:pt>
                <c:pt idx="11">
                  <c:v>6.7373310000000002</c:v>
                </c:pt>
                <c:pt idx="12">
                  <c:v>10.354279999999999</c:v>
                </c:pt>
                <c:pt idx="13">
                  <c:v>11.187466000000001</c:v>
                </c:pt>
                <c:pt idx="14">
                  <c:v>14.14374072</c:v>
                </c:pt>
                <c:pt idx="15">
                  <c:v>17.810549050000009</c:v>
                </c:pt>
                <c:pt idx="16">
                  <c:v>26.58913699</c:v>
                </c:pt>
                <c:pt idx="17">
                  <c:v>34.449927430000002</c:v>
                </c:pt>
                <c:pt idx="18">
                  <c:v>55.363100080000002</c:v>
                </c:pt>
                <c:pt idx="19">
                  <c:v>73.886131739999996</c:v>
                </c:pt>
                <c:pt idx="20">
                  <c:v>94.652246120000001</c:v>
                </c:pt>
                <c:pt idx="21">
                  <c:v>120.17659867</c:v>
                </c:pt>
                <c:pt idx="22">
                  <c:v>140.82170289000001</c:v>
                </c:pt>
                <c:pt idx="23">
                  <c:v>167.83974545999999</c:v>
                </c:pt>
                <c:pt idx="24">
                  <c:v>181.65528186</c:v>
                </c:pt>
                <c:pt idx="25">
                  <c:v>190.71854777999999</c:v>
                </c:pt>
                <c:pt idx="26">
                  <c:v>226.99256216000001</c:v>
                </c:pt>
                <c:pt idx="27">
                  <c:v>254.30269523999999</c:v>
                </c:pt>
                <c:pt idx="28">
                  <c:v>272.66745372999998</c:v>
                </c:pt>
                <c:pt idx="29">
                  <c:v>295.88248353</c:v>
                </c:pt>
                <c:pt idx="30">
                  <c:v>337.5098146900001</c:v>
                </c:pt>
                <c:pt idx="31">
                  <c:v>377.66564899999997</c:v>
                </c:pt>
                <c:pt idx="32">
                  <c:v>422.31982399999998</c:v>
                </c:pt>
                <c:pt idx="33">
                  <c:v>439.59875499999998</c:v>
                </c:pt>
                <c:pt idx="34">
                  <c:v>464.24945100000002</c:v>
                </c:pt>
                <c:pt idx="35">
                  <c:v>519.015625</c:v>
                </c:pt>
                <c:pt idx="36">
                  <c:v>541.33673099999999</c:v>
                </c:pt>
                <c:pt idx="37">
                  <c:v>547.85144000000003</c:v>
                </c:pt>
                <c:pt idx="38">
                  <c:v>556.35351600000001</c:v>
                </c:pt>
                <c:pt idx="39">
                  <c:v>566.91949499999998</c:v>
                </c:pt>
                <c:pt idx="40">
                  <c:v>593.52392599999996</c:v>
                </c:pt>
                <c:pt idx="41">
                  <c:v>600.54534899999999</c:v>
                </c:pt>
                <c:pt idx="42">
                  <c:v>602.2604980000001</c:v>
                </c:pt>
                <c:pt idx="43">
                  <c:v>603.93225099999995</c:v>
                </c:pt>
                <c:pt idx="44">
                  <c:v>621.04516599999999</c:v>
                </c:pt>
                <c:pt idx="45">
                  <c:v>648.70703099999992</c:v>
                </c:pt>
                <c:pt idx="46">
                  <c:v>661.30480999999997</c:v>
                </c:pt>
                <c:pt idx="47">
                  <c:v>669.73638899999992</c:v>
                </c:pt>
                <c:pt idx="48">
                  <c:v>672.26501500000006</c:v>
                </c:pt>
                <c:pt idx="49">
                  <c:v>673.71008300000005</c:v>
                </c:pt>
                <c:pt idx="50">
                  <c:v>677.93402100000003</c:v>
                </c:pt>
                <c:pt idx="51">
                  <c:v>682.14794900000004</c:v>
                </c:pt>
                <c:pt idx="52">
                  <c:v>689.55505400000004</c:v>
                </c:pt>
                <c:pt idx="53">
                  <c:v>700.83032200000002</c:v>
                </c:pt>
                <c:pt idx="54">
                  <c:v>700.57214400000009</c:v>
                </c:pt>
                <c:pt idx="55">
                  <c:v>704.16876200000002</c:v>
                </c:pt>
                <c:pt idx="56">
                  <c:v>713.72460899999999</c:v>
                </c:pt>
                <c:pt idx="57">
                  <c:v>719.28491199999996</c:v>
                </c:pt>
                <c:pt idx="58">
                  <c:v>722.07031200000006</c:v>
                </c:pt>
                <c:pt idx="59">
                  <c:v>727.19604500000003</c:v>
                </c:pt>
                <c:pt idx="60">
                  <c:v>737.03479000000004</c:v>
                </c:pt>
              </c:numCache>
            </c:numRef>
          </c:val>
          <c:smooth val="0"/>
        </c:ser>
        <c:ser>
          <c:idx val="3"/>
          <c:order val="3"/>
          <c:tx>
            <c:strRef>
              <c:f>Sheet1!$E$1</c:f>
              <c:strCache>
                <c:ptCount val="1"/>
                <c:pt idx="0">
                  <c:v>other renewables</c:v>
                </c:pt>
              </c:strCache>
            </c:strRef>
          </c:tx>
          <c:spPr>
            <a:ln w="22225" cap="rnd">
              <a:solidFill>
                <a:srgbClr val="7030A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354.0823850000001</c:v>
                </c:pt>
                <c:pt idx="1">
                  <c:v>354.35073700000009</c:v>
                </c:pt>
                <c:pt idx="2">
                  <c:v>323.57066200000003</c:v>
                </c:pt>
                <c:pt idx="3">
                  <c:v>353.239011</c:v>
                </c:pt>
                <c:pt idx="4">
                  <c:v>332.72714500000001</c:v>
                </c:pt>
                <c:pt idx="5">
                  <c:v>381.13705900000002</c:v>
                </c:pt>
                <c:pt idx="6">
                  <c:v>419.20239299999997</c:v>
                </c:pt>
                <c:pt idx="7">
                  <c:v>429.83691099999999</c:v>
                </c:pt>
                <c:pt idx="8">
                  <c:v>396.89589799999999</c:v>
                </c:pt>
                <c:pt idx="9">
                  <c:v>393.97595100000001</c:v>
                </c:pt>
                <c:pt idx="10">
                  <c:v>350.3919350000001</c:v>
                </c:pt>
                <c:pt idx="11">
                  <c:v>280.44960300999998</c:v>
                </c:pt>
                <c:pt idx="12">
                  <c:v>332.52889044</c:v>
                </c:pt>
                <c:pt idx="13">
                  <c:v>343.57164238000001</c:v>
                </c:pt>
                <c:pt idx="14">
                  <c:v>336.76573603999998</c:v>
                </c:pt>
                <c:pt idx="15">
                  <c:v>339.28980994</c:v>
                </c:pt>
                <c:pt idx="16">
                  <c:v>358.67506544999998</c:v>
                </c:pt>
                <c:pt idx="17">
                  <c:v>317.68576559000002</c:v>
                </c:pt>
                <c:pt idx="18">
                  <c:v>324.70497347000003</c:v>
                </c:pt>
                <c:pt idx="19">
                  <c:v>342.94648660000001</c:v>
                </c:pt>
                <c:pt idx="20">
                  <c:v>331.51164899999998</c:v>
                </c:pt>
                <c:pt idx="21">
                  <c:v>391.34180154000001</c:v>
                </c:pt>
                <c:pt idx="22">
                  <c:v>349.42481507000002</c:v>
                </c:pt>
                <c:pt idx="23">
                  <c:v>345.19808358000017</c:v>
                </c:pt>
                <c:pt idx="24">
                  <c:v>339.23300718000002</c:v>
                </c:pt>
                <c:pt idx="25">
                  <c:v>328.62953738999988</c:v>
                </c:pt>
                <c:pt idx="26">
                  <c:v>346.39841826000003</c:v>
                </c:pt>
                <c:pt idx="27">
                  <c:v>378.99311614999999</c:v>
                </c:pt>
                <c:pt idx="28">
                  <c:v>370.32304654000001</c:v>
                </c:pt>
                <c:pt idx="29">
                  <c:v>360.85340085000001</c:v>
                </c:pt>
                <c:pt idx="30">
                  <c:v>364.09542936000003</c:v>
                </c:pt>
                <c:pt idx="31">
                  <c:v>336.84871099999998</c:v>
                </c:pt>
                <c:pt idx="32">
                  <c:v>348.29937999999999</c:v>
                </c:pt>
                <c:pt idx="33">
                  <c:v>365.56756800000011</c:v>
                </c:pt>
                <c:pt idx="34">
                  <c:v>380.65722800000009</c:v>
                </c:pt>
                <c:pt idx="35">
                  <c:v>383.60623099999998</c:v>
                </c:pt>
                <c:pt idx="36">
                  <c:v>385.7280750000001</c:v>
                </c:pt>
                <c:pt idx="37">
                  <c:v>388.07787300000001</c:v>
                </c:pt>
                <c:pt idx="38">
                  <c:v>389.73201799999998</c:v>
                </c:pt>
                <c:pt idx="39">
                  <c:v>392.60864599999991</c:v>
                </c:pt>
                <c:pt idx="40">
                  <c:v>394.37169</c:v>
                </c:pt>
                <c:pt idx="41">
                  <c:v>396.33508999999992</c:v>
                </c:pt>
                <c:pt idx="42">
                  <c:v>399.48040200000003</c:v>
                </c:pt>
                <c:pt idx="43">
                  <c:v>402.12703099999999</c:v>
                </c:pt>
                <c:pt idx="44">
                  <c:v>404.62201499999998</c:v>
                </c:pt>
                <c:pt idx="45">
                  <c:v>407.76113400000003</c:v>
                </c:pt>
                <c:pt idx="46">
                  <c:v>410.31985500000002</c:v>
                </c:pt>
                <c:pt idx="47">
                  <c:v>413.12090300000011</c:v>
                </c:pt>
                <c:pt idx="48">
                  <c:v>415.711005</c:v>
                </c:pt>
                <c:pt idx="49">
                  <c:v>417.01242400000001</c:v>
                </c:pt>
                <c:pt idx="50">
                  <c:v>419.85859699999997</c:v>
                </c:pt>
                <c:pt idx="51">
                  <c:v>422.91350599999998</c:v>
                </c:pt>
                <c:pt idx="52">
                  <c:v>423.87590399999999</c:v>
                </c:pt>
                <c:pt idx="53">
                  <c:v>424.96712100000002</c:v>
                </c:pt>
                <c:pt idx="54">
                  <c:v>427.76419399999997</c:v>
                </c:pt>
                <c:pt idx="55">
                  <c:v>429.87636900000012</c:v>
                </c:pt>
                <c:pt idx="56">
                  <c:v>431.52610099999998</c:v>
                </c:pt>
                <c:pt idx="57">
                  <c:v>432.87933600000002</c:v>
                </c:pt>
                <c:pt idx="58">
                  <c:v>430.06225999999998</c:v>
                </c:pt>
                <c:pt idx="59">
                  <c:v>430.09832</c:v>
                </c:pt>
                <c:pt idx="60">
                  <c:v>431.62545699999998</c:v>
                </c:pt>
              </c:numCache>
            </c:numRef>
          </c:val>
          <c:smooth val="0"/>
        </c:ser>
        <c:ser>
          <c:idx val="4"/>
          <c:order val="4"/>
          <c:tx>
            <c:strRef>
              <c:f>Sheet1!$F$1</c:f>
              <c:strCache>
                <c:ptCount val="1"/>
                <c:pt idx="0">
                  <c:v>natural gas</c:v>
                </c:pt>
              </c:strCache>
            </c:strRef>
          </c:tx>
          <c:spPr>
            <a:ln w="22225" cap="rnd">
              <a:solidFill>
                <a:srgbClr val="0096D7"/>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372.765154</c:v>
                </c:pt>
                <c:pt idx="1">
                  <c:v>381.55301700000001</c:v>
                </c:pt>
                <c:pt idx="2">
                  <c:v>404.07437199999998</c:v>
                </c:pt>
                <c:pt idx="3">
                  <c:v>414.92679800000002</c:v>
                </c:pt>
                <c:pt idx="4">
                  <c:v>460.218682</c:v>
                </c:pt>
                <c:pt idx="5">
                  <c:v>496.05794500000002</c:v>
                </c:pt>
                <c:pt idx="6">
                  <c:v>455.05557599999997</c:v>
                </c:pt>
                <c:pt idx="7">
                  <c:v>479.39866999999998</c:v>
                </c:pt>
                <c:pt idx="8">
                  <c:v>531.2571039999998</c:v>
                </c:pt>
                <c:pt idx="9">
                  <c:v>556.39612699999998</c:v>
                </c:pt>
                <c:pt idx="10">
                  <c:v>601.03815899999995</c:v>
                </c:pt>
                <c:pt idx="11">
                  <c:v>639.12911900000006</c:v>
                </c:pt>
                <c:pt idx="12">
                  <c:v>691.00574399999982</c:v>
                </c:pt>
                <c:pt idx="13">
                  <c:v>649.90753899999982</c:v>
                </c:pt>
                <c:pt idx="14">
                  <c:v>710.10001655999997</c:v>
                </c:pt>
                <c:pt idx="15">
                  <c:v>760.96025447</c:v>
                </c:pt>
                <c:pt idx="16">
                  <c:v>816.44076961000019</c:v>
                </c:pt>
                <c:pt idx="17">
                  <c:v>896.58979112999987</c:v>
                </c:pt>
                <c:pt idx="18">
                  <c:v>882.98059907999982</c:v>
                </c:pt>
                <c:pt idx="19">
                  <c:v>920.97868058999995</c:v>
                </c:pt>
                <c:pt idx="20">
                  <c:v>987.69723372999999</c:v>
                </c:pt>
                <c:pt idx="21">
                  <c:v>1013.68892931</c:v>
                </c:pt>
                <c:pt idx="22">
                  <c:v>1225.8941753700001</c:v>
                </c:pt>
                <c:pt idx="23">
                  <c:v>1124.8355598600001</c:v>
                </c:pt>
                <c:pt idx="24">
                  <c:v>1126.6089583800001</c:v>
                </c:pt>
                <c:pt idx="25">
                  <c:v>1333.48211019</c:v>
                </c:pt>
                <c:pt idx="26">
                  <c:v>1378.3069339199999</c:v>
                </c:pt>
                <c:pt idx="27">
                  <c:v>1296.4424911399999</c:v>
                </c:pt>
                <c:pt idx="28">
                  <c:v>1469.13268217</c:v>
                </c:pt>
                <c:pt idx="29">
                  <c:v>1585.81417371</c:v>
                </c:pt>
                <c:pt idx="30">
                  <c:v>1616.7479797000001</c:v>
                </c:pt>
                <c:pt idx="31">
                  <c:v>1564.134888</c:v>
                </c:pt>
                <c:pt idx="32">
                  <c:v>1539.5570070000001</c:v>
                </c:pt>
                <c:pt idx="33">
                  <c:v>1570.1195070000001</c:v>
                </c:pt>
                <c:pt idx="34">
                  <c:v>1587.421875</c:v>
                </c:pt>
                <c:pt idx="35">
                  <c:v>1554.3707280000001</c:v>
                </c:pt>
                <c:pt idx="36">
                  <c:v>1550.9578859999999</c:v>
                </c:pt>
                <c:pt idx="37">
                  <c:v>1561.151245</c:v>
                </c:pt>
                <c:pt idx="38">
                  <c:v>1582.0198969999999</c:v>
                </c:pt>
                <c:pt idx="39">
                  <c:v>1563.207275</c:v>
                </c:pt>
                <c:pt idx="40">
                  <c:v>1541.63501</c:v>
                </c:pt>
                <c:pt idx="41">
                  <c:v>1541.702759</c:v>
                </c:pt>
                <c:pt idx="42">
                  <c:v>1550.7772219999999</c:v>
                </c:pt>
                <c:pt idx="43">
                  <c:v>1562.238159</c:v>
                </c:pt>
                <c:pt idx="44">
                  <c:v>1563.9311520000001</c:v>
                </c:pt>
                <c:pt idx="45">
                  <c:v>1554.2780760000001</c:v>
                </c:pt>
                <c:pt idx="46">
                  <c:v>1562.4941409999999</c:v>
                </c:pt>
                <c:pt idx="47">
                  <c:v>1583.455933</c:v>
                </c:pt>
                <c:pt idx="48">
                  <c:v>1603.228149</c:v>
                </c:pt>
                <c:pt idx="49">
                  <c:v>1617.2730710000001</c:v>
                </c:pt>
                <c:pt idx="50">
                  <c:v>1638.606689</c:v>
                </c:pt>
                <c:pt idx="51">
                  <c:v>1666.3652340000001</c:v>
                </c:pt>
                <c:pt idx="52">
                  <c:v>1689.419189</c:v>
                </c:pt>
                <c:pt idx="53">
                  <c:v>1706.203857</c:v>
                </c:pt>
                <c:pt idx="54">
                  <c:v>1739.084595</c:v>
                </c:pt>
                <c:pt idx="55">
                  <c:v>1763.224365</c:v>
                </c:pt>
                <c:pt idx="56">
                  <c:v>1780.9780270000001</c:v>
                </c:pt>
                <c:pt idx="57">
                  <c:v>1799.0812989999999</c:v>
                </c:pt>
                <c:pt idx="58">
                  <c:v>1820.2978519999999</c:v>
                </c:pt>
                <c:pt idx="59">
                  <c:v>1835.5157469999999</c:v>
                </c:pt>
                <c:pt idx="60">
                  <c:v>1855.924561</c:v>
                </c:pt>
              </c:numCache>
            </c:numRef>
          </c:val>
          <c:smooth val="0"/>
        </c:ser>
        <c:ser>
          <c:idx val="5"/>
          <c:order val="5"/>
          <c:tx>
            <c:strRef>
              <c:f>Sheet1!$G$1</c:f>
              <c:strCache>
                <c:ptCount val="1"/>
                <c:pt idx="0">
                  <c:v>nuclear</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Sheet1!$G$2:$G$62</c:f>
              <c:numCache>
                <c:formatCode>General</c:formatCode>
                <c:ptCount val="61"/>
                <c:pt idx="0">
                  <c:v>576.86167799999998</c:v>
                </c:pt>
                <c:pt idx="1">
                  <c:v>612.56508700000018</c:v>
                </c:pt>
                <c:pt idx="2">
                  <c:v>618.7762630000002</c:v>
                </c:pt>
                <c:pt idx="3">
                  <c:v>610.2912140000002</c:v>
                </c:pt>
                <c:pt idx="4">
                  <c:v>640.43983200000002</c:v>
                </c:pt>
                <c:pt idx="5">
                  <c:v>673.40212300000019</c:v>
                </c:pt>
                <c:pt idx="6">
                  <c:v>674.72854599999982</c:v>
                </c:pt>
                <c:pt idx="7">
                  <c:v>628.64417100000003</c:v>
                </c:pt>
                <c:pt idx="8">
                  <c:v>673.70210400000019</c:v>
                </c:pt>
                <c:pt idx="9">
                  <c:v>728.25412399999982</c:v>
                </c:pt>
                <c:pt idx="10">
                  <c:v>753.89294000000018</c:v>
                </c:pt>
                <c:pt idx="11">
                  <c:v>768.82630799999981</c:v>
                </c:pt>
                <c:pt idx="12">
                  <c:v>780.0640870000002</c:v>
                </c:pt>
                <c:pt idx="13">
                  <c:v>763.73269499999981</c:v>
                </c:pt>
                <c:pt idx="14">
                  <c:v>788.52838700000007</c:v>
                </c:pt>
                <c:pt idx="15">
                  <c:v>781.98636500000009</c:v>
                </c:pt>
                <c:pt idx="16">
                  <c:v>787.21863600000017</c:v>
                </c:pt>
                <c:pt idx="17">
                  <c:v>806.42475300000001</c:v>
                </c:pt>
                <c:pt idx="18">
                  <c:v>806.20843500000001</c:v>
                </c:pt>
                <c:pt idx="19">
                  <c:v>798.85458499999982</c:v>
                </c:pt>
                <c:pt idx="20">
                  <c:v>806.96830055999999</c:v>
                </c:pt>
                <c:pt idx="21">
                  <c:v>790.20436699999982</c:v>
                </c:pt>
                <c:pt idx="22">
                  <c:v>769.33124900000007</c:v>
                </c:pt>
                <c:pt idx="23">
                  <c:v>789.01647300000002</c:v>
                </c:pt>
                <c:pt idx="24">
                  <c:v>797.16598199999999</c:v>
                </c:pt>
                <c:pt idx="25">
                  <c:v>797.17787699999997</c:v>
                </c:pt>
                <c:pt idx="26">
                  <c:v>805.69394800000009</c:v>
                </c:pt>
                <c:pt idx="27">
                  <c:v>804.94963500000017</c:v>
                </c:pt>
                <c:pt idx="28">
                  <c:v>807.08447699999999</c:v>
                </c:pt>
                <c:pt idx="29">
                  <c:v>809.40926200000001</c:v>
                </c:pt>
                <c:pt idx="30">
                  <c:v>789.918631</c:v>
                </c:pt>
                <c:pt idx="31">
                  <c:v>777.68218999999999</c:v>
                </c:pt>
                <c:pt idx="32">
                  <c:v>783.61560099999997</c:v>
                </c:pt>
                <c:pt idx="33">
                  <c:v>785.479919</c:v>
                </c:pt>
                <c:pt idx="34">
                  <c:v>788.97308299999997</c:v>
                </c:pt>
                <c:pt idx="35">
                  <c:v>781.77593999999999</c:v>
                </c:pt>
                <c:pt idx="36">
                  <c:v>773.33514400000001</c:v>
                </c:pt>
                <c:pt idx="37">
                  <c:v>759.40319800000009</c:v>
                </c:pt>
                <c:pt idx="38">
                  <c:v>721.80883800000004</c:v>
                </c:pt>
                <c:pt idx="39">
                  <c:v>715.15942400000006</c:v>
                </c:pt>
                <c:pt idx="40">
                  <c:v>707.00170900000001</c:v>
                </c:pt>
                <c:pt idx="41">
                  <c:v>708.09497099999999</c:v>
                </c:pt>
                <c:pt idx="42">
                  <c:v>708.85339400000009</c:v>
                </c:pt>
                <c:pt idx="43">
                  <c:v>668.13275099999998</c:v>
                </c:pt>
                <c:pt idx="44">
                  <c:v>668.827271</c:v>
                </c:pt>
                <c:pt idx="45">
                  <c:v>670.23230000000001</c:v>
                </c:pt>
                <c:pt idx="46">
                  <c:v>671.27685499999995</c:v>
                </c:pt>
                <c:pt idx="47">
                  <c:v>665.09484900000007</c:v>
                </c:pt>
                <c:pt idx="48">
                  <c:v>665.30542000000003</c:v>
                </c:pt>
                <c:pt idx="49">
                  <c:v>664.89660599999991</c:v>
                </c:pt>
                <c:pt idx="50">
                  <c:v>665.35595699999999</c:v>
                </c:pt>
                <c:pt idx="51">
                  <c:v>666.54132100000004</c:v>
                </c:pt>
                <c:pt idx="52">
                  <c:v>667.80841099999998</c:v>
                </c:pt>
                <c:pt idx="53">
                  <c:v>668.67492699999991</c:v>
                </c:pt>
                <c:pt idx="54">
                  <c:v>669.43725599999993</c:v>
                </c:pt>
                <c:pt idx="55">
                  <c:v>670.25537099999997</c:v>
                </c:pt>
                <c:pt idx="56">
                  <c:v>670.6823730000001</c:v>
                </c:pt>
                <c:pt idx="57">
                  <c:v>671.10790999999995</c:v>
                </c:pt>
                <c:pt idx="58">
                  <c:v>661.60778800000003</c:v>
                </c:pt>
                <c:pt idx="59">
                  <c:v>661.92895499999997</c:v>
                </c:pt>
                <c:pt idx="60">
                  <c:v>662.392517</c:v>
                </c:pt>
              </c:numCache>
            </c:numRef>
          </c:val>
          <c:smooth val="0"/>
        </c:ser>
        <c:dLbls>
          <c:showLegendKey val="0"/>
          <c:showVal val="0"/>
          <c:showCatName val="0"/>
          <c:showSerName val="0"/>
          <c:showPercent val="0"/>
          <c:showBubbleSize val="0"/>
        </c:dLbls>
        <c:smooth val="0"/>
        <c:axId val="-217350880"/>
        <c:axId val="-217351424"/>
      </c:lineChart>
      <c:catAx>
        <c:axId val="-2173508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1424"/>
        <c:crosses val="autoZero"/>
        <c:auto val="1"/>
        <c:lblAlgn val="ctr"/>
        <c:lblOffset val="100"/>
        <c:tickLblSkip val="20"/>
        <c:tickMarkSkip val="20"/>
        <c:noMultiLvlLbl val="0"/>
      </c:catAx>
      <c:valAx>
        <c:axId val="-217351424"/>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0880"/>
        <c:crossesAt val="32"/>
        <c:crossBetween val="midCat"/>
      </c:valAx>
      <c:spPr>
        <a:noFill/>
        <a:ln>
          <a:noFill/>
        </a:ln>
        <a:effectLst/>
      </c:spPr>
    </c:plotArea>
    <c:plotVisOnly val="1"/>
    <c:dispBlanksAs val="zero"/>
    <c:showDLblsOverMax val="0"/>
  </c:chart>
  <c:spPr>
    <a:solidFill>
      <a:schemeClr val="bg1"/>
    </a:solidFill>
    <a:ln w="9525" cap="flat" cmpd="sng" algn="ctr">
      <a:solidFill>
        <a:srgbClr val="FFFFFF"/>
      </a:solid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30347467538297"/>
          <c:y val="3.1916073851412638E-2"/>
          <c:w val="0.85939956967325859"/>
          <c:h val="0.86263352398371851"/>
        </c:manualLayout>
      </c:layout>
      <c:areaChart>
        <c:grouping val="stacked"/>
        <c:varyColors val="0"/>
        <c:ser>
          <c:idx val="2"/>
          <c:order val="2"/>
          <c:tx>
            <c:strRef>
              <c:f>Restore_Hourly_Total!$F$1</c:f>
              <c:strCache>
                <c:ptCount val="1"/>
                <c:pt idx="0">
                  <c:v>Coal</c:v>
                </c:pt>
              </c:strCache>
            </c:strRef>
          </c:tx>
          <c:spPr>
            <a:solidFill>
              <a:srgbClr val="333333">
                <a:lumMod val="40000"/>
                <a:lumOff val="60000"/>
              </a:srgb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Restore_Hourly_Total!$F$2:$F$25</c:f>
              <c:numCache>
                <c:formatCode>General</c:formatCode>
                <c:ptCount val="24"/>
                <c:pt idx="0">
                  <c:v>26.898247586</c:v>
                </c:pt>
                <c:pt idx="1">
                  <c:v>26.661484928</c:v>
                </c:pt>
                <c:pt idx="2">
                  <c:v>25.891571932000002</c:v>
                </c:pt>
                <c:pt idx="3">
                  <c:v>25.871564651</c:v>
                </c:pt>
                <c:pt idx="4">
                  <c:v>27.293768315000001</c:v>
                </c:pt>
                <c:pt idx="5">
                  <c:v>30.633091125</c:v>
                </c:pt>
                <c:pt idx="6">
                  <c:v>35.227706861000001</c:v>
                </c:pt>
                <c:pt idx="7">
                  <c:v>38.186408389999997</c:v>
                </c:pt>
                <c:pt idx="8">
                  <c:v>39.628862691999998</c:v>
                </c:pt>
                <c:pt idx="9">
                  <c:v>40.458357233000001</c:v>
                </c:pt>
                <c:pt idx="10">
                  <c:v>40.887667958000002</c:v>
                </c:pt>
                <c:pt idx="11">
                  <c:v>41.194291731</c:v>
                </c:pt>
                <c:pt idx="12">
                  <c:v>41.291569363000001</c:v>
                </c:pt>
                <c:pt idx="13">
                  <c:v>41.353369696999998</c:v>
                </c:pt>
                <c:pt idx="14">
                  <c:v>41.389348212000002</c:v>
                </c:pt>
                <c:pt idx="15">
                  <c:v>41.828722479</c:v>
                </c:pt>
                <c:pt idx="16">
                  <c:v>42.711817003999997</c:v>
                </c:pt>
                <c:pt idx="17">
                  <c:v>43.760000195000003</c:v>
                </c:pt>
                <c:pt idx="18">
                  <c:v>43.830501380000001</c:v>
                </c:pt>
                <c:pt idx="19">
                  <c:v>43.252010017000003</c:v>
                </c:pt>
                <c:pt idx="20">
                  <c:v>42.404033914999999</c:v>
                </c:pt>
                <c:pt idx="21">
                  <c:v>40.298680378999997</c:v>
                </c:pt>
                <c:pt idx="22">
                  <c:v>36.942274926000003</c:v>
                </c:pt>
                <c:pt idx="23">
                  <c:v>33.116344927999997</c:v>
                </c:pt>
              </c:numCache>
            </c:numRef>
          </c:val>
        </c:ser>
        <c:ser>
          <c:idx val="3"/>
          <c:order val="3"/>
          <c:tx>
            <c:strRef>
              <c:f>Restore_Hourly_Total!$G$1</c:f>
              <c:strCache>
                <c:ptCount val="1"/>
                <c:pt idx="0">
                  <c:v>Nuclear</c:v>
                </c:pt>
              </c:strCache>
            </c:strRef>
          </c:tx>
          <c:spPr>
            <a:solidFill>
              <a:schemeClr val="accent5"/>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Restore_Hourly_Total!$G$2:$G$25</c:f>
              <c:numCache>
                <c:formatCode>General</c:formatCode>
                <c:ptCount val="24"/>
                <c:pt idx="0">
                  <c:v>32.833680090000001</c:v>
                </c:pt>
                <c:pt idx="1">
                  <c:v>32.846246747000002</c:v>
                </c:pt>
                <c:pt idx="2">
                  <c:v>32.811720700000002</c:v>
                </c:pt>
                <c:pt idx="3">
                  <c:v>32.803251988</c:v>
                </c:pt>
                <c:pt idx="4">
                  <c:v>32.824508631</c:v>
                </c:pt>
                <c:pt idx="5">
                  <c:v>32.901104281999999</c:v>
                </c:pt>
                <c:pt idx="6">
                  <c:v>33.020467299000003</c:v>
                </c:pt>
                <c:pt idx="7">
                  <c:v>33.096243413000003</c:v>
                </c:pt>
                <c:pt idx="8">
                  <c:v>33.133551017000002</c:v>
                </c:pt>
                <c:pt idx="9">
                  <c:v>33.167110678999997</c:v>
                </c:pt>
                <c:pt idx="10">
                  <c:v>33.191443933000002</c:v>
                </c:pt>
                <c:pt idx="11">
                  <c:v>33.206622652</c:v>
                </c:pt>
                <c:pt idx="12">
                  <c:v>33.214587799</c:v>
                </c:pt>
                <c:pt idx="13">
                  <c:v>33.217217347999998</c:v>
                </c:pt>
                <c:pt idx="14">
                  <c:v>33.211775170000003</c:v>
                </c:pt>
                <c:pt idx="15">
                  <c:v>33.211012732</c:v>
                </c:pt>
                <c:pt idx="16">
                  <c:v>33.216277106</c:v>
                </c:pt>
                <c:pt idx="17">
                  <c:v>33.238670018999997</c:v>
                </c:pt>
                <c:pt idx="18">
                  <c:v>33.242728774</c:v>
                </c:pt>
                <c:pt idx="19">
                  <c:v>33.241843003</c:v>
                </c:pt>
                <c:pt idx="20">
                  <c:v>33.215089474000003</c:v>
                </c:pt>
                <c:pt idx="21">
                  <c:v>33.171502879999998</c:v>
                </c:pt>
                <c:pt idx="22">
                  <c:v>33.077683851000003</c:v>
                </c:pt>
                <c:pt idx="23">
                  <c:v>32.982013160999998</c:v>
                </c:pt>
              </c:numCache>
            </c:numRef>
          </c:val>
        </c:ser>
        <c:ser>
          <c:idx val="4"/>
          <c:order val="4"/>
          <c:tx>
            <c:strRef>
              <c:f>Restore_Hourly_Total!$H$1</c:f>
              <c:strCache>
                <c:ptCount val="1"/>
                <c:pt idx="0">
                  <c:v>Oil and Gas Peakers</c:v>
                </c:pt>
              </c:strCache>
            </c:strRef>
          </c:tx>
          <c:spPr>
            <a:solidFill>
              <a:schemeClr val="accent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Restore_Hourly_Total!$H$2:$H$25</c:f>
              <c:numCache>
                <c:formatCode>General</c:formatCode>
                <c:ptCount val="24"/>
                <c:pt idx="0">
                  <c:v>1.9476601520000001</c:v>
                </c:pt>
                <c:pt idx="1">
                  <c:v>1.810843266</c:v>
                </c:pt>
                <c:pt idx="2">
                  <c:v>1.604803991</c:v>
                </c:pt>
                <c:pt idx="3">
                  <c:v>1.5617030629999999</c:v>
                </c:pt>
                <c:pt idx="4">
                  <c:v>1.7219303530000001</c:v>
                </c:pt>
                <c:pt idx="5">
                  <c:v>2.1600216759999999</c:v>
                </c:pt>
                <c:pt idx="6">
                  <c:v>3.1978504480000001</c:v>
                </c:pt>
                <c:pt idx="7">
                  <c:v>4.1588599850000003</c:v>
                </c:pt>
                <c:pt idx="8">
                  <c:v>4.5869756830000004</c:v>
                </c:pt>
                <c:pt idx="9">
                  <c:v>4.8532779479999997</c:v>
                </c:pt>
                <c:pt idx="10">
                  <c:v>5.1018785659999999</c:v>
                </c:pt>
                <c:pt idx="11">
                  <c:v>5.3650661749999999</c:v>
                </c:pt>
                <c:pt idx="12">
                  <c:v>5.5524055509999997</c:v>
                </c:pt>
                <c:pt idx="13">
                  <c:v>5.6565811610000001</c:v>
                </c:pt>
                <c:pt idx="14">
                  <c:v>5.9045811969999997</c:v>
                </c:pt>
                <c:pt idx="15">
                  <c:v>5.8944457630000002</c:v>
                </c:pt>
                <c:pt idx="16">
                  <c:v>6.0921816819999997</c:v>
                </c:pt>
                <c:pt idx="17">
                  <c:v>6.3414361819999998</c:v>
                </c:pt>
                <c:pt idx="18">
                  <c:v>6.2645493910000001</c:v>
                </c:pt>
                <c:pt idx="19">
                  <c:v>5.9162260880000002</c:v>
                </c:pt>
                <c:pt idx="20">
                  <c:v>5.4847292190000001</c:v>
                </c:pt>
                <c:pt idx="21">
                  <c:v>4.9506248299999998</c:v>
                </c:pt>
                <c:pt idx="22">
                  <c:v>4.1482855829999998</c:v>
                </c:pt>
                <c:pt idx="23">
                  <c:v>3.1729127859999999</c:v>
                </c:pt>
              </c:numCache>
            </c:numRef>
          </c:val>
        </c:ser>
        <c:ser>
          <c:idx val="5"/>
          <c:order val="5"/>
          <c:tx>
            <c:strRef>
              <c:f>Restore_Hourly_Total!$I$1</c:f>
              <c:strCache>
                <c:ptCount val="1"/>
                <c:pt idx="0">
                  <c:v>Gas Combined-Cycle</c:v>
                </c:pt>
              </c:strCache>
            </c:strRef>
          </c:tx>
          <c:spPr>
            <a:solidFill>
              <a:schemeClr val="accent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Restore_Hourly_Total!$I$2:$I$25</c:f>
              <c:numCache>
                <c:formatCode>General</c:formatCode>
                <c:ptCount val="24"/>
                <c:pt idx="0">
                  <c:v>50.202906394999999</c:v>
                </c:pt>
                <c:pt idx="1">
                  <c:v>49.823958877000003</c:v>
                </c:pt>
                <c:pt idx="2">
                  <c:v>48.856519063999997</c:v>
                </c:pt>
                <c:pt idx="3">
                  <c:v>48.594968360999999</c:v>
                </c:pt>
                <c:pt idx="4">
                  <c:v>49.134229593000001</c:v>
                </c:pt>
                <c:pt idx="5">
                  <c:v>51.122374948000001</c:v>
                </c:pt>
                <c:pt idx="6">
                  <c:v>54.573695452999999</c:v>
                </c:pt>
                <c:pt idx="7">
                  <c:v>56.939031393999997</c:v>
                </c:pt>
                <c:pt idx="8">
                  <c:v>57.444394281999998</c:v>
                </c:pt>
                <c:pt idx="9">
                  <c:v>58.476899107999998</c:v>
                </c:pt>
                <c:pt idx="10">
                  <c:v>59.542814026000002</c:v>
                </c:pt>
                <c:pt idx="11">
                  <c:v>60.459028899000003</c:v>
                </c:pt>
                <c:pt idx="12">
                  <c:v>61.166170774999998</c:v>
                </c:pt>
                <c:pt idx="13">
                  <c:v>61.682356151</c:v>
                </c:pt>
                <c:pt idx="14">
                  <c:v>62.256599281</c:v>
                </c:pt>
                <c:pt idx="15">
                  <c:v>63.623557867999999</c:v>
                </c:pt>
                <c:pt idx="16">
                  <c:v>65.421941098999994</c:v>
                </c:pt>
                <c:pt idx="17">
                  <c:v>66.853079504999997</c:v>
                </c:pt>
                <c:pt idx="18">
                  <c:v>66.968040583000004</c:v>
                </c:pt>
                <c:pt idx="19">
                  <c:v>66.050167063000004</c:v>
                </c:pt>
                <c:pt idx="20">
                  <c:v>64.787403849</c:v>
                </c:pt>
                <c:pt idx="21">
                  <c:v>62.442675454000003</c:v>
                </c:pt>
                <c:pt idx="22">
                  <c:v>58.769376635999997</c:v>
                </c:pt>
                <c:pt idx="23">
                  <c:v>55.071604637</c:v>
                </c:pt>
              </c:numCache>
            </c:numRef>
          </c:val>
        </c:ser>
        <c:ser>
          <c:idx val="6"/>
          <c:order val="6"/>
          <c:tx>
            <c:strRef>
              <c:f>Restore_Hourly_Total!$J$1</c:f>
              <c:strCache>
                <c:ptCount val="1"/>
                <c:pt idx="0">
                  <c:v>Hydro</c:v>
                </c:pt>
              </c:strCache>
            </c:strRef>
          </c:tx>
          <c:spPr>
            <a:solidFill>
              <a:schemeClr val="tx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Restore_Hourly_Total!$J$2:$J$25</c:f>
              <c:numCache>
                <c:formatCode>General</c:formatCode>
                <c:ptCount val="24"/>
                <c:pt idx="0">
                  <c:v>7.0108027919999998</c:v>
                </c:pt>
                <c:pt idx="1">
                  <c:v>7.31526926</c:v>
                </c:pt>
                <c:pt idx="2">
                  <c:v>6.8196237350000004</c:v>
                </c:pt>
                <c:pt idx="3">
                  <c:v>6.9654102169999996</c:v>
                </c:pt>
                <c:pt idx="4">
                  <c:v>7.5739850909999999</c:v>
                </c:pt>
                <c:pt idx="5">
                  <c:v>9.4210250999999996</c:v>
                </c:pt>
                <c:pt idx="6">
                  <c:v>11.964751633000001</c:v>
                </c:pt>
                <c:pt idx="7">
                  <c:v>12.301793795</c:v>
                </c:pt>
                <c:pt idx="8">
                  <c:v>11.091589734999999</c:v>
                </c:pt>
                <c:pt idx="9">
                  <c:v>10.499624188</c:v>
                </c:pt>
                <c:pt idx="10">
                  <c:v>10.235981625000001</c:v>
                </c:pt>
                <c:pt idx="11">
                  <c:v>10.393686233</c:v>
                </c:pt>
                <c:pt idx="12">
                  <c:v>10.548959675000001</c:v>
                </c:pt>
                <c:pt idx="13">
                  <c:v>10.648436297</c:v>
                </c:pt>
                <c:pt idx="14">
                  <c:v>10.684531579</c:v>
                </c:pt>
                <c:pt idx="15">
                  <c:v>11.288343718</c:v>
                </c:pt>
                <c:pt idx="16">
                  <c:v>12.732253117000001</c:v>
                </c:pt>
                <c:pt idx="17">
                  <c:v>14.858722502999999</c:v>
                </c:pt>
                <c:pt idx="18">
                  <c:v>15.357914955</c:v>
                </c:pt>
                <c:pt idx="19">
                  <c:v>15.20581187</c:v>
                </c:pt>
                <c:pt idx="20">
                  <c:v>14.332915713</c:v>
                </c:pt>
                <c:pt idx="21">
                  <c:v>12.221054255</c:v>
                </c:pt>
                <c:pt idx="22">
                  <c:v>9.7695335980000007</c:v>
                </c:pt>
                <c:pt idx="23">
                  <c:v>7.7485701929999999</c:v>
                </c:pt>
              </c:numCache>
            </c:numRef>
          </c:val>
        </c:ser>
        <c:ser>
          <c:idx val="8"/>
          <c:order val="7"/>
          <c:tx>
            <c:strRef>
              <c:f>Restore_Hourly_Total!$L$1</c:f>
              <c:strCache>
                <c:ptCount val="1"/>
                <c:pt idx="0">
                  <c:v>Wind</c:v>
                </c:pt>
              </c:strCache>
            </c:strRef>
          </c:tx>
          <c:spPr>
            <a:solidFill>
              <a:schemeClr val="accent3"/>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Restore_Hourly_Total!$L$2:$L$25</c:f>
              <c:numCache>
                <c:formatCode>General</c:formatCode>
                <c:ptCount val="24"/>
                <c:pt idx="0">
                  <c:v>18.296873256000001</c:v>
                </c:pt>
                <c:pt idx="1">
                  <c:v>18.170398278</c:v>
                </c:pt>
                <c:pt idx="2">
                  <c:v>17.943889613</c:v>
                </c:pt>
                <c:pt idx="3">
                  <c:v>17.665799323000002</c:v>
                </c:pt>
                <c:pt idx="4">
                  <c:v>17.363619513</c:v>
                </c:pt>
                <c:pt idx="5">
                  <c:v>17.016738939</c:v>
                </c:pt>
                <c:pt idx="6">
                  <c:v>16.038617369000001</c:v>
                </c:pt>
                <c:pt idx="7">
                  <c:v>14.291646578</c:v>
                </c:pt>
                <c:pt idx="8">
                  <c:v>12.598094552999999</c:v>
                </c:pt>
                <c:pt idx="9">
                  <c:v>11.184623128</c:v>
                </c:pt>
                <c:pt idx="10">
                  <c:v>10.564750975999999</c:v>
                </c:pt>
                <c:pt idx="11">
                  <c:v>10.504673672999999</c:v>
                </c:pt>
                <c:pt idx="12">
                  <c:v>10.727359420999999</c:v>
                </c:pt>
                <c:pt idx="13">
                  <c:v>11.157871266000001</c:v>
                </c:pt>
                <c:pt idx="14">
                  <c:v>11.640615143</c:v>
                </c:pt>
                <c:pt idx="15">
                  <c:v>12.122550906000001</c:v>
                </c:pt>
                <c:pt idx="16">
                  <c:v>12.687858154000001</c:v>
                </c:pt>
                <c:pt idx="17">
                  <c:v>13.506184974</c:v>
                </c:pt>
                <c:pt idx="18">
                  <c:v>14.731478872</c:v>
                </c:pt>
                <c:pt idx="19">
                  <c:v>16.335671288</c:v>
                </c:pt>
                <c:pt idx="20">
                  <c:v>17.574763755999999</c:v>
                </c:pt>
                <c:pt idx="21">
                  <c:v>18.192468764000001</c:v>
                </c:pt>
                <c:pt idx="22">
                  <c:v>18.407472848000001</c:v>
                </c:pt>
                <c:pt idx="23">
                  <c:v>18.394973122</c:v>
                </c:pt>
              </c:numCache>
            </c:numRef>
          </c:val>
        </c:ser>
        <c:ser>
          <c:idx val="10"/>
          <c:order val="8"/>
          <c:tx>
            <c:strRef>
              <c:f>Restore_Hourly_Total!$M$1</c:f>
              <c:strCache>
                <c:ptCount val="1"/>
                <c:pt idx="0">
                  <c:v>Solar Hybrid</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Restore_Hourly_Total!$M$2:$M$25</c:f>
              <c:numCache>
                <c:formatCode>General</c:formatCode>
                <c:ptCount val="24"/>
                <c:pt idx="0">
                  <c:v>2.2680500000000001E-4</c:v>
                </c:pt>
                <c:pt idx="1">
                  <c:v>4.87178E-4</c:v>
                </c:pt>
                <c:pt idx="2">
                  <c:v>2.9627800000000003E-4</c:v>
                </c:pt>
                <c:pt idx="3">
                  <c:v>2.1601899999999999E-4</c:v>
                </c:pt>
                <c:pt idx="4">
                  <c:v>4.4660899999999999E-4</c:v>
                </c:pt>
                <c:pt idx="5">
                  <c:v>3.2399874000000002E-2</c:v>
                </c:pt>
                <c:pt idx="6">
                  <c:v>0.12411504299999999</c:v>
                </c:pt>
                <c:pt idx="7">
                  <c:v>0.224902239</c:v>
                </c:pt>
                <c:pt idx="8">
                  <c:v>0.29763901500000001</c:v>
                </c:pt>
                <c:pt idx="9">
                  <c:v>0.295572416</c:v>
                </c:pt>
                <c:pt idx="10">
                  <c:v>0.29373610500000003</c:v>
                </c:pt>
                <c:pt idx="11">
                  <c:v>0.30430618300000001</c:v>
                </c:pt>
                <c:pt idx="12">
                  <c:v>0.32512722900000002</c:v>
                </c:pt>
                <c:pt idx="13">
                  <c:v>0.34130820899999997</c:v>
                </c:pt>
                <c:pt idx="14">
                  <c:v>0.35113467999999998</c:v>
                </c:pt>
                <c:pt idx="15">
                  <c:v>0.35839971700000001</c:v>
                </c:pt>
                <c:pt idx="16">
                  <c:v>0.33170640699999998</c:v>
                </c:pt>
                <c:pt idx="17">
                  <c:v>0.28193013300000003</c:v>
                </c:pt>
                <c:pt idx="18">
                  <c:v>0.18081936500000001</c:v>
                </c:pt>
                <c:pt idx="19">
                  <c:v>0.107757333</c:v>
                </c:pt>
                <c:pt idx="20">
                  <c:v>4.3758855999999999E-2</c:v>
                </c:pt>
                <c:pt idx="21">
                  <c:v>4.4883340000000001E-3</c:v>
                </c:pt>
                <c:pt idx="22">
                  <c:v>1.16103E-3</c:v>
                </c:pt>
                <c:pt idx="23">
                  <c:v>4.1042999999999999E-4</c:v>
                </c:pt>
              </c:numCache>
            </c:numRef>
          </c:val>
        </c:ser>
        <c:ser>
          <c:idx val="9"/>
          <c:order val="9"/>
          <c:tx>
            <c:strRef>
              <c:f>Restore_Hourly_Total!$N$1</c:f>
              <c:strCache>
                <c:ptCount val="1"/>
                <c:pt idx="0">
                  <c:v>Solar</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Restore_Hourly_Total!$N$2:$N$25</c:f>
              <c:numCache>
                <c:formatCode>General</c:formatCode>
                <c:ptCount val="24"/>
                <c:pt idx="4">
                  <c:v>3.055084E-3</c:v>
                </c:pt>
                <c:pt idx="5">
                  <c:v>0.162158885</c:v>
                </c:pt>
                <c:pt idx="6">
                  <c:v>1.31617563</c:v>
                </c:pt>
                <c:pt idx="7">
                  <c:v>5.3923009879999997</c:v>
                </c:pt>
                <c:pt idx="8">
                  <c:v>10.889467084</c:v>
                </c:pt>
                <c:pt idx="9">
                  <c:v>15.355604463000001</c:v>
                </c:pt>
                <c:pt idx="10">
                  <c:v>17.571391058</c:v>
                </c:pt>
                <c:pt idx="11">
                  <c:v>18.319680043999998</c:v>
                </c:pt>
                <c:pt idx="12">
                  <c:v>18.321123014000001</c:v>
                </c:pt>
                <c:pt idx="13">
                  <c:v>17.674566168999998</c:v>
                </c:pt>
                <c:pt idx="14">
                  <c:v>15.693812908</c:v>
                </c:pt>
                <c:pt idx="15">
                  <c:v>11.677311069</c:v>
                </c:pt>
                <c:pt idx="16">
                  <c:v>6.4839365720000002</c:v>
                </c:pt>
                <c:pt idx="17">
                  <c:v>2.02047774</c:v>
                </c:pt>
                <c:pt idx="18">
                  <c:v>0.314460664</c:v>
                </c:pt>
                <c:pt idx="19">
                  <c:v>1.4664793000000001E-2</c:v>
                </c:pt>
                <c:pt idx="20">
                  <c:v>3.7280000000000002E-5</c:v>
                </c:pt>
              </c:numCache>
            </c:numRef>
          </c:val>
        </c:ser>
        <c:ser>
          <c:idx val="11"/>
          <c:order val="10"/>
          <c:tx>
            <c:strRef>
              <c:f>Restore_Hourly_Total!$O$1</c:f>
              <c:strCache>
                <c:ptCount val="1"/>
                <c:pt idx="0">
                  <c:v>Curtailment</c:v>
                </c:pt>
              </c:strCache>
            </c:strRef>
          </c:tx>
          <c:spPr>
            <a:pattFill prst="wdDnDiag">
              <a:fgClr>
                <a:schemeClr val="accent4">
                  <a:lumMod val="75000"/>
                </a:schemeClr>
              </a:fgClr>
              <a:bgClr>
                <a:schemeClr val="bg1"/>
              </a:bgClr>
            </a:patt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Restore_Hourly_Total!$O$2:$O$25</c:f>
              <c:numCache>
                <c:formatCode>General</c:formatCode>
                <c:ptCount val="24"/>
                <c:pt idx="0">
                  <c:v>1.8484865999999999E-2</c:v>
                </c:pt>
                <c:pt idx="8">
                  <c:v>3.0084230999999999E-2</c:v>
                </c:pt>
                <c:pt idx="9">
                  <c:v>0.13048283299999999</c:v>
                </c:pt>
                <c:pt idx="10">
                  <c:v>0.15797456500000001</c:v>
                </c:pt>
                <c:pt idx="11">
                  <c:v>0.16463206899999999</c:v>
                </c:pt>
                <c:pt idx="12">
                  <c:v>0.15135690900000001</c:v>
                </c:pt>
                <c:pt idx="13">
                  <c:v>7.7743513E-2</c:v>
                </c:pt>
                <c:pt idx="14">
                  <c:v>2.1201714E-2</c:v>
                </c:pt>
              </c:numCache>
            </c:numRef>
          </c:val>
        </c:ser>
        <c:ser>
          <c:idx val="12"/>
          <c:order val="11"/>
          <c:tx>
            <c:strRef>
              <c:f>Restore_Hourly_Total!$P$1</c:f>
              <c:strCache>
                <c:ptCount val="1"/>
                <c:pt idx="0">
                  <c:v>Pumped Hydro discharge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Restore_Hourly_Total!$P$2:$P$25</c:f>
              <c:numCache>
                <c:formatCode>General</c:formatCode>
                <c:ptCount val="24"/>
                <c:pt idx="0">
                  <c:v>1.5057839999999999E-2</c:v>
                </c:pt>
                <c:pt idx="1">
                  <c:v>7.3509847000000003E-2</c:v>
                </c:pt>
                <c:pt idx="2">
                  <c:v>5.0287936999999998E-2</c:v>
                </c:pt>
                <c:pt idx="3">
                  <c:v>5.4627132000000002E-2</c:v>
                </c:pt>
                <c:pt idx="4">
                  <c:v>0.111002183</c:v>
                </c:pt>
                <c:pt idx="5">
                  <c:v>0.24273819599999999</c:v>
                </c:pt>
                <c:pt idx="6">
                  <c:v>0.43210556300000003</c:v>
                </c:pt>
                <c:pt idx="7">
                  <c:v>0.35629127599999999</c:v>
                </c:pt>
                <c:pt idx="8">
                  <c:v>0.32739110500000002</c:v>
                </c:pt>
                <c:pt idx="9">
                  <c:v>0.36013887100000003</c:v>
                </c:pt>
                <c:pt idx="10">
                  <c:v>0.38469504500000001</c:v>
                </c:pt>
                <c:pt idx="11">
                  <c:v>0.37390295000000001</c:v>
                </c:pt>
                <c:pt idx="12">
                  <c:v>0.38929519099999998</c:v>
                </c:pt>
                <c:pt idx="13">
                  <c:v>0.487756097</c:v>
                </c:pt>
                <c:pt idx="14">
                  <c:v>0.57711959199999996</c:v>
                </c:pt>
                <c:pt idx="15">
                  <c:v>0.78555225200000001</c:v>
                </c:pt>
                <c:pt idx="16">
                  <c:v>1.152648492</c:v>
                </c:pt>
                <c:pt idx="17">
                  <c:v>1.7970145390000001</c:v>
                </c:pt>
                <c:pt idx="18">
                  <c:v>1.8990036800000001</c:v>
                </c:pt>
                <c:pt idx="19">
                  <c:v>1.861028785</c:v>
                </c:pt>
                <c:pt idx="20">
                  <c:v>1.7356091140000001</c:v>
                </c:pt>
                <c:pt idx="21">
                  <c:v>1.0454303650000001</c:v>
                </c:pt>
                <c:pt idx="22">
                  <c:v>0.37491415700000003</c:v>
                </c:pt>
                <c:pt idx="23">
                  <c:v>0.10083381399999999</c:v>
                </c:pt>
              </c:numCache>
            </c:numRef>
          </c:val>
        </c:ser>
        <c:ser>
          <c:idx val="13"/>
          <c:order val="12"/>
          <c:tx>
            <c:strRef>
              <c:f>Restore_Hourly_Total!$Q$1</c:f>
              <c:strCache>
                <c:ptCount val="1"/>
                <c:pt idx="0">
                  <c:v>Battery Storage discharge</c:v>
                </c:pt>
              </c:strCache>
            </c:strRef>
          </c:tx>
          <c:spPr>
            <a:solidFill>
              <a:schemeClr val="bg1">
                <a:lumMod val="65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Restore_Hourly_Total!$Q$2:$Q$25</c:f>
              <c:numCache>
                <c:formatCode>General</c:formatCode>
                <c:ptCount val="24"/>
                <c:pt idx="0">
                  <c:v>2.1695206000000002E-2</c:v>
                </c:pt>
                <c:pt idx="1">
                  <c:v>1.2740230999999999E-2</c:v>
                </c:pt>
                <c:pt idx="2">
                  <c:v>5.8139840000000003E-3</c:v>
                </c:pt>
                <c:pt idx="3">
                  <c:v>1.4769730999999999E-2</c:v>
                </c:pt>
                <c:pt idx="4">
                  <c:v>5.4284287000000001E-2</c:v>
                </c:pt>
                <c:pt idx="5">
                  <c:v>0.123883729</c:v>
                </c:pt>
                <c:pt idx="6">
                  <c:v>0.14183157399999999</c:v>
                </c:pt>
                <c:pt idx="7">
                  <c:v>4.5207860000000002E-2</c:v>
                </c:pt>
                <c:pt idx="8">
                  <c:v>2.3304196999999999E-2</c:v>
                </c:pt>
                <c:pt idx="9">
                  <c:v>5.1655479999999997E-2</c:v>
                </c:pt>
                <c:pt idx="10">
                  <c:v>3.5288152000000003E-2</c:v>
                </c:pt>
                <c:pt idx="11">
                  <c:v>2.8833741E-2</c:v>
                </c:pt>
                <c:pt idx="12">
                  <c:v>3.5124475000000002E-2</c:v>
                </c:pt>
                <c:pt idx="13">
                  <c:v>2.9742576999999999E-2</c:v>
                </c:pt>
                <c:pt idx="14">
                  <c:v>4.8086676000000002E-2</c:v>
                </c:pt>
                <c:pt idx="15">
                  <c:v>4.4202039999999998E-2</c:v>
                </c:pt>
                <c:pt idx="16">
                  <c:v>0.14013752800000001</c:v>
                </c:pt>
                <c:pt idx="17">
                  <c:v>0.29454332100000002</c:v>
                </c:pt>
                <c:pt idx="18">
                  <c:v>0.29146402500000002</c:v>
                </c:pt>
                <c:pt idx="19">
                  <c:v>0.28790764499999999</c:v>
                </c:pt>
                <c:pt idx="20">
                  <c:v>0.23059490299999999</c:v>
                </c:pt>
                <c:pt idx="21">
                  <c:v>0.208300178</c:v>
                </c:pt>
                <c:pt idx="22">
                  <c:v>8.7977174000000005E-2</c:v>
                </c:pt>
                <c:pt idx="23">
                  <c:v>4.3688096000000003E-2</c:v>
                </c:pt>
              </c:numCache>
            </c:numRef>
          </c:val>
        </c:ser>
        <c:dLbls>
          <c:showLegendKey val="0"/>
          <c:showVal val="0"/>
          <c:showCatName val="0"/>
          <c:showSerName val="0"/>
          <c:showPercent val="0"/>
          <c:showBubbleSize val="0"/>
        </c:dLbls>
        <c:axId val="-217362304"/>
        <c:axId val="-217361760"/>
        <c:extLst/>
      </c:areaChart>
      <c:areaChart>
        <c:grouping val="stacked"/>
        <c:varyColors val="0"/>
        <c:ser>
          <c:idx val="1"/>
          <c:order val="0"/>
          <c:tx>
            <c:strRef>
              <c:f>Restore_Hourly_Total!$D$1</c:f>
              <c:strCache>
                <c:ptCount val="1"/>
                <c:pt idx="0">
                  <c:v>Pumped Hydro 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Restore_Hourly_Total!$D$2:$D$25</c:f>
              <c:numCache>
                <c:formatCode>General</c:formatCode>
                <c:ptCount val="24"/>
                <c:pt idx="0">
                  <c:v>-1.432934406</c:v>
                </c:pt>
                <c:pt idx="1">
                  <c:v>-1.4672934900000001</c:v>
                </c:pt>
                <c:pt idx="2">
                  <c:v>-1.828903247</c:v>
                </c:pt>
                <c:pt idx="3">
                  <c:v>-1.9342066570000001</c:v>
                </c:pt>
                <c:pt idx="4">
                  <c:v>-1.7812710009999999</c:v>
                </c:pt>
                <c:pt idx="5">
                  <c:v>-1.2334335590000001</c:v>
                </c:pt>
                <c:pt idx="6">
                  <c:v>-0.60752197900000005</c:v>
                </c:pt>
                <c:pt idx="7">
                  <c:v>-0.46063325199999999</c:v>
                </c:pt>
                <c:pt idx="8">
                  <c:v>-0.64664794800000003</c:v>
                </c:pt>
                <c:pt idx="9">
                  <c:v>-0.81294118699999995</c:v>
                </c:pt>
                <c:pt idx="10">
                  <c:v>-0.82916998900000005</c:v>
                </c:pt>
                <c:pt idx="11">
                  <c:v>-0.83736042499999996</c:v>
                </c:pt>
                <c:pt idx="12">
                  <c:v>-0.85478972600000003</c:v>
                </c:pt>
                <c:pt idx="13">
                  <c:v>-0.83120780299999997</c:v>
                </c:pt>
                <c:pt idx="14">
                  <c:v>-0.69128657299999996</c:v>
                </c:pt>
                <c:pt idx="15">
                  <c:v>-0.40811523999999999</c:v>
                </c:pt>
                <c:pt idx="16">
                  <c:v>-3.8279553000000001E-2</c:v>
                </c:pt>
                <c:pt idx="17">
                  <c:v>-7.1821410000000004E-3</c:v>
                </c:pt>
                <c:pt idx="18">
                  <c:v>-1.1825086E-2</c:v>
                </c:pt>
                <c:pt idx="19">
                  <c:v>-2.572963E-2</c:v>
                </c:pt>
                <c:pt idx="20">
                  <c:v>-2.8965997E-2</c:v>
                </c:pt>
                <c:pt idx="21">
                  <c:v>-5.4051255999999999E-2</c:v>
                </c:pt>
                <c:pt idx="22">
                  <c:v>-0.27972434200000001</c:v>
                </c:pt>
                <c:pt idx="23">
                  <c:v>-0.95430179900000001</c:v>
                </c:pt>
              </c:numCache>
            </c:numRef>
          </c:val>
        </c:ser>
        <c:ser>
          <c:idx val="0"/>
          <c:order val="1"/>
          <c:tx>
            <c:strRef>
              <c:f>Restore_Hourly_Total!$E$1</c:f>
              <c:strCache>
                <c:ptCount val="1"/>
                <c:pt idx="0">
                  <c:v>Battery Storage charge</c:v>
                </c:pt>
              </c:strCache>
            </c:strRef>
          </c:tx>
          <c:spPr>
            <a:solidFill>
              <a:schemeClr val="bg1">
                <a:lumMod val="65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Restore_Hourly_Total!$E$2:$E$25</c:f>
              <c:numCache>
                <c:formatCode>General</c:formatCode>
                <c:ptCount val="24"/>
                <c:pt idx="0">
                  <c:v>-5.2539408000000003E-2</c:v>
                </c:pt>
                <c:pt idx="1">
                  <c:v>-3.8540474999999998E-2</c:v>
                </c:pt>
                <c:pt idx="2">
                  <c:v>-0.117362434</c:v>
                </c:pt>
                <c:pt idx="3">
                  <c:v>-0.18844849999999999</c:v>
                </c:pt>
                <c:pt idx="4">
                  <c:v>-0.18554404699999999</c:v>
                </c:pt>
                <c:pt idx="5">
                  <c:v>-0.155725643</c:v>
                </c:pt>
                <c:pt idx="6">
                  <c:v>-8.5640859999999999E-2</c:v>
                </c:pt>
                <c:pt idx="7">
                  <c:v>-1.6564598E-2</c:v>
                </c:pt>
                <c:pt idx="8">
                  <c:v>-3.1705286999999999E-2</c:v>
                </c:pt>
                <c:pt idx="9">
                  <c:v>-0.24982732699999999</c:v>
                </c:pt>
                <c:pt idx="10">
                  <c:v>-0.28036604500000001</c:v>
                </c:pt>
                <c:pt idx="11">
                  <c:v>-0.28595141200000002</c:v>
                </c:pt>
                <c:pt idx="12">
                  <c:v>-0.319273584</c:v>
                </c:pt>
                <c:pt idx="13">
                  <c:v>-0.337227428</c:v>
                </c:pt>
                <c:pt idx="14">
                  <c:v>-0.24692145099999999</c:v>
                </c:pt>
                <c:pt idx="15">
                  <c:v>-3.2149275999999997E-2</c:v>
                </c:pt>
                <c:pt idx="16">
                  <c:v>-3.844456E-3</c:v>
                </c:pt>
                <c:pt idx="17">
                  <c:v>-3.4201219999999998E-3</c:v>
                </c:pt>
                <c:pt idx="18">
                  <c:v>-5.3046650000000001E-3</c:v>
                </c:pt>
                <c:pt idx="19">
                  <c:v>-4.8700649999999998E-3</c:v>
                </c:pt>
                <c:pt idx="20">
                  <c:v>-7.1913569999999998E-3</c:v>
                </c:pt>
                <c:pt idx="21">
                  <c:v>-6.3490680000000002E-3</c:v>
                </c:pt>
                <c:pt idx="22">
                  <c:v>-1.0541923E-2</c:v>
                </c:pt>
                <c:pt idx="23">
                  <c:v>-4.1839902999999998E-2</c:v>
                </c:pt>
              </c:numCache>
            </c:numRef>
          </c:val>
        </c:ser>
        <c:dLbls>
          <c:showLegendKey val="0"/>
          <c:showVal val="0"/>
          <c:showCatName val="0"/>
          <c:showSerName val="0"/>
          <c:showPercent val="0"/>
          <c:showBubbleSize val="0"/>
        </c:dLbls>
        <c:axId val="-217357408"/>
        <c:axId val="-217359040"/>
      </c:areaChart>
      <c:lineChart>
        <c:grouping val="standard"/>
        <c:varyColors val="0"/>
        <c:ser>
          <c:idx val="14"/>
          <c:order val="13"/>
          <c:tx>
            <c:strRef>
              <c:f>Restore_Hourly_Total!$R$1</c:f>
              <c:strCache>
                <c:ptCount val="1"/>
                <c:pt idx="0">
                  <c:v>Load</c:v>
                </c:pt>
              </c:strCache>
            </c:strRef>
          </c:tx>
          <c:spPr>
            <a:ln w="28575" cap="rnd">
              <a:solidFill>
                <a:srgbClr val="C2BBD0"/>
              </a:solidFill>
              <a:prstDash val="sysDash"/>
              <a:round/>
            </a:ln>
            <a:effectLst/>
          </c:spPr>
          <c:marker>
            <c:symbol val="none"/>
          </c:marke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Restore_Hourly_Total!$R$2:$R$25</c:f>
              <c:numCache>
                <c:formatCode>General</c:formatCode>
                <c:ptCount val="24"/>
                <c:pt idx="0">
                  <c:v>138.30258932800001</c:v>
                </c:pt>
                <c:pt idx="1">
                  <c:v>137.823638864</c:v>
                </c:pt>
                <c:pt idx="2">
                  <c:v>134.676755308</c:v>
                </c:pt>
                <c:pt idx="3">
                  <c:v>134.029944159</c:v>
                </c:pt>
                <c:pt idx="4">
                  <c:v>136.840418062</c:v>
                </c:pt>
                <c:pt idx="5">
                  <c:v>145.06958970599999</c:v>
                </c:pt>
                <c:pt idx="6">
                  <c:v>158.00493138100001</c:v>
                </c:pt>
                <c:pt idx="7">
                  <c:v>167.35015314099999</c:v>
                </c:pt>
                <c:pt idx="8">
                  <c:v>172.311214178</c:v>
                </c:pt>
                <c:pt idx="9">
                  <c:v>176.69672700999999</c:v>
                </c:pt>
                <c:pt idx="10">
                  <c:v>179.930626176</c:v>
                </c:pt>
                <c:pt idx="11">
                  <c:v>182.30464114</c:v>
                </c:pt>
                <c:pt idx="12">
                  <c:v>183.550245209</c:v>
                </c:pt>
                <c:pt idx="13">
                  <c:v>184.249277315</c:v>
                </c:pt>
                <c:pt idx="14">
                  <c:v>184.01552581799999</c:v>
                </c:pt>
                <c:pt idx="15">
                  <c:v>183.63083800000001</c:v>
                </c:pt>
                <c:pt idx="16">
                  <c:v>184.22008969800001</c:v>
                </c:pt>
                <c:pt idx="17">
                  <c:v>186.05542708300001</c:v>
                </c:pt>
                <c:pt idx="18">
                  <c:v>186.05282974799999</c:v>
                </c:pt>
                <c:pt idx="19">
                  <c:v>185.11896362600001</c:v>
                </c:pt>
                <c:pt idx="20">
                  <c:v>182.92491902500001</c:v>
                </c:pt>
                <c:pt idx="21">
                  <c:v>175.65195303199999</c:v>
                </c:pt>
                <c:pt idx="22">
                  <c:v>164.31491761000001</c:v>
                </c:pt>
                <c:pt idx="23">
                  <c:v>152.29645386799999</c:v>
                </c:pt>
              </c:numCache>
            </c:numRef>
          </c:val>
          <c:smooth val="0"/>
        </c:ser>
        <c:dLbls>
          <c:showLegendKey val="0"/>
          <c:showVal val="0"/>
          <c:showCatName val="0"/>
          <c:showSerName val="0"/>
          <c:showPercent val="0"/>
          <c:showBubbleSize val="0"/>
        </c:dLbls>
        <c:marker val="1"/>
        <c:smooth val="0"/>
        <c:axId val="-217362304"/>
        <c:axId val="-217361760"/>
      </c:lineChart>
      <c:catAx>
        <c:axId val="-2173623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7361760"/>
        <c:crosses val="autoZero"/>
        <c:auto val="1"/>
        <c:lblAlgn val="ctr"/>
        <c:lblOffset val="100"/>
        <c:tickLblSkip val="4"/>
        <c:tickMarkSkip val="6"/>
        <c:noMultiLvlLbl val="0"/>
      </c:catAx>
      <c:valAx>
        <c:axId val="-217361760"/>
        <c:scaling>
          <c:orientation val="minMax"/>
          <c:max val="3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7362304"/>
        <c:crosses val="autoZero"/>
        <c:crossBetween val="midCat"/>
      </c:valAx>
      <c:valAx>
        <c:axId val="-217359040"/>
        <c:scaling>
          <c:orientation val="minMax"/>
          <c:max val="300"/>
        </c:scaling>
        <c:delete val="1"/>
        <c:axPos val="r"/>
        <c:numFmt formatCode="General" sourceLinked="1"/>
        <c:majorTickMark val="out"/>
        <c:minorTickMark val="none"/>
        <c:tickLblPos val="nextTo"/>
        <c:crossAx val="-217357408"/>
        <c:crosses val="max"/>
        <c:crossBetween val="between"/>
      </c:valAx>
      <c:catAx>
        <c:axId val="-217357408"/>
        <c:scaling>
          <c:orientation val="minMax"/>
        </c:scaling>
        <c:delete val="1"/>
        <c:axPos val="b"/>
        <c:numFmt formatCode="General" sourceLinked="1"/>
        <c:majorTickMark val="out"/>
        <c:minorTickMark val="none"/>
        <c:tickLblPos val="nextTo"/>
        <c:crossAx val="-217359040"/>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70522699518427E-2"/>
          <c:y val="3.837371422158338E-2"/>
          <c:w val="0.90644794400699924"/>
          <c:h val="0.83485446909167815"/>
        </c:manualLayout>
      </c:layout>
      <c:areaChart>
        <c:grouping val="stacked"/>
        <c:varyColors val="0"/>
        <c:ser>
          <c:idx val="2"/>
          <c:order val="2"/>
          <c:tx>
            <c:strRef>
              <c:f>Restore_Hourly_Total!$F$1</c:f>
              <c:strCache>
                <c:ptCount val="1"/>
                <c:pt idx="0">
                  <c:v>Coal</c:v>
                </c:pt>
              </c:strCache>
            </c:strRef>
          </c:tx>
          <c:spPr>
            <a:solidFill>
              <a:schemeClr val="bg2">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Restore_Hourly_Total!$F$2:$F$25</c:f>
              <c:numCache>
                <c:formatCode>General</c:formatCode>
                <c:ptCount val="24"/>
                <c:pt idx="0">
                  <c:v>25.769606306</c:v>
                </c:pt>
                <c:pt idx="1">
                  <c:v>25.870852362000001</c:v>
                </c:pt>
                <c:pt idx="2">
                  <c:v>25.407173381</c:v>
                </c:pt>
                <c:pt idx="3">
                  <c:v>25.085308175000002</c:v>
                </c:pt>
                <c:pt idx="4">
                  <c:v>24.841860240999999</c:v>
                </c:pt>
                <c:pt idx="5">
                  <c:v>25.358547274999999</c:v>
                </c:pt>
                <c:pt idx="6">
                  <c:v>25.576623236</c:v>
                </c:pt>
                <c:pt idx="7">
                  <c:v>24.856013728000001</c:v>
                </c:pt>
                <c:pt idx="8">
                  <c:v>23.361108904000002</c:v>
                </c:pt>
                <c:pt idx="9">
                  <c:v>21.184805438000001</c:v>
                </c:pt>
                <c:pt idx="10">
                  <c:v>19.475564000999999</c:v>
                </c:pt>
                <c:pt idx="11">
                  <c:v>18.630649905999999</c:v>
                </c:pt>
                <c:pt idx="12">
                  <c:v>18.538237804000001</c:v>
                </c:pt>
                <c:pt idx="13">
                  <c:v>19.242366745999998</c:v>
                </c:pt>
                <c:pt idx="14">
                  <c:v>20.864451299999999</c:v>
                </c:pt>
                <c:pt idx="15">
                  <c:v>23.104902787</c:v>
                </c:pt>
                <c:pt idx="16">
                  <c:v>25.371555602000001</c:v>
                </c:pt>
                <c:pt idx="17">
                  <c:v>27.546338934000001</c:v>
                </c:pt>
                <c:pt idx="18">
                  <c:v>28.473803156999999</c:v>
                </c:pt>
                <c:pt idx="19">
                  <c:v>28.693538319999998</c:v>
                </c:pt>
                <c:pt idx="20">
                  <c:v>28.476635584</c:v>
                </c:pt>
                <c:pt idx="21">
                  <c:v>27.791374075</c:v>
                </c:pt>
                <c:pt idx="22">
                  <c:v>27.288836270000001</c:v>
                </c:pt>
                <c:pt idx="23">
                  <c:v>26.827248843</c:v>
                </c:pt>
              </c:numCache>
            </c:numRef>
          </c:val>
        </c:ser>
        <c:ser>
          <c:idx val="3"/>
          <c:order val="3"/>
          <c:tx>
            <c:strRef>
              <c:f>Restore_Hourly_Total!$G$1</c:f>
              <c:strCache>
                <c:ptCount val="1"/>
                <c:pt idx="0">
                  <c:v>Nuclear</c:v>
                </c:pt>
              </c:strCache>
            </c:strRef>
          </c:tx>
          <c:spPr>
            <a:solidFill>
              <a:schemeClr val="accent5"/>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Restore_Hourly_Total!$G$2:$G$25</c:f>
              <c:numCache>
                <c:formatCode>General</c:formatCode>
                <c:ptCount val="24"/>
                <c:pt idx="0">
                  <c:v>27.159164392000001</c:v>
                </c:pt>
                <c:pt idx="1">
                  <c:v>27.179384432999999</c:v>
                </c:pt>
                <c:pt idx="2">
                  <c:v>27.112613377999999</c:v>
                </c:pt>
                <c:pt idx="3">
                  <c:v>27.067373280000002</c:v>
                </c:pt>
                <c:pt idx="4">
                  <c:v>27.003343931</c:v>
                </c:pt>
                <c:pt idx="5">
                  <c:v>27.03992131</c:v>
                </c:pt>
                <c:pt idx="6">
                  <c:v>27.135150191000001</c:v>
                </c:pt>
                <c:pt idx="7">
                  <c:v>27.193305473999999</c:v>
                </c:pt>
                <c:pt idx="8">
                  <c:v>26.800727624</c:v>
                </c:pt>
                <c:pt idx="9">
                  <c:v>25.565746557000001</c:v>
                </c:pt>
                <c:pt idx="10">
                  <c:v>23.888793977999999</c:v>
                </c:pt>
                <c:pt idx="11">
                  <c:v>22.615040568000001</c:v>
                </c:pt>
                <c:pt idx="12">
                  <c:v>22.524826102999999</c:v>
                </c:pt>
                <c:pt idx="13">
                  <c:v>23.537925543</c:v>
                </c:pt>
                <c:pt idx="14">
                  <c:v>25.002637710999998</c:v>
                </c:pt>
                <c:pt idx="15">
                  <c:v>26.220390301999998</c:v>
                </c:pt>
                <c:pt idx="16">
                  <c:v>27.044264394999999</c:v>
                </c:pt>
                <c:pt idx="17">
                  <c:v>27.426434075</c:v>
                </c:pt>
                <c:pt idx="18">
                  <c:v>27.495056306999999</c:v>
                </c:pt>
                <c:pt idx="19">
                  <c:v>27.466513166999999</c:v>
                </c:pt>
                <c:pt idx="20">
                  <c:v>27.429282070999999</c:v>
                </c:pt>
                <c:pt idx="21">
                  <c:v>27.362914373999999</c:v>
                </c:pt>
                <c:pt idx="22">
                  <c:v>27.317010342</c:v>
                </c:pt>
                <c:pt idx="23">
                  <c:v>27.279218131</c:v>
                </c:pt>
              </c:numCache>
            </c:numRef>
          </c:val>
        </c:ser>
        <c:ser>
          <c:idx val="4"/>
          <c:order val="4"/>
          <c:tx>
            <c:strRef>
              <c:f>Restore_Hourly_Total!$H$1</c:f>
              <c:strCache>
                <c:ptCount val="1"/>
                <c:pt idx="0">
                  <c:v>Oil and Gas Peakers</c:v>
                </c:pt>
              </c:strCache>
            </c:strRef>
          </c:tx>
          <c:spPr>
            <a:solidFill>
              <a:schemeClr val="accent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Restore_Hourly_Total!$H$2:$H$25</c:f>
              <c:numCache>
                <c:formatCode>General</c:formatCode>
                <c:ptCount val="24"/>
                <c:pt idx="0">
                  <c:v>0.42964138499999999</c:v>
                </c:pt>
                <c:pt idx="1">
                  <c:v>0.33394938699999999</c:v>
                </c:pt>
                <c:pt idx="2">
                  <c:v>0.25358333100000002</c:v>
                </c:pt>
                <c:pt idx="3">
                  <c:v>0.20962436000000001</c:v>
                </c:pt>
                <c:pt idx="4">
                  <c:v>0.188436877</c:v>
                </c:pt>
                <c:pt idx="5">
                  <c:v>0.215582834</c:v>
                </c:pt>
                <c:pt idx="6">
                  <c:v>0.26740945100000002</c:v>
                </c:pt>
                <c:pt idx="7">
                  <c:v>0.25768129299999998</c:v>
                </c:pt>
                <c:pt idx="8">
                  <c:v>0.223527964</c:v>
                </c:pt>
                <c:pt idx="9">
                  <c:v>0.153048927</c:v>
                </c:pt>
                <c:pt idx="10">
                  <c:v>0.13321075099999999</c:v>
                </c:pt>
                <c:pt idx="11">
                  <c:v>0.12971392300000001</c:v>
                </c:pt>
                <c:pt idx="12">
                  <c:v>0.146882398</c:v>
                </c:pt>
                <c:pt idx="13">
                  <c:v>0.168848577</c:v>
                </c:pt>
                <c:pt idx="14">
                  <c:v>0.32197855800000003</c:v>
                </c:pt>
                <c:pt idx="15">
                  <c:v>0.81820446000000002</c:v>
                </c:pt>
                <c:pt idx="16">
                  <c:v>1.60295571</c:v>
                </c:pt>
                <c:pt idx="17">
                  <c:v>3.8594923369999998</c:v>
                </c:pt>
                <c:pt idx="18">
                  <c:v>5.7254303340000003</c:v>
                </c:pt>
                <c:pt idx="19">
                  <c:v>5.1127858340000003</c:v>
                </c:pt>
                <c:pt idx="20">
                  <c:v>4.0334941049999999</c:v>
                </c:pt>
                <c:pt idx="21">
                  <c:v>2.7212300319999998</c:v>
                </c:pt>
                <c:pt idx="22">
                  <c:v>1.725517119</c:v>
                </c:pt>
                <c:pt idx="23">
                  <c:v>0.94345011499999998</c:v>
                </c:pt>
              </c:numCache>
            </c:numRef>
          </c:val>
        </c:ser>
        <c:ser>
          <c:idx val="5"/>
          <c:order val="5"/>
          <c:tx>
            <c:strRef>
              <c:f>Restore_Hourly_Total!$I$1</c:f>
              <c:strCache>
                <c:ptCount val="1"/>
                <c:pt idx="0">
                  <c:v>Gas Combined-Cycle</c:v>
                </c:pt>
              </c:strCache>
            </c:strRef>
          </c:tx>
          <c:spPr>
            <a:solidFill>
              <a:schemeClr val="accent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Restore_Hourly_Total!$I$2:$I$25</c:f>
              <c:numCache>
                <c:formatCode>General</c:formatCode>
                <c:ptCount val="24"/>
                <c:pt idx="0">
                  <c:v>77.479715639999995</c:v>
                </c:pt>
                <c:pt idx="1">
                  <c:v>76.475801828000002</c:v>
                </c:pt>
                <c:pt idx="2">
                  <c:v>72.168208488999994</c:v>
                </c:pt>
                <c:pt idx="3">
                  <c:v>69.407673837999994</c:v>
                </c:pt>
                <c:pt idx="4">
                  <c:v>67.014766265000006</c:v>
                </c:pt>
                <c:pt idx="5">
                  <c:v>68.376537006000007</c:v>
                </c:pt>
                <c:pt idx="6">
                  <c:v>69.350540530000004</c:v>
                </c:pt>
                <c:pt idx="7">
                  <c:v>61.839357104000001</c:v>
                </c:pt>
                <c:pt idx="8">
                  <c:v>46.121658858000004</c:v>
                </c:pt>
                <c:pt idx="9">
                  <c:v>34.341717633999998</c:v>
                </c:pt>
                <c:pt idx="10">
                  <c:v>30.569761506999999</c:v>
                </c:pt>
                <c:pt idx="11">
                  <c:v>30.771304079</c:v>
                </c:pt>
                <c:pt idx="12">
                  <c:v>32.542231395999998</c:v>
                </c:pt>
                <c:pt idx="13">
                  <c:v>34.984597592999997</c:v>
                </c:pt>
                <c:pt idx="14">
                  <c:v>40.707035808000001</c:v>
                </c:pt>
                <c:pt idx="15">
                  <c:v>53.241207447999997</c:v>
                </c:pt>
                <c:pt idx="16">
                  <c:v>73.670178832000005</c:v>
                </c:pt>
                <c:pt idx="17">
                  <c:v>96.759090874999998</c:v>
                </c:pt>
                <c:pt idx="18">
                  <c:v>104.47446368999999</c:v>
                </c:pt>
                <c:pt idx="19">
                  <c:v>103.22931778500001</c:v>
                </c:pt>
                <c:pt idx="20">
                  <c:v>100.82398347100001</c:v>
                </c:pt>
                <c:pt idx="21">
                  <c:v>96.191991056000006</c:v>
                </c:pt>
                <c:pt idx="22">
                  <c:v>92.102153615000006</c:v>
                </c:pt>
                <c:pt idx="23">
                  <c:v>88.574262611999998</c:v>
                </c:pt>
              </c:numCache>
            </c:numRef>
          </c:val>
        </c:ser>
        <c:ser>
          <c:idx val="6"/>
          <c:order val="6"/>
          <c:tx>
            <c:strRef>
              <c:f>Restore_Hourly_Total!$J$1</c:f>
              <c:strCache>
                <c:ptCount val="1"/>
                <c:pt idx="0">
                  <c:v>Hydro</c:v>
                </c:pt>
              </c:strCache>
            </c:strRef>
          </c:tx>
          <c:spPr>
            <a:solidFill>
              <a:schemeClr val="tx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Restore_Hourly_Total!$J$2:$J$25</c:f>
              <c:numCache>
                <c:formatCode>General</c:formatCode>
                <c:ptCount val="24"/>
                <c:pt idx="0">
                  <c:v>15.339624795000001</c:v>
                </c:pt>
                <c:pt idx="1">
                  <c:v>16.008787029000001</c:v>
                </c:pt>
                <c:pt idx="2">
                  <c:v>14.78506279</c:v>
                </c:pt>
                <c:pt idx="3">
                  <c:v>13.982400418999999</c:v>
                </c:pt>
                <c:pt idx="4">
                  <c:v>12.82619182</c:v>
                </c:pt>
                <c:pt idx="5">
                  <c:v>14.495279721999999</c:v>
                </c:pt>
                <c:pt idx="6">
                  <c:v>14.923533532</c:v>
                </c:pt>
                <c:pt idx="7">
                  <c:v>10.960343848000001</c:v>
                </c:pt>
                <c:pt idx="8">
                  <c:v>8.4802458840000003</c:v>
                </c:pt>
                <c:pt idx="9">
                  <c:v>6.7127143230000001</c:v>
                </c:pt>
                <c:pt idx="10">
                  <c:v>5.9644486710000004</c:v>
                </c:pt>
                <c:pt idx="11">
                  <c:v>5.8513017940000003</c:v>
                </c:pt>
                <c:pt idx="12">
                  <c:v>5.767200753</c:v>
                </c:pt>
                <c:pt idx="13">
                  <c:v>5.9482341940000003</c:v>
                </c:pt>
                <c:pt idx="14">
                  <c:v>6.4483030069999998</c:v>
                </c:pt>
                <c:pt idx="15">
                  <c:v>8.2676364479999993</c:v>
                </c:pt>
                <c:pt idx="16">
                  <c:v>11.625001757</c:v>
                </c:pt>
                <c:pt idx="17">
                  <c:v>16.096636078</c:v>
                </c:pt>
                <c:pt idx="18">
                  <c:v>17.331276608</c:v>
                </c:pt>
                <c:pt idx="19">
                  <c:v>16.981947824999999</c:v>
                </c:pt>
                <c:pt idx="20">
                  <c:v>16.661860613999998</c:v>
                </c:pt>
                <c:pt idx="21">
                  <c:v>15.835153533</c:v>
                </c:pt>
                <c:pt idx="22">
                  <c:v>15.294742402000001</c:v>
                </c:pt>
                <c:pt idx="23">
                  <c:v>14.462255504</c:v>
                </c:pt>
              </c:numCache>
            </c:numRef>
          </c:val>
        </c:ser>
        <c:ser>
          <c:idx val="8"/>
          <c:order val="7"/>
          <c:tx>
            <c:strRef>
              <c:f>Restore_Hourly_Total!$L$1</c:f>
              <c:strCache>
                <c:ptCount val="1"/>
                <c:pt idx="0">
                  <c:v>Wind</c:v>
                </c:pt>
              </c:strCache>
            </c:strRef>
          </c:tx>
          <c:spPr>
            <a:solidFill>
              <a:schemeClr val="accent3"/>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Restore_Hourly_Total!$L$2:$L$25</c:f>
              <c:numCache>
                <c:formatCode>General</c:formatCode>
                <c:ptCount val="24"/>
                <c:pt idx="0">
                  <c:v>36.642178571000002</c:v>
                </c:pt>
                <c:pt idx="1">
                  <c:v>36.312523331000001</c:v>
                </c:pt>
                <c:pt idx="2">
                  <c:v>35.864566207999999</c:v>
                </c:pt>
                <c:pt idx="3">
                  <c:v>35.324848117000002</c:v>
                </c:pt>
                <c:pt idx="4">
                  <c:v>34.771056209000001</c:v>
                </c:pt>
                <c:pt idx="5">
                  <c:v>34.157412260000001</c:v>
                </c:pt>
                <c:pt idx="6">
                  <c:v>32.297955909000002</c:v>
                </c:pt>
                <c:pt idx="7">
                  <c:v>29.038770291999999</c:v>
                </c:pt>
                <c:pt idx="8">
                  <c:v>25.740738602</c:v>
                </c:pt>
                <c:pt idx="9">
                  <c:v>22.062791432000001</c:v>
                </c:pt>
                <c:pt idx="10">
                  <c:v>20.464516535000001</c:v>
                </c:pt>
                <c:pt idx="11">
                  <c:v>20.827661877000001</c:v>
                </c:pt>
                <c:pt idx="12">
                  <c:v>21.524256272999999</c:v>
                </c:pt>
                <c:pt idx="13">
                  <c:v>22.299173652</c:v>
                </c:pt>
                <c:pt idx="14">
                  <c:v>23.112713522</c:v>
                </c:pt>
                <c:pt idx="15">
                  <c:v>25.009241468999999</c:v>
                </c:pt>
                <c:pt idx="16">
                  <c:v>27.762976985000002</c:v>
                </c:pt>
                <c:pt idx="17">
                  <c:v>29.768035544</c:v>
                </c:pt>
                <c:pt idx="18">
                  <c:v>31.704248727</c:v>
                </c:pt>
                <c:pt idx="19">
                  <c:v>34.187784209999997</c:v>
                </c:pt>
                <c:pt idx="20">
                  <c:v>36.041580303000003</c:v>
                </c:pt>
                <c:pt idx="21">
                  <c:v>36.865011297000002</c:v>
                </c:pt>
                <c:pt idx="22">
                  <c:v>37.068677360999999</c:v>
                </c:pt>
                <c:pt idx="23">
                  <c:v>36.916515896</c:v>
                </c:pt>
              </c:numCache>
            </c:numRef>
          </c:val>
        </c:ser>
        <c:ser>
          <c:idx val="10"/>
          <c:order val="8"/>
          <c:tx>
            <c:strRef>
              <c:f>Restore_Hourly_Total!$M$1</c:f>
              <c:strCache>
                <c:ptCount val="1"/>
                <c:pt idx="0">
                  <c:v>Solar Hybrid</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Restore_Hourly_Total!$M$2:$M$25</c:f>
              <c:numCache>
                <c:formatCode>General</c:formatCode>
                <c:ptCount val="24"/>
                <c:pt idx="0">
                  <c:v>1.0979427E-2</c:v>
                </c:pt>
                <c:pt idx="1">
                  <c:v>8.8286249999999997E-3</c:v>
                </c:pt>
                <c:pt idx="2">
                  <c:v>6.4163470000000002E-3</c:v>
                </c:pt>
                <c:pt idx="3">
                  <c:v>3.8041680000000001E-3</c:v>
                </c:pt>
                <c:pt idx="4">
                  <c:v>1.0327335E-2</c:v>
                </c:pt>
                <c:pt idx="5">
                  <c:v>0.839566005</c:v>
                </c:pt>
                <c:pt idx="6">
                  <c:v>4.419673446</c:v>
                </c:pt>
                <c:pt idx="7">
                  <c:v>10.118608480000001</c:v>
                </c:pt>
                <c:pt idx="8">
                  <c:v>14.951861429999999</c:v>
                </c:pt>
                <c:pt idx="9">
                  <c:v>16.014796286999999</c:v>
                </c:pt>
                <c:pt idx="10">
                  <c:v>15.107816529999999</c:v>
                </c:pt>
                <c:pt idx="11">
                  <c:v>14.807275797999999</c:v>
                </c:pt>
                <c:pt idx="12">
                  <c:v>15.249932101000001</c:v>
                </c:pt>
                <c:pt idx="13">
                  <c:v>16.235025308000001</c:v>
                </c:pt>
                <c:pt idx="14">
                  <c:v>17.355773289999998</c:v>
                </c:pt>
                <c:pt idx="15">
                  <c:v>18.774690017000001</c:v>
                </c:pt>
                <c:pt idx="16">
                  <c:v>18.202752752999999</c:v>
                </c:pt>
                <c:pt idx="17">
                  <c:v>15.701888077</c:v>
                </c:pt>
                <c:pt idx="18">
                  <c:v>10.10474825</c:v>
                </c:pt>
                <c:pt idx="19">
                  <c:v>5.6586089739999998</c:v>
                </c:pt>
                <c:pt idx="20">
                  <c:v>2.5988068809999998</c:v>
                </c:pt>
                <c:pt idx="21">
                  <c:v>0.273038102</c:v>
                </c:pt>
                <c:pt idx="22">
                  <c:v>7.4011259999999995E-2</c:v>
                </c:pt>
                <c:pt idx="23">
                  <c:v>2.3084730000000001E-2</c:v>
                </c:pt>
              </c:numCache>
            </c:numRef>
          </c:val>
        </c:ser>
        <c:ser>
          <c:idx val="9"/>
          <c:order val="9"/>
          <c:tx>
            <c:strRef>
              <c:f>Restore_Hourly_Total!$N$1</c:f>
              <c:strCache>
                <c:ptCount val="1"/>
                <c:pt idx="0">
                  <c:v>Solar</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Restore_Hourly_Total!$N$2:$N$25</c:f>
              <c:numCache>
                <c:formatCode>General</c:formatCode>
                <c:ptCount val="24"/>
                <c:pt idx="4">
                  <c:v>1.0888383999999999E-2</c:v>
                </c:pt>
                <c:pt idx="5">
                  <c:v>0.84256585799999995</c:v>
                </c:pt>
                <c:pt idx="6">
                  <c:v>7.4739979119999997</c:v>
                </c:pt>
                <c:pt idx="7">
                  <c:v>32.905085554000003</c:v>
                </c:pt>
                <c:pt idx="8">
                  <c:v>70.467428601999998</c:v>
                </c:pt>
                <c:pt idx="9">
                  <c:v>101.22802600599999</c:v>
                </c:pt>
                <c:pt idx="10">
                  <c:v>121.00118717700001</c:v>
                </c:pt>
                <c:pt idx="11">
                  <c:v>129.67514492500001</c:v>
                </c:pt>
                <c:pt idx="12">
                  <c:v>130.62866152300001</c:v>
                </c:pt>
                <c:pt idx="13">
                  <c:v>126.12324948600001</c:v>
                </c:pt>
                <c:pt idx="14">
                  <c:v>113.366037886</c:v>
                </c:pt>
                <c:pt idx="15">
                  <c:v>87.093055805000006</c:v>
                </c:pt>
                <c:pt idx="16">
                  <c:v>51.196894741999998</c:v>
                </c:pt>
                <c:pt idx="17">
                  <c:v>17.220112422</c:v>
                </c:pt>
                <c:pt idx="18">
                  <c:v>2.6689852740000002</c:v>
                </c:pt>
                <c:pt idx="19">
                  <c:v>0.1369754</c:v>
                </c:pt>
                <c:pt idx="20">
                  <c:v>2.15367E-4</c:v>
                </c:pt>
              </c:numCache>
            </c:numRef>
          </c:val>
        </c:ser>
        <c:ser>
          <c:idx val="11"/>
          <c:order val="10"/>
          <c:tx>
            <c:strRef>
              <c:f>Restore_Hourly_Total!$O$1</c:f>
              <c:strCache>
                <c:ptCount val="1"/>
                <c:pt idx="0">
                  <c:v>Curtailment</c:v>
                </c:pt>
              </c:strCache>
            </c:strRef>
          </c:tx>
          <c:spPr>
            <a:solidFill>
              <a:srgbClr val="7D6D9B"/>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Restore_Hourly_Total!$O$2:$O$25</c:f>
              <c:numCache>
                <c:formatCode>General</c:formatCode>
                <c:ptCount val="24"/>
                <c:pt idx="0">
                  <c:v>2.7832580999999999E-2</c:v>
                </c:pt>
                <c:pt idx="2">
                  <c:v>1.8711000000000001E-3</c:v>
                </c:pt>
                <c:pt idx="3">
                  <c:v>5.8652690000000002E-3</c:v>
                </c:pt>
                <c:pt idx="4">
                  <c:v>1.0304288999999999E-2</c:v>
                </c:pt>
                <c:pt idx="5">
                  <c:v>4.0905179999999996E-3</c:v>
                </c:pt>
                <c:pt idx="6">
                  <c:v>6.2191205999999999E-2</c:v>
                </c:pt>
                <c:pt idx="7">
                  <c:v>0.90951553600000001</c:v>
                </c:pt>
                <c:pt idx="8">
                  <c:v>2.9097534079999998</c:v>
                </c:pt>
                <c:pt idx="9">
                  <c:v>6.7524217860000002</c:v>
                </c:pt>
                <c:pt idx="10">
                  <c:v>7.7076838729999997</c:v>
                </c:pt>
                <c:pt idx="11">
                  <c:v>6.3116004930000003</c:v>
                </c:pt>
                <c:pt idx="12">
                  <c:v>5.9911232720000003</c:v>
                </c:pt>
                <c:pt idx="13">
                  <c:v>5.9801651600000003</c:v>
                </c:pt>
                <c:pt idx="14">
                  <c:v>5.2862260760000002</c:v>
                </c:pt>
                <c:pt idx="15">
                  <c:v>2.65667403</c:v>
                </c:pt>
                <c:pt idx="16">
                  <c:v>0.58836282299999998</c:v>
                </c:pt>
                <c:pt idx="23">
                  <c:v>4.534929E-3</c:v>
                </c:pt>
              </c:numCache>
            </c:numRef>
          </c:val>
        </c:ser>
        <c:ser>
          <c:idx val="12"/>
          <c:order val="11"/>
          <c:tx>
            <c:strRef>
              <c:f>Restore_Hourly_Total!$P$1</c:f>
              <c:strCache>
                <c:ptCount val="1"/>
                <c:pt idx="0">
                  <c:v>Pumped Hydro discharge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Restore_Hourly_Total!$P$2:$P$25</c:f>
              <c:numCache>
                <c:formatCode>General</c:formatCode>
                <c:ptCount val="24"/>
                <c:pt idx="0">
                  <c:v>1.7069923950000001</c:v>
                </c:pt>
                <c:pt idx="1">
                  <c:v>1.4232166399999999</c:v>
                </c:pt>
                <c:pt idx="2">
                  <c:v>0.54335649900000005</c:v>
                </c:pt>
                <c:pt idx="3">
                  <c:v>0.56012045499999996</c:v>
                </c:pt>
                <c:pt idx="4">
                  <c:v>0.369711913</c:v>
                </c:pt>
                <c:pt idx="5">
                  <c:v>0.57770123200000001</c:v>
                </c:pt>
                <c:pt idx="6">
                  <c:v>0.80849384099999999</c:v>
                </c:pt>
                <c:pt idx="7">
                  <c:v>0.59683930799999996</c:v>
                </c:pt>
                <c:pt idx="8">
                  <c:v>0.15403578400000001</c:v>
                </c:pt>
                <c:pt idx="9">
                  <c:v>3.5781788000000002E-2</c:v>
                </c:pt>
                <c:pt idx="10">
                  <c:v>8.4934740000000009E-3</c:v>
                </c:pt>
                <c:pt idx="14">
                  <c:v>9.2473E-3</c:v>
                </c:pt>
                <c:pt idx="15">
                  <c:v>0.167827159</c:v>
                </c:pt>
                <c:pt idx="16">
                  <c:v>1.5306135789999999</c:v>
                </c:pt>
                <c:pt idx="17">
                  <c:v>4.2728661160000003</c:v>
                </c:pt>
                <c:pt idx="18">
                  <c:v>4.873492873</c:v>
                </c:pt>
                <c:pt idx="19">
                  <c:v>4.9143100569999998</c:v>
                </c:pt>
                <c:pt idx="20">
                  <c:v>4.6069031440000003</c:v>
                </c:pt>
                <c:pt idx="21">
                  <c:v>3.3280150630000001</c:v>
                </c:pt>
                <c:pt idx="22">
                  <c:v>2.171517981</c:v>
                </c:pt>
                <c:pt idx="23">
                  <c:v>1.3687094</c:v>
                </c:pt>
              </c:numCache>
            </c:numRef>
          </c:val>
        </c:ser>
        <c:ser>
          <c:idx val="13"/>
          <c:order val="12"/>
          <c:tx>
            <c:strRef>
              <c:f>Restore_Hourly_Total!$Q$1</c:f>
              <c:strCache>
                <c:ptCount val="1"/>
                <c:pt idx="0">
                  <c:v>Battery Storage discharge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Restore_Hourly_Total!$Q$2:$Q$25</c:f>
              <c:numCache>
                <c:formatCode>General</c:formatCode>
                <c:ptCount val="24"/>
                <c:pt idx="0">
                  <c:v>1.9816489930000001</c:v>
                </c:pt>
                <c:pt idx="1">
                  <c:v>1.8550321679999999</c:v>
                </c:pt>
                <c:pt idx="2">
                  <c:v>0.88309130899999999</c:v>
                </c:pt>
                <c:pt idx="3">
                  <c:v>0.25506023900000002</c:v>
                </c:pt>
                <c:pt idx="4">
                  <c:v>0.157352411</c:v>
                </c:pt>
                <c:pt idx="5">
                  <c:v>0.21682425899999999</c:v>
                </c:pt>
                <c:pt idx="6">
                  <c:v>0.73560275600000002</c:v>
                </c:pt>
                <c:pt idx="7">
                  <c:v>0.73464305799999996</c:v>
                </c:pt>
                <c:pt idx="8">
                  <c:v>0.108764629</c:v>
                </c:pt>
                <c:pt idx="9">
                  <c:v>2.2777652999999998E-2</c:v>
                </c:pt>
                <c:pt idx="10">
                  <c:v>1.0366419E-2</c:v>
                </c:pt>
                <c:pt idx="11">
                  <c:v>3.2271056999999999E-2</c:v>
                </c:pt>
                <c:pt idx="12">
                  <c:v>8.8541539999999995E-3</c:v>
                </c:pt>
                <c:pt idx="13">
                  <c:v>8.7662060000000003E-3</c:v>
                </c:pt>
                <c:pt idx="14">
                  <c:v>4.7889476E-2</c:v>
                </c:pt>
                <c:pt idx="15">
                  <c:v>0.12525315300000001</c:v>
                </c:pt>
                <c:pt idx="16">
                  <c:v>1.22657328</c:v>
                </c:pt>
                <c:pt idx="17">
                  <c:v>5.44028943</c:v>
                </c:pt>
                <c:pt idx="18">
                  <c:v>6.8773549899999997</c:v>
                </c:pt>
                <c:pt idx="19">
                  <c:v>6.0420034850000004</c:v>
                </c:pt>
                <c:pt idx="20">
                  <c:v>4.8976194700000004</c:v>
                </c:pt>
                <c:pt idx="21">
                  <c:v>2.6262101790000001</c:v>
                </c:pt>
                <c:pt idx="22">
                  <c:v>1.4515176430000001</c:v>
                </c:pt>
                <c:pt idx="23">
                  <c:v>1.2894879260000001</c:v>
                </c:pt>
              </c:numCache>
            </c:numRef>
          </c:val>
        </c:ser>
        <c:dLbls>
          <c:showLegendKey val="0"/>
          <c:showVal val="0"/>
          <c:showCatName val="0"/>
          <c:showSerName val="0"/>
          <c:showPercent val="0"/>
          <c:showBubbleSize val="0"/>
        </c:dLbls>
        <c:axId val="-217356320"/>
        <c:axId val="-356803584"/>
        <c:extLst/>
      </c:areaChart>
      <c:areaChart>
        <c:grouping val="stacked"/>
        <c:varyColors val="0"/>
        <c:ser>
          <c:idx val="1"/>
          <c:order val="0"/>
          <c:tx>
            <c:strRef>
              <c:f>Restore_Hourly_Total!$D$1</c:f>
              <c:strCache>
                <c:ptCount val="1"/>
                <c:pt idx="0">
                  <c:v>Pumped Hydro 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Restore_Hourly_Total!$D$2:$D$25</c:f>
              <c:numCache>
                <c:formatCode>General</c:formatCode>
                <c:ptCount val="24"/>
                <c:pt idx="0">
                  <c:v>-0.222138948</c:v>
                </c:pt>
                <c:pt idx="1">
                  <c:v>-0.14551307199999999</c:v>
                </c:pt>
                <c:pt idx="2">
                  <c:v>-0.28014580700000002</c:v>
                </c:pt>
                <c:pt idx="3">
                  <c:v>-0.423536725</c:v>
                </c:pt>
                <c:pt idx="4">
                  <c:v>-0.62387025399999996</c:v>
                </c:pt>
                <c:pt idx="5">
                  <c:v>-0.34711289000000001</c:v>
                </c:pt>
                <c:pt idx="6">
                  <c:v>-0.60411627800000001</c:v>
                </c:pt>
                <c:pt idx="7">
                  <c:v>-1.9280544470000001</c:v>
                </c:pt>
                <c:pt idx="8">
                  <c:v>-2.9240431920000001</c:v>
                </c:pt>
                <c:pt idx="9">
                  <c:v>-4.4876647429999998</c:v>
                </c:pt>
                <c:pt idx="10">
                  <c:v>-5.1457320209999997</c:v>
                </c:pt>
                <c:pt idx="11">
                  <c:v>-5.2589571089999998</c:v>
                </c:pt>
                <c:pt idx="12">
                  <c:v>-5.2423453320000002</c:v>
                </c:pt>
                <c:pt idx="13">
                  <c:v>-4.8373096459999996</c:v>
                </c:pt>
                <c:pt idx="14">
                  <c:v>-4.2987520239999997</c:v>
                </c:pt>
                <c:pt idx="15">
                  <c:v>-2.7542068949999998</c:v>
                </c:pt>
                <c:pt idx="16">
                  <c:v>-1.0015018609999999</c:v>
                </c:pt>
                <c:pt idx="17">
                  <c:v>-0.118889992</c:v>
                </c:pt>
                <c:pt idx="18">
                  <c:v>-1.8488259999999999E-2</c:v>
                </c:pt>
                <c:pt idx="20">
                  <c:v>-9.9686370000000007E-3</c:v>
                </c:pt>
                <c:pt idx="21">
                  <c:v>-3.5719213999999999E-2</c:v>
                </c:pt>
                <c:pt idx="22">
                  <c:v>-8.1187441999999999E-2</c:v>
                </c:pt>
                <c:pt idx="23">
                  <c:v>-0.208631755</c:v>
                </c:pt>
              </c:numCache>
            </c:numRef>
          </c:val>
        </c:ser>
        <c:ser>
          <c:idx val="0"/>
          <c:order val="1"/>
          <c:tx>
            <c:strRef>
              <c:f>Restore_Hourly_Total!$E$1</c:f>
              <c:strCache>
                <c:ptCount val="1"/>
                <c:pt idx="0">
                  <c:v>Battery Storage 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Restore_Hourly_Total!$E$2:$E$25</c:f>
              <c:numCache>
                <c:formatCode>General</c:formatCode>
                <c:ptCount val="24"/>
                <c:pt idx="0">
                  <c:v>-0.13988921500000001</c:v>
                </c:pt>
                <c:pt idx="1">
                  <c:v>-3.7312838000000001E-2</c:v>
                </c:pt>
                <c:pt idx="2">
                  <c:v>-9.2930670000000007E-2</c:v>
                </c:pt>
                <c:pt idx="3">
                  <c:v>-0.16327188000000001</c:v>
                </c:pt>
                <c:pt idx="4">
                  <c:v>-0.416807225</c:v>
                </c:pt>
                <c:pt idx="5">
                  <c:v>-0.25422186800000002</c:v>
                </c:pt>
                <c:pt idx="6">
                  <c:v>-5.0990616000000002E-2</c:v>
                </c:pt>
                <c:pt idx="7">
                  <c:v>-0.22830736600000001</c:v>
                </c:pt>
                <c:pt idx="8">
                  <c:v>-0.83469437300000004</c:v>
                </c:pt>
                <c:pt idx="9">
                  <c:v>-3.0369056149999998</c:v>
                </c:pt>
                <c:pt idx="10">
                  <c:v>-6.206168913</c:v>
                </c:pt>
                <c:pt idx="11">
                  <c:v>-7.8434429689999998</c:v>
                </c:pt>
                <c:pt idx="12">
                  <c:v>-7.9062470280000001</c:v>
                </c:pt>
                <c:pt idx="13">
                  <c:v>-7.7125371569999999</c:v>
                </c:pt>
                <c:pt idx="14">
                  <c:v>-5.7904520059999998</c:v>
                </c:pt>
                <c:pt idx="15">
                  <c:v>-2.1710000119999999</c:v>
                </c:pt>
                <c:pt idx="16">
                  <c:v>-0.32213027999999999</c:v>
                </c:pt>
                <c:pt idx="17">
                  <c:v>-6.4196958999999998E-2</c:v>
                </c:pt>
                <c:pt idx="18">
                  <c:v>-8.5694889999999996E-3</c:v>
                </c:pt>
                <c:pt idx="19">
                  <c:v>-3.4035587999999999E-2</c:v>
                </c:pt>
                <c:pt idx="20">
                  <c:v>-3.4529876000000001E-2</c:v>
                </c:pt>
                <c:pt idx="21">
                  <c:v>-1.8122494999999999E-2</c:v>
                </c:pt>
                <c:pt idx="22">
                  <c:v>-6.4338477000000005E-2</c:v>
                </c:pt>
                <c:pt idx="23">
                  <c:v>-0.139784041</c:v>
                </c:pt>
              </c:numCache>
            </c:numRef>
          </c:val>
        </c:ser>
        <c:dLbls>
          <c:showLegendKey val="0"/>
          <c:showVal val="0"/>
          <c:showCatName val="0"/>
          <c:showSerName val="0"/>
          <c:showPercent val="0"/>
          <c:showBubbleSize val="0"/>
        </c:dLbls>
        <c:axId val="-356815552"/>
        <c:axId val="-356818816"/>
      </c:areaChart>
      <c:lineChart>
        <c:grouping val="standard"/>
        <c:varyColors val="0"/>
        <c:ser>
          <c:idx val="14"/>
          <c:order val="13"/>
          <c:tx>
            <c:strRef>
              <c:f>Restore_Hourly_Total!$R$1</c:f>
              <c:strCache>
                <c:ptCount val="1"/>
                <c:pt idx="0">
                  <c:v>Load</c:v>
                </c:pt>
              </c:strCache>
            </c:strRef>
          </c:tx>
          <c:spPr>
            <a:ln w="28575" cap="rnd">
              <a:solidFill>
                <a:srgbClr val="C2BBD0"/>
              </a:solidFill>
              <a:prstDash val="sysDash"/>
              <a:round/>
            </a:ln>
            <a:effectLst/>
          </c:spPr>
          <c:marker>
            <c:symbol val="none"/>
          </c:marker>
          <c:dPt>
            <c:idx val="18"/>
            <c:marker>
              <c:symbol val="none"/>
            </c:marker>
            <c:bubble3D val="0"/>
          </c:dPt>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Restore_Hourly_Total!$R$2:$R$25</c:f>
              <c:numCache>
                <c:formatCode>General</c:formatCode>
                <c:ptCount val="24"/>
                <c:pt idx="0">
                  <c:v>191.46750732199999</c:v>
                </c:pt>
                <c:pt idx="1">
                  <c:v>190.56444932400001</c:v>
                </c:pt>
                <c:pt idx="2">
                  <c:v>181.92457148899999</c:v>
                </c:pt>
                <c:pt idx="3">
                  <c:v>176.545363923</c:v>
                </c:pt>
                <c:pt idx="4">
                  <c:v>171.39864146900001</c:v>
                </c:pt>
                <c:pt idx="5">
                  <c:v>176.79218680599999</c:v>
                </c:pt>
                <c:pt idx="6">
                  <c:v>187.44260481000001</c:v>
                </c:pt>
                <c:pt idx="7">
                  <c:v>201.06805672900001</c:v>
                </c:pt>
                <c:pt idx="8">
                  <c:v>217.276655839</c:v>
                </c:pt>
                <c:pt idx="9">
                  <c:v>223.95006724699999</c:v>
                </c:pt>
                <c:pt idx="10">
                  <c:v>229.29544292</c:v>
                </c:pt>
                <c:pt idx="11">
                  <c:v>234.432993004</c:v>
                </c:pt>
                <c:pt idx="12">
                  <c:v>238.138472294</c:v>
                </c:pt>
                <c:pt idx="13">
                  <c:v>240.486785844</c:v>
                </c:pt>
                <c:pt idx="14">
                  <c:v>241.77971616100001</c:v>
                </c:pt>
                <c:pt idx="15">
                  <c:v>243.03389062599999</c:v>
                </c:pt>
                <c:pt idx="16">
                  <c:v>243.71783326100001</c:v>
                </c:pt>
                <c:pt idx="17">
                  <c:v>249.92585079200001</c:v>
                </c:pt>
                <c:pt idx="18">
                  <c:v>245.592997908</c:v>
                </c:pt>
                <c:pt idx="19">
                  <c:v>238.153267723</c:v>
                </c:pt>
                <c:pt idx="20">
                  <c:v>231.17484664700001</c:v>
                </c:pt>
                <c:pt idx="21">
                  <c:v>218.39628629200001</c:v>
                </c:pt>
                <c:pt idx="22">
                  <c:v>209.708037899</c:v>
                </c:pt>
                <c:pt idx="23">
                  <c:v>202.69898267799999</c:v>
                </c:pt>
              </c:numCache>
            </c:numRef>
          </c:val>
          <c:smooth val="0"/>
        </c:ser>
        <c:dLbls>
          <c:showLegendKey val="0"/>
          <c:showVal val="0"/>
          <c:showCatName val="0"/>
          <c:showSerName val="0"/>
          <c:showPercent val="0"/>
          <c:showBubbleSize val="0"/>
        </c:dLbls>
        <c:marker val="1"/>
        <c:smooth val="0"/>
        <c:axId val="-217356320"/>
        <c:axId val="-356803584"/>
      </c:lineChart>
      <c:catAx>
        <c:axId val="-2173563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56803584"/>
        <c:crosses val="autoZero"/>
        <c:auto val="1"/>
        <c:lblAlgn val="ctr"/>
        <c:lblOffset val="100"/>
        <c:tickLblSkip val="4"/>
        <c:tickMarkSkip val="1"/>
        <c:noMultiLvlLbl val="0"/>
      </c:catAx>
      <c:valAx>
        <c:axId val="-356803584"/>
        <c:scaling>
          <c:orientation val="minMax"/>
          <c:max val="300"/>
          <c:min val="-5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17356320"/>
        <c:crosses val="autoZero"/>
        <c:crossBetween val="between"/>
      </c:valAx>
      <c:valAx>
        <c:axId val="-356818816"/>
        <c:scaling>
          <c:orientation val="minMax"/>
          <c:max val="300"/>
        </c:scaling>
        <c:delete val="1"/>
        <c:axPos val="r"/>
        <c:numFmt formatCode="General" sourceLinked="1"/>
        <c:majorTickMark val="out"/>
        <c:minorTickMark val="none"/>
        <c:tickLblPos val="nextTo"/>
        <c:crossAx val="-356815552"/>
        <c:crosses val="max"/>
        <c:crossBetween val="between"/>
      </c:valAx>
      <c:catAx>
        <c:axId val="-356815552"/>
        <c:scaling>
          <c:orientation val="minMax"/>
        </c:scaling>
        <c:delete val="1"/>
        <c:axPos val="b"/>
        <c:numFmt formatCode="General" sourceLinked="1"/>
        <c:majorTickMark val="out"/>
        <c:minorTickMark val="none"/>
        <c:tickLblPos val="nextTo"/>
        <c:crossAx val="-356818816"/>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12176799671153E-2"/>
          <c:y val="2.345582197511319E-2"/>
          <c:w val="0.91015295200159152"/>
          <c:h val="0.87261900320513652"/>
        </c:manualLayout>
      </c:layout>
      <c:areaChart>
        <c:grouping val="stacked"/>
        <c:varyColors val="0"/>
        <c:ser>
          <c:idx val="2"/>
          <c:order val="2"/>
          <c:tx>
            <c:strRef>
              <c:f>Restore_Hourly_Total!$F$1</c:f>
              <c:strCache>
                <c:ptCount val="1"/>
                <c:pt idx="0">
                  <c:v>Coal</c:v>
                </c:pt>
              </c:strCache>
            </c:strRef>
          </c:tx>
          <c:spPr>
            <a:solidFill>
              <a:schemeClr val="bg2">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Restore_Hourly_Total!$F$2:$F$25</c:f>
              <c:numCache>
                <c:formatCode>General</c:formatCode>
                <c:ptCount val="24"/>
                <c:pt idx="0">
                  <c:v>18.732180450000001</c:v>
                </c:pt>
                <c:pt idx="1">
                  <c:v>18.809504085</c:v>
                </c:pt>
                <c:pt idx="2">
                  <c:v>18.526091226999998</c:v>
                </c:pt>
                <c:pt idx="3">
                  <c:v>18.352744621999999</c:v>
                </c:pt>
                <c:pt idx="4">
                  <c:v>18.194461989000001</c:v>
                </c:pt>
                <c:pt idx="5">
                  <c:v>18.403398509999999</c:v>
                </c:pt>
                <c:pt idx="6">
                  <c:v>17.949422441999999</c:v>
                </c:pt>
                <c:pt idx="7">
                  <c:v>16.674293781999999</c:v>
                </c:pt>
                <c:pt idx="8">
                  <c:v>14.983954575</c:v>
                </c:pt>
                <c:pt idx="9">
                  <c:v>13.468494829000001</c:v>
                </c:pt>
                <c:pt idx="10">
                  <c:v>12.619992929</c:v>
                </c:pt>
                <c:pt idx="11">
                  <c:v>12.181530617</c:v>
                </c:pt>
                <c:pt idx="12">
                  <c:v>12.024755832</c:v>
                </c:pt>
                <c:pt idx="13">
                  <c:v>12.284242763</c:v>
                </c:pt>
                <c:pt idx="14">
                  <c:v>13.280853522999999</c:v>
                </c:pt>
                <c:pt idx="15">
                  <c:v>15.033406938000001</c:v>
                </c:pt>
                <c:pt idx="16">
                  <c:v>17.107243104999998</c:v>
                </c:pt>
                <c:pt idx="17">
                  <c:v>19.419652185</c:v>
                </c:pt>
                <c:pt idx="18">
                  <c:v>20.607692685</c:v>
                </c:pt>
                <c:pt idx="19">
                  <c:v>20.954914345999999</c:v>
                </c:pt>
                <c:pt idx="20">
                  <c:v>20.923703622000001</c:v>
                </c:pt>
                <c:pt idx="21">
                  <c:v>20.448861961999999</c:v>
                </c:pt>
                <c:pt idx="22">
                  <c:v>20.047921718000001</c:v>
                </c:pt>
                <c:pt idx="23">
                  <c:v>19.756135228000002</c:v>
                </c:pt>
              </c:numCache>
            </c:numRef>
          </c:val>
        </c:ser>
        <c:ser>
          <c:idx val="3"/>
          <c:order val="3"/>
          <c:tx>
            <c:strRef>
              <c:f>Restore_Hourly_Total!$G$1</c:f>
              <c:strCache>
                <c:ptCount val="1"/>
                <c:pt idx="0">
                  <c:v>Nuclear</c:v>
                </c:pt>
              </c:strCache>
            </c:strRef>
          </c:tx>
          <c:spPr>
            <a:solidFill>
              <a:schemeClr val="accent5"/>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Restore_Hourly_Total!$G$2:$G$25</c:f>
              <c:numCache>
                <c:formatCode>General</c:formatCode>
                <c:ptCount val="24"/>
                <c:pt idx="0">
                  <c:v>14.666908422000001</c:v>
                </c:pt>
                <c:pt idx="1">
                  <c:v>14.661156686</c:v>
                </c:pt>
                <c:pt idx="2">
                  <c:v>14.637600967999999</c:v>
                </c:pt>
                <c:pt idx="3">
                  <c:v>14.623559276</c:v>
                </c:pt>
                <c:pt idx="4">
                  <c:v>14.608018830000001</c:v>
                </c:pt>
                <c:pt idx="5">
                  <c:v>14.621721665999999</c:v>
                </c:pt>
                <c:pt idx="6">
                  <c:v>14.606577729</c:v>
                </c:pt>
                <c:pt idx="7">
                  <c:v>14.302746415</c:v>
                </c:pt>
                <c:pt idx="8">
                  <c:v>13.277017128000001</c:v>
                </c:pt>
                <c:pt idx="9">
                  <c:v>12.020803583999999</c:v>
                </c:pt>
                <c:pt idx="10">
                  <c:v>10.761405046</c:v>
                </c:pt>
                <c:pt idx="11">
                  <c:v>9.8953052340000003</c:v>
                </c:pt>
                <c:pt idx="12">
                  <c:v>9.9436194919999998</c:v>
                </c:pt>
                <c:pt idx="13">
                  <c:v>10.646017326999999</c:v>
                </c:pt>
                <c:pt idx="14">
                  <c:v>11.802108274</c:v>
                </c:pt>
                <c:pt idx="15">
                  <c:v>13.026106775000001</c:v>
                </c:pt>
                <c:pt idx="16">
                  <c:v>14.058475523</c:v>
                </c:pt>
                <c:pt idx="17">
                  <c:v>14.706179779999999</c:v>
                </c:pt>
                <c:pt idx="18">
                  <c:v>14.823411225999999</c:v>
                </c:pt>
                <c:pt idx="19">
                  <c:v>14.819491384999999</c:v>
                </c:pt>
                <c:pt idx="20">
                  <c:v>14.802289141999999</c:v>
                </c:pt>
                <c:pt idx="21">
                  <c:v>14.757647085</c:v>
                </c:pt>
                <c:pt idx="22">
                  <c:v>14.725417282</c:v>
                </c:pt>
                <c:pt idx="23">
                  <c:v>14.704666585</c:v>
                </c:pt>
              </c:numCache>
            </c:numRef>
          </c:val>
        </c:ser>
        <c:ser>
          <c:idx val="4"/>
          <c:order val="4"/>
          <c:tx>
            <c:strRef>
              <c:f>Restore_Hourly_Total!$H$1</c:f>
              <c:strCache>
                <c:ptCount val="1"/>
                <c:pt idx="0">
                  <c:v>Oil and Gas Peakers</c:v>
                </c:pt>
              </c:strCache>
            </c:strRef>
          </c:tx>
          <c:spPr>
            <a:solidFill>
              <a:schemeClr val="accent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Restore_Hourly_Total!$H$2:$H$25</c:f>
              <c:numCache>
                <c:formatCode>General</c:formatCode>
                <c:ptCount val="24"/>
                <c:pt idx="0">
                  <c:v>0.45038716000000001</c:v>
                </c:pt>
                <c:pt idx="1">
                  <c:v>0.405677069</c:v>
                </c:pt>
                <c:pt idx="2">
                  <c:v>0.34649517099999999</c:v>
                </c:pt>
                <c:pt idx="3">
                  <c:v>0.25970113299999997</c:v>
                </c:pt>
                <c:pt idx="4">
                  <c:v>0.217914893</c:v>
                </c:pt>
                <c:pt idx="5">
                  <c:v>0.259066248</c:v>
                </c:pt>
                <c:pt idx="6">
                  <c:v>0.25777751300000001</c:v>
                </c:pt>
                <c:pt idx="7">
                  <c:v>0.171987169</c:v>
                </c:pt>
                <c:pt idx="8">
                  <c:v>0.15469909900000001</c:v>
                </c:pt>
                <c:pt idx="9">
                  <c:v>4.3916358000000003E-2</c:v>
                </c:pt>
                <c:pt idx="10">
                  <c:v>2.9458519999999998E-2</c:v>
                </c:pt>
                <c:pt idx="11">
                  <c:v>1.9336111E-2</c:v>
                </c:pt>
                <c:pt idx="12">
                  <c:v>1.6735769000000001E-2</c:v>
                </c:pt>
                <c:pt idx="13">
                  <c:v>1.5878657000000001E-2</c:v>
                </c:pt>
                <c:pt idx="14">
                  <c:v>1.9822411000000002E-2</c:v>
                </c:pt>
                <c:pt idx="15">
                  <c:v>0.211993974</c:v>
                </c:pt>
                <c:pt idx="16">
                  <c:v>0.60131463699999999</c:v>
                </c:pt>
                <c:pt idx="17">
                  <c:v>1.689954003</c:v>
                </c:pt>
                <c:pt idx="18">
                  <c:v>2.1656502789999998</c:v>
                </c:pt>
                <c:pt idx="19">
                  <c:v>2.0349023019999999</c:v>
                </c:pt>
                <c:pt idx="20">
                  <c:v>1.9208392999999999</c:v>
                </c:pt>
                <c:pt idx="21">
                  <c:v>1.71857803</c:v>
                </c:pt>
                <c:pt idx="22">
                  <c:v>1.3036299710000001</c:v>
                </c:pt>
                <c:pt idx="23">
                  <c:v>0.95169237500000003</c:v>
                </c:pt>
              </c:numCache>
            </c:numRef>
          </c:val>
        </c:ser>
        <c:ser>
          <c:idx val="5"/>
          <c:order val="5"/>
          <c:tx>
            <c:strRef>
              <c:f>Restore_Hourly_Total!$I$1</c:f>
              <c:strCache>
                <c:ptCount val="1"/>
                <c:pt idx="0">
                  <c:v>Gas Combined-Cycle</c:v>
                </c:pt>
              </c:strCache>
            </c:strRef>
          </c:tx>
          <c:spPr>
            <a:solidFill>
              <a:schemeClr val="accent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Restore_Hourly_Total!$I$2:$I$25</c:f>
              <c:numCache>
                <c:formatCode>General</c:formatCode>
                <c:ptCount val="24"/>
                <c:pt idx="0">
                  <c:v>68.040777943999998</c:v>
                </c:pt>
                <c:pt idx="1">
                  <c:v>67.705997703999998</c:v>
                </c:pt>
                <c:pt idx="2">
                  <c:v>65.458308481000003</c:v>
                </c:pt>
                <c:pt idx="3">
                  <c:v>63.657185976999997</c:v>
                </c:pt>
                <c:pt idx="4">
                  <c:v>61.763535087000001</c:v>
                </c:pt>
                <c:pt idx="5">
                  <c:v>62.339170508000002</c:v>
                </c:pt>
                <c:pt idx="6">
                  <c:v>60.120496973999998</c:v>
                </c:pt>
                <c:pt idx="7">
                  <c:v>46.507950149999999</c:v>
                </c:pt>
                <c:pt idx="8">
                  <c:v>29.336371992</c:v>
                </c:pt>
                <c:pt idx="9">
                  <c:v>22.657560616000001</c:v>
                </c:pt>
                <c:pt idx="10">
                  <c:v>21.198840132000001</c:v>
                </c:pt>
                <c:pt idx="11">
                  <c:v>21.053219149</c:v>
                </c:pt>
                <c:pt idx="12">
                  <c:v>21.399850645000001</c:v>
                </c:pt>
                <c:pt idx="13">
                  <c:v>22.122735686999999</c:v>
                </c:pt>
                <c:pt idx="14">
                  <c:v>24.636656223999999</c:v>
                </c:pt>
                <c:pt idx="15">
                  <c:v>33.721029498</c:v>
                </c:pt>
                <c:pt idx="16">
                  <c:v>54.839241635</c:v>
                </c:pt>
                <c:pt idx="17">
                  <c:v>76.316308555999996</c:v>
                </c:pt>
                <c:pt idx="18">
                  <c:v>84.040661146999994</c:v>
                </c:pt>
                <c:pt idx="19">
                  <c:v>83.949866630000002</c:v>
                </c:pt>
                <c:pt idx="20">
                  <c:v>83.035429683999993</c:v>
                </c:pt>
                <c:pt idx="21">
                  <c:v>81.081517199999993</c:v>
                </c:pt>
                <c:pt idx="22">
                  <c:v>78.675802189999999</c:v>
                </c:pt>
                <c:pt idx="23">
                  <c:v>76.413650657000005</c:v>
                </c:pt>
              </c:numCache>
            </c:numRef>
          </c:val>
        </c:ser>
        <c:ser>
          <c:idx val="6"/>
          <c:order val="6"/>
          <c:tx>
            <c:strRef>
              <c:f>Restore_Hourly_Total!$J$1</c:f>
              <c:strCache>
                <c:ptCount val="1"/>
                <c:pt idx="0">
                  <c:v>Hydro</c:v>
                </c:pt>
              </c:strCache>
            </c:strRef>
          </c:tx>
          <c:spPr>
            <a:solidFill>
              <a:schemeClr val="tx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Restore_Hourly_Total!$J$2:$J$25</c:f>
              <c:numCache>
                <c:formatCode>General</c:formatCode>
                <c:ptCount val="24"/>
                <c:pt idx="0">
                  <c:v>16.120505731000002</c:v>
                </c:pt>
                <c:pt idx="1">
                  <c:v>16.998777115999999</c:v>
                </c:pt>
                <c:pt idx="2">
                  <c:v>16.273613016999999</c:v>
                </c:pt>
                <c:pt idx="3">
                  <c:v>15.703684911</c:v>
                </c:pt>
                <c:pt idx="4">
                  <c:v>14.948805821000001</c:v>
                </c:pt>
                <c:pt idx="5">
                  <c:v>16.220260261</c:v>
                </c:pt>
                <c:pt idx="6">
                  <c:v>15.689549098000001</c:v>
                </c:pt>
                <c:pt idx="7">
                  <c:v>10.968867174</c:v>
                </c:pt>
                <c:pt idx="8">
                  <c:v>7.4893120499999997</c:v>
                </c:pt>
                <c:pt idx="9">
                  <c:v>5.6322194090000002</c:v>
                </c:pt>
                <c:pt idx="10">
                  <c:v>4.9918524560000002</c:v>
                </c:pt>
                <c:pt idx="11">
                  <c:v>4.8886197229999997</c:v>
                </c:pt>
                <c:pt idx="12">
                  <c:v>5.1121494800000002</c:v>
                </c:pt>
                <c:pt idx="13">
                  <c:v>5.379739915</c:v>
                </c:pt>
                <c:pt idx="14">
                  <c:v>5.8136362180000001</c:v>
                </c:pt>
                <c:pt idx="15">
                  <c:v>6.9615321909999999</c:v>
                </c:pt>
                <c:pt idx="16">
                  <c:v>10.483922680999999</c:v>
                </c:pt>
                <c:pt idx="17">
                  <c:v>13.993300836</c:v>
                </c:pt>
                <c:pt idx="18">
                  <c:v>15.584422424</c:v>
                </c:pt>
                <c:pt idx="19">
                  <c:v>15.560968167</c:v>
                </c:pt>
                <c:pt idx="20">
                  <c:v>16.089269209000001</c:v>
                </c:pt>
                <c:pt idx="21">
                  <c:v>16.446943676</c:v>
                </c:pt>
                <c:pt idx="22">
                  <c:v>16.545252005999998</c:v>
                </c:pt>
                <c:pt idx="23">
                  <c:v>16.240807444000001</c:v>
                </c:pt>
              </c:numCache>
            </c:numRef>
          </c:val>
        </c:ser>
        <c:ser>
          <c:idx val="8"/>
          <c:order val="7"/>
          <c:tx>
            <c:strRef>
              <c:f>Restore_Hourly_Total!$L$1</c:f>
              <c:strCache>
                <c:ptCount val="1"/>
                <c:pt idx="0">
                  <c:v>Wind</c:v>
                </c:pt>
              </c:strCache>
            </c:strRef>
          </c:tx>
          <c:spPr>
            <a:solidFill>
              <a:schemeClr val="accent3"/>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Restore_Hourly_Total!$L$2:$L$25</c:f>
              <c:numCache>
                <c:formatCode>General</c:formatCode>
                <c:ptCount val="24"/>
                <c:pt idx="0">
                  <c:v>58.560610629000003</c:v>
                </c:pt>
                <c:pt idx="1">
                  <c:v>57.859701917000002</c:v>
                </c:pt>
                <c:pt idx="2">
                  <c:v>57.061536357000001</c:v>
                </c:pt>
                <c:pt idx="3">
                  <c:v>56.151031709000002</c:v>
                </c:pt>
                <c:pt idx="4">
                  <c:v>55.210151203000002</c:v>
                </c:pt>
                <c:pt idx="5">
                  <c:v>54.183882271000002</c:v>
                </c:pt>
                <c:pt idx="6">
                  <c:v>50.924785913999997</c:v>
                </c:pt>
                <c:pt idx="7">
                  <c:v>45.256866647999999</c:v>
                </c:pt>
                <c:pt idx="8">
                  <c:v>39.636363758999998</c:v>
                </c:pt>
                <c:pt idx="9">
                  <c:v>33.772983396000001</c:v>
                </c:pt>
                <c:pt idx="10">
                  <c:v>31.717511844000001</c:v>
                </c:pt>
                <c:pt idx="11">
                  <c:v>32.712743177</c:v>
                </c:pt>
                <c:pt idx="12">
                  <c:v>34.509340405000003</c:v>
                </c:pt>
                <c:pt idx="13">
                  <c:v>36.000606587</c:v>
                </c:pt>
                <c:pt idx="14">
                  <c:v>37.760736463999997</c:v>
                </c:pt>
                <c:pt idx="15">
                  <c:v>40.479481732000004</c:v>
                </c:pt>
                <c:pt idx="16">
                  <c:v>43.421131009</c:v>
                </c:pt>
                <c:pt idx="17">
                  <c:v>46.564384699999998</c:v>
                </c:pt>
                <c:pt idx="18">
                  <c:v>50.069803835000002</c:v>
                </c:pt>
                <c:pt idx="19">
                  <c:v>54.389319010000001</c:v>
                </c:pt>
                <c:pt idx="20">
                  <c:v>57.601391096999997</c:v>
                </c:pt>
                <c:pt idx="21">
                  <c:v>59.002148159999997</c:v>
                </c:pt>
                <c:pt idx="22">
                  <c:v>59.371093721999998</c:v>
                </c:pt>
                <c:pt idx="23">
                  <c:v>59.072473455000001</c:v>
                </c:pt>
              </c:numCache>
            </c:numRef>
          </c:val>
        </c:ser>
        <c:ser>
          <c:idx val="10"/>
          <c:order val="8"/>
          <c:tx>
            <c:strRef>
              <c:f>Restore_Hourly_Total!$M$1</c:f>
              <c:strCache>
                <c:ptCount val="1"/>
                <c:pt idx="0">
                  <c:v>Solar Hybrid</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Restore_Hourly_Total!$M$2:$M$25</c:f>
              <c:numCache>
                <c:formatCode>General</c:formatCode>
                <c:ptCount val="24"/>
                <c:pt idx="0">
                  <c:v>2.0343940000000001E-2</c:v>
                </c:pt>
                <c:pt idx="1">
                  <c:v>1.5501443E-2</c:v>
                </c:pt>
                <c:pt idx="2">
                  <c:v>1.059965E-2</c:v>
                </c:pt>
                <c:pt idx="3">
                  <c:v>6.8150570000000002E-3</c:v>
                </c:pt>
                <c:pt idx="4">
                  <c:v>1.8282346000000001E-2</c:v>
                </c:pt>
                <c:pt idx="5">
                  <c:v>1.5035573520000001</c:v>
                </c:pt>
                <c:pt idx="6">
                  <c:v>8.0101182990000002</c:v>
                </c:pt>
                <c:pt idx="7">
                  <c:v>18.120482237000001</c:v>
                </c:pt>
                <c:pt idx="8">
                  <c:v>26.171440327999999</c:v>
                </c:pt>
                <c:pt idx="9">
                  <c:v>28.219010700999998</c:v>
                </c:pt>
                <c:pt idx="10">
                  <c:v>26.923618775000001</c:v>
                </c:pt>
                <c:pt idx="11">
                  <c:v>27.08194872</c:v>
                </c:pt>
                <c:pt idx="12">
                  <c:v>27.911611171000001</c:v>
                </c:pt>
                <c:pt idx="13">
                  <c:v>29.651331128999999</c:v>
                </c:pt>
                <c:pt idx="14">
                  <c:v>31.634177866999998</c:v>
                </c:pt>
                <c:pt idx="15">
                  <c:v>33.008082092999999</c:v>
                </c:pt>
                <c:pt idx="16">
                  <c:v>31.216367038000001</c:v>
                </c:pt>
                <c:pt idx="17">
                  <c:v>26.649536829999999</c:v>
                </c:pt>
                <c:pt idx="18">
                  <c:v>17.013133371999999</c:v>
                </c:pt>
                <c:pt idx="19">
                  <c:v>9.4230549119999996</c:v>
                </c:pt>
                <c:pt idx="20">
                  <c:v>4.279555942</c:v>
                </c:pt>
                <c:pt idx="21">
                  <c:v>0.481773224</c:v>
                </c:pt>
                <c:pt idx="22">
                  <c:v>0.13663800000000001</c:v>
                </c:pt>
                <c:pt idx="23">
                  <c:v>4.9991670000000002E-2</c:v>
                </c:pt>
              </c:numCache>
            </c:numRef>
          </c:val>
        </c:ser>
        <c:ser>
          <c:idx val="9"/>
          <c:order val="9"/>
          <c:tx>
            <c:strRef>
              <c:f>Restore_Hourly_Total!$N$1</c:f>
              <c:strCache>
                <c:ptCount val="1"/>
                <c:pt idx="0">
                  <c:v>Solar</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Restore_Hourly_Total!$N$2:$N$25</c:f>
              <c:numCache>
                <c:formatCode>General</c:formatCode>
                <c:ptCount val="24"/>
                <c:pt idx="4">
                  <c:v>1.2810093E-2</c:v>
                </c:pt>
                <c:pt idx="5">
                  <c:v>1.1259195989999999</c:v>
                </c:pt>
                <c:pt idx="6">
                  <c:v>9.9276917969999996</c:v>
                </c:pt>
                <c:pt idx="7">
                  <c:v>43.077565827000001</c:v>
                </c:pt>
                <c:pt idx="8">
                  <c:v>90.509622987</c:v>
                </c:pt>
                <c:pt idx="9">
                  <c:v>127.366848907</c:v>
                </c:pt>
                <c:pt idx="10">
                  <c:v>154.50082179099999</c:v>
                </c:pt>
                <c:pt idx="11">
                  <c:v>167.91494845599999</c:v>
                </c:pt>
                <c:pt idx="12">
                  <c:v>169.30849255800001</c:v>
                </c:pt>
                <c:pt idx="13">
                  <c:v>163.7165473</c:v>
                </c:pt>
                <c:pt idx="14">
                  <c:v>147.01022511100001</c:v>
                </c:pt>
                <c:pt idx="15">
                  <c:v>112.169068549</c:v>
                </c:pt>
                <c:pt idx="16">
                  <c:v>65.381177808999993</c:v>
                </c:pt>
                <c:pt idx="17">
                  <c:v>21.596615907</c:v>
                </c:pt>
                <c:pt idx="18">
                  <c:v>3.338988729</c:v>
                </c:pt>
                <c:pt idx="19">
                  <c:v>0.16296998600000001</c:v>
                </c:pt>
                <c:pt idx="20">
                  <c:v>2.6289899999999998E-4</c:v>
                </c:pt>
              </c:numCache>
            </c:numRef>
          </c:val>
        </c:ser>
        <c:ser>
          <c:idx val="11"/>
          <c:order val="10"/>
          <c:tx>
            <c:strRef>
              <c:f>Restore_Hourly_Total!$O$1</c:f>
              <c:strCache>
                <c:ptCount val="1"/>
                <c:pt idx="0">
                  <c:v>Curtailment</c:v>
                </c:pt>
              </c:strCache>
            </c:strRef>
          </c:tx>
          <c:spPr>
            <a:solidFill>
              <a:srgbClr val="7D6D9B"/>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Restore_Hourly_Total!$O$2:$O$25</c:f>
              <c:numCache>
                <c:formatCode>General</c:formatCode>
                <c:ptCount val="24"/>
                <c:pt idx="4">
                  <c:v>5.1662699999999997E-4</c:v>
                </c:pt>
                <c:pt idx="6">
                  <c:v>0.28257101600000001</c:v>
                </c:pt>
                <c:pt idx="7">
                  <c:v>2.1143009570000002</c:v>
                </c:pt>
                <c:pt idx="8">
                  <c:v>6.5236452209999998</c:v>
                </c:pt>
                <c:pt idx="9">
                  <c:v>14.807799164</c:v>
                </c:pt>
                <c:pt idx="10">
                  <c:v>14.390030804</c:v>
                </c:pt>
                <c:pt idx="11">
                  <c:v>9.7710813049999992</c:v>
                </c:pt>
                <c:pt idx="12">
                  <c:v>8.6020384520000004</c:v>
                </c:pt>
                <c:pt idx="13">
                  <c:v>7.465097976</c:v>
                </c:pt>
                <c:pt idx="14">
                  <c:v>4.8219477819999996</c:v>
                </c:pt>
                <c:pt idx="15">
                  <c:v>2.167412637</c:v>
                </c:pt>
                <c:pt idx="16">
                  <c:v>0.80362565399999997</c:v>
                </c:pt>
                <c:pt idx="17">
                  <c:v>0.112729751</c:v>
                </c:pt>
              </c:numCache>
            </c:numRef>
          </c:val>
        </c:ser>
        <c:ser>
          <c:idx val="12"/>
          <c:order val="11"/>
          <c:tx>
            <c:strRef>
              <c:f>Restore_Hourly_Total!$P$1</c:f>
              <c:strCache>
                <c:ptCount val="1"/>
                <c:pt idx="0">
                  <c:v>Pumped Hydro discharge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Restore_Hourly_Total!$P$2:$P$25</c:f>
              <c:numCache>
                <c:formatCode>General</c:formatCode>
                <c:ptCount val="24"/>
                <c:pt idx="0">
                  <c:v>2.0890281819999998</c:v>
                </c:pt>
                <c:pt idx="1">
                  <c:v>2.3649155999999998</c:v>
                </c:pt>
                <c:pt idx="2">
                  <c:v>1.575153824</c:v>
                </c:pt>
                <c:pt idx="3">
                  <c:v>1.2985146590000001</c:v>
                </c:pt>
                <c:pt idx="4">
                  <c:v>1.0450233010000001</c:v>
                </c:pt>
                <c:pt idx="5">
                  <c:v>1.320047236</c:v>
                </c:pt>
                <c:pt idx="6">
                  <c:v>0.86432072400000004</c:v>
                </c:pt>
                <c:pt idx="7">
                  <c:v>0.584989965</c:v>
                </c:pt>
                <c:pt idx="8">
                  <c:v>5.0406449999999998E-2</c:v>
                </c:pt>
                <c:pt idx="9">
                  <c:v>5.7125199999999996E-4</c:v>
                </c:pt>
                <c:pt idx="15">
                  <c:v>3.9451841000000001E-2</c:v>
                </c:pt>
                <c:pt idx="16">
                  <c:v>1.482044382</c:v>
                </c:pt>
                <c:pt idx="17">
                  <c:v>4.0221393980000002</c:v>
                </c:pt>
                <c:pt idx="18">
                  <c:v>4.4550170820000004</c:v>
                </c:pt>
                <c:pt idx="19">
                  <c:v>4.5937329519999999</c:v>
                </c:pt>
                <c:pt idx="20">
                  <c:v>4.344263379</c:v>
                </c:pt>
                <c:pt idx="21">
                  <c:v>3.5960871390000002</c:v>
                </c:pt>
                <c:pt idx="22">
                  <c:v>3.3555776490000002</c:v>
                </c:pt>
                <c:pt idx="23">
                  <c:v>2.8644299590000002</c:v>
                </c:pt>
              </c:numCache>
            </c:numRef>
          </c:val>
        </c:ser>
        <c:ser>
          <c:idx val="13"/>
          <c:order val="12"/>
          <c:tx>
            <c:strRef>
              <c:f>Restore_Hourly_Total!$Q$1</c:f>
              <c:strCache>
                <c:ptCount val="1"/>
                <c:pt idx="0">
                  <c:v>Battery Storage discharge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Restore_Hourly_Total!$Q$2:$Q$25</c:f>
              <c:numCache>
                <c:formatCode>General</c:formatCode>
                <c:ptCount val="24"/>
                <c:pt idx="0">
                  <c:v>8.3951879359999992</c:v>
                </c:pt>
                <c:pt idx="1">
                  <c:v>6.6766571600000004</c:v>
                </c:pt>
                <c:pt idx="2">
                  <c:v>3.6344836969999998</c:v>
                </c:pt>
                <c:pt idx="3">
                  <c:v>2.5632986849999999</c:v>
                </c:pt>
                <c:pt idx="4">
                  <c:v>1.8021180029999999</c:v>
                </c:pt>
                <c:pt idx="5">
                  <c:v>2.5236327940000001</c:v>
                </c:pt>
                <c:pt idx="6">
                  <c:v>4.5572162719999998</c:v>
                </c:pt>
                <c:pt idx="7">
                  <c:v>3.1244158419999999</c:v>
                </c:pt>
                <c:pt idx="8">
                  <c:v>0.363145673</c:v>
                </c:pt>
                <c:pt idx="9">
                  <c:v>4.8672733000000003E-2</c:v>
                </c:pt>
                <c:pt idx="10">
                  <c:v>7.1757705000000005E-2</c:v>
                </c:pt>
                <c:pt idx="11">
                  <c:v>8.2065473E-2</c:v>
                </c:pt>
                <c:pt idx="12">
                  <c:v>3.4814391E-2</c:v>
                </c:pt>
                <c:pt idx="13">
                  <c:v>2.247706E-2</c:v>
                </c:pt>
                <c:pt idx="14">
                  <c:v>1.5580767000000001E-2</c:v>
                </c:pt>
                <c:pt idx="15">
                  <c:v>0.28989100800000001</c:v>
                </c:pt>
                <c:pt idx="16">
                  <c:v>4.0637620639999996</c:v>
                </c:pt>
                <c:pt idx="17">
                  <c:v>20.809377748999999</c:v>
                </c:pt>
                <c:pt idx="18">
                  <c:v>29.307184943999999</c:v>
                </c:pt>
                <c:pt idx="19">
                  <c:v>28.196672312</c:v>
                </c:pt>
                <c:pt idx="20">
                  <c:v>23.921966342000001</c:v>
                </c:pt>
                <c:pt idx="21">
                  <c:v>17.110426145999998</c:v>
                </c:pt>
                <c:pt idx="22">
                  <c:v>11.47515523</c:v>
                </c:pt>
                <c:pt idx="23">
                  <c:v>8.3931861080000001</c:v>
                </c:pt>
              </c:numCache>
            </c:numRef>
          </c:val>
        </c:ser>
        <c:dLbls>
          <c:showLegendKey val="0"/>
          <c:showVal val="0"/>
          <c:showCatName val="0"/>
          <c:showSerName val="0"/>
          <c:showPercent val="0"/>
          <c:showBubbleSize val="0"/>
        </c:dLbls>
        <c:axId val="-356806848"/>
        <c:axId val="-356808480"/>
        <c:extLst/>
      </c:areaChart>
      <c:areaChart>
        <c:grouping val="stacked"/>
        <c:varyColors val="0"/>
        <c:ser>
          <c:idx val="1"/>
          <c:order val="0"/>
          <c:tx>
            <c:strRef>
              <c:f>Restore_Hourly_Total!$D$1</c:f>
              <c:strCache>
                <c:ptCount val="1"/>
                <c:pt idx="0">
                  <c:v>Pumped Hydro 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Restore_Hourly_Total!$D$2:$D$25</c:f>
              <c:numCache>
                <c:formatCode>General</c:formatCode>
                <c:ptCount val="24"/>
                <c:pt idx="0">
                  <c:v>-7.9679449999999999E-2</c:v>
                </c:pt>
                <c:pt idx="1">
                  <c:v>-7.3189423000000003E-2</c:v>
                </c:pt>
                <c:pt idx="2">
                  <c:v>-0.12661223099999999</c:v>
                </c:pt>
                <c:pt idx="3">
                  <c:v>-0.17243855899999999</c:v>
                </c:pt>
                <c:pt idx="4">
                  <c:v>-0.23994934500000001</c:v>
                </c:pt>
                <c:pt idx="5">
                  <c:v>-0.13139663800000001</c:v>
                </c:pt>
                <c:pt idx="6">
                  <c:v>-0.48356364200000002</c:v>
                </c:pt>
                <c:pt idx="7">
                  <c:v>-2.0537562779999998</c:v>
                </c:pt>
                <c:pt idx="8">
                  <c:v>-4.2574764800000002</c:v>
                </c:pt>
                <c:pt idx="9">
                  <c:v>-5.8683814449999998</c:v>
                </c:pt>
                <c:pt idx="10">
                  <c:v>-6.1257947870000002</c:v>
                </c:pt>
                <c:pt idx="11">
                  <c:v>-6.045304217</c:v>
                </c:pt>
                <c:pt idx="12">
                  <c:v>-5.9722402580000002</c:v>
                </c:pt>
                <c:pt idx="13">
                  <c:v>-5.6148677380000001</c:v>
                </c:pt>
                <c:pt idx="14">
                  <c:v>-5.3269790730000004</c:v>
                </c:pt>
                <c:pt idx="15">
                  <c:v>-4.1282426149999996</c:v>
                </c:pt>
                <c:pt idx="16">
                  <c:v>-1.22834439</c:v>
                </c:pt>
                <c:pt idx="17">
                  <c:v>-8.5115062000000005E-2</c:v>
                </c:pt>
                <c:pt idx="18">
                  <c:v>-6.9012179999999998E-3</c:v>
                </c:pt>
                <c:pt idx="19">
                  <c:v>-8.0140409999999995E-3</c:v>
                </c:pt>
                <c:pt idx="21">
                  <c:v>-5.4132319999999996E-3</c:v>
                </c:pt>
                <c:pt idx="22">
                  <c:v>-2.3389104000000001E-2</c:v>
                </c:pt>
                <c:pt idx="23">
                  <c:v>-7.0318148999999996E-2</c:v>
                </c:pt>
              </c:numCache>
            </c:numRef>
          </c:val>
        </c:ser>
        <c:ser>
          <c:idx val="0"/>
          <c:order val="1"/>
          <c:tx>
            <c:strRef>
              <c:f>Restore_Hourly_Total!$E$1</c:f>
              <c:strCache>
                <c:ptCount val="1"/>
                <c:pt idx="0">
                  <c:v>Battery Storage 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Restore_Hourly_Total!$E$2:$E$25</c:f>
              <c:numCache>
                <c:formatCode>General</c:formatCode>
                <c:ptCount val="24"/>
                <c:pt idx="0">
                  <c:v>-0.67384046399999997</c:v>
                </c:pt>
                <c:pt idx="1">
                  <c:v>-0.234332123</c:v>
                </c:pt>
                <c:pt idx="2">
                  <c:v>-0.39390833400000003</c:v>
                </c:pt>
                <c:pt idx="3">
                  <c:v>-0.54753994100000003</c:v>
                </c:pt>
                <c:pt idx="4">
                  <c:v>-0.77959619499999999</c:v>
                </c:pt>
                <c:pt idx="5">
                  <c:v>-0.37390342199999999</c:v>
                </c:pt>
                <c:pt idx="6">
                  <c:v>-9.5069542000000007E-2</c:v>
                </c:pt>
                <c:pt idx="7">
                  <c:v>-0.43587830500000002</c:v>
                </c:pt>
                <c:pt idx="8">
                  <c:v>-4.4584311769999996</c:v>
                </c:pt>
                <c:pt idx="9">
                  <c:v>-16.163589443999999</c:v>
                </c:pt>
                <c:pt idx="10">
                  <c:v>-30.197808493</c:v>
                </c:pt>
                <c:pt idx="11">
                  <c:v>-38.226775293999999</c:v>
                </c:pt>
                <c:pt idx="12">
                  <c:v>-38.848266332999998</c:v>
                </c:pt>
                <c:pt idx="13">
                  <c:v>-36.198893978999998</c:v>
                </c:pt>
                <c:pt idx="14">
                  <c:v>-27.366320665</c:v>
                </c:pt>
                <c:pt idx="15">
                  <c:v>-10.898670356</c:v>
                </c:pt>
                <c:pt idx="16">
                  <c:v>-1.722669354</c:v>
                </c:pt>
                <c:pt idx="17">
                  <c:v>-4.4495683000000001E-2</c:v>
                </c:pt>
                <c:pt idx="18">
                  <c:v>-1.6346993000000001E-2</c:v>
                </c:pt>
                <c:pt idx="19">
                  <c:v>-4.5328631000000001E-2</c:v>
                </c:pt>
                <c:pt idx="20">
                  <c:v>-2.4060498E-2</c:v>
                </c:pt>
                <c:pt idx="21">
                  <c:v>-0.12876892600000001</c:v>
                </c:pt>
                <c:pt idx="22">
                  <c:v>-0.31983689399999998</c:v>
                </c:pt>
                <c:pt idx="23">
                  <c:v>-0.60937028599999998</c:v>
                </c:pt>
              </c:numCache>
            </c:numRef>
          </c:val>
        </c:ser>
        <c:dLbls>
          <c:showLegendKey val="0"/>
          <c:showVal val="0"/>
          <c:showCatName val="0"/>
          <c:showSerName val="0"/>
          <c:showPercent val="0"/>
          <c:showBubbleSize val="0"/>
        </c:dLbls>
        <c:axId val="-356809024"/>
        <c:axId val="-356809568"/>
      </c:areaChart>
      <c:lineChart>
        <c:grouping val="standard"/>
        <c:varyColors val="0"/>
        <c:ser>
          <c:idx val="14"/>
          <c:order val="13"/>
          <c:tx>
            <c:strRef>
              <c:f>Restore_Hourly_Total!$R$1</c:f>
              <c:strCache>
                <c:ptCount val="1"/>
                <c:pt idx="0">
                  <c:v>Load</c:v>
                </c:pt>
              </c:strCache>
            </c:strRef>
          </c:tx>
          <c:spPr>
            <a:ln w="28575" cap="rnd">
              <a:solidFill>
                <a:srgbClr val="C2BBD0"/>
              </a:solidFill>
              <a:prstDash val="sysDash"/>
              <a:round/>
            </a:ln>
            <a:effectLst/>
          </c:spPr>
          <c:marker>
            <c:symbol val="none"/>
          </c:marke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Restore_Hourly_Total!$R$2:$R$25</c:f>
              <c:numCache>
                <c:formatCode>General</c:formatCode>
                <c:ptCount val="24"/>
                <c:pt idx="0">
                  <c:v>191.786599147</c:v>
                </c:pt>
                <c:pt idx="1">
                  <c:v>190.6142084</c:v>
                </c:pt>
                <c:pt idx="2">
                  <c:v>182.43590247899999</c:v>
                </c:pt>
                <c:pt idx="3">
                  <c:v>177.304854613</c:v>
                </c:pt>
                <c:pt idx="4">
                  <c:v>172.22571962500001</c:v>
                </c:pt>
                <c:pt idx="5">
                  <c:v>177.41910683099999</c:v>
                </c:pt>
                <c:pt idx="6">
                  <c:v>187.52822962499999</c:v>
                </c:pt>
                <c:pt idx="7">
                  <c:v>201.04929333000001</c:v>
                </c:pt>
                <c:pt idx="8">
                  <c:v>217.474187683</c:v>
                </c:pt>
                <c:pt idx="9">
                  <c:v>224.948618098</c:v>
                </c:pt>
                <c:pt idx="10">
                  <c:v>230.334944759</c:v>
                </c:pt>
                <c:pt idx="11">
                  <c:v>235.52548691499999</c:v>
                </c:pt>
                <c:pt idx="12">
                  <c:v>239.57160693200001</c:v>
                </c:pt>
                <c:pt idx="13">
                  <c:v>242.27654583399999</c:v>
                </c:pt>
                <c:pt idx="14">
                  <c:v>243.686414713</c:v>
                </c:pt>
                <c:pt idx="15">
                  <c:v>244.578217884</c:v>
                </c:pt>
                <c:pt idx="16">
                  <c:v>245.32915110900001</c:v>
                </c:pt>
                <c:pt idx="17">
                  <c:v>251.65326732099999</c:v>
                </c:pt>
                <c:pt idx="18">
                  <c:v>247.37769473399999</c:v>
                </c:pt>
                <c:pt idx="19">
                  <c:v>239.928624098</c:v>
                </c:pt>
                <c:pt idx="20">
                  <c:v>232.65950550700001</c:v>
                </c:pt>
                <c:pt idx="21">
                  <c:v>220.098124574</c:v>
                </c:pt>
                <c:pt idx="22">
                  <c:v>210.84600720700001</c:v>
                </c:pt>
                <c:pt idx="23">
                  <c:v>203.31588198399999</c:v>
                </c:pt>
              </c:numCache>
            </c:numRef>
          </c:val>
          <c:smooth val="0"/>
        </c:ser>
        <c:dLbls>
          <c:showLegendKey val="0"/>
          <c:showVal val="0"/>
          <c:showCatName val="0"/>
          <c:showSerName val="0"/>
          <c:showPercent val="0"/>
          <c:showBubbleSize val="0"/>
        </c:dLbls>
        <c:marker val="1"/>
        <c:smooth val="0"/>
        <c:axId val="-356806848"/>
        <c:axId val="-356808480"/>
      </c:lineChart>
      <c:catAx>
        <c:axId val="-356806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56808480"/>
        <c:crosses val="autoZero"/>
        <c:auto val="1"/>
        <c:lblAlgn val="ctr"/>
        <c:lblOffset val="100"/>
        <c:tickLblSkip val="4"/>
        <c:tickMarkSkip val="1"/>
        <c:noMultiLvlLbl val="0"/>
      </c:catAx>
      <c:valAx>
        <c:axId val="-356808480"/>
        <c:scaling>
          <c:orientation val="minMax"/>
          <c:max val="300"/>
          <c:min val="-5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56806848"/>
        <c:crosses val="autoZero"/>
        <c:crossBetween val="between"/>
      </c:valAx>
      <c:valAx>
        <c:axId val="-356809568"/>
        <c:scaling>
          <c:orientation val="minMax"/>
          <c:max val="300"/>
        </c:scaling>
        <c:delete val="1"/>
        <c:axPos val="r"/>
        <c:numFmt formatCode="General" sourceLinked="1"/>
        <c:majorTickMark val="out"/>
        <c:minorTickMark val="none"/>
        <c:tickLblPos val="nextTo"/>
        <c:crossAx val="-356809024"/>
        <c:crosses val="max"/>
        <c:crossBetween val="between"/>
      </c:valAx>
      <c:catAx>
        <c:axId val="-356809024"/>
        <c:scaling>
          <c:orientation val="minMax"/>
        </c:scaling>
        <c:delete val="1"/>
        <c:axPos val="b"/>
        <c:numFmt formatCode="General" sourceLinked="1"/>
        <c:majorTickMark val="out"/>
        <c:minorTickMark val="none"/>
        <c:tickLblPos val="nextTo"/>
        <c:crossAx val="-356809568"/>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631296087989E-2"/>
          <c:y val="6.2042875320489743E-2"/>
          <c:w val="0.69157523817810063"/>
          <c:h val="0.84711803805550345"/>
        </c:manualLayout>
      </c:layout>
      <c:lineChart>
        <c:grouping val="standard"/>
        <c:varyColors val="0"/>
        <c:ser>
          <c:idx val="2"/>
          <c:order val="0"/>
          <c:tx>
            <c:strRef>
              <c:f>Sheet1!$B$1</c:f>
              <c:strCache>
                <c:ptCount val="1"/>
                <c:pt idx="0">
                  <c:v>Low Oil Price</c:v>
                </c:pt>
              </c:strCache>
            </c:strRef>
          </c:tx>
          <c:spPr>
            <a:ln w="22225" cap="rnd">
              <a:solidFill>
                <a:srgbClr val="A33340">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10.596515</c:v>
                </c:pt>
                <c:pt idx="13">
                  <c:v>11.375622999999999</c:v>
                </c:pt>
                <c:pt idx="14">
                  <c:v>11.238278999999999</c:v>
                </c:pt>
                <c:pt idx="15">
                  <c:v>11.380773</c:v>
                </c:pt>
                <c:pt idx="16">
                  <c:v>11.375468</c:v>
                </c:pt>
                <c:pt idx="17">
                  <c:v>11.256226</c:v>
                </c:pt>
                <c:pt idx="18">
                  <c:v>11.274732999999999</c:v>
                </c:pt>
                <c:pt idx="19">
                  <c:v>11.236509</c:v>
                </c:pt>
                <c:pt idx="20">
                  <c:v>11.115639999999999</c:v>
                </c:pt>
                <c:pt idx="21">
                  <c:v>10.924488</c:v>
                </c:pt>
                <c:pt idx="22">
                  <c:v>10.78342</c:v>
                </c:pt>
                <c:pt idx="23">
                  <c:v>10.764327</c:v>
                </c:pt>
                <c:pt idx="24">
                  <c:v>10.46306</c:v>
                </c:pt>
                <c:pt idx="25">
                  <c:v>10.230827</c:v>
                </c:pt>
                <c:pt idx="26">
                  <c:v>10.073957999999999</c:v>
                </c:pt>
                <c:pt idx="27">
                  <c:v>9.8603249999999996</c:v>
                </c:pt>
                <c:pt idx="28">
                  <c:v>9.7149199999999993</c:v>
                </c:pt>
                <c:pt idx="29">
                  <c:v>9.7205929999999992</c:v>
                </c:pt>
                <c:pt idx="30">
                  <c:v>9.7182370000000002</c:v>
                </c:pt>
                <c:pt idx="31">
                  <c:v>9.6053829999999998</c:v>
                </c:pt>
                <c:pt idx="32">
                  <c:v>9.6330799999999996</c:v>
                </c:pt>
                <c:pt idx="33">
                  <c:v>9.4841039999999985</c:v>
                </c:pt>
                <c:pt idx="34">
                  <c:v>9.3514569999999999</c:v>
                </c:pt>
                <c:pt idx="35">
                  <c:v>9.2190619999999992</c:v>
                </c:pt>
                <c:pt idx="36">
                  <c:v>9.1515899999999988</c:v>
                </c:pt>
                <c:pt idx="37">
                  <c:v>9.1301810000000003</c:v>
                </c:pt>
                <c:pt idx="38">
                  <c:v>9.0994320000000002</c:v>
                </c:pt>
                <c:pt idx="39">
                  <c:v>8.9927220000000005</c:v>
                </c:pt>
                <c:pt idx="40">
                  <c:v>8.8829119999999993</c:v>
                </c:pt>
              </c:numCache>
            </c:numRef>
          </c:val>
          <c:smooth val="0"/>
        </c:ser>
        <c:ser>
          <c:idx val="3"/>
          <c:order val="1"/>
          <c:tx>
            <c:strRef>
              <c:f>Sheet1!$C$1</c:f>
              <c:strCache>
                <c:ptCount val="1"/>
                <c:pt idx="0">
                  <c:v>High Oil Price</c:v>
                </c:pt>
              </c:strCache>
            </c:strRef>
          </c:tx>
          <c:spPr>
            <a:ln w="22225" cap="rnd">
              <a:solidFill>
                <a:srgbClr val="A33340">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12.395033</c:v>
                </c:pt>
                <c:pt idx="13">
                  <c:v>14.743805999999999</c:v>
                </c:pt>
                <c:pt idx="14">
                  <c:v>15.707986999999999</c:v>
                </c:pt>
                <c:pt idx="15">
                  <c:v>16.12867</c:v>
                </c:pt>
                <c:pt idx="16">
                  <c:v>16.568732999999998</c:v>
                </c:pt>
                <c:pt idx="17">
                  <c:v>16.804801999999999</c:v>
                </c:pt>
                <c:pt idx="18">
                  <c:v>17.269242999999999</c:v>
                </c:pt>
                <c:pt idx="19">
                  <c:v>17.661208999999999</c:v>
                </c:pt>
                <c:pt idx="20">
                  <c:v>18.104454</c:v>
                </c:pt>
                <c:pt idx="21">
                  <c:v>18.394880000000001</c:v>
                </c:pt>
                <c:pt idx="22">
                  <c:v>18.556126000000003</c:v>
                </c:pt>
                <c:pt idx="23">
                  <c:v>18.824954999999999</c:v>
                </c:pt>
                <c:pt idx="24">
                  <c:v>19.076248</c:v>
                </c:pt>
                <c:pt idx="25">
                  <c:v>19.289358</c:v>
                </c:pt>
                <c:pt idx="26">
                  <c:v>19.659182000000001</c:v>
                </c:pt>
                <c:pt idx="27">
                  <c:v>19.748224</c:v>
                </c:pt>
                <c:pt idx="28">
                  <c:v>19.672771000000001</c:v>
                </c:pt>
                <c:pt idx="29">
                  <c:v>19.617217999999998</c:v>
                </c:pt>
                <c:pt idx="30">
                  <c:v>19.894138000000002</c:v>
                </c:pt>
                <c:pt idx="31">
                  <c:v>20.111792000000001</c:v>
                </c:pt>
                <c:pt idx="32">
                  <c:v>20.290634000000001</c:v>
                </c:pt>
                <c:pt idx="33">
                  <c:v>20.522784999999999</c:v>
                </c:pt>
                <c:pt idx="34">
                  <c:v>20.476292000000001</c:v>
                </c:pt>
                <c:pt idx="35">
                  <c:v>20.241849999999999</c:v>
                </c:pt>
                <c:pt idx="36">
                  <c:v>20.202005</c:v>
                </c:pt>
                <c:pt idx="37">
                  <c:v>19.918289000000001</c:v>
                </c:pt>
                <c:pt idx="38">
                  <c:v>19.345375000000001</c:v>
                </c:pt>
                <c:pt idx="39">
                  <c:v>18.667625000000001</c:v>
                </c:pt>
                <c:pt idx="40">
                  <c:v>18.270681</c:v>
                </c:pt>
              </c:numCache>
            </c:numRef>
          </c:val>
          <c:smooth val="0"/>
        </c:ser>
        <c:ser>
          <c:idx val="0"/>
          <c:order val="2"/>
          <c:tx>
            <c:strRef>
              <c:f>Sheet1!$D$1</c:f>
              <c:strCache>
                <c:ptCount val="1"/>
                <c:pt idx="0">
                  <c:v>High Oil 
and Gas 
Resource 
and 
Technology
</c:v>
                </c:pt>
              </c:strCache>
            </c:strRef>
          </c:tx>
          <c:spPr>
            <a:ln w="22225" cap="rnd">
              <a:solidFill>
                <a:srgbClr val="BD732A">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11.886398</c:v>
                </c:pt>
                <c:pt idx="13">
                  <c:v>12.760116999999999</c:v>
                </c:pt>
                <c:pt idx="14">
                  <c:v>14.382277999999999</c:v>
                </c:pt>
                <c:pt idx="15">
                  <c:v>15.575901999999999</c:v>
                </c:pt>
                <c:pt idx="16">
                  <c:v>16.229759000000001</c:v>
                </c:pt>
                <c:pt idx="17">
                  <c:v>16.612238000000001</c:v>
                </c:pt>
                <c:pt idx="18">
                  <c:v>17.120815</c:v>
                </c:pt>
                <c:pt idx="19">
                  <c:v>17.404419000000001</c:v>
                </c:pt>
                <c:pt idx="20">
                  <c:v>17.623062000000001</c:v>
                </c:pt>
                <c:pt idx="21">
                  <c:v>17.727066000000001</c:v>
                </c:pt>
                <c:pt idx="22">
                  <c:v>17.830448000000001</c:v>
                </c:pt>
                <c:pt idx="23">
                  <c:v>17.933249</c:v>
                </c:pt>
                <c:pt idx="24">
                  <c:v>17.922829</c:v>
                </c:pt>
                <c:pt idx="25">
                  <c:v>18.001850000000001</c:v>
                </c:pt>
                <c:pt idx="26">
                  <c:v>18.033208999999999</c:v>
                </c:pt>
                <c:pt idx="27">
                  <c:v>18.040329</c:v>
                </c:pt>
                <c:pt idx="28">
                  <c:v>17.979921000000001</c:v>
                </c:pt>
                <c:pt idx="29">
                  <c:v>17.934967</c:v>
                </c:pt>
                <c:pt idx="30">
                  <c:v>18.069261999999998</c:v>
                </c:pt>
                <c:pt idx="31">
                  <c:v>18.094454000000002</c:v>
                </c:pt>
                <c:pt idx="32">
                  <c:v>18.130600000000001</c:v>
                </c:pt>
                <c:pt idx="33">
                  <c:v>18.073629</c:v>
                </c:pt>
                <c:pt idx="34">
                  <c:v>18.132985999999999</c:v>
                </c:pt>
                <c:pt idx="35">
                  <c:v>18.235469999999999</c:v>
                </c:pt>
                <c:pt idx="36">
                  <c:v>18.371054000000001</c:v>
                </c:pt>
                <c:pt idx="37">
                  <c:v>18.685883999999998</c:v>
                </c:pt>
                <c:pt idx="38">
                  <c:v>18.558761999999998</c:v>
                </c:pt>
                <c:pt idx="39">
                  <c:v>18.287948999999998</c:v>
                </c:pt>
                <c:pt idx="40">
                  <c:v>18.136967000000002</c:v>
                </c:pt>
              </c:numCache>
            </c:numRef>
          </c:val>
          <c:smooth val="0"/>
        </c:ser>
        <c:ser>
          <c:idx val="6"/>
          <c:order val="3"/>
          <c:tx>
            <c:strRef>
              <c:f>Sheet1!$E$1</c:f>
              <c:strCache>
                <c:ptCount val="1"/>
                <c:pt idx="0">
                  <c:v>Low Oil and Gas Supply</c:v>
                </c:pt>
              </c:strCache>
            </c:strRef>
          </c:tx>
          <c:spPr>
            <a:ln w="22225" cap="rnd">
              <a:solidFill>
                <a:srgbClr val="BD732A">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11.483302999999999</c:v>
                </c:pt>
                <c:pt idx="13">
                  <c:v>11.291370000000001</c:v>
                </c:pt>
                <c:pt idx="14">
                  <c:v>10.592580999999999</c:v>
                </c:pt>
                <c:pt idx="15">
                  <c:v>10.260655999999999</c:v>
                </c:pt>
                <c:pt idx="16">
                  <c:v>10.176283999999999</c:v>
                </c:pt>
                <c:pt idx="17">
                  <c:v>10.003680000000001</c:v>
                </c:pt>
                <c:pt idx="18">
                  <c:v>9.8194820000000007</c:v>
                </c:pt>
                <c:pt idx="19">
                  <c:v>9.5276040000000002</c:v>
                </c:pt>
                <c:pt idx="20">
                  <c:v>9.2772039999999993</c:v>
                </c:pt>
                <c:pt idx="21">
                  <c:v>9.0029179999999993</c:v>
                </c:pt>
                <c:pt idx="22">
                  <c:v>8.733098</c:v>
                </c:pt>
                <c:pt idx="23">
                  <c:v>8.5103850000000012</c:v>
                </c:pt>
                <c:pt idx="24">
                  <c:v>8.2975560000000002</c:v>
                </c:pt>
                <c:pt idx="25">
                  <c:v>8.3073049999999995</c:v>
                </c:pt>
                <c:pt idx="26">
                  <c:v>8.2214030000000005</c:v>
                </c:pt>
                <c:pt idx="27">
                  <c:v>8.0619300000000003</c:v>
                </c:pt>
                <c:pt idx="28">
                  <c:v>7.9412529999999997</c:v>
                </c:pt>
                <c:pt idx="29">
                  <c:v>7.786414999999999</c:v>
                </c:pt>
                <c:pt idx="30">
                  <c:v>7.599628</c:v>
                </c:pt>
                <c:pt idx="31">
                  <c:v>7.6286020000000008</c:v>
                </c:pt>
                <c:pt idx="32">
                  <c:v>7.6819860000000002</c:v>
                </c:pt>
                <c:pt idx="33">
                  <c:v>7.5034609999999997</c:v>
                </c:pt>
                <c:pt idx="34">
                  <c:v>7.3585619999999992</c:v>
                </c:pt>
                <c:pt idx="35">
                  <c:v>7.0966250000000004</c:v>
                </c:pt>
                <c:pt idx="36">
                  <c:v>6.9897490000000007</c:v>
                </c:pt>
                <c:pt idx="37">
                  <c:v>6.892542999999999</c:v>
                </c:pt>
                <c:pt idx="38">
                  <c:v>6.9880750000000003</c:v>
                </c:pt>
                <c:pt idx="39">
                  <c:v>7.0331770000000002</c:v>
                </c:pt>
                <c:pt idx="40">
                  <c:v>6.8101050000000001</c:v>
                </c:pt>
              </c:numCache>
            </c:numRef>
          </c:val>
          <c:smooth val="0"/>
        </c:ser>
        <c:ser>
          <c:idx val="1"/>
          <c:order val="4"/>
          <c:tx>
            <c:strRef>
              <c:f>Sheet1!$F$1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5.4843985095890417</c:v>
                </c:pt>
                <c:pt idx="1">
                  <c:v>5.6742065726027384</c:v>
                </c:pt>
                <c:pt idx="2">
                  <c:v>6.523118202185791</c:v>
                </c:pt>
                <c:pt idx="3">
                  <c:v>7.4975564547945215</c:v>
                </c:pt>
                <c:pt idx="4">
                  <c:v>8.7920725753424662</c:v>
                </c:pt>
                <c:pt idx="5">
                  <c:v>9.4410749123287658</c:v>
                </c:pt>
                <c:pt idx="6">
                  <c:v>8.844415661202186</c:v>
                </c:pt>
                <c:pt idx="7">
                  <c:v>9.3568671561643821</c:v>
                </c:pt>
                <c:pt idx="8">
                  <c:v>10.940515189041095</c:v>
                </c:pt>
                <c:pt idx="9">
                  <c:v>12.289461391780824</c:v>
                </c:pt>
                <c:pt idx="10">
                  <c:v>11.282958860655739</c:v>
                </c:pt>
                <c:pt idx="11">
                  <c:v>11.13137</c:v>
                </c:pt>
                <c:pt idx="12">
                  <c:v>11.890215</c:v>
                </c:pt>
                <c:pt idx="13">
                  <c:v>12.277072</c:v>
                </c:pt>
                <c:pt idx="14">
                  <c:v>12.60923</c:v>
                </c:pt>
                <c:pt idx="15">
                  <c:v>13.052892</c:v>
                </c:pt>
                <c:pt idx="16">
                  <c:v>13.243160999999999</c:v>
                </c:pt>
                <c:pt idx="17">
                  <c:v>13.200738000000001</c:v>
                </c:pt>
                <c:pt idx="18">
                  <c:v>13.394472</c:v>
                </c:pt>
                <c:pt idx="19">
                  <c:v>13.354988000000001</c:v>
                </c:pt>
                <c:pt idx="20">
                  <c:v>13.289125</c:v>
                </c:pt>
                <c:pt idx="21">
                  <c:v>13.172335</c:v>
                </c:pt>
                <c:pt idx="22">
                  <c:v>13.044161000000001</c:v>
                </c:pt>
                <c:pt idx="23">
                  <c:v>13.102449</c:v>
                </c:pt>
                <c:pt idx="24">
                  <c:v>12.941919</c:v>
                </c:pt>
                <c:pt idx="25">
                  <c:v>12.818296</c:v>
                </c:pt>
                <c:pt idx="26">
                  <c:v>12.711107999999999</c:v>
                </c:pt>
                <c:pt idx="27">
                  <c:v>12.578856</c:v>
                </c:pt>
                <c:pt idx="28">
                  <c:v>12.520988000000001</c:v>
                </c:pt>
                <c:pt idx="29">
                  <c:v>12.528874</c:v>
                </c:pt>
                <c:pt idx="30">
                  <c:v>12.640373</c:v>
                </c:pt>
                <c:pt idx="31">
                  <c:v>12.661778999999999</c:v>
                </c:pt>
                <c:pt idx="32">
                  <c:v>12.691896</c:v>
                </c:pt>
                <c:pt idx="33">
                  <c:v>12.618269</c:v>
                </c:pt>
                <c:pt idx="34">
                  <c:v>12.646999000000001</c:v>
                </c:pt>
                <c:pt idx="35">
                  <c:v>12.717350999999999</c:v>
                </c:pt>
                <c:pt idx="36">
                  <c:v>12.783121000000001</c:v>
                </c:pt>
                <c:pt idx="37">
                  <c:v>12.696424</c:v>
                </c:pt>
                <c:pt idx="38">
                  <c:v>12.650297</c:v>
                </c:pt>
                <c:pt idx="39">
                  <c:v>12.814805</c:v>
                </c:pt>
                <c:pt idx="40">
                  <c:v>12.960039</c:v>
                </c:pt>
              </c:numCache>
            </c:numRef>
          </c:val>
          <c:smooth val="0"/>
        </c:ser>
        <c:dLbls>
          <c:showLegendKey val="0"/>
          <c:showVal val="0"/>
          <c:showCatName val="0"/>
          <c:showSerName val="0"/>
          <c:showPercent val="0"/>
          <c:showBubbleSize val="0"/>
        </c:dLbls>
        <c:smooth val="0"/>
        <c:axId val="-356817728"/>
        <c:axId val="-356817184"/>
        <c:extLst/>
      </c:lineChart>
      <c:catAx>
        <c:axId val="-3568177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7184"/>
        <c:crosses val="autoZero"/>
        <c:auto val="1"/>
        <c:lblAlgn val="ctr"/>
        <c:lblOffset val="100"/>
        <c:tickLblSkip val="10"/>
        <c:tickMarkSkip val="10"/>
        <c:noMultiLvlLbl val="0"/>
      </c:catAx>
      <c:valAx>
        <c:axId val="-35681718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7728"/>
        <c:crossesAt val="1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petroleum and other liquids</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33.499918468563898</c:v>
                </c:pt>
                <c:pt idx="1">
                  <c:v>32.789101115791205</c:v>
                </c:pt>
                <c:pt idx="2">
                  <c:v>33.467661307903903</c:v>
                </c:pt>
                <c:pt idx="3">
                  <c:v>33.587586510882105</c:v>
                </c:pt>
                <c:pt idx="4">
                  <c:v>34.453419905799102</c:v>
                </c:pt>
                <c:pt idx="5">
                  <c:v>34.3411168713668</c:v>
                </c:pt>
                <c:pt idx="6">
                  <c:v>35.588926776000704</c:v>
                </c:pt>
                <c:pt idx="7">
                  <c:v>36.065114947000396</c:v>
                </c:pt>
                <c:pt idx="8">
                  <c:v>36.719796428999203</c:v>
                </c:pt>
                <c:pt idx="9">
                  <c:v>37.7321349770002</c:v>
                </c:pt>
                <c:pt idx="10">
                  <c:v>38.151573787000402</c:v>
                </c:pt>
                <c:pt idx="11">
                  <c:v>38.083672512999293</c:v>
                </c:pt>
                <c:pt idx="12">
                  <c:v>38.117422215000687</c:v>
                </c:pt>
                <c:pt idx="13">
                  <c:v>38.707001206356701</c:v>
                </c:pt>
                <c:pt idx="14">
                  <c:v>40.139253041000401</c:v>
                </c:pt>
                <c:pt idx="15">
                  <c:v>40.216568409684101</c:v>
                </c:pt>
                <c:pt idx="16">
                  <c:v>39.730512160355396</c:v>
                </c:pt>
                <c:pt idx="17">
                  <c:v>39.367615182731598</c:v>
                </c:pt>
                <c:pt idx="18">
                  <c:v>36.769382784779602</c:v>
                </c:pt>
                <c:pt idx="19">
                  <c:v>34.77914954019051</c:v>
                </c:pt>
                <c:pt idx="20">
                  <c:v>35.320510571481094</c:v>
                </c:pt>
                <c:pt idx="21">
                  <c:v>34.639174395802343</c:v>
                </c:pt>
                <c:pt idx="22">
                  <c:v>33.833083029178212</c:v>
                </c:pt>
                <c:pt idx="23">
                  <c:v>34.397924927896554</c:v>
                </c:pt>
                <c:pt idx="24">
                  <c:v>34.657827090502416</c:v>
                </c:pt>
                <c:pt idx="25">
                  <c:v>35.368127077792273</c:v>
                </c:pt>
                <c:pt idx="26">
                  <c:v>35.711902920572022</c:v>
                </c:pt>
                <c:pt idx="27">
                  <c:v>36.043156157602205</c:v>
                </c:pt>
                <c:pt idx="28">
                  <c:v>36.891819765538614</c:v>
                </c:pt>
                <c:pt idx="29">
                  <c:v>36.866380945865629</c:v>
                </c:pt>
                <c:pt idx="30">
                  <c:v>32.331150408274013</c:v>
                </c:pt>
                <c:pt idx="31">
                  <c:v>36.044361000000002</c:v>
                </c:pt>
                <c:pt idx="32">
                  <c:v>37.224971999999994</c:v>
                </c:pt>
                <c:pt idx="33">
                  <c:v>37.818272</c:v>
                </c:pt>
                <c:pt idx="34">
                  <c:v>37.821903000000006</c:v>
                </c:pt>
                <c:pt idx="35">
                  <c:v>37.948394999999998</c:v>
                </c:pt>
                <c:pt idx="36">
                  <c:v>38.010570999999999</c:v>
                </c:pt>
                <c:pt idx="37">
                  <c:v>37.922511999999998</c:v>
                </c:pt>
                <c:pt idx="38">
                  <c:v>37.872149999999998</c:v>
                </c:pt>
                <c:pt idx="39">
                  <c:v>37.837966999999999</c:v>
                </c:pt>
                <c:pt idx="40">
                  <c:v>37.828014000000003</c:v>
                </c:pt>
                <c:pt idx="41">
                  <c:v>37.847389</c:v>
                </c:pt>
                <c:pt idx="42">
                  <c:v>37.852668999999999</c:v>
                </c:pt>
                <c:pt idx="43">
                  <c:v>37.889984000000005</c:v>
                </c:pt>
                <c:pt idx="44">
                  <c:v>37.912601000000002</c:v>
                </c:pt>
                <c:pt idx="45">
                  <c:v>37.928756999999997</c:v>
                </c:pt>
                <c:pt idx="46">
                  <c:v>37.977603999999999</c:v>
                </c:pt>
                <c:pt idx="47">
                  <c:v>38.092112999999998</c:v>
                </c:pt>
                <c:pt idx="48">
                  <c:v>38.168449000000003</c:v>
                </c:pt>
                <c:pt idx="49">
                  <c:v>38.289459000000001</c:v>
                </c:pt>
                <c:pt idx="50">
                  <c:v>38.363556000000003</c:v>
                </c:pt>
                <c:pt idx="51">
                  <c:v>38.490177000000003</c:v>
                </c:pt>
                <c:pt idx="52">
                  <c:v>38.626716999999999</c:v>
                </c:pt>
                <c:pt idx="53">
                  <c:v>38.758597999999999</c:v>
                </c:pt>
                <c:pt idx="54">
                  <c:v>38.902782000000002</c:v>
                </c:pt>
                <c:pt idx="55">
                  <c:v>39.068515999999995</c:v>
                </c:pt>
                <c:pt idx="56">
                  <c:v>39.271403999999997</c:v>
                </c:pt>
                <c:pt idx="57">
                  <c:v>39.448132000000001</c:v>
                </c:pt>
                <c:pt idx="58">
                  <c:v>39.59684</c:v>
                </c:pt>
                <c:pt idx="59">
                  <c:v>39.813606</c:v>
                </c:pt>
                <c:pt idx="60">
                  <c:v>40.124302</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natural gas</c:v>
                </c:pt>
              </c:strCache>
            </c:strRef>
          </c:tx>
          <c:spPr>
            <a:ln w="22225" cap="rnd">
              <a:solidFill>
                <a:srgbClr val="2EA9DE"/>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19.603266853903214</c:v>
                </c:pt>
                <c:pt idx="1">
                  <c:v>20.032957501442247</c:v>
                </c:pt>
                <c:pt idx="2">
                  <c:v>20.713632015420988</c:v>
                </c:pt>
                <c:pt idx="3">
                  <c:v>21.228999703521854</c:v>
                </c:pt>
                <c:pt idx="4">
                  <c:v>21.728066828161268</c:v>
                </c:pt>
                <c:pt idx="5">
                  <c:v>22.67113874219471</c:v>
                </c:pt>
                <c:pt idx="6">
                  <c:v>23.084647038779949</c:v>
                </c:pt>
                <c:pt idx="7">
                  <c:v>23.222716326710486</c:v>
                </c:pt>
                <c:pt idx="8">
                  <c:v>22.83022619197649</c:v>
                </c:pt>
                <c:pt idx="9">
                  <c:v>22.909227438670978</c:v>
                </c:pt>
                <c:pt idx="10">
                  <c:v>23.823976776800489</c:v>
                </c:pt>
                <c:pt idx="11">
                  <c:v>22.772557773461827</c:v>
                </c:pt>
                <c:pt idx="12">
                  <c:v>23.510080922053032</c:v>
                </c:pt>
                <c:pt idx="13">
                  <c:v>22.830642206248559</c:v>
                </c:pt>
                <c:pt idx="14">
                  <c:v>22.923061371313658</c:v>
                </c:pt>
                <c:pt idx="15">
                  <c:v>22.565364000923697</c:v>
                </c:pt>
                <c:pt idx="16">
                  <c:v>22.238737723553303</c:v>
                </c:pt>
                <c:pt idx="17">
                  <c:v>23.662759009266001</c:v>
                </c:pt>
                <c:pt idx="18">
                  <c:v>23.842953331834</c:v>
                </c:pt>
                <c:pt idx="19">
                  <c:v>23.415939986475006</c:v>
                </c:pt>
                <c:pt idx="20">
                  <c:v>24.574753991906338</c:v>
                </c:pt>
                <c:pt idx="21">
                  <c:v>24.954538535922044</c:v>
                </c:pt>
                <c:pt idx="22">
                  <c:v>26.08858160789887</c:v>
                </c:pt>
                <c:pt idx="23">
                  <c:v>26.805134425294352</c:v>
                </c:pt>
                <c:pt idx="24">
                  <c:v>27.382832545767751</c:v>
                </c:pt>
                <c:pt idx="25">
                  <c:v>28.191094829571821</c:v>
                </c:pt>
                <c:pt idx="26">
                  <c:v>28.400351852292186</c:v>
                </c:pt>
                <c:pt idx="27">
                  <c:v>28.05509256860968</c:v>
                </c:pt>
                <c:pt idx="28">
                  <c:v>31.153421500310863</c:v>
                </c:pt>
                <c:pt idx="29">
                  <c:v>32.252006995004848</c:v>
                </c:pt>
                <c:pt idx="30">
                  <c:v>31.534235046038862</c:v>
                </c:pt>
                <c:pt idx="31">
                  <c:v>31.364002000000003</c:v>
                </c:pt>
                <c:pt idx="32">
                  <c:v>31.590692999999998</c:v>
                </c:pt>
                <c:pt idx="33">
                  <c:v>31.669806000000001</c:v>
                </c:pt>
                <c:pt idx="34">
                  <c:v>31.834753000000003</c:v>
                </c:pt>
                <c:pt idx="35">
                  <c:v>31.606369000000001</c:v>
                </c:pt>
                <c:pt idx="36">
                  <c:v>31.646839</c:v>
                </c:pt>
                <c:pt idx="37">
                  <c:v>31.648223999999999</c:v>
                </c:pt>
                <c:pt idx="38">
                  <c:v>31.834326000000001</c:v>
                </c:pt>
                <c:pt idx="39">
                  <c:v>31.667535999999998</c:v>
                </c:pt>
                <c:pt idx="40">
                  <c:v>31.540632000000002</c:v>
                </c:pt>
                <c:pt idx="41">
                  <c:v>31.508801000000002</c:v>
                </c:pt>
                <c:pt idx="42">
                  <c:v>31.644221999999996</c:v>
                </c:pt>
                <c:pt idx="43">
                  <c:v>31.724525</c:v>
                </c:pt>
                <c:pt idx="44">
                  <c:v>31.748528999999998</c:v>
                </c:pt>
                <c:pt idx="45">
                  <c:v>31.702368</c:v>
                </c:pt>
                <c:pt idx="46">
                  <c:v>31.800056000000001</c:v>
                </c:pt>
                <c:pt idx="47">
                  <c:v>32.000366</c:v>
                </c:pt>
                <c:pt idx="48">
                  <c:v>32.228591999999999</c:v>
                </c:pt>
                <c:pt idx="49">
                  <c:v>32.384529000000001</c:v>
                </c:pt>
                <c:pt idx="50">
                  <c:v>32.631245</c:v>
                </c:pt>
                <c:pt idx="51">
                  <c:v>32.928466999999998</c:v>
                </c:pt>
                <c:pt idx="52">
                  <c:v>33.218964</c:v>
                </c:pt>
                <c:pt idx="53">
                  <c:v>33.452292999999997</c:v>
                </c:pt>
                <c:pt idx="54">
                  <c:v>33.794918000000003</c:v>
                </c:pt>
                <c:pt idx="55">
                  <c:v>34.070728000000003</c:v>
                </c:pt>
                <c:pt idx="56">
                  <c:v>34.311028</c:v>
                </c:pt>
                <c:pt idx="57">
                  <c:v>34.532719</c:v>
                </c:pt>
                <c:pt idx="58">
                  <c:v>34.766818999999998</c:v>
                </c:pt>
                <c:pt idx="59">
                  <c:v>34.970325000000003</c:v>
                </c:pt>
                <c:pt idx="60">
                  <c:v>35.272995000000002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19.172634948896</c:v>
                </c:pt>
                <c:pt idx="1">
                  <c:v>18.991670121600002</c:v>
                </c:pt>
                <c:pt idx="2">
                  <c:v>19.122471284264005</c:v>
                </c:pt>
                <c:pt idx="3">
                  <c:v>19.835147797850002</c:v>
                </c:pt>
                <c:pt idx="4">
                  <c:v>19.909462622029</c:v>
                </c:pt>
                <c:pt idx="5">
                  <c:v>20.08872684288</c:v>
                </c:pt>
                <c:pt idx="6">
                  <c:v>21.001914490769998</c:v>
                </c:pt>
                <c:pt idx="7">
                  <c:v>21.445410997650001</c:v>
                </c:pt>
                <c:pt idx="8">
                  <c:v>21.655743900896002</c:v>
                </c:pt>
                <c:pt idx="9">
                  <c:v>21.622543711356006</c:v>
                </c:pt>
                <c:pt idx="10">
                  <c:v>22.579528056500003</c:v>
                </c:pt>
                <c:pt idx="11">
                  <c:v>21.914268291971997</c:v>
                </c:pt>
                <c:pt idx="12">
                  <c:v>21.903989304534001</c:v>
                </c:pt>
                <c:pt idx="13">
                  <c:v>22.320927965467003</c:v>
                </c:pt>
                <c:pt idx="14">
                  <c:v>22.466194565266303</c:v>
                </c:pt>
                <c:pt idx="15">
                  <c:v>22.79654270360022</c:v>
                </c:pt>
                <c:pt idx="16">
                  <c:v>22.447160049123806</c:v>
                </c:pt>
                <c:pt idx="17">
                  <c:v>22.749466285840001</c:v>
                </c:pt>
                <c:pt idx="18">
                  <c:v>22.387437362676</c:v>
                </c:pt>
                <c:pt idx="19">
                  <c:v>19.691205439786998</c:v>
                </c:pt>
                <c:pt idx="20">
                  <c:v>20.83396755679</c:v>
                </c:pt>
                <c:pt idx="21">
                  <c:v>19.657784073200009</c:v>
                </c:pt>
                <c:pt idx="22">
                  <c:v>17.378234004823998</c:v>
                </c:pt>
                <c:pt idx="23">
                  <c:v>18.038633143119679</c:v>
                </c:pt>
                <c:pt idx="24">
                  <c:v>17.997632024667393</c:v>
                </c:pt>
                <c:pt idx="25">
                  <c:v>15.548870189720581</c:v>
                </c:pt>
                <c:pt idx="26">
                  <c:v>14.225904563715241</c:v>
                </c:pt>
                <c:pt idx="27">
                  <c:v>13.83746526477746</c:v>
                </c:pt>
                <c:pt idx="28">
                  <c:v>13.25153238717342</c:v>
                </c:pt>
                <c:pt idx="29">
                  <c:v>11.31559469326832</c:v>
                </c:pt>
                <c:pt idx="30">
                  <c:v>9.1831793018926806</c:v>
                </c:pt>
                <c:pt idx="31">
                  <c:v>10.883175</c:v>
                </c:pt>
                <c:pt idx="32">
                  <c:v>10.445541</c:v>
                </c:pt>
                <c:pt idx="33">
                  <c:v>10.101284</c:v>
                </c:pt>
                <c:pt idx="34">
                  <c:v>8.709911</c:v>
                </c:pt>
                <c:pt idx="35">
                  <c:v>8.4682560000000002</c:v>
                </c:pt>
                <c:pt idx="36">
                  <c:v>8.3823170000000005</c:v>
                </c:pt>
                <c:pt idx="37">
                  <c:v>8.3112880000000011</c:v>
                </c:pt>
                <c:pt idx="38">
                  <c:v>8.2223109999999995</c:v>
                </c:pt>
                <c:pt idx="39">
                  <c:v>7.9810280000000002</c:v>
                </c:pt>
                <c:pt idx="40">
                  <c:v>7.8595860000000002</c:v>
                </c:pt>
                <c:pt idx="41">
                  <c:v>7.763439</c:v>
                </c:pt>
                <c:pt idx="42">
                  <c:v>7.6234830000000002</c:v>
                </c:pt>
                <c:pt idx="43">
                  <c:v>7.6946350000000008</c:v>
                </c:pt>
                <c:pt idx="44">
                  <c:v>7.3000720000000001</c:v>
                </c:pt>
                <c:pt idx="45">
                  <c:v>7.1232829999999998</c:v>
                </c:pt>
                <c:pt idx="46">
                  <c:v>6.8965509999999997</c:v>
                </c:pt>
                <c:pt idx="47">
                  <c:v>6.7943470000000001</c:v>
                </c:pt>
                <c:pt idx="48">
                  <c:v>6.7756059999999998</c:v>
                </c:pt>
                <c:pt idx="49">
                  <c:v>6.7576470000000004</c:v>
                </c:pt>
                <c:pt idx="50">
                  <c:v>6.6525119999999998</c:v>
                </c:pt>
                <c:pt idx="51">
                  <c:v>6.6026619999999996</c:v>
                </c:pt>
                <c:pt idx="52">
                  <c:v>6.549118</c:v>
                </c:pt>
                <c:pt idx="53">
                  <c:v>6.4690919999999998</c:v>
                </c:pt>
                <c:pt idx="54">
                  <c:v>6.3793249999999997</c:v>
                </c:pt>
                <c:pt idx="55">
                  <c:v>6.3075529999999995</c:v>
                </c:pt>
                <c:pt idx="56">
                  <c:v>6.2796469999999998</c:v>
                </c:pt>
                <c:pt idx="57">
                  <c:v>6.2360530000000001</c:v>
                </c:pt>
                <c:pt idx="58">
                  <c:v>6.2113949999999996</c:v>
                </c:pt>
                <c:pt idx="59">
                  <c:v>6.2032030000000002</c:v>
                </c:pt>
                <c:pt idx="60">
                  <c:v>6.2120629999999997</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nuclear</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6.1043502765960005</c:v>
                </c:pt>
                <c:pt idx="1">
                  <c:v>6.4221323721080008</c:v>
                </c:pt>
                <c:pt idx="2">
                  <c:v>6.4792062498730001</c:v>
                </c:pt>
                <c:pt idx="3">
                  <c:v>6.4104989118560001</c:v>
                </c:pt>
                <c:pt idx="4">
                  <c:v>6.6938771240639996</c:v>
                </c:pt>
                <c:pt idx="5">
                  <c:v>7.0754361063610007</c:v>
                </c:pt>
                <c:pt idx="6">
                  <c:v>7.0866739186379997</c:v>
                </c:pt>
                <c:pt idx="7">
                  <c:v>6.5969919304739983</c:v>
                </c:pt>
                <c:pt idx="8">
                  <c:v>7.0678087730640007</c:v>
                </c:pt>
                <c:pt idx="9">
                  <c:v>7.6102555957999991</c:v>
                </c:pt>
                <c:pt idx="10">
                  <c:v>7.8623494712600008</c:v>
                </c:pt>
                <c:pt idx="11">
                  <c:v>8.0288531344439988</c:v>
                </c:pt>
                <c:pt idx="12">
                  <c:v>8.1454291964540033</c:v>
                </c:pt>
                <c:pt idx="13">
                  <c:v>7.9596221472899975</c:v>
                </c:pt>
                <c:pt idx="14">
                  <c:v>8.2227740196359989</c:v>
                </c:pt>
                <c:pt idx="15">
                  <c:v>8.1608097051400001</c:v>
                </c:pt>
                <c:pt idx="16">
                  <c:v>8.2146264666600004</c:v>
                </c:pt>
                <c:pt idx="17">
                  <c:v>8.4585892342169995</c:v>
                </c:pt>
                <c:pt idx="18">
                  <c:v>8.4264905626200033</c:v>
                </c:pt>
                <c:pt idx="19">
                  <c:v>8.3552201045150003</c:v>
                </c:pt>
                <c:pt idx="20">
                  <c:v>8.4344326774531204</c:v>
                </c:pt>
                <c:pt idx="21">
                  <c:v>8.2686984962879997</c:v>
                </c:pt>
                <c:pt idx="22">
                  <c:v>8.061822158271001</c:v>
                </c:pt>
                <c:pt idx="23">
                  <c:v>8.2444331263770003</c:v>
                </c:pt>
                <c:pt idx="24">
                  <c:v>8.3375590057379991</c:v>
                </c:pt>
                <c:pt idx="25">
                  <c:v>8.3368862376660005</c:v>
                </c:pt>
                <c:pt idx="26">
                  <c:v>8.4267530021319992</c:v>
                </c:pt>
                <c:pt idx="27">
                  <c:v>8.4189682324649997</c:v>
                </c:pt>
                <c:pt idx="28">
                  <c:v>8.4380682070350002</c:v>
                </c:pt>
                <c:pt idx="29">
                  <c:v>8.4518515138039998</c:v>
                </c:pt>
                <c:pt idx="30">
                  <c:v>8.2483303449019996</c:v>
                </c:pt>
                <c:pt idx="31">
                  <c:v>8.1211500000000001</c:v>
                </c:pt>
                <c:pt idx="32">
                  <c:v>8.1831110000000002</c:v>
                </c:pt>
                <c:pt idx="33">
                  <c:v>8.2025790000000001</c:v>
                </c:pt>
                <c:pt idx="34">
                  <c:v>8.239058</c:v>
                </c:pt>
                <c:pt idx="35">
                  <c:v>8.1638990000000007</c:v>
                </c:pt>
                <c:pt idx="36">
                  <c:v>8.0757550000000009</c:v>
                </c:pt>
                <c:pt idx="37">
                  <c:v>7.9302669999999997</c:v>
                </c:pt>
                <c:pt idx="38">
                  <c:v>7.5376779999999997</c:v>
                </c:pt>
                <c:pt idx="39">
                  <c:v>7.4682399999999998</c:v>
                </c:pt>
                <c:pt idx="40">
                  <c:v>7.3830490000000006</c:v>
                </c:pt>
                <c:pt idx="41">
                  <c:v>7.3944660000000004</c:v>
                </c:pt>
                <c:pt idx="42">
                  <c:v>7.4023869999999992</c:v>
                </c:pt>
                <c:pt idx="43">
                  <c:v>6.97715</c:v>
                </c:pt>
                <c:pt idx="44">
                  <c:v>6.9844029999999995</c:v>
                </c:pt>
                <c:pt idx="45">
                  <c:v>6.9990759999999996</c:v>
                </c:pt>
                <c:pt idx="46">
                  <c:v>7.0099830000000001</c:v>
                </c:pt>
                <c:pt idx="47">
                  <c:v>6.9454250000000002</c:v>
                </c:pt>
                <c:pt idx="48">
                  <c:v>6.9476250000000004</c:v>
                </c:pt>
                <c:pt idx="49">
                  <c:v>6.9433559999999996</c:v>
                </c:pt>
                <c:pt idx="50">
                  <c:v>6.9481529999999996</c:v>
                </c:pt>
                <c:pt idx="51">
                  <c:v>6.9605320000000006</c:v>
                </c:pt>
                <c:pt idx="52">
                  <c:v>6.9737630000000008</c:v>
                </c:pt>
                <c:pt idx="53">
                  <c:v>6.9828119999999991</c:v>
                </c:pt>
                <c:pt idx="54">
                  <c:v>6.9907719999999998</c:v>
                </c:pt>
                <c:pt idx="55">
                  <c:v>6.9993160000000003</c:v>
                </c:pt>
                <c:pt idx="56">
                  <c:v>7.0037759999999993</c:v>
                </c:pt>
                <c:pt idx="57">
                  <c:v>7.0082190000000004</c:v>
                </c:pt>
                <c:pt idx="58">
                  <c:v>6.9090119999999997</c:v>
                </c:pt>
                <c:pt idx="59">
                  <c:v>6.9123649999999994</c:v>
                </c:pt>
                <c:pt idx="60">
                  <c:v>6.9172060000000002</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liquid biofuels</c:v>
                </c:pt>
              </c:strCache>
            </c:strRef>
          </c:tx>
          <c:spPr>
            <a:ln w="22225" cap="rnd">
              <a:solidFill>
                <a:srgbClr val="FFC00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6.0420785401495113E-2</c:v>
                </c:pt>
                <c:pt idx="1">
                  <c:v>7.0094822022076009E-2</c:v>
                </c:pt>
                <c:pt idx="2">
                  <c:v>7.9745954412053191E-2</c:v>
                </c:pt>
                <c:pt idx="3">
                  <c:v>9.3660148780304403E-2</c:v>
                </c:pt>
                <c:pt idx="4">
                  <c:v>0.104839671032937</c:v>
                </c:pt>
                <c:pt idx="5">
                  <c:v>0.112489766578886</c:v>
                </c:pt>
                <c:pt idx="6">
                  <c:v>8.0660521588432205E-2</c:v>
                </c:pt>
                <c:pt idx="7">
                  <c:v>0.101965698839145</c:v>
                </c:pt>
                <c:pt idx="8">
                  <c:v>0.112843152414525</c:v>
                </c:pt>
                <c:pt idx="9">
                  <c:v>0.11779534790929901</c:v>
                </c:pt>
                <c:pt idx="10">
                  <c:v>0.13488734408317402</c:v>
                </c:pt>
                <c:pt idx="11">
                  <c:v>0.14213190977591597</c:v>
                </c:pt>
                <c:pt idx="12">
                  <c:v>0.169674937304364</c:v>
                </c:pt>
                <c:pt idx="13">
                  <c:v>0.22980990387430197</c:v>
                </c:pt>
                <c:pt idx="14">
                  <c:v>0.28971486807396901</c:v>
                </c:pt>
                <c:pt idx="15">
                  <c:v>0.33901558531617104</c:v>
                </c:pt>
                <c:pt idx="16">
                  <c:v>0.474994871886329</c:v>
                </c:pt>
                <c:pt idx="17">
                  <c:v>0.60192207974254908</c:v>
                </c:pt>
                <c:pt idx="18">
                  <c:v>0.82457591923706208</c:v>
                </c:pt>
                <c:pt idx="19">
                  <c:v>0.9349641554294319</c:v>
                </c:pt>
                <c:pt idx="20">
                  <c:v>1.07453556570079</c:v>
                </c:pt>
                <c:pt idx="21">
                  <c:v>1.1661471090017099</c:v>
                </c:pt>
                <c:pt idx="22">
                  <c:v>1.1690202481301</c:v>
                </c:pt>
                <c:pt idx="23">
                  <c:v>1.2924947413844701</c:v>
                </c:pt>
                <c:pt idx="24">
                  <c:v>1.3142940029793002</c:v>
                </c:pt>
                <c:pt idx="25">
                  <c:v>1.35087886193865</c:v>
                </c:pt>
                <c:pt idx="26">
                  <c:v>1.46861187025657</c:v>
                </c:pt>
                <c:pt idx="27">
                  <c:v>1.4736531463536298</c:v>
                </c:pt>
                <c:pt idx="28">
                  <c:v>1.4557248618460399</c:v>
                </c:pt>
                <c:pt idx="29">
                  <c:v>1.4965934132109902</c:v>
                </c:pt>
                <c:pt idx="30">
                  <c:v>1.3617708589985702</c:v>
                </c:pt>
                <c:pt idx="31">
                  <c:v>1.4810829999999999</c:v>
                </c:pt>
                <c:pt idx="32">
                  <c:v>1.5959719999999999</c:v>
                </c:pt>
                <c:pt idx="33">
                  <c:v>1.570117</c:v>
                </c:pt>
                <c:pt idx="34">
                  <c:v>1.569048</c:v>
                </c:pt>
                <c:pt idx="35">
                  <c:v>1.567658</c:v>
                </c:pt>
                <c:pt idx="36">
                  <c:v>1.5665990000000001</c:v>
                </c:pt>
                <c:pt idx="37">
                  <c:v>1.5656290000000002</c:v>
                </c:pt>
                <c:pt idx="38">
                  <c:v>1.564616</c:v>
                </c:pt>
                <c:pt idx="39">
                  <c:v>1.5637620000000001</c:v>
                </c:pt>
                <c:pt idx="40">
                  <c:v>1.562576</c:v>
                </c:pt>
                <c:pt idx="41">
                  <c:v>1.561213</c:v>
                </c:pt>
                <c:pt idx="42">
                  <c:v>1.5599419999999999</c:v>
                </c:pt>
                <c:pt idx="43">
                  <c:v>1.5587799999999998</c:v>
                </c:pt>
                <c:pt idx="44">
                  <c:v>1.5576840000000001</c:v>
                </c:pt>
                <c:pt idx="45">
                  <c:v>1.573331</c:v>
                </c:pt>
                <c:pt idx="46">
                  <c:v>1.568047</c:v>
                </c:pt>
                <c:pt idx="47">
                  <c:v>1.5762670000000001</c:v>
                </c:pt>
                <c:pt idx="48">
                  <c:v>1.6136299999999999</c:v>
                </c:pt>
                <c:pt idx="49">
                  <c:v>1.618422</c:v>
                </c:pt>
                <c:pt idx="50">
                  <c:v>1.6195950000000001</c:v>
                </c:pt>
                <c:pt idx="51">
                  <c:v>1.6404740000000002</c:v>
                </c:pt>
                <c:pt idx="52">
                  <c:v>1.6547069999999999</c:v>
                </c:pt>
                <c:pt idx="53">
                  <c:v>1.6856810000000002</c:v>
                </c:pt>
                <c:pt idx="54">
                  <c:v>1.7152830000000001</c:v>
                </c:pt>
                <c:pt idx="55">
                  <c:v>1.7294909999999999</c:v>
                </c:pt>
                <c:pt idx="56">
                  <c:v>1.7512970000000001</c:v>
                </c:pt>
                <c:pt idx="57">
                  <c:v>1.7652450000000002</c:v>
                </c:pt>
                <c:pt idx="58">
                  <c:v>1.7883930000000001</c:v>
                </c:pt>
                <c:pt idx="59">
                  <c:v>1.8116619999999999</c:v>
                </c:pt>
                <c:pt idx="60">
                  <c:v>1.829423</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Sheet1!$G$2:$G$62</c:f>
              <c:numCache>
                <c:formatCode>General</c:formatCode>
                <c:ptCount val="61"/>
                <c:pt idx="0">
                  <c:v>3.0463905300919998</c:v>
                </c:pt>
                <c:pt idx="1">
                  <c:v>3.0159433564040001</c:v>
                </c:pt>
                <c:pt idx="2">
                  <c:v>2.617436127026</c:v>
                </c:pt>
                <c:pt idx="3">
                  <c:v>2.8916127284719999</c:v>
                </c:pt>
                <c:pt idx="4">
                  <c:v>2.6834570616279998</c:v>
                </c:pt>
                <c:pt idx="5">
                  <c:v>3.2053072973760002</c:v>
                </c:pt>
                <c:pt idx="6">
                  <c:v>3.5896557314200002</c:v>
                </c:pt>
                <c:pt idx="7">
                  <c:v>3.6404575018349998</c:v>
                </c:pt>
                <c:pt idx="8">
                  <c:v>3.2970537352170002</c:v>
                </c:pt>
                <c:pt idx="9">
                  <c:v>3.2675754325540001</c:v>
                </c:pt>
                <c:pt idx="10">
                  <c:v>2.8111160619970001</c:v>
                </c:pt>
                <c:pt idx="11">
                  <c:v>2.2418584779850002</c:v>
                </c:pt>
                <c:pt idx="12">
                  <c:v>2.6890171977630004</c:v>
                </c:pt>
                <c:pt idx="13">
                  <c:v>2.7925390203750005</c:v>
                </c:pt>
                <c:pt idx="14">
                  <c:v>2.6884677610345604</c:v>
                </c:pt>
                <c:pt idx="15">
                  <c:v>2.7029422286450098</c:v>
                </c:pt>
                <c:pt idx="16">
                  <c:v>2.8690351977250601</c:v>
                </c:pt>
                <c:pt idx="17">
                  <c:v>2.4463885867719202</c:v>
                </c:pt>
                <c:pt idx="18">
                  <c:v>2.5111084693666403</c:v>
                </c:pt>
                <c:pt idx="19">
                  <c:v>2.6688241195872</c:v>
                </c:pt>
                <c:pt idx="20">
                  <c:v>2.5385411452615201</c:v>
                </c:pt>
                <c:pt idx="21">
                  <c:v>3.1028522425031602</c:v>
                </c:pt>
                <c:pt idx="22">
                  <c:v>2.6287019658744</c:v>
                </c:pt>
                <c:pt idx="23">
                  <c:v>2.5623823173902101</c:v>
                </c:pt>
                <c:pt idx="24">
                  <c:v>2.4665765745542996</c:v>
                </c:pt>
                <c:pt idx="25">
                  <c:v>2.3211773111831002</c:v>
                </c:pt>
                <c:pt idx="26">
                  <c:v>2.4724417976961601</c:v>
                </c:pt>
                <c:pt idx="27">
                  <c:v>2.7669672811418402</c:v>
                </c:pt>
                <c:pt idx="28">
                  <c:v>2.6631383942172797</c:v>
                </c:pt>
                <c:pt idx="29">
                  <c:v>2.5635155701025001</c:v>
                </c:pt>
                <c:pt idx="30">
                  <c:v>2.5923419939566501</c:v>
                </c:pt>
                <c:pt idx="31">
                  <c:v>2.2890280000000001</c:v>
                </c:pt>
                <c:pt idx="32">
                  <c:v>2.3967839999999998</c:v>
                </c:pt>
                <c:pt idx="33">
                  <c:v>2.5171679999999999</c:v>
                </c:pt>
                <c:pt idx="34">
                  <c:v>2.608241</c:v>
                </c:pt>
                <c:pt idx="35">
                  <c:v>2.559021</c:v>
                </c:pt>
                <c:pt idx="36">
                  <c:v>2.532505</c:v>
                </c:pt>
                <c:pt idx="37">
                  <c:v>2.5173380000000001</c:v>
                </c:pt>
                <c:pt idx="38">
                  <c:v>2.492607</c:v>
                </c:pt>
                <c:pt idx="39">
                  <c:v>2.481665</c:v>
                </c:pt>
                <c:pt idx="40">
                  <c:v>2.4606750000000002</c:v>
                </c:pt>
                <c:pt idx="41">
                  <c:v>2.4493909999999999</c:v>
                </c:pt>
                <c:pt idx="42">
                  <c:v>2.4410449999999999</c:v>
                </c:pt>
                <c:pt idx="43">
                  <c:v>2.428226</c:v>
                </c:pt>
                <c:pt idx="44">
                  <c:v>2.419861</c:v>
                </c:pt>
                <c:pt idx="45">
                  <c:v>2.40219</c:v>
                </c:pt>
                <c:pt idx="46">
                  <c:v>2.3892720000000001</c:v>
                </c:pt>
                <c:pt idx="47">
                  <c:v>2.3758460000000001</c:v>
                </c:pt>
                <c:pt idx="48">
                  <c:v>2.3621409999999998</c:v>
                </c:pt>
                <c:pt idx="49">
                  <c:v>2.348846</c:v>
                </c:pt>
                <c:pt idx="50">
                  <c:v>2.3479320000000001</c:v>
                </c:pt>
                <c:pt idx="51">
                  <c:v>2.3437740000000002</c:v>
                </c:pt>
                <c:pt idx="52">
                  <c:v>2.3283560000000003</c:v>
                </c:pt>
                <c:pt idx="53">
                  <c:v>2.313898</c:v>
                </c:pt>
                <c:pt idx="54">
                  <c:v>2.311712</c:v>
                </c:pt>
                <c:pt idx="55">
                  <c:v>2.3028740000000001</c:v>
                </c:pt>
                <c:pt idx="56">
                  <c:v>2.2963979999999999</c:v>
                </c:pt>
                <c:pt idx="57">
                  <c:v>2.29053</c:v>
                </c:pt>
                <c:pt idx="58">
                  <c:v>2.2572459999999999</c:v>
                </c:pt>
                <c:pt idx="59">
                  <c:v>2.2424409999999999</c:v>
                </c:pt>
                <c:pt idx="60">
                  <c:v>2.2397749999999998</c:v>
                </c:pt>
              </c:numCache>
            </c:numRef>
          </c:val>
          <c:smooth val="0"/>
          <c:extLst xmlns:c16r2="http://schemas.microsoft.com/office/drawing/2015/06/chart">
            <c:ext xmlns:c16="http://schemas.microsoft.com/office/drawing/2014/chart" uri="{C3380CC4-5D6E-409C-BE32-E72D297353CC}">
              <c16:uniqueId val="{00000005-72B2-4ED5-B729-B7C5DE82A477}"/>
            </c:ext>
          </c:extLst>
        </c:ser>
        <c:ser>
          <c:idx val="2"/>
          <c:order val="6"/>
          <c:tx>
            <c:strRef>
              <c:f>Sheet1!$H$1</c:f>
              <c:strCache>
                <c:ptCount val="1"/>
                <c:pt idx="0">
                  <c:v>other renewable energy</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Sheet1!$H$2:$H$62</c:f>
              <c:numCache>
                <c:formatCode>General</c:formatCode>
                <c:ptCount val="61"/>
                <c:pt idx="0">
                  <c:v>2.9332129146807748</c:v>
                </c:pt>
                <c:pt idx="1">
                  <c:v>2.9817468488998431</c:v>
                </c:pt>
                <c:pt idx="2">
                  <c:v>3.1233742015549906</c:v>
                </c:pt>
                <c:pt idx="3">
                  <c:v>3.096361908768527</c:v>
                </c:pt>
                <c:pt idx="4">
                  <c:v>3.1988449590852035</c:v>
                </c:pt>
                <c:pt idx="5">
                  <c:v>3.2415714770995048</c:v>
                </c:pt>
                <c:pt idx="6">
                  <c:v>3.3420780436271738</c:v>
                </c:pt>
                <c:pt idx="7">
                  <c:v>3.2716991405132387</c:v>
                </c:pt>
                <c:pt idx="8">
                  <c:v>3.0813987180346185</c:v>
                </c:pt>
                <c:pt idx="9">
                  <c:v>3.1283758704355051</c:v>
                </c:pt>
                <c:pt idx="10">
                  <c:v>3.1582302951813839</c:v>
                </c:pt>
                <c:pt idx="11">
                  <c:v>2.775975972417053</c:v>
                </c:pt>
                <c:pt idx="12">
                  <c:v>2.8674238992889118</c:v>
                </c:pt>
                <c:pt idx="13">
                  <c:v>2.9218110048159329</c:v>
                </c:pt>
                <c:pt idx="14">
                  <c:v>3.0965435965028241</c:v>
                </c:pt>
                <c:pt idx="15">
                  <c:v>3.191598316382438</c:v>
                </c:pt>
                <c:pt idx="16">
                  <c:v>3.2928383316794365</c:v>
                </c:pt>
                <c:pt idx="17">
                  <c:v>3.4747993790429645</c:v>
                </c:pt>
                <c:pt idx="18">
                  <c:v>3.8390042849109336</c:v>
                </c:pt>
                <c:pt idx="19">
                  <c:v>4.0045355185676792</c:v>
                </c:pt>
                <c:pt idx="20">
                  <c:v>4.6537820941591779</c:v>
                </c:pt>
                <c:pt idx="21">
                  <c:v>4.9427211329284209</c:v>
                </c:pt>
                <c:pt idx="22">
                  <c:v>5.0585429994429036</c:v>
                </c:pt>
                <c:pt idx="23">
                  <c:v>5.604085381499778</c:v>
                </c:pt>
                <c:pt idx="24">
                  <c:v>5.9713197473819521</c:v>
                </c:pt>
                <c:pt idx="25">
                  <c:v>6.0651964965625389</c:v>
                </c:pt>
                <c:pt idx="26">
                  <c:v>6.4496083686875085</c:v>
                </c:pt>
                <c:pt idx="27">
                  <c:v>6.8748910901247084</c:v>
                </c:pt>
                <c:pt idx="28">
                  <c:v>7.2236777099915397</c:v>
                </c:pt>
                <c:pt idx="29">
                  <c:v>7.3760270326602395</c:v>
                </c:pt>
                <c:pt idx="30">
                  <c:v>7.7352001852192984</c:v>
                </c:pt>
                <c:pt idx="31">
                  <c:v>7.9606190000000003</c:v>
                </c:pt>
                <c:pt idx="32">
                  <c:v>8.696688</c:v>
                </c:pt>
                <c:pt idx="33">
                  <c:v>9.1676320000000011</c:v>
                </c:pt>
                <c:pt idx="34">
                  <c:v>10.15814</c:v>
                </c:pt>
                <c:pt idx="35">
                  <c:v>10.838216000000001</c:v>
                </c:pt>
                <c:pt idx="36">
                  <c:v>11.138567999999999</c:v>
                </c:pt>
                <c:pt idx="37">
                  <c:v>11.317235</c:v>
                </c:pt>
                <c:pt idx="38">
                  <c:v>11.599338000000001</c:v>
                </c:pt>
                <c:pt idx="39">
                  <c:v>12.147902</c:v>
                </c:pt>
                <c:pt idx="40">
                  <c:v>12.591493</c:v>
                </c:pt>
                <c:pt idx="41">
                  <c:v>12.852982000000001</c:v>
                </c:pt>
                <c:pt idx="42">
                  <c:v>13.072281</c:v>
                </c:pt>
                <c:pt idx="43">
                  <c:v>13.428713999999999</c:v>
                </c:pt>
                <c:pt idx="44">
                  <c:v>13.909929999999999</c:v>
                </c:pt>
                <c:pt idx="45">
                  <c:v>14.317689000000001</c:v>
                </c:pt>
                <c:pt idx="46">
                  <c:v>14.683802999999999</c:v>
                </c:pt>
                <c:pt idx="47">
                  <c:v>14.925064000000001</c:v>
                </c:pt>
                <c:pt idx="48">
                  <c:v>15.082017</c:v>
                </c:pt>
                <c:pt idx="49">
                  <c:v>15.287363000000001</c:v>
                </c:pt>
                <c:pt idx="50">
                  <c:v>15.476575</c:v>
                </c:pt>
                <c:pt idx="51">
                  <c:v>15.589251000000001</c:v>
                </c:pt>
                <c:pt idx="52">
                  <c:v>15.773720000000001</c:v>
                </c:pt>
                <c:pt idx="53">
                  <c:v>16.045341000000001</c:v>
                </c:pt>
                <c:pt idx="54">
                  <c:v>16.181201000000001</c:v>
                </c:pt>
                <c:pt idx="55">
                  <c:v>16.358735999999997</c:v>
                </c:pt>
                <c:pt idx="56">
                  <c:v>16.563825000000001</c:v>
                </c:pt>
                <c:pt idx="57">
                  <c:v>16.800369</c:v>
                </c:pt>
                <c:pt idx="58">
                  <c:v>17.079297</c:v>
                </c:pt>
                <c:pt idx="59">
                  <c:v>17.359542000000001</c:v>
                </c:pt>
                <c:pt idx="60">
                  <c:v>17.635731</c:v>
                </c:pt>
              </c:numCache>
            </c:numRef>
          </c:val>
          <c:smooth val="0"/>
          <c:extLst xmlns:c16r2="http://schemas.microsoft.com/office/drawing/2015/06/char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395835968"/>
        <c:axId val="-395831072"/>
      </c:lineChart>
      <c:catAx>
        <c:axId val="-3958359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95831072"/>
        <c:crosses val="autoZero"/>
        <c:auto val="1"/>
        <c:lblAlgn val="ctr"/>
        <c:lblOffset val="100"/>
        <c:tickLblSkip val="10"/>
        <c:tickMarkSkip val="10"/>
        <c:noMultiLvlLbl val="0"/>
      </c:catAx>
      <c:valAx>
        <c:axId val="-39583107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95835968"/>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43066772662285"/>
          <c:y val="0.22402632950731136"/>
          <c:w val="0.60182547444991885"/>
          <c:h val="0.66833960923785085"/>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70.175964000000008</c:v>
                </c:pt>
                <c:pt idx="13">
                  <c:v>61.130744999999997</c:v>
                </c:pt>
                <c:pt idx="14">
                  <c:v>69.181220999999994</c:v>
                </c:pt>
                <c:pt idx="15">
                  <c:v>72.456130999999999</c:v>
                </c:pt>
                <c:pt idx="16">
                  <c:v>74.757080000000002</c:v>
                </c:pt>
                <c:pt idx="17">
                  <c:v>77.256050000000002</c:v>
                </c:pt>
                <c:pt idx="18">
                  <c:v>79.045081999999994</c:v>
                </c:pt>
                <c:pt idx="19">
                  <c:v>84.631493000000006</c:v>
                </c:pt>
                <c:pt idx="20">
                  <c:v>86.910492000000005</c:v>
                </c:pt>
                <c:pt idx="21">
                  <c:v>89.013443000000009</c:v>
                </c:pt>
                <c:pt idx="22">
                  <c:v>91.105255</c:v>
                </c:pt>
                <c:pt idx="23">
                  <c:v>92.660736</c:v>
                </c:pt>
                <c:pt idx="24">
                  <c:v>94.017639000000003</c:v>
                </c:pt>
                <c:pt idx="25">
                  <c:v>94.463226000000006</c:v>
                </c:pt>
                <c:pt idx="26">
                  <c:v>95.761612</c:v>
                </c:pt>
                <c:pt idx="27">
                  <c:v>96.559181000000009</c:v>
                </c:pt>
                <c:pt idx="28">
                  <c:v>97.19624300000001</c:v>
                </c:pt>
                <c:pt idx="29">
                  <c:v>98.237380999999999</c:v>
                </c:pt>
                <c:pt idx="30">
                  <c:v>97.188156000000006</c:v>
                </c:pt>
                <c:pt idx="31">
                  <c:v>97.085503000000003</c:v>
                </c:pt>
                <c:pt idx="32">
                  <c:v>97.692284000000001</c:v>
                </c:pt>
                <c:pt idx="33">
                  <c:v>99.220100000000002</c:v>
                </c:pt>
                <c:pt idx="34">
                  <c:v>100.49188199999999</c:v>
                </c:pt>
                <c:pt idx="35">
                  <c:v>101.975044</c:v>
                </c:pt>
                <c:pt idx="36">
                  <c:v>102.713104</c:v>
                </c:pt>
                <c:pt idx="37">
                  <c:v>102.93826300000001</c:v>
                </c:pt>
                <c:pt idx="38">
                  <c:v>102.655472</c:v>
                </c:pt>
                <c:pt idx="39">
                  <c:v>103.121071</c:v>
                </c:pt>
                <c:pt idx="40">
                  <c:v>103.932152</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70.232985999999997</c:v>
                </c:pt>
                <c:pt idx="13">
                  <c:v>59.249248999999999</c:v>
                </c:pt>
                <c:pt idx="14">
                  <c:v>62.099892000000004</c:v>
                </c:pt>
                <c:pt idx="15">
                  <c:v>62.519793999999997</c:v>
                </c:pt>
                <c:pt idx="16">
                  <c:v>63.168552000000005</c:v>
                </c:pt>
                <c:pt idx="17">
                  <c:v>63.334975999999997</c:v>
                </c:pt>
                <c:pt idx="18">
                  <c:v>63.435920999999993</c:v>
                </c:pt>
                <c:pt idx="19">
                  <c:v>64.257317</c:v>
                </c:pt>
                <c:pt idx="20">
                  <c:v>64.450126999999995</c:v>
                </c:pt>
                <c:pt idx="21">
                  <c:v>64.959960999999993</c:v>
                </c:pt>
                <c:pt idx="22">
                  <c:v>67.101227000000009</c:v>
                </c:pt>
                <c:pt idx="23">
                  <c:v>68.167206000000007</c:v>
                </c:pt>
                <c:pt idx="24">
                  <c:v>68.590156999999991</c:v>
                </c:pt>
                <c:pt idx="25">
                  <c:v>69.01389300000001</c:v>
                </c:pt>
                <c:pt idx="26">
                  <c:v>69.603545999999994</c:v>
                </c:pt>
                <c:pt idx="27">
                  <c:v>70.550322999999992</c:v>
                </c:pt>
                <c:pt idx="28">
                  <c:v>71.388512000000006</c:v>
                </c:pt>
                <c:pt idx="29">
                  <c:v>71.766021999999992</c:v>
                </c:pt>
                <c:pt idx="30">
                  <c:v>73.611923000000004</c:v>
                </c:pt>
                <c:pt idx="31">
                  <c:v>74.262298999999999</c:v>
                </c:pt>
                <c:pt idx="32">
                  <c:v>74.561005000000009</c:v>
                </c:pt>
                <c:pt idx="33">
                  <c:v>75.610756000000009</c:v>
                </c:pt>
                <c:pt idx="34">
                  <c:v>76.567161999999996</c:v>
                </c:pt>
                <c:pt idx="35">
                  <c:v>77.206710999999999</c:v>
                </c:pt>
                <c:pt idx="36">
                  <c:v>77.835991000000007</c:v>
                </c:pt>
                <c:pt idx="37">
                  <c:v>77.764938000000001</c:v>
                </c:pt>
                <c:pt idx="38">
                  <c:v>78.049544999999995</c:v>
                </c:pt>
                <c:pt idx="39">
                  <c:v>79.085418999999987</c:v>
                </c:pt>
                <c:pt idx="40">
                  <c:v>79.520218</c:v>
                </c:pt>
              </c:numCache>
            </c:numRef>
          </c:val>
          <c:smooth val="0"/>
        </c:ser>
        <c:ser>
          <c:idx val="2"/>
          <c:order val="2"/>
          <c:tx>
            <c:strRef>
              <c:f>Sheet1!$D$1</c:f>
              <c:strCache>
                <c:ptCount val="1"/>
                <c:pt idx="0">
                  <c:v>Low Oil Price</c:v>
                </c:pt>
              </c:strCache>
            </c:strRef>
          </c:tx>
          <c:spPr>
            <a:ln w="22225" cap="rnd">
              <a:solidFill>
                <a:srgbClr val="A33340">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31.798103000000001</c:v>
                </c:pt>
                <c:pt idx="13">
                  <c:v>32.034737</c:v>
                </c:pt>
                <c:pt idx="14">
                  <c:v>33.654010999999997</c:v>
                </c:pt>
                <c:pt idx="15">
                  <c:v>35.251240000000003</c:v>
                </c:pt>
                <c:pt idx="16">
                  <c:v>36.352139000000001</c:v>
                </c:pt>
                <c:pt idx="17">
                  <c:v>35.980934000000005</c:v>
                </c:pt>
                <c:pt idx="18">
                  <c:v>37.334540999999994</c:v>
                </c:pt>
                <c:pt idx="19">
                  <c:v>37.728442999999999</c:v>
                </c:pt>
                <c:pt idx="20">
                  <c:v>38.471252</c:v>
                </c:pt>
                <c:pt idx="21">
                  <c:v>39.294922</c:v>
                </c:pt>
                <c:pt idx="22">
                  <c:v>39.919949000000003</c:v>
                </c:pt>
                <c:pt idx="23">
                  <c:v>40.793346</c:v>
                </c:pt>
                <c:pt idx="24">
                  <c:v>41.014113999999999</c:v>
                </c:pt>
                <c:pt idx="25">
                  <c:v>42.459887999999999</c:v>
                </c:pt>
                <c:pt idx="26">
                  <c:v>42.943359000000001</c:v>
                </c:pt>
                <c:pt idx="27">
                  <c:v>43.512149999999998</c:v>
                </c:pt>
                <c:pt idx="28">
                  <c:v>43.460284999999999</c:v>
                </c:pt>
                <c:pt idx="29">
                  <c:v>43.620358000000003</c:v>
                </c:pt>
                <c:pt idx="30">
                  <c:v>43.199691999999999</c:v>
                </c:pt>
                <c:pt idx="31">
                  <c:v>43.005184</c:v>
                </c:pt>
                <c:pt idx="32">
                  <c:v>43.160614000000002</c:v>
                </c:pt>
                <c:pt idx="33">
                  <c:v>43.042400000000001</c:v>
                </c:pt>
                <c:pt idx="34">
                  <c:v>43.686084999999999</c:v>
                </c:pt>
                <c:pt idx="35">
                  <c:v>43.791862000000002</c:v>
                </c:pt>
                <c:pt idx="36">
                  <c:v>43.974884000000003</c:v>
                </c:pt>
                <c:pt idx="37">
                  <c:v>43.951504</c:v>
                </c:pt>
                <c:pt idx="38">
                  <c:v>44.124119</c:v>
                </c:pt>
                <c:pt idx="39">
                  <c:v>44.153922999999999</c:v>
                </c:pt>
                <c:pt idx="40">
                  <c:v>44.687533999999999</c:v>
                </c:pt>
              </c:numCache>
            </c:numRef>
          </c:val>
          <c:smooth val="0"/>
        </c:ser>
        <c:ser>
          <c:idx val="4"/>
          <c:order val="3"/>
          <c:tx>
            <c:strRef>
              <c:f>Sheet1!$E$1</c:f>
              <c:strCache>
                <c:ptCount val="1"/>
                <c:pt idx="0">
                  <c:v>High Oil Price</c:v>
                </c:pt>
              </c:strCache>
            </c:strRef>
          </c:tx>
          <c:spPr>
            <a:ln w="22225" cap="rnd">
              <a:solidFill>
                <a:srgbClr val="A33340">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113.99787099999999</c:v>
                </c:pt>
                <c:pt idx="13">
                  <c:v>123.39076200000001</c:v>
                </c:pt>
                <c:pt idx="14">
                  <c:v>130.139557</c:v>
                </c:pt>
                <c:pt idx="15">
                  <c:v>132.58168000000001</c:v>
                </c:pt>
                <c:pt idx="16">
                  <c:v>137.15733299999999</c:v>
                </c:pt>
                <c:pt idx="17">
                  <c:v>140.40707399999999</c:v>
                </c:pt>
                <c:pt idx="18">
                  <c:v>141.642349</c:v>
                </c:pt>
                <c:pt idx="19">
                  <c:v>143.94165000000001</c:v>
                </c:pt>
                <c:pt idx="20">
                  <c:v>145.13494900000001</c:v>
                </c:pt>
                <c:pt idx="21">
                  <c:v>145.62603799999999</c:v>
                </c:pt>
                <c:pt idx="22">
                  <c:v>146.421066</c:v>
                </c:pt>
                <c:pt idx="23">
                  <c:v>146.363541</c:v>
                </c:pt>
                <c:pt idx="24">
                  <c:v>147.38627600000001</c:v>
                </c:pt>
                <c:pt idx="25">
                  <c:v>149.32757599999999</c:v>
                </c:pt>
                <c:pt idx="26">
                  <c:v>150.98461899999998</c:v>
                </c:pt>
                <c:pt idx="27">
                  <c:v>152.488113</c:v>
                </c:pt>
                <c:pt idx="28">
                  <c:v>153.75649999999999</c:v>
                </c:pt>
                <c:pt idx="29">
                  <c:v>154.94309999999999</c:v>
                </c:pt>
                <c:pt idx="30">
                  <c:v>156.101685</c:v>
                </c:pt>
                <c:pt idx="31">
                  <c:v>155.71847500000001</c:v>
                </c:pt>
                <c:pt idx="32">
                  <c:v>158.48216200000002</c:v>
                </c:pt>
                <c:pt idx="33">
                  <c:v>159.82757599999999</c:v>
                </c:pt>
                <c:pt idx="34">
                  <c:v>159.190933</c:v>
                </c:pt>
                <c:pt idx="35">
                  <c:v>161.19297800000001</c:v>
                </c:pt>
                <c:pt idx="36">
                  <c:v>163.33421299999998</c:v>
                </c:pt>
                <c:pt idx="37">
                  <c:v>165.65640300000001</c:v>
                </c:pt>
                <c:pt idx="38">
                  <c:v>167.519699</c:v>
                </c:pt>
                <c:pt idx="39">
                  <c:v>169.08320600000002</c:v>
                </c:pt>
                <c:pt idx="40">
                  <c:v>170.38092</c:v>
                </c:pt>
              </c:numCache>
            </c:numRef>
          </c:val>
          <c:smooth val="0"/>
        </c:ser>
        <c:ser>
          <c:idx val="3"/>
          <c:order val="4"/>
          <c:tx>
            <c:strRef>
              <c:f>Sheet1!$F$1</c:f>
              <c:strCache>
                <c:ptCount val="1"/>
                <c:pt idx="0">
                  <c:v>Reference</c:v>
                </c:pt>
              </c:strCache>
            </c:strRef>
          </c:tx>
          <c:spPr>
            <a:ln w="2222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70.21392800000001</c:v>
                </c:pt>
                <c:pt idx="13">
                  <c:v>60.555264000000001</c:v>
                </c:pt>
                <c:pt idx="14">
                  <c:v>65.698181000000005</c:v>
                </c:pt>
                <c:pt idx="15">
                  <c:v>66.966231999999991</c:v>
                </c:pt>
                <c:pt idx="16">
                  <c:v>68.566528000000005</c:v>
                </c:pt>
                <c:pt idx="17">
                  <c:v>70.331649999999996</c:v>
                </c:pt>
                <c:pt idx="18">
                  <c:v>71.846969999999999</c:v>
                </c:pt>
                <c:pt idx="19">
                  <c:v>72.554810000000003</c:v>
                </c:pt>
                <c:pt idx="20">
                  <c:v>73.927573999999993</c:v>
                </c:pt>
                <c:pt idx="21">
                  <c:v>75.428145999999998</c:v>
                </c:pt>
                <c:pt idx="22">
                  <c:v>76.548935</c:v>
                </c:pt>
                <c:pt idx="23">
                  <c:v>77.393791000000007</c:v>
                </c:pt>
                <c:pt idx="24">
                  <c:v>78.101562000000001</c:v>
                </c:pt>
                <c:pt idx="25">
                  <c:v>78.826622</c:v>
                </c:pt>
                <c:pt idx="26">
                  <c:v>79.945999</c:v>
                </c:pt>
                <c:pt idx="27">
                  <c:v>80.923583999999991</c:v>
                </c:pt>
                <c:pt idx="28">
                  <c:v>81.905868999999996</c:v>
                </c:pt>
                <c:pt idx="29">
                  <c:v>82.21000699999999</c:v>
                </c:pt>
                <c:pt idx="30">
                  <c:v>83.920639000000008</c:v>
                </c:pt>
                <c:pt idx="31">
                  <c:v>84.768226999999996</c:v>
                </c:pt>
                <c:pt idx="32">
                  <c:v>85.086143000000007</c:v>
                </c:pt>
                <c:pt idx="33">
                  <c:v>86.488570999999993</c:v>
                </c:pt>
                <c:pt idx="34">
                  <c:v>88.146811999999997</c:v>
                </c:pt>
                <c:pt idx="35">
                  <c:v>88.602631000000002</c:v>
                </c:pt>
                <c:pt idx="36">
                  <c:v>89.846306000000013</c:v>
                </c:pt>
                <c:pt idx="37">
                  <c:v>90.272804000000008</c:v>
                </c:pt>
                <c:pt idx="38">
                  <c:v>90.10548399999999</c:v>
                </c:pt>
                <c:pt idx="39">
                  <c:v>90.229286000000002</c:v>
                </c:pt>
                <c:pt idx="40">
                  <c:v>89.908057999999997</c:v>
                </c:pt>
              </c:numCache>
            </c:numRef>
          </c:val>
          <c:smooth val="0"/>
        </c:ser>
        <c:dLbls>
          <c:showLegendKey val="0"/>
          <c:showVal val="0"/>
          <c:showCatName val="0"/>
          <c:showSerName val="0"/>
          <c:showPercent val="0"/>
          <c:showBubbleSize val="0"/>
        </c:dLbls>
        <c:smooth val="0"/>
        <c:axId val="-356804128"/>
        <c:axId val="-356816640"/>
      </c:lineChart>
      <c:catAx>
        <c:axId val="-3568041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56816640"/>
        <c:crosses val="autoZero"/>
        <c:auto val="1"/>
        <c:lblAlgn val="ctr"/>
        <c:lblOffset val="100"/>
        <c:tickLblSkip val="10"/>
        <c:tickMarkSkip val="10"/>
        <c:noMultiLvlLbl val="0"/>
      </c:catAx>
      <c:valAx>
        <c:axId val="-356816640"/>
        <c:scaling>
          <c:orientation val="minMax"/>
          <c:max val="2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12700">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56804128"/>
        <c:crossesAt val="12"/>
        <c:crossBetween val="midCat"/>
        <c:majorUnit val="50"/>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900">
          <a:solidFill>
            <a:sysClr val="windowText" lastClr="000000"/>
          </a:solidFill>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38905697985781"/>
          <c:y val="6.2042875320489743E-2"/>
          <c:w val="0.83302144826311719"/>
          <c:h val="0.87026611256926201"/>
        </c:manualLayout>
      </c:layout>
      <c:lineChart>
        <c:grouping val="standard"/>
        <c:varyColors val="0"/>
        <c:ser>
          <c:idx val="2"/>
          <c:order val="0"/>
          <c:tx>
            <c:strRef>
              <c:f>Sheet1!$B$1</c:f>
              <c:strCache>
                <c:ptCount val="1"/>
                <c:pt idx="0">
                  <c:v>Exports</c:v>
                </c:pt>
              </c:strCache>
            </c:strRef>
          </c:tx>
          <c:spPr>
            <a:ln w="22225" cap="rnd">
              <a:solidFill>
                <a:srgbClr val="0096D7"/>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-2.386091</c:v>
                </c:pt>
                <c:pt idx="1">
                  <c:v>-3.0687890000000002</c:v>
                </c:pt>
                <c:pt idx="2">
                  <c:v>-3.2613729999999999</c:v>
                </c:pt>
                <c:pt idx="3">
                  <c:v>-3.6728079999999999</c:v>
                </c:pt>
                <c:pt idx="4">
                  <c:v>-4.236408</c:v>
                </c:pt>
                <c:pt idx="5">
                  <c:v>-4.7977290000000004</c:v>
                </c:pt>
                <c:pt idx="6">
                  <c:v>-5.3427480000000003</c:v>
                </c:pt>
                <c:pt idx="7">
                  <c:v>-6.4731040000000002</c:v>
                </c:pt>
                <c:pt idx="8">
                  <c:v>-7.7187679999999999</c:v>
                </c:pt>
                <c:pt idx="9">
                  <c:v>-8.5744790000000002</c:v>
                </c:pt>
                <c:pt idx="10">
                  <c:v>-8.5934740000000005</c:v>
                </c:pt>
                <c:pt idx="11">
                  <c:v>-8.6984840000000005</c:v>
                </c:pt>
                <c:pt idx="12">
                  <c:v>-9.6034649999999999</c:v>
                </c:pt>
                <c:pt idx="13">
                  <c:v>-9.9824389999999994</c:v>
                </c:pt>
                <c:pt idx="14">
                  <c:v>-10.153382000000001</c:v>
                </c:pt>
                <c:pt idx="15">
                  <c:v>-10.362973999999999</c:v>
                </c:pt>
                <c:pt idx="16">
                  <c:v>-10.237954999999999</c:v>
                </c:pt>
                <c:pt idx="17">
                  <c:v>-10.208586</c:v>
                </c:pt>
                <c:pt idx="18">
                  <c:v>-10.220254000000001</c:v>
                </c:pt>
                <c:pt idx="19">
                  <c:v>-10.199095</c:v>
                </c:pt>
                <c:pt idx="20">
                  <c:v>-10.258969</c:v>
                </c:pt>
                <c:pt idx="21">
                  <c:v>-10.173781</c:v>
                </c:pt>
                <c:pt idx="22">
                  <c:v>-10.210756999999999</c:v>
                </c:pt>
                <c:pt idx="23">
                  <c:v>-10.089852</c:v>
                </c:pt>
                <c:pt idx="24">
                  <c:v>-10.169485999999999</c:v>
                </c:pt>
                <c:pt idx="25">
                  <c:v>-10.194326</c:v>
                </c:pt>
                <c:pt idx="26">
                  <c:v>-10.11975</c:v>
                </c:pt>
                <c:pt idx="27">
                  <c:v>-10.031413000000001</c:v>
                </c:pt>
                <c:pt idx="28">
                  <c:v>-10.050091999999999</c:v>
                </c:pt>
                <c:pt idx="29">
                  <c:v>-10.091965</c:v>
                </c:pt>
                <c:pt idx="30">
                  <c:v>-10.088701</c:v>
                </c:pt>
                <c:pt idx="31">
                  <c:v>-10.115543000000001</c:v>
                </c:pt>
                <c:pt idx="32">
                  <c:v>-10.049128</c:v>
                </c:pt>
                <c:pt idx="33">
                  <c:v>-9.8657690000000002</c:v>
                </c:pt>
                <c:pt idx="34">
                  <c:v>-9.9377960000000005</c:v>
                </c:pt>
                <c:pt idx="35">
                  <c:v>-9.8051010000000005</c:v>
                </c:pt>
                <c:pt idx="36">
                  <c:v>-9.6194640000000007</c:v>
                </c:pt>
                <c:pt idx="37">
                  <c:v>-9.6306360000000009</c:v>
                </c:pt>
                <c:pt idx="38">
                  <c:v>-9.5954660000000001</c:v>
                </c:pt>
                <c:pt idx="39">
                  <c:v>-9.5881129999999999</c:v>
                </c:pt>
                <c:pt idx="40">
                  <c:v>-9.4217759999999995</c:v>
                </c:pt>
              </c:numCache>
            </c:numRef>
          </c:val>
          <c:smooth val="0"/>
        </c:ser>
        <c:ser>
          <c:idx val="3"/>
          <c:order val="1"/>
          <c:tx>
            <c:strRef>
              <c:f>Sheet1!$C$1</c:f>
              <c:strCache>
                <c:ptCount val="1"/>
                <c:pt idx="0">
                  <c:v>Gross Imports</c:v>
                </c:pt>
              </c:strCache>
            </c:strRef>
          </c:tx>
          <c:spPr>
            <a:ln w="22225" cap="rnd">
              <a:solidFill>
                <a:srgbClr val="BD732A"/>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11.789523000000001</c:v>
                </c:pt>
                <c:pt idx="1">
                  <c:v>11.430351999999999</c:v>
                </c:pt>
                <c:pt idx="2">
                  <c:v>10.594995000000001</c:v>
                </c:pt>
                <c:pt idx="3">
                  <c:v>9.8568169999999995</c:v>
                </c:pt>
                <c:pt idx="4">
                  <c:v>9.2384129999999995</c:v>
                </c:pt>
                <c:pt idx="5">
                  <c:v>9.4473640000000003</c:v>
                </c:pt>
                <c:pt idx="6">
                  <c:v>10.051776</c:v>
                </c:pt>
                <c:pt idx="7">
                  <c:v>10.139035</c:v>
                </c:pt>
                <c:pt idx="8">
                  <c:v>9.9381719999999998</c:v>
                </c:pt>
                <c:pt idx="9">
                  <c:v>9.1410029999999995</c:v>
                </c:pt>
                <c:pt idx="10">
                  <c:v>7.8630740000000001</c:v>
                </c:pt>
                <c:pt idx="11">
                  <c:v>8.4773370000000003</c:v>
                </c:pt>
                <c:pt idx="12">
                  <c:v>9.5235059999999994</c:v>
                </c:pt>
                <c:pt idx="13">
                  <c:v>9.5629559999999998</c:v>
                </c:pt>
                <c:pt idx="14">
                  <c:v>9.3367719999999998</c:v>
                </c:pt>
                <c:pt idx="15">
                  <c:v>9.1336770000000005</c:v>
                </c:pt>
                <c:pt idx="16">
                  <c:v>8.8755039999999994</c:v>
                </c:pt>
                <c:pt idx="17">
                  <c:v>8.9336800000000007</c:v>
                </c:pt>
                <c:pt idx="18">
                  <c:v>8.7451340000000002</c:v>
                </c:pt>
                <c:pt idx="19">
                  <c:v>8.6979489999999995</c:v>
                </c:pt>
                <c:pt idx="20">
                  <c:v>8.7591579999999993</c:v>
                </c:pt>
                <c:pt idx="21">
                  <c:v>8.8215120000000002</c:v>
                </c:pt>
                <c:pt idx="22">
                  <c:v>8.9869529999999997</c:v>
                </c:pt>
                <c:pt idx="23">
                  <c:v>8.8378420000000002</c:v>
                </c:pt>
                <c:pt idx="24">
                  <c:v>9.0312040000000007</c:v>
                </c:pt>
                <c:pt idx="25">
                  <c:v>9.1695700000000002</c:v>
                </c:pt>
                <c:pt idx="26">
                  <c:v>9.2271140000000003</c:v>
                </c:pt>
                <c:pt idx="27">
                  <c:v>9.3047579999999996</c:v>
                </c:pt>
                <c:pt idx="28">
                  <c:v>9.3864820000000009</c:v>
                </c:pt>
                <c:pt idx="29">
                  <c:v>9.4172989999999999</c:v>
                </c:pt>
                <c:pt idx="30">
                  <c:v>9.2977729999999994</c:v>
                </c:pt>
                <c:pt idx="31">
                  <c:v>9.3020200000000006</c:v>
                </c:pt>
                <c:pt idx="32">
                  <c:v>9.24024</c:v>
                </c:pt>
                <c:pt idx="33">
                  <c:v>9.2009989999999995</c:v>
                </c:pt>
                <c:pt idx="34">
                  <c:v>9.2359519999999993</c:v>
                </c:pt>
                <c:pt idx="35">
                  <c:v>9.0821950000000005</c:v>
                </c:pt>
                <c:pt idx="36">
                  <c:v>8.9202639999999995</c:v>
                </c:pt>
                <c:pt idx="37">
                  <c:v>9.0702569999999998</c:v>
                </c:pt>
                <c:pt idx="38">
                  <c:v>9.1544279999999993</c:v>
                </c:pt>
                <c:pt idx="39">
                  <c:v>9.0480809999999998</c:v>
                </c:pt>
                <c:pt idx="40">
                  <c:v>8.8879009999999994</c:v>
                </c:pt>
              </c:numCache>
            </c:numRef>
          </c:val>
          <c:smooth val="0"/>
        </c:ser>
        <c:ser>
          <c:idx val="0"/>
          <c:order val="2"/>
          <c:tx>
            <c:strRef>
              <c:f>Sheet1!$D$1</c:f>
              <c:strCache>
                <c:ptCount val="1"/>
                <c:pt idx="0">
                  <c:v>Net Imports</c:v>
                </c:pt>
              </c:strCache>
            </c:strRef>
          </c:tx>
          <c:spPr>
            <a:ln w="9525" cap="rnd">
              <a:solidFill>
                <a:srgbClr val="008000"/>
              </a:solidFill>
              <a:prstDash val="dash"/>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#,##0.00</c:formatCode>
                <c:ptCount val="41"/>
                <c:pt idx="0">
                  <c:v>9.4034329999999997</c:v>
                </c:pt>
                <c:pt idx="1">
                  <c:v>8.3615639999999996</c:v>
                </c:pt>
                <c:pt idx="2">
                  <c:v>7.3336220000000001</c:v>
                </c:pt>
                <c:pt idx="3">
                  <c:v>6.1840089999999996</c:v>
                </c:pt>
                <c:pt idx="4">
                  <c:v>5.0020049999999996</c:v>
                </c:pt>
                <c:pt idx="5">
                  <c:v>4.649635</c:v>
                </c:pt>
                <c:pt idx="6">
                  <c:v>4.709028</c:v>
                </c:pt>
                <c:pt idx="7">
                  <c:v>3.6659310000000001</c:v>
                </c:pt>
                <c:pt idx="8">
                  <c:v>2.2194050000000001</c:v>
                </c:pt>
                <c:pt idx="9">
                  <c:v>0.56652400000000003</c:v>
                </c:pt>
                <c:pt idx="10">
                  <c:v>-0.73040099999999997</c:v>
                </c:pt>
                <c:pt idx="11">
                  <c:v>-0.22114800000000001</c:v>
                </c:pt>
                <c:pt idx="12">
                  <c:v>-7.9959000000000002E-2</c:v>
                </c:pt>
                <c:pt idx="13">
                  <c:v>-0.41948299999999999</c:v>
                </c:pt>
                <c:pt idx="14">
                  <c:v>-0.81660999999999995</c:v>
                </c:pt>
                <c:pt idx="15">
                  <c:v>-1.2292970000000001</c:v>
                </c:pt>
                <c:pt idx="16">
                  <c:v>-1.3624510000000001</c:v>
                </c:pt>
                <c:pt idx="17">
                  <c:v>-1.2749060000000001</c:v>
                </c:pt>
                <c:pt idx="18">
                  <c:v>-1.47512</c:v>
                </c:pt>
                <c:pt idx="19">
                  <c:v>-1.501145</c:v>
                </c:pt>
                <c:pt idx="20">
                  <c:v>-1.499811</c:v>
                </c:pt>
                <c:pt idx="21">
                  <c:v>-1.3522689999999999</c:v>
                </c:pt>
                <c:pt idx="22">
                  <c:v>-1.2238039999999999</c:v>
                </c:pt>
                <c:pt idx="23">
                  <c:v>-1.2520100000000001</c:v>
                </c:pt>
                <c:pt idx="24">
                  <c:v>-1.138282</c:v>
                </c:pt>
                <c:pt idx="25">
                  <c:v>-1.024756</c:v>
                </c:pt>
                <c:pt idx="26">
                  <c:v>-0.89263599999999999</c:v>
                </c:pt>
                <c:pt idx="27">
                  <c:v>-0.72665500000000005</c:v>
                </c:pt>
                <c:pt idx="28">
                  <c:v>-0.66361000000000003</c:v>
                </c:pt>
                <c:pt idx="29">
                  <c:v>-0.67466499999999996</c:v>
                </c:pt>
                <c:pt idx="30">
                  <c:v>-0.79092799999999996</c:v>
                </c:pt>
                <c:pt idx="31">
                  <c:v>-0.813523</c:v>
                </c:pt>
                <c:pt idx="32">
                  <c:v>-0.80888700000000002</c:v>
                </c:pt>
                <c:pt idx="33">
                  <c:v>-0.66476999999999997</c:v>
                </c:pt>
                <c:pt idx="34">
                  <c:v>-0.70184299999999999</c:v>
                </c:pt>
                <c:pt idx="35">
                  <c:v>-0.72290600000000005</c:v>
                </c:pt>
                <c:pt idx="36">
                  <c:v>-0.69920000000000004</c:v>
                </c:pt>
                <c:pt idx="37">
                  <c:v>-0.56037899999999996</c:v>
                </c:pt>
                <c:pt idx="38">
                  <c:v>-0.44103700000000001</c:v>
                </c:pt>
                <c:pt idx="39">
                  <c:v>-0.54003100000000004</c:v>
                </c:pt>
                <c:pt idx="40">
                  <c:v>-0.53387499999999999</c:v>
                </c:pt>
              </c:numCache>
            </c:numRef>
          </c:val>
          <c:smooth val="0"/>
        </c:ser>
        <c:dLbls>
          <c:showLegendKey val="0"/>
          <c:showVal val="0"/>
          <c:showCatName val="0"/>
          <c:showSerName val="0"/>
          <c:showPercent val="0"/>
          <c:showBubbleSize val="0"/>
        </c:dLbls>
        <c:smooth val="0"/>
        <c:axId val="-356816096"/>
        <c:axId val="-356810656"/>
        <c:extLst/>
      </c:lineChart>
      <c:catAx>
        <c:axId val="-3568160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0656"/>
        <c:crosses val="autoZero"/>
        <c:auto val="1"/>
        <c:lblAlgn val="ctr"/>
        <c:lblOffset val="100"/>
        <c:tickLblSkip val="10"/>
        <c:tickMarkSkip val="10"/>
        <c:noMultiLvlLbl val="0"/>
      </c:catAx>
      <c:valAx>
        <c:axId val="-356810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6096"/>
        <c:crossesAt val="12"/>
        <c:crossBetween val="midCat"/>
        <c:majorUnit val="4"/>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29101049868766"/>
          <c:y val="6.2042875320489743E-2"/>
          <c:w val="0.83152121609798779"/>
          <c:h val="0.86563648293963236"/>
        </c:manualLayout>
      </c:layout>
      <c:lineChart>
        <c:grouping val="standard"/>
        <c:varyColors val="0"/>
        <c:ser>
          <c:idx val="2"/>
          <c:order val="0"/>
          <c:tx>
            <c:strRef>
              <c:f>Sheet1!$B$1</c:f>
              <c:strCache>
                <c:ptCount val="1"/>
                <c:pt idx="0">
                  <c:v>Exports</c:v>
                </c:pt>
              </c:strCache>
            </c:strRef>
          </c:tx>
          <c:spPr>
            <a:ln w="22225" cap="rnd">
              <a:solidFill>
                <a:srgbClr val="0096D7"/>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-4.2000000000000003E-2</c:v>
                </c:pt>
                <c:pt idx="1">
                  <c:v>-4.7E-2</c:v>
                </c:pt>
                <c:pt idx="2">
                  <c:v>-6.7000000000000004E-2</c:v>
                </c:pt>
                <c:pt idx="3">
                  <c:v>-0.13400000000000001</c:v>
                </c:pt>
                <c:pt idx="4">
                  <c:v>-0.35100000000000003</c:v>
                </c:pt>
                <c:pt idx="5">
                  <c:v>-0.46500000000000002</c:v>
                </c:pt>
                <c:pt idx="6">
                  <c:v>-0.59099999999999997</c:v>
                </c:pt>
                <c:pt idx="7">
                  <c:v>-1.1579999999999999</c:v>
                </c:pt>
                <c:pt idx="8">
                  <c:v>-2.048</c:v>
                </c:pt>
                <c:pt idx="9">
                  <c:v>-2.9819999999999998</c:v>
                </c:pt>
                <c:pt idx="10">
                  <c:v>-3.2060000000000004</c:v>
                </c:pt>
                <c:pt idx="11">
                  <c:v>-3.0258599999999998</c:v>
                </c:pt>
                <c:pt idx="12">
                  <c:v>-3.24884</c:v>
                </c:pt>
                <c:pt idx="13">
                  <c:v>-3.2864260000000001</c:v>
                </c:pt>
                <c:pt idx="14">
                  <c:v>-3.256364</c:v>
                </c:pt>
                <c:pt idx="15">
                  <c:v>-3.2882269999999996</c:v>
                </c:pt>
                <c:pt idx="16">
                  <c:v>-3.208075</c:v>
                </c:pt>
                <c:pt idx="17">
                  <c:v>-3.2487110000000001</c:v>
                </c:pt>
                <c:pt idx="18">
                  <c:v>-3.2876730000000003</c:v>
                </c:pt>
                <c:pt idx="19">
                  <c:v>-3.2534560000000003</c:v>
                </c:pt>
                <c:pt idx="20">
                  <c:v>-3.2469779999999999</c:v>
                </c:pt>
                <c:pt idx="21">
                  <c:v>-3.23054</c:v>
                </c:pt>
                <c:pt idx="22">
                  <c:v>-3.2288930000000002</c:v>
                </c:pt>
                <c:pt idx="23">
                  <c:v>-3.1949730000000001</c:v>
                </c:pt>
                <c:pt idx="24">
                  <c:v>-3.2350140000000001</c:v>
                </c:pt>
                <c:pt idx="25">
                  <c:v>-3.264694</c:v>
                </c:pt>
                <c:pt idx="26">
                  <c:v>-3.2415159999999998</c:v>
                </c:pt>
                <c:pt idx="27">
                  <c:v>-3.2130990000000001</c:v>
                </c:pt>
                <c:pt idx="28">
                  <c:v>-3.1932299999999998</c:v>
                </c:pt>
                <c:pt idx="29">
                  <c:v>-3.256348</c:v>
                </c:pt>
                <c:pt idx="30">
                  <c:v>-3.2539029999999998</c:v>
                </c:pt>
                <c:pt idx="31">
                  <c:v>-3.272443</c:v>
                </c:pt>
                <c:pt idx="32">
                  <c:v>-3.2584209999999998</c:v>
                </c:pt>
                <c:pt idx="33">
                  <c:v>-3.1421139999999999</c:v>
                </c:pt>
                <c:pt idx="34">
                  <c:v>-3.2300869999999997</c:v>
                </c:pt>
                <c:pt idx="35">
                  <c:v>-3.160453</c:v>
                </c:pt>
                <c:pt idx="36">
                  <c:v>-3.0534479999999999</c:v>
                </c:pt>
                <c:pt idx="37">
                  <c:v>-3.1198290000000002</c:v>
                </c:pt>
                <c:pt idx="38">
                  <c:v>-3.11355</c:v>
                </c:pt>
                <c:pt idx="39">
                  <c:v>-3.1827919999999996</c:v>
                </c:pt>
                <c:pt idx="40">
                  <c:v>-3.1870660000000002</c:v>
                </c:pt>
              </c:numCache>
            </c:numRef>
          </c:val>
          <c:smooth val="0"/>
        </c:ser>
        <c:ser>
          <c:idx val="3"/>
          <c:order val="1"/>
          <c:tx>
            <c:strRef>
              <c:f>Sheet1!$C$1</c:f>
              <c:strCache>
                <c:ptCount val="1"/>
                <c:pt idx="0">
                  <c:v>Gross Imports</c:v>
                </c:pt>
              </c:strCache>
            </c:strRef>
          </c:tx>
          <c:spPr>
            <a:ln w="22225" cap="rnd">
              <a:solidFill>
                <a:srgbClr val="BD732A"/>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9.2129999999999992</c:v>
                </c:pt>
                <c:pt idx="1">
                  <c:v>8.9350000000000005</c:v>
                </c:pt>
                <c:pt idx="2">
                  <c:v>8.527000000000001</c:v>
                </c:pt>
                <c:pt idx="3">
                  <c:v>7.73</c:v>
                </c:pt>
                <c:pt idx="4">
                  <c:v>7.3439999999999994</c:v>
                </c:pt>
                <c:pt idx="5">
                  <c:v>7.3629999999999995</c:v>
                </c:pt>
                <c:pt idx="6">
                  <c:v>7.85</c:v>
                </c:pt>
                <c:pt idx="7">
                  <c:v>7.9689999999999994</c:v>
                </c:pt>
                <c:pt idx="8">
                  <c:v>7.7679999999999998</c:v>
                </c:pt>
                <c:pt idx="9">
                  <c:v>6.8010000000000002</c:v>
                </c:pt>
                <c:pt idx="10">
                  <c:v>5.875</c:v>
                </c:pt>
                <c:pt idx="11">
                  <c:v>6.2629999999999999</c:v>
                </c:pt>
                <c:pt idx="12">
                  <c:v>7.4429999999999996</c:v>
                </c:pt>
                <c:pt idx="13">
                  <c:v>7.7470829999999999</c:v>
                </c:pt>
                <c:pt idx="14">
                  <c:v>7.4807389999999998</c:v>
                </c:pt>
                <c:pt idx="15">
                  <c:v>7.2249240000000006</c:v>
                </c:pt>
                <c:pt idx="16">
                  <c:v>6.98597</c:v>
                </c:pt>
                <c:pt idx="17">
                  <c:v>7.0756809999999994</c:v>
                </c:pt>
                <c:pt idx="18">
                  <c:v>6.9281850000000009</c:v>
                </c:pt>
                <c:pt idx="19">
                  <c:v>6.9333339999999994</c:v>
                </c:pt>
                <c:pt idx="20">
                  <c:v>7.0073449999999999</c:v>
                </c:pt>
                <c:pt idx="21">
                  <c:v>7.0860529999999997</c:v>
                </c:pt>
                <c:pt idx="22">
                  <c:v>7.2692380000000005</c:v>
                </c:pt>
                <c:pt idx="23">
                  <c:v>7.1406049999999999</c:v>
                </c:pt>
                <c:pt idx="24">
                  <c:v>7.3454969999999999</c:v>
                </c:pt>
                <c:pt idx="25">
                  <c:v>7.4920000000000009</c:v>
                </c:pt>
                <c:pt idx="26">
                  <c:v>7.5545279999999995</c:v>
                </c:pt>
                <c:pt idx="27">
                  <c:v>7.627542</c:v>
                </c:pt>
                <c:pt idx="28">
                  <c:v>7.7124449999999998</c:v>
                </c:pt>
                <c:pt idx="29">
                  <c:v>7.7534559999999999</c:v>
                </c:pt>
                <c:pt idx="30">
                  <c:v>7.6159539999999994</c:v>
                </c:pt>
                <c:pt idx="31">
                  <c:v>7.6151880000000007</c:v>
                </c:pt>
                <c:pt idx="32">
                  <c:v>7.5508119999999996</c:v>
                </c:pt>
                <c:pt idx="33">
                  <c:v>7.5087320000000011</c:v>
                </c:pt>
                <c:pt idx="34">
                  <c:v>7.5430740000000007</c:v>
                </c:pt>
                <c:pt idx="35">
                  <c:v>7.3877969999999999</c:v>
                </c:pt>
                <c:pt idx="36">
                  <c:v>7.229152</c:v>
                </c:pt>
                <c:pt idx="37">
                  <c:v>7.3592469999999999</c:v>
                </c:pt>
                <c:pt idx="38">
                  <c:v>7.4067149999999993</c:v>
                </c:pt>
                <c:pt idx="39">
                  <c:v>7.2928880000000005</c:v>
                </c:pt>
                <c:pt idx="40">
                  <c:v>7.1611990000000008</c:v>
                </c:pt>
              </c:numCache>
            </c:numRef>
          </c:val>
          <c:smooth val="0"/>
        </c:ser>
        <c:ser>
          <c:idx val="0"/>
          <c:order val="2"/>
          <c:tx>
            <c:strRef>
              <c:f>Sheet1!$D$1</c:f>
              <c:strCache>
                <c:ptCount val="1"/>
                <c:pt idx="0">
                  <c:v>Net Imports</c:v>
                </c:pt>
              </c:strCache>
            </c:strRef>
          </c:tx>
          <c:spPr>
            <a:ln w="9525" cap="rnd">
              <a:solidFill>
                <a:srgbClr val="008000"/>
              </a:solidFill>
              <a:prstDash val="dash"/>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9.1709999999999994</c:v>
                </c:pt>
                <c:pt idx="1">
                  <c:v>8.8879999999999999</c:v>
                </c:pt>
                <c:pt idx="2">
                  <c:v>8.4600000000000009</c:v>
                </c:pt>
                <c:pt idx="3">
                  <c:v>7.5960000000000001</c:v>
                </c:pt>
                <c:pt idx="4">
                  <c:v>6.9929999999999994</c:v>
                </c:pt>
                <c:pt idx="5">
                  <c:v>6.8979999999999997</c:v>
                </c:pt>
                <c:pt idx="6">
                  <c:v>7.2589999999999995</c:v>
                </c:pt>
                <c:pt idx="7">
                  <c:v>6.8109999999999999</c:v>
                </c:pt>
                <c:pt idx="8">
                  <c:v>5.72</c:v>
                </c:pt>
                <c:pt idx="9">
                  <c:v>3.819</c:v>
                </c:pt>
                <c:pt idx="10">
                  <c:v>2.6689999999999996</c:v>
                </c:pt>
                <c:pt idx="11">
                  <c:v>3.2371400000000001</c:v>
                </c:pt>
                <c:pt idx="12">
                  <c:v>4.1941600000000001</c:v>
                </c:pt>
                <c:pt idx="13">
                  <c:v>4.4606570000000003</c:v>
                </c:pt>
                <c:pt idx="14">
                  <c:v>4.2243750000000002</c:v>
                </c:pt>
                <c:pt idx="15">
                  <c:v>3.9366970000000001</c:v>
                </c:pt>
                <c:pt idx="16">
                  <c:v>3.7778949999999996</c:v>
                </c:pt>
                <c:pt idx="17">
                  <c:v>3.8269690000000001</c:v>
                </c:pt>
                <c:pt idx="18">
                  <c:v>3.6405120000000002</c:v>
                </c:pt>
                <c:pt idx="19">
                  <c:v>3.679878</c:v>
                </c:pt>
                <c:pt idx="20">
                  <c:v>3.760367</c:v>
                </c:pt>
                <c:pt idx="21">
                  <c:v>3.8555129999999997</c:v>
                </c:pt>
                <c:pt idx="22">
                  <c:v>4.0403449999999994</c:v>
                </c:pt>
                <c:pt idx="23">
                  <c:v>3.9456330000000004</c:v>
                </c:pt>
                <c:pt idx="24">
                  <c:v>4.1104830000000003</c:v>
                </c:pt>
                <c:pt idx="25">
                  <c:v>4.2273050000000003</c:v>
                </c:pt>
                <c:pt idx="26">
                  <c:v>4.3130120000000005</c:v>
                </c:pt>
                <c:pt idx="27">
                  <c:v>4.4144430000000003</c:v>
                </c:pt>
                <c:pt idx="28">
                  <c:v>4.519215</c:v>
                </c:pt>
                <c:pt idx="29">
                  <c:v>4.4971079999999999</c:v>
                </c:pt>
                <c:pt idx="30">
                  <c:v>4.3620510000000001</c:v>
                </c:pt>
                <c:pt idx="31">
                  <c:v>4.3427440000000006</c:v>
                </c:pt>
                <c:pt idx="32">
                  <c:v>4.2923910000000003</c:v>
                </c:pt>
                <c:pt idx="33">
                  <c:v>4.366619</c:v>
                </c:pt>
                <c:pt idx="34">
                  <c:v>4.3129870000000006</c:v>
                </c:pt>
                <c:pt idx="35">
                  <c:v>4.2273449999999997</c:v>
                </c:pt>
                <c:pt idx="36">
                  <c:v>4.1757040000000005</c:v>
                </c:pt>
                <c:pt idx="37">
                  <c:v>4.2394179999999997</c:v>
                </c:pt>
                <c:pt idx="38">
                  <c:v>4.2931650000000001</c:v>
                </c:pt>
                <c:pt idx="39">
                  <c:v>4.1100959999999995</c:v>
                </c:pt>
                <c:pt idx="40">
                  <c:v>3.974132</c:v>
                </c:pt>
              </c:numCache>
            </c:numRef>
          </c:val>
          <c:smooth val="0"/>
        </c:ser>
        <c:dLbls>
          <c:showLegendKey val="0"/>
          <c:showVal val="0"/>
          <c:showCatName val="0"/>
          <c:showSerName val="0"/>
          <c:showPercent val="0"/>
          <c:showBubbleSize val="0"/>
        </c:dLbls>
        <c:smooth val="0"/>
        <c:axId val="-356812832"/>
        <c:axId val="-356806304"/>
        <c:extLst/>
      </c:lineChart>
      <c:catAx>
        <c:axId val="-3568128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06304"/>
        <c:crosses val="autoZero"/>
        <c:auto val="1"/>
        <c:lblAlgn val="ctr"/>
        <c:lblOffset val="100"/>
        <c:tickLblSkip val="10"/>
        <c:tickMarkSkip val="10"/>
        <c:noMultiLvlLbl val="0"/>
      </c:catAx>
      <c:valAx>
        <c:axId val="-356806304"/>
        <c:scaling>
          <c:orientation val="minMax"/>
          <c:max val="16"/>
          <c:min val="-1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2832"/>
        <c:crossesAt val="12"/>
        <c:crossBetween val="midCat"/>
        <c:majorUnit val="4"/>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11310081176951E-2"/>
          <c:y val="3.8997953190955351E-2"/>
          <c:w val="0.91492385130782816"/>
          <c:h val="0.86583337533390459"/>
        </c:manualLayout>
      </c:layout>
      <c:lineChart>
        <c:grouping val="standard"/>
        <c:varyColors val="0"/>
        <c:ser>
          <c:idx val="2"/>
          <c:order val="0"/>
          <c:tx>
            <c:strRef>
              <c:f>Sheet1!$B$1</c:f>
              <c:strCache>
                <c:ptCount val="1"/>
                <c:pt idx="0">
                  <c:v>Low Oil Price</c:v>
                </c:pt>
              </c:strCache>
            </c:strRef>
          </c:tx>
          <c:spPr>
            <a:ln w="22225" cap="rnd">
              <a:solidFill>
                <a:schemeClr val="accent5">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34.415951</c:v>
                </c:pt>
                <c:pt idx="22">
                  <c:v>31.922021999999998</c:v>
                </c:pt>
                <c:pt idx="23">
                  <c:v>32.134312000000001</c:v>
                </c:pt>
                <c:pt idx="24">
                  <c:v>31.819265000000001</c:v>
                </c:pt>
                <c:pt idx="25">
                  <c:v>33.157623000000001</c:v>
                </c:pt>
                <c:pt idx="26">
                  <c:v>33.868839000000001</c:v>
                </c:pt>
                <c:pt idx="27">
                  <c:v>34.028430999999998</c:v>
                </c:pt>
                <c:pt idx="28">
                  <c:v>34.290558000000004</c:v>
                </c:pt>
                <c:pt idx="29">
                  <c:v>34.391506</c:v>
                </c:pt>
                <c:pt idx="30">
                  <c:v>34.397446000000002</c:v>
                </c:pt>
                <c:pt idx="31">
                  <c:v>34.508479999999999</c:v>
                </c:pt>
                <c:pt idx="32">
                  <c:v>34.633586999999999</c:v>
                </c:pt>
                <c:pt idx="33">
                  <c:v>34.937053999999996</c:v>
                </c:pt>
                <c:pt idx="34">
                  <c:v>34.964302000000004</c:v>
                </c:pt>
                <c:pt idx="35">
                  <c:v>34.909686999999998</c:v>
                </c:pt>
                <c:pt idx="36">
                  <c:v>35.009971999999998</c:v>
                </c:pt>
                <c:pt idx="37">
                  <c:v>35.091372999999997</c:v>
                </c:pt>
                <c:pt idx="38">
                  <c:v>35.499003999999999</c:v>
                </c:pt>
                <c:pt idx="39">
                  <c:v>35.910716999999998</c:v>
                </c:pt>
                <c:pt idx="40">
                  <c:v>36.270664000000004</c:v>
                </c:pt>
                <c:pt idx="41">
                  <c:v>36.431446000000001</c:v>
                </c:pt>
                <c:pt idx="42">
                  <c:v>36.640640000000005</c:v>
                </c:pt>
                <c:pt idx="43">
                  <c:v>36.724594000000003</c:v>
                </c:pt>
                <c:pt idx="44">
                  <c:v>37.009143999999999</c:v>
                </c:pt>
                <c:pt idx="45">
                  <c:v>37.020579999999995</c:v>
                </c:pt>
                <c:pt idx="46">
                  <c:v>37.152553999999995</c:v>
                </c:pt>
                <c:pt idx="47">
                  <c:v>37.440708000000001</c:v>
                </c:pt>
                <c:pt idx="48">
                  <c:v>37.678142999999999</c:v>
                </c:pt>
                <c:pt idx="49">
                  <c:v>37.792468999999997</c:v>
                </c:pt>
                <c:pt idx="50">
                  <c:v>38.037452999999999</c:v>
                </c:pt>
              </c:numCache>
            </c:numRef>
          </c:val>
          <c:smooth val="0"/>
        </c:ser>
        <c:ser>
          <c:idx val="3"/>
          <c:order val="1"/>
          <c:tx>
            <c:strRef>
              <c:f>Sheet1!$C$1</c:f>
              <c:strCache>
                <c:ptCount val="1"/>
                <c:pt idx="0">
                  <c:v>High Oil Price</c:v>
                </c:pt>
              </c:strCache>
            </c:strRef>
          </c:tx>
          <c:spPr>
            <a:ln w="22225" cap="rnd">
              <a:solidFill>
                <a:schemeClr val="accent5">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34.409939000000001</c:v>
                </c:pt>
                <c:pt idx="22">
                  <c:v>36.043201000000003</c:v>
                </c:pt>
                <c:pt idx="23">
                  <c:v>37.540092000000001</c:v>
                </c:pt>
                <c:pt idx="24">
                  <c:v>37.982395000000004</c:v>
                </c:pt>
                <c:pt idx="25">
                  <c:v>38.421481999999997</c:v>
                </c:pt>
                <c:pt idx="26">
                  <c:v>38.483779999999996</c:v>
                </c:pt>
                <c:pt idx="27">
                  <c:v>38.902110999999998</c:v>
                </c:pt>
                <c:pt idx="28">
                  <c:v>39.723751</c:v>
                </c:pt>
                <c:pt idx="29">
                  <c:v>40.572720000000004</c:v>
                </c:pt>
                <c:pt idx="30">
                  <c:v>41.248412999999999</c:v>
                </c:pt>
                <c:pt idx="31">
                  <c:v>41.986103</c:v>
                </c:pt>
                <c:pt idx="32">
                  <c:v>42.736651999999999</c:v>
                </c:pt>
                <c:pt idx="33">
                  <c:v>43.554188000000003</c:v>
                </c:pt>
                <c:pt idx="34">
                  <c:v>44.229407999999999</c:v>
                </c:pt>
                <c:pt idx="35">
                  <c:v>44.376545</c:v>
                </c:pt>
                <c:pt idx="36">
                  <c:v>44.686138</c:v>
                </c:pt>
                <c:pt idx="37">
                  <c:v>45.209305000000001</c:v>
                </c:pt>
                <c:pt idx="38">
                  <c:v>45.570259</c:v>
                </c:pt>
                <c:pt idx="39">
                  <c:v>45.877934000000003</c:v>
                </c:pt>
                <c:pt idx="40">
                  <c:v>46.217669999999998</c:v>
                </c:pt>
                <c:pt idx="41">
                  <c:v>46.568072999999998</c:v>
                </c:pt>
                <c:pt idx="42">
                  <c:v>47.103928000000003</c:v>
                </c:pt>
                <c:pt idx="43">
                  <c:v>47.594570000000004</c:v>
                </c:pt>
                <c:pt idx="44">
                  <c:v>48.237334999999995</c:v>
                </c:pt>
                <c:pt idx="45">
                  <c:v>48.625103000000003</c:v>
                </c:pt>
                <c:pt idx="46">
                  <c:v>49.066249999999997</c:v>
                </c:pt>
                <c:pt idx="47">
                  <c:v>49.571204999999999</c:v>
                </c:pt>
                <c:pt idx="48">
                  <c:v>49.864184999999999</c:v>
                </c:pt>
                <c:pt idx="49">
                  <c:v>50.086308000000002</c:v>
                </c:pt>
                <c:pt idx="50">
                  <c:v>50.331783000000001</c:v>
                </c:pt>
              </c:numCache>
            </c:numRef>
          </c:val>
          <c:smooth val="0"/>
        </c:ser>
        <c:ser>
          <c:idx val="4"/>
          <c:order val="2"/>
          <c:tx>
            <c:strRef>
              <c:f>Sheet1!$D$1</c:f>
              <c:strCache>
                <c:ptCount val="1"/>
                <c:pt idx="0">
                  <c:v>Low Oil &amp; Gas Supply</c:v>
                </c:pt>
              </c:strCache>
            </c:strRef>
          </c:tx>
          <c:spPr>
            <a:ln w="22225" cap="rnd">
              <a:solidFill>
                <a:schemeClr val="accent2">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34.404235999999997</c:v>
                </c:pt>
                <c:pt idx="22">
                  <c:v>35.10033</c:v>
                </c:pt>
                <c:pt idx="23">
                  <c:v>34.203296999999999</c:v>
                </c:pt>
                <c:pt idx="24">
                  <c:v>33.421700000000001</c:v>
                </c:pt>
                <c:pt idx="25">
                  <c:v>32.709282000000002</c:v>
                </c:pt>
                <c:pt idx="26">
                  <c:v>31.998455</c:v>
                </c:pt>
                <c:pt idx="27">
                  <c:v>31.595732000000002</c:v>
                </c:pt>
                <c:pt idx="28">
                  <c:v>31.303540999999999</c:v>
                </c:pt>
                <c:pt idx="29">
                  <c:v>31.121217999999999</c:v>
                </c:pt>
                <c:pt idx="30">
                  <c:v>30.614296000000003</c:v>
                </c:pt>
                <c:pt idx="31">
                  <c:v>30.38542</c:v>
                </c:pt>
                <c:pt idx="32">
                  <c:v>30.279304999999997</c:v>
                </c:pt>
                <c:pt idx="33">
                  <c:v>30.043863000000002</c:v>
                </c:pt>
                <c:pt idx="34">
                  <c:v>29.836535999999999</c:v>
                </c:pt>
                <c:pt idx="35">
                  <c:v>29.759103999999997</c:v>
                </c:pt>
                <c:pt idx="36">
                  <c:v>29.802815999999996</c:v>
                </c:pt>
                <c:pt idx="37">
                  <c:v>29.650359999999999</c:v>
                </c:pt>
                <c:pt idx="38">
                  <c:v>29.568533000000002</c:v>
                </c:pt>
                <c:pt idx="39">
                  <c:v>29.47757</c:v>
                </c:pt>
                <c:pt idx="40">
                  <c:v>29.342962</c:v>
                </c:pt>
                <c:pt idx="41">
                  <c:v>29.198049999999999</c:v>
                </c:pt>
                <c:pt idx="42">
                  <c:v>29.09037</c:v>
                </c:pt>
                <c:pt idx="43">
                  <c:v>28.894753000000001</c:v>
                </c:pt>
                <c:pt idx="44">
                  <c:v>29.132849</c:v>
                </c:pt>
                <c:pt idx="45">
                  <c:v>28.878790000000002</c:v>
                </c:pt>
                <c:pt idx="46">
                  <c:v>28.744266999999997</c:v>
                </c:pt>
                <c:pt idx="47">
                  <c:v>28.666681000000001</c:v>
                </c:pt>
                <c:pt idx="48">
                  <c:v>28.686449</c:v>
                </c:pt>
                <c:pt idx="49">
                  <c:v>28.598929999999999</c:v>
                </c:pt>
                <c:pt idx="50">
                  <c:v>28.632555</c:v>
                </c:pt>
              </c:numCache>
            </c:numRef>
          </c:val>
          <c:smooth val="0"/>
        </c:ser>
        <c:ser>
          <c:idx val="5"/>
          <c:order val="3"/>
          <c:tx>
            <c:strRef>
              <c:f>Sheet1!$E$1</c:f>
              <c:strCache>
                <c:ptCount val="1"/>
                <c:pt idx="0">
                  <c:v>High Oil &amp; Gas Supply</c:v>
                </c:pt>
              </c:strCache>
            </c:strRef>
          </c:tx>
          <c:spPr>
            <a:ln w="22225" cap="rnd">
              <a:solidFill>
                <a:schemeClr val="accent2">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34.408932</c:v>
                </c:pt>
                <c:pt idx="22">
                  <c:v>35.873321999999995</c:v>
                </c:pt>
                <c:pt idx="23">
                  <c:v>36.970309999999998</c:v>
                </c:pt>
                <c:pt idx="24">
                  <c:v>38.163525</c:v>
                </c:pt>
                <c:pt idx="25">
                  <c:v>38.917355000000001</c:v>
                </c:pt>
                <c:pt idx="26">
                  <c:v>39.287219999999998</c:v>
                </c:pt>
                <c:pt idx="27">
                  <c:v>39.833331999999999</c:v>
                </c:pt>
                <c:pt idx="28">
                  <c:v>41.073906000000001</c:v>
                </c:pt>
                <c:pt idx="29">
                  <c:v>41.689116999999996</c:v>
                </c:pt>
                <c:pt idx="30">
                  <c:v>42.248385999999996</c:v>
                </c:pt>
                <c:pt idx="31">
                  <c:v>42.747153999999995</c:v>
                </c:pt>
                <c:pt idx="32">
                  <c:v>43.332287000000001</c:v>
                </c:pt>
                <c:pt idx="33">
                  <c:v>44.589011999999997</c:v>
                </c:pt>
                <c:pt idx="34">
                  <c:v>45.093299999999999</c:v>
                </c:pt>
                <c:pt idx="35">
                  <c:v>45.427928999999999</c:v>
                </c:pt>
                <c:pt idx="36">
                  <c:v>45.792126000000003</c:v>
                </c:pt>
                <c:pt idx="37">
                  <c:v>46.271912</c:v>
                </c:pt>
                <c:pt idx="38">
                  <c:v>46.802933000000003</c:v>
                </c:pt>
                <c:pt idx="39">
                  <c:v>47.392555000000002</c:v>
                </c:pt>
                <c:pt idx="40">
                  <c:v>48.169739</c:v>
                </c:pt>
                <c:pt idx="41">
                  <c:v>48.707755999999996</c:v>
                </c:pt>
                <c:pt idx="42">
                  <c:v>49.112652000000004</c:v>
                </c:pt>
                <c:pt idx="43">
                  <c:v>49.613360999999998</c:v>
                </c:pt>
                <c:pt idx="44">
                  <c:v>50.092765999999997</c:v>
                </c:pt>
                <c:pt idx="45">
                  <c:v>50.424022999999998</c:v>
                </c:pt>
                <c:pt idx="46">
                  <c:v>50.980590999999997</c:v>
                </c:pt>
                <c:pt idx="47">
                  <c:v>51.480995</c:v>
                </c:pt>
                <c:pt idx="48">
                  <c:v>52.026012000000001</c:v>
                </c:pt>
                <c:pt idx="49">
                  <c:v>52.380569000000001</c:v>
                </c:pt>
                <c:pt idx="50">
                  <c:v>52.884868999999995</c:v>
                </c:pt>
              </c:numCache>
            </c:numRef>
          </c:val>
          <c:smooth val="0"/>
        </c:ser>
        <c:ser>
          <c:idx val="8"/>
          <c:order val="4"/>
          <c:tx>
            <c:strRef>
              <c:f>Sheet1!$F$1</c:f>
              <c:strCache>
                <c:ptCount val="1"/>
                <c:pt idx="0">
                  <c:v>Reference</c:v>
                </c:pt>
              </c:strCache>
            </c:strRef>
          </c:tx>
          <c:spPr>
            <a:ln w="2222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34.404159999999997</c:v>
                </c:pt>
                <c:pt idx="22">
                  <c:v>35.685916999999996</c:v>
                </c:pt>
                <c:pt idx="23">
                  <c:v>36.052287999999997</c:v>
                </c:pt>
                <c:pt idx="24">
                  <c:v>36.409576000000001</c:v>
                </c:pt>
                <c:pt idx="25">
                  <c:v>36.484558</c:v>
                </c:pt>
                <c:pt idx="26">
                  <c:v>36.570492000000002</c:v>
                </c:pt>
                <c:pt idx="27">
                  <c:v>36.719749</c:v>
                </c:pt>
                <c:pt idx="28">
                  <c:v>37.260258</c:v>
                </c:pt>
                <c:pt idx="29">
                  <c:v>37.513241000000001</c:v>
                </c:pt>
                <c:pt idx="30">
                  <c:v>37.622046999999995</c:v>
                </c:pt>
                <c:pt idx="31">
                  <c:v>37.932322999999997</c:v>
                </c:pt>
                <c:pt idx="32">
                  <c:v>38.346470000000004</c:v>
                </c:pt>
                <c:pt idx="33">
                  <c:v>38.504115999999996</c:v>
                </c:pt>
                <c:pt idx="34">
                  <c:v>38.598717000000001</c:v>
                </c:pt>
                <c:pt idx="35">
                  <c:v>38.595486000000001</c:v>
                </c:pt>
                <c:pt idx="36">
                  <c:v>38.704978999999994</c:v>
                </c:pt>
                <c:pt idx="37">
                  <c:v>38.893677000000004</c:v>
                </c:pt>
                <c:pt idx="38">
                  <c:v>39.146178999999997</c:v>
                </c:pt>
                <c:pt idx="39">
                  <c:v>39.350258000000004</c:v>
                </c:pt>
                <c:pt idx="40">
                  <c:v>39.641003000000005</c:v>
                </c:pt>
                <c:pt idx="41">
                  <c:v>39.966675000000002</c:v>
                </c:pt>
                <c:pt idx="42">
                  <c:v>40.267516999999998</c:v>
                </c:pt>
                <c:pt idx="43">
                  <c:v>40.517672999999995</c:v>
                </c:pt>
                <c:pt idx="44">
                  <c:v>41.030318999999999</c:v>
                </c:pt>
                <c:pt idx="45">
                  <c:v>41.324978000000002</c:v>
                </c:pt>
                <c:pt idx="46">
                  <c:v>41.571018000000002</c:v>
                </c:pt>
                <c:pt idx="47">
                  <c:v>41.819953999999996</c:v>
                </c:pt>
                <c:pt idx="48">
                  <c:v>42.058750000000003</c:v>
                </c:pt>
                <c:pt idx="49">
                  <c:v>42.259594</c:v>
                </c:pt>
                <c:pt idx="50">
                  <c:v>42.582271999999996</c:v>
                </c:pt>
              </c:numCache>
            </c:numRef>
          </c:val>
          <c:smooth val="0"/>
        </c:ser>
        <c:dLbls>
          <c:showLegendKey val="0"/>
          <c:showVal val="0"/>
          <c:showCatName val="0"/>
          <c:showSerName val="0"/>
          <c:showPercent val="0"/>
          <c:showBubbleSize val="0"/>
        </c:dLbls>
        <c:smooth val="0"/>
        <c:axId val="-356811744"/>
        <c:axId val="-356815008"/>
      </c:lineChart>
      <c:catAx>
        <c:axId val="-3568117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5008"/>
        <c:crosses val="autoZero"/>
        <c:auto val="1"/>
        <c:lblAlgn val="ctr"/>
        <c:lblOffset val="100"/>
        <c:tickLblSkip val="10"/>
        <c:tickMarkSkip val="10"/>
        <c:noMultiLvlLbl val="0"/>
      </c:catAx>
      <c:valAx>
        <c:axId val="-35681500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1744"/>
        <c:crossesAt val="22"/>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3856718145501"/>
          <c:y val="0.14840438807405237"/>
          <c:w val="0.67696735309670097"/>
          <c:h val="0.74845514338213093"/>
        </c:manualLayout>
      </c:layout>
      <c:areaChart>
        <c:grouping val="stacked"/>
        <c:varyColors val="0"/>
        <c:ser>
          <c:idx val="0"/>
          <c:order val="0"/>
          <c:tx>
            <c:strRef>
              <c:f>Sheet1!$B$1</c:f>
              <c:strCache>
                <c:ptCount val="1"/>
                <c:pt idx="0">
                  <c:v>Pipeline exports to Canada</c:v>
                </c:pt>
              </c:strCache>
            </c:strRef>
          </c:tx>
          <c:spPr>
            <a:solidFill>
              <a:schemeClr val="accent5"/>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0.90284539799999997</c:v>
                </c:pt>
                <c:pt idx="1">
                  <c:v>0.95093399999999995</c:v>
                </c:pt>
                <c:pt idx="2">
                  <c:v>1.024008</c:v>
                </c:pt>
                <c:pt idx="3">
                  <c:v>0.998695</c:v>
                </c:pt>
                <c:pt idx="4">
                  <c:v>1.012967</c:v>
                </c:pt>
                <c:pt idx="5">
                  <c:v>1.0190680000000001</c:v>
                </c:pt>
                <c:pt idx="6">
                  <c:v>1.0130189999999999</c:v>
                </c:pt>
                <c:pt idx="7">
                  <c:v>1.0257590000000001</c:v>
                </c:pt>
                <c:pt idx="8">
                  <c:v>1.0363720000000001</c:v>
                </c:pt>
                <c:pt idx="9">
                  <c:v>1.050656</c:v>
                </c:pt>
                <c:pt idx="10">
                  <c:v>1.0471189999999999</c:v>
                </c:pt>
                <c:pt idx="11">
                  <c:v>1.0750599999999999</c:v>
                </c:pt>
                <c:pt idx="12">
                  <c:v>1.084082</c:v>
                </c:pt>
                <c:pt idx="13">
                  <c:v>1.081358</c:v>
                </c:pt>
                <c:pt idx="14">
                  <c:v>1.0876479999999999</c:v>
                </c:pt>
                <c:pt idx="15">
                  <c:v>1.106792</c:v>
                </c:pt>
                <c:pt idx="16">
                  <c:v>1.1219410000000001</c:v>
                </c:pt>
                <c:pt idx="17">
                  <c:v>1.127397</c:v>
                </c:pt>
                <c:pt idx="18">
                  <c:v>1.1376299999999999</c:v>
                </c:pt>
                <c:pt idx="19">
                  <c:v>1.1513789999999999</c:v>
                </c:pt>
                <c:pt idx="20">
                  <c:v>1.163681</c:v>
                </c:pt>
                <c:pt idx="21">
                  <c:v>1.172949</c:v>
                </c:pt>
                <c:pt idx="22">
                  <c:v>1.1821090000000001</c:v>
                </c:pt>
                <c:pt idx="23">
                  <c:v>1.195675</c:v>
                </c:pt>
                <c:pt idx="24">
                  <c:v>1.231082</c:v>
                </c:pt>
                <c:pt idx="25">
                  <c:v>1.2465079999999999</c:v>
                </c:pt>
                <c:pt idx="26">
                  <c:v>1.274986</c:v>
                </c:pt>
                <c:pt idx="27">
                  <c:v>1.3003929999999999</c:v>
                </c:pt>
                <c:pt idx="28">
                  <c:v>1.3107120000000001</c:v>
                </c:pt>
                <c:pt idx="29">
                  <c:v>1.3326359999999999</c:v>
                </c:pt>
                <c:pt idx="30">
                  <c:v>1.3539650000000001</c:v>
                </c:pt>
              </c:numCache>
            </c:numRef>
          </c:val>
        </c:ser>
        <c:ser>
          <c:idx val="1"/>
          <c:order val="1"/>
          <c:tx>
            <c:strRef>
              <c:f>Sheet1!$C$1</c:f>
              <c:strCache>
                <c:ptCount val="1"/>
                <c:pt idx="0">
                  <c:v>Pipeline exports to Mexico</c:v>
                </c:pt>
              </c:strCache>
            </c:strRef>
          </c:tx>
          <c:spPr>
            <a:solidFill>
              <a:schemeClr val="accent2"/>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2.0260386810000002</c:v>
                </c:pt>
                <c:pt idx="1">
                  <c:v>2.2186469999999998</c:v>
                </c:pt>
                <c:pt idx="2">
                  <c:v>2.3291460000000002</c:v>
                </c:pt>
                <c:pt idx="3">
                  <c:v>2.3303229999999999</c:v>
                </c:pt>
                <c:pt idx="4">
                  <c:v>2.369745</c:v>
                </c:pt>
                <c:pt idx="5">
                  <c:v>2.4243009999999998</c:v>
                </c:pt>
                <c:pt idx="6">
                  <c:v>2.4568650000000001</c:v>
                </c:pt>
                <c:pt idx="7">
                  <c:v>2.504359</c:v>
                </c:pt>
                <c:pt idx="8">
                  <c:v>2.5900080000000001</c:v>
                </c:pt>
                <c:pt idx="9">
                  <c:v>2.6417419999999998</c:v>
                </c:pt>
                <c:pt idx="10">
                  <c:v>2.6821739999999998</c:v>
                </c:pt>
                <c:pt idx="11">
                  <c:v>2.7325400000000002</c:v>
                </c:pt>
                <c:pt idx="12">
                  <c:v>2.7773650000000001</c:v>
                </c:pt>
                <c:pt idx="13">
                  <c:v>2.8176060000000001</c:v>
                </c:pt>
                <c:pt idx="14">
                  <c:v>2.8628740000000001</c:v>
                </c:pt>
                <c:pt idx="15">
                  <c:v>2.908328</c:v>
                </c:pt>
                <c:pt idx="16">
                  <c:v>2.9180009999999998</c:v>
                </c:pt>
                <c:pt idx="17">
                  <c:v>2.9302429999999999</c:v>
                </c:pt>
                <c:pt idx="18">
                  <c:v>2.945265</c:v>
                </c:pt>
                <c:pt idx="19">
                  <c:v>2.959263</c:v>
                </c:pt>
                <c:pt idx="20">
                  <c:v>2.976756</c:v>
                </c:pt>
                <c:pt idx="21">
                  <c:v>2.9772370000000001</c:v>
                </c:pt>
                <c:pt idx="22">
                  <c:v>2.9797859999999998</c:v>
                </c:pt>
                <c:pt idx="23">
                  <c:v>2.9792339999999999</c:v>
                </c:pt>
                <c:pt idx="24">
                  <c:v>2.9839129999999998</c:v>
                </c:pt>
                <c:pt idx="25">
                  <c:v>2.9857230000000001</c:v>
                </c:pt>
                <c:pt idx="26">
                  <c:v>2.9701610000000001</c:v>
                </c:pt>
                <c:pt idx="27">
                  <c:v>2.9524940000000002</c:v>
                </c:pt>
                <c:pt idx="28">
                  <c:v>2.934904</c:v>
                </c:pt>
                <c:pt idx="29">
                  <c:v>2.9173260000000001</c:v>
                </c:pt>
                <c:pt idx="30">
                  <c:v>2.9007369999999999</c:v>
                </c:pt>
              </c:numCache>
            </c:numRef>
          </c:val>
        </c:ser>
        <c:ser>
          <c:idx val="2"/>
          <c:order val="2"/>
          <c:tx>
            <c:strRef>
              <c:f>Sheet1!$D$1</c:f>
              <c:strCache>
                <c:ptCount val="1"/>
                <c:pt idx="0">
                  <c:v>LNG exports</c:v>
                </c:pt>
              </c:strCache>
            </c:strRef>
          </c:tx>
          <c:spPr>
            <a:solidFill>
              <a:schemeClr val="tx2"/>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2.3547230009999902</c:v>
                </c:pt>
                <c:pt idx="1">
                  <c:v>3.5793599999999999</c:v>
                </c:pt>
                <c:pt idx="2">
                  <c:v>4.1955</c:v>
                </c:pt>
                <c:pt idx="3">
                  <c:v>4.4365750000000004</c:v>
                </c:pt>
                <c:pt idx="4">
                  <c:v>4.4810759999999998</c:v>
                </c:pt>
                <c:pt idx="5">
                  <c:v>4.6510009999999999</c:v>
                </c:pt>
                <c:pt idx="6">
                  <c:v>4.6630580000000004</c:v>
                </c:pt>
                <c:pt idx="7">
                  <c:v>4.763058</c:v>
                </c:pt>
                <c:pt idx="8">
                  <c:v>4.9758329999999997</c:v>
                </c:pt>
                <c:pt idx="9">
                  <c:v>5.3630579999999997</c:v>
                </c:pt>
                <c:pt idx="10">
                  <c:v>5.763058</c:v>
                </c:pt>
                <c:pt idx="11">
                  <c:v>5.9630580000000002</c:v>
                </c:pt>
                <c:pt idx="12">
                  <c:v>6.1758329999999999</c:v>
                </c:pt>
                <c:pt idx="13">
                  <c:v>6.3630579999999997</c:v>
                </c:pt>
                <c:pt idx="14">
                  <c:v>6.5630579999999998</c:v>
                </c:pt>
                <c:pt idx="15">
                  <c:v>6.763058</c:v>
                </c:pt>
                <c:pt idx="16">
                  <c:v>6.9758329999999997</c:v>
                </c:pt>
                <c:pt idx="17">
                  <c:v>7.1630580000000004</c:v>
                </c:pt>
                <c:pt idx="18">
                  <c:v>7.263058</c:v>
                </c:pt>
                <c:pt idx="19">
                  <c:v>7.3630579999999997</c:v>
                </c:pt>
                <c:pt idx="20">
                  <c:v>7.5758330000000003</c:v>
                </c:pt>
                <c:pt idx="21">
                  <c:v>7.6630580000000004</c:v>
                </c:pt>
                <c:pt idx="22">
                  <c:v>7.6630580000000004</c:v>
                </c:pt>
                <c:pt idx="23">
                  <c:v>7.6630580000000004</c:v>
                </c:pt>
                <c:pt idx="24">
                  <c:v>7.6758329999999999</c:v>
                </c:pt>
                <c:pt idx="25">
                  <c:v>7.6630580000000004</c:v>
                </c:pt>
                <c:pt idx="26">
                  <c:v>7.6630580000000004</c:v>
                </c:pt>
                <c:pt idx="27">
                  <c:v>7.6630580000000004</c:v>
                </c:pt>
                <c:pt idx="28">
                  <c:v>7.6758329999999999</c:v>
                </c:pt>
                <c:pt idx="29">
                  <c:v>7.6630580000000004</c:v>
                </c:pt>
                <c:pt idx="30">
                  <c:v>7.6630580000000004</c:v>
                </c:pt>
              </c:numCache>
            </c:numRef>
          </c:val>
        </c:ser>
        <c:dLbls>
          <c:showLegendKey val="0"/>
          <c:showVal val="0"/>
          <c:showCatName val="0"/>
          <c:showSerName val="0"/>
          <c:showPercent val="0"/>
          <c:showBubbleSize val="0"/>
        </c:dLbls>
        <c:axId val="-356807936"/>
        <c:axId val="-356814464"/>
      </c:areaChart>
      <c:areaChart>
        <c:grouping val="stacked"/>
        <c:varyColors val="0"/>
        <c:ser>
          <c:idx val="3"/>
          <c:order val="3"/>
          <c:tx>
            <c:strRef>
              <c:f>Sheet1!$E$1</c:f>
              <c:strCache>
                <c:ptCount val="1"/>
                <c:pt idx="0">
                  <c:v>Pipeline imports from Canada per day</c:v>
                </c:pt>
              </c:strCache>
            </c:strRef>
          </c:tx>
          <c:spPr>
            <a:solidFill>
              <a:schemeClr val="accent5">
                <a:lumMod val="60000"/>
                <a:lumOff val="40000"/>
              </a:schemeClr>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-2.5004642289999999</c:v>
                </c:pt>
                <c:pt idx="1">
                  <c:v>-2.693298</c:v>
                </c:pt>
                <c:pt idx="2">
                  <c:v>-2.3209780000000002</c:v>
                </c:pt>
                <c:pt idx="3">
                  <c:v>-2.1572300000000002</c:v>
                </c:pt>
                <c:pt idx="4">
                  <c:v>-2.0056970000000001</c:v>
                </c:pt>
                <c:pt idx="5">
                  <c:v>-1.9374769999999999</c:v>
                </c:pt>
                <c:pt idx="6">
                  <c:v>-1.9120900000000001</c:v>
                </c:pt>
                <c:pt idx="7">
                  <c:v>-1.869076</c:v>
                </c:pt>
                <c:pt idx="8">
                  <c:v>-1.7748139999999999</c:v>
                </c:pt>
                <c:pt idx="9">
                  <c:v>-1.5807</c:v>
                </c:pt>
                <c:pt idx="10">
                  <c:v>-1.5268699999999999</c:v>
                </c:pt>
                <c:pt idx="11">
                  <c:v>-1.40411</c:v>
                </c:pt>
                <c:pt idx="12">
                  <c:v>-1.3997090000000001</c:v>
                </c:pt>
                <c:pt idx="13">
                  <c:v>-1.4537169999999999</c:v>
                </c:pt>
                <c:pt idx="14">
                  <c:v>-1.408995</c:v>
                </c:pt>
                <c:pt idx="15">
                  <c:v>-1.3769309999999999</c:v>
                </c:pt>
                <c:pt idx="16">
                  <c:v>-1.3797699999999999</c:v>
                </c:pt>
                <c:pt idx="17">
                  <c:v>-1.3800060000000001</c:v>
                </c:pt>
                <c:pt idx="18">
                  <c:v>-1.349513</c:v>
                </c:pt>
                <c:pt idx="19">
                  <c:v>-1.3308949999999999</c:v>
                </c:pt>
                <c:pt idx="20">
                  <c:v>-1.281625</c:v>
                </c:pt>
                <c:pt idx="21">
                  <c:v>-1.236783</c:v>
                </c:pt>
                <c:pt idx="22">
                  <c:v>-1.2056519999999999</c:v>
                </c:pt>
                <c:pt idx="23">
                  <c:v>-1.187897</c:v>
                </c:pt>
                <c:pt idx="24">
                  <c:v>-1.073998</c:v>
                </c:pt>
                <c:pt idx="25">
                  <c:v>-1.0365679999999999</c:v>
                </c:pt>
                <c:pt idx="26">
                  <c:v>-1.0104409999999999</c:v>
                </c:pt>
                <c:pt idx="27">
                  <c:v>-0.99117</c:v>
                </c:pt>
                <c:pt idx="28">
                  <c:v>-0.99737900000000002</c:v>
                </c:pt>
                <c:pt idx="29">
                  <c:v>-0.99701899999999999</c:v>
                </c:pt>
                <c:pt idx="30">
                  <c:v>-0.987514</c:v>
                </c:pt>
              </c:numCache>
            </c:numRef>
          </c:val>
        </c:ser>
        <c:ser>
          <c:idx val="4"/>
          <c:order val="4"/>
          <c:tx>
            <c:strRef>
              <c:f>Sheet1!$F$1</c:f>
              <c:strCache>
                <c:ptCount val="1"/>
                <c:pt idx="0">
                  <c:v>Pipeline imports from Mexico per day</c:v>
                </c:pt>
              </c:strCache>
            </c:strRef>
          </c:tx>
          <c:spPr>
            <a:solidFill>
              <a:srgbClr val="BD732A"/>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-1.706267E-3</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ser>
        <c:ser>
          <c:idx val="5"/>
          <c:order val="5"/>
          <c:tx>
            <c:strRef>
              <c:f>Sheet1!$G$1</c:f>
              <c:strCache>
                <c:ptCount val="1"/>
                <c:pt idx="0">
                  <c:v>LNG imports per day</c:v>
                </c:pt>
              </c:strCache>
            </c:strRef>
          </c:tx>
          <c:spPr>
            <a:solidFill>
              <a:schemeClr val="accent1"/>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-4.6139280999999997E-2</c:v>
                </c:pt>
                <c:pt idx="1">
                  <c:v>-3.7290999999999998E-2</c:v>
                </c:pt>
                <c:pt idx="2">
                  <c:v>-7.8645000000000007E-2</c:v>
                </c:pt>
                <c:pt idx="3">
                  <c:v>-7.6622999999999997E-2</c:v>
                </c:pt>
                <c:pt idx="4">
                  <c:v>-7.4602000000000002E-2</c:v>
                </c:pt>
                <c:pt idx="5">
                  <c:v>-7.2580000000000006E-2</c:v>
                </c:pt>
                <c:pt idx="6">
                  <c:v>-7.0557999999999996E-2</c:v>
                </c:pt>
                <c:pt idx="7">
                  <c:v>-6.8537000000000001E-2</c:v>
                </c:pt>
                <c:pt idx="8">
                  <c:v>-6.8537000000000001E-2</c:v>
                </c:pt>
                <c:pt idx="9">
                  <c:v>-6.8537000000000001E-2</c:v>
                </c:pt>
                <c:pt idx="10">
                  <c:v>-6.8537000000000001E-2</c:v>
                </c:pt>
                <c:pt idx="11">
                  <c:v>-6.8537000000000001E-2</c:v>
                </c:pt>
                <c:pt idx="12">
                  <c:v>-6.8537000000000001E-2</c:v>
                </c:pt>
                <c:pt idx="13">
                  <c:v>-6.8537000000000001E-2</c:v>
                </c:pt>
                <c:pt idx="14">
                  <c:v>-6.8537000000000001E-2</c:v>
                </c:pt>
                <c:pt idx="15">
                  <c:v>-6.8537000000000001E-2</c:v>
                </c:pt>
                <c:pt idx="16">
                  <c:v>-6.8537000000000001E-2</c:v>
                </c:pt>
                <c:pt idx="17">
                  <c:v>-6.8537000000000001E-2</c:v>
                </c:pt>
                <c:pt idx="18">
                  <c:v>-6.8537000000000001E-2</c:v>
                </c:pt>
                <c:pt idx="19">
                  <c:v>-6.8537000000000001E-2</c:v>
                </c:pt>
                <c:pt idx="20">
                  <c:v>-6.8537000000000001E-2</c:v>
                </c:pt>
                <c:pt idx="21">
                  <c:v>-6.8537000000000001E-2</c:v>
                </c:pt>
                <c:pt idx="22">
                  <c:v>-6.8537000000000001E-2</c:v>
                </c:pt>
                <c:pt idx="23">
                  <c:v>-6.8537000000000001E-2</c:v>
                </c:pt>
                <c:pt idx="24">
                  <c:v>-6.8537000000000001E-2</c:v>
                </c:pt>
                <c:pt idx="25">
                  <c:v>-6.8537000000000001E-2</c:v>
                </c:pt>
                <c:pt idx="26">
                  <c:v>-6.8537000000000001E-2</c:v>
                </c:pt>
                <c:pt idx="27">
                  <c:v>-6.8537000000000001E-2</c:v>
                </c:pt>
                <c:pt idx="28">
                  <c:v>-6.8537000000000001E-2</c:v>
                </c:pt>
                <c:pt idx="29">
                  <c:v>-6.8537000000000001E-2</c:v>
                </c:pt>
                <c:pt idx="30">
                  <c:v>-6.8537000000000001E-2</c:v>
                </c:pt>
              </c:numCache>
            </c:numRef>
          </c:val>
        </c:ser>
        <c:dLbls>
          <c:showLegendKey val="0"/>
          <c:showVal val="0"/>
          <c:showCatName val="0"/>
          <c:showSerName val="0"/>
          <c:showPercent val="0"/>
          <c:showBubbleSize val="0"/>
        </c:dLbls>
        <c:axId val="-356810112"/>
        <c:axId val="-356813376"/>
      </c:areaChart>
      <c:lineChart>
        <c:grouping val="standard"/>
        <c:varyColors val="0"/>
        <c:ser>
          <c:idx val="6"/>
          <c:order val="6"/>
          <c:tx>
            <c:strRef>
              <c:f>Sheet1!$H$1</c:f>
              <c:strCache>
                <c:ptCount val="1"/>
                <c:pt idx="0">
                  <c:v>net exports</c:v>
                </c:pt>
              </c:strCache>
            </c:strRef>
          </c:tx>
          <c:spPr>
            <a:ln w="9525" cap="rnd">
              <a:solidFill>
                <a:schemeClr val="bg1">
                  <a:lumMod val="75000"/>
                </a:schemeClr>
              </a:solidFill>
              <a:prstDash val="dash"/>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Sheet1!$H$2:$H$32</c:f>
              <c:numCache>
                <c:formatCode>General</c:formatCode>
                <c:ptCount val="31"/>
                <c:pt idx="0">
                  <c:v>2.7322654260000001</c:v>
                </c:pt>
                <c:pt idx="1">
                  <c:v>4.0183520000000001</c:v>
                </c:pt>
                <c:pt idx="2">
                  <c:v>5.1490320000000001</c:v>
                </c:pt>
                <c:pt idx="3">
                  <c:v>5.5317410000000002</c:v>
                </c:pt>
                <c:pt idx="4">
                  <c:v>5.7834899999999996</c:v>
                </c:pt>
                <c:pt idx="5">
                  <c:v>6.0843129999999999</c:v>
                </c:pt>
                <c:pt idx="6">
                  <c:v>6.1502929999999996</c:v>
                </c:pt>
                <c:pt idx="7">
                  <c:v>6.3555630000000001</c:v>
                </c:pt>
                <c:pt idx="8">
                  <c:v>6.7588629999999998</c:v>
                </c:pt>
                <c:pt idx="9">
                  <c:v>7.4062189999999903</c:v>
                </c:pt>
                <c:pt idx="10">
                  <c:v>7.8969439999999897</c:v>
                </c:pt>
                <c:pt idx="11">
                  <c:v>8.29801099999999</c:v>
                </c:pt>
                <c:pt idx="12">
                  <c:v>8.5690340000000003</c:v>
                </c:pt>
                <c:pt idx="13">
                  <c:v>8.7397679999999998</c:v>
                </c:pt>
                <c:pt idx="14">
                  <c:v>9.0360479999999992</c:v>
                </c:pt>
                <c:pt idx="15">
                  <c:v>9.3327100000000005</c:v>
                </c:pt>
                <c:pt idx="16">
                  <c:v>9.5674689999999991</c:v>
                </c:pt>
                <c:pt idx="17">
                  <c:v>9.7721549999999997</c:v>
                </c:pt>
                <c:pt idx="18">
                  <c:v>9.9279039999999998</c:v>
                </c:pt>
                <c:pt idx="19">
                  <c:v>10.074268999999999</c:v>
                </c:pt>
                <c:pt idx="20">
                  <c:v>10.366108000000001</c:v>
                </c:pt>
                <c:pt idx="21">
                  <c:v>10.507923999999999</c:v>
                </c:pt>
                <c:pt idx="22">
                  <c:v>10.550763999999999</c:v>
                </c:pt>
                <c:pt idx="23">
                  <c:v>10.581533</c:v>
                </c:pt>
                <c:pt idx="24">
                  <c:v>10.748294</c:v>
                </c:pt>
                <c:pt idx="25">
                  <c:v>10.790184</c:v>
                </c:pt>
                <c:pt idx="26">
                  <c:v>10.829226999999999</c:v>
                </c:pt>
                <c:pt idx="27">
                  <c:v>10.856237999999999</c:v>
                </c:pt>
                <c:pt idx="28">
                  <c:v>10.855532999999999</c:v>
                </c:pt>
                <c:pt idx="29">
                  <c:v>10.847463999999899</c:v>
                </c:pt>
                <c:pt idx="30">
                  <c:v>10.86171</c:v>
                </c:pt>
              </c:numCache>
            </c:numRef>
          </c:val>
          <c:smooth val="0"/>
        </c:ser>
        <c:dLbls>
          <c:showLegendKey val="0"/>
          <c:showVal val="0"/>
          <c:showCatName val="0"/>
          <c:showSerName val="0"/>
          <c:showPercent val="0"/>
          <c:showBubbleSize val="0"/>
        </c:dLbls>
        <c:marker val="1"/>
        <c:smooth val="0"/>
        <c:axId val="-356807936"/>
        <c:axId val="-356814464"/>
      </c:lineChart>
      <c:catAx>
        <c:axId val="-35680793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4464"/>
        <c:crosses val="autoZero"/>
        <c:auto val="1"/>
        <c:lblAlgn val="ctr"/>
        <c:lblOffset val="100"/>
        <c:tickLblSkip val="10"/>
        <c:tickMarkSkip val="10"/>
        <c:noMultiLvlLbl val="0"/>
      </c:catAx>
      <c:valAx>
        <c:axId val="-356814464"/>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alpha val="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07936"/>
        <c:crossesAt val="12"/>
        <c:crossBetween val="midCat"/>
        <c:majorUnit val="5"/>
      </c:valAx>
      <c:valAx>
        <c:axId val="-356813376"/>
        <c:scaling>
          <c:orientation val="minMax"/>
          <c:max val="41.095890000000004"/>
          <c:min val="-13.69863"/>
        </c:scaling>
        <c:delete val="0"/>
        <c:axPos val="r"/>
        <c:numFmt formatCode="#,##0.0" sourceLinked="0"/>
        <c:majorTickMark val="out"/>
        <c:minorTickMark val="none"/>
        <c:tickLblPos val="nextTo"/>
        <c:spPr>
          <a:noFill/>
          <a:ln>
            <a:noFill/>
          </a:ln>
          <a:effectLst/>
        </c:spPr>
        <c:txPr>
          <a:bodyPr rot="60000" spcFirstLastPara="1" vertOverflow="ellipsis" wrap="square" anchor="ctr" anchorCtr="1"/>
          <a:lstStyle/>
          <a:p>
            <a:pPr algn="just">
              <a:defRPr sz="1200" b="0" i="0" u="none" strike="noStrike" kern="1200" baseline="0">
                <a:solidFill>
                  <a:schemeClr val="tx1"/>
                </a:solidFill>
                <a:latin typeface="+mn-lt"/>
                <a:ea typeface="+mn-ea"/>
                <a:cs typeface="+mn-cs"/>
              </a:defRPr>
            </a:pPr>
            <a:endParaRPr lang="en-US"/>
          </a:p>
        </c:txPr>
        <c:crossAx val="-356810112"/>
        <c:crosses val="max"/>
        <c:crossBetween val="between"/>
        <c:majorUnit val="13.69863"/>
      </c:valAx>
      <c:catAx>
        <c:axId val="-356810112"/>
        <c:scaling>
          <c:orientation val="minMax"/>
        </c:scaling>
        <c:delete val="1"/>
        <c:axPos val="b"/>
        <c:numFmt formatCode="General" sourceLinked="1"/>
        <c:majorTickMark val="out"/>
        <c:minorTickMark val="none"/>
        <c:tickLblPos val="nextTo"/>
        <c:crossAx val="-356813376"/>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73171410275783E-2"/>
          <c:y val="0.16492632803288818"/>
          <c:w val="0.79385717410323708"/>
          <c:h val="0.74423448536518477"/>
        </c:manualLayout>
      </c:layout>
      <c:areaChart>
        <c:grouping val="stacked"/>
        <c:varyColors val="0"/>
        <c:ser>
          <c:idx val="0"/>
          <c:order val="0"/>
          <c:tx>
            <c:strRef>
              <c:f>Sheet1!$B$1</c:f>
              <c:strCache>
                <c:ptCount val="1"/>
                <c:pt idx="0">
                  <c:v>Pipeline exports to Canada</c:v>
                </c:pt>
              </c:strCache>
            </c:strRef>
          </c:tx>
          <c:spPr>
            <a:solidFill>
              <a:schemeClr val="accent5"/>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0.90284539799999997</c:v>
                </c:pt>
                <c:pt idx="1">
                  <c:v>0.95093399999999995</c:v>
                </c:pt>
                <c:pt idx="2">
                  <c:v>0.96868100000000001</c:v>
                </c:pt>
                <c:pt idx="3">
                  <c:v>0.91883800000000004</c:v>
                </c:pt>
                <c:pt idx="4">
                  <c:v>0.91662200000000005</c:v>
                </c:pt>
                <c:pt idx="5">
                  <c:v>0.91765799999999997</c:v>
                </c:pt>
                <c:pt idx="6">
                  <c:v>0.90394600000000003</c:v>
                </c:pt>
                <c:pt idx="7">
                  <c:v>0.92676000000000003</c:v>
                </c:pt>
                <c:pt idx="8">
                  <c:v>0.92379800000000001</c:v>
                </c:pt>
                <c:pt idx="9">
                  <c:v>0.96465199999999995</c:v>
                </c:pt>
                <c:pt idx="10">
                  <c:v>0.97673900000000002</c:v>
                </c:pt>
                <c:pt idx="11">
                  <c:v>1.0269600000000001</c:v>
                </c:pt>
                <c:pt idx="12">
                  <c:v>1.030983</c:v>
                </c:pt>
                <c:pt idx="13">
                  <c:v>1.0404899999999999</c:v>
                </c:pt>
                <c:pt idx="14">
                  <c:v>1.04077</c:v>
                </c:pt>
                <c:pt idx="15">
                  <c:v>1.057909</c:v>
                </c:pt>
                <c:pt idx="16">
                  <c:v>1.0623880000000001</c:v>
                </c:pt>
                <c:pt idx="17">
                  <c:v>1.0732900000000001</c:v>
                </c:pt>
                <c:pt idx="18">
                  <c:v>1.0869230000000001</c:v>
                </c:pt>
                <c:pt idx="19">
                  <c:v>1.1054539999999999</c:v>
                </c:pt>
                <c:pt idx="20">
                  <c:v>1.119421</c:v>
                </c:pt>
                <c:pt idx="21">
                  <c:v>1.136951</c:v>
                </c:pt>
                <c:pt idx="22">
                  <c:v>1.1459010000000001</c:v>
                </c:pt>
                <c:pt idx="23">
                  <c:v>1.1645509999999999</c:v>
                </c:pt>
                <c:pt idx="24">
                  <c:v>1.1935659999999999</c:v>
                </c:pt>
                <c:pt idx="25">
                  <c:v>1.209525</c:v>
                </c:pt>
                <c:pt idx="26">
                  <c:v>1.216977</c:v>
                </c:pt>
                <c:pt idx="27">
                  <c:v>1.228961</c:v>
                </c:pt>
                <c:pt idx="28">
                  <c:v>1.238828</c:v>
                </c:pt>
                <c:pt idx="29">
                  <c:v>1.2433209999999999</c:v>
                </c:pt>
                <c:pt idx="30">
                  <c:v>1.2528630000000001</c:v>
                </c:pt>
              </c:numCache>
            </c:numRef>
          </c:val>
        </c:ser>
        <c:ser>
          <c:idx val="1"/>
          <c:order val="1"/>
          <c:tx>
            <c:strRef>
              <c:f>Sheet1!$C$1</c:f>
              <c:strCache>
                <c:ptCount val="1"/>
                <c:pt idx="0">
                  <c:v>Pipeline exports to Mexico</c:v>
                </c:pt>
              </c:strCache>
            </c:strRef>
          </c:tx>
          <c:spPr>
            <a:solidFill>
              <a:schemeClr val="accent2"/>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2.0260386810000002</c:v>
                </c:pt>
                <c:pt idx="1">
                  <c:v>2.2186659999999998</c:v>
                </c:pt>
                <c:pt idx="2">
                  <c:v>2.3117740000000002</c:v>
                </c:pt>
                <c:pt idx="3">
                  <c:v>2.2850709999999999</c:v>
                </c:pt>
                <c:pt idx="4">
                  <c:v>2.274375</c:v>
                </c:pt>
                <c:pt idx="5">
                  <c:v>2.2710050000000002</c:v>
                </c:pt>
                <c:pt idx="6">
                  <c:v>2.2400229999999999</c:v>
                </c:pt>
                <c:pt idx="7">
                  <c:v>2.2324440000000001</c:v>
                </c:pt>
                <c:pt idx="8">
                  <c:v>2.2609880000000002</c:v>
                </c:pt>
                <c:pt idx="9">
                  <c:v>2.2644609999999998</c:v>
                </c:pt>
                <c:pt idx="10">
                  <c:v>2.253676</c:v>
                </c:pt>
                <c:pt idx="11">
                  <c:v>2.2526660000000001</c:v>
                </c:pt>
                <c:pt idx="12">
                  <c:v>2.2505950000000001</c:v>
                </c:pt>
                <c:pt idx="13">
                  <c:v>2.2477749999999999</c:v>
                </c:pt>
                <c:pt idx="14">
                  <c:v>2.2466249999999999</c:v>
                </c:pt>
                <c:pt idx="15">
                  <c:v>2.2503739999999999</c:v>
                </c:pt>
                <c:pt idx="16">
                  <c:v>2.2152590000000001</c:v>
                </c:pt>
                <c:pt idx="17">
                  <c:v>2.1905070000000002</c:v>
                </c:pt>
                <c:pt idx="18">
                  <c:v>2.165807</c:v>
                </c:pt>
                <c:pt idx="19">
                  <c:v>2.1388280000000002</c:v>
                </c:pt>
                <c:pt idx="20">
                  <c:v>2.1173989999999998</c:v>
                </c:pt>
                <c:pt idx="21">
                  <c:v>2.0925829999999999</c:v>
                </c:pt>
                <c:pt idx="22">
                  <c:v>2.0696240000000001</c:v>
                </c:pt>
                <c:pt idx="23">
                  <c:v>2.045677</c:v>
                </c:pt>
                <c:pt idx="24">
                  <c:v>2.0200360000000002</c:v>
                </c:pt>
                <c:pt idx="25">
                  <c:v>2.0023339999999998</c:v>
                </c:pt>
                <c:pt idx="26">
                  <c:v>1.9598679999999999</c:v>
                </c:pt>
                <c:pt idx="27">
                  <c:v>1.915354</c:v>
                </c:pt>
                <c:pt idx="28">
                  <c:v>1.8718490000000001</c:v>
                </c:pt>
                <c:pt idx="29">
                  <c:v>1.825501</c:v>
                </c:pt>
                <c:pt idx="30">
                  <c:v>1.780362</c:v>
                </c:pt>
              </c:numCache>
            </c:numRef>
          </c:val>
        </c:ser>
        <c:ser>
          <c:idx val="2"/>
          <c:order val="2"/>
          <c:tx>
            <c:strRef>
              <c:f>Sheet1!$D$1</c:f>
              <c:strCache>
                <c:ptCount val="1"/>
                <c:pt idx="0">
                  <c:v>LNG exports</c:v>
                </c:pt>
              </c:strCache>
            </c:strRef>
          </c:tx>
          <c:spPr>
            <a:solidFill>
              <a:schemeClr val="tx2"/>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2.3547230009999902</c:v>
                </c:pt>
                <c:pt idx="1">
                  <c:v>3.5793599999999999</c:v>
                </c:pt>
                <c:pt idx="2">
                  <c:v>4.1809240000000001</c:v>
                </c:pt>
                <c:pt idx="3">
                  <c:v>4.4346880000000004</c:v>
                </c:pt>
                <c:pt idx="4">
                  <c:v>4.4810759999999998</c:v>
                </c:pt>
                <c:pt idx="5">
                  <c:v>4.6510009999999999</c:v>
                </c:pt>
                <c:pt idx="6">
                  <c:v>4.6630580000000004</c:v>
                </c:pt>
                <c:pt idx="7">
                  <c:v>4.6630580000000004</c:v>
                </c:pt>
                <c:pt idx="8">
                  <c:v>4.6758329999999999</c:v>
                </c:pt>
                <c:pt idx="9">
                  <c:v>4.6625779999999999</c:v>
                </c:pt>
                <c:pt idx="10">
                  <c:v>4.6583410000000001</c:v>
                </c:pt>
                <c:pt idx="11">
                  <c:v>4.6181530000000004</c:v>
                </c:pt>
                <c:pt idx="12">
                  <c:v>4.5573309999999996</c:v>
                </c:pt>
                <c:pt idx="13">
                  <c:v>4.4017629999999999</c:v>
                </c:pt>
                <c:pt idx="14">
                  <c:v>4.2688079999999999</c:v>
                </c:pt>
                <c:pt idx="15">
                  <c:v>4.2503000000000002</c:v>
                </c:pt>
                <c:pt idx="16">
                  <c:v>4.3584959999999997</c:v>
                </c:pt>
                <c:pt idx="17">
                  <c:v>4.2329499999999998</c:v>
                </c:pt>
                <c:pt idx="18">
                  <c:v>4.0718379999999996</c:v>
                </c:pt>
                <c:pt idx="19">
                  <c:v>3.9408430000000001</c:v>
                </c:pt>
                <c:pt idx="20">
                  <c:v>3.7520709999999999</c:v>
                </c:pt>
                <c:pt idx="21">
                  <c:v>3.5087269999999999</c:v>
                </c:pt>
                <c:pt idx="22">
                  <c:v>3.270391</c:v>
                </c:pt>
                <c:pt idx="23">
                  <c:v>2.9277479999999998</c:v>
                </c:pt>
                <c:pt idx="24">
                  <c:v>2.9305089999999998</c:v>
                </c:pt>
                <c:pt idx="25">
                  <c:v>2.5521989999999999</c:v>
                </c:pt>
                <c:pt idx="26">
                  <c:v>2.4172880000000001</c:v>
                </c:pt>
                <c:pt idx="27">
                  <c:v>2.368922</c:v>
                </c:pt>
                <c:pt idx="28">
                  <c:v>2.3315239999999999</c:v>
                </c:pt>
                <c:pt idx="29">
                  <c:v>2.230032</c:v>
                </c:pt>
                <c:pt idx="30">
                  <c:v>2.1384089999999998</c:v>
                </c:pt>
              </c:numCache>
            </c:numRef>
          </c:val>
        </c:ser>
        <c:dLbls>
          <c:showLegendKey val="0"/>
          <c:showVal val="0"/>
          <c:showCatName val="0"/>
          <c:showSerName val="0"/>
          <c:showPercent val="0"/>
          <c:showBubbleSize val="0"/>
        </c:dLbls>
        <c:axId val="-356812288"/>
        <c:axId val="-356811200"/>
      </c:areaChart>
      <c:areaChart>
        <c:grouping val="stacked"/>
        <c:varyColors val="0"/>
        <c:ser>
          <c:idx val="3"/>
          <c:order val="3"/>
          <c:tx>
            <c:strRef>
              <c:f>Sheet1!$E$1</c:f>
              <c:strCache>
                <c:ptCount val="1"/>
                <c:pt idx="0">
                  <c:v>Pipeline imports from Canada per day</c:v>
                </c:pt>
              </c:strCache>
            </c:strRef>
          </c:tx>
          <c:spPr>
            <a:solidFill>
              <a:schemeClr val="accent5">
                <a:lumMod val="60000"/>
                <a:lumOff val="40000"/>
              </a:schemeClr>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-2.5004642289999999</c:v>
                </c:pt>
                <c:pt idx="1">
                  <c:v>-2.7013069999999999</c:v>
                </c:pt>
                <c:pt idx="2">
                  <c:v>-2.5909979999999999</c:v>
                </c:pt>
                <c:pt idx="3">
                  <c:v>-2.5836269999999999</c:v>
                </c:pt>
                <c:pt idx="4">
                  <c:v>-2.5363630000000001</c:v>
                </c:pt>
                <c:pt idx="5">
                  <c:v>-2.495676</c:v>
                </c:pt>
                <c:pt idx="6">
                  <c:v>-2.4890180000000002</c:v>
                </c:pt>
                <c:pt idx="7">
                  <c:v>-2.457436</c:v>
                </c:pt>
                <c:pt idx="8">
                  <c:v>-2.3964099999999999</c:v>
                </c:pt>
                <c:pt idx="9">
                  <c:v>-2.2521309999999999</c:v>
                </c:pt>
                <c:pt idx="10">
                  <c:v>-2.1734330000000002</c:v>
                </c:pt>
                <c:pt idx="11">
                  <c:v>-2.0713050000000002</c:v>
                </c:pt>
                <c:pt idx="12">
                  <c:v>-2.054081</c:v>
                </c:pt>
                <c:pt idx="13">
                  <c:v>-2.0597880000000002</c:v>
                </c:pt>
                <c:pt idx="14">
                  <c:v>-2.047882</c:v>
                </c:pt>
                <c:pt idx="15">
                  <c:v>-2.0324550000000001</c:v>
                </c:pt>
                <c:pt idx="16">
                  <c:v>-2.0756100000000002</c:v>
                </c:pt>
                <c:pt idx="17">
                  <c:v>-2.076568</c:v>
                </c:pt>
                <c:pt idx="18">
                  <c:v>-2.084136</c:v>
                </c:pt>
                <c:pt idx="19">
                  <c:v>-2.0924879999999999</c:v>
                </c:pt>
                <c:pt idx="20">
                  <c:v>-2.0813999999999999</c:v>
                </c:pt>
                <c:pt idx="21">
                  <c:v>-2.0331939999999999</c:v>
                </c:pt>
                <c:pt idx="22">
                  <c:v>-2.0257710000000002</c:v>
                </c:pt>
                <c:pt idx="23">
                  <c:v>-2.0146950000000001</c:v>
                </c:pt>
                <c:pt idx="24">
                  <c:v>-1.9379470000000001</c:v>
                </c:pt>
                <c:pt idx="25">
                  <c:v>-1.901553</c:v>
                </c:pt>
                <c:pt idx="26">
                  <c:v>-1.884509</c:v>
                </c:pt>
                <c:pt idx="27">
                  <c:v>-1.8766210000000001</c:v>
                </c:pt>
                <c:pt idx="28">
                  <c:v>-1.888719</c:v>
                </c:pt>
                <c:pt idx="29">
                  <c:v>-1.8786799999999999</c:v>
                </c:pt>
                <c:pt idx="30">
                  <c:v>-1.8551530000000001</c:v>
                </c:pt>
              </c:numCache>
            </c:numRef>
          </c:val>
        </c:ser>
        <c:ser>
          <c:idx val="4"/>
          <c:order val="4"/>
          <c:tx>
            <c:strRef>
              <c:f>Sheet1!$F$1</c:f>
              <c:strCache>
                <c:ptCount val="1"/>
                <c:pt idx="0">
                  <c:v>Pipeline imports from Mexico per day</c:v>
                </c:pt>
              </c:strCache>
            </c:strRef>
          </c:tx>
          <c:spPr>
            <a:solidFill>
              <a:srgbClr val="BD732A"/>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-1.706267E-3</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ser>
        <c:ser>
          <c:idx val="5"/>
          <c:order val="5"/>
          <c:tx>
            <c:strRef>
              <c:f>Sheet1!$G$1</c:f>
              <c:strCache>
                <c:ptCount val="1"/>
                <c:pt idx="0">
                  <c:v>LNG imports per day</c:v>
                </c:pt>
              </c:strCache>
            </c:strRef>
          </c:tx>
          <c:spPr>
            <a:solidFill>
              <a:schemeClr val="accent1"/>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-4.6139280999999997E-2</c:v>
                </c:pt>
                <c:pt idx="1">
                  <c:v>-3.7290999999999998E-2</c:v>
                </c:pt>
                <c:pt idx="2">
                  <c:v>-7.8645000000000007E-2</c:v>
                </c:pt>
                <c:pt idx="3">
                  <c:v>-7.6622999999999997E-2</c:v>
                </c:pt>
                <c:pt idx="4">
                  <c:v>-7.4602000000000002E-2</c:v>
                </c:pt>
                <c:pt idx="5">
                  <c:v>-7.2580000000000006E-2</c:v>
                </c:pt>
                <c:pt idx="6">
                  <c:v>-7.0557999999999996E-2</c:v>
                </c:pt>
                <c:pt idx="7">
                  <c:v>-6.8537000000000001E-2</c:v>
                </c:pt>
                <c:pt idx="8">
                  <c:v>-6.8537000000000001E-2</c:v>
                </c:pt>
                <c:pt idx="9">
                  <c:v>-6.8537000000000001E-2</c:v>
                </c:pt>
                <c:pt idx="10">
                  <c:v>-6.8537000000000001E-2</c:v>
                </c:pt>
                <c:pt idx="11">
                  <c:v>-6.8537000000000001E-2</c:v>
                </c:pt>
                <c:pt idx="12">
                  <c:v>-6.8537000000000001E-2</c:v>
                </c:pt>
                <c:pt idx="13">
                  <c:v>-6.8537000000000001E-2</c:v>
                </c:pt>
                <c:pt idx="14">
                  <c:v>-6.8537000000000001E-2</c:v>
                </c:pt>
                <c:pt idx="15">
                  <c:v>-6.8537000000000001E-2</c:v>
                </c:pt>
                <c:pt idx="16">
                  <c:v>-6.8537000000000001E-2</c:v>
                </c:pt>
                <c:pt idx="17">
                  <c:v>-6.8537000000000001E-2</c:v>
                </c:pt>
                <c:pt idx="18">
                  <c:v>-6.8537000000000001E-2</c:v>
                </c:pt>
                <c:pt idx="19">
                  <c:v>-6.8537000000000001E-2</c:v>
                </c:pt>
                <c:pt idx="20">
                  <c:v>-6.8537000000000001E-2</c:v>
                </c:pt>
                <c:pt idx="21">
                  <c:v>-6.8537000000000001E-2</c:v>
                </c:pt>
                <c:pt idx="22">
                  <c:v>-6.8537000000000001E-2</c:v>
                </c:pt>
                <c:pt idx="23">
                  <c:v>-6.8537000000000001E-2</c:v>
                </c:pt>
                <c:pt idx="24">
                  <c:v>-6.8537000000000001E-2</c:v>
                </c:pt>
                <c:pt idx="25">
                  <c:v>-6.8537000000000001E-2</c:v>
                </c:pt>
                <c:pt idx="26">
                  <c:v>-6.8537000000000001E-2</c:v>
                </c:pt>
                <c:pt idx="27">
                  <c:v>-6.8537000000000001E-2</c:v>
                </c:pt>
                <c:pt idx="28">
                  <c:v>-6.8537000000000001E-2</c:v>
                </c:pt>
                <c:pt idx="29">
                  <c:v>-6.8537000000000001E-2</c:v>
                </c:pt>
                <c:pt idx="30">
                  <c:v>-6.8537000000000001E-2</c:v>
                </c:pt>
              </c:numCache>
            </c:numRef>
          </c:val>
        </c:ser>
        <c:dLbls>
          <c:showLegendKey val="0"/>
          <c:showVal val="0"/>
          <c:showCatName val="0"/>
          <c:showSerName val="0"/>
          <c:showPercent val="0"/>
          <c:showBubbleSize val="0"/>
        </c:dLbls>
        <c:axId val="-356805760"/>
        <c:axId val="-356807392"/>
      </c:areaChart>
      <c:lineChart>
        <c:grouping val="standard"/>
        <c:varyColors val="0"/>
        <c:ser>
          <c:idx val="6"/>
          <c:order val="6"/>
          <c:tx>
            <c:strRef>
              <c:f>Sheet1!$H$1</c:f>
              <c:strCache>
                <c:ptCount val="1"/>
                <c:pt idx="0">
                  <c:v>net exports</c:v>
                </c:pt>
              </c:strCache>
            </c:strRef>
          </c:tx>
          <c:spPr>
            <a:ln w="9525" cap="rnd">
              <a:solidFill>
                <a:schemeClr val="bg1">
                  <a:lumMod val="75000"/>
                </a:schemeClr>
              </a:solidFill>
              <a:prstDash val="dash"/>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Sheet1!$H$2:$H$32</c:f>
              <c:numCache>
                <c:formatCode>General</c:formatCode>
                <c:ptCount val="31"/>
                <c:pt idx="0">
                  <c:v>2.7322654260000001</c:v>
                </c:pt>
                <c:pt idx="1">
                  <c:v>4.0103619999999998</c:v>
                </c:pt>
                <c:pt idx="2">
                  <c:v>4.7917369999999897</c:v>
                </c:pt>
                <c:pt idx="3">
                  <c:v>4.9783469999999896</c:v>
                </c:pt>
                <c:pt idx="4">
                  <c:v>5.0611069999999998</c:v>
                </c:pt>
                <c:pt idx="5">
                  <c:v>5.2714080000000001</c:v>
                </c:pt>
                <c:pt idx="6">
                  <c:v>5.2474499999999997</c:v>
                </c:pt>
                <c:pt idx="7">
                  <c:v>5.2962889999999998</c:v>
                </c:pt>
                <c:pt idx="8">
                  <c:v>5.3956739999999996</c:v>
                </c:pt>
                <c:pt idx="9">
                  <c:v>5.5710219999999904</c:v>
                </c:pt>
                <c:pt idx="10">
                  <c:v>5.6467849999999897</c:v>
                </c:pt>
                <c:pt idx="11">
                  <c:v>5.7579370000000001</c:v>
                </c:pt>
                <c:pt idx="12">
                  <c:v>5.716291</c:v>
                </c:pt>
                <c:pt idx="13">
                  <c:v>5.5617029999999996</c:v>
                </c:pt>
                <c:pt idx="14">
                  <c:v>5.4397849999999996</c:v>
                </c:pt>
                <c:pt idx="15">
                  <c:v>5.4575909999999901</c:v>
                </c:pt>
                <c:pt idx="16">
                  <c:v>5.4919969999999996</c:v>
                </c:pt>
                <c:pt idx="17">
                  <c:v>5.351642</c:v>
                </c:pt>
                <c:pt idx="18">
                  <c:v>5.1718950000000001</c:v>
                </c:pt>
                <c:pt idx="19">
                  <c:v>5.0241009999999999</c:v>
                </c:pt>
                <c:pt idx="20">
                  <c:v>4.8389550000000003</c:v>
                </c:pt>
                <c:pt idx="21">
                  <c:v>4.6365299999999996</c:v>
                </c:pt>
                <c:pt idx="22">
                  <c:v>4.3916089999999999</c:v>
                </c:pt>
                <c:pt idx="23">
                  <c:v>4.0547439999999897</c:v>
                </c:pt>
                <c:pt idx="24">
                  <c:v>4.1376279999999896</c:v>
                </c:pt>
                <c:pt idx="25">
                  <c:v>3.7939669999999999</c:v>
                </c:pt>
                <c:pt idx="26">
                  <c:v>3.6410879999999999</c:v>
                </c:pt>
                <c:pt idx="27">
                  <c:v>3.5680800000000001</c:v>
                </c:pt>
                <c:pt idx="28">
                  <c:v>3.4849459999999999</c:v>
                </c:pt>
                <c:pt idx="29">
                  <c:v>3.3516360000000001</c:v>
                </c:pt>
                <c:pt idx="30">
                  <c:v>3.2479429999999998</c:v>
                </c:pt>
              </c:numCache>
            </c:numRef>
          </c:val>
          <c:smooth val="0"/>
        </c:ser>
        <c:dLbls>
          <c:showLegendKey val="0"/>
          <c:showVal val="0"/>
          <c:showCatName val="0"/>
          <c:showSerName val="0"/>
          <c:showPercent val="0"/>
          <c:showBubbleSize val="0"/>
        </c:dLbls>
        <c:marker val="1"/>
        <c:smooth val="0"/>
        <c:axId val="-356812288"/>
        <c:axId val="-356811200"/>
      </c:lineChart>
      <c:catAx>
        <c:axId val="-356812288"/>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1200"/>
        <c:crosses val="autoZero"/>
        <c:auto val="1"/>
        <c:lblAlgn val="ctr"/>
        <c:lblOffset val="100"/>
        <c:tickLblSkip val="10"/>
        <c:tickMarkSkip val="10"/>
        <c:noMultiLvlLbl val="0"/>
      </c:catAx>
      <c:valAx>
        <c:axId val="-356811200"/>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alpha val="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12288"/>
        <c:crossesAt val="12"/>
        <c:crossBetween val="midCat"/>
        <c:majorUnit val="5"/>
      </c:valAx>
      <c:valAx>
        <c:axId val="-356807392"/>
        <c:scaling>
          <c:orientation val="minMax"/>
          <c:max val="41.095890000000004"/>
          <c:min val="-13.69863"/>
        </c:scaling>
        <c:delete val="1"/>
        <c:axPos val="r"/>
        <c:numFmt formatCode="#,##0.0" sourceLinked="0"/>
        <c:majorTickMark val="out"/>
        <c:minorTickMark val="none"/>
        <c:tickLblPos val="nextTo"/>
        <c:crossAx val="-356805760"/>
        <c:crosses val="max"/>
        <c:crossBetween val="between"/>
        <c:majorUnit val="13.69863"/>
      </c:valAx>
      <c:catAx>
        <c:axId val="-356805760"/>
        <c:scaling>
          <c:orientation val="minMax"/>
        </c:scaling>
        <c:delete val="1"/>
        <c:axPos val="b"/>
        <c:numFmt formatCode="General" sourceLinked="1"/>
        <c:majorTickMark val="out"/>
        <c:minorTickMark val="none"/>
        <c:tickLblPos val="nextTo"/>
        <c:crossAx val="-356807392"/>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5428615997682"/>
          <c:y val="0.17753964181784593"/>
          <c:w val="0.53825219830388282"/>
          <c:h val="0.72768885063261479"/>
        </c:manualLayout>
      </c:layout>
      <c:areaChart>
        <c:grouping val="stacked"/>
        <c:varyColors val="0"/>
        <c:ser>
          <c:idx val="0"/>
          <c:order val="0"/>
          <c:tx>
            <c:strRef>
              <c:f>Sheet1!$B$1</c:f>
              <c:strCache>
                <c:ptCount val="1"/>
                <c:pt idx="0">
                  <c:v>Pipeline exports to Canada</c:v>
                </c:pt>
              </c:strCache>
            </c:strRef>
          </c:tx>
          <c:spPr>
            <a:solidFill>
              <a:schemeClr val="accent5"/>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0.90284539799999997</c:v>
                </c:pt>
                <c:pt idx="1">
                  <c:v>0.95093399999999995</c:v>
                </c:pt>
                <c:pt idx="2">
                  <c:v>0.99348800000000004</c:v>
                </c:pt>
                <c:pt idx="3">
                  <c:v>0.96299400000000002</c:v>
                </c:pt>
                <c:pt idx="4">
                  <c:v>0.97946800000000001</c:v>
                </c:pt>
                <c:pt idx="5">
                  <c:v>0.99441400000000002</c:v>
                </c:pt>
                <c:pt idx="6">
                  <c:v>0.98408300000000004</c:v>
                </c:pt>
                <c:pt idx="7">
                  <c:v>0.98275500000000005</c:v>
                </c:pt>
                <c:pt idx="8">
                  <c:v>0.99467700000000003</c:v>
                </c:pt>
                <c:pt idx="9">
                  <c:v>1.026718</c:v>
                </c:pt>
                <c:pt idx="10">
                  <c:v>1.0244329999999999</c:v>
                </c:pt>
                <c:pt idx="11">
                  <c:v>1.0595140000000001</c:v>
                </c:pt>
                <c:pt idx="12">
                  <c:v>1.0659479999999999</c:v>
                </c:pt>
                <c:pt idx="13">
                  <c:v>1.0686450000000001</c:v>
                </c:pt>
                <c:pt idx="14">
                  <c:v>1.077634</c:v>
                </c:pt>
                <c:pt idx="15">
                  <c:v>1.0939289999999999</c:v>
                </c:pt>
                <c:pt idx="16">
                  <c:v>1.104568</c:v>
                </c:pt>
                <c:pt idx="17">
                  <c:v>1.1097939999999999</c:v>
                </c:pt>
                <c:pt idx="18">
                  <c:v>1.1232070000000001</c:v>
                </c:pt>
                <c:pt idx="19">
                  <c:v>1.144728</c:v>
                </c:pt>
                <c:pt idx="20">
                  <c:v>1.1552260000000001</c:v>
                </c:pt>
                <c:pt idx="21">
                  <c:v>1.176131</c:v>
                </c:pt>
                <c:pt idx="22">
                  <c:v>1.1870959999999999</c:v>
                </c:pt>
                <c:pt idx="23">
                  <c:v>1.2053959999999999</c:v>
                </c:pt>
                <c:pt idx="24">
                  <c:v>1.239697</c:v>
                </c:pt>
                <c:pt idx="25">
                  <c:v>1.2516860000000001</c:v>
                </c:pt>
                <c:pt idx="26">
                  <c:v>1.2630749999999999</c:v>
                </c:pt>
                <c:pt idx="27">
                  <c:v>1.2760940000000001</c:v>
                </c:pt>
                <c:pt idx="28">
                  <c:v>1.286707</c:v>
                </c:pt>
                <c:pt idx="29">
                  <c:v>1.2947580000000001</c:v>
                </c:pt>
                <c:pt idx="30">
                  <c:v>1.307339</c:v>
                </c:pt>
              </c:numCache>
            </c:numRef>
          </c:val>
        </c:ser>
        <c:ser>
          <c:idx val="1"/>
          <c:order val="1"/>
          <c:tx>
            <c:strRef>
              <c:f>Sheet1!$C$1</c:f>
              <c:strCache>
                <c:ptCount val="1"/>
                <c:pt idx="0">
                  <c:v>Pipeline exports to Mexico</c:v>
                </c:pt>
              </c:strCache>
            </c:strRef>
          </c:tx>
          <c:spPr>
            <a:solidFill>
              <a:schemeClr val="accent2"/>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2.0260386810000002</c:v>
                </c:pt>
                <c:pt idx="1">
                  <c:v>2.218661</c:v>
                </c:pt>
                <c:pt idx="2">
                  <c:v>2.3218239999999999</c:v>
                </c:pt>
                <c:pt idx="3">
                  <c:v>2.3134139999999999</c:v>
                </c:pt>
                <c:pt idx="4">
                  <c:v>2.3348010000000001</c:v>
                </c:pt>
                <c:pt idx="5">
                  <c:v>2.3719999999999999</c:v>
                </c:pt>
                <c:pt idx="6">
                  <c:v>2.3817170000000001</c:v>
                </c:pt>
                <c:pt idx="7">
                  <c:v>2.4097270000000002</c:v>
                </c:pt>
                <c:pt idx="8">
                  <c:v>2.4779140000000002</c:v>
                </c:pt>
                <c:pt idx="9">
                  <c:v>2.5132059999999998</c:v>
                </c:pt>
                <c:pt idx="10">
                  <c:v>2.5390649999999999</c:v>
                </c:pt>
                <c:pt idx="11">
                  <c:v>2.574106</c:v>
                </c:pt>
                <c:pt idx="12">
                  <c:v>2.607545</c:v>
                </c:pt>
                <c:pt idx="13">
                  <c:v>2.6375920000000002</c:v>
                </c:pt>
                <c:pt idx="14">
                  <c:v>2.6727219999999998</c:v>
                </c:pt>
                <c:pt idx="15">
                  <c:v>2.7067190000000001</c:v>
                </c:pt>
                <c:pt idx="16">
                  <c:v>2.7069390000000002</c:v>
                </c:pt>
                <c:pt idx="17">
                  <c:v>2.7084090000000001</c:v>
                </c:pt>
                <c:pt idx="18">
                  <c:v>2.7151350000000001</c:v>
                </c:pt>
                <c:pt idx="19">
                  <c:v>2.7195559999999999</c:v>
                </c:pt>
                <c:pt idx="20">
                  <c:v>2.7250429999999999</c:v>
                </c:pt>
                <c:pt idx="21">
                  <c:v>2.717654</c:v>
                </c:pt>
                <c:pt idx="22">
                  <c:v>2.711551</c:v>
                </c:pt>
                <c:pt idx="23">
                  <c:v>2.7027739999999998</c:v>
                </c:pt>
                <c:pt idx="24">
                  <c:v>2.6984560000000002</c:v>
                </c:pt>
                <c:pt idx="25">
                  <c:v>2.6895359999999999</c:v>
                </c:pt>
                <c:pt idx="26">
                  <c:v>2.6658149999999998</c:v>
                </c:pt>
                <c:pt idx="27">
                  <c:v>2.6425230000000002</c:v>
                </c:pt>
                <c:pt idx="28">
                  <c:v>2.6201829999999999</c:v>
                </c:pt>
                <c:pt idx="29">
                  <c:v>2.598824</c:v>
                </c:pt>
                <c:pt idx="30">
                  <c:v>2.5775589999999999</c:v>
                </c:pt>
              </c:numCache>
            </c:numRef>
          </c:val>
        </c:ser>
        <c:ser>
          <c:idx val="2"/>
          <c:order val="2"/>
          <c:tx>
            <c:strRef>
              <c:f>Sheet1!$D$1</c:f>
              <c:strCache>
                <c:ptCount val="1"/>
                <c:pt idx="0">
                  <c:v>LNG exports</c:v>
                </c:pt>
              </c:strCache>
            </c:strRef>
          </c:tx>
          <c:spPr>
            <a:solidFill>
              <a:schemeClr val="tx2"/>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2.3547230009999902</c:v>
                </c:pt>
                <c:pt idx="1">
                  <c:v>3.5793599999999999</c:v>
                </c:pt>
                <c:pt idx="2">
                  <c:v>4.1955</c:v>
                </c:pt>
                <c:pt idx="3">
                  <c:v>4.4365750000000004</c:v>
                </c:pt>
                <c:pt idx="4">
                  <c:v>4.4810759999999998</c:v>
                </c:pt>
                <c:pt idx="5">
                  <c:v>4.6510009999999999</c:v>
                </c:pt>
                <c:pt idx="6">
                  <c:v>4.6630580000000004</c:v>
                </c:pt>
                <c:pt idx="7">
                  <c:v>4.763058</c:v>
                </c:pt>
                <c:pt idx="8">
                  <c:v>4.9758329999999997</c:v>
                </c:pt>
                <c:pt idx="9">
                  <c:v>5.1630580000000004</c:v>
                </c:pt>
                <c:pt idx="10">
                  <c:v>5.3630579999999997</c:v>
                </c:pt>
                <c:pt idx="11">
                  <c:v>5.5630579999999998</c:v>
                </c:pt>
                <c:pt idx="12">
                  <c:v>5.7758330000000004</c:v>
                </c:pt>
                <c:pt idx="13">
                  <c:v>5.8630579999999997</c:v>
                </c:pt>
                <c:pt idx="14">
                  <c:v>5.8630579999999997</c:v>
                </c:pt>
                <c:pt idx="15">
                  <c:v>5.8630579999999997</c:v>
                </c:pt>
                <c:pt idx="16">
                  <c:v>5.8758340000000002</c:v>
                </c:pt>
                <c:pt idx="17">
                  <c:v>5.8630579999999997</c:v>
                </c:pt>
                <c:pt idx="18">
                  <c:v>5.8630579999999997</c:v>
                </c:pt>
                <c:pt idx="19">
                  <c:v>5.8630579999999997</c:v>
                </c:pt>
                <c:pt idx="20">
                  <c:v>5.8758340000000002</c:v>
                </c:pt>
                <c:pt idx="21">
                  <c:v>5.8630579999999997</c:v>
                </c:pt>
                <c:pt idx="22">
                  <c:v>5.8630579999999997</c:v>
                </c:pt>
                <c:pt idx="23">
                  <c:v>5.8630579999999997</c:v>
                </c:pt>
                <c:pt idx="24">
                  <c:v>5.8758340000000002</c:v>
                </c:pt>
                <c:pt idx="25">
                  <c:v>5.8630579999999997</c:v>
                </c:pt>
                <c:pt idx="26">
                  <c:v>5.8630579999999997</c:v>
                </c:pt>
                <c:pt idx="27">
                  <c:v>5.8630579999999997</c:v>
                </c:pt>
                <c:pt idx="28">
                  <c:v>5.8758340000000002</c:v>
                </c:pt>
                <c:pt idx="29">
                  <c:v>5.8630579999999997</c:v>
                </c:pt>
                <c:pt idx="30">
                  <c:v>5.8630579999999997</c:v>
                </c:pt>
              </c:numCache>
            </c:numRef>
          </c:val>
        </c:ser>
        <c:dLbls>
          <c:showLegendKey val="0"/>
          <c:showVal val="0"/>
          <c:showCatName val="0"/>
          <c:showSerName val="0"/>
          <c:showPercent val="0"/>
          <c:showBubbleSize val="0"/>
        </c:dLbls>
        <c:axId val="-356805216"/>
        <c:axId val="-356804672"/>
      </c:areaChart>
      <c:areaChart>
        <c:grouping val="stacked"/>
        <c:varyColors val="0"/>
        <c:ser>
          <c:idx val="3"/>
          <c:order val="3"/>
          <c:tx>
            <c:strRef>
              <c:f>Sheet1!$E$1</c:f>
              <c:strCache>
                <c:ptCount val="1"/>
                <c:pt idx="0">
                  <c:v>Pipeline imports from Canada per day</c:v>
                </c:pt>
              </c:strCache>
            </c:strRef>
          </c:tx>
          <c:spPr>
            <a:solidFill>
              <a:schemeClr val="accent5">
                <a:lumMod val="60000"/>
                <a:lumOff val="40000"/>
              </a:schemeClr>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-2.5004642289999999</c:v>
                </c:pt>
                <c:pt idx="1">
                  <c:v>-2.7004269999999999</c:v>
                </c:pt>
                <c:pt idx="2">
                  <c:v>-2.4135260000000001</c:v>
                </c:pt>
                <c:pt idx="3">
                  <c:v>-2.351391</c:v>
                </c:pt>
                <c:pt idx="4">
                  <c:v>-2.2597119999999999</c:v>
                </c:pt>
                <c:pt idx="5">
                  <c:v>-2.1883279999999998</c:v>
                </c:pt>
                <c:pt idx="6">
                  <c:v>-2.1732550000000002</c:v>
                </c:pt>
                <c:pt idx="7">
                  <c:v>-2.1609319999999999</c:v>
                </c:pt>
                <c:pt idx="8">
                  <c:v>-2.0929190000000002</c:v>
                </c:pt>
                <c:pt idx="9">
                  <c:v>-1.9371240000000001</c:v>
                </c:pt>
                <c:pt idx="10">
                  <c:v>-1.917359</c:v>
                </c:pt>
                <c:pt idx="11">
                  <c:v>-1.8384469999999999</c:v>
                </c:pt>
                <c:pt idx="12">
                  <c:v>-1.8198559999999999</c:v>
                </c:pt>
                <c:pt idx="13">
                  <c:v>-1.844244</c:v>
                </c:pt>
                <c:pt idx="14">
                  <c:v>-1.809328</c:v>
                </c:pt>
                <c:pt idx="15">
                  <c:v>-1.812236</c:v>
                </c:pt>
                <c:pt idx="16">
                  <c:v>-1.8189569999999999</c:v>
                </c:pt>
                <c:pt idx="17">
                  <c:v>-1.8256190000000001</c:v>
                </c:pt>
                <c:pt idx="18">
                  <c:v>-1.8103210000000001</c:v>
                </c:pt>
                <c:pt idx="19">
                  <c:v>-1.779215</c:v>
                </c:pt>
                <c:pt idx="20">
                  <c:v>-1.754076</c:v>
                </c:pt>
                <c:pt idx="21">
                  <c:v>-1.713443</c:v>
                </c:pt>
                <c:pt idx="22">
                  <c:v>-1.6971419999999999</c:v>
                </c:pt>
                <c:pt idx="23">
                  <c:v>-1.6831560000000001</c:v>
                </c:pt>
                <c:pt idx="24">
                  <c:v>-1.5352840000000001</c:v>
                </c:pt>
                <c:pt idx="25">
                  <c:v>-1.494729</c:v>
                </c:pt>
                <c:pt idx="26">
                  <c:v>-1.4668749999999999</c:v>
                </c:pt>
                <c:pt idx="27">
                  <c:v>-1.4417420000000001</c:v>
                </c:pt>
                <c:pt idx="28">
                  <c:v>-1.4439599999999999</c:v>
                </c:pt>
                <c:pt idx="29">
                  <c:v>-1.4007019999999999</c:v>
                </c:pt>
                <c:pt idx="30">
                  <c:v>-1.3646609999999999</c:v>
                </c:pt>
              </c:numCache>
            </c:numRef>
          </c:val>
        </c:ser>
        <c:ser>
          <c:idx val="4"/>
          <c:order val="4"/>
          <c:tx>
            <c:strRef>
              <c:f>Sheet1!$F$1</c:f>
              <c:strCache>
                <c:ptCount val="1"/>
                <c:pt idx="0">
                  <c:v>Pipeline imports from Mexico per day</c:v>
                </c:pt>
              </c:strCache>
            </c:strRef>
          </c:tx>
          <c:spPr>
            <a:solidFill>
              <a:srgbClr val="BD732A"/>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-1.706267E-3</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ser>
        <c:ser>
          <c:idx val="5"/>
          <c:order val="5"/>
          <c:tx>
            <c:strRef>
              <c:f>Sheet1!$G$1</c:f>
              <c:strCache>
                <c:ptCount val="1"/>
                <c:pt idx="0">
                  <c:v>LNG imports per day</c:v>
                </c:pt>
              </c:strCache>
            </c:strRef>
          </c:tx>
          <c:spPr>
            <a:solidFill>
              <a:schemeClr val="accent1"/>
            </a:solidFill>
            <a:ln w="25400">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-4.6139280999999997E-2</c:v>
                </c:pt>
                <c:pt idx="1">
                  <c:v>-3.7290999999999998E-2</c:v>
                </c:pt>
                <c:pt idx="2">
                  <c:v>-7.8645000000000007E-2</c:v>
                </c:pt>
                <c:pt idx="3">
                  <c:v>-7.6622999999999997E-2</c:v>
                </c:pt>
                <c:pt idx="4">
                  <c:v>-7.4602000000000002E-2</c:v>
                </c:pt>
                <c:pt idx="5">
                  <c:v>-7.2580000000000006E-2</c:v>
                </c:pt>
                <c:pt idx="6">
                  <c:v>-7.0557999999999996E-2</c:v>
                </c:pt>
                <c:pt idx="7">
                  <c:v>-6.8537000000000001E-2</c:v>
                </c:pt>
                <c:pt idx="8">
                  <c:v>-6.8537000000000001E-2</c:v>
                </c:pt>
                <c:pt idx="9">
                  <c:v>-6.8537000000000001E-2</c:v>
                </c:pt>
                <c:pt idx="10">
                  <c:v>-6.8537000000000001E-2</c:v>
                </c:pt>
                <c:pt idx="11">
                  <c:v>-6.8537000000000001E-2</c:v>
                </c:pt>
                <c:pt idx="12">
                  <c:v>-6.8537000000000001E-2</c:v>
                </c:pt>
                <c:pt idx="13">
                  <c:v>-6.8537000000000001E-2</c:v>
                </c:pt>
                <c:pt idx="14">
                  <c:v>-6.8537000000000001E-2</c:v>
                </c:pt>
                <c:pt idx="15">
                  <c:v>-6.8537000000000001E-2</c:v>
                </c:pt>
                <c:pt idx="16">
                  <c:v>-6.8537000000000001E-2</c:v>
                </c:pt>
                <c:pt idx="17">
                  <c:v>-6.8537000000000001E-2</c:v>
                </c:pt>
                <c:pt idx="18">
                  <c:v>-6.8537000000000001E-2</c:v>
                </c:pt>
                <c:pt idx="19">
                  <c:v>-6.8537000000000001E-2</c:v>
                </c:pt>
                <c:pt idx="20">
                  <c:v>-6.8537000000000001E-2</c:v>
                </c:pt>
                <c:pt idx="21">
                  <c:v>-6.8537000000000001E-2</c:v>
                </c:pt>
                <c:pt idx="22">
                  <c:v>-6.8537000000000001E-2</c:v>
                </c:pt>
                <c:pt idx="23">
                  <c:v>-6.8537000000000001E-2</c:v>
                </c:pt>
                <c:pt idx="24">
                  <c:v>-6.8537000000000001E-2</c:v>
                </c:pt>
                <c:pt idx="25">
                  <c:v>-6.8537000000000001E-2</c:v>
                </c:pt>
                <c:pt idx="26">
                  <c:v>-6.8537000000000001E-2</c:v>
                </c:pt>
                <c:pt idx="27">
                  <c:v>-6.8537000000000001E-2</c:v>
                </c:pt>
                <c:pt idx="28">
                  <c:v>-6.8537000000000001E-2</c:v>
                </c:pt>
                <c:pt idx="29">
                  <c:v>-6.8537000000000001E-2</c:v>
                </c:pt>
                <c:pt idx="30">
                  <c:v>-6.8537000000000001E-2</c:v>
                </c:pt>
              </c:numCache>
            </c:numRef>
          </c:val>
        </c:ser>
        <c:dLbls>
          <c:showLegendKey val="0"/>
          <c:showVal val="0"/>
          <c:showCatName val="0"/>
          <c:showSerName val="0"/>
          <c:showPercent val="0"/>
          <c:showBubbleSize val="0"/>
        </c:dLbls>
        <c:axId val="-221494080"/>
        <c:axId val="-221486464"/>
      </c:areaChart>
      <c:lineChart>
        <c:grouping val="standard"/>
        <c:varyColors val="0"/>
        <c:ser>
          <c:idx val="6"/>
          <c:order val="6"/>
          <c:tx>
            <c:strRef>
              <c:f>Sheet1!$H$1</c:f>
              <c:strCache>
                <c:ptCount val="1"/>
                <c:pt idx="0">
                  <c:v>net exports</c:v>
                </c:pt>
              </c:strCache>
            </c:strRef>
          </c:tx>
          <c:spPr>
            <a:ln w="9525" cap="rnd">
              <a:solidFill>
                <a:schemeClr val="bg1">
                  <a:lumMod val="75000"/>
                </a:schemeClr>
              </a:solidFill>
              <a:prstDash val="dash"/>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Sheet1!$H$2:$H$32</c:f>
              <c:numCache>
                <c:formatCode>General</c:formatCode>
                <c:ptCount val="31"/>
                <c:pt idx="0">
                  <c:v>2.7322654260000001</c:v>
                </c:pt>
                <c:pt idx="1">
                  <c:v>4.0112379999999996</c:v>
                </c:pt>
                <c:pt idx="2">
                  <c:v>5.0186419999999998</c:v>
                </c:pt>
                <c:pt idx="3">
                  <c:v>5.2849690000000002</c:v>
                </c:pt>
                <c:pt idx="4">
                  <c:v>5.4610320000000003</c:v>
                </c:pt>
                <c:pt idx="5">
                  <c:v>5.7565069999999903</c:v>
                </c:pt>
                <c:pt idx="6">
                  <c:v>5.7850450000000002</c:v>
                </c:pt>
                <c:pt idx="7">
                  <c:v>5.9260710000000003</c:v>
                </c:pt>
                <c:pt idx="8">
                  <c:v>6.286969</c:v>
                </c:pt>
                <c:pt idx="9">
                  <c:v>6.6973229999999901</c:v>
                </c:pt>
                <c:pt idx="10">
                  <c:v>6.9406609999999898</c:v>
                </c:pt>
                <c:pt idx="11">
                  <c:v>7.289695</c:v>
                </c:pt>
                <c:pt idx="12">
                  <c:v>7.5609339999999996</c:v>
                </c:pt>
                <c:pt idx="13">
                  <c:v>7.6565149999999997</c:v>
                </c:pt>
                <c:pt idx="14">
                  <c:v>7.7355489999999998</c:v>
                </c:pt>
                <c:pt idx="15">
                  <c:v>7.7829339999999902</c:v>
                </c:pt>
                <c:pt idx="16">
                  <c:v>7.7998459999999996</c:v>
                </c:pt>
                <c:pt idx="17">
                  <c:v>7.7871059999999996</c:v>
                </c:pt>
                <c:pt idx="18">
                  <c:v>7.8225419999999897</c:v>
                </c:pt>
                <c:pt idx="19">
                  <c:v>7.8795900000000003</c:v>
                </c:pt>
                <c:pt idx="20">
                  <c:v>7.9334889999999998</c:v>
                </c:pt>
                <c:pt idx="21">
                  <c:v>7.974863</c:v>
                </c:pt>
                <c:pt idx="22">
                  <c:v>7.9960259999999899</c:v>
                </c:pt>
                <c:pt idx="23">
                  <c:v>8.0195360000000004</c:v>
                </c:pt>
                <c:pt idx="24">
                  <c:v>8.2101649999999999</c:v>
                </c:pt>
                <c:pt idx="25">
                  <c:v>8.2410139999999998</c:v>
                </c:pt>
                <c:pt idx="26">
                  <c:v>8.2565369999999998</c:v>
                </c:pt>
                <c:pt idx="27">
                  <c:v>8.2713959999999993</c:v>
                </c:pt>
                <c:pt idx="28">
                  <c:v>8.2702259999999992</c:v>
                </c:pt>
                <c:pt idx="29">
                  <c:v>8.2873999999999999</c:v>
                </c:pt>
                <c:pt idx="30">
                  <c:v>8.3147579999999994</c:v>
                </c:pt>
              </c:numCache>
            </c:numRef>
          </c:val>
          <c:smooth val="0"/>
        </c:ser>
        <c:dLbls>
          <c:showLegendKey val="0"/>
          <c:showVal val="0"/>
          <c:showCatName val="0"/>
          <c:showSerName val="0"/>
          <c:showPercent val="0"/>
          <c:showBubbleSize val="0"/>
        </c:dLbls>
        <c:marker val="1"/>
        <c:smooth val="0"/>
        <c:axId val="-356805216"/>
        <c:axId val="-356804672"/>
      </c:lineChart>
      <c:catAx>
        <c:axId val="-35680521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04672"/>
        <c:crosses val="autoZero"/>
        <c:auto val="1"/>
        <c:lblAlgn val="ctr"/>
        <c:lblOffset val="100"/>
        <c:tickLblSkip val="10"/>
        <c:tickMarkSkip val="10"/>
        <c:noMultiLvlLbl val="0"/>
      </c:catAx>
      <c:valAx>
        <c:axId val="-356804672"/>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alpha val="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6805216"/>
        <c:crossesAt val="12"/>
        <c:crossBetween val="midCat"/>
        <c:majorUnit val="5"/>
      </c:valAx>
      <c:valAx>
        <c:axId val="-221486464"/>
        <c:scaling>
          <c:orientation val="minMax"/>
          <c:max val="41.095890000000004"/>
          <c:min val="-13.69863"/>
        </c:scaling>
        <c:delete val="1"/>
        <c:axPos val="r"/>
        <c:numFmt formatCode="#,##0.0" sourceLinked="0"/>
        <c:majorTickMark val="out"/>
        <c:minorTickMark val="none"/>
        <c:tickLblPos val="nextTo"/>
        <c:crossAx val="-221494080"/>
        <c:crosses val="max"/>
        <c:crossBetween val="between"/>
        <c:majorUnit val="13.69863"/>
      </c:valAx>
      <c:catAx>
        <c:axId val="-221494080"/>
        <c:scaling>
          <c:orientation val="minMax"/>
        </c:scaling>
        <c:delete val="1"/>
        <c:axPos val="b"/>
        <c:numFmt formatCode="General" sourceLinked="1"/>
        <c:majorTickMark val="out"/>
        <c:minorTickMark val="none"/>
        <c:tickLblPos val="nextTo"/>
        <c:crossAx val="-221486464"/>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5432374202226307E-2"/>
          <c:w val="0.63550379406994018"/>
          <c:h val="0.84163956434381471"/>
        </c:manualLayout>
      </c:layout>
      <c:lineChart>
        <c:grouping val="standard"/>
        <c:varyColors val="0"/>
        <c:ser>
          <c:idx val="5"/>
          <c:order val="0"/>
          <c:tx>
            <c:strRef>
              <c:f>Sheet1!$B$1</c:f>
              <c:strCache>
                <c:ptCount val="1"/>
                <c:pt idx="0">
                  <c:v>industrial</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21.119541000000002</c:v>
                </c:pt>
                <c:pt idx="1">
                  <c:v>20.766888999999999</c:v>
                </c:pt>
                <c:pt idx="2">
                  <c:v>21.698429999999998</c:v>
                </c:pt>
                <c:pt idx="3">
                  <c:v>21.683681</c:v>
                </c:pt>
                <c:pt idx="4">
                  <c:v>22.333573999999999</c:v>
                </c:pt>
                <c:pt idx="5">
                  <c:v>22.657025999999998</c:v>
                </c:pt>
                <c:pt idx="6">
                  <c:v>23.342116000000001</c:v>
                </c:pt>
                <c:pt idx="7">
                  <c:v>23.620059000000001</c:v>
                </c:pt>
                <c:pt idx="8">
                  <c:v>23.113159</c:v>
                </c:pt>
                <c:pt idx="9">
                  <c:v>22.877873000000001</c:v>
                </c:pt>
                <c:pt idx="10">
                  <c:v>22.747976999999999</c:v>
                </c:pt>
                <c:pt idx="11">
                  <c:v>21.726185999999998</c:v>
                </c:pt>
                <c:pt idx="12">
                  <c:v>21.727218000000001</c:v>
                </c:pt>
                <c:pt idx="13">
                  <c:v>21.469225000000002</c:v>
                </c:pt>
                <c:pt idx="14">
                  <c:v>22.339541000000001</c:v>
                </c:pt>
                <c:pt idx="15">
                  <c:v>21.343003</c:v>
                </c:pt>
                <c:pt idx="16">
                  <c:v>21.455058000000001</c:v>
                </c:pt>
                <c:pt idx="17">
                  <c:v>21.283967000000001</c:v>
                </c:pt>
                <c:pt idx="18">
                  <c:v>20.454863</c:v>
                </c:pt>
                <c:pt idx="19">
                  <c:v>18.670213</c:v>
                </c:pt>
                <c:pt idx="20">
                  <c:v>20.326544999999999</c:v>
                </c:pt>
                <c:pt idx="21">
                  <c:v>20.505416</c:v>
                </c:pt>
                <c:pt idx="22">
                  <c:v>20.781285</c:v>
                </c:pt>
                <c:pt idx="23">
                  <c:v>21.378139999999998</c:v>
                </c:pt>
                <c:pt idx="24">
                  <c:v>21.455307999999999</c:v>
                </c:pt>
                <c:pt idx="25">
                  <c:v>21.416815</c:v>
                </c:pt>
                <c:pt idx="26">
                  <c:v>21.553204000000001</c:v>
                </c:pt>
                <c:pt idx="27">
                  <c:v>21.952688999999999</c:v>
                </c:pt>
                <c:pt idx="28">
                  <c:v>22.861052000000001</c:v>
                </c:pt>
                <c:pt idx="29">
                  <c:v>22.969090999999999</c:v>
                </c:pt>
                <c:pt idx="30">
                  <c:v>22.158753000000001</c:v>
                </c:pt>
                <c:pt idx="31">
                  <c:v>22.861698000000001</c:v>
                </c:pt>
                <c:pt idx="32">
                  <c:v>23.542007000000002</c:v>
                </c:pt>
                <c:pt idx="33">
                  <c:v>23.851113000000002</c:v>
                </c:pt>
                <c:pt idx="34">
                  <c:v>24.007068</c:v>
                </c:pt>
                <c:pt idx="35">
                  <c:v>24.311442</c:v>
                </c:pt>
                <c:pt idx="36">
                  <c:v>24.609749000000001</c:v>
                </c:pt>
                <c:pt idx="37">
                  <c:v>24.724104000000001</c:v>
                </c:pt>
                <c:pt idx="38">
                  <c:v>24.902573</c:v>
                </c:pt>
                <c:pt idx="39">
                  <c:v>25.071567999999999</c:v>
                </c:pt>
                <c:pt idx="40">
                  <c:v>25.239065</c:v>
                </c:pt>
                <c:pt idx="41">
                  <c:v>25.366299000000001</c:v>
                </c:pt>
                <c:pt idx="42">
                  <c:v>25.611003</c:v>
                </c:pt>
                <c:pt idx="43">
                  <c:v>25.766808000000001</c:v>
                </c:pt>
                <c:pt idx="44">
                  <c:v>25.919228</c:v>
                </c:pt>
                <c:pt idx="45">
                  <c:v>26.057158000000001</c:v>
                </c:pt>
                <c:pt idx="46">
                  <c:v>26.215071999999999</c:v>
                </c:pt>
                <c:pt idx="47">
                  <c:v>26.395828000000002</c:v>
                </c:pt>
                <c:pt idx="48">
                  <c:v>26.578498</c:v>
                </c:pt>
                <c:pt idx="49">
                  <c:v>26.749753999999999</c:v>
                </c:pt>
                <c:pt idx="50">
                  <c:v>26.908649</c:v>
                </c:pt>
                <c:pt idx="51">
                  <c:v>27.090647000000001</c:v>
                </c:pt>
                <c:pt idx="52">
                  <c:v>27.298705999999999</c:v>
                </c:pt>
                <c:pt idx="53">
                  <c:v>27.490628999999998</c:v>
                </c:pt>
                <c:pt idx="54">
                  <c:v>27.688431000000001</c:v>
                </c:pt>
                <c:pt idx="55">
                  <c:v>27.869095000000002</c:v>
                </c:pt>
                <c:pt idx="56">
                  <c:v>28.060234999999999</c:v>
                </c:pt>
                <c:pt idx="57">
                  <c:v>28.220958</c:v>
                </c:pt>
                <c:pt idx="58">
                  <c:v>28.341528</c:v>
                </c:pt>
                <c:pt idx="59">
                  <c:v>28.527922</c:v>
                </c:pt>
                <c:pt idx="60">
                  <c:v>28.859876</c:v>
                </c:pt>
              </c:numCache>
            </c:numRef>
          </c:val>
          <c:smooth val="0"/>
          <c:extLst xmlns:c16r2="http://schemas.microsoft.com/office/drawing/2015/06/chart">
            <c:ext xmlns:c16="http://schemas.microsoft.com/office/drawing/2014/chart" uri="{C3380CC4-5D6E-409C-BE32-E72D297353CC}">
              <c16:uniqueId val="{00000000-9546-4224-9C59-535C31A9156B}"/>
            </c:ext>
          </c:extLst>
        </c:ser>
        <c:ser>
          <c:idx val="1"/>
          <c:order val="1"/>
          <c:tx>
            <c:strRef>
              <c:f>Sheet1!$C$1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6.5525256049426401</c:v>
                </c:pt>
                <c:pt idx="1">
                  <c:v>6.7462698767373803</c:v>
                </c:pt>
                <c:pt idx="2">
                  <c:v>6.949599614534022</c:v>
                </c:pt>
                <c:pt idx="3">
                  <c:v>7.1405409518592524</c:v>
                </c:pt>
                <c:pt idx="4">
                  <c:v>6.9767316328748086</c:v>
                </c:pt>
                <c:pt idx="5">
                  <c:v>6.9345631112243353</c:v>
                </c:pt>
                <c:pt idx="6">
                  <c:v>7.4646130423030934</c:v>
                </c:pt>
                <c:pt idx="7">
                  <c:v>7.030834343631108</c:v>
                </c:pt>
                <c:pt idx="8">
                  <c:v>6.4109755040093166</c:v>
                </c:pt>
                <c:pt idx="9">
                  <c:v>6.7724739802648912</c:v>
                </c:pt>
                <c:pt idx="10">
                  <c:v>7.156311432613415</c:v>
                </c:pt>
                <c:pt idx="11">
                  <c:v>6.8644519584880106</c:v>
                </c:pt>
                <c:pt idx="12">
                  <c:v>6.9074735180989411</c:v>
                </c:pt>
                <c:pt idx="13">
                  <c:v>7.2330566905007219</c:v>
                </c:pt>
                <c:pt idx="14">
                  <c:v>6.9872444597924206</c:v>
                </c:pt>
                <c:pt idx="15">
                  <c:v>6.9013366661222193</c:v>
                </c:pt>
                <c:pt idx="16">
                  <c:v>6.1549745744799651</c:v>
                </c:pt>
                <c:pt idx="17">
                  <c:v>6.5894375038861641</c:v>
                </c:pt>
                <c:pt idx="18">
                  <c:v>6.8894076644335422</c:v>
                </c:pt>
                <c:pt idx="19">
                  <c:v>6.6373906321610256</c:v>
                </c:pt>
                <c:pt idx="20">
                  <c:v>6.6405923122673212</c:v>
                </c:pt>
                <c:pt idx="21">
                  <c:v>6.4730677832273891</c:v>
                </c:pt>
                <c:pt idx="22">
                  <c:v>5.6842532205244831</c:v>
                </c:pt>
                <c:pt idx="23">
                  <c:v>6.6888006903056212</c:v>
                </c:pt>
                <c:pt idx="24">
                  <c:v>7.0062862562580621</c:v>
                </c:pt>
                <c:pt idx="25">
                  <c:v>6.4646280957176199</c:v>
                </c:pt>
                <c:pt idx="26">
                  <c:v>6.029784122842532</c:v>
                </c:pt>
                <c:pt idx="27">
                  <c:v>6.0971772705849521</c:v>
                </c:pt>
                <c:pt idx="28">
                  <c:v>6.9815319939830482</c:v>
                </c:pt>
                <c:pt idx="29">
                  <c:v>7.0882115927667133</c:v>
                </c:pt>
                <c:pt idx="30">
                  <c:v>6.6168417408850528</c:v>
                </c:pt>
                <c:pt idx="31">
                  <c:v>6.3693869999999988</c:v>
                </c:pt>
                <c:pt idx="32">
                  <c:v>6.4780100000000003</c:v>
                </c:pt>
                <c:pt idx="33">
                  <c:v>6.3387789999999997</c:v>
                </c:pt>
                <c:pt idx="34">
                  <c:v>6.3414170000000016</c:v>
                </c:pt>
                <c:pt idx="35">
                  <c:v>6.3469980000000001</c:v>
                </c:pt>
                <c:pt idx="36">
                  <c:v>6.3427429999999996</c:v>
                </c:pt>
                <c:pt idx="37">
                  <c:v>6.329974</c:v>
                </c:pt>
                <c:pt idx="38">
                  <c:v>6.3090870000000008</c:v>
                </c:pt>
                <c:pt idx="39">
                  <c:v>6.2816330000000002</c:v>
                </c:pt>
                <c:pt idx="40">
                  <c:v>6.2547110000000012</c:v>
                </c:pt>
                <c:pt idx="41">
                  <c:v>6.2210509999999992</c:v>
                </c:pt>
                <c:pt idx="42">
                  <c:v>6.1926249999999996</c:v>
                </c:pt>
                <c:pt idx="43">
                  <c:v>6.1644500000000004</c:v>
                </c:pt>
                <c:pt idx="44">
                  <c:v>6.1404389999999998</c:v>
                </c:pt>
                <c:pt idx="45">
                  <c:v>6.1211919999999997</c:v>
                </c:pt>
                <c:pt idx="46">
                  <c:v>6.1031570000000004</c:v>
                </c:pt>
                <c:pt idx="47">
                  <c:v>6.0845739999999999</c:v>
                </c:pt>
                <c:pt idx="48">
                  <c:v>6.0663610000000006</c:v>
                </c:pt>
                <c:pt idx="49">
                  <c:v>6.048152</c:v>
                </c:pt>
                <c:pt idx="50">
                  <c:v>6.0322319999999996</c:v>
                </c:pt>
                <c:pt idx="51">
                  <c:v>6.0168280000000003</c:v>
                </c:pt>
                <c:pt idx="52">
                  <c:v>6.0022480000000016</c:v>
                </c:pt>
                <c:pt idx="53">
                  <c:v>5.9886059999999999</c:v>
                </c:pt>
                <c:pt idx="54">
                  <c:v>5.9770220000000016</c:v>
                </c:pt>
                <c:pt idx="55">
                  <c:v>5.9651579999999989</c:v>
                </c:pt>
                <c:pt idx="56">
                  <c:v>5.9536269999999991</c:v>
                </c:pt>
                <c:pt idx="57">
                  <c:v>5.9411239999999994</c:v>
                </c:pt>
                <c:pt idx="58">
                  <c:v>5.928249000000001</c:v>
                </c:pt>
                <c:pt idx="59">
                  <c:v>5.9143969999999992</c:v>
                </c:pt>
                <c:pt idx="60">
                  <c:v>5.9004899999999996</c:v>
                </c:pt>
              </c:numCache>
            </c:numRef>
          </c:val>
          <c:smooth val="0"/>
          <c:extLst xmlns:c16r2="http://schemas.microsoft.com/office/drawing/2015/06/chart">
            <c:ext xmlns:c16="http://schemas.microsoft.com/office/drawing/2014/chart" uri="{C3380CC4-5D6E-409C-BE32-E72D297353CC}">
              <c16:uniqueId val="{00000001-9546-4224-9C59-535C31A9156B}"/>
            </c:ext>
          </c:extLst>
        </c:ser>
        <c:ser>
          <c:idx val="4"/>
          <c:order val="2"/>
          <c:tx>
            <c:strRef>
              <c:f>Sheet1!$D$1</c:f>
              <c:strCache>
                <c:ptCount val="1"/>
                <c:pt idx="0">
                  <c:v>commercial</c:v>
                </c:pt>
              </c:strCache>
            </c:strRef>
          </c:tx>
          <c:spPr>
            <a:ln w="22225" cap="rnd">
              <a:solidFill>
                <a:srgbClr val="E3A5AC"/>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3.893566360510881</c:v>
                </c:pt>
                <c:pt idx="1">
                  <c:v>3.945669722590853</c:v>
                </c:pt>
                <c:pt idx="2">
                  <c:v>3.990962675194341</c:v>
                </c:pt>
                <c:pt idx="3">
                  <c:v>3.9701058135564882</c:v>
                </c:pt>
                <c:pt idx="4">
                  <c:v>4.0163627277836387</c:v>
                </c:pt>
                <c:pt idx="5">
                  <c:v>4.1005168863726391</c:v>
                </c:pt>
                <c:pt idx="6">
                  <c:v>4.2734890538663564</c:v>
                </c:pt>
                <c:pt idx="7">
                  <c:v>4.2955406297292864</c:v>
                </c:pt>
                <c:pt idx="8">
                  <c:v>4.0048696536515234</c:v>
                </c:pt>
                <c:pt idx="9">
                  <c:v>4.0535525279242064</c:v>
                </c:pt>
                <c:pt idx="10">
                  <c:v>4.2782580788758144</c:v>
                </c:pt>
                <c:pt idx="11">
                  <c:v>4.0846557224305293</c:v>
                </c:pt>
                <c:pt idx="12">
                  <c:v>4.1321702178440294</c:v>
                </c:pt>
                <c:pt idx="13">
                  <c:v>4.298490477575875</c:v>
                </c:pt>
                <c:pt idx="14">
                  <c:v>4.2324009137132768</c:v>
                </c:pt>
                <c:pt idx="15">
                  <c:v>4.0524382832496526</c:v>
                </c:pt>
                <c:pt idx="16">
                  <c:v>3.7475688075947171</c:v>
                </c:pt>
                <c:pt idx="17">
                  <c:v>3.9226304007330448</c:v>
                </c:pt>
                <c:pt idx="18">
                  <c:v>4.1001508681517018</c:v>
                </c:pt>
                <c:pt idx="19">
                  <c:v>4.0559379400526483</c:v>
                </c:pt>
                <c:pt idx="20">
                  <c:v>4.0233407884473058</c:v>
                </c:pt>
                <c:pt idx="21">
                  <c:v>4.0655146055257116</c:v>
                </c:pt>
                <c:pt idx="22">
                  <c:v>3.7250133142588382</c:v>
                </c:pt>
                <c:pt idx="23">
                  <c:v>4.1611609576039639</c:v>
                </c:pt>
                <c:pt idx="24">
                  <c:v>4.3902431334080454</c:v>
                </c:pt>
                <c:pt idx="25">
                  <c:v>4.440930912290117</c:v>
                </c:pt>
                <c:pt idx="26">
                  <c:v>4.3214618355844534</c:v>
                </c:pt>
                <c:pt idx="27">
                  <c:v>4.3682436012348349</c:v>
                </c:pt>
                <c:pt idx="28">
                  <c:v>4.7758742330708932</c:v>
                </c:pt>
                <c:pt idx="29">
                  <c:v>4.8001087154391309</c:v>
                </c:pt>
                <c:pt idx="30">
                  <c:v>4.3675755432044836</c:v>
                </c:pt>
                <c:pt idx="31">
                  <c:v>4.4685789999999992</c:v>
                </c:pt>
                <c:pt idx="32">
                  <c:v>4.6246249999999991</c:v>
                </c:pt>
                <c:pt idx="33">
                  <c:v>4.5738490000000009</c:v>
                </c:pt>
                <c:pt idx="34">
                  <c:v>4.5785339999999994</c:v>
                </c:pt>
                <c:pt idx="35">
                  <c:v>4.5877440000000016</c:v>
                </c:pt>
                <c:pt idx="36">
                  <c:v>4.5859159999999992</c:v>
                </c:pt>
                <c:pt idx="37">
                  <c:v>4.603324999999999</c:v>
                </c:pt>
                <c:pt idx="38">
                  <c:v>4.609629</c:v>
                </c:pt>
                <c:pt idx="39">
                  <c:v>4.6078819999999991</c:v>
                </c:pt>
                <c:pt idx="40">
                  <c:v>4.607348</c:v>
                </c:pt>
                <c:pt idx="41">
                  <c:v>4.603089999999999</c:v>
                </c:pt>
                <c:pt idx="42">
                  <c:v>4.6055960000000002</c:v>
                </c:pt>
                <c:pt idx="43">
                  <c:v>4.607666</c:v>
                </c:pt>
                <c:pt idx="44">
                  <c:v>4.6137139999999999</c:v>
                </c:pt>
                <c:pt idx="45">
                  <c:v>4.6246619999999998</c:v>
                </c:pt>
                <c:pt idx="46">
                  <c:v>4.6355660000000016</c:v>
                </c:pt>
                <c:pt idx="47">
                  <c:v>4.6425160000000014</c:v>
                </c:pt>
                <c:pt idx="48">
                  <c:v>4.6478370000000009</c:v>
                </c:pt>
                <c:pt idx="49">
                  <c:v>4.6530450000000014</c:v>
                </c:pt>
                <c:pt idx="50">
                  <c:v>4.6580969999999997</c:v>
                </c:pt>
                <c:pt idx="51">
                  <c:v>4.6659720000000009</c:v>
                </c:pt>
                <c:pt idx="52">
                  <c:v>4.6744990000000008</c:v>
                </c:pt>
                <c:pt idx="53">
                  <c:v>4.6819620000000004</c:v>
                </c:pt>
                <c:pt idx="54">
                  <c:v>4.6896000000000004</c:v>
                </c:pt>
                <c:pt idx="55">
                  <c:v>4.696631</c:v>
                </c:pt>
                <c:pt idx="56">
                  <c:v>4.7026440000000003</c:v>
                </c:pt>
                <c:pt idx="57">
                  <c:v>4.7078110000000004</c:v>
                </c:pt>
                <c:pt idx="58">
                  <c:v>4.7136709999999997</c:v>
                </c:pt>
                <c:pt idx="59">
                  <c:v>4.7177330000000008</c:v>
                </c:pt>
                <c:pt idx="60">
                  <c:v>4.7219529999999992</c:v>
                </c:pt>
              </c:numCache>
            </c:numRef>
          </c:val>
          <c:smooth val="0"/>
          <c:extLst xmlns:c16r2="http://schemas.microsoft.com/office/drawing/2015/06/chart">
            <c:ext xmlns:c16="http://schemas.microsoft.com/office/drawing/2014/chart" uri="{C3380CC4-5D6E-409C-BE32-E72D297353CC}">
              <c16:uniqueId val="{00000002-9546-4224-9C59-535C31A9156B}"/>
            </c:ext>
          </c:extLst>
        </c:ser>
        <c:ser>
          <c:idx val="7"/>
          <c:order val="3"/>
          <c:tx>
            <c:strRef>
              <c:f>Sheet1!$E$1</c:f>
              <c:strCache>
                <c:ptCount val="1"/>
                <c:pt idx="0">
                  <c:v>transportation</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22.365580445653599</c:v>
                </c:pt>
                <c:pt idx="1">
                  <c:v>22.06485481462018</c:v>
                </c:pt>
                <c:pt idx="2">
                  <c:v>22.36278017531335</c:v>
                </c:pt>
                <c:pt idx="3">
                  <c:v>22.61766807749661</c:v>
                </c:pt>
                <c:pt idx="4">
                  <c:v>23.263550089000042</c:v>
                </c:pt>
                <c:pt idx="5">
                  <c:v>23.756633764286889</c:v>
                </c:pt>
                <c:pt idx="6">
                  <c:v>24.364550345893139</c:v>
                </c:pt>
                <c:pt idx="7">
                  <c:v>24.66812956285564</c:v>
                </c:pt>
                <c:pt idx="8">
                  <c:v>25.16944148756032</c:v>
                </c:pt>
                <c:pt idx="9">
                  <c:v>25.858776688327101</c:v>
                </c:pt>
                <c:pt idx="10">
                  <c:v>26.455612411049671</c:v>
                </c:pt>
                <c:pt idx="11">
                  <c:v>26.179346323577921</c:v>
                </c:pt>
                <c:pt idx="12">
                  <c:v>26.747257645317571</c:v>
                </c:pt>
                <c:pt idx="13">
                  <c:v>26.806886027929909</c:v>
                </c:pt>
                <c:pt idx="14">
                  <c:v>27.74764514967697</c:v>
                </c:pt>
                <c:pt idx="15">
                  <c:v>28.17944762337677</c:v>
                </c:pt>
                <c:pt idx="16">
                  <c:v>28.617761041318321</c:v>
                </c:pt>
                <c:pt idx="17">
                  <c:v>28.72742315004125</c:v>
                </c:pt>
                <c:pt idx="18">
                  <c:v>27.339489827857559</c:v>
                </c:pt>
                <c:pt idx="19">
                  <c:v>26.50993414207624</c:v>
                </c:pt>
                <c:pt idx="20">
                  <c:v>26.89678107345879</c:v>
                </c:pt>
                <c:pt idx="21">
                  <c:v>26.52583402433471</c:v>
                </c:pt>
                <c:pt idx="22">
                  <c:v>26.059408068052701</c:v>
                </c:pt>
                <c:pt idx="23">
                  <c:v>26.541785374810068</c:v>
                </c:pt>
                <c:pt idx="24">
                  <c:v>26.801250388936602</c:v>
                </c:pt>
                <c:pt idx="25">
                  <c:v>27.178638995006452</c:v>
                </c:pt>
                <c:pt idx="26">
                  <c:v>27.736828046235271</c:v>
                </c:pt>
                <c:pt idx="27">
                  <c:v>27.974118254380841</c:v>
                </c:pt>
                <c:pt idx="28">
                  <c:v>28.429246392798941</c:v>
                </c:pt>
                <c:pt idx="29">
                  <c:v>28.596827507323891</c:v>
                </c:pt>
                <c:pt idx="30">
                  <c:v>24.372597341177968</c:v>
                </c:pt>
                <c:pt idx="31">
                  <c:v>26.273904000000002</c:v>
                </c:pt>
                <c:pt idx="32">
                  <c:v>27.263051000000001</c:v>
                </c:pt>
                <c:pt idx="33">
                  <c:v>27.769542000000001</c:v>
                </c:pt>
                <c:pt idx="34">
                  <c:v>27.785520000000002</c:v>
                </c:pt>
                <c:pt idx="35">
                  <c:v>27.813489000000001</c:v>
                </c:pt>
                <c:pt idx="36">
                  <c:v>27.775231000000002</c:v>
                </c:pt>
                <c:pt idx="37">
                  <c:v>27.642253</c:v>
                </c:pt>
                <c:pt idx="38">
                  <c:v>27.526710000000001</c:v>
                </c:pt>
                <c:pt idx="39">
                  <c:v>27.420034999999999</c:v>
                </c:pt>
                <c:pt idx="40">
                  <c:v>27.339807</c:v>
                </c:pt>
                <c:pt idx="41">
                  <c:v>27.274284000000002</c:v>
                </c:pt>
                <c:pt idx="42">
                  <c:v>27.186354999999999</c:v>
                </c:pt>
                <c:pt idx="43">
                  <c:v>27.151070000000001</c:v>
                </c:pt>
                <c:pt idx="44">
                  <c:v>27.112753000000001</c:v>
                </c:pt>
                <c:pt idx="45">
                  <c:v>27.087764</c:v>
                </c:pt>
                <c:pt idx="46">
                  <c:v>27.078692</c:v>
                </c:pt>
                <c:pt idx="47">
                  <c:v>27.113430000000001</c:v>
                </c:pt>
                <c:pt idx="48">
                  <c:v>27.152398000000002</c:v>
                </c:pt>
                <c:pt idx="49">
                  <c:v>27.213007000000001</c:v>
                </c:pt>
                <c:pt idx="50">
                  <c:v>27.290057999999998</c:v>
                </c:pt>
                <c:pt idx="51">
                  <c:v>27.372665999999999</c:v>
                </c:pt>
                <c:pt idx="52">
                  <c:v>27.471416000000001</c:v>
                </c:pt>
                <c:pt idx="53">
                  <c:v>27.580074</c:v>
                </c:pt>
                <c:pt idx="54">
                  <c:v>27.693199</c:v>
                </c:pt>
                <c:pt idx="55">
                  <c:v>27.831771</c:v>
                </c:pt>
                <c:pt idx="56">
                  <c:v>27.995252000000001</c:v>
                </c:pt>
                <c:pt idx="57">
                  <c:v>28.143408999999998</c:v>
                </c:pt>
                <c:pt idx="58">
                  <c:v>28.285799999999998</c:v>
                </c:pt>
                <c:pt idx="59">
                  <c:v>28.457561999999999</c:v>
                </c:pt>
                <c:pt idx="60">
                  <c:v>28.669929</c:v>
                </c:pt>
              </c:numCache>
            </c:numRef>
          </c:val>
          <c:smooth val="0"/>
          <c:extLst xmlns:c16r2="http://schemas.microsoft.com/office/drawing/2015/06/chart">
            <c:ext xmlns:c16="http://schemas.microsoft.com/office/drawing/2014/chart" uri="{C3380CC4-5D6E-409C-BE32-E72D297353CC}">
              <c16:uniqueId val="{00000003-9546-4224-9C59-535C31A9156B}"/>
            </c:ext>
          </c:extLst>
        </c:ser>
        <c:ser>
          <c:idx val="0"/>
          <c:order val="4"/>
          <c:tx>
            <c:strRef>
              <c:f>Sheet1!$F$1</c:f>
              <c:strCache>
                <c:ptCount val="1"/>
                <c:pt idx="0">
                  <c:v>electric power</c:v>
                </c:pt>
              </c:strCache>
            </c:strRef>
          </c:tx>
          <c:spPr>
            <a:ln w="22225" cap="rnd">
              <a:solidFill>
                <a:srgbClr val="E1AB76"/>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30.495053077640009</c:v>
                </c:pt>
                <c:pt idx="1">
                  <c:v>30.856021278367109</c:v>
                </c:pt>
                <c:pt idx="2">
                  <c:v>30.722757164472899</c:v>
                </c:pt>
                <c:pt idx="3">
                  <c:v>31.847064846930198</c:v>
                </c:pt>
                <c:pt idx="4">
                  <c:v>32.3987144373069</c:v>
                </c:pt>
                <c:pt idx="5">
                  <c:v>33.4788178225187</c:v>
                </c:pt>
                <c:pt idx="6">
                  <c:v>34.485400073478402</c:v>
                </c:pt>
                <c:pt idx="7">
                  <c:v>34.886290951225703</c:v>
                </c:pt>
                <c:pt idx="8">
                  <c:v>36.225117475592391</c:v>
                </c:pt>
                <c:pt idx="9">
                  <c:v>36.975566670729997</c:v>
                </c:pt>
                <c:pt idx="10">
                  <c:v>38.061758919406593</c:v>
                </c:pt>
                <c:pt idx="11">
                  <c:v>37.215173564597002</c:v>
                </c:pt>
                <c:pt idx="12">
                  <c:v>38.016153905800799</c:v>
                </c:pt>
                <c:pt idx="13">
                  <c:v>38.028287114351293</c:v>
                </c:pt>
                <c:pt idx="14">
                  <c:v>38.701055451770607</c:v>
                </c:pt>
                <c:pt idx="15">
                  <c:v>39.625525805065521</c:v>
                </c:pt>
                <c:pt idx="16">
                  <c:v>39.416563884469348</c:v>
                </c:pt>
                <c:pt idx="17">
                  <c:v>40.370589141207319</c:v>
                </c:pt>
                <c:pt idx="18">
                  <c:v>39.969265989079197</c:v>
                </c:pt>
                <c:pt idx="19">
                  <c:v>38.068718249185999</c:v>
                </c:pt>
                <c:pt idx="20">
                  <c:v>39.618856395207288</c:v>
                </c:pt>
                <c:pt idx="21">
                  <c:v>39.292761122550743</c:v>
                </c:pt>
                <c:pt idx="22">
                  <c:v>38.131096269543413</c:v>
                </c:pt>
                <c:pt idx="23">
                  <c:v>38.356584832555583</c:v>
                </c:pt>
                <c:pt idx="24">
                  <c:v>38.629408835713413</c:v>
                </c:pt>
                <c:pt idx="25">
                  <c:v>37.889578408400823</c:v>
                </c:pt>
                <c:pt idx="26">
                  <c:v>37.726556396168959</c:v>
                </c:pt>
                <c:pt idx="27">
                  <c:v>37.241097485623179</c:v>
                </c:pt>
                <c:pt idx="28">
                  <c:v>38.162700407077622</c:v>
                </c:pt>
                <c:pt idx="29">
                  <c:v>37.003282801283902</c:v>
                </c:pt>
                <c:pt idx="30">
                  <c:v>35.744049455632037</c:v>
                </c:pt>
                <c:pt idx="31">
                  <c:v>36.906292000000001</c:v>
                </c:pt>
                <c:pt idx="32">
                  <c:v>36.944229</c:v>
                </c:pt>
                <c:pt idx="33">
                  <c:v>37.430767000000003</c:v>
                </c:pt>
                <c:pt idx="34">
                  <c:v>37.153964999999999</c:v>
                </c:pt>
                <c:pt idx="35">
                  <c:v>37.008082999999999</c:v>
                </c:pt>
                <c:pt idx="36">
                  <c:v>36.961136000000003</c:v>
                </c:pt>
                <c:pt idx="37">
                  <c:v>36.847724999999997</c:v>
                </c:pt>
                <c:pt idx="38">
                  <c:v>36.722183000000001</c:v>
                </c:pt>
                <c:pt idx="39">
                  <c:v>36.720996999999997</c:v>
                </c:pt>
                <c:pt idx="40">
                  <c:v>36.736953999999997</c:v>
                </c:pt>
                <c:pt idx="41">
                  <c:v>36.853740999999999</c:v>
                </c:pt>
                <c:pt idx="42">
                  <c:v>36.944920000000003</c:v>
                </c:pt>
                <c:pt idx="43">
                  <c:v>36.949038999999999</c:v>
                </c:pt>
                <c:pt idx="44">
                  <c:v>37.000197999999997</c:v>
                </c:pt>
                <c:pt idx="45">
                  <c:v>37.097095000000003</c:v>
                </c:pt>
                <c:pt idx="46">
                  <c:v>37.242538000000003</c:v>
                </c:pt>
                <c:pt idx="47">
                  <c:v>37.399920999999999</c:v>
                </c:pt>
                <c:pt idx="48">
                  <c:v>37.624648999999998</c:v>
                </c:pt>
                <c:pt idx="49">
                  <c:v>37.860087999999998</c:v>
                </c:pt>
                <c:pt idx="50">
                  <c:v>38.050940999999987</c:v>
                </c:pt>
                <c:pt idx="51">
                  <c:v>38.268742000000003</c:v>
                </c:pt>
                <c:pt idx="52">
                  <c:v>38.520035</c:v>
                </c:pt>
                <c:pt idx="53">
                  <c:v>38.788283999999997</c:v>
                </c:pt>
                <c:pt idx="54">
                  <c:v>39.024895000000001</c:v>
                </c:pt>
                <c:pt idx="55">
                  <c:v>39.268265</c:v>
                </c:pt>
                <c:pt idx="56">
                  <c:v>39.534804999999999</c:v>
                </c:pt>
                <c:pt idx="57">
                  <c:v>39.833697999999998</c:v>
                </c:pt>
                <c:pt idx="58">
                  <c:v>40.084518000000003</c:v>
                </c:pt>
                <c:pt idx="59">
                  <c:v>40.413887000000003</c:v>
                </c:pt>
                <c:pt idx="60">
                  <c:v>40.790260000000004</c:v>
                </c:pt>
              </c:numCache>
            </c:numRef>
          </c:val>
          <c:smooth val="0"/>
          <c:extLst xmlns:c16r2="http://schemas.microsoft.com/office/drawing/2015/06/chart">
            <c:ext xmlns:c16="http://schemas.microsoft.com/office/drawing/2014/chart" uri="{C3380CC4-5D6E-409C-BE32-E72D297353CC}">
              <c16:uniqueId val="{00000004-9546-4224-9C59-535C31A9156B}"/>
            </c:ext>
          </c:extLst>
        </c:ser>
        <c:dLbls>
          <c:showLegendKey val="0"/>
          <c:showVal val="0"/>
          <c:showCatName val="0"/>
          <c:showSerName val="0"/>
          <c:showPercent val="0"/>
          <c:showBubbleSize val="0"/>
        </c:dLbls>
        <c:smooth val="0"/>
        <c:axId val="-437058128"/>
        <c:axId val="-437050512"/>
      </c:lineChart>
      <c:catAx>
        <c:axId val="-4370581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37050512"/>
        <c:crosses val="autoZero"/>
        <c:auto val="1"/>
        <c:lblAlgn val="ctr"/>
        <c:lblOffset val="100"/>
        <c:tickLblSkip val="10"/>
        <c:tickMarkSkip val="10"/>
        <c:noMultiLvlLbl val="0"/>
      </c:catAx>
      <c:valAx>
        <c:axId val="-43705051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37058128"/>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46741032370955"/>
          <c:y val="0.27917817281600193"/>
          <c:w val="0.71143737241178173"/>
          <c:h val="0.62672719462492577"/>
        </c:manualLayout>
      </c:layout>
      <c:lineChart>
        <c:grouping val="standard"/>
        <c:varyColors val="0"/>
        <c:ser>
          <c:idx val="5"/>
          <c:order val="0"/>
          <c:tx>
            <c:strRef>
              <c:f>Sheet1!$B$1</c:f>
              <c:strCache>
                <c:ptCount val="1"/>
                <c:pt idx="0">
                  <c:v>electric power</c:v>
                </c:pt>
              </c:strCache>
            </c:strRef>
          </c:tx>
          <c:spPr>
            <a:ln w="22225" cap="rnd">
              <a:solidFill>
                <a:srgbClr val="BD732A">
                  <a:lumMod val="60000"/>
                  <a:lumOff val="40000"/>
                </a:srgb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0.18158299999999999</c:v>
                </c:pt>
                <c:pt idx="1">
                  <c:v>0.116771</c:v>
                </c:pt>
                <c:pt idx="2">
                  <c:v>0.112178</c:v>
                </c:pt>
                <c:pt idx="3">
                  <c:v>0.112176</c:v>
                </c:pt>
                <c:pt idx="4">
                  <c:v>0.10521</c:v>
                </c:pt>
                <c:pt idx="5">
                  <c:v>0.102898</c:v>
                </c:pt>
                <c:pt idx="6">
                  <c:v>9.8526000000000002E-2</c:v>
                </c:pt>
                <c:pt idx="7">
                  <c:v>9.3371999999999997E-2</c:v>
                </c:pt>
                <c:pt idx="8">
                  <c:v>9.0386000000000008E-2</c:v>
                </c:pt>
                <c:pt idx="9">
                  <c:v>8.8109000000000007E-2</c:v>
                </c:pt>
                <c:pt idx="10">
                  <c:v>8.6032999999999998E-2</c:v>
                </c:pt>
                <c:pt idx="11">
                  <c:v>8.2919000000000007E-2</c:v>
                </c:pt>
                <c:pt idx="12">
                  <c:v>8.1632999999999997E-2</c:v>
                </c:pt>
                <c:pt idx="13">
                  <c:v>8.0958000000000002E-2</c:v>
                </c:pt>
                <c:pt idx="14">
                  <c:v>7.8888E-2</c:v>
                </c:pt>
                <c:pt idx="15">
                  <c:v>7.7626000000000001E-2</c:v>
                </c:pt>
                <c:pt idx="16">
                  <c:v>7.5891E-2</c:v>
                </c:pt>
                <c:pt idx="17">
                  <c:v>7.3995000000000005E-2</c:v>
                </c:pt>
                <c:pt idx="18">
                  <c:v>7.2086999999999998E-2</c:v>
                </c:pt>
                <c:pt idx="19">
                  <c:v>7.1314000000000002E-2</c:v>
                </c:pt>
                <c:pt idx="20">
                  <c:v>7.0041999999999993E-2</c:v>
                </c:pt>
                <c:pt idx="21">
                  <c:v>6.7262000000000002E-2</c:v>
                </c:pt>
                <c:pt idx="22">
                  <c:v>6.4651E-2</c:v>
                </c:pt>
                <c:pt idx="23">
                  <c:v>6.1830999999999997E-2</c:v>
                </c:pt>
                <c:pt idx="24">
                  <c:v>5.8786999999999999E-2</c:v>
                </c:pt>
                <c:pt idx="25">
                  <c:v>5.5971000000000007E-2</c:v>
                </c:pt>
                <c:pt idx="26">
                  <c:v>5.6274999999999999E-2</c:v>
                </c:pt>
                <c:pt idx="27">
                  <c:v>5.6179999999999987E-2</c:v>
                </c:pt>
                <c:pt idx="28">
                  <c:v>5.6397000000000003E-2</c:v>
                </c:pt>
                <c:pt idx="29">
                  <c:v>5.6113000000000003E-2</c:v>
                </c:pt>
                <c:pt idx="30">
                  <c:v>5.6481000000000003E-2</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residential</c:v>
                </c:pt>
              </c:strCache>
            </c:strRef>
          </c:tx>
          <c:spPr>
            <a:ln w="22225" cap="rnd">
              <a:solidFill>
                <a:srgbClr val="A33340"/>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0.98366799999999999</c:v>
                </c:pt>
                <c:pt idx="1">
                  <c:v>0.89823399999999998</c:v>
                </c:pt>
                <c:pt idx="2">
                  <c:v>0.92408099999999993</c:v>
                </c:pt>
                <c:pt idx="3">
                  <c:v>0.87884699999999993</c:v>
                </c:pt>
                <c:pt idx="4">
                  <c:v>0.86482999999999988</c:v>
                </c:pt>
                <c:pt idx="5">
                  <c:v>0.85206000000000004</c:v>
                </c:pt>
                <c:pt idx="6">
                  <c:v>0.83970400000000012</c:v>
                </c:pt>
                <c:pt idx="7">
                  <c:v>0.82776700000000003</c:v>
                </c:pt>
                <c:pt idx="8">
                  <c:v>0.81655600000000006</c:v>
                </c:pt>
                <c:pt idx="9">
                  <c:v>0.8063229999999999</c:v>
                </c:pt>
                <c:pt idx="10">
                  <c:v>0.797126</c:v>
                </c:pt>
                <c:pt idx="11">
                  <c:v>0.78769899999999993</c:v>
                </c:pt>
                <c:pt idx="12">
                  <c:v>0.77865299999999993</c:v>
                </c:pt>
                <c:pt idx="13">
                  <c:v>0.77008199999999993</c:v>
                </c:pt>
                <c:pt idx="14">
                  <c:v>0.76216000000000006</c:v>
                </c:pt>
                <c:pt idx="15">
                  <c:v>0.754695</c:v>
                </c:pt>
                <c:pt idx="16">
                  <c:v>0.74751400000000001</c:v>
                </c:pt>
                <c:pt idx="17">
                  <c:v>0.74044600000000005</c:v>
                </c:pt>
                <c:pt idx="18">
                  <c:v>0.73368599999999995</c:v>
                </c:pt>
                <c:pt idx="19">
                  <c:v>0.72726999999999997</c:v>
                </c:pt>
                <c:pt idx="20">
                  <c:v>0.72107399999999999</c:v>
                </c:pt>
                <c:pt idx="21">
                  <c:v>0.71506800000000004</c:v>
                </c:pt>
                <c:pt idx="22">
                  <c:v>0.70935999999999999</c:v>
                </c:pt>
                <c:pt idx="23">
                  <c:v>0.70357499999999995</c:v>
                </c:pt>
                <c:pt idx="24">
                  <c:v>0.69770100000000002</c:v>
                </c:pt>
                <c:pt idx="25">
                  <c:v>0.69207299999999994</c:v>
                </c:pt>
                <c:pt idx="26">
                  <c:v>0.68659300000000001</c:v>
                </c:pt>
                <c:pt idx="27">
                  <c:v>0.68137999999999999</c:v>
                </c:pt>
                <c:pt idx="28">
                  <c:v>0.67643399999999998</c:v>
                </c:pt>
                <c:pt idx="29">
                  <c:v>0.67169999999999996</c:v>
                </c:pt>
                <c:pt idx="30">
                  <c:v>0.66720000000000002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commercial</c:v>
                </c:pt>
              </c:strCache>
            </c:strRef>
          </c:tx>
          <c:spPr>
            <a:ln w="22225" cap="rnd">
              <a:solidFill>
                <a:srgbClr val="72242D"/>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0.79979999999999996</c:v>
                </c:pt>
                <c:pt idx="1">
                  <c:v>0.84728999999999999</c:v>
                </c:pt>
                <c:pt idx="2">
                  <c:v>0.86734</c:v>
                </c:pt>
                <c:pt idx="3">
                  <c:v>0.86663099999999993</c:v>
                </c:pt>
                <c:pt idx="4">
                  <c:v>0.86223700000000003</c:v>
                </c:pt>
                <c:pt idx="5">
                  <c:v>0.85915400000000008</c:v>
                </c:pt>
                <c:pt idx="6">
                  <c:v>0.85597400000000001</c:v>
                </c:pt>
                <c:pt idx="7">
                  <c:v>0.85878299999999996</c:v>
                </c:pt>
                <c:pt idx="8">
                  <c:v>0.85991299999999993</c:v>
                </c:pt>
                <c:pt idx="9">
                  <c:v>0.86042399999999997</c:v>
                </c:pt>
                <c:pt idx="10">
                  <c:v>0.86072099999999996</c:v>
                </c:pt>
                <c:pt idx="11">
                  <c:v>0.86003099999999999</c:v>
                </c:pt>
                <c:pt idx="12">
                  <c:v>0.86005300000000007</c:v>
                </c:pt>
                <c:pt idx="13">
                  <c:v>0.86038199999999998</c:v>
                </c:pt>
                <c:pt idx="14">
                  <c:v>0.86114299999999999</c:v>
                </c:pt>
                <c:pt idx="15">
                  <c:v>0.86193500000000001</c:v>
                </c:pt>
                <c:pt idx="16">
                  <c:v>0.86245400000000005</c:v>
                </c:pt>
                <c:pt idx="17">
                  <c:v>0.86260700000000001</c:v>
                </c:pt>
                <c:pt idx="18">
                  <c:v>0.86277000000000004</c:v>
                </c:pt>
                <c:pt idx="19">
                  <c:v>0.86346299999999987</c:v>
                </c:pt>
                <c:pt idx="20">
                  <c:v>0.86360499999999996</c:v>
                </c:pt>
                <c:pt idx="21">
                  <c:v>0.86407099999999992</c:v>
                </c:pt>
                <c:pt idx="22">
                  <c:v>0.86491499999999999</c:v>
                </c:pt>
                <c:pt idx="23">
                  <c:v>0.86521100000000006</c:v>
                </c:pt>
                <c:pt idx="24">
                  <c:v>0.8652200000000001</c:v>
                </c:pt>
                <c:pt idx="25">
                  <c:v>0.86564400000000008</c:v>
                </c:pt>
                <c:pt idx="26">
                  <c:v>0.86601200000000012</c:v>
                </c:pt>
                <c:pt idx="27">
                  <c:v>0.86677199999999999</c:v>
                </c:pt>
                <c:pt idx="28">
                  <c:v>0.86792000000000002</c:v>
                </c:pt>
                <c:pt idx="29">
                  <c:v>0.86918300000000004</c:v>
                </c:pt>
                <c:pt idx="30">
                  <c:v>0.87059699999999995</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industrial</c:v>
                </c:pt>
              </c:strCache>
            </c:strRef>
          </c:tx>
          <c:spPr>
            <a:ln w="22225" cap="rnd">
              <a:solidFill>
                <a:srgbClr val="5D9732"/>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8.3906200000000002</c:v>
                </c:pt>
                <c:pt idx="1">
                  <c:v>8.647888</c:v>
                </c:pt>
                <c:pt idx="2">
                  <c:v>8.88931</c:v>
                </c:pt>
                <c:pt idx="3">
                  <c:v>9.2143070000000016</c:v>
                </c:pt>
                <c:pt idx="4">
                  <c:v>9.2234929999999995</c:v>
                </c:pt>
                <c:pt idx="5">
                  <c:v>9.3380710000000011</c:v>
                </c:pt>
                <c:pt idx="6">
                  <c:v>9.4584860000000006</c:v>
                </c:pt>
                <c:pt idx="7">
                  <c:v>9.5112699999999997</c:v>
                </c:pt>
                <c:pt idx="8">
                  <c:v>9.6023649999999989</c:v>
                </c:pt>
                <c:pt idx="9">
                  <c:v>9.6914149999999992</c:v>
                </c:pt>
                <c:pt idx="10">
                  <c:v>9.7741179999999996</c:v>
                </c:pt>
                <c:pt idx="11">
                  <c:v>9.8728990000000003</c:v>
                </c:pt>
                <c:pt idx="12">
                  <c:v>9.9901199999999992</c:v>
                </c:pt>
                <c:pt idx="13">
                  <c:v>10.080463999999999</c:v>
                </c:pt>
                <c:pt idx="14">
                  <c:v>10.156053999999999</c:v>
                </c:pt>
                <c:pt idx="15">
                  <c:v>10.215966</c:v>
                </c:pt>
                <c:pt idx="16">
                  <c:v>10.294164</c:v>
                </c:pt>
                <c:pt idx="17">
                  <c:v>10.401536999999999</c:v>
                </c:pt>
                <c:pt idx="18">
                  <c:v>10.466203999999999</c:v>
                </c:pt>
                <c:pt idx="19">
                  <c:v>10.547368000000001</c:v>
                </c:pt>
                <c:pt idx="20">
                  <c:v>10.576363000000001</c:v>
                </c:pt>
                <c:pt idx="21">
                  <c:v>10.649933000000001</c:v>
                </c:pt>
                <c:pt idx="22">
                  <c:v>10.712256</c:v>
                </c:pt>
                <c:pt idx="23">
                  <c:v>10.770524999999999</c:v>
                </c:pt>
                <c:pt idx="24">
                  <c:v>10.831243000000001</c:v>
                </c:pt>
                <c:pt idx="25">
                  <c:v>10.88433</c:v>
                </c:pt>
                <c:pt idx="26">
                  <c:v>10.953485000000001</c:v>
                </c:pt>
                <c:pt idx="27">
                  <c:v>11.008711</c:v>
                </c:pt>
                <c:pt idx="28">
                  <c:v>11.038199000000001</c:v>
                </c:pt>
                <c:pt idx="29">
                  <c:v>11.104737</c:v>
                </c:pt>
                <c:pt idx="30">
                  <c:v>11.227626000000001</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transportation</c:v>
                </c:pt>
              </c:strCache>
            </c:strRef>
          </c:tx>
          <c:spPr>
            <a:ln w="22225" cap="rnd">
              <a:solidFill>
                <a:srgbClr val="003953"/>
              </a:solidFill>
              <a:round/>
            </a:ln>
            <a:effectLst/>
          </c:spPr>
          <c:marker>
            <c:symbol val="none"/>
          </c:marker>
          <c:dPt>
            <c:idx val="0"/>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23.480934000000001</c:v>
                </c:pt>
                <c:pt idx="1">
                  <c:v>25.415012000000001</c:v>
                </c:pt>
                <c:pt idx="2">
                  <c:v>26.461570999999999</c:v>
                </c:pt>
                <c:pt idx="3">
                  <c:v>26.967569000000001</c:v>
                </c:pt>
                <c:pt idx="4">
                  <c:v>26.988562000000002</c:v>
                </c:pt>
                <c:pt idx="5">
                  <c:v>27.020273</c:v>
                </c:pt>
                <c:pt idx="6">
                  <c:v>26.982872</c:v>
                </c:pt>
                <c:pt idx="7">
                  <c:v>26.85614</c:v>
                </c:pt>
                <c:pt idx="8">
                  <c:v>26.727613000000002</c:v>
                </c:pt>
                <c:pt idx="9">
                  <c:v>26.616228</c:v>
                </c:pt>
                <c:pt idx="10">
                  <c:v>26.534545999999999</c:v>
                </c:pt>
                <c:pt idx="11">
                  <c:v>26.468063000000001</c:v>
                </c:pt>
                <c:pt idx="12">
                  <c:v>26.365770000000001</c:v>
                </c:pt>
                <c:pt idx="13">
                  <c:v>26.321646000000001</c:v>
                </c:pt>
                <c:pt idx="14">
                  <c:v>26.277743999999998</c:v>
                </c:pt>
                <c:pt idx="15">
                  <c:v>26.241994999999999</c:v>
                </c:pt>
                <c:pt idx="16">
                  <c:v>26.221176</c:v>
                </c:pt>
                <c:pt idx="17">
                  <c:v>26.237653999999999</c:v>
                </c:pt>
                <c:pt idx="18">
                  <c:v>26.258420999999998</c:v>
                </c:pt>
                <c:pt idx="19">
                  <c:v>26.305513000000001</c:v>
                </c:pt>
                <c:pt idx="20">
                  <c:v>26.358936</c:v>
                </c:pt>
                <c:pt idx="21">
                  <c:v>26.421195999999998</c:v>
                </c:pt>
                <c:pt idx="22">
                  <c:v>26.504034000000001</c:v>
                </c:pt>
                <c:pt idx="23">
                  <c:v>26.587156</c:v>
                </c:pt>
                <c:pt idx="24">
                  <c:v>26.680637000000001</c:v>
                </c:pt>
                <c:pt idx="25">
                  <c:v>26.802644999999998</c:v>
                </c:pt>
                <c:pt idx="26">
                  <c:v>26.942634999999999</c:v>
                </c:pt>
                <c:pt idx="27">
                  <c:v>27.069786000000001</c:v>
                </c:pt>
                <c:pt idx="28">
                  <c:v>27.193498999999999</c:v>
                </c:pt>
                <c:pt idx="29">
                  <c:v>27.348821999999998</c:v>
                </c:pt>
                <c:pt idx="30">
                  <c:v>27.541103</c:v>
                </c:pt>
              </c:numCache>
            </c:numRef>
          </c:val>
          <c:smooth val="0"/>
          <c:extLst xmlns:c16r2="http://schemas.microsoft.com/office/drawing/2015/06/chart">
            <c:ext xmlns:c16="http://schemas.microsoft.com/office/drawing/2014/chart" uri="{C3380CC4-5D6E-409C-BE32-E72D297353CC}">
              <c16:uniqueId val="{00000004-72B2-4ED5-B729-B7C5DE82A477}"/>
            </c:ext>
          </c:extLst>
        </c:ser>
        <c:dLbls>
          <c:showLegendKey val="0"/>
          <c:showVal val="0"/>
          <c:showCatName val="0"/>
          <c:showSerName val="0"/>
          <c:showPercent val="0"/>
          <c:showBubbleSize val="0"/>
        </c:dLbls>
        <c:smooth val="0"/>
        <c:axId val="-217349792"/>
        <c:axId val="-217360672"/>
      </c:lineChart>
      <c:catAx>
        <c:axId val="-217349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17360672"/>
        <c:crossesAt val="0"/>
        <c:auto val="1"/>
        <c:lblAlgn val="ctr"/>
        <c:lblOffset val="100"/>
        <c:tickLblSkip val="10"/>
        <c:tickMarkSkip val="10"/>
        <c:noMultiLvlLbl val="0"/>
      </c:catAx>
      <c:valAx>
        <c:axId val="-217360672"/>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2700">
            <a:solidFill>
              <a:srgbClr val="A6A6A6"/>
            </a:solidFill>
            <a:prstDash val="lgDash"/>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17349792"/>
        <c:crossesAt val="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26493750781152359"/>
          <c:w val="0.65126814190497595"/>
          <c:h val="0.64462271461094423"/>
        </c:manualLayout>
      </c:layout>
      <c:areaChart>
        <c:grouping val="stacked"/>
        <c:varyColors val="0"/>
        <c:ser>
          <c:idx val="4"/>
          <c:order val="0"/>
          <c:tx>
            <c:strRef>
              <c:f>Sheet1!$B$1</c:f>
              <c:strCache>
                <c:ptCount val="1"/>
                <c:pt idx="0">
                  <c:v>gasoline</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9.0695117189999994</c:v>
                </c:pt>
                <c:pt idx="1">
                  <c:v>11.151818359000002</c:v>
                </c:pt>
                <c:pt idx="2">
                  <c:v>11.587756835999999</c:v>
                </c:pt>
                <c:pt idx="3">
                  <c:v>13.155411132999999</c:v>
                </c:pt>
                <c:pt idx="4">
                  <c:v>13.591878906</c:v>
                </c:pt>
                <c:pt idx="5">
                  <c:v>14.932074219</c:v>
                </c:pt>
                <c:pt idx="6">
                  <c:v>14.356198242</c:v>
                </c:pt>
                <c:pt idx="7">
                  <c:v>15.390055664</c:v>
                </c:pt>
                <c:pt idx="8">
                  <c:v>15.061460938</c:v>
                </c:pt>
                <c:pt idx="9">
                  <c:v>15.278036132999999</c:v>
                </c:pt>
                <c:pt idx="10">
                  <c:v>11.057554688</c:v>
                </c:pt>
                <c:pt idx="11">
                  <c:v>13.395771484000001</c:v>
                </c:pt>
                <c:pt idx="12">
                  <c:v>13.106260742</c:v>
                </c:pt>
                <c:pt idx="13">
                  <c:v>12.993790039</c:v>
                </c:pt>
                <c:pt idx="14">
                  <c:v>12.877911133</c:v>
                </c:pt>
                <c:pt idx="15">
                  <c:v>12.822527344000001</c:v>
                </c:pt>
                <c:pt idx="16">
                  <c:v>12.862925781</c:v>
                </c:pt>
                <c:pt idx="17">
                  <c:v>12.775772460999999</c:v>
                </c:pt>
                <c:pt idx="18">
                  <c:v>12.617506835999999</c:v>
                </c:pt>
                <c:pt idx="19">
                  <c:v>12.522035155999999</c:v>
                </c:pt>
                <c:pt idx="20">
                  <c:v>12.409604492</c:v>
                </c:pt>
                <c:pt idx="21">
                  <c:v>12.279459960999999</c:v>
                </c:pt>
                <c:pt idx="22">
                  <c:v>12.176922852000001</c:v>
                </c:pt>
                <c:pt idx="23">
                  <c:v>12.104160155999999</c:v>
                </c:pt>
                <c:pt idx="24">
                  <c:v>12.022331055</c:v>
                </c:pt>
                <c:pt idx="25">
                  <c:v>11.92884082</c:v>
                </c:pt>
                <c:pt idx="26">
                  <c:v>11.886100586</c:v>
                </c:pt>
                <c:pt idx="27">
                  <c:v>11.887891602</c:v>
                </c:pt>
                <c:pt idx="28">
                  <c:v>11.872353515999999</c:v>
                </c:pt>
                <c:pt idx="29">
                  <c:v>11.887109375</c:v>
                </c:pt>
                <c:pt idx="30">
                  <c:v>11.939987305000001</c:v>
                </c:pt>
                <c:pt idx="31">
                  <c:v>11.914829102000001</c:v>
                </c:pt>
                <c:pt idx="32">
                  <c:v>11.8753125</c:v>
                </c:pt>
                <c:pt idx="33">
                  <c:v>11.857827148</c:v>
                </c:pt>
                <c:pt idx="34">
                  <c:v>11.818505859000002</c:v>
                </c:pt>
                <c:pt idx="35">
                  <c:v>11.838948242000001</c:v>
                </c:pt>
                <c:pt idx="36">
                  <c:v>11.850302734000001</c:v>
                </c:pt>
                <c:pt idx="37">
                  <c:v>11.802312499999999</c:v>
                </c:pt>
                <c:pt idx="38">
                  <c:v>11.770499022999999</c:v>
                </c:pt>
                <c:pt idx="39">
                  <c:v>11.780070312000001</c:v>
                </c:pt>
                <c:pt idx="40">
                  <c:v>11.787693359</c:v>
                </c:pt>
              </c:numCache>
            </c:numRef>
          </c:val>
        </c:ser>
        <c:ser>
          <c:idx val="0"/>
          <c:order val="1"/>
          <c:tx>
            <c:strRef>
              <c:f>Sheet1!$C$1</c:f>
              <c:strCache>
                <c:ptCount val="1"/>
                <c:pt idx="0">
                  <c:v>flex fuel</c:v>
                </c:pt>
              </c:strCache>
            </c:strRef>
          </c:tx>
          <c:spPr>
            <a:solidFill>
              <a:schemeClr val="accent1"/>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1.3115019530000001</c:v>
                </c:pt>
                <c:pt idx="1">
                  <c:v>2.0095419919999999</c:v>
                </c:pt>
                <c:pt idx="2">
                  <c:v>2.383854248</c:v>
                </c:pt>
                <c:pt idx="3">
                  <c:v>2.5609831540000001</c:v>
                </c:pt>
                <c:pt idx="4">
                  <c:v>2.2916140140000003</c:v>
                </c:pt>
                <c:pt idx="5">
                  <c:v>1.7144769290000001</c:v>
                </c:pt>
                <c:pt idx="6">
                  <c:v>1.0948071290000001</c:v>
                </c:pt>
                <c:pt idx="7">
                  <c:v>1.2266711429999999</c:v>
                </c:pt>
                <c:pt idx="8">
                  <c:v>0.83987805199999999</c:v>
                </c:pt>
                <c:pt idx="9">
                  <c:v>0.99493707300000001</c:v>
                </c:pt>
                <c:pt idx="10">
                  <c:v>0.608366089</c:v>
                </c:pt>
                <c:pt idx="11">
                  <c:v>0.66169164999999996</c:v>
                </c:pt>
                <c:pt idx="12">
                  <c:v>0.66317468299999993</c:v>
                </c:pt>
                <c:pt idx="13">
                  <c:v>0.6730345459999999</c:v>
                </c:pt>
                <c:pt idx="14">
                  <c:v>0.67851184099999995</c:v>
                </c:pt>
                <c:pt idx="15">
                  <c:v>0.68523504599999996</c:v>
                </c:pt>
                <c:pt idx="16">
                  <c:v>0.69299969500000003</c:v>
                </c:pt>
                <c:pt idx="17">
                  <c:v>0.69210943599999997</c:v>
                </c:pt>
                <c:pt idx="18">
                  <c:v>0.68607232699999998</c:v>
                </c:pt>
                <c:pt idx="19">
                  <c:v>0.68300311299999994</c:v>
                </c:pt>
                <c:pt idx="20">
                  <c:v>0.67775488299999997</c:v>
                </c:pt>
                <c:pt idx="21">
                  <c:v>0.67082873500000006</c:v>
                </c:pt>
                <c:pt idx="22">
                  <c:v>0.66627172900000009</c:v>
                </c:pt>
                <c:pt idx="23">
                  <c:v>0.66345819100000003</c:v>
                </c:pt>
                <c:pt idx="24">
                  <c:v>0.66019976799999991</c:v>
                </c:pt>
                <c:pt idx="25">
                  <c:v>0.65719348099999997</c:v>
                </c:pt>
                <c:pt idx="26">
                  <c:v>0.65672100799999999</c:v>
                </c:pt>
                <c:pt idx="27">
                  <c:v>0.65857391399999998</c:v>
                </c:pt>
                <c:pt idx="28">
                  <c:v>0.65937835700000003</c:v>
                </c:pt>
                <c:pt idx="29">
                  <c:v>0.66267675799999992</c:v>
                </c:pt>
                <c:pt idx="30">
                  <c:v>0.66785253899999997</c:v>
                </c:pt>
                <c:pt idx="31">
                  <c:v>0.6687453000000001</c:v>
                </c:pt>
                <c:pt idx="32">
                  <c:v>0.66893109100000003</c:v>
                </c:pt>
                <c:pt idx="33">
                  <c:v>0.669623474</c:v>
                </c:pt>
                <c:pt idx="34">
                  <c:v>0.66915942399999995</c:v>
                </c:pt>
                <c:pt idx="35">
                  <c:v>0.67256115700000008</c:v>
                </c:pt>
                <c:pt idx="36">
                  <c:v>0.67512823499999997</c:v>
                </c:pt>
                <c:pt idx="37">
                  <c:v>0.67481201200000007</c:v>
                </c:pt>
                <c:pt idx="38">
                  <c:v>0.67595288100000006</c:v>
                </c:pt>
                <c:pt idx="39">
                  <c:v>0.67939269999999996</c:v>
                </c:pt>
                <c:pt idx="40">
                  <c:v>0.68228930700000001</c:v>
                </c:pt>
              </c:numCache>
            </c:numRef>
          </c:val>
        </c:ser>
        <c:ser>
          <c:idx val="1"/>
          <c:order val="2"/>
          <c:tx>
            <c:strRef>
              <c:f>Sheet1!$D$1</c:f>
              <c:strCache>
                <c:ptCount val="1"/>
                <c:pt idx="0">
                  <c:v>diesel</c:v>
                </c:pt>
              </c:strCache>
            </c:strRef>
          </c:tx>
          <c:spPr>
            <a:solidFill>
              <a:schemeClr val="accent2"/>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2.6521002000000002E-2</c:v>
                </c:pt>
                <c:pt idx="1">
                  <c:v>4.5832999999999999E-2</c:v>
                </c:pt>
                <c:pt idx="2">
                  <c:v>0.11572400699999999</c:v>
                </c:pt>
                <c:pt idx="3">
                  <c:v>0.133821991</c:v>
                </c:pt>
                <c:pt idx="4">
                  <c:v>0.188306</c:v>
                </c:pt>
                <c:pt idx="5">
                  <c:v>0.15469201699999999</c:v>
                </c:pt>
                <c:pt idx="6">
                  <c:v>7.5088989000000009E-2</c:v>
                </c:pt>
                <c:pt idx="7">
                  <c:v>4.7422997000000001E-2</c:v>
                </c:pt>
                <c:pt idx="8">
                  <c:v>6.5036995E-2</c:v>
                </c:pt>
                <c:pt idx="9">
                  <c:v>2.1578002999999998E-2</c:v>
                </c:pt>
                <c:pt idx="10">
                  <c:v>6.0646999000000007E-2</c:v>
                </c:pt>
                <c:pt idx="11">
                  <c:v>5.2132114000000007E-2</c:v>
                </c:pt>
                <c:pt idx="12">
                  <c:v>6.0793125000000003E-2</c:v>
                </c:pt>
                <c:pt idx="13">
                  <c:v>6.1085555999999999E-2</c:v>
                </c:pt>
                <c:pt idx="14">
                  <c:v>5.7388717999999998E-2</c:v>
                </c:pt>
                <c:pt idx="15">
                  <c:v>5.7430012000000003E-2</c:v>
                </c:pt>
                <c:pt idx="16">
                  <c:v>5.9447334000000004E-2</c:v>
                </c:pt>
                <c:pt idx="17">
                  <c:v>6.0318939000000002E-2</c:v>
                </c:pt>
                <c:pt idx="18">
                  <c:v>6.0251884000000006E-2</c:v>
                </c:pt>
                <c:pt idx="19">
                  <c:v>6.0598872999999998E-2</c:v>
                </c:pt>
                <c:pt idx="20">
                  <c:v>6.2818752000000005E-2</c:v>
                </c:pt>
                <c:pt idx="21">
                  <c:v>6.2716075999999996E-2</c:v>
                </c:pt>
                <c:pt idx="22">
                  <c:v>6.3213894000000007E-2</c:v>
                </c:pt>
                <c:pt idx="23">
                  <c:v>6.3205822000000009E-2</c:v>
                </c:pt>
                <c:pt idx="24">
                  <c:v>6.3524482999999993E-2</c:v>
                </c:pt>
                <c:pt idx="25">
                  <c:v>6.2966659999999994E-2</c:v>
                </c:pt>
                <c:pt idx="26">
                  <c:v>6.3018738000000005E-2</c:v>
                </c:pt>
                <c:pt idx="27">
                  <c:v>6.2818653000000002E-2</c:v>
                </c:pt>
                <c:pt idx="28">
                  <c:v>6.3564918999999998E-2</c:v>
                </c:pt>
                <c:pt idx="29">
                  <c:v>6.3610725000000007E-2</c:v>
                </c:pt>
                <c:pt idx="30">
                  <c:v>6.4204781000000002E-2</c:v>
                </c:pt>
                <c:pt idx="31">
                  <c:v>6.4500403999999997E-2</c:v>
                </c:pt>
                <c:pt idx="32">
                  <c:v>6.4560340999999993E-2</c:v>
                </c:pt>
                <c:pt idx="33">
                  <c:v>6.4712906000000001E-2</c:v>
                </c:pt>
                <c:pt idx="34">
                  <c:v>6.4681419000000004E-2</c:v>
                </c:pt>
                <c:pt idx="35">
                  <c:v>6.4996741999999996E-2</c:v>
                </c:pt>
                <c:pt idx="36">
                  <c:v>6.5527473000000003E-2</c:v>
                </c:pt>
                <c:pt idx="37">
                  <c:v>6.5561653000000011E-2</c:v>
                </c:pt>
                <c:pt idx="38">
                  <c:v>6.5653259000000005E-2</c:v>
                </c:pt>
                <c:pt idx="39">
                  <c:v>6.6093231000000002E-2</c:v>
                </c:pt>
                <c:pt idx="40">
                  <c:v>6.6917602999999992E-2</c:v>
                </c:pt>
              </c:numCache>
            </c:numRef>
          </c:val>
        </c:ser>
        <c:ser>
          <c:idx val="2"/>
          <c:order val="3"/>
          <c:tx>
            <c:strRef>
              <c:f>Sheet1!$E$1</c:f>
              <c:strCache>
                <c:ptCount val="1"/>
                <c:pt idx="0">
                  <c:v>battery electric</c:v>
                </c:pt>
              </c:strCache>
            </c:strRef>
          </c:tx>
          <c:spPr>
            <a:solidFill>
              <a:schemeClr val="accent3"/>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5.669999999999999E-4</c:v>
                </c:pt>
                <c:pt idx="1">
                  <c:v>1.0573000000000001E-2</c:v>
                </c:pt>
                <c:pt idx="2">
                  <c:v>1.0934999000000001E-2</c:v>
                </c:pt>
                <c:pt idx="3">
                  <c:v>5.2945000000000006E-2</c:v>
                </c:pt>
                <c:pt idx="4">
                  <c:v>4.5914996999999999E-2</c:v>
                </c:pt>
                <c:pt idx="5">
                  <c:v>7.7050002999999992E-2</c:v>
                </c:pt>
                <c:pt idx="6">
                  <c:v>7.8128997999999991E-2</c:v>
                </c:pt>
                <c:pt idx="7">
                  <c:v>9.6463005000000004E-2</c:v>
                </c:pt>
                <c:pt idx="8">
                  <c:v>0.17766098</c:v>
                </c:pt>
                <c:pt idx="9">
                  <c:v>0.18140199300000001</c:v>
                </c:pt>
                <c:pt idx="10">
                  <c:v>0.24044200099999999</c:v>
                </c:pt>
                <c:pt idx="11">
                  <c:v>0.335529205</c:v>
                </c:pt>
                <c:pt idx="12">
                  <c:v>0.41327771000000002</c:v>
                </c:pt>
                <c:pt idx="13">
                  <c:v>0.47691223100000002</c:v>
                </c:pt>
                <c:pt idx="14">
                  <c:v>0.53246319600000003</c:v>
                </c:pt>
                <c:pt idx="15">
                  <c:v>0.55370459000000005</c:v>
                </c:pt>
                <c:pt idx="16">
                  <c:v>0.579297485</c:v>
                </c:pt>
                <c:pt idx="17">
                  <c:v>0.5982246699999999</c:v>
                </c:pt>
                <c:pt idx="18">
                  <c:v>0.61453363000000005</c:v>
                </c:pt>
                <c:pt idx="19">
                  <c:v>0.64246716300000006</c:v>
                </c:pt>
                <c:pt idx="20">
                  <c:v>0.68099999999999994</c:v>
                </c:pt>
                <c:pt idx="21">
                  <c:v>0.72407507299999996</c:v>
                </c:pt>
                <c:pt idx="22">
                  <c:v>0.76778961200000007</c:v>
                </c:pt>
                <c:pt idx="23">
                  <c:v>0.81136358599999991</c:v>
                </c:pt>
                <c:pt idx="24">
                  <c:v>0.8541084590000001</c:v>
                </c:pt>
                <c:pt idx="25">
                  <c:v>0.8949852290000001</c:v>
                </c:pt>
                <c:pt idx="26">
                  <c:v>0.93865417500000004</c:v>
                </c:pt>
                <c:pt idx="27">
                  <c:v>0.98540777599999996</c:v>
                </c:pt>
                <c:pt idx="28">
                  <c:v>1.0342121579999999</c:v>
                </c:pt>
                <c:pt idx="29">
                  <c:v>1.0772744140000001</c:v>
                </c:pt>
                <c:pt idx="30">
                  <c:v>1.12712561</c:v>
                </c:pt>
                <c:pt idx="31">
                  <c:v>1.1688890379999999</c:v>
                </c:pt>
                <c:pt idx="32">
                  <c:v>1.2048773190000002</c:v>
                </c:pt>
                <c:pt idx="33">
                  <c:v>1.250072021</c:v>
                </c:pt>
                <c:pt idx="34">
                  <c:v>1.2941864009999999</c:v>
                </c:pt>
                <c:pt idx="35">
                  <c:v>1.33813147</c:v>
                </c:pt>
                <c:pt idx="36">
                  <c:v>1.3853027339999999</c:v>
                </c:pt>
                <c:pt idx="37">
                  <c:v>1.4178096919999998</c:v>
                </c:pt>
                <c:pt idx="38">
                  <c:v>1.4460109859999999</c:v>
                </c:pt>
                <c:pt idx="39">
                  <c:v>1.480254395</c:v>
                </c:pt>
                <c:pt idx="40">
                  <c:v>1.5159344480000001</c:v>
                </c:pt>
              </c:numCache>
            </c:numRef>
          </c:val>
        </c:ser>
        <c:ser>
          <c:idx val="3"/>
          <c:order val="4"/>
          <c:tx>
            <c:strRef>
              <c:f>Sheet1!$F$1</c:f>
              <c:strCache>
                <c:ptCount val="1"/>
                <c:pt idx="0">
                  <c:v>PHEV</c:v>
                </c:pt>
              </c:strCache>
            </c:strRef>
          </c:tx>
          <c:spPr>
            <a:solidFill>
              <a:schemeClr val="accent4"/>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c:v>
                </c:pt>
                <c:pt idx="1">
                  <c:v>8.3650000000000009E-3</c:v>
                </c:pt>
                <c:pt idx="2">
                  <c:v>5.6682002999999995E-2</c:v>
                </c:pt>
                <c:pt idx="3">
                  <c:v>5.4686999999999999E-2</c:v>
                </c:pt>
                <c:pt idx="4">
                  <c:v>6.1425999000000002E-2</c:v>
                </c:pt>
                <c:pt idx="5">
                  <c:v>4.5620997999999996E-2</c:v>
                </c:pt>
                <c:pt idx="6">
                  <c:v>4.7319E-2</c:v>
                </c:pt>
                <c:pt idx="7">
                  <c:v>0.12950299099999998</c:v>
                </c:pt>
                <c:pt idx="8">
                  <c:v>0.13367300399999998</c:v>
                </c:pt>
                <c:pt idx="9">
                  <c:v>8.4129005000000007E-2</c:v>
                </c:pt>
                <c:pt idx="10">
                  <c:v>5.8054999999999995E-2</c:v>
                </c:pt>
                <c:pt idx="11">
                  <c:v>0.14405897500000001</c:v>
                </c:pt>
                <c:pt idx="12">
                  <c:v>0.288209045</c:v>
                </c:pt>
                <c:pt idx="13">
                  <c:v>0.32321579</c:v>
                </c:pt>
                <c:pt idx="14">
                  <c:v>0.32345593300000003</c:v>
                </c:pt>
                <c:pt idx="15">
                  <c:v>0.32121539300000002</c:v>
                </c:pt>
                <c:pt idx="16">
                  <c:v>0.32178839100000001</c:v>
                </c:pt>
                <c:pt idx="17">
                  <c:v>0.32076800500000002</c:v>
                </c:pt>
                <c:pt idx="18">
                  <c:v>0.31977682499999999</c:v>
                </c:pt>
                <c:pt idx="19">
                  <c:v>0.32263330100000004</c:v>
                </c:pt>
                <c:pt idx="20">
                  <c:v>0.329838837</c:v>
                </c:pt>
                <c:pt idx="21">
                  <c:v>0.34099697900000003</c:v>
                </c:pt>
                <c:pt idx="22">
                  <c:v>0.35274462899999998</c:v>
                </c:pt>
                <c:pt idx="23">
                  <c:v>0.36406366000000001</c:v>
                </c:pt>
                <c:pt idx="24">
                  <c:v>0.37471691899999998</c:v>
                </c:pt>
                <c:pt idx="25">
                  <c:v>0.384158051</c:v>
                </c:pt>
                <c:pt idx="26">
                  <c:v>0.39505511500000001</c:v>
                </c:pt>
                <c:pt idx="27">
                  <c:v>0.40708978299999998</c:v>
                </c:pt>
                <c:pt idx="28">
                  <c:v>0.41903549200000001</c:v>
                </c:pt>
                <c:pt idx="29">
                  <c:v>0.430067688</c:v>
                </c:pt>
                <c:pt idx="30">
                  <c:v>0.44317495700000004</c:v>
                </c:pt>
                <c:pt idx="31">
                  <c:v>0.45219943200000001</c:v>
                </c:pt>
                <c:pt idx="32">
                  <c:v>0.45946704100000002</c:v>
                </c:pt>
                <c:pt idx="33">
                  <c:v>0.46861462399999998</c:v>
                </c:pt>
                <c:pt idx="34">
                  <c:v>0.477113434</c:v>
                </c:pt>
                <c:pt idx="35">
                  <c:v>0.48658816500000002</c:v>
                </c:pt>
                <c:pt idx="36">
                  <c:v>0.49620611599999997</c:v>
                </c:pt>
                <c:pt idx="37">
                  <c:v>0.50184857199999999</c:v>
                </c:pt>
                <c:pt idx="38">
                  <c:v>0.50696038799999998</c:v>
                </c:pt>
                <c:pt idx="39">
                  <c:v>0.51382061800000001</c:v>
                </c:pt>
                <c:pt idx="40">
                  <c:v>0.52076867700000007</c:v>
                </c:pt>
              </c:numCache>
            </c:numRef>
          </c:val>
        </c:ser>
        <c:ser>
          <c:idx val="5"/>
          <c:order val="5"/>
          <c:tx>
            <c:strRef>
              <c:f>Sheet1!$G$1</c:f>
              <c:strCache>
                <c:ptCount val="1"/>
                <c:pt idx="0">
                  <c:v>hybrid electric</c:v>
                </c:pt>
              </c:strCache>
            </c:strRef>
          </c:tx>
          <c:spPr>
            <a:solidFill>
              <a:schemeClr val="accent5"/>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0.407110992</c:v>
                </c:pt>
                <c:pt idx="1">
                  <c:v>0.251121017</c:v>
                </c:pt>
                <c:pt idx="2">
                  <c:v>0.36967501799999997</c:v>
                </c:pt>
                <c:pt idx="3">
                  <c:v>0.49174099700000001</c:v>
                </c:pt>
                <c:pt idx="4">
                  <c:v>0.39174099700000004</c:v>
                </c:pt>
                <c:pt idx="5">
                  <c:v>0.38707296799999996</c:v>
                </c:pt>
                <c:pt idx="6">
                  <c:v>0.29200299099999999</c:v>
                </c:pt>
                <c:pt idx="7">
                  <c:v>0.373434021</c:v>
                </c:pt>
                <c:pt idx="8">
                  <c:v>0.31235397300000001</c:v>
                </c:pt>
                <c:pt idx="9">
                  <c:v>0.41065997300000001</c:v>
                </c:pt>
                <c:pt idx="10">
                  <c:v>0.39132400499999997</c:v>
                </c:pt>
                <c:pt idx="11">
                  <c:v>0.8056140140000001</c:v>
                </c:pt>
                <c:pt idx="12">
                  <c:v>0.94086767599999999</c:v>
                </c:pt>
                <c:pt idx="13">
                  <c:v>1.012684326</c:v>
                </c:pt>
                <c:pt idx="14">
                  <c:v>1.017841553</c:v>
                </c:pt>
                <c:pt idx="15">
                  <c:v>1.010973938</c:v>
                </c:pt>
                <c:pt idx="16">
                  <c:v>1.020838745</c:v>
                </c:pt>
                <c:pt idx="17">
                  <c:v>1.0250728760000001</c:v>
                </c:pt>
                <c:pt idx="18">
                  <c:v>1.02513623</c:v>
                </c:pt>
                <c:pt idx="19">
                  <c:v>1.030693359</c:v>
                </c:pt>
                <c:pt idx="20">
                  <c:v>1.041372314</c:v>
                </c:pt>
                <c:pt idx="21">
                  <c:v>1.057277832</c:v>
                </c:pt>
                <c:pt idx="22">
                  <c:v>1.0659840089999999</c:v>
                </c:pt>
                <c:pt idx="23">
                  <c:v>1.0764522710000002</c:v>
                </c:pt>
                <c:pt idx="24">
                  <c:v>1.084861938</c:v>
                </c:pt>
                <c:pt idx="25">
                  <c:v>1.0891876220000001</c:v>
                </c:pt>
                <c:pt idx="26">
                  <c:v>1.099184326</c:v>
                </c:pt>
                <c:pt idx="27">
                  <c:v>1.1127379150000001</c:v>
                </c:pt>
                <c:pt idx="28">
                  <c:v>1.1265908200000001</c:v>
                </c:pt>
                <c:pt idx="29">
                  <c:v>1.138825317</c:v>
                </c:pt>
                <c:pt idx="30">
                  <c:v>1.1573582760000001</c:v>
                </c:pt>
                <c:pt idx="31">
                  <c:v>1.1692395019999999</c:v>
                </c:pt>
                <c:pt idx="32">
                  <c:v>1.175292236</c:v>
                </c:pt>
                <c:pt idx="33">
                  <c:v>1.1863612059999999</c:v>
                </c:pt>
                <c:pt idx="34">
                  <c:v>1.1958311770000001</c:v>
                </c:pt>
                <c:pt idx="35">
                  <c:v>1.2085211179999999</c:v>
                </c:pt>
                <c:pt idx="36">
                  <c:v>1.221979004</c:v>
                </c:pt>
                <c:pt idx="37">
                  <c:v>1.2254953609999999</c:v>
                </c:pt>
                <c:pt idx="38">
                  <c:v>1.228671265</c:v>
                </c:pt>
                <c:pt idx="39">
                  <c:v>1.2362951659999999</c:v>
                </c:pt>
                <c:pt idx="40">
                  <c:v>1.2439001460000001</c:v>
                </c:pt>
              </c:numCache>
            </c:numRef>
          </c:val>
        </c:ser>
        <c:ser>
          <c:idx val="6"/>
          <c:order val="6"/>
          <c:tx>
            <c:strRef>
              <c:f>Sheet1!$H$1</c:f>
              <c:strCache>
                <c:ptCount val="1"/>
                <c:pt idx="0">
                  <c:v>other</c:v>
                </c:pt>
              </c:strCache>
            </c:strRef>
          </c:tx>
          <c:spPr>
            <a:solidFill>
              <a:schemeClr val="bg2"/>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8.8599999999999996E-4</c:v>
                </c:pt>
                <c:pt idx="1">
                  <c:v>1.1689999999999999E-3</c:v>
                </c:pt>
                <c:pt idx="2">
                  <c:v>3.764E-3</c:v>
                </c:pt>
                <c:pt idx="3">
                  <c:v>5.2599999999999999E-4</c:v>
                </c:pt>
                <c:pt idx="4">
                  <c:v>9.1600000000000004E-4</c:v>
                </c:pt>
                <c:pt idx="5">
                  <c:v>3.7599999999999998E-4</c:v>
                </c:pt>
                <c:pt idx="6">
                  <c:v>8.9999999999999998E-4</c:v>
                </c:pt>
                <c:pt idx="7">
                  <c:v>3.5229999999999997E-3</c:v>
                </c:pt>
                <c:pt idx="8">
                  <c:v>1.5409999999999998E-3</c:v>
                </c:pt>
                <c:pt idx="9">
                  <c:v>2.2720000000000001E-3</c:v>
                </c:pt>
                <c:pt idx="10">
                  <c:v>2.0890000000000001E-3</c:v>
                </c:pt>
                <c:pt idx="11">
                  <c:v>3.9013059999999998E-3</c:v>
                </c:pt>
                <c:pt idx="12">
                  <c:v>4.2952890000000007E-3</c:v>
                </c:pt>
                <c:pt idx="13">
                  <c:v>4.7358690000000002E-3</c:v>
                </c:pt>
                <c:pt idx="14">
                  <c:v>4.9560649999999999E-3</c:v>
                </c:pt>
                <c:pt idx="15">
                  <c:v>5.3597669999999997E-3</c:v>
                </c:pt>
                <c:pt idx="16">
                  <c:v>5.9530470000000004E-3</c:v>
                </c:pt>
                <c:pt idx="17">
                  <c:v>6.4719470000000005E-3</c:v>
                </c:pt>
                <c:pt idx="18">
                  <c:v>6.9665530000000003E-3</c:v>
                </c:pt>
                <c:pt idx="19">
                  <c:v>7.4751140000000015E-3</c:v>
                </c:pt>
                <c:pt idx="20">
                  <c:v>8.0067120000000009E-3</c:v>
                </c:pt>
                <c:pt idx="21">
                  <c:v>8.56465E-3</c:v>
                </c:pt>
                <c:pt idx="22">
                  <c:v>9.0889779999999993E-3</c:v>
                </c:pt>
                <c:pt idx="23">
                  <c:v>9.4313580000000008E-3</c:v>
                </c:pt>
                <c:pt idx="24">
                  <c:v>9.6947430000000005E-3</c:v>
                </c:pt>
                <c:pt idx="25">
                  <c:v>9.8371819999999999E-3</c:v>
                </c:pt>
                <c:pt idx="26">
                  <c:v>9.9412049999999998E-3</c:v>
                </c:pt>
                <c:pt idx="27">
                  <c:v>1.002392E-2</c:v>
                </c:pt>
                <c:pt idx="28">
                  <c:v>1.0369081E-2</c:v>
                </c:pt>
                <c:pt idx="29">
                  <c:v>1.0720054999999999E-2</c:v>
                </c:pt>
                <c:pt idx="30">
                  <c:v>1.107031E-2</c:v>
                </c:pt>
                <c:pt idx="31">
                  <c:v>1.1371859E-2</c:v>
                </c:pt>
                <c:pt idx="32">
                  <c:v>1.1603938000000001E-2</c:v>
                </c:pt>
                <c:pt idx="33">
                  <c:v>1.1854981000000001E-2</c:v>
                </c:pt>
                <c:pt idx="34">
                  <c:v>1.212036E-2</c:v>
                </c:pt>
                <c:pt idx="35">
                  <c:v>1.2406214E-2</c:v>
                </c:pt>
                <c:pt idx="36">
                  <c:v>1.2662367000000001E-2</c:v>
                </c:pt>
                <c:pt idx="37">
                  <c:v>1.2812791E-2</c:v>
                </c:pt>
                <c:pt idx="38">
                  <c:v>1.2896950000000001E-2</c:v>
                </c:pt>
                <c:pt idx="39">
                  <c:v>1.3002011000000001E-2</c:v>
                </c:pt>
                <c:pt idx="40">
                  <c:v>1.3116876E-2</c:v>
                </c:pt>
              </c:numCache>
            </c:numRef>
          </c:val>
        </c:ser>
        <c:dLbls>
          <c:showLegendKey val="0"/>
          <c:showVal val="0"/>
          <c:showCatName val="0"/>
          <c:showSerName val="0"/>
          <c:showPercent val="0"/>
          <c:showBubbleSize val="0"/>
        </c:dLbls>
        <c:axId val="-217352512"/>
        <c:axId val="-217358496"/>
      </c:areaChart>
      <c:catAx>
        <c:axId val="-217352512"/>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17358496"/>
        <c:crosses val="autoZero"/>
        <c:auto val="1"/>
        <c:lblAlgn val="ctr"/>
        <c:lblOffset val="100"/>
        <c:tickLblSkip val="10"/>
        <c:tickMarkSkip val="10"/>
        <c:noMultiLvlLbl val="1"/>
      </c:catAx>
      <c:valAx>
        <c:axId val="-217358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12700">
            <a:solidFill>
              <a:srgbClr val="FFFFFF">
                <a:lumMod val="65000"/>
              </a:srgbClr>
            </a:solidFill>
            <a:prstDash val="lgDash"/>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7352512"/>
        <c:crossesAt val="12"/>
        <c:crossBetween val="midCat"/>
        <c:majorUnit val="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92147856517935E-2"/>
          <c:y val="0.26482995416701577"/>
          <c:w val="0.50507604357674474"/>
          <c:h val="0.65472199259821184"/>
        </c:manualLayout>
      </c:layout>
      <c:lineChart>
        <c:grouping val="standard"/>
        <c:varyColors val="0"/>
        <c:ser>
          <c:idx val="0"/>
          <c:order val="0"/>
          <c:tx>
            <c:strRef>
              <c:f>Sheet1!$B$1</c:f>
              <c:strCache>
                <c:ptCount val="1"/>
                <c:pt idx="0">
                  <c:v>100 mile EV</c:v>
                </c:pt>
              </c:strCache>
            </c:strRef>
          </c:tx>
          <c:spPr>
            <a:ln w="22225" cmpd="sng">
              <a:solidFill>
                <a:srgbClr val="D7E5CC"/>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c:v>
                </c:pt>
                <c:pt idx="1">
                  <c:v>1.0307001E-2</c:v>
                </c:pt>
                <c:pt idx="2">
                  <c:v>1.0064E-2</c:v>
                </c:pt>
                <c:pt idx="3">
                  <c:v>4.4749999999999998E-2</c:v>
                </c:pt>
                <c:pt idx="4">
                  <c:v>2.9172997999999999E-2</c:v>
                </c:pt>
                <c:pt idx="5">
                  <c:v>5.4939999000000003E-2</c:v>
                </c:pt>
                <c:pt idx="6">
                  <c:v>3.4394997000000004E-2</c:v>
                </c:pt>
                <c:pt idx="7">
                  <c:v>2.8312E-2</c:v>
                </c:pt>
                <c:pt idx="8">
                  <c:v>1.9758998999999999E-2</c:v>
                </c:pt>
                <c:pt idx="9">
                  <c:v>8.8389999999999996E-3</c:v>
                </c:pt>
                <c:pt idx="10">
                  <c:v>1.3658000999999999E-2</c:v>
                </c:pt>
                <c:pt idx="11">
                  <c:v>2.017287E-3</c:v>
                </c:pt>
                <c:pt idx="12">
                  <c:v>2.1612129999999999E-3</c:v>
                </c:pt>
                <c:pt idx="13">
                  <c:v>2.295961E-3</c:v>
                </c:pt>
                <c:pt idx="14">
                  <c:v>2.3913339999999997E-3</c:v>
                </c:pt>
                <c:pt idx="15">
                  <c:v>2.4854910000000003E-3</c:v>
                </c:pt>
                <c:pt idx="16">
                  <c:v>2.6311170000000001E-3</c:v>
                </c:pt>
                <c:pt idx="17">
                  <c:v>2.7632359999999996E-3</c:v>
                </c:pt>
                <c:pt idx="18">
                  <c:v>2.8973020000000005E-3</c:v>
                </c:pt>
                <c:pt idx="19">
                  <c:v>3.051205E-3</c:v>
                </c:pt>
                <c:pt idx="20">
                  <c:v>3.2261590000000001E-3</c:v>
                </c:pt>
                <c:pt idx="21">
                  <c:v>3.416077E-3</c:v>
                </c:pt>
                <c:pt idx="22">
                  <c:v>3.6037690000000002E-3</c:v>
                </c:pt>
                <c:pt idx="23">
                  <c:v>3.7883399999999998E-3</c:v>
                </c:pt>
                <c:pt idx="24">
                  <c:v>3.9643919999999997E-3</c:v>
                </c:pt>
                <c:pt idx="25">
                  <c:v>4.1236810000000006E-3</c:v>
                </c:pt>
                <c:pt idx="26">
                  <c:v>4.3009390000000002E-3</c:v>
                </c:pt>
                <c:pt idx="27">
                  <c:v>4.4937780000000004E-3</c:v>
                </c:pt>
                <c:pt idx="28">
                  <c:v>4.6889169999999999E-3</c:v>
                </c:pt>
                <c:pt idx="29">
                  <c:v>4.8743680000000005E-3</c:v>
                </c:pt>
                <c:pt idx="30">
                  <c:v>5.0865340000000002E-3</c:v>
                </c:pt>
                <c:pt idx="31">
                  <c:v>5.2666569999999992E-3</c:v>
                </c:pt>
                <c:pt idx="32">
                  <c:v>5.4259800000000004E-3</c:v>
                </c:pt>
                <c:pt idx="33">
                  <c:v>5.6115679999999991E-3</c:v>
                </c:pt>
                <c:pt idx="34">
                  <c:v>5.7966130000000008E-3</c:v>
                </c:pt>
                <c:pt idx="35">
                  <c:v>5.9952300000000007E-3</c:v>
                </c:pt>
                <c:pt idx="36">
                  <c:v>6.199889000000001E-3</c:v>
                </c:pt>
                <c:pt idx="37">
                  <c:v>6.3537630000000001E-3</c:v>
                </c:pt>
                <c:pt idx="38">
                  <c:v>6.4949550000000002E-3</c:v>
                </c:pt>
                <c:pt idx="39">
                  <c:v>6.6548719999999992E-3</c:v>
                </c:pt>
                <c:pt idx="40">
                  <c:v>6.8093800000000003E-3</c:v>
                </c:pt>
              </c:numCache>
            </c:numRef>
          </c:val>
          <c:smooth val="0"/>
        </c:ser>
        <c:ser>
          <c:idx val="1"/>
          <c:order val="1"/>
          <c:tx>
            <c:strRef>
              <c:f>Sheet1!$C$1</c:f>
              <c:strCache>
                <c:ptCount val="1"/>
                <c:pt idx="0">
                  <c:v>plug-in hybrid</c:v>
                </c:pt>
              </c:strCache>
            </c:strRef>
          </c:tx>
          <c:spPr>
            <a:ln w="22225">
              <a:solidFill>
                <a:srgbClr val="FFC702"/>
              </a:solidFill>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c:v>
                </c:pt>
                <c:pt idx="1">
                  <c:v>8.3650000000000009E-3</c:v>
                </c:pt>
                <c:pt idx="2">
                  <c:v>5.6682002999999995E-2</c:v>
                </c:pt>
                <c:pt idx="3">
                  <c:v>5.4686999999999999E-2</c:v>
                </c:pt>
                <c:pt idx="4">
                  <c:v>6.1425999000000002E-2</c:v>
                </c:pt>
                <c:pt idx="5">
                  <c:v>4.5620997999999996E-2</c:v>
                </c:pt>
                <c:pt idx="6">
                  <c:v>4.7319E-2</c:v>
                </c:pt>
                <c:pt idx="7">
                  <c:v>0.12950299099999998</c:v>
                </c:pt>
                <c:pt idx="8">
                  <c:v>0.13367300399999998</c:v>
                </c:pt>
                <c:pt idx="9">
                  <c:v>8.4129005000000007E-2</c:v>
                </c:pt>
                <c:pt idx="10">
                  <c:v>5.8054999999999995E-2</c:v>
                </c:pt>
                <c:pt idx="11">
                  <c:v>0.14405897500000001</c:v>
                </c:pt>
                <c:pt idx="12">
                  <c:v>0.288209045</c:v>
                </c:pt>
                <c:pt idx="13">
                  <c:v>0.32321579</c:v>
                </c:pt>
                <c:pt idx="14">
                  <c:v>0.32345593300000003</c:v>
                </c:pt>
                <c:pt idx="15">
                  <c:v>0.32121539300000002</c:v>
                </c:pt>
                <c:pt idx="16">
                  <c:v>0.32178839100000001</c:v>
                </c:pt>
                <c:pt idx="17">
                  <c:v>0.32076800500000002</c:v>
                </c:pt>
                <c:pt idx="18">
                  <c:v>0.31977682499999999</c:v>
                </c:pt>
                <c:pt idx="19">
                  <c:v>0.32263330100000004</c:v>
                </c:pt>
                <c:pt idx="20">
                  <c:v>0.329838837</c:v>
                </c:pt>
                <c:pt idx="21">
                  <c:v>0.34099697900000003</c:v>
                </c:pt>
                <c:pt idx="22">
                  <c:v>0.35274462899999998</c:v>
                </c:pt>
                <c:pt idx="23">
                  <c:v>0.36406366000000001</c:v>
                </c:pt>
                <c:pt idx="24">
                  <c:v>0.37471691899999998</c:v>
                </c:pt>
                <c:pt idx="25">
                  <c:v>0.384158051</c:v>
                </c:pt>
                <c:pt idx="26">
                  <c:v>0.39505511500000001</c:v>
                </c:pt>
                <c:pt idx="27">
                  <c:v>0.40708978299999998</c:v>
                </c:pt>
                <c:pt idx="28">
                  <c:v>0.41903549200000001</c:v>
                </c:pt>
                <c:pt idx="29">
                  <c:v>0.430067688</c:v>
                </c:pt>
                <c:pt idx="30">
                  <c:v>0.44317495700000004</c:v>
                </c:pt>
                <c:pt idx="31">
                  <c:v>0.45219943200000001</c:v>
                </c:pt>
                <c:pt idx="32">
                  <c:v>0.45946704100000002</c:v>
                </c:pt>
                <c:pt idx="33">
                  <c:v>0.46861462399999998</c:v>
                </c:pt>
                <c:pt idx="34">
                  <c:v>0.477113434</c:v>
                </c:pt>
                <c:pt idx="35">
                  <c:v>0.48658816500000002</c:v>
                </c:pt>
                <c:pt idx="36">
                  <c:v>0.49620611599999997</c:v>
                </c:pt>
                <c:pt idx="37">
                  <c:v>0.50184857199999999</c:v>
                </c:pt>
                <c:pt idx="38">
                  <c:v>0.50696038799999998</c:v>
                </c:pt>
                <c:pt idx="39">
                  <c:v>0.51382061800000001</c:v>
                </c:pt>
                <c:pt idx="40">
                  <c:v>0.52076867700000007</c:v>
                </c:pt>
              </c:numCache>
            </c:numRef>
          </c:val>
          <c:smooth val="0"/>
        </c:ser>
        <c:ser>
          <c:idx val="3"/>
          <c:order val="2"/>
          <c:tx>
            <c:strRef>
              <c:f>Sheet1!$D$1</c:f>
              <c:strCache>
                <c:ptCount val="1"/>
                <c:pt idx="0">
                  <c:v>200 mile EV</c:v>
                </c:pt>
              </c:strCache>
            </c:strRef>
          </c:tx>
          <c:spPr>
            <a:ln w="22225">
              <a:solidFill>
                <a:srgbClr val="A6C68E"/>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5.669999999999999E-4</c:v>
                </c:pt>
                <c:pt idx="1">
                  <c:v>2.6600000000000001E-4</c:v>
                </c:pt>
                <c:pt idx="2">
                  <c:v>0</c:v>
                </c:pt>
                <c:pt idx="3">
                  <c:v>3.7369999999999999E-3</c:v>
                </c:pt>
                <c:pt idx="4">
                  <c:v>4.7799999999999995E-3</c:v>
                </c:pt>
                <c:pt idx="5">
                  <c:v>6.136E-3</c:v>
                </c:pt>
                <c:pt idx="6">
                  <c:v>1.3747998999999999E-2</c:v>
                </c:pt>
                <c:pt idx="7">
                  <c:v>3.4971002000000001E-2</c:v>
                </c:pt>
                <c:pt idx="8">
                  <c:v>2.7380000000000002E-2</c:v>
                </c:pt>
                <c:pt idx="9">
                  <c:v>5.0847002000000002E-2</c:v>
                </c:pt>
                <c:pt idx="10">
                  <c:v>1.379E-3</c:v>
                </c:pt>
                <c:pt idx="11">
                  <c:v>5.4866721999999986E-2</c:v>
                </c:pt>
                <c:pt idx="12">
                  <c:v>7.3388244999999991E-2</c:v>
                </c:pt>
                <c:pt idx="13">
                  <c:v>8.4427716E-2</c:v>
                </c:pt>
                <c:pt idx="14">
                  <c:v>9.4499710000000001E-2</c:v>
                </c:pt>
                <c:pt idx="15">
                  <c:v>9.9324790999999996E-2</c:v>
                </c:pt>
                <c:pt idx="16">
                  <c:v>0.10604891599999999</c:v>
                </c:pt>
                <c:pt idx="17">
                  <c:v>0.111322773</c:v>
                </c:pt>
                <c:pt idx="18">
                  <c:v>0.11636222</c:v>
                </c:pt>
                <c:pt idx="19">
                  <c:v>0.12332485999999999</c:v>
                </c:pt>
                <c:pt idx="20">
                  <c:v>0.13154603599999998</c:v>
                </c:pt>
                <c:pt idx="21">
                  <c:v>0.138343258</c:v>
                </c:pt>
                <c:pt idx="22">
                  <c:v>0.14514385699999999</c:v>
                </c:pt>
                <c:pt idx="23">
                  <c:v>0.15191779300000002</c:v>
                </c:pt>
                <c:pt idx="24">
                  <c:v>0.158547455</c:v>
                </c:pt>
                <c:pt idx="25">
                  <c:v>0.16483161599999999</c:v>
                </c:pt>
                <c:pt idx="26">
                  <c:v>0.17156811499999999</c:v>
                </c:pt>
                <c:pt idx="27">
                  <c:v>0.17873599999999998</c:v>
                </c:pt>
                <c:pt idx="28">
                  <c:v>0.185854408</c:v>
                </c:pt>
                <c:pt idx="29">
                  <c:v>0.19235936000000001</c:v>
                </c:pt>
                <c:pt idx="30">
                  <c:v>0.19987803699999998</c:v>
                </c:pt>
                <c:pt idx="31">
                  <c:v>0.20588025699999998</c:v>
                </c:pt>
                <c:pt idx="32">
                  <c:v>0.21115368700000001</c:v>
                </c:pt>
                <c:pt idx="33">
                  <c:v>0.21749653699999999</c:v>
                </c:pt>
                <c:pt idx="34">
                  <c:v>0.22342884100000002</c:v>
                </c:pt>
                <c:pt idx="35">
                  <c:v>0.22988294199999998</c:v>
                </c:pt>
                <c:pt idx="36">
                  <c:v>0.236631805</c:v>
                </c:pt>
                <c:pt idx="37">
                  <c:v>0.24154596</c:v>
                </c:pt>
                <c:pt idx="38">
                  <c:v>0.24642417899999999</c:v>
                </c:pt>
                <c:pt idx="39">
                  <c:v>0.25238432300000002</c:v>
                </c:pt>
                <c:pt idx="40">
                  <c:v>0.25850330399999993</c:v>
                </c:pt>
              </c:numCache>
            </c:numRef>
          </c:val>
          <c:smooth val="0"/>
        </c:ser>
        <c:ser>
          <c:idx val="2"/>
          <c:order val="3"/>
          <c:tx>
            <c:strRef>
              <c:f>Sheet1!$E$1</c:f>
              <c:strCache>
                <c:ptCount val="1"/>
                <c:pt idx="0">
                  <c:v>hybrid electric</c:v>
                </c:pt>
              </c:strCache>
            </c:strRef>
          </c:tx>
          <c:spPr>
            <a:ln w="22225">
              <a:solidFill>
                <a:srgbClr val="A33340"/>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0.407110992</c:v>
                </c:pt>
                <c:pt idx="1">
                  <c:v>0.251121017</c:v>
                </c:pt>
                <c:pt idx="2">
                  <c:v>0.36967501799999997</c:v>
                </c:pt>
                <c:pt idx="3">
                  <c:v>0.49174099700000001</c:v>
                </c:pt>
                <c:pt idx="4">
                  <c:v>0.39174099700000004</c:v>
                </c:pt>
                <c:pt idx="5">
                  <c:v>0.38707296799999996</c:v>
                </c:pt>
                <c:pt idx="6">
                  <c:v>0.29200299099999999</c:v>
                </c:pt>
                <c:pt idx="7">
                  <c:v>0.373434021</c:v>
                </c:pt>
                <c:pt idx="8">
                  <c:v>0.31235397300000001</c:v>
                </c:pt>
                <c:pt idx="9">
                  <c:v>0.41065997300000001</c:v>
                </c:pt>
                <c:pt idx="10">
                  <c:v>0.39132400499999997</c:v>
                </c:pt>
                <c:pt idx="11">
                  <c:v>0.8056140140000001</c:v>
                </c:pt>
                <c:pt idx="12">
                  <c:v>0.94086767599999999</c:v>
                </c:pt>
                <c:pt idx="13">
                  <c:v>1.012684326</c:v>
                </c:pt>
                <c:pt idx="14">
                  <c:v>1.017841553</c:v>
                </c:pt>
                <c:pt idx="15">
                  <c:v>1.010973938</c:v>
                </c:pt>
                <c:pt idx="16">
                  <c:v>1.020838745</c:v>
                </c:pt>
                <c:pt idx="17">
                  <c:v>1.0250728760000001</c:v>
                </c:pt>
                <c:pt idx="18">
                  <c:v>1.02513623</c:v>
                </c:pt>
                <c:pt idx="19">
                  <c:v>1.030693359</c:v>
                </c:pt>
                <c:pt idx="20">
                  <c:v>1.041372314</c:v>
                </c:pt>
                <c:pt idx="21">
                  <c:v>1.057277832</c:v>
                </c:pt>
                <c:pt idx="22">
                  <c:v>1.0659840089999999</c:v>
                </c:pt>
                <c:pt idx="23">
                  <c:v>1.0764522710000002</c:v>
                </c:pt>
                <c:pt idx="24">
                  <c:v>1.084861938</c:v>
                </c:pt>
                <c:pt idx="25">
                  <c:v>1.0891876220000001</c:v>
                </c:pt>
                <c:pt idx="26">
                  <c:v>1.099184326</c:v>
                </c:pt>
                <c:pt idx="27">
                  <c:v>1.1127379150000001</c:v>
                </c:pt>
                <c:pt idx="28">
                  <c:v>1.1265908200000001</c:v>
                </c:pt>
                <c:pt idx="29">
                  <c:v>1.138825317</c:v>
                </c:pt>
                <c:pt idx="30">
                  <c:v>1.1573582760000001</c:v>
                </c:pt>
                <c:pt idx="31">
                  <c:v>1.1692395019999999</c:v>
                </c:pt>
                <c:pt idx="32">
                  <c:v>1.175292236</c:v>
                </c:pt>
                <c:pt idx="33">
                  <c:v>1.1863612059999999</c:v>
                </c:pt>
                <c:pt idx="34">
                  <c:v>1.1958311770000001</c:v>
                </c:pt>
                <c:pt idx="35">
                  <c:v>1.2085211179999999</c:v>
                </c:pt>
                <c:pt idx="36">
                  <c:v>1.221979004</c:v>
                </c:pt>
                <c:pt idx="37">
                  <c:v>1.2254953609999999</c:v>
                </c:pt>
                <c:pt idx="38">
                  <c:v>1.228671265</c:v>
                </c:pt>
                <c:pt idx="39">
                  <c:v>1.2362951659999999</c:v>
                </c:pt>
                <c:pt idx="40">
                  <c:v>1.2439001460000001</c:v>
                </c:pt>
              </c:numCache>
            </c:numRef>
          </c:val>
          <c:smooth val="0"/>
        </c:ser>
        <c:ser>
          <c:idx val="4"/>
          <c:order val="4"/>
          <c:tx>
            <c:strRef>
              <c:f>Sheet1!$F$1</c:f>
              <c:strCache>
                <c:ptCount val="1"/>
                <c:pt idx="0">
                  <c:v>300 mile EV</c:v>
                </c:pt>
              </c:strCache>
            </c:strRef>
          </c:tx>
          <c:spPr>
            <a:ln w="22225">
              <a:solidFill>
                <a:srgbClr val="5D9732"/>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c:v>
                </c:pt>
                <c:pt idx="1">
                  <c:v>0</c:v>
                </c:pt>
                <c:pt idx="2">
                  <c:v>8.7100000000000014E-4</c:v>
                </c:pt>
                <c:pt idx="3">
                  <c:v>4.4580000000000002E-3</c:v>
                </c:pt>
                <c:pt idx="4">
                  <c:v>1.1961998999999999E-2</c:v>
                </c:pt>
                <c:pt idx="5">
                  <c:v>1.5974000000000002E-2</c:v>
                </c:pt>
                <c:pt idx="6">
                  <c:v>2.9986002000000001E-2</c:v>
                </c:pt>
                <c:pt idx="7">
                  <c:v>3.3180002E-2</c:v>
                </c:pt>
                <c:pt idx="8">
                  <c:v>0.130521997</c:v>
                </c:pt>
                <c:pt idx="9">
                  <c:v>0.12171599800000001</c:v>
                </c:pt>
                <c:pt idx="10">
                  <c:v>0.22540500299999999</c:v>
                </c:pt>
                <c:pt idx="11">
                  <c:v>0.27864517999999999</c:v>
                </c:pt>
                <c:pt idx="12">
                  <c:v>0.337728256</c:v>
                </c:pt>
                <c:pt idx="13">
                  <c:v>0.39018856799999996</c:v>
                </c:pt>
                <c:pt idx="14">
                  <c:v>0.43557214399999999</c:v>
                </c:pt>
                <c:pt idx="15">
                  <c:v>0.45189427200000004</c:v>
                </c:pt>
                <c:pt idx="16">
                  <c:v>0.470617432</c:v>
                </c:pt>
                <c:pt idx="17">
                  <c:v>0.48413867200000005</c:v>
                </c:pt>
                <c:pt idx="18">
                  <c:v>0.495274094</c:v>
                </c:pt>
                <c:pt idx="19">
                  <c:v>0.51609107900000006</c:v>
                </c:pt>
                <c:pt idx="20">
                  <c:v>0.54622787500000003</c:v>
                </c:pt>
                <c:pt idx="21">
                  <c:v>0.58231572000000009</c:v>
                </c:pt>
                <c:pt idx="22">
                  <c:v>0.61904194699999993</c:v>
                </c:pt>
                <c:pt idx="23">
                  <c:v>0.65565743999999992</c:v>
                </c:pt>
                <c:pt idx="24">
                  <c:v>0.691596557</c:v>
                </c:pt>
                <c:pt idx="25">
                  <c:v>0.72602993700000007</c:v>
                </c:pt>
                <c:pt idx="26">
                  <c:v>0.76278509499999991</c:v>
                </c:pt>
                <c:pt idx="27">
                  <c:v>0.80217794799999997</c:v>
                </c:pt>
                <c:pt idx="28">
                  <c:v>0.84366879300000008</c:v>
                </c:pt>
                <c:pt idx="29">
                  <c:v>0.88004071100000014</c:v>
                </c:pt>
                <c:pt idx="30">
                  <c:v>0.92216107199999997</c:v>
                </c:pt>
                <c:pt idx="31">
                  <c:v>0.95774212599999997</c:v>
                </c:pt>
                <c:pt idx="32">
                  <c:v>0.98829776000000003</c:v>
                </c:pt>
                <c:pt idx="33">
                  <c:v>1.0269639589999999</c:v>
                </c:pt>
                <c:pt idx="34">
                  <c:v>1.064960846</c:v>
                </c:pt>
                <c:pt idx="35">
                  <c:v>1.102253205</c:v>
                </c:pt>
                <c:pt idx="36">
                  <c:v>1.1424710390000001</c:v>
                </c:pt>
                <c:pt idx="37">
                  <c:v>1.169910003</c:v>
                </c:pt>
                <c:pt idx="38">
                  <c:v>1.1930917969999999</c:v>
                </c:pt>
                <c:pt idx="39">
                  <c:v>1.2212152709999999</c:v>
                </c:pt>
                <c:pt idx="40">
                  <c:v>1.2506217039999998</c:v>
                </c:pt>
              </c:numCache>
            </c:numRef>
          </c:val>
          <c:smooth val="0"/>
        </c:ser>
        <c:ser>
          <c:idx val="5"/>
          <c:order val="5"/>
          <c:tx>
            <c:strRef>
              <c:f>Sheet1!$G$1</c:f>
              <c:strCache>
                <c:ptCount val="1"/>
                <c:pt idx="0">
                  <c:v>total battery electric</c:v>
                </c:pt>
              </c:strCache>
            </c:strRef>
          </c:tx>
          <c:spPr>
            <a:ln w="22225">
              <a:solidFill>
                <a:srgbClr val="416A23"/>
              </a:solidFill>
              <a:prstDash val="solid"/>
            </a:ln>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5.669999999999999E-4</c:v>
                </c:pt>
                <c:pt idx="1">
                  <c:v>1.0573000000000001E-2</c:v>
                </c:pt>
                <c:pt idx="2">
                  <c:v>1.0934999000000001E-2</c:v>
                </c:pt>
                <c:pt idx="3">
                  <c:v>5.2945000000000006E-2</c:v>
                </c:pt>
                <c:pt idx="4">
                  <c:v>4.5914996999999999E-2</c:v>
                </c:pt>
                <c:pt idx="5">
                  <c:v>7.7050002999999992E-2</c:v>
                </c:pt>
                <c:pt idx="6">
                  <c:v>7.8128997999999991E-2</c:v>
                </c:pt>
                <c:pt idx="7">
                  <c:v>9.6463005000000004E-2</c:v>
                </c:pt>
                <c:pt idx="8">
                  <c:v>0.17766098</c:v>
                </c:pt>
                <c:pt idx="9">
                  <c:v>0.18140199300000001</c:v>
                </c:pt>
                <c:pt idx="10">
                  <c:v>0.24044200099999999</c:v>
                </c:pt>
                <c:pt idx="11">
                  <c:v>0.335529205</c:v>
                </c:pt>
                <c:pt idx="12">
                  <c:v>0.41327771000000002</c:v>
                </c:pt>
                <c:pt idx="13">
                  <c:v>0.47691223100000002</c:v>
                </c:pt>
                <c:pt idx="14">
                  <c:v>0.53246319600000003</c:v>
                </c:pt>
                <c:pt idx="15">
                  <c:v>0.55370459000000005</c:v>
                </c:pt>
                <c:pt idx="16">
                  <c:v>0.579297485</c:v>
                </c:pt>
                <c:pt idx="17">
                  <c:v>0.5982246699999999</c:v>
                </c:pt>
                <c:pt idx="18">
                  <c:v>0.61453363000000005</c:v>
                </c:pt>
                <c:pt idx="19">
                  <c:v>0.64246716300000006</c:v>
                </c:pt>
                <c:pt idx="20">
                  <c:v>0.68099999999999994</c:v>
                </c:pt>
                <c:pt idx="21">
                  <c:v>0.72407507299999996</c:v>
                </c:pt>
                <c:pt idx="22">
                  <c:v>0.76778961200000007</c:v>
                </c:pt>
                <c:pt idx="23">
                  <c:v>0.81136358599999991</c:v>
                </c:pt>
                <c:pt idx="24">
                  <c:v>0.8541084590000001</c:v>
                </c:pt>
                <c:pt idx="25">
                  <c:v>0.8949852290000001</c:v>
                </c:pt>
                <c:pt idx="26">
                  <c:v>0.93865417500000004</c:v>
                </c:pt>
                <c:pt idx="27">
                  <c:v>0.98540777599999996</c:v>
                </c:pt>
                <c:pt idx="28">
                  <c:v>1.0342121579999999</c:v>
                </c:pt>
                <c:pt idx="29">
                  <c:v>1.0772744140000001</c:v>
                </c:pt>
                <c:pt idx="30">
                  <c:v>1.12712561</c:v>
                </c:pt>
                <c:pt idx="31">
                  <c:v>1.1688890379999999</c:v>
                </c:pt>
                <c:pt idx="32">
                  <c:v>1.2048773190000002</c:v>
                </c:pt>
                <c:pt idx="33">
                  <c:v>1.250072021</c:v>
                </c:pt>
                <c:pt idx="34">
                  <c:v>1.2941864009999999</c:v>
                </c:pt>
                <c:pt idx="35">
                  <c:v>1.33813147</c:v>
                </c:pt>
                <c:pt idx="36">
                  <c:v>1.3853027339999999</c:v>
                </c:pt>
                <c:pt idx="37">
                  <c:v>1.4178096919999998</c:v>
                </c:pt>
                <c:pt idx="38">
                  <c:v>1.4460109859999999</c:v>
                </c:pt>
                <c:pt idx="39">
                  <c:v>1.480254395</c:v>
                </c:pt>
                <c:pt idx="40">
                  <c:v>1.5159344480000001</c:v>
                </c:pt>
              </c:numCache>
            </c:numRef>
          </c:val>
          <c:smooth val="0"/>
        </c:ser>
        <c:dLbls>
          <c:showLegendKey val="0"/>
          <c:showVal val="0"/>
          <c:showCatName val="0"/>
          <c:showSerName val="0"/>
          <c:showPercent val="0"/>
          <c:showBubbleSize val="0"/>
        </c:dLbls>
        <c:smooth val="0"/>
        <c:axId val="-217353600"/>
        <c:axId val="-217348160"/>
      </c:lineChart>
      <c:catAx>
        <c:axId val="-217353600"/>
        <c:scaling>
          <c:orientation val="minMax"/>
          <c:max val="41"/>
        </c:scaling>
        <c:delete val="0"/>
        <c:axPos val="b"/>
        <c:numFmt formatCode="0" sourceLinked="0"/>
        <c:majorTickMark val="out"/>
        <c:minorTickMark val="none"/>
        <c:tickLblPos val="nextTo"/>
        <c:spPr>
          <a:ln w="9525">
            <a:solidFill>
              <a:srgbClr val="000000"/>
            </a:solidFill>
          </a:ln>
        </c:spPr>
        <c:txPr>
          <a:bodyPr/>
          <a:lstStyle/>
          <a:p>
            <a:pPr>
              <a:defRPr sz="1100" baseline="0"/>
            </a:pPr>
            <a:endParaRPr lang="en-US"/>
          </a:p>
        </c:txPr>
        <c:crossAx val="-217348160"/>
        <c:crosses val="autoZero"/>
        <c:auto val="1"/>
        <c:lblAlgn val="ctr"/>
        <c:lblOffset val="100"/>
        <c:tickLblSkip val="10"/>
        <c:tickMarkSkip val="10"/>
        <c:noMultiLvlLbl val="1"/>
      </c:catAx>
      <c:valAx>
        <c:axId val="-217348160"/>
        <c:scaling>
          <c:orientation val="minMax"/>
          <c:max val="3"/>
        </c:scaling>
        <c:delete val="0"/>
        <c:axPos val="l"/>
        <c:majorGridlines>
          <c:spPr>
            <a:ln>
              <a:solidFill>
                <a:srgbClr val="FFFFFF">
                  <a:lumMod val="85000"/>
                </a:srgbClr>
              </a:solidFill>
            </a:ln>
          </c:spPr>
        </c:majorGridlines>
        <c:numFmt formatCode="#,##0" sourceLinked="0"/>
        <c:majorTickMark val="none"/>
        <c:minorTickMark val="none"/>
        <c:tickLblPos val="low"/>
        <c:spPr>
          <a:ln w="12700">
            <a:solidFill>
              <a:srgbClr val="FFFFFF">
                <a:lumMod val="65000"/>
              </a:srgbClr>
            </a:solidFill>
            <a:prstDash val="lgDash"/>
          </a:ln>
        </c:spPr>
        <c:txPr>
          <a:bodyPr/>
          <a:lstStyle/>
          <a:p>
            <a:pPr>
              <a:defRPr sz="1100" baseline="0">
                <a:solidFill>
                  <a:schemeClr val="tx1"/>
                </a:solidFill>
              </a:defRPr>
            </a:pPr>
            <a:endParaRPr lang="en-US"/>
          </a:p>
        </c:txPr>
        <c:crossAx val="-217353600"/>
        <c:crossesAt val="12"/>
        <c:crossBetween val="midCat"/>
        <c:majorUnit val="1"/>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036125589E-2"/>
          <c:y val="6.2145871142862928E-2"/>
          <c:w val="0.86542421898165878"/>
          <c:h val="0.82410401968258629"/>
        </c:manualLayout>
      </c:layout>
      <c:barChart>
        <c:barDir val="col"/>
        <c:grouping val="stacked"/>
        <c:varyColors val="0"/>
        <c:ser>
          <c:idx val="8"/>
          <c:order val="0"/>
          <c:tx>
            <c:strRef>
              <c:f>Sheet1!$C$1</c:f>
              <c:strCache>
                <c:ptCount val="1"/>
                <c:pt idx="0">
                  <c:v>industrial</c:v>
                </c:pt>
              </c:strCache>
            </c:strRef>
          </c:tx>
          <c:spPr>
            <a:solidFill>
              <a:schemeClr val="accent3"/>
            </a:solidFill>
            <a:ln>
              <a:noFill/>
            </a:ln>
            <a:effectLst/>
          </c:spPr>
          <c:invertIfNegative val="0"/>
          <c:cat>
            <c:strRef>
              <c:f>Sheet1!$A$2:$A$4</c:f>
              <c:strCache>
                <c:ptCount val="3"/>
                <c:pt idx="0">
                  <c:v>2030</c:v>
                </c:pt>
                <c:pt idx="1">
                  <c:v>2040</c:v>
                </c:pt>
                <c:pt idx="2">
                  <c:v>2050</c:v>
                </c:pt>
              </c:strCache>
            </c:strRef>
          </c:cat>
          <c:val>
            <c:numRef>
              <c:f>Sheet1!$C$2:$C$4</c:f>
              <c:numCache>
                <c:formatCode>General</c:formatCode>
                <c:ptCount val="3"/>
                <c:pt idx="0">
                  <c:v>1.0612699999999999</c:v>
                </c:pt>
                <c:pt idx="1">
                  <c:v>1.729413000000001</c:v>
                </c:pt>
                <c:pt idx="2">
                  <c:v>2.7650649999999999</c:v>
                </c:pt>
              </c:numCache>
            </c:numRef>
          </c:val>
        </c:ser>
        <c:ser>
          <c:idx val="7"/>
          <c:order val="1"/>
          <c:tx>
            <c:strRef>
              <c:f>Sheet1!$D$1</c:f>
              <c:strCache>
                <c:ptCount val="1"/>
                <c:pt idx="0">
                  <c:v>transportation</c:v>
                </c:pt>
              </c:strCache>
            </c:strRef>
          </c:tx>
          <c:spPr>
            <a:solidFill>
              <a:srgbClr val="003953"/>
            </a:solidFill>
            <a:ln>
              <a:noFill/>
            </a:ln>
            <a:effectLst/>
          </c:spPr>
          <c:invertIfNegative val="0"/>
          <c:cat>
            <c:strRef>
              <c:f>Sheet1!$A$2:$A$4</c:f>
              <c:strCache>
                <c:ptCount val="3"/>
                <c:pt idx="0">
                  <c:v>2030</c:v>
                </c:pt>
                <c:pt idx="1">
                  <c:v>2040</c:v>
                </c:pt>
                <c:pt idx="2">
                  <c:v>2050</c:v>
                </c:pt>
              </c:strCache>
            </c:strRef>
          </c:cat>
          <c:val>
            <c:numRef>
              <c:f>Sheet1!$D$2:$D$4</c:f>
              <c:numCache>
                <c:formatCode>General</c:formatCode>
                <c:ptCount val="3"/>
                <c:pt idx="0">
                  <c:v>-5.1256999999999997E-2</c:v>
                </c:pt>
                <c:pt idx="1">
                  <c:v>7.0813999999999919E-2</c:v>
                </c:pt>
                <c:pt idx="2">
                  <c:v>0.26192899999999991</c:v>
                </c:pt>
              </c:numCache>
            </c:numRef>
          </c:val>
        </c:ser>
        <c:ser>
          <c:idx val="6"/>
          <c:order val="2"/>
          <c:tx>
            <c:strRef>
              <c:f>Sheet1!$F$1</c:f>
              <c:strCache>
                <c:ptCount val="1"/>
                <c:pt idx="0">
                  <c:v>commercial</c:v>
                </c:pt>
              </c:strCache>
            </c:strRef>
          </c:tx>
          <c:spPr>
            <a:solidFill>
              <a:srgbClr val="E3A5AC"/>
            </a:solidFill>
            <a:ln>
              <a:noFill/>
            </a:ln>
            <a:effectLst/>
          </c:spPr>
          <c:invertIfNegative val="0"/>
          <c:cat>
            <c:strRef>
              <c:f>Sheet1!$A$2:$A$4</c:f>
              <c:strCache>
                <c:ptCount val="3"/>
                <c:pt idx="0">
                  <c:v>2030</c:v>
                </c:pt>
                <c:pt idx="1">
                  <c:v>2040</c:v>
                </c:pt>
                <c:pt idx="2">
                  <c:v>2050</c:v>
                </c:pt>
              </c:strCache>
            </c:strRef>
          </c:cat>
          <c:val>
            <c:numRef>
              <c:f>Sheet1!$F$2:$F$4</c:f>
              <c:numCache>
                <c:formatCode>General</c:formatCode>
                <c:ptCount val="3"/>
                <c:pt idx="0">
                  <c:v>0.1209210000000001</c:v>
                </c:pt>
                <c:pt idx="1">
                  <c:v>0.16628999999999999</c:v>
                </c:pt>
                <c:pt idx="2">
                  <c:v>0.21947400000000039</c:v>
                </c:pt>
              </c:numCache>
            </c:numRef>
          </c:val>
        </c:ser>
        <c:ser>
          <c:idx val="2"/>
          <c:order val="3"/>
          <c:tx>
            <c:strRef>
              <c:f>Sheet1!$G$1</c:f>
              <c:strCache>
                <c:ptCount val="1"/>
                <c:pt idx="0">
                  <c:v>electric power</c:v>
                </c:pt>
              </c:strCache>
            </c:strRef>
          </c:tx>
          <c:spPr>
            <a:solidFill>
              <a:schemeClr val="accent2">
                <a:lumMod val="60000"/>
                <a:lumOff val="40000"/>
              </a:schemeClr>
            </a:solidFill>
            <a:ln>
              <a:noFill/>
            </a:ln>
            <a:effectLst/>
          </c:spPr>
          <c:invertIfNegative val="0"/>
          <c:cat>
            <c:strRef>
              <c:f>Sheet1!$A$2:$A$4</c:f>
              <c:strCache>
                <c:ptCount val="3"/>
                <c:pt idx="0">
                  <c:v>2030</c:v>
                </c:pt>
                <c:pt idx="1">
                  <c:v>2040</c:v>
                </c:pt>
                <c:pt idx="2">
                  <c:v>2050</c:v>
                </c:pt>
              </c:strCache>
            </c:strRef>
          </c:cat>
          <c:val>
            <c:numRef>
              <c:f>Sheet1!$G$2:$G$4</c:f>
              <c:numCache>
                <c:formatCode>General</c:formatCode>
                <c:ptCount val="3"/>
                <c:pt idx="0">
                  <c:v>-0.98783699999999897</c:v>
                </c:pt>
                <c:pt idx="1">
                  <c:v>-0.69224200000000025</c:v>
                </c:pt>
                <c:pt idx="2">
                  <c:v>0.61209299999999978</c:v>
                </c:pt>
              </c:numCache>
            </c:numRef>
          </c:val>
        </c:ser>
        <c:ser>
          <c:idx val="9"/>
          <c:order val="4"/>
          <c:tx>
            <c:strRef>
              <c:f>Sheet1!$E$1</c:f>
              <c:strCache>
                <c:ptCount val="1"/>
                <c:pt idx="0">
                  <c:v>residential</c:v>
                </c:pt>
              </c:strCache>
            </c:strRef>
          </c:tx>
          <c:spPr>
            <a:solidFill>
              <a:srgbClr val="A33340"/>
            </a:solidFill>
            <a:ln>
              <a:noFill/>
            </a:ln>
            <a:effectLst/>
          </c:spPr>
          <c:invertIfNegative val="0"/>
          <c:cat>
            <c:strRef>
              <c:f>Sheet1!$A$2:$A$4</c:f>
              <c:strCache>
                <c:ptCount val="3"/>
                <c:pt idx="0">
                  <c:v>2030</c:v>
                </c:pt>
                <c:pt idx="1">
                  <c:v>2040</c:v>
                </c:pt>
                <c:pt idx="2">
                  <c:v>2050</c:v>
                </c:pt>
              </c:strCache>
            </c:strRef>
          </c:cat>
          <c:val>
            <c:numRef>
              <c:f>Sheet1!$E$2:$E$4</c:f>
              <c:numCache>
                <c:formatCode>General</c:formatCode>
                <c:ptCount val="3"/>
                <c:pt idx="0">
                  <c:v>2.464699999999986E-2</c:v>
                </c:pt>
                <c:pt idx="1">
                  <c:v>-5.2122999999999919E-2</c:v>
                </c:pt>
                <c:pt idx="2">
                  <c:v>-8.4691000000000294E-2</c:v>
                </c:pt>
              </c:numCache>
            </c:numRef>
          </c:val>
          <c:extLst/>
        </c:ser>
        <c:ser>
          <c:idx val="3"/>
          <c:order val="5"/>
          <c:tx>
            <c:strRef>
              <c:f>Sheet1!$B$1</c:f>
              <c:strCache>
                <c:ptCount val="1"/>
                <c:pt idx="0">
                  <c:v>net exports</c:v>
                </c:pt>
              </c:strCache>
            </c:strRef>
          </c:tx>
          <c:spPr>
            <a:solidFill>
              <a:schemeClr val="bg1">
                <a:lumMod val="50000"/>
              </a:schemeClr>
            </a:solidFill>
            <a:ln>
              <a:noFill/>
            </a:ln>
            <a:effectLst/>
          </c:spPr>
          <c:invertIfNegative val="0"/>
          <c:cat>
            <c:strRef>
              <c:f>Sheet1!$A$2:$A$4</c:f>
              <c:strCache>
                <c:ptCount val="3"/>
                <c:pt idx="0">
                  <c:v>2030</c:v>
                </c:pt>
                <c:pt idx="1">
                  <c:v>2040</c:v>
                </c:pt>
                <c:pt idx="2">
                  <c:v>2050</c:v>
                </c:pt>
              </c:strCache>
            </c:strRef>
          </c:cat>
          <c:val>
            <c:numRef>
              <c:f>Sheet1!$B$2:$B$4</c:f>
              <c:numCache>
                <c:formatCode>General</c:formatCode>
                <c:ptCount val="3"/>
                <c:pt idx="0">
                  <c:v>2.9294230000000008</c:v>
                </c:pt>
                <c:pt idx="1">
                  <c:v>3.9222510000000002</c:v>
                </c:pt>
                <c:pt idx="2">
                  <c:v>4.3035200000000016</c:v>
                </c:pt>
              </c:numCache>
            </c:numRef>
          </c:val>
        </c:ser>
        <c:dLbls>
          <c:showLegendKey val="0"/>
          <c:showVal val="0"/>
          <c:showCatName val="0"/>
          <c:showSerName val="0"/>
          <c:showPercent val="0"/>
          <c:showBubbleSize val="0"/>
        </c:dLbls>
        <c:gapWidth val="150"/>
        <c:overlap val="100"/>
        <c:axId val="-217357952"/>
        <c:axId val="-217348704"/>
      </c:barChart>
      <c:valAx>
        <c:axId val="-217348704"/>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7357952"/>
        <c:crosses val="autoZero"/>
        <c:crossBetween val="between"/>
        <c:majorUnit val="3"/>
      </c:valAx>
      <c:dateAx>
        <c:axId val="-21735795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7348704"/>
        <c:crossesAt val="0"/>
        <c:auto val="1"/>
        <c:lblOffset val="100"/>
        <c:baseTimeUnit val="days"/>
        <c:majorUnit val="1"/>
        <c:majorTimeUnit val="years"/>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4167777627879"/>
          <c:y val="5.1940070119094663E-2"/>
          <c:w val="0.80739491192157875"/>
          <c:h val="0.82762966730005083"/>
        </c:manualLayout>
      </c:layout>
      <c:barChart>
        <c:barDir val="col"/>
        <c:grouping val="stacked"/>
        <c:varyColors val="0"/>
        <c:ser>
          <c:idx val="1"/>
          <c:order val="0"/>
          <c:tx>
            <c:strRef>
              <c:f>Sheet1!$C$1</c:f>
              <c:strCache>
                <c:ptCount val="1"/>
                <c:pt idx="0">
                  <c:v>industrial</c:v>
                </c:pt>
              </c:strCache>
            </c:strRef>
          </c:tx>
          <c:spPr>
            <a:solidFill>
              <a:schemeClr val="accent3"/>
            </a:solidFill>
            <a:ln>
              <a:noFill/>
            </a:ln>
            <a:effectLst/>
          </c:spPr>
          <c:invertIfNegative val="0"/>
          <c:cat>
            <c:strRef>
              <c:f>Sheet1!$A$2:$A$5</c:f>
              <c:strCache>
                <c:ptCount val="4"/>
                <c:pt idx="0">
                  <c:v>2020</c:v>
                </c:pt>
                <c:pt idx="1">
                  <c:v>2030</c:v>
                </c:pt>
                <c:pt idx="2">
                  <c:v>2040</c:v>
                </c:pt>
                <c:pt idx="3">
                  <c:v>2050</c:v>
                </c:pt>
              </c:strCache>
            </c:strRef>
          </c:cat>
          <c:val>
            <c:numRef>
              <c:f>Sheet1!$C$2:$C$5</c:f>
              <c:numCache>
                <c:formatCode>#,##0.00</c:formatCode>
                <c:ptCount val="4"/>
                <c:pt idx="0">
                  <c:v>10.149543</c:v>
                </c:pt>
                <c:pt idx="1">
                  <c:v>11.449351</c:v>
                </c:pt>
                <c:pt idx="2">
                  <c:v>12.117494000000001</c:v>
                </c:pt>
                <c:pt idx="3">
                  <c:v>13.153146</c:v>
                </c:pt>
              </c:numCache>
            </c:numRef>
          </c:val>
        </c:ser>
        <c:ser>
          <c:idx val="2"/>
          <c:order val="1"/>
          <c:tx>
            <c:strRef>
              <c:f>Sheet1!$D$1</c:f>
              <c:strCache>
                <c:ptCount val="1"/>
                <c:pt idx="0">
                  <c:v>transportation</c:v>
                </c:pt>
              </c:strCache>
            </c:strRef>
          </c:tx>
          <c:spPr>
            <a:solidFill>
              <a:srgbClr val="003953"/>
            </a:solidFill>
            <a:ln>
              <a:noFill/>
            </a:ln>
            <a:effectLst/>
          </c:spPr>
          <c:invertIfNegative val="0"/>
          <c:cat>
            <c:strRef>
              <c:f>Sheet1!$A$2:$A$5</c:f>
              <c:strCache>
                <c:ptCount val="4"/>
                <c:pt idx="0">
                  <c:v>2020</c:v>
                </c:pt>
                <c:pt idx="1">
                  <c:v>2030</c:v>
                </c:pt>
                <c:pt idx="2">
                  <c:v>2040</c:v>
                </c:pt>
                <c:pt idx="3">
                  <c:v>2050</c:v>
                </c:pt>
              </c:strCache>
            </c:strRef>
          </c:cat>
          <c:val>
            <c:numRef>
              <c:f>Sheet1!$D$2:$D$5</c:f>
              <c:numCache>
                <c:formatCode>#,##0.00</c:formatCode>
                <c:ptCount val="4"/>
                <c:pt idx="0">
                  <c:v>0.89840399999999998</c:v>
                </c:pt>
                <c:pt idx="1">
                  <c:v>0.77697000000000005</c:v>
                </c:pt>
                <c:pt idx="2">
                  <c:v>0.89904099999999998</c:v>
                </c:pt>
                <c:pt idx="3">
                  <c:v>1.0901559999999999</c:v>
                </c:pt>
              </c:numCache>
            </c:numRef>
          </c:val>
        </c:ser>
        <c:ser>
          <c:idx val="5"/>
          <c:order val="2"/>
          <c:tx>
            <c:strRef>
              <c:f>Sheet1!$E$1</c:f>
              <c:strCache>
                <c:ptCount val="1"/>
                <c:pt idx="0">
                  <c:v>residential</c:v>
                </c:pt>
              </c:strCache>
            </c:strRef>
          </c:tx>
          <c:spPr>
            <a:solidFill>
              <a:srgbClr val="A33340"/>
            </a:solidFill>
            <a:ln>
              <a:noFill/>
            </a:ln>
            <a:effectLst/>
          </c:spPr>
          <c:invertIfNegative val="0"/>
          <c:cat>
            <c:strRef>
              <c:f>Sheet1!$A$2:$A$5</c:f>
              <c:strCache>
                <c:ptCount val="4"/>
                <c:pt idx="0">
                  <c:v>2020</c:v>
                </c:pt>
                <c:pt idx="1">
                  <c:v>2030</c:v>
                </c:pt>
                <c:pt idx="2">
                  <c:v>2040</c:v>
                </c:pt>
                <c:pt idx="3">
                  <c:v>2050</c:v>
                </c:pt>
              </c:strCache>
            </c:strRef>
          </c:cat>
          <c:val>
            <c:numRef>
              <c:f>Sheet1!$E$2:$E$5</c:f>
              <c:numCache>
                <c:formatCode>#,##0.00</c:formatCode>
                <c:ptCount val="4"/>
                <c:pt idx="0">
                  <c:v>4.6743059999999996</c:v>
                </c:pt>
                <c:pt idx="1">
                  <c:v>4.8440659999999998</c:v>
                </c:pt>
                <c:pt idx="2">
                  <c:v>4.767296</c:v>
                </c:pt>
                <c:pt idx="3">
                  <c:v>4.7347279999999996</c:v>
                </c:pt>
              </c:numCache>
            </c:numRef>
          </c:val>
        </c:ser>
        <c:ser>
          <c:idx val="0"/>
          <c:order val="3"/>
          <c:tx>
            <c:strRef>
              <c:f>Sheet1!$F$1</c:f>
              <c:strCache>
                <c:ptCount val="1"/>
                <c:pt idx="0">
                  <c:v>commercial</c:v>
                </c:pt>
              </c:strCache>
            </c:strRef>
          </c:tx>
          <c:spPr>
            <a:solidFill>
              <a:srgbClr val="E3A5AC"/>
            </a:solidFill>
            <a:ln>
              <a:noFill/>
            </a:ln>
            <a:effectLst/>
          </c:spPr>
          <c:invertIfNegative val="0"/>
          <c:cat>
            <c:strRef>
              <c:f>Sheet1!$A$2:$A$5</c:f>
              <c:strCache>
                <c:ptCount val="4"/>
                <c:pt idx="0">
                  <c:v>2020</c:v>
                </c:pt>
                <c:pt idx="1">
                  <c:v>2030</c:v>
                </c:pt>
                <c:pt idx="2">
                  <c:v>2040</c:v>
                </c:pt>
                <c:pt idx="3">
                  <c:v>2050</c:v>
                </c:pt>
              </c:strCache>
            </c:strRef>
          </c:cat>
          <c:val>
            <c:numRef>
              <c:f>Sheet1!$F$2:$F$5</c:f>
              <c:numCache>
                <c:formatCode>#,##0.00</c:formatCode>
                <c:ptCount val="4"/>
                <c:pt idx="0">
                  <c:v>3.1702149999999998</c:v>
                </c:pt>
                <c:pt idx="1">
                  <c:v>3.4714049999999999</c:v>
                </c:pt>
                <c:pt idx="2">
                  <c:v>3.5167739999999998</c:v>
                </c:pt>
                <c:pt idx="3">
                  <c:v>3.5699580000000002</c:v>
                </c:pt>
              </c:numCache>
            </c:numRef>
          </c:val>
        </c:ser>
        <c:ser>
          <c:idx val="3"/>
          <c:order val="4"/>
          <c:tx>
            <c:strRef>
              <c:f>Sheet1!$G$1</c:f>
              <c:strCache>
                <c:ptCount val="1"/>
                <c:pt idx="0">
                  <c:v>electric power</c:v>
                </c:pt>
              </c:strCache>
            </c:strRef>
          </c:tx>
          <c:spPr>
            <a:solidFill>
              <a:srgbClr val="E1AB76"/>
            </a:solidFill>
            <a:ln>
              <a:noFill/>
            </a:ln>
            <a:effectLst/>
          </c:spPr>
          <c:invertIfNegative val="0"/>
          <c:cat>
            <c:strRef>
              <c:f>Sheet1!$A$2:$A$5</c:f>
              <c:strCache>
                <c:ptCount val="4"/>
                <c:pt idx="0">
                  <c:v>2020</c:v>
                </c:pt>
                <c:pt idx="1">
                  <c:v>2030</c:v>
                </c:pt>
                <c:pt idx="2">
                  <c:v>2040</c:v>
                </c:pt>
                <c:pt idx="3">
                  <c:v>2050</c:v>
                </c:pt>
              </c:strCache>
            </c:strRef>
          </c:cat>
          <c:val>
            <c:numRef>
              <c:f>Sheet1!$G$2:$G$5</c:f>
              <c:numCache>
                <c:formatCode>#,##0.00</c:formatCode>
                <c:ptCount val="4"/>
                <c:pt idx="0">
                  <c:v>11.613041000000001</c:v>
                </c:pt>
                <c:pt idx="1">
                  <c:v>9.8710450000000005</c:v>
                </c:pt>
                <c:pt idx="2">
                  <c:v>10.166639999999999</c:v>
                </c:pt>
                <c:pt idx="3">
                  <c:v>11.470974999999999</c:v>
                </c:pt>
              </c:numCache>
            </c:numRef>
          </c:val>
        </c:ser>
        <c:ser>
          <c:idx val="4"/>
          <c:order val="5"/>
          <c:tx>
            <c:strRef>
              <c:f>Sheet1!$B$1</c:f>
              <c:strCache>
                <c:ptCount val="1"/>
                <c:pt idx="0">
                  <c:v>net exports</c:v>
                </c:pt>
              </c:strCache>
            </c:strRef>
          </c:tx>
          <c:spPr>
            <a:solidFill>
              <a:schemeClr val="bg1">
                <a:lumMod val="50000"/>
              </a:schemeClr>
            </a:solidFill>
            <a:ln>
              <a:noFill/>
            </a:ln>
            <a:effectLst/>
          </c:spPr>
          <c:invertIfNegative val="0"/>
          <c:cat>
            <c:strRef>
              <c:f>Sheet1!$A$2:$A$5</c:f>
              <c:strCache>
                <c:ptCount val="4"/>
                <c:pt idx="0">
                  <c:v>2020</c:v>
                </c:pt>
                <c:pt idx="1">
                  <c:v>2030</c:v>
                </c:pt>
                <c:pt idx="2">
                  <c:v>2040</c:v>
                </c:pt>
                <c:pt idx="3">
                  <c:v>2050</c:v>
                </c:pt>
              </c:strCache>
            </c:strRef>
          </c:cat>
          <c:val>
            <c:numRef>
              <c:f>Sheet1!$B$2:$B$5</c:f>
              <c:numCache>
                <c:formatCode>#,##0.00</c:formatCode>
                <c:ptCount val="4"/>
                <c:pt idx="0">
                  <c:v>2.7018650000000002</c:v>
                </c:pt>
                <c:pt idx="1">
                  <c:v>6.9406600000000003</c:v>
                </c:pt>
                <c:pt idx="2">
                  <c:v>7.9334889999999998</c:v>
                </c:pt>
                <c:pt idx="3">
                  <c:v>8.3147579999999994</c:v>
                </c:pt>
              </c:numCache>
            </c:numRef>
          </c:val>
        </c:ser>
        <c:dLbls>
          <c:showLegendKey val="0"/>
          <c:showVal val="0"/>
          <c:showCatName val="0"/>
          <c:showSerName val="0"/>
          <c:showPercent val="0"/>
          <c:showBubbleSize val="0"/>
        </c:dLbls>
        <c:gapWidth val="219"/>
        <c:overlap val="100"/>
        <c:axId val="-217351968"/>
        <c:axId val="-217361216"/>
      </c:barChart>
      <c:catAx>
        <c:axId val="-2173519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7361216"/>
        <c:crosses val="autoZero"/>
        <c:auto val="1"/>
        <c:lblAlgn val="ctr"/>
        <c:lblOffset val="100"/>
        <c:tickLblSkip val="1"/>
        <c:tickMarkSkip val="10"/>
        <c:noMultiLvlLbl val="0"/>
      </c:catAx>
      <c:valAx>
        <c:axId val="-217361216"/>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735196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0.11296693973859329"/>
          <c:w val="0.81903714881957801"/>
          <c:h val="0.7937949044248257"/>
        </c:manualLayout>
      </c:layout>
      <c:lineChart>
        <c:grouping val="standard"/>
        <c:varyColors val="0"/>
        <c:ser>
          <c:idx val="5"/>
          <c:order val="0"/>
          <c:tx>
            <c:strRef>
              <c:f>Sheet1!$B$1</c:f>
              <c:strCache>
                <c:ptCount val="1"/>
                <c:pt idx="0">
                  <c:v>electric power</c:v>
                </c:pt>
              </c:strCache>
            </c:strRef>
          </c:tx>
          <c:spPr>
            <a:ln w="22225" cap="rnd">
              <a:solidFill>
                <a:srgbClr val="E1AB76"/>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1.8255912575638797</c:v>
                </c:pt>
                <c:pt idx="1">
                  <c:v>1.8244244201346898</c:v>
                </c:pt>
                <c:pt idx="2">
                  <c:v>1.83902056889788</c:v>
                </c:pt>
                <c:pt idx="3">
                  <c:v>1.9146240184108501</c:v>
                </c:pt>
                <c:pt idx="4">
                  <c:v>1.9396610117715503</c:v>
                </c:pt>
                <c:pt idx="5">
                  <c:v>1.9570823422382599</c:v>
                </c:pt>
                <c:pt idx="6">
                  <c:v>2.0300665925742503</c:v>
                </c:pt>
                <c:pt idx="7">
                  <c:v>2.0977440280150401</c:v>
                </c:pt>
                <c:pt idx="8">
                  <c:v>2.1866157200956202</c:v>
                </c:pt>
                <c:pt idx="9">
                  <c:v>2.1998288347636099</c:v>
                </c:pt>
                <c:pt idx="10">
                  <c:v>2.3062170167760603</c:v>
                </c:pt>
                <c:pt idx="11">
                  <c:v>2.2680035566023498</c:v>
                </c:pt>
                <c:pt idx="12">
                  <c:v>2.2848801674409902</c:v>
                </c:pt>
                <c:pt idx="13">
                  <c:v>2.3150251598279001</c:v>
                </c:pt>
                <c:pt idx="14">
                  <c:v>2.3461605157640903</c:v>
                </c:pt>
                <c:pt idx="15">
                  <c:v>2.4112217780611602</c:v>
                </c:pt>
                <c:pt idx="16">
                  <c:v>2.3558437055233199</c:v>
                </c:pt>
                <c:pt idx="17">
                  <c:v>2.4223481277079002</c:v>
                </c:pt>
                <c:pt idx="18">
                  <c:v>2.3708850392642602</c:v>
                </c:pt>
                <c:pt idx="19">
                  <c:v>2.1565423023430701</c:v>
                </c:pt>
                <c:pt idx="20">
                  <c:v>2.2700631178775601</c:v>
                </c:pt>
                <c:pt idx="21">
                  <c:v>2.1696816119487297</c:v>
                </c:pt>
                <c:pt idx="22">
                  <c:v>2.0346702618885701</c:v>
                </c:pt>
                <c:pt idx="23">
                  <c:v>2.0493121087964501</c:v>
                </c:pt>
                <c:pt idx="24">
                  <c:v>2.0483724600674798</c:v>
                </c:pt>
                <c:pt idx="25">
                  <c:v>1.9118475349996498</c:v>
                </c:pt>
                <c:pt idx="26">
                  <c:v>1.8199952961594497</c:v>
                </c:pt>
                <c:pt idx="27">
                  <c:v>1.7426045154499199</c:v>
                </c:pt>
                <c:pt idx="28">
                  <c:v>1.7636996307315702</c:v>
                </c:pt>
                <c:pt idx="29">
                  <c:v>1.6170888828885801</c:v>
                </c:pt>
                <c:pt idx="30">
                  <c:v>1.4472586290795202</c:v>
                </c:pt>
                <c:pt idx="31">
                  <c:v>1.559483154</c:v>
                </c:pt>
                <c:pt idx="32">
                  <c:v>1.498266479</c:v>
                </c:pt>
                <c:pt idx="33">
                  <c:v>1.4744556880000002</c:v>
                </c:pt>
                <c:pt idx="34">
                  <c:v>1.3412297359999998</c:v>
                </c:pt>
                <c:pt idx="35">
                  <c:v>1.297628418</c:v>
                </c:pt>
                <c:pt idx="36">
                  <c:v>1.2821364749999999</c:v>
                </c:pt>
                <c:pt idx="37">
                  <c:v>1.2720135499999998</c:v>
                </c:pt>
                <c:pt idx="38">
                  <c:v>1.2692329099999999</c:v>
                </c:pt>
                <c:pt idx="39">
                  <c:v>1.2353489990000002</c:v>
                </c:pt>
                <c:pt idx="40">
                  <c:v>1.2142445070000001</c:v>
                </c:pt>
                <c:pt idx="41">
                  <c:v>1.20380957</c:v>
                </c:pt>
                <c:pt idx="42">
                  <c:v>1.1914732669999999</c:v>
                </c:pt>
                <c:pt idx="43">
                  <c:v>1.19962561</c:v>
                </c:pt>
                <c:pt idx="44">
                  <c:v>1.160451782</c:v>
                </c:pt>
                <c:pt idx="45">
                  <c:v>1.137097534</c:v>
                </c:pt>
                <c:pt idx="46">
                  <c:v>1.1160917969999999</c:v>
                </c:pt>
                <c:pt idx="47">
                  <c:v>1.1115886230000001</c:v>
                </c:pt>
                <c:pt idx="48">
                  <c:v>1.1150329590000001</c:v>
                </c:pt>
                <c:pt idx="49">
                  <c:v>1.1170866699999999</c:v>
                </c:pt>
                <c:pt idx="50">
                  <c:v>1.113200806</c:v>
                </c:pt>
                <c:pt idx="51">
                  <c:v>1.1173072509999999</c:v>
                </c:pt>
                <c:pt idx="52">
                  <c:v>1.1196865230000002</c:v>
                </c:pt>
                <c:pt idx="53">
                  <c:v>1.117544678</c:v>
                </c:pt>
                <c:pt idx="54">
                  <c:v>1.1195914309999999</c:v>
                </c:pt>
                <c:pt idx="55">
                  <c:v>1.1210722660000001</c:v>
                </c:pt>
                <c:pt idx="56">
                  <c:v>1.1245294190000001</c:v>
                </c:pt>
                <c:pt idx="57">
                  <c:v>1.127320557</c:v>
                </c:pt>
                <c:pt idx="58">
                  <c:v>1.1334722899999998</c:v>
                </c:pt>
                <c:pt idx="59">
                  <c:v>1.1375916749999999</c:v>
                </c:pt>
                <c:pt idx="60">
                  <c:v>1.1447965090000001</c:v>
                </c:pt>
              </c:numCache>
            </c:numRef>
          </c:val>
          <c:smooth val="0"/>
          <c:extLst xmlns:c16r2="http://schemas.microsoft.com/office/drawing/2015/06/chart">
            <c:ext xmlns:c16="http://schemas.microsoft.com/office/drawing/2014/chart" uri="{C3380CC4-5D6E-409C-BE32-E72D297353CC}">
              <c16:uniqueId val="{00000000-3A5F-40E0-8007-7A8F8C01A2BC}"/>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1.5835404669900499</c:v>
                </c:pt>
                <c:pt idx="1">
                  <c:v>1.5638370738499303</c:v>
                </c:pt>
                <c:pt idx="2">
                  <c:v>1.58746519117889</c:v>
                </c:pt>
                <c:pt idx="3">
                  <c:v>1.6006818875911</c:v>
                </c:pt>
                <c:pt idx="4">
                  <c:v>1.64074867936903</c:v>
                </c:pt>
                <c:pt idx="5">
                  <c:v>1.6753212062162097</c:v>
                </c:pt>
                <c:pt idx="6">
                  <c:v>1.7253877203904902</c:v>
                </c:pt>
                <c:pt idx="7">
                  <c:v>1.7444391855389398</c:v>
                </c:pt>
                <c:pt idx="8">
                  <c:v>1.7819290076364798</c:v>
                </c:pt>
                <c:pt idx="9">
                  <c:v>1.8284044959079599</c:v>
                </c:pt>
                <c:pt idx="10">
                  <c:v>1.8840378153545201</c:v>
                </c:pt>
                <c:pt idx="11">
                  <c:v>1.8555693738668102</c:v>
                </c:pt>
                <c:pt idx="12">
                  <c:v>1.89509345303514</c:v>
                </c:pt>
                <c:pt idx="13">
                  <c:v>1.9120714790796896</c:v>
                </c:pt>
                <c:pt idx="14">
                  <c:v>1.9668214502463399</c:v>
                </c:pt>
                <c:pt idx="15">
                  <c:v>1.9874221793231499</c:v>
                </c:pt>
                <c:pt idx="16">
                  <c:v>2.0185699660152601</c:v>
                </c:pt>
                <c:pt idx="17">
                  <c:v>2.0210661463128301</c:v>
                </c:pt>
                <c:pt idx="18">
                  <c:v>1.8906711395557505</c:v>
                </c:pt>
                <c:pt idx="19">
                  <c:v>1.82689529829776</c:v>
                </c:pt>
                <c:pt idx="20">
                  <c:v>1.84249437770698</c:v>
                </c:pt>
                <c:pt idx="21">
                  <c:v>1.80844000036762</c:v>
                </c:pt>
                <c:pt idx="22">
                  <c:v>1.77175961163232</c:v>
                </c:pt>
                <c:pt idx="23">
                  <c:v>1.7912823497835701</c:v>
                </c:pt>
                <c:pt idx="24">
                  <c:v>1.80944102485654</c:v>
                </c:pt>
                <c:pt idx="25">
                  <c:v>1.8331096675543299</c:v>
                </c:pt>
                <c:pt idx="26">
                  <c:v>1.86569814778984</c:v>
                </c:pt>
                <c:pt idx="27">
                  <c:v>1.8827713378721003</c:v>
                </c:pt>
                <c:pt idx="28">
                  <c:v>1.9142575701565501</c:v>
                </c:pt>
                <c:pt idx="29">
                  <c:v>1.92061695051884</c:v>
                </c:pt>
                <c:pt idx="30">
                  <c:v>1.6279891539258902</c:v>
                </c:pt>
                <c:pt idx="31">
                  <c:v>1.7281392480000002</c:v>
                </c:pt>
                <c:pt idx="32">
                  <c:v>1.7993991969999998</c:v>
                </c:pt>
                <c:pt idx="33">
                  <c:v>1.8081304530000002</c:v>
                </c:pt>
                <c:pt idx="34">
                  <c:v>1.8088744329999999</c:v>
                </c:pt>
                <c:pt idx="35">
                  <c:v>1.8106106880000001</c:v>
                </c:pt>
                <c:pt idx="36">
                  <c:v>1.8083282700000001</c:v>
                </c:pt>
                <c:pt idx="37">
                  <c:v>1.7997624510000001</c:v>
                </c:pt>
                <c:pt idx="38">
                  <c:v>1.791664041</c:v>
                </c:pt>
                <c:pt idx="39">
                  <c:v>1.7840258480000002</c:v>
                </c:pt>
                <c:pt idx="40">
                  <c:v>1.7785452559999999</c:v>
                </c:pt>
                <c:pt idx="41">
                  <c:v>1.773115596</c:v>
                </c:pt>
                <c:pt idx="42">
                  <c:v>1.76675604</c:v>
                </c:pt>
                <c:pt idx="43">
                  <c:v>1.7640891450000002</c:v>
                </c:pt>
                <c:pt idx="44">
                  <c:v>1.7611741700000001</c:v>
                </c:pt>
                <c:pt idx="45">
                  <c:v>1.7578911119999998</c:v>
                </c:pt>
                <c:pt idx="46">
                  <c:v>1.7571388889999999</c:v>
                </c:pt>
                <c:pt idx="47">
                  <c:v>1.7583591459999999</c:v>
                </c:pt>
                <c:pt idx="48">
                  <c:v>1.758172056</c:v>
                </c:pt>
                <c:pt idx="49">
                  <c:v>1.761608576</c:v>
                </c:pt>
                <c:pt idx="50">
                  <c:v>1.767524439</c:v>
                </c:pt>
                <c:pt idx="51">
                  <c:v>1.771848232</c:v>
                </c:pt>
                <c:pt idx="52">
                  <c:v>1.7778798200000001</c:v>
                </c:pt>
                <c:pt idx="53">
                  <c:v>1.783675602</c:v>
                </c:pt>
                <c:pt idx="54">
                  <c:v>1.7897312450000002</c:v>
                </c:pt>
                <c:pt idx="55">
                  <c:v>1.7982909869999999</c:v>
                </c:pt>
                <c:pt idx="56">
                  <c:v>1.808169924</c:v>
                </c:pt>
                <c:pt idx="57">
                  <c:v>1.8174050959999999</c:v>
                </c:pt>
                <c:pt idx="58">
                  <c:v>1.8252747919999999</c:v>
                </c:pt>
                <c:pt idx="59">
                  <c:v>1.8354068130000001</c:v>
                </c:pt>
                <c:pt idx="60">
                  <c:v>1.8486534080000001</c:v>
                </c:pt>
              </c:numCache>
            </c:numRef>
          </c:val>
          <c:smooth val="0"/>
          <c:extLst xmlns:c16r2="http://schemas.microsoft.com/office/drawing/2015/06/chart">
            <c:ext xmlns:c16="http://schemas.microsoft.com/office/drawing/2014/chart" uri="{C3380CC4-5D6E-409C-BE32-E72D297353CC}">
              <c16:uniqueId val="{00000001-3A5F-40E0-8007-7A8F8C01A2BC}"/>
            </c:ext>
          </c:extLst>
        </c:ser>
        <c:ser>
          <c:idx val="4"/>
          <c:order val="2"/>
          <c:tx>
            <c:strRef>
              <c:f>Sheet1!$D$1</c:f>
              <c:strCache>
                <c:ptCount val="1"/>
                <c:pt idx="0">
                  <c:v>industrial</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1.0627019332599501</c:v>
                </c:pt>
                <c:pt idx="1">
                  <c:v>1.0295603810222096</c:v>
                </c:pt>
                <c:pt idx="2">
                  <c:v>1.0815201704781998</c:v>
                </c:pt>
                <c:pt idx="3">
                  <c:v>1.0718836373779903</c:v>
                </c:pt>
                <c:pt idx="4">
                  <c:v>1.0892622755679102</c:v>
                </c:pt>
                <c:pt idx="5">
                  <c:v>1.0991610823644899</c:v>
                </c:pt>
                <c:pt idx="6">
                  <c:v>1.1327208198952003</c:v>
                </c:pt>
                <c:pt idx="7">
                  <c:v>1.1353678443690496</c:v>
                </c:pt>
                <c:pt idx="8">
                  <c:v>1.1065223698073796</c:v>
                </c:pt>
                <c:pt idx="9">
                  <c:v>1.0862531577866701</c:v>
                </c:pt>
                <c:pt idx="10">
                  <c:v>1.0774035780873799</c:v>
                </c:pt>
                <c:pt idx="11">
                  <c:v>1.0555693024083506</c:v>
                </c:pt>
                <c:pt idx="12">
                  <c:v>1.0401516996387496</c:v>
                </c:pt>
                <c:pt idx="13">
                  <c:v>1.0314394288526696</c:v>
                </c:pt>
                <c:pt idx="14">
                  <c:v>1.0699875733901398</c:v>
                </c:pt>
                <c:pt idx="15">
                  <c:v>1.01586009799091</c:v>
                </c:pt>
                <c:pt idx="16">
                  <c:v>1.0234441115764401</c:v>
                </c:pt>
                <c:pt idx="17">
                  <c:v>1.0110327145172997</c:v>
                </c:pt>
                <c:pt idx="18">
                  <c:v>0.97790767324549099</c:v>
                </c:pt>
                <c:pt idx="19">
                  <c:v>0.85830624747914575</c:v>
                </c:pt>
                <c:pt idx="20">
                  <c:v>0.92408549913746996</c:v>
                </c:pt>
                <c:pt idx="21">
                  <c:v>0.92860955762796116</c:v>
                </c:pt>
                <c:pt idx="22">
                  <c:v>0.94257253146618691</c:v>
                </c:pt>
                <c:pt idx="23">
                  <c:v>0.96303510101371659</c:v>
                </c:pt>
                <c:pt idx="24">
                  <c:v>0.97302851225226716</c:v>
                </c:pt>
                <c:pt idx="25">
                  <c:v>0.955152587426358</c:v>
                </c:pt>
                <c:pt idx="26">
                  <c:v>0.95356054811884816</c:v>
                </c:pt>
                <c:pt idx="27">
                  <c:v>0.9715423695229628</c:v>
                </c:pt>
                <c:pt idx="28">
                  <c:v>1.0016058485414701</c:v>
                </c:pt>
                <c:pt idx="29">
                  <c:v>1.0051342672152599</c:v>
                </c:pt>
                <c:pt idx="30">
                  <c:v>0.94682279260059088</c:v>
                </c:pt>
                <c:pt idx="31">
                  <c:v>0.96583352700000002</c:v>
                </c:pt>
                <c:pt idx="32">
                  <c:v>1.0007916569999999</c:v>
                </c:pt>
                <c:pt idx="33">
                  <c:v>1.0134058530000001</c:v>
                </c:pt>
                <c:pt idx="34">
                  <c:v>1.014254242</c:v>
                </c:pt>
                <c:pt idx="35">
                  <c:v>1.023979218</c:v>
                </c:pt>
                <c:pt idx="36">
                  <c:v>1.0350653990000001</c:v>
                </c:pt>
                <c:pt idx="37">
                  <c:v>1.037464752</c:v>
                </c:pt>
                <c:pt idx="38">
                  <c:v>1.0435703429999998</c:v>
                </c:pt>
                <c:pt idx="39">
                  <c:v>1.049284943</c:v>
                </c:pt>
                <c:pt idx="40">
                  <c:v>1.0558197639999998</c:v>
                </c:pt>
                <c:pt idx="41">
                  <c:v>1.058893219</c:v>
                </c:pt>
                <c:pt idx="42">
                  <c:v>1.067994568</c:v>
                </c:pt>
                <c:pt idx="43">
                  <c:v>1.072980469</c:v>
                </c:pt>
                <c:pt idx="44">
                  <c:v>1.077852448</c:v>
                </c:pt>
                <c:pt idx="45">
                  <c:v>1.0823722220000001</c:v>
                </c:pt>
                <c:pt idx="46">
                  <c:v>1.088000152</c:v>
                </c:pt>
                <c:pt idx="47">
                  <c:v>1.095305024</c:v>
                </c:pt>
                <c:pt idx="48">
                  <c:v>1.1021239009999999</c:v>
                </c:pt>
                <c:pt idx="49">
                  <c:v>1.108593078</c:v>
                </c:pt>
                <c:pt idx="50">
                  <c:v>1.1138711859999999</c:v>
                </c:pt>
                <c:pt idx="51">
                  <c:v>1.120768677</c:v>
                </c:pt>
                <c:pt idx="52">
                  <c:v>1.1285087900000002</c:v>
                </c:pt>
                <c:pt idx="53">
                  <c:v>1.1339489140000001</c:v>
                </c:pt>
                <c:pt idx="54">
                  <c:v>1.141354644</c:v>
                </c:pt>
                <c:pt idx="55">
                  <c:v>1.1467547309999999</c:v>
                </c:pt>
                <c:pt idx="56">
                  <c:v>1.153285186</c:v>
                </c:pt>
                <c:pt idx="57">
                  <c:v>1.1587577509999998</c:v>
                </c:pt>
                <c:pt idx="58">
                  <c:v>1.163443969</c:v>
                </c:pt>
                <c:pt idx="59">
                  <c:v>1.1699859930000001</c:v>
                </c:pt>
                <c:pt idx="60">
                  <c:v>1.1804989320000001</c:v>
                </c:pt>
              </c:numCache>
            </c:numRef>
          </c:val>
          <c:smooth val="0"/>
          <c:extLst xmlns:c16r2="http://schemas.microsoft.com/office/drawing/2015/06/chart">
            <c:ext xmlns:c16="http://schemas.microsoft.com/office/drawing/2014/chart" uri="{C3380CC4-5D6E-409C-BE32-E72D297353CC}">
              <c16:uniqueId val="{00000002-3A5F-40E0-8007-7A8F8C01A2BC}"/>
            </c:ext>
          </c:extLst>
        </c:ser>
        <c:ser>
          <c:idx val="7"/>
          <c:order val="3"/>
          <c:tx>
            <c:strRef>
              <c:f>Sheet1!$E$1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0.33997503316791949</c:v>
                </c:pt>
                <c:pt idx="1">
                  <c:v>0.34767044641851608</c:v>
                </c:pt>
                <c:pt idx="2">
                  <c:v>0.35754130552024632</c:v>
                </c:pt>
                <c:pt idx="3">
                  <c:v>0.37278289303582224</c:v>
                </c:pt>
                <c:pt idx="4">
                  <c:v>0.36477124929296029</c:v>
                </c:pt>
                <c:pt idx="5">
                  <c:v>0.36159046803283423</c:v>
                </c:pt>
                <c:pt idx="6">
                  <c:v>0.39001303952165928</c:v>
                </c:pt>
                <c:pt idx="7">
                  <c:v>0.37169311685961798</c:v>
                </c:pt>
                <c:pt idx="8">
                  <c:v>0.33889093060715553</c:v>
                </c:pt>
                <c:pt idx="9">
                  <c:v>0.36012172064598608</c:v>
                </c:pt>
                <c:pt idx="10">
                  <c:v>0.38132649928721879</c:v>
                </c:pt>
                <c:pt idx="11">
                  <c:v>0.36812950826732749</c:v>
                </c:pt>
                <c:pt idx="12">
                  <c:v>0.3685518489175808</c:v>
                </c:pt>
                <c:pt idx="13">
                  <c:v>0.38631585092357534</c:v>
                </c:pt>
                <c:pt idx="14">
                  <c:v>0.3726732365315612</c:v>
                </c:pt>
                <c:pt idx="15">
                  <c:v>0.3651826034418294</c:v>
                </c:pt>
                <c:pt idx="16">
                  <c:v>0.32369577994320442</c:v>
                </c:pt>
                <c:pt idx="17">
                  <c:v>0.34434745263171196</c:v>
                </c:pt>
                <c:pt idx="18">
                  <c:v>0.35769932161992679</c:v>
                </c:pt>
                <c:pt idx="19">
                  <c:v>0.33871384407590177</c:v>
                </c:pt>
                <c:pt idx="20">
                  <c:v>0.33611394445940362</c:v>
                </c:pt>
                <c:pt idx="21">
                  <c:v>0.32617649094288592</c:v>
                </c:pt>
                <c:pt idx="22">
                  <c:v>0.28627150707416305</c:v>
                </c:pt>
                <c:pt idx="23">
                  <c:v>0.33251940351856035</c:v>
                </c:pt>
                <c:pt idx="24">
                  <c:v>0.34908867430365026</c:v>
                </c:pt>
                <c:pt idx="25">
                  <c:v>0.32239063929261885</c:v>
                </c:pt>
                <c:pt idx="26">
                  <c:v>0.29865202369097804</c:v>
                </c:pt>
                <c:pt idx="27">
                  <c:v>0.30117781207279631</c:v>
                </c:pt>
                <c:pt idx="28">
                  <c:v>0.34386427965196992</c:v>
                </c:pt>
                <c:pt idx="29">
                  <c:v>0.34666160790091444</c:v>
                </c:pt>
                <c:pt idx="30">
                  <c:v>0.3232567219823817</c:v>
                </c:pt>
                <c:pt idx="31">
                  <c:v>0.32614691200000001</c:v>
                </c:pt>
                <c:pt idx="32">
                  <c:v>0.33134179699999994</c:v>
                </c:pt>
                <c:pt idx="33">
                  <c:v>0.324816467</c:v>
                </c:pt>
                <c:pt idx="34">
                  <c:v>0.32483813499999997</c:v>
                </c:pt>
                <c:pt idx="35">
                  <c:v>0.32500549400000001</c:v>
                </c:pt>
                <c:pt idx="36">
                  <c:v>0.32468432600000002</c:v>
                </c:pt>
                <c:pt idx="37">
                  <c:v>0.32398208700000003</c:v>
                </c:pt>
                <c:pt idx="38">
                  <c:v>0.32291616799999995</c:v>
                </c:pt>
                <c:pt idx="39">
                  <c:v>0.321593872</c:v>
                </c:pt>
                <c:pt idx="40">
                  <c:v>0.32040466300000003</c:v>
                </c:pt>
                <c:pt idx="41">
                  <c:v>0.31881216400000012</c:v>
                </c:pt>
                <c:pt idx="42">
                  <c:v>0.31749914499999998</c:v>
                </c:pt>
                <c:pt idx="43">
                  <c:v>0.31623098800000005</c:v>
                </c:pt>
                <c:pt idx="44">
                  <c:v>0.31521328700000012</c:v>
                </c:pt>
                <c:pt idx="45">
                  <c:v>0.31445053100000009</c:v>
                </c:pt>
                <c:pt idx="46">
                  <c:v>0.31374057000000005</c:v>
                </c:pt>
                <c:pt idx="47">
                  <c:v>0.31295706200000012</c:v>
                </c:pt>
                <c:pt idx="48">
                  <c:v>0.31218456999999999</c:v>
                </c:pt>
                <c:pt idx="49">
                  <c:v>0.31143222000000004</c:v>
                </c:pt>
                <c:pt idx="50">
                  <c:v>0.31077963199999992</c:v>
                </c:pt>
                <c:pt idx="51">
                  <c:v>0.31014550800000001</c:v>
                </c:pt>
                <c:pt idx="52">
                  <c:v>0.30955667199999998</c:v>
                </c:pt>
                <c:pt idx="53">
                  <c:v>0.30897119200000001</c:v>
                </c:pt>
                <c:pt idx="54">
                  <c:v>0.30844339000000004</c:v>
                </c:pt>
                <c:pt idx="55">
                  <c:v>0.30789956600000001</c:v>
                </c:pt>
                <c:pt idx="56">
                  <c:v>0.30735491900000012</c:v>
                </c:pt>
                <c:pt idx="57">
                  <c:v>0.30679006899999994</c:v>
                </c:pt>
                <c:pt idx="58">
                  <c:v>0.30624304200000002</c:v>
                </c:pt>
                <c:pt idx="59">
                  <c:v>0.30565802000000003</c:v>
                </c:pt>
                <c:pt idx="60">
                  <c:v>0.30508099399999999</c:v>
                </c:pt>
              </c:numCache>
            </c:numRef>
          </c:val>
          <c:smooth val="0"/>
          <c:extLst xmlns:c16r2="http://schemas.microsoft.com/office/drawing/2015/06/chart">
            <c:ext xmlns:c16="http://schemas.microsoft.com/office/drawing/2014/chart" uri="{C3380CC4-5D6E-409C-BE32-E72D297353CC}">
              <c16:uniqueId val="{00000003-3A5F-40E0-8007-7A8F8C01A2BC}"/>
            </c:ext>
          </c:extLst>
        </c:ser>
        <c:ser>
          <c:idx val="0"/>
          <c:order val="4"/>
          <c:tx>
            <c:strRef>
              <c:f>Sheet1!$F$1</c:f>
              <c:strCache>
                <c:ptCount val="1"/>
                <c:pt idx="0">
                  <c:v>commercial</c:v>
                </c:pt>
              </c:strCache>
            </c:strRef>
          </c:tx>
          <c:spPr>
            <a:ln w="22225" cap="rnd">
              <a:solidFill>
                <a:srgbClr val="E3A5AC"/>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0.22608774016546851</c:v>
                </c:pt>
                <c:pt idx="1">
                  <c:v>0.2271924218319572</c:v>
                </c:pt>
                <c:pt idx="2">
                  <c:v>0.22833216236896989</c:v>
                </c:pt>
                <c:pt idx="3">
                  <c:v>0.22554772168098386</c:v>
                </c:pt>
                <c:pt idx="4">
                  <c:v>0.2282201170480509</c:v>
                </c:pt>
                <c:pt idx="5">
                  <c:v>0.23115636705019441</c:v>
                </c:pt>
                <c:pt idx="6">
                  <c:v>0.23984136281003099</c:v>
                </c:pt>
                <c:pt idx="7">
                  <c:v>0.24007767578970871</c:v>
                </c:pt>
                <c:pt idx="8">
                  <c:v>0.22277511953396312</c:v>
                </c:pt>
                <c:pt idx="9">
                  <c:v>0.22564460692314359</c:v>
                </c:pt>
                <c:pt idx="10">
                  <c:v>0.23960743138352936</c:v>
                </c:pt>
                <c:pt idx="11">
                  <c:v>0.23051624824209185</c:v>
                </c:pt>
                <c:pt idx="12">
                  <c:v>0.23134794141663734</c:v>
                </c:pt>
                <c:pt idx="13">
                  <c:v>0.24156470445435069</c:v>
                </c:pt>
                <c:pt idx="14">
                  <c:v>0.2380764807797689</c:v>
                </c:pt>
                <c:pt idx="15">
                  <c:v>0.22730759636226791</c:v>
                </c:pt>
                <c:pt idx="16">
                  <c:v>0.2077756414703423</c:v>
                </c:pt>
                <c:pt idx="17">
                  <c:v>0.21674348623293929</c:v>
                </c:pt>
                <c:pt idx="18">
                  <c:v>0.22596346658117161</c:v>
                </c:pt>
                <c:pt idx="19">
                  <c:v>0.22320712779269594</c:v>
                </c:pt>
                <c:pt idx="20">
                  <c:v>0.2209052439209587</c:v>
                </c:pt>
                <c:pt idx="21">
                  <c:v>0.22178881075325865</c:v>
                </c:pt>
                <c:pt idx="22">
                  <c:v>0.20104863778384696</c:v>
                </c:pt>
                <c:pt idx="23">
                  <c:v>0.22272126835936276</c:v>
                </c:pt>
                <c:pt idx="24">
                  <c:v>0.23394812650443611</c:v>
                </c:pt>
                <c:pt idx="25">
                  <c:v>0.23957528653218216</c:v>
                </c:pt>
                <c:pt idx="26">
                  <c:v>0.23159096830097697</c:v>
                </c:pt>
                <c:pt idx="27">
                  <c:v>0.23298494576427789</c:v>
                </c:pt>
                <c:pt idx="28">
                  <c:v>0.25376542577120292</c:v>
                </c:pt>
                <c:pt idx="29">
                  <c:v>0.2548590688159651</c:v>
                </c:pt>
                <c:pt idx="30">
                  <c:v>0.2299182137327587</c:v>
                </c:pt>
                <c:pt idx="31">
                  <c:v>0.24528234900000009</c:v>
                </c:pt>
                <c:pt idx="32">
                  <c:v>0.253803161</c:v>
                </c:pt>
                <c:pt idx="33">
                  <c:v>0.25119354199999999</c:v>
                </c:pt>
                <c:pt idx="34">
                  <c:v>0.25136911000000012</c:v>
                </c:pt>
                <c:pt idx="35">
                  <c:v>0.25178888000000005</c:v>
                </c:pt>
                <c:pt idx="36">
                  <c:v>0.25163439900000001</c:v>
                </c:pt>
                <c:pt idx="37">
                  <c:v>0.25259426899999998</c:v>
                </c:pt>
                <c:pt idx="38">
                  <c:v>0.25291519200000001</c:v>
                </c:pt>
                <c:pt idx="39">
                  <c:v>0.25280187900000001</c:v>
                </c:pt>
                <c:pt idx="40">
                  <c:v>0.25276037600000001</c:v>
                </c:pt>
                <c:pt idx="41">
                  <c:v>0.25250115899999998</c:v>
                </c:pt>
                <c:pt idx="42">
                  <c:v>0.25261334200000002</c:v>
                </c:pt>
                <c:pt idx="43">
                  <c:v>0.25270858800000001</c:v>
                </c:pt>
                <c:pt idx="44">
                  <c:v>0.25302496299999999</c:v>
                </c:pt>
                <c:pt idx="45">
                  <c:v>0.25360986400000002</c:v>
                </c:pt>
                <c:pt idx="46">
                  <c:v>0.25417758200000001</c:v>
                </c:pt>
                <c:pt idx="47">
                  <c:v>0.25452841199999998</c:v>
                </c:pt>
                <c:pt idx="48">
                  <c:v>0.25479068000000005</c:v>
                </c:pt>
                <c:pt idx="49">
                  <c:v>0.25505664</c:v>
                </c:pt>
                <c:pt idx="50">
                  <c:v>0.25530380199999997</c:v>
                </c:pt>
                <c:pt idx="51">
                  <c:v>0.25575134300000002</c:v>
                </c:pt>
                <c:pt idx="52">
                  <c:v>0.25620895399999993</c:v>
                </c:pt>
                <c:pt idx="53">
                  <c:v>0.25659094199999999</c:v>
                </c:pt>
                <c:pt idx="54">
                  <c:v>0.25697033699999999</c:v>
                </c:pt>
                <c:pt idx="55">
                  <c:v>0.25732665999999998</c:v>
                </c:pt>
                <c:pt idx="56">
                  <c:v>0.25762799100000011</c:v>
                </c:pt>
                <c:pt idx="57">
                  <c:v>0.25789340199999999</c:v>
                </c:pt>
                <c:pt idx="58">
                  <c:v>0.25820425399999991</c:v>
                </c:pt>
                <c:pt idx="59">
                  <c:v>0.25842114300000002</c:v>
                </c:pt>
                <c:pt idx="60">
                  <c:v>0.25864953600000001</c:v>
                </c:pt>
              </c:numCache>
            </c:numRef>
          </c:val>
          <c:smooth val="0"/>
          <c:extLst xmlns:c16r2="http://schemas.microsoft.com/office/drawing/2015/06/chart">
            <c:ext xmlns:c16="http://schemas.microsoft.com/office/drawing/2014/chart" uri="{C3380CC4-5D6E-409C-BE32-E72D297353CC}">
              <c16:uniqueId val="{00000004-3A5F-40E0-8007-7A8F8C01A2BC}"/>
            </c:ext>
          </c:extLst>
        </c:ser>
        <c:dLbls>
          <c:showLegendKey val="0"/>
          <c:showVal val="0"/>
          <c:showCatName val="0"/>
          <c:showSerName val="0"/>
          <c:showPercent val="0"/>
          <c:showBubbleSize val="0"/>
        </c:dLbls>
        <c:smooth val="0"/>
        <c:axId val="-217360128"/>
        <c:axId val="-217355776"/>
      </c:lineChart>
      <c:catAx>
        <c:axId val="-2173601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7355776"/>
        <c:crosses val="autoZero"/>
        <c:auto val="1"/>
        <c:lblAlgn val="ctr"/>
        <c:lblOffset val="100"/>
        <c:tickLblSkip val="10"/>
        <c:tickMarkSkip val="10"/>
        <c:noMultiLvlLbl val="0"/>
      </c:catAx>
      <c:valAx>
        <c:axId val="-217355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12700">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7360128"/>
        <c:crossesAt val="3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0.26187</cdr:x>
      <cdr:y>0</cdr:y>
    </cdr:from>
    <cdr:to>
      <cdr:x>0.65732</cdr:x>
      <cdr:y>0.15309</cdr:y>
    </cdr:to>
    <cdr:grpSp>
      <cdr:nvGrpSpPr>
        <cdr:cNvPr id="3" name="Group 2"/>
        <cdr:cNvGrpSpPr/>
      </cdr:nvGrpSpPr>
      <cdr:grpSpPr>
        <a:xfrm xmlns:a="http://schemas.openxmlformats.org/drawingml/2006/main">
          <a:off x="1029735" y="0"/>
          <a:ext cx="1555004" cy="463540"/>
          <a:chOff x="-4826" y="34833"/>
          <a:chExt cx="828989" cy="363971"/>
        </a:xfrm>
      </cdr:grpSpPr>
      <cdr:sp macro="" textlink="">
        <cdr:nvSpPr>
          <cdr:cNvPr id="5" name="TextBox 12"/>
          <cdr:cNvSpPr txBox="1"/>
        </cdr:nvSpPr>
        <cdr:spPr>
          <a:xfrm xmlns:a="http://schemas.openxmlformats.org/drawingml/2006/main">
            <a:off x="134008" y="34833"/>
            <a:ext cx="670321" cy="22105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2021</a:t>
            </a:r>
            <a:endParaRPr lang="en-US" sz="1200" b="1" dirty="0"/>
          </a:p>
        </cdr:txBody>
      </cdr:sp>
      <cdr:sp macro="" textlink="">
        <cdr:nvSpPr>
          <cdr:cNvPr id="6" name="TextBox 8"/>
          <cdr:cNvSpPr txBox="1"/>
        </cdr:nvSpPr>
        <cdr:spPr>
          <a:xfrm xmlns:a="http://schemas.openxmlformats.org/drawingml/2006/main">
            <a:off x="-4826" y="177754"/>
            <a:ext cx="828989" cy="22105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smtClean="0"/>
              <a:t>history   </a:t>
            </a:r>
            <a:r>
              <a:rPr lang="en-US" sz="1200" dirty="0"/>
              <a:t>projections</a:t>
            </a:r>
          </a:p>
        </cdr:txBody>
      </cdr:sp>
    </cdr:grpSp>
  </cdr:relSizeAnchor>
  <cdr:relSizeAnchor xmlns:cdr="http://schemas.openxmlformats.org/drawingml/2006/chartDrawing">
    <cdr:from>
      <cdr:x>0.47033</cdr:x>
      <cdr:y>0.40349</cdr:y>
    </cdr:from>
    <cdr:to>
      <cdr:x>0.97033</cdr:x>
      <cdr:y>0.5965</cdr:y>
    </cdr:to>
    <cdr:sp macro="" textlink="">
      <cdr:nvSpPr>
        <cdr:cNvPr id="7" name="TextBox 1"/>
        <cdr:cNvSpPr txBox="1"/>
      </cdr:nvSpPr>
      <cdr:spPr bwMode="auto">
        <a:xfrm xmlns:a="http://schemas.openxmlformats.org/drawingml/2006/main">
          <a:off x="1849469" y="1202089"/>
          <a:ext cx="1966119" cy="5750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Reference </a:t>
          </a:r>
        </a:p>
        <a:p xmlns:a="http://schemas.openxmlformats.org/drawingml/2006/main">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0.00521</cdr:x>
      <cdr:y>0</cdr:y>
    </cdr:from>
    <cdr:to>
      <cdr:x>0.96791</cdr:x>
      <cdr:y>0.19097</cdr:y>
    </cdr:to>
    <cdr:sp macro="" textlink="">
      <cdr:nvSpPr>
        <cdr:cNvPr id="2" name="TextBox 1"/>
        <cdr:cNvSpPr txBox="1"/>
      </cdr:nvSpPr>
      <cdr:spPr bwMode="auto">
        <a:xfrm xmlns:a="http://schemas.openxmlformats.org/drawingml/2006/main">
          <a:off x="14304" y="0"/>
          <a:ext cx="2643172" cy="523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baseline="0" dirty="0" smtClean="0">
              <a:solidFill>
                <a:sysClr val="windowText" lastClr="000000"/>
              </a:solidFill>
              <a:ea typeface="Times New Roman" charset="0"/>
              <a:cs typeface="Times New Roman" charset="0"/>
            </a:rPr>
            <a:t>U.S.</a:t>
          </a:r>
          <a:r>
            <a:rPr lang="en-US" sz="1200" b="1" i="0" dirty="0" smtClean="0">
              <a:solidFill>
                <a:sysClr val="windowText" lastClr="000000"/>
              </a:solidFill>
              <a:ea typeface="Times New Roman" charset="0"/>
              <a:cs typeface="Times New Roman" charset="0"/>
            </a:rPr>
            <a:t> e</a:t>
          </a:r>
          <a:r>
            <a:rPr lang="en-US" sz="1200" b="1" i="0" baseline="0" dirty="0" smtClean="0">
              <a:solidFill>
                <a:sysClr val="windowText" lastClr="000000"/>
              </a:solidFill>
              <a:ea typeface="Times New Roman" charset="0"/>
              <a:cs typeface="Times New Roman" charset="0"/>
            </a:rPr>
            <a:t>lectricity use by end-use sector </a:t>
          </a:r>
        </a:p>
        <a:p xmlns:a="http://schemas.openxmlformats.org/drawingml/2006/main">
          <a:pPr algn="l" eaLnBrk="0" hangingPunct="0"/>
          <a:r>
            <a:rPr lang="en-US" sz="1200" b="1" dirty="0" smtClean="0">
              <a:ea typeface="Times New Roman" charset="0"/>
              <a:cs typeface="Times New Roman" charset="0"/>
            </a:rPr>
            <a:t>AEO2022</a:t>
          </a:r>
          <a:r>
            <a:rPr lang="en-US" sz="1200" b="1" i="0" baseline="0" dirty="0" smtClean="0">
              <a:solidFill>
                <a:sysClr val="windowText" lastClr="000000"/>
              </a:solidFill>
              <a:ea typeface="Times New Roman" charset="0"/>
              <a:cs typeface="Times New Roman" charset="0"/>
            </a:rPr>
            <a:t> Reference case </a:t>
          </a:r>
        </a:p>
        <a:p xmlns:a="http://schemas.openxmlformats.org/drawingml/2006/main">
          <a:pPr algn="l" eaLnBrk="0" hangingPunct="0"/>
          <a:r>
            <a:rPr lang="en-US" i="0" baseline="0" dirty="0" smtClean="0">
              <a:solidFill>
                <a:sysClr val="windowText" lastClr="000000"/>
              </a:solidFill>
              <a:ea typeface="Times New Roman" charset="0"/>
              <a:cs typeface="Times New Roman" charset="0"/>
            </a:rPr>
            <a:t>billion kilowatthours</a:t>
          </a:r>
          <a:endParaRPr lang="en-US"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0.7006</cdr:x>
      <cdr:y>0.24449</cdr:y>
    </cdr:from>
    <cdr:to>
      <cdr:x>0.87058</cdr:x>
      <cdr:y>0.41658</cdr:y>
    </cdr:to>
    <cdr:sp macro="" textlink="">
      <cdr:nvSpPr>
        <cdr:cNvPr id="8" name="TextBox 1"/>
        <cdr:cNvSpPr txBox="1"/>
      </cdr:nvSpPr>
      <cdr:spPr bwMode="auto">
        <a:xfrm xmlns:a="http://schemas.openxmlformats.org/drawingml/2006/main">
          <a:off x="2818327" y="855040"/>
          <a:ext cx="683783" cy="6018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smtClean="0">
              <a:solidFill>
                <a:schemeClr val="accent1"/>
              </a:solidFill>
              <a:ea typeface="Times New Roman" charset="0"/>
              <a:cs typeface="Times New Roman" charset="0"/>
            </a:rPr>
            <a:t>onsite </a:t>
          </a:r>
        </a:p>
        <a:p xmlns:a="http://schemas.openxmlformats.org/drawingml/2006/main">
          <a:pPr eaLnBrk="0" hangingPunct="0"/>
          <a:r>
            <a:rPr lang="en-US" sz="1200" b="1" dirty="0" smtClean="0">
              <a:solidFill>
                <a:schemeClr val="accent1"/>
              </a:solidFill>
              <a:ea typeface="Times New Roman" charset="0"/>
              <a:cs typeface="Times New Roman" charset="0"/>
            </a:rPr>
            <a:t>generation</a:t>
          </a:r>
          <a:endParaRPr lang="en-US" sz="1200" b="1" i="0" dirty="0" smtClean="0">
            <a:solidFill>
              <a:schemeClr val="accent1"/>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bg1">
                <a:lumMod val="65000"/>
              </a:schemeClr>
            </a:solidFill>
            <a:latin typeface="+mn-lt"/>
            <a:ea typeface="Times New Roman" charset="0"/>
            <a:cs typeface="Times New Roman" charset="0"/>
          </a:endParaRPr>
        </a:p>
        <a:p xmlns:a="http://schemas.openxmlformats.org/drawingml/2006/main">
          <a:pPr eaLnBrk="0" hangingPunct="0"/>
          <a:r>
            <a:rPr lang="en-US" sz="1200" b="1" dirty="0">
              <a:solidFill>
                <a:schemeClr val="tx2"/>
              </a:solidFill>
              <a:ea typeface="Times New Roman" charset="0"/>
              <a:cs typeface="Times New Roman" charset="0"/>
            </a:rPr>
            <a:t>p</a:t>
          </a:r>
          <a:r>
            <a:rPr lang="en-US" sz="1200" b="1" dirty="0" smtClean="0">
              <a:solidFill>
                <a:schemeClr val="tx2"/>
              </a:solidFill>
              <a:ea typeface="Times New Roman" charset="0"/>
              <a:cs typeface="Times New Roman" charset="0"/>
            </a:rPr>
            <a:t>urchased </a:t>
          </a:r>
        </a:p>
        <a:p xmlns:a="http://schemas.openxmlformats.org/drawingml/2006/main">
          <a:pPr eaLnBrk="0" hangingPunct="0"/>
          <a:r>
            <a:rPr lang="en-US" sz="1200" b="1" dirty="0" smtClean="0">
              <a:solidFill>
                <a:schemeClr val="tx2"/>
              </a:solidFill>
              <a:ea typeface="Times New Roman" charset="0"/>
              <a:cs typeface="Times New Roman" charset="0"/>
            </a:rPr>
            <a:t>electricity</a:t>
          </a:r>
          <a:endParaRPr lang="en-US" sz="1200" b="1" i="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0.11158</cdr:x>
      <cdr:y>0.88377</cdr:y>
    </cdr:from>
    <cdr:to>
      <cdr:x>1</cdr:x>
      <cdr:y>0.98604</cdr:y>
    </cdr:to>
    <cdr:sp macro="" textlink="">
      <cdr:nvSpPr>
        <cdr:cNvPr id="4" name="TextBox 1"/>
        <cdr:cNvSpPr txBox="1"/>
      </cdr:nvSpPr>
      <cdr:spPr bwMode="auto">
        <a:xfrm xmlns:a="http://schemas.openxmlformats.org/drawingml/2006/main">
          <a:off x="438724" y="2828421"/>
          <a:ext cx="3493196" cy="3273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residential                      industrial</a:t>
          </a:r>
        </a:p>
        <a:p xmlns:a="http://schemas.openxmlformats.org/drawingml/2006/main">
          <a:pPr eaLnBrk="0" hangingPunct="0"/>
          <a:r>
            <a:rPr lang="en-US" sz="1200" b="1" i="0" baseline="0" dirty="0" smtClean="0">
              <a:solidFill>
                <a:schemeClr val="bg2"/>
              </a:solidFill>
              <a:latin typeface="+mn-lt"/>
              <a:ea typeface="Times New Roman" charset="0"/>
              <a:cs typeface="Times New Roman" charset="0"/>
            </a:rPr>
            <a:t>                   commercial                  transportation</a:t>
          </a:r>
          <a:endParaRPr lang="en-US" sz="1200" b="1" i="0" dirty="0" smtClean="0">
            <a:solidFill>
              <a:schemeClr val="bg2"/>
            </a:solidFill>
            <a:latin typeface="+mn-lt"/>
            <a:ea typeface="Times New Roman" charset="0"/>
            <a:cs typeface="Times New Roman"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0.27016</cdr:x>
      <cdr:y>0.06684</cdr:y>
    </cdr:from>
    <cdr:to>
      <cdr:x>0.80236</cdr:x>
      <cdr:y>0.25691</cdr:y>
    </cdr:to>
    <cdr:sp macro="" textlink="">
      <cdr:nvSpPr>
        <cdr:cNvPr id="4" name="TextBox 1"/>
        <cdr:cNvSpPr txBox="1"/>
      </cdr:nvSpPr>
      <cdr:spPr bwMode="auto">
        <a:xfrm xmlns:a="http://schemas.openxmlformats.org/drawingml/2006/main">
          <a:off x="702067" y="207018"/>
          <a:ext cx="1383048" cy="588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a:t>
          </a:r>
          <a:r>
            <a:rPr lang="en-US" sz="1200" b="1" i="0" baseline="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3.84802E-7</cdr:x>
      <cdr:y>0.01571</cdr:y>
    </cdr:from>
    <cdr:to>
      <cdr:x>1</cdr:x>
      <cdr:y>0.13391</cdr:y>
    </cdr:to>
    <cdr:sp macro="" textlink="">
      <cdr:nvSpPr>
        <cdr:cNvPr id="3" name="TextBox 1"/>
        <cdr:cNvSpPr txBox="1"/>
      </cdr:nvSpPr>
      <cdr:spPr bwMode="auto">
        <a:xfrm xmlns:a="http://schemas.openxmlformats.org/drawingml/2006/main">
          <a:off x="1" y="48661"/>
          <a:ext cx="2598736" cy="3660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hangingPunct="0"/>
          <a:r>
            <a:rPr lang="en-US" sz="1200" dirty="0" smtClean="0">
              <a:solidFill>
                <a:srgbClr val="333333"/>
              </a:solidFill>
              <a:latin typeface="+mn-lt"/>
              <a:ea typeface="Times New Roman" charset="0"/>
              <a:cs typeface="Times New Roman" charset="0"/>
            </a:rPr>
            <a:t>High Renewables Cost case</a:t>
          </a:r>
        </a:p>
      </cdr:txBody>
    </cdr:sp>
  </cdr:relSizeAnchor>
</c:userShapes>
</file>

<file path=ppt/drawings/drawing12.xml><?xml version="1.0" encoding="utf-8"?>
<c:userShapes xmlns:c="http://schemas.openxmlformats.org/drawingml/2006/chart">
  <cdr:relSizeAnchor xmlns:cdr="http://schemas.openxmlformats.org/drawingml/2006/chartDrawing">
    <cdr:from>
      <cdr:x>0.35115</cdr:x>
      <cdr:y>0.12877</cdr:y>
    </cdr:from>
    <cdr:to>
      <cdr:x>0.88969</cdr:x>
      <cdr:y>0.25793</cdr:y>
    </cdr:to>
    <cdr:sp macro="" textlink="">
      <cdr:nvSpPr>
        <cdr:cNvPr id="4" name="TextBox 1"/>
        <cdr:cNvSpPr txBox="1"/>
      </cdr:nvSpPr>
      <cdr:spPr bwMode="auto">
        <a:xfrm xmlns:a="http://schemas.openxmlformats.org/drawingml/2006/main">
          <a:off x="913095" y="398828"/>
          <a:ext cx="1400379" cy="4000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 2021</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baseline="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0.01571</cdr:y>
    </cdr:from>
    <cdr:to>
      <cdr:x>1</cdr:x>
      <cdr:y>0.12377</cdr:y>
    </cdr:to>
    <cdr:sp macro="" textlink="">
      <cdr:nvSpPr>
        <cdr:cNvPr id="5" name="TextBox 1"/>
        <cdr:cNvSpPr txBox="1"/>
      </cdr:nvSpPr>
      <cdr:spPr bwMode="auto">
        <a:xfrm xmlns:a="http://schemas.openxmlformats.org/drawingml/2006/main">
          <a:off x="0" y="48661"/>
          <a:ext cx="2600325" cy="3346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hangingPunct="0"/>
          <a:r>
            <a:rPr lang="en-US" sz="1200" i="0" dirty="0" smtClean="0">
              <a:solidFill>
                <a:srgbClr val="333333"/>
              </a:solidFill>
              <a:latin typeface="+mn-lt"/>
              <a:ea typeface="Times New Roman" charset="0"/>
              <a:cs typeface="Times New Roman" charset="0"/>
            </a:rPr>
            <a:t>Low </a:t>
          </a:r>
          <a:r>
            <a:rPr lang="en-US" sz="1200" i="0" dirty="0" smtClean="0">
              <a:latin typeface="+mn-lt"/>
              <a:ea typeface="Times New Roman" charset="0"/>
              <a:cs typeface="Times New Roman" charset="0"/>
            </a:rPr>
            <a:t>Renewables Cost case</a:t>
          </a:r>
        </a:p>
      </cdr:txBody>
    </cdr:sp>
  </cdr:relSizeAnchor>
</c:userShapes>
</file>

<file path=ppt/drawings/drawing13.xml><?xml version="1.0" encoding="utf-8"?>
<c:userShapes xmlns:c="http://schemas.openxmlformats.org/drawingml/2006/chart">
  <cdr:relSizeAnchor xmlns:cdr="http://schemas.openxmlformats.org/drawingml/2006/chartDrawing">
    <cdr:from>
      <cdr:x>0.37329</cdr:x>
      <cdr:y>0.10893</cdr:y>
    </cdr:from>
    <cdr:to>
      <cdr:x>0.9162</cdr:x>
      <cdr:y>0.27339</cdr:y>
    </cdr:to>
    <cdr:sp macro="" textlink="">
      <cdr:nvSpPr>
        <cdr:cNvPr id="6" name="TextBox 1"/>
        <cdr:cNvSpPr txBox="1"/>
      </cdr:nvSpPr>
      <cdr:spPr bwMode="auto">
        <a:xfrm xmlns:a="http://schemas.openxmlformats.org/drawingml/2006/main">
          <a:off x="1008006" y="337379"/>
          <a:ext cx="1466043" cy="5093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dirty="0">
              <a:solidFill>
                <a:schemeClr val="tx1"/>
              </a:solidFill>
              <a:ea typeface="Times New Roman" charset="0"/>
              <a:cs typeface="Times New Roman" charset="0"/>
            </a:rPr>
            <a:t>h</a:t>
          </a:r>
          <a:r>
            <a:rPr lang="en-US" sz="1200" b="0" i="0" dirty="0" smtClean="0">
              <a:solidFill>
                <a:schemeClr val="tx1"/>
              </a:solidFill>
              <a:latin typeface="+mn-lt"/>
              <a:ea typeface="Times New Roman" charset="0"/>
              <a:cs typeface="Times New Roman" charset="0"/>
            </a:rPr>
            <a:t>istory </a:t>
          </a:r>
          <a:r>
            <a:rPr lang="en-US" sz="1200" b="0" i="0" baseline="0" dirty="0" smtClean="0">
              <a:solidFill>
                <a:schemeClr val="tx1"/>
              </a:solidFill>
              <a:latin typeface="+mn-lt"/>
              <a:ea typeface="Times New Roman" charset="0"/>
              <a:cs typeface="Times New Roman" charset="0"/>
            </a:rPr>
            <a:t>   projections</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200" b="1" i="0" baseline="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       </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0.02125</cdr:y>
    </cdr:from>
    <cdr:to>
      <cdr:x>1</cdr:x>
      <cdr:y>0.12195</cdr:y>
    </cdr:to>
    <cdr:sp macro="" textlink="">
      <cdr:nvSpPr>
        <cdr:cNvPr id="7" name="TextBox 5"/>
        <cdr:cNvSpPr txBox="1"/>
      </cdr:nvSpPr>
      <cdr:spPr bwMode="auto">
        <a:xfrm xmlns:a="http://schemas.openxmlformats.org/drawingml/2006/main">
          <a:off x="0" y="65817"/>
          <a:ext cx="2598738" cy="3118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cdr:x>
      <cdr:y>0.02065</cdr:y>
    </cdr:from>
    <cdr:to>
      <cdr:x>1</cdr:x>
      <cdr:y>0.13213</cdr:y>
    </cdr:to>
    <cdr:sp macro="" textlink="">
      <cdr:nvSpPr>
        <cdr:cNvPr id="12" name="TextBox 1"/>
        <cdr:cNvSpPr txBox="1"/>
      </cdr:nvSpPr>
      <cdr:spPr bwMode="auto">
        <a:xfrm xmlns:a="http://schemas.openxmlformats.org/drawingml/2006/main">
          <a:off x="0" y="63969"/>
          <a:ext cx="2598738" cy="3452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200" i="0" dirty="0" smtClean="0">
              <a:solidFill>
                <a:schemeClr val="tx1"/>
              </a:solidFill>
              <a:latin typeface="+mn-lt"/>
              <a:ea typeface="Times New Roman" charset="0"/>
              <a:cs typeface="Times New Roman" charset="0"/>
            </a:rPr>
            <a:t>  Reference case</a:t>
          </a:r>
        </a:p>
      </cdr:txBody>
    </cdr:sp>
  </cdr:relSizeAnchor>
</c:userShapes>
</file>

<file path=ppt/drawings/drawing14.xml><?xml version="1.0" encoding="utf-8"?>
<c:userShapes xmlns:c="http://schemas.openxmlformats.org/drawingml/2006/chart">
  <cdr:relSizeAnchor xmlns:cdr="http://schemas.openxmlformats.org/drawingml/2006/chartDrawing">
    <cdr:from>
      <cdr:x>0.48149</cdr:x>
      <cdr:y>0.20001</cdr:y>
    </cdr:from>
    <cdr:to>
      <cdr:x>0.72599</cdr:x>
      <cdr:y>0.33831</cdr:y>
    </cdr:to>
    <cdr:sp macro="" textlink="">
      <cdr:nvSpPr>
        <cdr:cNvPr id="2" name="TextBox 1"/>
        <cdr:cNvSpPr txBox="1"/>
      </cdr:nvSpPr>
      <cdr:spPr>
        <a:xfrm xmlns:a="http://schemas.openxmlformats.org/drawingml/2006/main">
          <a:off x="1155221" y="457429"/>
          <a:ext cx="586596" cy="316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0.67083</cdr:x>
      <cdr:y>0.06127</cdr:y>
    </cdr:from>
    <cdr:to>
      <cdr:x>0.90401</cdr:x>
      <cdr:y>0.20379</cdr:y>
    </cdr:to>
    <cdr:sp macro="" textlink="">
      <cdr:nvSpPr>
        <cdr:cNvPr id="2" name="TextBox 1"/>
        <cdr:cNvSpPr txBox="1"/>
      </cdr:nvSpPr>
      <cdr:spPr>
        <a:xfrm xmlns:a="http://schemas.openxmlformats.org/drawingml/2006/main">
          <a:off x="1846833" y="141951"/>
          <a:ext cx="641957" cy="330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0.12319</cdr:x>
      <cdr:y>0.14594</cdr:y>
    </cdr:from>
    <cdr:to>
      <cdr:x>0.36618</cdr:x>
      <cdr:y>0.28833</cdr:y>
    </cdr:to>
    <cdr:sp macro="" textlink="">
      <cdr:nvSpPr>
        <cdr:cNvPr id="2" name="TextBox 1"/>
        <cdr:cNvSpPr txBox="1"/>
      </cdr:nvSpPr>
      <cdr:spPr>
        <a:xfrm xmlns:a="http://schemas.openxmlformats.org/drawingml/2006/main">
          <a:off x="297377" y="324199"/>
          <a:ext cx="586596" cy="316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rgbClr val="C2BBD0"/>
              </a:solidFill>
              <a:latin typeface="Arial" panose="020B0604020202020204" pitchFamily="34" charset="0"/>
              <a:cs typeface="Arial" panose="020B0604020202020204" pitchFamily="34" charset="0"/>
            </a:rPr>
            <a:t>load</a:t>
          </a:r>
          <a:endParaRPr lang="en-US" sz="1200" b="1" dirty="0">
            <a:solidFill>
              <a:srgbClr val="C2BBD0"/>
            </a:solidFill>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0.13236</cdr:x>
      <cdr:y>0</cdr:y>
    </cdr:from>
    <cdr:to>
      <cdr:x>0.5372</cdr:x>
      <cdr:y>0.11595</cdr:y>
    </cdr:to>
    <cdr:sp macro="" textlink="">
      <cdr:nvSpPr>
        <cdr:cNvPr id="4" name="TextBox 1"/>
        <cdr:cNvSpPr txBox="1"/>
      </cdr:nvSpPr>
      <cdr:spPr bwMode="auto">
        <a:xfrm xmlns:a="http://schemas.openxmlformats.org/drawingml/2006/main">
          <a:off x="532448" y="0"/>
          <a:ext cx="1628560" cy="3591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0.7432</cdr:x>
      <cdr:y>0.22655</cdr:y>
    </cdr:from>
    <cdr:to>
      <cdr:x>1</cdr:x>
      <cdr:y>0.86725</cdr:y>
    </cdr:to>
    <cdr:sp macro="" textlink="">
      <cdr:nvSpPr>
        <cdr:cNvPr id="5" name="TextBox 2"/>
        <cdr:cNvSpPr txBox="1"/>
      </cdr:nvSpPr>
      <cdr:spPr bwMode="auto">
        <a:xfrm xmlns:a="http://schemas.openxmlformats.org/drawingml/2006/main">
          <a:off x="2922436" y="787198"/>
          <a:ext cx="1009801" cy="22262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5">
                <a:lumMod val="75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5">
                  <a:lumMod val="75000"/>
                </a:schemeClr>
              </a:solidFill>
              <a:latin typeface="+mn-lt"/>
              <a:ea typeface="Times New Roman" charset="0"/>
              <a:cs typeface="Times New Roman" charset="0"/>
            </a:rPr>
            <a:t>High Oil Price</a:t>
          </a:r>
        </a:p>
        <a:p xmlns:a="http://schemas.openxmlformats.org/drawingml/2006/main">
          <a:pPr eaLnBrk="0" hangingPunct="0"/>
          <a:endParaRPr lang="en-US" sz="12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2">
                  <a:lumMod val="40000"/>
                  <a:lumOff val="60000"/>
                </a:schemeClr>
              </a:solidFill>
              <a:latin typeface="+mn-lt"/>
              <a:ea typeface="Times New Roman" charset="0"/>
              <a:cs typeface="Times New Roman" charset="0"/>
            </a:rPr>
            <a:t>Low Oil and Gas Supply</a:t>
          </a:r>
        </a:p>
        <a:p xmlns:a="http://schemas.openxmlformats.org/drawingml/2006/main">
          <a:pPr eaLnBrk="0" hangingPunct="0"/>
          <a:r>
            <a:rPr lang="en-US" sz="1200" b="1" i="0" dirty="0" smtClean="0">
              <a:solidFill>
                <a:schemeClr val="tx1"/>
              </a:solidFill>
              <a:latin typeface="+mn-lt"/>
              <a:ea typeface="Times New Roman" charset="0"/>
              <a:cs typeface="Times New Roman" charset="0"/>
            </a:rPr>
            <a:t>Reference</a:t>
          </a:r>
        </a:p>
        <a:p xmlns:a="http://schemas.openxmlformats.org/drawingml/2006/main">
          <a:pPr eaLnBrk="0" hangingPunct="0"/>
          <a:r>
            <a:rPr lang="en-US" sz="1200" b="1" i="0" dirty="0" smtClean="0">
              <a:solidFill>
                <a:schemeClr val="accent2">
                  <a:lumMod val="75000"/>
                </a:schemeClr>
              </a:solidFill>
              <a:latin typeface="+mn-lt"/>
              <a:ea typeface="Times New Roman" charset="0"/>
              <a:cs typeface="Times New Roman" charset="0"/>
            </a:rPr>
            <a:t>High Oil and Gas Supply</a:t>
          </a:r>
        </a:p>
        <a:p xmlns:a="http://schemas.openxmlformats.org/drawingml/2006/main">
          <a:pPr eaLnBrk="0" hangingPunct="0"/>
          <a:endParaRPr lang="en-US" sz="500" b="1" i="0" dirty="0" smtClean="0">
            <a:solidFill>
              <a:schemeClr val="accent5">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5">
                  <a:lumMod val="40000"/>
                  <a:lumOff val="60000"/>
                </a:schemeClr>
              </a:solidFill>
              <a:latin typeface="+mn-lt"/>
              <a:ea typeface="Times New Roman" charset="0"/>
              <a:cs typeface="Times New Roman" charset="0"/>
            </a:rPr>
            <a:t>Low Oil Price</a:t>
          </a:r>
        </a:p>
      </cdr:txBody>
    </cdr:sp>
  </cdr:relSizeAnchor>
  <cdr:relSizeAnchor xmlns:cdr="http://schemas.openxmlformats.org/drawingml/2006/chartDrawing">
    <cdr:from>
      <cdr:x>0.12923</cdr:x>
      <cdr:y>0.17961</cdr:y>
    </cdr:from>
    <cdr:to>
      <cdr:x>0.5459</cdr:x>
      <cdr:y>0.27939</cdr:y>
    </cdr:to>
    <cdr:sp macro="" textlink="">
      <cdr:nvSpPr>
        <cdr:cNvPr id="6" name="TextBox 3"/>
        <cdr:cNvSpPr txBox="1"/>
      </cdr:nvSpPr>
      <cdr:spPr bwMode="auto">
        <a:xfrm xmlns:a="http://schemas.openxmlformats.org/drawingml/2006/main">
          <a:off x="508163" y="631565"/>
          <a:ext cx="1638446" cy="3508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dirty="0" smtClean="0">
            <a:solidFill>
              <a:schemeClr val="tx1"/>
            </a:solidFill>
            <a:latin typeface="+mn-lt"/>
            <a:ea typeface="Times New Roman" charset="0"/>
            <a:cs typeface="Times New Roman"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0.17743</cdr:x>
      <cdr:y>0</cdr:y>
    </cdr:from>
    <cdr:to>
      <cdr:x>0.58227</cdr:x>
      <cdr:y>0.11595</cdr:y>
    </cdr:to>
    <cdr:sp macro="" textlink="">
      <cdr:nvSpPr>
        <cdr:cNvPr id="4" name="TextBox 1"/>
        <cdr:cNvSpPr txBox="1"/>
      </cdr:nvSpPr>
      <cdr:spPr bwMode="auto">
        <a:xfrm xmlns:a="http://schemas.openxmlformats.org/drawingml/2006/main">
          <a:off x="702200" y="0"/>
          <a:ext cx="1602210" cy="3467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0.72819</cdr:x>
      <cdr:y>0.17194</cdr:y>
    </cdr:from>
    <cdr:to>
      <cdr:x>0.96405</cdr:x>
      <cdr:y>0.26445</cdr:y>
    </cdr:to>
    <cdr:sp macro="" textlink="">
      <cdr:nvSpPr>
        <cdr:cNvPr id="2" name="TextBox 1"/>
        <cdr:cNvSpPr txBox="1"/>
      </cdr:nvSpPr>
      <cdr:spPr>
        <a:xfrm xmlns:a="http://schemas.openxmlformats.org/drawingml/2006/main">
          <a:off x="2663444" y="471655"/>
          <a:ext cx="862647" cy="253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accent2"/>
              </a:solidFill>
            </a:rPr>
            <a:t>i</a:t>
          </a:r>
          <a:r>
            <a:rPr lang="en-US" sz="1200" b="1" dirty="0" smtClean="0">
              <a:solidFill>
                <a:schemeClr val="accent2"/>
              </a:solidFill>
            </a:rPr>
            <a:t>mports</a:t>
          </a:r>
          <a:endParaRPr lang="en-US" sz="1200" b="1" dirty="0">
            <a:solidFill>
              <a:schemeClr val="accent2"/>
            </a:solidFill>
          </a:endParaRPr>
        </a:p>
      </cdr:txBody>
    </cdr:sp>
  </cdr:relSizeAnchor>
  <cdr:relSizeAnchor xmlns:cdr="http://schemas.openxmlformats.org/drawingml/2006/chartDrawing">
    <cdr:from>
      <cdr:x>0.72001</cdr:x>
      <cdr:y>0.74954</cdr:y>
    </cdr:from>
    <cdr:to>
      <cdr:x>0.92088</cdr:x>
      <cdr:y>0.82335</cdr:y>
    </cdr:to>
    <cdr:sp macro="" textlink="">
      <cdr:nvSpPr>
        <cdr:cNvPr id="5" name="TextBox 1"/>
        <cdr:cNvSpPr txBox="1"/>
      </cdr:nvSpPr>
      <cdr:spPr>
        <a:xfrm xmlns:a="http://schemas.openxmlformats.org/drawingml/2006/main">
          <a:off x="2633504" y="2056131"/>
          <a:ext cx="734702" cy="202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1"/>
              </a:solidFill>
            </a:rPr>
            <a:t>e</a:t>
          </a:r>
          <a:r>
            <a:rPr lang="en-US" sz="1200" b="1" dirty="0" smtClean="0">
              <a:solidFill>
                <a:schemeClr val="accent1"/>
              </a:solidFill>
            </a:rPr>
            <a:t>xports</a:t>
          </a:r>
          <a:endParaRPr lang="en-US" sz="1200" b="1" dirty="0">
            <a:solidFill>
              <a:schemeClr val="accent1"/>
            </a:solidFill>
          </a:endParaRPr>
        </a:p>
      </cdr:txBody>
    </cdr:sp>
  </cdr:relSizeAnchor>
  <cdr:relSizeAnchor xmlns:cdr="http://schemas.openxmlformats.org/drawingml/2006/chartDrawing">
    <cdr:from>
      <cdr:x>0.66196</cdr:x>
      <cdr:y>0.44765</cdr:y>
    </cdr:from>
    <cdr:to>
      <cdr:x>0.97902</cdr:x>
      <cdr:y>0.54818</cdr:y>
    </cdr:to>
    <cdr:sp macro="" textlink="">
      <cdr:nvSpPr>
        <cdr:cNvPr id="6" name="TextBox 1"/>
        <cdr:cNvSpPr txBox="1"/>
      </cdr:nvSpPr>
      <cdr:spPr>
        <a:xfrm xmlns:a="http://schemas.openxmlformats.org/drawingml/2006/main">
          <a:off x="2421201" y="1309867"/>
          <a:ext cx="1159666" cy="2941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rgbClr val="008000"/>
              </a:solidFill>
            </a:rPr>
            <a:t>net imports</a:t>
          </a:r>
          <a:endParaRPr lang="en-US" sz="1200" b="1" dirty="0">
            <a:solidFill>
              <a:srgbClr val="008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0.28405</cdr:x>
      <cdr:y>0.00589</cdr:y>
    </cdr:from>
    <cdr:to>
      <cdr:x>0.53023</cdr:x>
      <cdr:y>0.14019</cdr:y>
    </cdr:to>
    <cdr:sp macro="" textlink="">
      <cdr:nvSpPr>
        <cdr:cNvPr id="5" name="TextBox 1"/>
        <cdr:cNvSpPr txBox="1"/>
      </cdr:nvSpPr>
      <cdr:spPr bwMode="auto">
        <a:xfrm xmlns:a="http://schemas.openxmlformats.org/drawingml/2006/main">
          <a:off x="1142651" y="17618"/>
          <a:ext cx="990315" cy="401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0.74714</cdr:x>
      <cdr:y>0.14787</cdr:y>
    </cdr:from>
    <cdr:to>
      <cdr:x>0.99992</cdr:x>
      <cdr:y>0.90435</cdr:y>
    </cdr:to>
    <cdr:sp macro="" textlink="">
      <cdr:nvSpPr>
        <cdr:cNvPr id="4" name="TextBox 1"/>
        <cdr:cNvSpPr txBox="1"/>
      </cdr:nvSpPr>
      <cdr:spPr bwMode="auto">
        <a:xfrm xmlns:a="http://schemas.openxmlformats.org/drawingml/2006/main">
          <a:off x="2937929" y="405646"/>
          <a:ext cx="993991" cy="20751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b="1" i="0" dirty="0" smtClean="0">
              <a:solidFill>
                <a:srgbClr val="BD732A"/>
              </a:solidFill>
              <a:latin typeface="+mn-lt"/>
              <a:ea typeface="Times New Roman" charset="0"/>
              <a:cs typeface="Times New Roman" charset="0"/>
            </a:rPr>
            <a:t>petroleum</a:t>
          </a:r>
          <a:r>
            <a:rPr lang="en-US" b="1" i="0" baseline="0" dirty="0" smtClean="0">
              <a:solidFill>
                <a:srgbClr val="BD732A"/>
              </a:solidFill>
              <a:latin typeface="+mn-lt"/>
              <a:ea typeface="Times New Roman" charset="0"/>
              <a:cs typeface="Times New Roman" charset="0"/>
            </a:rPr>
            <a:t> and other liquids</a:t>
          </a:r>
        </a:p>
        <a:p xmlns:a="http://schemas.openxmlformats.org/drawingml/2006/main">
          <a:pPr eaLnBrk="0" hangingPunct="0"/>
          <a:r>
            <a:rPr lang="en-US" b="1" i="0" baseline="0" dirty="0" smtClean="0">
              <a:solidFill>
                <a:srgbClr val="0096D7"/>
              </a:solidFill>
              <a:latin typeface="+mn-lt"/>
              <a:ea typeface="Times New Roman" charset="0"/>
              <a:cs typeface="Times New Roman" charset="0"/>
            </a:rPr>
            <a:t>natural gas</a:t>
          </a:r>
        </a:p>
        <a:p xmlns:a="http://schemas.openxmlformats.org/drawingml/2006/main">
          <a:pPr eaLnBrk="0" hangingPunct="0"/>
          <a:endParaRPr kumimoji="0" lang="en-US" b="1" i="0" u="none" strike="noStrike" kern="0" cap="none" spc="0" normalizeH="0" baseline="0" noProof="0" dirty="0" smtClean="0">
            <a:ln>
              <a:noFill/>
            </a:ln>
            <a:solidFill>
              <a:srgbClr val="000000">
                <a:lumMod val="50000"/>
                <a:lumOff val="50000"/>
              </a:srgbClr>
            </a:solidFill>
            <a:effectLst/>
            <a:uLnTx/>
            <a:uFillTx/>
            <a:latin typeface="+mn-lt"/>
            <a:ea typeface="Times New Roman" charset="0"/>
            <a:cs typeface="Times New Roman" charset="0"/>
          </a:endParaRPr>
        </a:p>
        <a:p xmlns:a="http://schemas.openxmlformats.org/drawingml/2006/main">
          <a:pPr eaLnBrk="0" hangingPunct="0"/>
          <a:r>
            <a:rPr kumimoji="0" lang="en-US" b="1" i="0" u="none" strike="noStrike" kern="0" cap="none" spc="0" normalizeH="0" baseline="0" noProof="0" dirty="0" smtClean="0">
              <a:ln>
                <a:noFill/>
              </a:ln>
              <a:solidFill>
                <a:srgbClr val="8B8B8B"/>
              </a:solidFill>
              <a:effectLst/>
              <a:uLnTx/>
              <a:uFillTx/>
              <a:latin typeface="+mn-lt"/>
              <a:ea typeface="Times New Roman" charset="0"/>
              <a:cs typeface="Times New Roman" charset="0"/>
            </a:rPr>
            <a:t>coal</a:t>
          </a:r>
          <a:endParaRPr lang="en-US" b="1" i="0" baseline="0" dirty="0" smtClean="0">
            <a:solidFill>
              <a:srgbClr val="8B8B8B"/>
            </a:solidFill>
            <a:latin typeface="+mn-lt"/>
            <a:ea typeface="Times New Roman" charset="0"/>
            <a:cs typeface="Times New Roman" charset="0"/>
          </a:endParaRPr>
        </a:p>
        <a:p xmlns:a="http://schemas.openxmlformats.org/drawingml/2006/main">
          <a:pPr eaLnBrk="0" hangingPunct="0"/>
          <a:endParaRPr lang="en-US" b="1" dirty="0">
            <a:solidFill>
              <a:srgbClr val="5D9732"/>
            </a:solidFill>
            <a:ea typeface="Times New Roman" charset="0"/>
            <a:cs typeface="Times New Roman" charset="0"/>
          </a:endParaRPr>
        </a:p>
        <a:p xmlns:a="http://schemas.openxmlformats.org/drawingml/2006/main">
          <a:pPr eaLnBrk="0" hangingPunct="0"/>
          <a:r>
            <a:rPr lang="en-US" b="1" i="0" baseline="0" dirty="0" smtClean="0">
              <a:solidFill>
                <a:srgbClr val="5D9732"/>
              </a:solidFill>
              <a:latin typeface="+mn-lt"/>
              <a:ea typeface="Times New Roman" charset="0"/>
              <a:cs typeface="Times New Roman" charset="0"/>
            </a:rPr>
            <a:t>other renewable energy</a:t>
          </a:r>
        </a:p>
        <a:p xmlns:a="http://schemas.openxmlformats.org/drawingml/2006/main">
          <a:pPr eaLnBrk="0" hangingPunct="0"/>
          <a:r>
            <a:rPr lang="en-US" b="1" i="0" baseline="0" dirty="0" smtClean="0">
              <a:solidFill>
                <a:srgbClr val="A33340"/>
              </a:solidFill>
              <a:latin typeface="+mn-lt"/>
              <a:ea typeface="Times New Roman" charset="0"/>
              <a:cs typeface="Times New Roman" charset="0"/>
            </a:rPr>
            <a:t>nuclear</a:t>
          </a:r>
        </a:p>
        <a:p xmlns:a="http://schemas.openxmlformats.org/drawingml/2006/main">
          <a:pPr eaLnBrk="0" hangingPunct="0"/>
          <a:endParaRPr lang="en-US" b="1" i="0" baseline="0" dirty="0" smtClean="0">
            <a:solidFill>
              <a:srgbClr val="002060"/>
            </a:solidFill>
            <a:latin typeface="+mn-lt"/>
            <a:ea typeface="Times New Roman" charset="0"/>
            <a:cs typeface="Times New Roman" charset="0"/>
          </a:endParaRPr>
        </a:p>
        <a:p xmlns:a="http://schemas.openxmlformats.org/drawingml/2006/main">
          <a:pPr eaLnBrk="0" hangingPunct="0"/>
          <a:r>
            <a:rPr lang="en-US" b="1" i="0" baseline="0" dirty="0" smtClean="0">
              <a:solidFill>
                <a:srgbClr val="002060"/>
              </a:solidFill>
              <a:latin typeface="+mn-lt"/>
              <a:ea typeface="Times New Roman" charset="0"/>
              <a:cs typeface="Times New Roman" charset="0"/>
            </a:rPr>
            <a:t>hydro</a:t>
          </a:r>
        </a:p>
        <a:p xmlns:a="http://schemas.openxmlformats.org/drawingml/2006/main">
          <a:pPr eaLnBrk="0" hangingPunct="0"/>
          <a:r>
            <a:rPr lang="en-US" b="1" i="0" baseline="0" dirty="0" smtClean="0">
              <a:solidFill>
                <a:srgbClr val="FFC000"/>
              </a:solidFill>
              <a:latin typeface="+mn-lt"/>
              <a:ea typeface="Times New Roman" charset="0"/>
              <a:cs typeface="Times New Roman" charset="0"/>
            </a:rPr>
            <a:t>liquid biofuels</a:t>
          </a:r>
          <a:endParaRPr lang="en-US" b="1" i="0" dirty="0" smtClean="0">
            <a:solidFill>
              <a:srgbClr val="FFC000"/>
            </a:solidFill>
            <a:latin typeface="+mn-lt"/>
            <a:ea typeface="Times New Roman" charset="0"/>
            <a:cs typeface="Times New Roman"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0.18622</cdr:x>
      <cdr:y>0</cdr:y>
    </cdr:from>
    <cdr:to>
      <cdr:x>0.59106</cdr:x>
      <cdr:y>0.11595</cdr:y>
    </cdr:to>
    <cdr:sp macro="" textlink="">
      <cdr:nvSpPr>
        <cdr:cNvPr id="4" name="TextBox 1"/>
        <cdr:cNvSpPr txBox="1"/>
      </cdr:nvSpPr>
      <cdr:spPr bwMode="auto">
        <a:xfrm xmlns:a="http://schemas.openxmlformats.org/drawingml/2006/main">
          <a:off x="681130" y="0"/>
          <a:ext cx="1480742" cy="3392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0.73858</cdr:x>
      <cdr:y>0.21905</cdr:y>
    </cdr:from>
    <cdr:to>
      <cdr:x>0.9701</cdr:x>
      <cdr:y>0.31324</cdr:y>
    </cdr:to>
    <cdr:sp macro="" textlink="">
      <cdr:nvSpPr>
        <cdr:cNvPr id="2" name="TextBox 1"/>
        <cdr:cNvSpPr txBox="1"/>
      </cdr:nvSpPr>
      <cdr:spPr>
        <a:xfrm xmlns:a="http://schemas.openxmlformats.org/drawingml/2006/main">
          <a:off x="2701437" y="600909"/>
          <a:ext cx="846799" cy="2583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accent2"/>
              </a:solidFill>
            </a:rPr>
            <a:t>i</a:t>
          </a:r>
          <a:r>
            <a:rPr lang="en-US" sz="1200" b="1" dirty="0" smtClean="0">
              <a:solidFill>
                <a:schemeClr val="accent2"/>
              </a:solidFill>
            </a:rPr>
            <a:t>mports</a:t>
          </a:r>
          <a:endParaRPr lang="en-US" sz="1200" b="1" dirty="0">
            <a:solidFill>
              <a:schemeClr val="accent2"/>
            </a:solidFill>
          </a:endParaRPr>
        </a:p>
      </cdr:txBody>
    </cdr:sp>
  </cdr:relSizeAnchor>
  <cdr:relSizeAnchor xmlns:cdr="http://schemas.openxmlformats.org/drawingml/2006/chartDrawing">
    <cdr:from>
      <cdr:x>0.74668</cdr:x>
      <cdr:y>0.66001</cdr:y>
    </cdr:from>
    <cdr:to>
      <cdr:x>0.94755</cdr:x>
      <cdr:y>0.73382</cdr:y>
    </cdr:to>
    <cdr:sp macro="" textlink="">
      <cdr:nvSpPr>
        <cdr:cNvPr id="5" name="TextBox 1"/>
        <cdr:cNvSpPr txBox="1"/>
      </cdr:nvSpPr>
      <cdr:spPr>
        <a:xfrm xmlns:a="http://schemas.openxmlformats.org/drawingml/2006/main">
          <a:off x="2731066" y="1931237"/>
          <a:ext cx="734702" cy="2159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1"/>
              </a:solidFill>
            </a:rPr>
            <a:t>e</a:t>
          </a:r>
          <a:r>
            <a:rPr lang="en-US" sz="1200" b="1" dirty="0" smtClean="0">
              <a:solidFill>
                <a:schemeClr val="accent1"/>
              </a:solidFill>
            </a:rPr>
            <a:t>xports</a:t>
          </a:r>
          <a:endParaRPr lang="en-US" sz="1200" b="1" dirty="0">
            <a:solidFill>
              <a:schemeClr val="accent1"/>
            </a:solidFill>
          </a:endParaRPr>
        </a:p>
      </cdr:txBody>
    </cdr:sp>
  </cdr:relSizeAnchor>
  <cdr:relSizeAnchor xmlns:cdr="http://schemas.openxmlformats.org/drawingml/2006/chartDrawing">
    <cdr:from>
      <cdr:x>0.67058</cdr:x>
      <cdr:y>0.42179</cdr:y>
    </cdr:from>
    <cdr:to>
      <cdr:x>0.97552</cdr:x>
      <cdr:y>0.5</cdr:y>
    </cdr:to>
    <cdr:sp macro="" textlink="">
      <cdr:nvSpPr>
        <cdr:cNvPr id="6" name="TextBox 1"/>
        <cdr:cNvSpPr txBox="1"/>
      </cdr:nvSpPr>
      <cdr:spPr>
        <a:xfrm xmlns:a="http://schemas.openxmlformats.org/drawingml/2006/main">
          <a:off x="2452714" y="1234201"/>
          <a:ext cx="1115365" cy="2288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008000"/>
              </a:solidFill>
            </a:rPr>
            <a:t>n</a:t>
          </a:r>
          <a:r>
            <a:rPr lang="en-US" sz="1200" b="1" dirty="0" smtClean="0">
              <a:solidFill>
                <a:srgbClr val="008000"/>
              </a:solidFill>
            </a:rPr>
            <a:t>et imports</a:t>
          </a:r>
          <a:endParaRPr lang="en-US" sz="1200" b="1" dirty="0">
            <a:solidFill>
              <a:srgbClr val="008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0.746</cdr:x>
      <cdr:y>0.1185</cdr:y>
    </cdr:from>
    <cdr:to>
      <cdr:x>0.99529</cdr:x>
      <cdr:y>0.83216</cdr:y>
    </cdr:to>
    <cdr:sp macro="" textlink="">
      <cdr:nvSpPr>
        <cdr:cNvPr id="3" name="TextBox 1"/>
        <cdr:cNvSpPr txBox="1"/>
      </cdr:nvSpPr>
      <cdr:spPr bwMode="auto">
        <a:xfrm xmlns:a="http://schemas.openxmlformats.org/drawingml/2006/main">
          <a:off x="2956102" y="329912"/>
          <a:ext cx="987832" cy="19868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l" eaLnBrk="0" hangingPunct="0"/>
          <a:r>
            <a:rPr lang="en-US" b="1" i="0" dirty="0" smtClean="0">
              <a:solidFill>
                <a:schemeClr val="accent2">
                  <a:lumMod val="60000"/>
                  <a:lumOff val="40000"/>
                </a:schemeClr>
              </a:solidFill>
              <a:ea typeface="Times New Roman" charset="0"/>
              <a:cs typeface="Times New Roman" charset="0"/>
            </a:rPr>
            <a:t>electric </a:t>
          </a:r>
          <a:r>
            <a:rPr lang="en-US" b="1" i="0" dirty="0">
              <a:solidFill>
                <a:schemeClr val="accent2">
                  <a:lumMod val="60000"/>
                  <a:lumOff val="40000"/>
                </a:schemeClr>
              </a:solidFill>
              <a:ea typeface="Times New Roman" charset="0"/>
              <a:cs typeface="Times New Roman" charset="0"/>
            </a:rPr>
            <a:t>power</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b="1" i="0" u="none" strike="noStrike" kern="0" cap="none" spc="0" normalizeH="0" baseline="0" noProof="0" dirty="0" smtClean="0">
            <a:ln>
              <a:noFill/>
            </a:ln>
            <a:solidFill>
              <a:schemeClr val="accent3"/>
            </a:solidFill>
            <a:effectLst/>
            <a:uLnTx/>
            <a:uFillTx/>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chemeClr val="accent3"/>
            </a:solidFill>
            <a:effectLst/>
            <a:uLnTx/>
            <a:uFillTx/>
            <a:ea typeface="Times New Roman" charset="0"/>
            <a:cs typeface="Times New Roman" charset="0"/>
          </a:endParaRPr>
        </a:p>
        <a:p xmlns:a="http://schemas.openxmlformats.org/drawingml/2006/main">
          <a:pPr algn="l" eaLnBrk="0" hangingPunct="0">
            <a:defRPr/>
          </a:pPr>
          <a:r>
            <a:rPr lang="en-US" b="1" dirty="0">
              <a:solidFill>
                <a:srgbClr val="003953"/>
              </a:solidFill>
              <a:ea typeface="Times New Roman" charset="0"/>
              <a:cs typeface="Times New Roman" charset="0"/>
            </a:rPr>
            <a:t>transportation</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accent3"/>
              </a:solidFill>
              <a:effectLst/>
              <a:uLnTx/>
              <a:uFillTx/>
              <a:ea typeface="Times New Roman" charset="0"/>
              <a:cs typeface="Times New Roman" charset="0"/>
            </a:rPr>
            <a:t>industrial</a:t>
          </a:r>
          <a:endParaRPr kumimoji="0" lang="en-US" b="1" i="0" u="none" strike="noStrike" kern="0" cap="none" spc="0" normalizeH="0" baseline="0" noProof="0" dirty="0">
            <a:ln>
              <a:noFill/>
            </a:ln>
            <a:solidFill>
              <a:schemeClr val="accent3"/>
            </a:solidFill>
            <a:effectLst/>
            <a:uLnTx/>
            <a:uFillTx/>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b="1" dirty="0">
            <a:solidFill>
              <a:srgbClr val="003953"/>
            </a:solidFill>
            <a:ea typeface="Times New Roman" charset="0"/>
            <a:cs typeface="Times New Roman" charset="0"/>
          </a:endParaRPr>
        </a:p>
        <a:p xmlns:a="http://schemas.openxmlformats.org/drawingml/2006/main">
          <a:pPr algn="l" eaLnBrk="0" hangingPunct="0"/>
          <a:endParaRPr lang="en-US" b="1" i="0" dirty="0">
            <a:solidFill>
              <a:schemeClr val="accent2"/>
            </a:solidFill>
            <a:ea typeface="Times New Roman" charset="0"/>
            <a:cs typeface="Times New Roman" charset="0"/>
          </a:endParaRPr>
        </a:p>
        <a:p xmlns:a="http://schemas.openxmlformats.org/drawingml/2006/main">
          <a:pPr algn="l" eaLnBrk="0" hangingPunct="0"/>
          <a:endParaRPr lang="en-US" b="1" dirty="0">
            <a:solidFill>
              <a:srgbClr val="C00000"/>
            </a:solidFill>
            <a:ea typeface="Times New Roman" charset="0"/>
            <a:cs typeface="Times New Roman" charset="0"/>
          </a:endParaRPr>
        </a:p>
        <a:p xmlns:a="http://schemas.openxmlformats.org/drawingml/2006/main">
          <a:pPr algn="l" eaLnBrk="0" hangingPunct="0"/>
          <a:endParaRPr lang="en-US" b="1" i="0" dirty="0" smtClean="0">
            <a:solidFill>
              <a:srgbClr val="C00000"/>
            </a:solidFill>
            <a:ea typeface="Times New Roman" charset="0"/>
            <a:cs typeface="Times New Roman" charset="0"/>
          </a:endParaRPr>
        </a:p>
        <a:p xmlns:a="http://schemas.openxmlformats.org/drawingml/2006/main">
          <a:pPr algn="l" eaLnBrk="0" hangingPunct="0"/>
          <a:r>
            <a:rPr lang="en-US" b="1" dirty="0" smtClean="0">
              <a:solidFill>
                <a:srgbClr val="72242D"/>
              </a:solidFill>
              <a:ea typeface="Times New Roman" charset="0"/>
              <a:cs typeface="Times New Roman" charset="0"/>
            </a:rPr>
            <a:t>r</a:t>
          </a:r>
          <a:r>
            <a:rPr lang="en-US" b="1" i="0" dirty="0" smtClean="0">
              <a:solidFill>
                <a:srgbClr val="72242D"/>
              </a:solidFill>
              <a:ea typeface="Times New Roman" charset="0"/>
              <a:cs typeface="Times New Roman" charset="0"/>
            </a:rPr>
            <a:t>esidential</a:t>
          </a:r>
          <a:endParaRPr lang="en-US" b="1" i="0" dirty="0">
            <a:solidFill>
              <a:srgbClr val="72242D"/>
            </a:solidFill>
            <a:ea typeface="Times New Roman" charset="0"/>
            <a:cs typeface="Times New Roman" charset="0"/>
          </a:endParaRPr>
        </a:p>
        <a:p xmlns:a="http://schemas.openxmlformats.org/drawingml/2006/main">
          <a:pPr algn="l" eaLnBrk="0" hangingPunct="0"/>
          <a:r>
            <a:rPr lang="en-US" b="1" i="0" dirty="0" smtClean="0">
              <a:solidFill>
                <a:srgbClr val="E3A5AC"/>
              </a:solidFill>
              <a:ea typeface="Times New Roman" charset="0"/>
              <a:cs typeface="Times New Roman" charset="0"/>
            </a:rPr>
            <a:t>commercial</a:t>
          </a:r>
          <a:endParaRPr lang="en-US" b="1" i="0" dirty="0">
            <a:solidFill>
              <a:srgbClr val="E3A5AC"/>
            </a:solidFill>
            <a:ea typeface="Times New Roman" charset="0"/>
            <a:cs typeface="Times New Roman" charset="0"/>
          </a:endParaRPr>
        </a:p>
      </cdr:txBody>
    </cdr:sp>
  </cdr:relSizeAnchor>
  <cdr:relSizeAnchor xmlns:cdr="http://schemas.openxmlformats.org/drawingml/2006/chartDrawing">
    <cdr:from>
      <cdr:x>0</cdr:x>
      <cdr:y>0</cdr:y>
    </cdr:from>
    <cdr:to>
      <cdr:x>1</cdr:x>
      <cdr:y>0.18978</cdr:y>
    </cdr:to>
    <cdr:sp macro="" textlink="">
      <cdr:nvSpPr>
        <cdr:cNvPr id="8" name="TextBox 1"/>
        <cdr:cNvSpPr txBox="1"/>
      </cdr:nvSpPr>
      <cdr:spPr bwMode="auto">
        <a:xfrm xmlns:a="http://schemas.openxmlformats.org/drawingml/2006/main">
          <a:off x="0" y="-1443593"/>
          <a:ext cx="4022725" cy="5673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0.27019</cdr:x>
      <cdr:y>0</cdr:y>
    </cdr:from>
    <cdr:to>
      <cdr:x>0.51283</cdr:x>
      <cdr:y>0.1343</cdr:y>
    </cdr:to>
    <cdr:sp macro="" textlink="">
      <cdr:nvSpPr>
        <cdr:cNvPr id="9" name="TextBox 1"/>
        <cdr:cNvSpPr txBox="1"/>
      </cdr:nvSpPr>
      <cdr:spPr bwMode="auto">
        <a:xfrm xmlns:a="http://schemas.openxmlformats.org/drawingml/2006/main">
          <a:off x="1086909" y="-1443593"/>
          <a:ext cx="976074" cy="401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0.45872</cdr:x>
      <cdr:y>0.35958</cdr:y>
    </cdr:from>
    <cdr:to>
      <cdr:x>1</cdr:x>
      <cdr:y>0.93449</cdr:y>
    </cdr:to>
    <cdr:sp macro="" textlink="">
      <cdr:nvSpPr>
        <cdr:cNvPr id="6" name="TextBox 1"/>
        <cdr:cNvSpPr txBox="1"/>
      </cdr:nvSpPr>
      <cdr:spPr bwMode="auto">
        <a:xfrm xmlns:a="http://schemas.openxmlformats.org/drawingml/2006/main">
          <a:off x="1100843" y="1150795"/>
          <a:ext cx="1298972" cy="18399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tx2"/>
              </a:solidFill>
              <a:effectLst/>
              <a:uLnTx/>
              <a:uFillTx/>
              <a:ea typeface="Times New Roman" charset="0"/>
              <a:cs typeface="Times New Roman" charset="0"/>
            </a:rPr>
            <a:t>transportation</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b="1" i="0" u="none" strike="noStrike" kern="0" cap="none" spc="0" normalizeH="0" baseline="0" noProof="0" dirty="0" smtClean="0">
            <a:ln>
              <a:noFill/>
            </a:ln>
            <a:solidFill>
              <a:schemeClr val="tx2"/>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b="1" dirty="0">
            <a:solidFill>
              <a:schemeClr val="tx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b="1" i="0" u="none" strike="noStrike" kern="0" cap="none" spc="0" normalizeH="0" baseline="0" noProof="0" dirty="0" smtClean="0">
            <a:ln>
              <a:noFill/>
            </a:ln>
            <a:solidFill>
              <a:schemeClr val="tx2"/>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b="1" i="0" u="none" strike="noStrike" kern="0" cap="none" spc="0" normalizeH="0" baseline="0" noProof="0" dirty="0" smtClean="0">
            <a:ln>
              <a:noFill/>
            </a:ln>
            <a:solidFill>
              <a:schemeClr val="tx2"/>
            </a:solidFill>
            <a:effectLst/>
            <a:uLnTx/>
            <a:uFillTx/>
            <a:ea typeface="Times New Roman" charset="0"/>
            <a:cs typeface="Times New Roman" charset="0"/>
          </a:endParaRPr>
        </a:p>
        <a:p xmlns:a="http://schemas.openxmlformats.org/drawingml/2006/main">
          <a:pPr eaLnBrk="0" hangingPunct="0"/>
          <a:r>
            <a:rPr lang="en-US" b="1" dirty="0" smtClean="0">
              <a:solidFill>
                <a:srgbClr val="5D9732"/>
              </a:solidFill>
              <a:ea typeface="Times New Roman" charset="0"/>
              <a:cs typeface="Times New Roman" charset="0"/>
            </a:rPr>
            <a:t>industrial</a:t>
          </a:r>
        </a:p>
        <a:p xmlns:a="http://schemas.openxmlformats.org/drawingml/2006/main">
          <a:pPr eaLnBrk="0" hangingPunct="0"/>
          <a:endParaRPr lang="en-US" b="1" dirty="0" smtClean="0">
            <a:solidFill>
              <a:srgbClr val="5D973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accent5">
                  <a:lumMod val="60000"/>
                  <a:lumOff val="40000"/>
                </a:schemeClr>
              </a:solidFill>
              <a:effectLst/>
              <a:uLnTx/>
              <a:uFillTx/>
              <a:ea typeface="Times New Roman" charset="0"/>
              <a:cs typeface="Times New Roman" charset="0"/>
            </a:rPr>
            <a:t>commercial</a:t>
          </a:r>
          <a:endParaRPr kumimoji="0" lang="en-US" b="1" i="0" u="none" strike="noStrike" kern="0" cap="none" spc="0" normalizeH="0" baseline="0" noProof="0" dirty="0">
            <a:ln>
              <a:noFill/>
            </a:ln>
            <a:solidFill>
              <a:schemeClr val="accent5">
                <a:lumMod val="60000"/>
                <a:lumOff val="40000"/>
              </a:schemeClr>
            </a:solidFill>
            <a:effectLst/>
            <a:uLnTx/>
            <a:uFillTx/>
            <a:ea typeface="Times New Roman" charset="0"/>
            <a:cs typeface="Times New Roman" charset="0"/>
          </a:endParaRPr>
        </a:p>
        <a:p xmlns:a="http://schemas.openxmlformats.org/drawingml/2006/main">
          <a:pPr eaLnBrk="0" hangingPunct="0"/>
          <a:r>
            <a:rPr lang="en-US" b="1" i="0" baseline="0" dirty="0" smtClean="0">
              <a:solidFill>
                <a:srgbClr val="72242D"/>
              </a:solidFill>
              <a:ea typeface="Times New Roman" charset="0"/>
              <a:cs typeface="Times New Roman" charset="0"/>
            </a:rPr>
            <a:t>residential</a:t>
          </a:r>
          <a:endParaRPr lang="en-US" b="1" i="0" baseline="0" dirty="0">
            <a:solidFill>
              <a:srgbClr val="72242D"/>
            </a:solidFill>
            <a:ea typeface="Times New Roman" charset="0"/>
            <a:cs typeface="Times New Roman" charset="0"/>
          </a:endParaRPr>
        </a:p>
        <a:p xmlns:a="http://schemas.openxmlformats.org/drawingml/2006/main">
          <a:pPr eaLnBrk="0" hangingPunct="0"/>
          <a:r>
            <a:rPr lang="en-US" b="1" i="0" baseline="0" dirty="0" smtClean="0">
              <a:solidFill>
                <a:schemeClr val="accent2">
                  <a:lumMod val="60000"/>
                  <a:lumOff val="40000"/>
                </a:schemeClr>
              </a:solidFill>
              <a:ea typeface="Times New Roman" charset="0"/>
              <a:cs typeface="Times New Roman" charset="0"/>
            </a:rPr>
            <a:t>electric power</a:t>
          </a:r>
          <a:endParaRPr lang="en-US" b="1" i="0" baseline="0" dirty="0">
            <a:solidFill>
              <a:schemeClr val="accent2">
                <a:lumMod val="60000"/>
                <a:lumOff val="40000"/>
              </a:schemeClr>
            </a:solidFill>
            <a:ea typeface="Times New Roman" charset="0"/>
            <a:cs typeface="Times New Roman" charset="0"/>
          </a:endParaRPr>
        </a:p>
      </cdr:txBody>
    </cdr:sp>
  </cdr:relSizeAnchor>
  <cdr:relSizeAnchor xmlns:cdr="http://schemas.openxmlformats.org/drawingml/2006/chartDrawing">
    <cdr:from>
      <cdr:x>0.11464</cdr:x>
      <cdr:y>0.23053</cdr:y>
    </cdr:from>
    <cdr:to>
      <cdr:x>0.4342</cdr:x>
      <cdr:y>0.36479</cdr:y>
    </cdr:to>
    <cdr:sp macro="" textlink="">
      <cdr:nvSpPr>
        <cdr:cNvPr id="3" name="TextBox 1"/>
        <cdr:cNvSpPr txBox="1"/>
      </cdr:nvSpPr>
      <cdr:spPr bwMode="auto">
        <a:xfrm xmlns:a="http://schemas.openxmlformats.org/drawingml/2006/main">
          <a:off x="314473" y="757707"/>
          <a:ext cx="876615" cy="4412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b="1" i="0" dirty="0" smtClean="0">
              <a:solidFill>
                <a:schemeClr val="tx1"/>
              </a:solidFill>
              <a:latin typeface="+mn-lt"/>
              <a:ea typeface="Times New Roman" charset="0"/>
              <a:cs typeface="Times New Roman" charset="0"/>
            </a:rPr>
            <a:t>2021</a:t>
          </a:r>
          <a:endParaRPr lang="en-US" b="0" i="0" dirty="0">
            <a:solidFill>
              <a:schemeClr val="tx1"/>
            </a:solidFill>
            <a:latin typeface="+mn-lt"/>
            <a:ea typeface="Times New Roman" charset="0"/>
            <a:cs typeface="Times New Roman" charset="0"/>
          </a:endParaRPr>
        </a:p>
        <a:p xmlns:a="http://schemas.openxmlformats.org/drawingml/2006/main">
          <a:pPr eaLnBrk="0" hangingPunct="0"/>
          <a:r>
            <a:rPr lang="en-US" dirty="0">
              <a:latin typeface="+mn-lt"/>
              <a:ea typeface="Times New Roman" charset="0"/>
              <a:cs typeface="Times New Roman" charset="0"/>
            </a:rPr>
            <a:t> </a:t>
          </a:r>
          <a:r>
            <a:rPr lang="en-US" dirty="0" smtClean="0">
              <a:latin typeface="+mn-lt"/>
              <a:ea typeface="Times New Roman" charset="0"/>
              <a:cs typeface="Times New Roman" charset="0"/>
            </a:rPr>
            <a:t>    </a:t>
          </a:r>
          <a:r>
            <a:rPr lang="en-US" b="0" i="0" baseline="0" dirty="0" smtClean="0">
              <a:solidFill>
                <a:schemeClr val="tx1"/>
              </a:solidFill>
              <a:latin typeface="+mn-lt"/>
              <a:ea typeface="Times New Roman" charset="0"/>
              <a:cs typeface="Times New Roman" charset="0"/>
            </a:rPr>
            <a:t>projections </a:t>
          </a:r>
          <a:endParaRPr lang="en-US"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0.17737</cdr:y>
    </cdr:to>
    <cdr:sp macro="" textlink="">
      <cdr:nvSpPr>
        <cdr:cNvPr id="4" name="Text Placeholder 3"/>
        <cdr:cNvSpPr>
          <a:spLocks xmlns:a="http://schemas.openxmlformats.org/drawingml/2006/main" noGrp="1"/>
        </cdr:cNvSpPr>
      </cdr:nvSpPr>
      <cdr:spPr>
        <a:xfrm xmlns:a="http://schemas.openxmlformats.org/drawingml/2006/main">
          <a:off x="0" y="-1237129"/>
          <a:ext cx="2399815" cy="592509"/>
        </a:xfrm>
        <a:prstGeom xmlns:a="http://schemas.openxmlformats.org/drawingml/2006/main" prst="rect">
          <a:avLst/>
        </a:prstGeom>
      </cdr:spPr>
      <cdr:txBody>
        <a:bodyPr xmlns:a="http://schemas.openxmlformats.org/drawingml/2006/main"/>
        <a:lstStyle xmlns:a="http://schemas.openxmlformats.org/drawingml/2006/main">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marL="0" indent="0" eaLnBrk="0" hangingPunct="0">
            <a:spcBef>
              <a:spcPts val="0"/>
            </a:spcBef>
            <a:buNone/>
          </a:pPr>
          <a:r>
            <a:rPr lang="en-US" sz="1100" b="1" dirty="0" smtClean="0">
              <a:ea typeface="Times New Roman" charset="0"/>
              <a:cs typeface="Times New Roman" charset="0"/>
            </a:rPr>
            <a:t>Petroleum and other liquids </a:t>
          </a:r>
        </a:p>
        <a:p xmlns:a="http://schemas.openxmlformats.org/drawingml/2006/main">
          <a:pPr marL="0" indent="0" eaLnBrk="0" hangingPunct="0">
            <a:spcBef>
              <a:spcPts val="0"/>
            </a:spcBef>
            <a:buNone/>
          </a:pPr>
          <a:r>
            <a:rPr lang="en-US" sz="1100" b="1" dirty="0" smtClean="0">
              <a:ea typeface="Times New Roman" charset="0"/>
              <a:cs typeface="Times New Roman" charset="0"/>
            </a:rPr>
            <a:t>consumption by sector</a:t>
          </a:r>
        </a:p>
        <a:p xmlns:a="http://schemas.openxmlformats.org/drawingml/2006/main">
          <a:pPr marL="0" indent="0" eaLnBrk="0" hangingPunct="0">
            <a:spcBef>
              <a:spcPts val="0"/>
            </a:spcBef>
            <a:buNone/>
          </a:pPr>
          <a:r>
            <a:rPr lang="en-US" sz="1100" b="1" dirty="0" smtClean="0">
              <a:ea typeface="Times New Roman" charset="0"/>
              <a:cs typeface="Times New Roman" charset="0"/>
            </a:rPr>
            <a:t>AEO2022 </a:t>
          </a:r>
          <a:r>
            <a:rPr lang="en-US" sz="1100" b="1" dirty="0">
              <a:ea typeface="Times New Roman" charset="0"/>
              <a:cs typeface="Times New Roman" charset="0"/>
            </a:rPr>
            <a:t>Reference </a:t>
          </a:r>
          <a:r>
            <a:rPr lang="en-US" sz="1100" b="1" dirty="0" smtClean="0">
              <a:ea typeface="Times New Roman" charset="0"/>
              <a:cs typeface="Times New Roman" charset="0"/>
            </a:rPr>
            <a:t>case</a:t>
          </a:r>
          <a:endParaRPr lang="en-US" sz="1100" b="1" dirty="0">
            <a:ea typeface="Times New Roman" charset="0"/>
            <a:cs typeface="Times New Roman" charset="0"/>
          </a:endParaRPr>
        </a:p>
        <a:p xmlns:a="http://schemas.openxmlformats.org/drawingml/2006/main">
          <a:pPr marL="0" indent="0" eaLnBrk="0" hangingPunct="0">
            <a:spcBef>
              <a:spcPts val="0"/>
            </a:spcBef>
            <a:buNone/>
          </a:pPr>
          <a:r>
            <a:rPr lang="en-US" sz="1050" dirty="0">
              <a:ea typeface="Times New Roman" charset="0"/>
              <a:cs typeface="Times New Roman" charset="0"/>
            </a:rPr>
            <a:t>quadrillion British thermal units</a:t>
          </a:r>
        </a:p>
      </cdr:txBody>
    </cdr:sp>
  </cdr:relSizeAnchor>
</c:userShapes>
</file>

<file path=ppt/drawings/drawing5.xml><?xml version="1.0" encoding="utf-8"?>
<c:userShapes xmlns:c="http://schemas.openxmlformats.org/drawingml/2006/chart">
  <cdr:relSizeAnchor xmlns:cdr="http://schemas.openxmlformats.org/drawingml/2006/chartDrawing">
    <cdr:from>
      <cdr:x>0.06487</cdr:x>
      <cdr:y>0.21599</cdr:y>
    </cdr:from>
    <cdr:to>
      <cdr:x>0.61503</cdr:x>
      <cdr:y>0.34097</cdr:y>
    </cdr:to>
    <cdr:sp macro="" textlink="">
      <cdr:nvSpPr>
        <cdr:cNvPr id="5" name="TextBox 1"/>
        <cdr:cNvSpPr txBox="1"/>
      </cdr:nvSpPr>
      <cdr:spPr bwMode="auto">
        <a:xfrm xmlns:a="http://schemas.openxmlformats.org/drawingml/2006/main">
          <a:off x="194638" y="691240"/>
          <a:ext cx="1650686" cy="3999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050" b="0" i="0" dirty="0" smtClean="0">
              <a:solidFill>
                <a:schemeClr val="tx1"/>
              </a:solidFill>
              <a:ea typeface="Times New Roman" charset="0"/>
              <a:cs typeface="Times New Roman" charset="0"/>
            </a:rPr>
            <a:t>             </a:t>
          </a:r>
          <a:r>
            <a:rPr lang="en-US" b="1" i="0" dirty="0" smtClean="0">
              <a:solidFill>
                <a:schemeClr val="tx1"/>
              </a:solidFill>
              <a:ea typeface="Times New Roman" charset="0"/>
              <a:cs typeface="Times New Roman" charset="0"/>
            </a:rPr>
            <a:t>2021</a:t>
          </a:r>
          <a:endParaRPr lang="en-US" b="0" i="0" dirty="0" smtClean="0">
            <a:solidFill>
              <a:schemeClr val="tx1"/>
            </a:solidFill>
            <a:ea typeface="Times New Roman" charset="0"/>
            <a:cs typeface="Times New Roman" charset="0"/>
          </a:endParaRPr>
        </a:p>
        <a:p xmlns:a="http://schemas.openxmlformats.org/drawingml/2006/main">
          <a:pPr eaLnBrk="0" hangingPunct="0"/>
          <a:r>
            <a:rPr lang="en-US" b="0" i="0" dirty="0" smtClean="0">
              <a:solidFill>
                <a:schemeClr val="tx1"/>
              </a:solidFill>
              <a:ea typeface="Times New Roman" charset="0"/>
              <a:cs typeface="Times New Roman" charset="0"/>
            </a:rPr>
            <a:t>   </a:t>
          </a:r>
          <a:r>
            <a:rPr lang="en-US" dirty="0">
              <a:solidFill>
                <a:schemeClr val="tx1"/>
              </a:solidFill>
              <a:ea typeface="Times New Roman" charset="0"/>
              <a:cs typeface="Times New Roman" charset="0"/>
            </a:rPr>
            <a:t> </a:t>
          </a:r>
          <a:r>
            <a:rPr lang="en-US" b="0" i="0" baseline="0" dirty="0" smtClean="0">
              <a:solidFill>
                <a:schemeClr val="tx1"/>
              </a:solidFill>
              <a:ea typeface="Times New Roman" charset="0"/>
              <a:cs typeface="Times New Roman" charset="0"/>
            </a:rPr>
            <a:t>history    projections</a:t>
          </a:r>
          <a:endParaRPr lang="en-US" b="0" i="0" dirty="0" smtClean="0">
            <a:solidFill>
              <a:schemeClr val="tx1"/>
            </a:solidFill>
            <a:ea typeface="Times New Roman" charset="0"/>
            <a:cs typeface="Times New Roman" charset="0"/>
          </a:endParaRPr>
        </a:p>
      </cdr:txBody>
    </cdr:sp>
  </cdr:relSizeAnchor>
  <cdr:relSizeAnchor xmlns:cdr="http://schemas.openxmlformats.org/drawingml/2006/chartDrawing">
    <cdr:from>
      <cdr:x>0.75152</cdr:x>
      <cdr:y>0.18316</cdr:y>
    </cdr:from>
    <cdr:to>
      <cdr:x>1</cdr:x>
      <cdr:y>0.89755</cdr:y>
    </cdr:to>
    <cdr:sp macro="" textlink="">
      <cdr:nvSpPr>
        <cdr:cNvPr id="10" name="TextBox 1"/>
        <cdr:cNvSpPr txBox="1"/>
      </cdr:nvSpPr>
      <cdr:spPr bwMode="auto">
        <a:xfrm xmlns:a="http://schemas.openxmlformats.org/drawingml/2006/main">
          <a:off x="2254841" y="586184"/>
          <a:ext cx="745533" cy="22863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bg2"/>
            </a:solidFill>
            <a:ea typeface="Times New Roman" charset="0"/>
            <a:cs typeface="Times New Roman" charset="0"/>
          </a:endParaRPr>
        </a:p>
        <a:p xmlns:a="http://schemas.openxmlformats.org/drawingml/2006/main">
          <a:pPr eaLnBrk="0" hangingPunct="0"/>
          <a:endParaRPr lang="en-US" sz="1200" b="1" dirty="0">
            <a:solidFill>
              <a:schemeClr val="bg2"/>
            </a:solidFill>
            <a:ea typeface="Times New Roman" charset="0"/>
            <a:cs typeface="Times New Roman" charset="0"/>
          </a:endParaRPr>
        </a:p>
        <a:p xmlns:a="http://schemas.openxmlformats.org/drawingml/2006/main">
          <a:pPr eaLnBrk="0" hangingPunct="0"/>
          <a:r>
            <a:rPr lang="en-US" b="1" i="0" baseline="0" dirty="0" smtClean="0">
              <a:solidFill>
                <a:schemeClr val="bg2"/>
              </a:solidFill>
              <a:ea typeface="Times New Roman" charset="0"/>
              <a:cs typeface="Times New Roman" charset="0"/>
            </a:rPr>
            <a:t>other</a:t>
          </a:r>
        </a:p>
        <a:p xmlns:a="http://schemas.openxmlformats.org/drawingml/2006/main">
          <a:pPr eaLnBrk="0" hangingPunct="0"/>
          <a:r>
            <a:rPr lang="en-US" b="1" dirty="0" smtClean="0">
              <a:solidFill>
                <a:schemeClr val="accent5"/>
              </a:solidFill>
              <a:ea typeface="Times New Roman" charset="0"/>
              <a:cs typeface="Times New Roman" charset="0"/>
            </a:rPr>
            <a:t>electric </a:t>
          </a:r>
        </a:p>
        <a:p xmlns:a="http://schemas.openxmlformats.org/drawingml/2006/main">
          <a:pPr eaLnBrk="0" hangingPunct="0"/>
          <a:r>
            <a:rPr lang="en-US" b="1" dirty="0" smtClean="0">
              <a:solidFill>
                <a:schemeClr val="accent5"/>
              </a:solidFill>
              <a:ea typeface="Times New Roman" charset="0"/>
              <a:cs typeface="Times New Roman" charset="0"/>
            </a:rPr>
            <a:t>hybrid </a:t>
          </a:r>
          <a:endParaRPr lang="en-US" b="1" i="0" baseline="0" dirty="0" smtClean="0">
            <a:solidFill>
              <a:schemeClr val="accent5"/>
            </a:solidFill>
            <a:ea typeface="Times New Roman" charset="0"/>
            <a:cs typeface="Times New Roman" charset="0"/>
          </a:endParaRPr>
        </a:p>
        <a:p xmlns:a="http://schemas.openxmlformats.org/drawingml/2006/main">
          <a:pPr eaLnBrk="0" hangingPunct="0"/>
          <a:r>
            <a:rPr lang="en-US" b="1" dirty="0" smtClean="0">
              <a:solidFill>
                <a:schemeClr val="accent4"/>
              </a:solidFill>
              <a:ea typeface="Times New Roman" charset="0"/>
              <a:cs typeface="Times New Roman" charset="0"/>
            </a:rPr>
            <a:t>plug-in </a:t>
          </a:r>
        </a:p>
        <a:p xmlns:a="http://schemas.openxmlformats.org/drawingml/2006/main">
          <a:pPr eaLnBrk="0" hangingPunct="0"/>
          <a:r>
            <a:rPr lang="en-US" b="1" dirty="0" smtClean="0">
              <a:solidFill>
                <a:schemeClr val="accent4"/>
              </a:solidFill>
              <a:ea typeface="Times New Roman" charset="0"/>
              <a:cs typeface="Times New Roman" charset="0"/>
            </a:rPr>
            <a:t>electric</a:t>
          </a:r>
        </a:p>
        <a:p xmlns:a="http://schemas.openxmlformats.org/drawingml/2006/main">
          <a:pPr eaLnBrk="0" hangingPunct="0"/>
          <a:r>
            <a:rPr lang="en-US" b="1" dirty="0" smtClean="0">
              <a:solidFill>
                <a:schemeClr val="accent4"/>
              </a:solidFill>
              <a:ea typeface="Times New Roman" charset="0"/>
              <a:cs typeface="Times New Roman" charset="0"/>
            </a:rPr>
            <a:t>hybrid</a:t>
          </a:r>
        </a:p>
        <a:p xmlns:a="http://schemas.openxmlformats.org/drawingml/2006/main">
          <a:pPr eaLnBrk="0" hangingPunct="0"/>
          <a:r>
            <a:rPr lang="en-US" b="1" i="0" baseline="0" dirty="0" smtClean="0">
              <a:solidFill>
                <a:schemeClr val="accent3"/>
              </a:solidFill>
              <a:ea typeface="Times New Roman" charset="0"/>
              <a:cs typeface="Times New Roman" charset="0"/>
            </a:rPr>
            <a:t>battery </a:t>
          </a:r>
        </a:p>
        <a:p xmlns:a="http://schemas.openxmlformats.org/drawingml/2006/main">
          <a:pPr eaLnBrk="0" hangingPunct="0"/>
          <a:r>
            <a:rPr lang="en-US" b="1" i="0" baseline="0" dirty="0" smtClean="0">
              <a:solidFill>
                <a:schemeClr val="accent3"/>
              </a:solidFill>
              <a:ea typeface="Times New Roman" charset="0"/>
              <a:cs typeface="Times New Roman" charset="0"/>
            </a:rPr>
            <a:t>electric</a:t>
          </a:r>
        </a:p>
        <a:p xmlns:a="http://schemas.openxmlformats.org/drawingml/2006/main">
          <a:pPr eaLnBrk="0" hangingPunct="0"/>
          <a:r>
            <a:rPr lang="en-US" b="1" i="0" baseline="0" dirty="0" smtClean="0">
              <a:solidFill>
                <a:schemeClr val="accent2"/>
              </a:solidFill>
              <a:ea typeface="Times New Roman" charset="0"/>
              <a:cs typeface="Times New Roman" charset="0"/>
            </a:rPr>
            <a:t>diesel</a:t>
          </a:r>
        </a:p>
        <a:p xmlns:a="http://schemas.openxmlformats.org/drawingml/2006/main">
          <a:pPr eaLnBrk="0" hangingPunct="0"/>
          <a:r>
            <a:rPr lang="en-US" b="1" i="0" baseline="0" dirty="0" smtClean="0">
              <a:solidFill>
                <a:schemeClr val="accent1"/>
              </a:solidFill>
              <a:ea typeface="Times New Roman" charset="0"/>
              <a:cs typeface="Times New Roman" charset="0"/>
            </a:rPr>
            <a:t>flex fuel</a:t>
          </a:r>
        </a:p>
        <a:p xmlns:a="http://schemas.openxmlformats.org/drawingml/2006/main">
          <a:pPr eaLnBrk="0" hangingPunct="0"/>
          <a:r>
            <a:rPr lang="en-US" b="1" i="0" baseline="0" dirty="0" smtClean="0">
              <a:solidFill>
                <a:schemeClr val="tx2"/>
              </a:solidFill>
              <a:ea typeface="Times New Roman" charset="0"/>
              <a:cs typeface="Times New Roman" charset="0"/>
            </a:rPr>
            <a:t>gasoline</a:t>
          </a:r>
          <a:endParaRPr lang="en-US" sz="1200" b="1" i="0" baseline="0" dirty="0" smtClean="0">
            <a:solidFill>
              <a:schemeClr val="tx2"/>
            </a:solidFill>
            <a:ea typeface="Times New Roman" charset="0"/>
            <a:cs typeface="Times New Roman" charset="0"/>
          </a:endParaRPr>
        </a:p>
        <a:p xmlns:a="http://schemas.openxmlformats.org/drawingml/2006/main">
          <a:pPr eaLnBrk="0" hangingPunct="0"/>
          <a:endParaRPr lang="en-US" sz="8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3.33292E-7</cdr:x>
      <cdr:y>0.01074</cdr:y>
    </cdr:from>
    <cdr:to>
      <cdr:x>1</cdr:x>
      <cdr:y>0.23947</cdr:y>
    </cdr:to>
    <cdr:sp macro="" textlink="">
      <cdr:nvSpPr>
        <cdr:cNvPr id="2" name="TextBox 1"/>
        <cdr:cNvSpPr txBox="1"/>
      </cdr:nvSpPr>
      <cdr:spPr bwMode="auto">
        <a:xfrm xmlns:a="http://schemas.openxmlformats.org/drawingml/2006/main">
          <a:off x="1" y="36120"/>
          <a:ext cx="3000373" cy="7689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b="1" i="0" dirty="0" smtClean="0">
              <a:solidFill>
                <a:schemeClr val="tx1"/>
              </a:solidFill>
              <a:latin typeface="+mn-lt"/>
              <a:ea typeface="Times New Roman" charset="0"/>
              <a:cs typeface="Times New Roman" charset="0"/>
            </a:rPr>
            <a:t>Light-duty</a:t>
          </a:r>
          <a:r>
            <a:rPr lang="en-US" b="1" i="0" baseline="0" dirty="0" smtClean="0">
              <a:solidFill>
                <a:schemeClr val="tx1"/>
              </a:solidFill>
              <a:latin typeface="+mn-lt"/>
              <a:ea typeface="Times New Roman" charset="0"/>
              <a:cs typeface="Times New Roman" charset="0"/>
            </a:rPr>
            <a:t> vehicle sales by technology</a:t>
          </a:r>
          <a:r>
            <a:rPr lang="en-US" b="1" i="0" dirty="0" smtClean="0">
              <a:solidFill>
                <a:schemeClr val="tx1"/>
              </a:solidFill>
              <a:latin typeface="+mn-lt"/>
              <a:ea typeface="Times New Roman" charset="0"/>
              <a:cs typeface="Times New Roman" charset="0"/>
            </a:rPr>
            <a:t> </a:t>
          </a:r>
          <a:endParaRPr lang="en-US" b="1" dirty="0">
            <a:solidFill>
              <a:schemeClr val="tx1"/>
            </a:solidFill>
            <a:ea typeface="Times New Roman" charset="0"/>
            <a:cs typeface="Times New Roman" charset="0"/>
          </a:endParaRPr>
        </a:p>
        <a:p xmlns:a="http://schemas.openxmlformats.org/drawingml/2006/main">
          <a:pPr eaLnBrk="0" hangingPunct="0"/>
          <a:r>
            <a:rPr lang="en-US" b="1" i="0" dirty="0" smtClean="0">
              <a:solidFill>
                <a:schemeClr val="tx1"/>
              </a:solidFill>
              <a:latin typeface="+mn-lt"/>
              <a:ea typeface="Times New Roman" charset="0"/>
              <a:cs typeface="Times New Roman" charset="0"/>
            </a:rPr>
            <a:t>or </a:t>
          </a:r>
          <a:r>
            <a:rPr lang="en-US" b="1" i="0" baseline="0" dirty="0" smtClean="0">
              <a:solidFill>
                <a:schemeClr val="tx1"/>
              </a:solidFill>
              <a:latin typeface="+mn-lt"/>
              <a:ea typeface="Times New Roman" charset="0"/>
              <a:cs typeface="Times New Roman" charset="0"/>
            </a:rPr>
            <a:t>fuel </a:t>
          </a:r>
        </a:p>
        <a:p xmlns:a="http://schemas.openxmlformats.org/drawingml/2006/main">
          <a:pPr eaLnBrk="0" hangingPunct="0"/>
          <a:r>
            <a:rPr lang="en-US" b="1" i="0" baseline="0" dirty="0" smtClean="0">
              <a:solidFill>
                <a:schemeClr val="tx1"/>
              </a:solidFill>
              <a:latin typeface="+mn-lt"/>
              <a:ea typeface="Times New Roman" charset="0"/>
              <a:cs typeface="Times New Roman" charset="0"/>
            </a:rPr>
            <a:t>AEO2022 Reference case</a:t>
          </a:r>
          <a:endParaRPr lang="en-US" b="1" i="0" dirty="0" smtClean="0">
            <a:solidFill>
              <a:schemeClr val="tx1"/>
            </a:solidFill>
            <a:latin typeface="+mn-lt"/>
            <a:ea typeface="Times New Roman" charset="0"/>
            <a:cs typeface="Times New Roman" charset="0"/>
          </a:endParaRPr>
        </a:p>
        <a:p xmlns:a="http://schemas.openxmlformats.org/drawingml/2006/main">
          <a:pPr eaLnBrk="0" hangingPunct="0"/>
          <a:r>
            <a:rPr lang="en-US" sz="1050" dirty="0" smtClean="0">
              <a:solidFill>
                <a:schemeClr val="tx1"/>
              </a:solidFill>
              <a:ea typeface="Times New Roman" charset="0"/>
              <a:cs typeface="Times New Roman" charset="0"/>
            </a:rPr>
            <a:t>m</a:t>
          </a:r>
          <a:r>
            <a:rPr lang="en-US" sz="1050" i="0" dirty="0" smtClean="0">
              <a:solidFill>
                <a:schemeClr val="tx1"/>
              </a:solidFill>
              <a:ea typeface="Times New Roman" charset="0"/>
              <a:cs typeface="Times New Roman" charset="0"/>
            </a:rPr>
            <a:t>illions of vehicles</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0.98863</cdr:x>
      <cdr:y>0.23245</cdr:y>
    </cdr:to>
    <cdr:sp macro="" textlink="">
      <cdr:nvSpPr>
        <cdr:cNvPr id="2" name="TextBox 1"/>
        <cdr:cNvSpPr txBox="1"/>
      </cdr:nvSpPr>
      <cdr:spPr bwMode="auto">
        <a:xfrm xmlns:a="http://schemas.openxmlformats.org/drawingml/2006/main">
          <a:off x="0" y="0"/>
          <a:ext cx="3164011" cy="7439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b="1" i="0" dirty="0" smtClean="0">
              <a:solidFill>
                <a:sysClr val="windowText" lastClr="000000"/>
              </a:solidFill>
              <a:ea typeface="Times New Roman" charset="0"/>
              <a:cs typeface="Times New Roman" charset="0"/>
            </a:rPr>
            <a:t>New vehicle sales of battery-powered </a:t>
          </a:r>
        </a:p>
        <a:p xmlns:a="http://schemas.openxmlformats.org/drawingml/2006/main">
          <a:pPr algn="l" eaLnBrk="0" hangingPunct="0"/>
          <a:r>
            <a:rPr lang="en-US" b="1" i="0" dirty="0" smtClean="0">
              <a:solidFill>
                <a:sysClr val="windowText" lastClr="000000"/>
              </a:solidFill>
              <a:ea typeface="Times New Roman" charset="0"/>
              <a:cs typeface="Times New Roman" charset="0"/>
            </a:rPr>
            <a:t>vehicles </a:t>
          </a:r>
        </a:p>
        <a:p xmlns:a="http://schemas.openxmlformats.org/drawingml/2006/main">
          <a:pPr algn="l" eaLnBrk="0" hangingPunct="0"/>
          <a:r>
            <a:rPr lang="en-US" b="1" dirty="0" smtClean="0">
              <a:ea typeface="Times New Roman" charset="0"/>
              <a:cs typeface="Times New Roman" charset="0"/>
            </a:rPr>
            <a:t>AEO2022 Reference case</a:t>
          </a:r>
        </a:p>
        <a:p xmlns:a="http://schemas.openxmlformats.org/drawingml/2006/main">
          <a:pPr algn="l" eaLnBrk="0" hangingPunct="0"/>
          <a:r>
            <a:rPr lang="en-US" sz="1050" b="0" i="0" dirty="0" smtClean="0">
              <a:solidFill>
                <a:sysClr val="windowText" lastClr="000000"/>
              </a:solidFill>
              <a:ea typeface="Times New Roman" charset="0"/>
              <a:cs typeface="Times New Roman" charset="0"/>
            </a:rPr>
            <a:t>millions</a:t>
          </a:r>
          <a:r>
            <a:rPr lang="en-US" sz="1050" b="0" i="0" baseline="0" dirty="0" smtClean="0">
              <a:solidFill>
                <a:sysClr val="windowText" lastClr="000000"/>
              </a:solidFill>
              <a:ea typeface="Times New Roman" charset="0"/>
              <a:cs typeface="Times New Roman" charset="0"/>
            </a:rPr>
            <a:t> of vehicles</a:t>
          </a:r>
          <a:endParaRPr lang="en-US" sz="1050"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0.5929</cdr:x>
      <cdr:y>0.28725</cdr:y>
    </cdr:from>
    <cdr:to>
      <cdr:x>1</cdr:x>
      <cdr:y>0.94821</cdr:y>
    </cdr:to>
    <cdr:sp macro="" textlink="">
      <cdr:nvSpPr>
        <cdr:cNvPr id="3" name="TextBox 2"/>
        <cdr:cNvSpPr txBox="1"/>
      </cdr:nvSpPr>
      <cdr:spPr bwMode="auto">
        <a:xfrm xmlns:a="http://schemas.openxmlformats.org/drawingml/2006/main">
          <a:off x="1940083" y="944125"/>
          <a:ext cx="1332109" cy="21724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200" b="1" i="0"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b="1" i="0" dirty="0" smtClean="0">
            <a:solidFill>
              <a:srgbClr val="675005"/>
            </a:solidFill>
            <a:ea typeface="Times New Roman" charset="0"/>
            <a:cs typeface="Times New Roman" charset="0"/>
          </a:endParaRPr>
        </a:p>
        <a:p xmlns:a="http://schemas.openxmlformats.org/drawingml/2006/main">
          <a:pPr eaLnBrk="0" hangingPunct="0"/>
          <a:endParaRPr lang="en-US" sz="900" b="1" i="0" dirty="0" smtClean="0">
            <a:solidFill>
              <a:srgbClr val="416A23"/>
            </a:solidFill>
            <a:ea typeface="Times New Roman" charset="0"/>
            <a:cs typeface="Times New Roman" charset="0"/>
          </a:endParaRPr>
        </a:p>
        <a:p xmlns:a="http://schemas.openxmlformats.org/drawingml/2006/main">
          <a:pPr eaLnBrk="0" hangingPunct="0"/>
          <a:r>
            <a:rPr lang="en-US" sz="1000" b="1" i="0" dirty="0" smtClean="0">
              <a:solidFill>
                <a:srgbClr val="416A23"/>
              </a:solidFill>
              <a:ea typeface="Times New Roman" charset="0"/>
              <a:cs typeface="Times New Roman" charset="0"/>
            </a:rPr>
            <a:t>total battery electric</a:t>
          </a:r>
        </a:p>
        <a:p xmlns:a="http://schemas.openxmlformats.org/drawingml/2006/main">
          <a:pPr eaLnBrk="0" hangingPunct="0"/>
          <a:r>
            <a:rPr lang="en-US" sz="800" b="1" dirty="0" smtClean="0">
              <a:solidFill>
                <a:srgbClr val="416A23"/>
              </a:solidFill>
              <a:ea typeface="Times New Roman" charset="0"/>
              <a:cs typeface="Times New Roman" charset="0"/>
            </a:rPr>
            <a:t> including 100-, 200-, </a:t>
          </a:r>
        </a:p>
        <a:p xmlns:a="http://schemas.openxmlformats.org/drawingml/2006/main">
          <a:pPr eaLnBrk="0" hangingPunct="0"/>
          <a:r>
            <a:rPr lang="en-US" sz="800" b="1" dirty="0" smtClean="0">
              <a:solidFill>
                <a:srgbClr val="416A23"/>
              </a:solidFill>
              <a:ea typeface="Times New Roman" charset="0"/>
              <a:cs typeface="Times New Roman" charset="0"/>
            </a:rPr>
            <a:t>300-mile electric vehicles</a:t>
          </a:r>
        </a:p>
        <a:p xmlns:a="http://schemas.openxmlformats.org/drawingml/2006/main">
          <a:pPr eaLnBrk="0" hangingPunct="0"/>
          <a:endParaRPr lang="en-US" sz="600" b="1" i="0" dirty="0" smtClean="0">
            <a:solidFill>
              <a:srgbClr val="416A23"/>
            </a:solidFill>
            <a:ea typeface="Times New Roman" charset="0"/>
            <a:cs typeface="Times New Roman" charset="0"/>
          </a:endParaRPr>
        </a:p>
        <a:p xmlns:a="http://schemas.openxmlformats.org/drawingml/2006/main">
          <a:pPr eaLnBrk="0" hangingPunct="0">
            <a:defRPr/>
          </a:pPr>
          <a:r>
            <a:rPr lang="en-US" sz="1000" b="1" dirty="0" smtClean="0">
              <a:solidFill>
                <a:schemeClr val="accent5"/>
              </a:solidFill>
              <a:ea typeface="Times New Roman" charset="0"/>
              <a:cs typeface="Times New Roman" charset="0"/>
            </a:rPr>
            <a:t>electric hybrid </a:t>
          </a:r>
          <a:endParaRPr lang="en-US" sz="1000" b="1" dirty="0">
            <a:solidFill>
              <a:schemeClr val="accent5"/>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5D9732"/>
              </a:solidFill>
              <a:effectLst/>
              <a:uLnTx/>
              <a:uFillTx/>
              <a:ea typeface="Times New Roman" charset="0"/>
              <a:cs typeface="Times New Roman" charset="0"/>
            </a:rPr>
            <a:t>300-mile </a:t>
          </a:r>
          <a:r>
            <a:rPr lang="en-US" sz="1000" b="1" dirty="0" smtClean="0">
              <a:solidFill>
                <a:srgbClr val="5D9732"/>
              </a:solidFill>
              <a:ea typeface="Times New Roman" charset="0"/>
              <a:cs typeface="Times New Roman" charset="0"/>
            </a:rPr>
            <a:t>electric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900" b="1" dirty="0" smtClean="0">
            <a:solidFill>
              <a:srgbClr val="5D973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400" b="1" i="0" u="none" strike="noStrike" kern="0" cap="none" spc="0" normalizeH="0" baseline="0" noProof="0" dirty="0" smtClean="0">
            <a:ln>
              <a:noFill/>
            </a:ln>
            <a:solidFill>
              <a:schemeClr val="accent1"/>
            </a:solidFill>
            <a:effectLst/>
            <a:uLnTx/>
            <a:uFillTx/>
            <a:ea typeface="Times New Roman" charset="0"/>
            <a:cs typeface="Times New Roman" charset="0"/>
          </a:endParaRPr>
        </a:p>
        <a:p xmlns:a="http://schemas.openxmlformats.org/drawingml/2006/main">
          <a:pPr eaLnBrk="0" hangingPunct="0">
            <a:defRPr/>
          </a:pPr>
          <a:r>
            <a:rPr lang="en-US" sz="950" b="1" dirty="0" smtClean="0">
              <a:solidFill>
                <a:schemeClr val="accent4"/>
              </a:solidFill>
            </a:rPr>
            <a:t>plug-in </a:t>
          </a:r>
          <a:r>
            <a:rPr lang="en-US" sz="950" b="1" dirty="0">
              <a:solidFill>
                <a:schemeClr val="accent4"/>
              </a:solidFill>
            </a:rPr>
            <a:t>electric hybrid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A6C68E"/>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A6C68E"/>
              </a:solidFill>
              <a:effectLst/>
              <a:uLnTx/>
              <a:uFillTx/>
              <a:ea typeface="Times New Roman" charset="0"/>
              <a:cs typeface="Times New Roman" charset="0"/>
            </a:rPr>
            <a:t>200-mile </a:t>
          </a:r>
          <a:r>
            <a:rPr lang="en-US" sz="1000" b="1" dirty="0" smtClean="0">
              <a:solidFill>
                <a:srgbClr val="A6C68E"/>
              </a:solidFill>
              <a:ea typeface="Times New Roman" charset="0"/>
              <a:cs typeface="Times New Roman" charset="0"/>
            </a:rPr>
            <a:t>electric</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200" b="1" i="0" dirty="0" smtClean="0">
            <a:solidFill>
              <a:schemeClr val="tx1"/>
            </a:solidFill>
            <a:effectLst/>
          </a:endParaRPr>
        </a:p>
        <a:p xmlns:a="http://schemas.openxmlformats.org/drawingml/2006/main">
          <a:pPr eaLnBrk="0" hangingPunct="0"/>
          <a:r>
            <a:rPr lang="en-US" sz="1000" b="1" i="0" dirty="0" smtClean="0">
              <a:solidFill>
                <a:srgbClr val="D7E5CC"/>
              </a:solidFill>
              <a:ea typeface="Times New Roman" charset="0"/>
              <a:cs typeface="Times New Roman" charset="0"/>
            </a:rPr>
            <a:t>100-mile </a:t>
          </a:r>
          <a:r>
            <a:rPr lang="en-US" sz="1000" b="1" dirty="0" smtClean="0">
              <a:solidFill>
                <a:srgbClr val="D7E5CC"/>
              </a:solidFill>
              <a:ea typeface="Times New Roman" charset="0"/>
              <a:cs typeface="Times New Roman" charset="0"/>
            </a:rPr>
            <a:t>electric</a:t>
          </a:r>
          <a:endParaRPr lang="en-US" sz="1000" b="1" i="0" dirty="0" smtClean="0">
            <a:solidFill>
              <a:srgbClr val="D7E5CC"/>
            </a:solidFill>
            <a:ea typeface="Times New Roman" charset="0"/>
            <a:cs typeface="Times New Roman" charset="0"/>
          </a:endParaRPr>
        </a:p>
      </cdr:txBody>
    </cdr:sp>
  </cdr:relSizeAnchor>
  <cdr:relSizeAnchor xmlns:cdr="http://schemas.openxmlformats.org/drawingml/2006/chartDrawing">
    <cdr:from>
      <cdr:x>0.04802</cdr:x>
      <cdr:y>0.21655</cdr:y>
    </cdr:from>
    <cdr:to>
      <cdr:x>0.52279</cdr:x>
      <cdr:y>0.3184</cdr:y>
    </cdr:to>
    <cdr:grpSp>
      <cdr:nvGrpSpPr>
        <cdr:cNvPr id="4" name="Group 3"/>
        <cdr:cNvGrpSpPr/>
      </cdr:nvGrpSpPr>
      <cdr:grpSpPr>
        <a:xfrm xmlns:a="http://schemas.openxmlformats.org/drawingml/2006/main">
          <a:off x="157131" y="711757"/>
          <a:ext cx="1553538" cy="334761"/>
          <a:chOff x="74946" y="133122"/>
          <a:chExt cx="1168384" cy="368275"/>
        </a:xfrm>
      </cdr:grpSpPr>
      <cdr:sp macro="" textlink="">
        <cdr:nvSpPr>
          <cdr:cNvPr id="6" name="TextBox 1"/>
          <cdr:cNvSpPr txBox="1"/>
        </cdr:nvSpPr>
        <cdr:spPr bwMode="auto">
          <a:xfrm xmlns:a="http://schemas.openxmlformats.org/drawingml/2006/main">
            <a:off x="74946" y="133122"/>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050" b="0" i="0" dirty="0" smtClean="0">
                <a:solidFill>
                  <a:schemeClr val="bg2"/>
                </a:solidFill>
                <a:latin typeface="+mn-lt"/>
                <a:ea typeface="Times New Roman" charset="0"/>
                <a:cs typeface="Times New Roman" charset="0"/>
              </a:rPr>
              <a:t>          </a:t>
            </a:r>
            <a:r>
              <a:rPr lang="en-US" b="1" i="0" dirty="0" smtClean="0">
                <a:solidFill>
                  <a:schemeClr val="tx1"/>
                </a:solidFill>
                <a:latin typeface="+mn-lt"/>
                <a:ea typeface="Times New Roman" charset="0"/>
                <a:cs typeface="Times New Roman" charset="0"/>
              </a:rPr>
              <a:t>2021</a:t>
            </a:r>
            <a:endParaRPr lang="en-US" b="0" i="0" dirty="0" smtClean="0">
              <a:solidFill>
                <a:schemeClr val="tx1"/>
              </a:solidFill>
              <a:latin typeface="+mn-lt"/>
              <a:ea typeface="Times New Roman" charset="0"/>
              <a:cs typeface="Times New Roman" charset="0"/>
            </a:endParaRPr>
          </a:p>
          <a:p xmlns:a="http://schemas.openxmlformats.org/drawingml/2006/main">
            <a:pPr eaLnBrk="0" hangingPunct="0"/>
            <a:r>
              <a:rPr lang="en-US" b="0" i="0" dirty="0" smtClean="0">
                <a:solidFill>
                  <a:schemeClr val="tx1"/>
                </a:solidFill>
                <a:latin typeface="+mn-lt"/>
                <a:ea typeface="Times New Roman" charset="0"/>
                <a:cs typeface="Times New Roman" charset="0"/>
              </a:rPr>
              <a:t> </a:t>
            </a:r>
            <a:r>
              <a:rPr lang="en-US" b="0" i="0" baseline="0" dirty="0" smtClean="0">
                <a:solidFill>
                  <a:schemeClr val="tx1"/>
                </a:solidFill>
                <a:latin typeface="+mn-lt"/>
                <a:ea typeface="Times New Roman" charset="0"/>
                <a:cs typeface="Times New Roman" charset="0"/>
              </a:rPr>
              <a:t>history     projections</a:t>
            </a:r>
            <a:endParaRPr lang="en-US" b="0" i="0" dirty="0" smtClean="0">
              <a:solidFill>
                <a:schemeClr val="tx1"/>
              </a:solidFill>
              <a:latin typeface="+mn-lt"/>
              <a:ea typeface="Times New Roman" charset="0"/>
              <a:cs typeface="Times New Roman" charset="0"/>
            </a:endParaRPr>
          </a:p>
        </cdr:txBody>
      </cdr:sp>
    </cdr:grpSp>
  </cdr:relSizeAnchor>
</c:userShapes>
</file>

<file path=ppt/drawings/drawing7.xml><?xml version="1.0" encoding="utf-8"?>
<c:userShapes xmlns:c="http://schemas.openxmlformats.org/drawingml/2006/chart">
  <cdr:relSizeAnchor xmlns:cdr="http://schemas.openxmlformats.org/drawingml/2006/chartDrawing">
    <cdr:from>
      <cdr:x>0.61137</cdr:x>
      <cdr:y>0.11883</cdr:y>
    </cdr:from>
    <cdr:to>
      <cdr:x>0.92227</cdr:x>
      <cdr:y>0.89783</cdr:y>
    </cdr:to>
    <cdr:sp macro="" textlink="">
      <cdr:nvSpPr>
        <cdr:cNvPr id="3" name="TextBox 1"/>
        <cdr:cNvSpPr txBox="1"/>
      </cdr:nvSpPr>
      <cdr:spPr bwMode="auto">
        <a:xfrm xmlns:a="http://schemas.openxmlformats.org/drawingml/2006/main">
          <a:off x="2460385" y="358562"/>
          <a:ext cx="1251188" cy="23506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r" eaLnBrk="0" hangingPunct="0"/>
          <a:endParaRPr lang="en-US" b="1" i="0" dirty="0">
            <a:solidFill>
              <a:schemeClr val="accent1"/>
            </a:solidFill>
            <a:ea typeface="Times New Roman" charset="0"/>
            <a:cs typeface="Times New Roman" charset="0"/>
          </a:endParaRPr>
        </a:p>
        <a:p xmlns:a="http://schemas.openxmlformats.org/drawingml/2006/main">
          <a:pPr lvl="0" algn="r" eaLnBrk="0" hangingPunct="0">
            <a:defRPr/>
          </a:pPr>
          <a:endParaRPr lang="en-US" b="1" dirty="0" smtClean="0">
            <a:solidFill>
              <a:srgbClr val="003953"/>
            </a:solidFill>
            <a:ea typeface="Times New Roman" charset="0"/>
            <a:cs typeface="Times New Roman" charset="0"/>
          </a:endParaRPr>
        </a:p>
        <a:p xmlns:a="http://schemas.openxmlformats.org/drawingml/2006/main">
          <a:pPr lvl="0" algn="r" eaLnBrk="0" hangingPunct="0">
            <a:defRPr/>
          </a:pPr>
          <a:r>
            <a:rPr lang="en-US" b="1" dirty="0" smtClean="0">
              <a:solidFill>
                <a:srgbClr val="003953"/>
              </a:solidFill>
              <a:ea typeface="Times New Roman" charset="0"/>
              <a:cs typeface="Times New Roman" charset="0"/>
            </a:rPr>
            <a:t>transportation</a:t>
          </a:r>
          <a:endParaRPr lang="en-US" b="1" dirty="0">
            <a:solidFill>
              <a:srgbClr val="003953"/>
            </a:solidFill>
            <a:ea typeface="Times New Roman" charset="0"/>
            <a:cs typeface="Times New Roman" charset="0"/>
          </a:endParaRPr>
        </a:p>
        <a:p xmlns:a="http://schemas.openxmlformats.org/drawingml/2006/main">
          <a:pPr algn="r" eaLnBrk="0" hangingPunct="0"/>
          <a:endParaRPr lang="en-US" b="1" dirty="0">
            <a:solidFill>
              <a:schemeClr val="accent2"/>
            </a:solidFill>
            <a:ea typeface="Times New Roman" charset="0"/>
            <a:cs typeface="Times New Roman" charset="0"/>
          </a:endParaRPr>
        </a:p>
        <a:p xmlns:a="http://schemas.openxmlformats.org/drawingml/2006/main">
          <a:pPr algn="r" eaLnBrk="0" hangingPunct="0"/>
          <a:endParaRPr lang="en-US" b="1" dirty="0">
            <a:solidFill>
              <a:schemeClr val="accent2"/>
            </a:solidFill>
            <a:ea typeface="Times New Roman" charset="0"/>
            <a:cs typeface="Times New Roman" charset="0"/>
          </a:endParaRPr>
        </a:p>
        <a:p xmlns:a="http://schemas.openxmlformats.org/drawingml/2006/main">
          <a:pPr algn="r" eaLnBrk="0" hangingPunct="0"/>
          <a:endParaRPr lang="en-US" b="1" dirty="0" smtClean="0">
            <a:solidFill>
              <a:schemeClr val="accent3"/>
            </a:solidFill>
            <a:ea typeface="Times New Roman" charset="0"/>
            <a:cs typeface="Times New Roman" charset="0"/>
          </a:endParaRPr>
        </a:p>
        <a:p xmlns:a="http://schemas.openxmlformats.org/drawingml/2006/main">
          <a:pPr algn="r" eaLnBrk="0" hangingPunct="0"/>
          <a:r>
            <a:rPr lang="en-US" b="1" dirty="0" smtClean="0">
              <a:solidFill>
                <a:schemeClr val="accent3"/>
              </a:solidFill>
              <a:ea typeface="Times New Roman" charset="0"/>
              <a:cs typeface="Times New Roman" charset="0"/>
            </a:rPr>
            <a:t>industrial</a:t>
          </a:r>
          <a:endParaRPr lang="en-US" b="1" dirty="0">
            <a:solidFill>
              <a:schemeClr val="accent3"/>
            </a:solidFill>
            <a:ea typeface="Times New Roman" charset="0"/>
            <a:cs typeface="Times New Roman" charset="0"/>
          </a:endParaRPr>
        </a:p>
        <a:p xmlns:a="http://schemas.openxmlformats.org/drawingml/2006/main">
          <a:pPr algn="r" eaLnBrk="0" hangingPunct="0"/>
          <a:endParaRPr lang="en-US" b="1" dirty="0">
            <a:solidFill>
              <a:schemeClr val="accent3"/>
            </a:solidFill>
            <a:ea typeface="Times New Roman" charset="0"/>
            <a:cs typeface="Times New Roman" charset="0"/>
          </a:endParaRPr>
        </a:p>
        <a:p xmlns:a="http://schemas.openxmlformats.org/drawingml/2006/main">
          <a:pPr algn="r" eaLnBrk="0" hangingPunct="0"/>
          <a:r>
            <a:rPr lang="en-US" b="1" dirty="0" smtClean="0">
              <a:solidFill>
                <a:srgbClr val="E1AB76"/>
              </a:solidFill>
              <a:ea typeface="Times New Roman" charset="0"/>
              <a:cs typeface="Times New Roman" charset="0"/>
            </a:rPr>
            <a:t>electric </a:t>
          </a:r>
          <a:r>
            <a:rPr lang="en-US" b="1" dirty="0">
              <a:solidFill>
                <a:srgbClr val="E1AB76"/>
              </a:solidFill>
              <a:ea typeface="Times New Roman" charset="0"/>
              <a:cs typeface="Times New Roman" charset="0"/>
            </a:rPr>
            <a:t>power</a:t>
          </a:r>
        </a:p>
        <a:p xmlns:a="http://schemas.openxmlformats.org/drawingml/2006/main">
          <a:pPr algn="r" eaLnBrk="0" hangingPunct="0"/>
          <a:endParaRPr lang="en-US" b="1" dirty="0">
            <a:solidFill>
              <a:srgbClr val="E1AB76"/>
            </a:solidFill>
            <a:ea typeface="Times New Roman" charset="0"/>
            <a:cs typeface="Times New Roman" charset="0"/>
          </a:endParaRPr>
        </a:p>
        <a:p xmlns:a="http://schemas.openxmlformats.org/drawingml/2006/main">
          <a:pPr algn="r" eaLnBrk="0" hangingPunct="0"/>
          <a:r>
            <a:rPr lang="en-US" b="1" dirty="0">
              <a:solidFill>
                <a:srgbClr val="72242D"/>
              </a:solidFill>
              <a:ea typeface="Times New Roman" charset="0"/>
              <a:cs typeface="Times New Roman" charset="0"/>
            </a:rPr>
            <a:t>r</a:t>
          </a:r>
          <a:r>
            <a:rPr lang="en-US" b="1" dirty="0" smtClean="0">
              <a:solidFill>
                <a:srgbClr val="72242D"/>
              </a:solidFill>
              <a:ea typeface="Times New Roman" charset="0"/>
              <a:cs typeface="Times New Roman" charset="0"/>
            </a:rPr>
            <a:t>esidential</a:t>
          </a:r>
          <a:endParaRPr lang="en-US" b="1" dirty="0">
            <a:solidFill>
              <a:srgbClr val="72242D"/>
            </a:solidFill>
            <a:ea typeface="Times New Roman" charset="0"/>
            <a:cs typeface="Times New Roman" charset="0"/>
          </a:endParaRPr>
        </a:p>
        <a:p xmlns:a="http://schemas.openxmlformats.org/drawingml/2006/main">
          <a:pPr algn="r" eaLnBrk="0" hangingPunct="0"/>
          <a:endParaRPr lang="en-US" b="1" dirty="0">
            <a:solidFill>
              <a:srgbClr val="E9B8BD"/>
            </a:solidFill>
            <a:ea typeface="Times New Roman" charset="0"/>
            <a:cs typeface="Times New Roman" charset="0"/>
          </a:endParaRPr>
        </a:p>
        <a:p xmlns:a="http://schemas.openxmlformats.org/drawingml/2006/main">
          <a:pPr algn="r" eaLnBrk="0" hangingPunct="0"/>
          <a:r>
            <a:rPr lang="en-US" b="1" dirty="0">
              <a:solidFill>
                <a:srgbClr val="E3A5AC"/>
              </a:solidFill>
              <a:ea typeface="Times New Roman" charset="0"/>
              <a:cs typeface="Times New Roman" charset="0"/>
            </a:rPr>
            <a:t>commercial</a:t>
          </a:r>
        </a:p>
        <a:p xmlns:a="http://schemas.openxmlformats.org/drawingml/2006/main">
          <a:pPr algn="r" eaLnBrk="0" hangingPunct="0"/>
          <a:r>
            <a:rPr lang="en-US" b="1" i="0" dirty="0" smtClean="0">
              <a:solidFill>
                <a:srgbClr val="E1AB76"/>
              </a:solidFill>
              <a:ea typeface="Times New Roman" charset="0"/>
              <a:cs typeface="Times New Roman" charset="0"/>
            </a:rPr>
            <a:t>  </a:t>
          </a:r>
          <a:endParaRPr lang="en-US" b="1" i="0" dirty="0">
            <a:solidFill>
              <a:srgbClr val="E1AB76"/>
            </a:solidFill>
            <a:ea typeface="Times New Roman" charset="0"/>
            <a:cs typeface="Times New Roman" charset="0"/>
          </a:endParaRPr>
        </a:p>
      </cdr:txBody>
    </cdr:sp>
  </cdr:relSizeAnchor>
  <cdr:relSizeAnchor xmlns:cdr="http://schemas.openxmlformats.org/drawingml/2006/chartDrawing">
    <cdr:from>
      <cdr:x>0.38807</cdr:x>
      <cdr:y>0.05118</cdr:y>
    </cdr:from>
    <cdr:to>
      <cdr:x>0.67875</cdr:x>
      <cdr:y>0.25286</cdr:y>
    </cdr:to>
    <cdr:sp macro="" textlink="">
      <cdr:nvSpPr>
        <cdr:cNvPr id="2" name="TextBox 1"/>
        <cdr:cNvSpPr txBox="1"/>
      </cdr:nvSpPr>
      <cdr:spPr bwMode="auto">
        <a:xfrm xmlns:a="http://schemas.openxmlformats.org/drawingml/2006/main">
          <a:off x="1490387" y="154431"/>
          <a:ext cx="1116351" cy="6085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i="0" dirty="0" smtClean="0">
              <a:solidFill>
                <a:schemeClr val="tx1"/>
              </a:solidFill>
              <a:latin typeface="+mn-lt"/>
              <a:ea typeface="Times New Roman" charset="0"/>
              <a:cs typeface="Times New Roman" charset="0"/>
            </a:rPr>
            <a:t>history    projections</a:t>
          </a:r>
          <a:r>
            <a:rPr lang="en-US" sz="1200" i="0" dirty="0" smtClean="0">
              <a:solidFill>
                <a:srgbClr val="333333"/>
              </a:solidFill>
              <a:latin typeface="+mn-lt"/>
              <a:ea typeface="Times New Roman" charset="0"/>
              <a:cs typeface="Times New Roman" charset="0"/>
            </a:rPr>
            <a:t>  </a:t>
          </a:r>
          <a:endParaRPr lang="en-US" sz="1200" i="0" dirty="0">
            <a:solidFill>
              <a:srgbClr val="333333"/>
            </a:solidFill>
            <a:latin typeface="+mn-lt"/>
            <a:ea typeface="Times New Roman" charset="0"/>
            <a:cs typeface="Times New Roman"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0.6517</cdr:x>
      <cdr:y>0.23733</cdr:y>
    </cdr:from>
    <cdr:to>
      <cdr:x>0.90152</cdr:x>
      <cdr:y>0.78271</cdr:y>
    </cdr:to>
    <cdr:sp macro="" textlink="">
      <cdr:nvSpPr>
        <cdr:cNvPr id="3" name="TextBox 1"/>
        <cdr:cNvSpPr txBox="1"/>
      </cdr:nvSpPr>
      <cdr:spPr bwMode="auto">
        <a:xfrm xmlns:a="http://schemas.openxmlformats.org/drawingml/2006/main">
          <a:off x="2502841" y="716134"/>
          <a:ext cx="959429" cy="16457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b="1" i="0" dirty="0">
              <a:solidFill>
                <a:srgbClr val="BD732A"/>
              </a:solidFill>
              <a:latin typeface="+mn-lt"/>
              <a:ea typeface="Times New Roman" charset="0"/>
              <a:cs typeface="Times New Roman" charset="0"/>
            </a:rPr>
            <a:t>petroleum</a:t>
          </a:r>
        </a:p>
        <a:p xmlns:a="http://schemas.openxmlformats.org/drawingml/2006/main">
          <a:pPr algn="r" eaLnBrk="0" hangingPunct="0"/>
          <a:endParaRPr lang="en-US" b="1" i="0" dirty="0">
            <a:solidFill>
              <a:schemeClr val="accent1"/>
            </a:solidFill>
            <a:latin typeface="+mn-lt"/>
            <a:ea typeface="Times New Roman" charset="0"/>
            <a:cs typeface="Times New Roman" charset="0"/>
          </a:endParaRPr>
        </a:p>
        <a:p xmlns:a="http://schemas.openxmlformats.org/drawingml/2006/main">
          <a:pPr algn="r" eaLnBrk="0" hangingPunct="0"/>
          <a:endParaRPr lang="en-US" b="1" i="0" dirty="0" smtClean="0">
            <a:solidFill>
              <a:schemeClr val="accent1"/>
            </a:solidFill>
            <a:latin typeface="+mn-lt"/>
            <a:ea typeface="Times New Roman" charset="0"/>
            <a:cs typeface="Times New Roman" charset="0"/>
          </a:endParaRPr>
        </a:p>
        <a:p xmlns:a="http://schemas.openxmlformats.org/drawingml/2006/main">
          <a:pPr algn="r" eaLnBrk="0" hangingPunct="0"/>
          <a:endParaRPr lang="en-US" b="1" i="0" dirty="0" smtClean="0">
            <a:solidFill>
              <a:schemeClr val="accent1"/>
            </a:solidFill>
            <a:latin typeface="+mn-lt"/>
            <a:ea typeface="Times New Roman" charset="0"/>
            <a:cs typeface="Times New Roman" charset="0"/>
          </a:endParaRPr>
        </a:p>
        <a:p xmlns:a="http://schemas.openxmlformats.org/drawingml/2006/main">
          <a:pPr algn="r" eaLnBrk="0" hangingPunct="0"/>
          <a:r>
            <a:rPr lang="en-US" b="1" i="0" dirty="0" smtClean="0">
              <a:solidFill>
                <a:schemeClr val="accent1"/>
              </a:solidFill>
              <a:latin typeface="+mn-lt"/>
              <a:ea typeface="Times New Roman" charset="0"/>
              <a:cs typeface="Times New Roman" charset="0"/>
            </a:rPr>
            <a:t>natural </a:t>
          </a:r>
          <a:r>
            <a:rPr lang="en-US" b="1" i="0" dirty="0">
              <a:solidFill>
                <a:schemeClr val="accent1"/>
              </a:solidFill>
              <a:latin typeface="+mn-lt"/>
              <a:ea typeface="Times New Roman" charset="0"/>
              <a:cs typeface="Times New Roman" charset="0"/>
            </a:rPr>
            <a:t>gas</a:t>
          </a:r>
        </a:p>
        <a:p xmlns:a="http://schemas.openxmlformats.org/drawingml/2006/main">
          <a:pPr algn="r" eaLnBrk="0" hangingPunct="0"/>
          <a:endParaRPr lang="en-US" b="1" i="0" dirty="0">
            <a:solidFill>
              <a:schemeClr val="accent2"/>
            </a:solidFill>
            <a:latin typeface="+mn-lt"/>
            <a:ea typeface="Times New Roman" charset="0"/>
            <a:cs typeface="Times New Roman" charset="0"/>
          </a:endParaRPr>
        </a:p>
        <a:p xmlns:a="http://schemas.openxmlformats.org/drawingml/2006/main">
          <a:pPr algn="r" eaLnBrk="0" hangingPunct="0"/>
          <a:endParaRPr lang="en-US"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endParaRPr lang="en-US" b="1" i="0" dirty="0" smtClean="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endParaRPr lang="en-US" b="1" i="0" dirty="0" smtClean="0">
            <a:solidFill>
              <a:srgbClr val="8B8B8B"/>
            </a:solidFill>
            <a:latin typeface="+mn-lt"/>
            <a:ea typeface="Times New Roman" charset="0"/>
            <a:cs typeface="Times New Roman" charset="0"/>
          </a:endParaRPr>
        </a:p>
        <a:p xmlns:a="http://schemas.openxmlformats.org/drawingml/2006/main">
          <a:pPr algn="r" eaLnBrk="0" hangingPunct="0"/>
          <a:r>
            <a:rPr lang="en-US" b="1" i="0" dirty="0" smtClean="0">
              <a:solidFill>
                <a:srgbClr val="8B8B8B"/>
              </a:solidFill>
              <a:latin typeface="+mn-lt"/>
              <a:ea typeface="Times New Roman" charset="0"/>
              <a:cs typeface="Times New Roman" charset="0"/>
            </a:rPr>
            <a:t>coal</a:t>
          </a:r>
          <a:endParaRPr lang="en-US" b="1" i="0" dirty="0">
            <a:solidFill>
              <a:srgbClr val="8B8B8B"/>
            </a:solidFill>
            <a:latin typeface="+mn-lt"/>
            <a:ea typeface="Times New Roman" charset="0"/>
            <a:cs typeface="Times New Roman" charset="0"/>
          </a:endParaRPr>
        </a:p>
      </cdr:txBody>
    </cdr:sp>
  </cdr:relSizeAnchor>
  <cdr:relSizeAnchor xmlns:cdr="http://schemas.openxmlformats.org/drawingml/2006/chartDrawing">
    <cdr:from>
      <cdr:x>0.36286</cdr:x>
      <cdr:y>0.03116</cdr:y>
    </cdr:from>
    <cdr:to>
      <cdr:x>0.69032</cdr:x>
      <cdr:y>0.18402</cdr:y>
    </cdr:to>
    <cdr:sp macro="" textlink="">
      <cdr:nvSpPr>
        <cdr:cNvPr id="2" name="TextBox 1"/>
        <cdr:cNvSpPr txBox="1"/>
      </cdr:nvSpPr>
      <cdr:spPr bwMode="auto">
        <a:xfrm xmlns:a="http://schemas.openxmlformats.org/drawingml/2006/main">
          <a:off x="1393546" y="94027"/>
          <a:ext cx="1257604" cy="4612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i="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400" i="0" dirty="0">
            <a:solidFill>
              <a:srgbClr val="333333"/>
            </a:solidFill>
            <a:latin typeface="+mn-lt"/>
            <a:ea typeface="Times New Roman" charset="0"/>
            <a:cs typeface="Times New Roman"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0.95765</cdr:x>
      <cdr:y>0.23588</cdr:y>
    </cdr:to>
    <cdr:sp macro="" textlink="">
      <cdr:nvSpPr>
        <cdr:cNvPr id="2" name="TextBox 1"/>
        <cdr:cNvSpPr txBox="1"/>
      </cdr:nvSpPr>
      <cdr:spPr bwMode="auto">
        <a:xfrm xmlns:a="http://schemas.openxmlformats.org/drawingml/2006/main">
          <a:off x="0" y="0"/>
          <a:ext cx="3896450" cy="7549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dirty="0" smtClean="0">
              <a:ea typeface="Times New Roman" charset="0"/>
              <a:cs typeface="Times New Roman" charset="0"/>
            </a:rPr>
            <a:t>U.S. </a:t>
          </a:r>
          <a:r>
            <a:rPr lang="en-US" sz="1200" b="1" dirty="0">
              <a:ea typeface="Times New Roman" charset="0"/>
              <a:cs typeface="Times New Roman" charset="0"/>
            </a:rPr>
            <a:t>e</a:t>
          </a:r>
          <a:r>
            <a:rPr lang="en-US" sz="1200" b="1" i="0" baseline="0" dirty="0" smtClean="0">
              <a:solidFill>
                <a:sysClr val="windowText" lastClr="000000"/>
              </a:solidFill>
              <a:latin typeface="+mn-lt"/>
              <a:ea typeface="Times New Roman" charset="0"/>
              <a:cs typeface="Times New Roman" charset="0"/>
            </a:rPr>
            <a:t>lectricity use growth rate,</a:t>
          </a:r>
          <a:r>
            <a:rPr lang="en-US" sz="1200" b="1" i="0" dirty="0" smtClean="0">
              <a:solidFill>
                <a:sysClr val="windowText" lastClr="000000"/>
              </a:solidFill>
              <a:latin typeface="+mn-lt"/>
              <a:ea typeface="Times New Roman" charset="0"/>
              <a:cs typeface="Times New Roman" charset="0"/>
            </a:rPr>
            <a:t> t</a:t>
          </a:r>
          <a:r>
            <a:rPr lang="en-US" sz="1200" b="1" baseline="0" dirty="0" smtClean="0">
              <a:ea typeface="Times New Roman" charset="0"/>
              <a:cs typeface="Times New Roman" charset="0"/>
            </a:rPr>
            <a:t>hree-year rolling average</a:t>
          </a:r>
        </a:p>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AEO2022 economic growth cases</a:t>
          </a:r>
          <a:endParaRPr lang="en-US" sz="12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dirty="0">
              <a:ea typeface="Times New Roman" charset="0"/>
              <a:cs typeface="Times New Roman" charset="0"/>
            </a:rPr>
            <a:t>p</a:t>
          </a:r>
          <a:r>
            <a:rPr lang="en-US" i="0" baseline="0" dirty="0" smtClean="0">
              <a:solidFill>
                <a:sysClr val="windowText" lastClr="000000"/>
              </a:solidFill>
              <a:latin typeface="+mn-lt"/>
              <a:ea typeface="Times New Roman" charset="0"/>
              <a:cs typeface="Times New Roman" charset="0"/>
            </a:rPr>
            <a:t>ercentage growth </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0.29534</cdr:x>
      <cdr:y>0.17135</cdr:y>
    </cdr:from>
    <cdr:to>
      <cdr:x>0.70466</cdr:x>
      <cdr:y>0.28268</cdr:y>
    </cdr:to>
    <cdr:grpSp>
      <cdr:nvGrpSpPr>
        <cdr:cNvPr id="4" name="Group 3"/>
        <cdr:cNvGrpSpPr/>
      </cdr:nvGrpSpPr>
      <cdr:grpSpPr>
        <a:xfrm xmlns:a="http://schemas.openxmlformats.org/drawingml/2006/main">
          <a:off x="1241955" y="571283"/>
          <a:ext cx="1721261" cy="371176"/>
          <a:chOff x="2508828" y="578558"/>
          <a:chExt cx="1183978" cy="318718"/>
        </a:xfrm>
      </cdr:grpSpPr>
      <cdr:sp macro="" textlink="">
        <cdr:nvSpPr>
          <cdr:cNvPr id="6" name="TextBox 1"/>
          <cdr:cNvSpPr txBox="1"/>
        </cdr:nvSpPr>
        <cdr:spPr bwMode="auto">
          <a:xfrm xmlns:a="http://schemas.openxmlformats.org/drawingml/2006/main">
            <a:off x="2508828" y="578558"/>
            <a:ext cx="1183978" cy="3187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ysClr val="windowText" lastClr="000000"/>
                </a:solidFill>
                <a:latin typeface="+mn-lt"/>
                <a:ea typeface="Times New Roman" charset="0"/>
                <a:cs typeface="Times New Roman" charset="0"/>
              </a:rPr>
              <a:t>2021</a:t>
            </a:r>
            <a:endParaRPr lang="en-US" sz="1200" b="0"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0" i="0" dirty="0" smtClean="0">
                <a:solidFill>
                  <a:sysClr val="windowText" lastClr="000000"/>
                </a:solidFill>
                <a:latin typeface="+mn-lt"/>
                <a:ea typeface="Times New Roman" charset="0"/>
                <a:cs typeface="Times New Roman" charset="0"/>
              </a:rPr>
              <a:t>   history</a:t>
            </a:r>
            <a:r>
              <a:rPr lang="en-US" sz="1200" b="0" i="0" baseline="0" dirty="0" smtClean="0">
                <a:solidFill>
                  <a:sysClr val="windowText" lastClr="000000"/>
                </a:solidFill>
                <a:latin typeface="+mn-lt"/>
                <a:ea typeface="Times New Roman" charset="0"/>
                <a:cs typeface="Times New Roman" charset="0"/>
              </a:rPr>
              <a:t>   projections</a:t>
            </a:r>
            <a:endParaRPr lang="en-US" sz="1200" b="0" i="0" dirty="0" smtClean="0">
              <a:solidFill>
                <a:sysClr val="windowText" lastClr="000000"/>
              </a:solidFill>
              <a:latin typeface="+mn-lt"/>
              <a:ea typeface="Times New Roman" charset="0"/>
              <a:cs typeface="Times New Roman" charset="0"/>
            </a:endParaRPr>
          </a:p>
        </cdr:txBody>
      </cdr:sp>
    </cdr:grpSp>
  </cdr:relSizeAnchor>
  <cdr:relSizeAnchor xmlns:cdr="http://schemas.openxmlformats.org/drawingml/2006/chartDrawing">
    <cdr:from>
      <cdr:x>0.79387</cdr:x>
      <cdr:y>0.30879</cdr:y>
    </cdr:from>
    <cdr:to>
      <cdr:x>1</cdr:x>
      <cdr:y>0.80206</cdr:y>
    </cdr:to>
    <cdr:sp macro="" textlink="">
      <cdr:nvSpPr>
        <cdr:cNvPr id="3" name="TextBox 2"/>
        <cdr:cNvSpPr txBox="1"/>
      </cdr:nvSpPr>
      <cdr:spPr bwMode="auto">
        <a:xfrm xmlns:a="http://schemas.openxmlformats.org/drawingml/2006/main">
          <a:off x="3338359" y="1006452"/>
          <a:ext cx="866812" cy="16077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smtClean="0">
              <a:solidFill>
                <a:schemeClr val="accent1">
                  <a:lumMod val="75000"/>
                </a:schemeClr>
              </a:solidFill>
              <a:latin typeface="+mn-lt"/>
              <a:ea typeface="Times New Roman" charset="0"/>
              <a:cs typeface="Times New Roman" charset="0"/>
            </a:rPr>
            <a:t>High Economic Growth</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mn-lt"/>
              <a:ea typeface="Times New Roman" charset="0"/>
              <a:cs typeface="Times New Roman" charset="0"/>
            </a:rPr>
            <a:t>Reference</a:t>
          </a:r>
          <a:endParaRPr lang="en-US" sz="1200" b="1" i="0" dirty="0" smtClean="0">
            <a:solidFill>
              <a:schemeClr val="tx1"/>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Low Economic Growth</a:t>
          </a:r>
        </a:p>
        <a:p xmlns:a="http://schemas.openxmlformats.org/drawingml/2006/main">
          <a:pPr eaLnBrk="0" hangingPunct="0"/>
          <a:endParaRPr lang="en-US" sz="1200" b="1" i="0" dirty="0" smtClean="0">
            <a:solidFill>
              <a:srgbClr val="333333"/>
            </a:solidFill>
            <a:latin typeface="+mn-lt"/>
            <a:ea typeface="Times New Roman" charset="0"/>
            <a:cs typeface="Times New Roman"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19" tIns="45709" rIns="91419" bIns="4570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3/3/2022</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19" tIns="45709" rIns="91419" bIns="4570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3/3/2022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a:t>
            </a:fld>
            <a:endParaRPr lang="en-US" dirty="0"/>
          </a:p>
        </p:txBody>
      </p:sp>
    </p:spTree>
    <p:extLst>
      <p:ext uri="{BB962C8B-B14F-4D97-AF65-F5344CB8AC3E}">
        <p14:creationId xmlns:p14="http://schemas.microsoft.com/office/powerpoint/2010/main" val="356787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10</a:t>
            </a:fld>
            <a:endParaRPr lang="en-US" dirty="0"/>
          </a:p>
        </p:txBody>
      </p:sp>
    </p:spTree>
    <p:extLst>
      <p:ext uri="{BB962C8B-B14F-4D97-AF65-F5344CB8AC3E}">
        <p14:creationId xmlns:p14="http://schemas.microsoft.com/office/powerpoint/2010/main" val="370064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145700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12</a:t>
            </a:fld>
            <a:endParaRPr lang="en-US" dirty="0"/>
          </a:p>
        </p:txBody>
      </p:sp>
    </p:spTree>
    <p:extLst>
      <p:ext uri="{BB962C8B-B14F-4D97-AF65-F5344CB8AC3E}">
        <p14:creationId xmlns:p14="http://schemas.microsoft.com/office/powerpoint/2010/main" val="411868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13</a:t>
            </a:fld>
            <a:endParaRPr lang="en-US" dirty="0"/>
          </a:p>
        </p:txBody>
      </p:sp>
    </p:spTree>
    <p:extLst>
      <p:ext uri="{BB962C8B-B14F-4D97-AF65-F5344CB8AC3E}">
        <p14:creationId xmlns:p14="http://schemas.microsoft.com/office/powerpoint/2010/main" val="361739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14</a:t>
            </a:fld>
            <a:endParaRPr lang="en-US" dirty="0"/>
          </a:p>
        </p:txBody>
      </p:sp>
    </p:spTree>
    <p:extLst>
      <p:ext uri="{BB962C8B-B14F-4D97-AF65-F5344CB8AC3E}">
        <p14:creationId xmlns:p14="http://schemas.microsoft.com/office/powerpoint/2010/main" val="3149654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15</a:t>
            </a:fld>
            <a:endParaRPr lang="en-US" dirty="0"/>
          </a:p>
        </p:txBody>
      </p:sp>
    </p:spTree>
    <p:extLst>
      <p:ext uri="{BB962C8B-B14F-4D97-AF65-F5344CB8AC3E}">
        <p14:creationId xmlns:p14="http://schemas.microsoft.com/office/powerpoint/2010/main" val="252317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16</a:t>
            </a:fld>
            <a:endParaRPr lang="en-US" dirty="0"/>
          </a:p>
        </p:txBody>
      </p:sp>
    </p:spTree>
    <p:extLst>
      <p:ext uri="{BB962C8B-B14F-4D97-AF65-F5344CB8AC3E}">
        <p14:creationId xmlns:p14="http://schemas.microsoft.com/office/powerpoint/2010/main" val="113125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17</a:t>
            </a:fld>
            <a:endParaRPr lang="en-US" dirty="0"/>
          </a:p>
        </p:txBody>
      </p:sp>
    </p:spTree>
    <p:extLst>
      <p:ext uri="{BB962C8B-B14F-4D97-AF65-F5344CB8AC3E}">
        <p14:creationId xmlns:p14="http://schemas.microsoft.com/office/powerpoint/2010/main" val="2038878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98473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19</a:t>
            </a:fld>
            <a:endParaRPr lang="en-US" dirty="0"/>
          </a:p>
        </p:txBody>
      </p:sp>
    </p:spTree>
    <p:extLst>
      <p:ext uri="{BB962C8B-B14F-4D97-AF65-F5344CB8AC3E}">
        <p14:creationId xmlns:p14="http://schemas.microsoft.com/office/powerpoint/2010/main" val="296592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a:t>
            </a:fld>
            <a:endParaRPr lang="en-US" dirty="0"/>
          </a:p>
        </p:txBody>
      </p:sp>
    </p:spTree>
    <p:extLst>
      <p:ext uri="{BB962C8B-B14F-4D97-AF65-F5344CB8AC3E}">
        <p14:creationId xmlns:p14="http://schemas.microsoft.com/office/powerpoint/2010/main" val="1009536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626018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21</a:t>
            </a:fld>
            <a:endParaRPr lang="en-US" dirty="0"/>
          </a:p>
        </p:txBody>
      </p:sp>
    </p:spTree>
    <p:extLst>
      <p:ext uri="{BB962C8B-B14F-4D97-AF65-F5344CB8AC3E}">
        <p14:creationId xmlns:p14="http://schemas.microsoft.com/office/powerpoint/2010/main" val="2094944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22</a:t>
            </a:fld>
            <a:endParaRPr lang="en-US" dirty="0"/>
          </a:p>
        </p:txBody>
      </p:sp>
    </p:spTree>
    <p:extLst>
      <p:ext uri="{BB962C8B-B14F-4D97-AF65-F5344CB8AC3E}">
        <p14:creationId xmlns:p14="http://schemas.microsoft.com/office/powerpoint/2010/main" val="909682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23</a:t>
            </a:fld>
            <a:endParaRPr lang="en-US" dirty="0"/>
          </a:p>
        </p:txBody>
      </p:sp>
    </p:spTree>
    <p:extLst>
      <p:ext uri="{BB962C8B-B14F-4D97-AF65-F5344CB8AC3E}">
        <p14:creationId xmlns:p14="http://schemas.microsoft.com/office/powerpoint/2010/main" val="258560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3</a:t>
            </a:fld>
            <a:endParaRPr lang="en-US" dirty="0"/>
          </a:p>
        </p:txBody>
      </p:sp>
    </p:spTree>
    <p:extLst>
      <p:ext uri="{BB962C8B-B14F-4D97-AF65-F5344CB8AC3E}">
        <p14:creationId xmlns:p14="http://schemas.microsoft.com/office/powerpoint/2010/main" val="11352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4</a:t>
            </a:fld>
            <a:endParaRPr lang="en-US" dirty="0"/>
          </a:p>
        </p:txBody>
      </p:sp>
    </p:spTree>
    <p:extLst>
      <p:ext uri="{BB962C8B-B14F-4D97-AF65-F5344CB8AC3E}">
        <p14:creationId xmlns:p14="http://schemas.microsoft.com/office/powerpoint/2010/main" val="253836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EBA4C88-B6CE-4DF6-AC5C-0E11A83F5D76}" type="slidenum">
              <a:rPr lang="en-US" smtClean="0"/>
              <a:pPr/>
              <a:t>5</a:t>
            </a:fld>
            <a:endParaRPr lang="en-US" dirty="0"/>
          </a:p>
        </p:txBody>
      </p:sp>
    </p:spTree>
    <p:extLst>
      <p:ext uri="{BB962C8B-B14F-4D97-AF65-F5344CB8AC3E}">
        <p14:creationId xmlns:p14="http://schemas.microsoft.com/office/powerpoint/2010/main" val="10480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6</a:t>
            </a:fld>
            <a:endParaRPr lang="en-US" dirty="0"/>
          </a:p>
        </p:txBody>
      </p:sp>
    </p:spTree>
    <p:extLst>
      <p:ext uri="{BB962C8B-B14F-4D97-AF65-F5344CB8AC3E}">
        <p14:creationId xmlns:p14="http://schemas.microsoft.com/office/powerpoint/2010/main" val="208443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7</a:t>
            </a:fld>
            <a:endParaRPr lang="en-US" dirty="0"/>
          </a:p>
        </p:txBody>
      </p:sp>
    </p:spTree>
    <p:extLst>
      <p:ext uri="{BB962C8B-B14F-4D97-AF65-F5344CB8AC3E}">
        <p14:creationId xmlns:p14="http://schemas.microsoft.com/office/powerpoint/2010/main" val="402152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b="0" dirty="0" smtClean="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8</a:t>
            </a:fld>
            <a:endParaRPr lang="en-US" dirty="0"/>
          </a:p>
        </p:txBody>
      </p:sp>
    </p:spTree>
    <p:extLst>
      <p:ext uri="{BB962C8B-B14F-4D97-AF65-F5344CB8AC3E}">
        <p14:creationId xmlns:p14="http://schemas.microsoft.com/office/powerpoint/2010/main" val="40315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9</a:t>
            </a:fld>
            <a:endParaRPr lang="en-US" dirty="0"/>
          </a:p>
        </p:txBody>
      </p:sp>
    </p:spTree>
    <p:extLst>
      <p:ext uri="{BB962C8B-B14F-4D97-AF65-F5344CB8AC3E}">
        <p14:creationId xmlns:p14="http://schemas.microsoft.com/office/powerpoint/2010/main" val="1841957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399" y="1873863"/>
            <a:ext cx="7164449" cy="363309"/>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181513" y="4772025"/>
            <a:ext cx="391148" cy="270213"/>
          </a:xfrm>
          <a:prstGeom prst="rect">
            <a:avLst/>
          </a:prstGeom>
          <a:noFill/>
          <a:ln>
            <a:noFill/>
          </a:ln>
        </p:spPr>
      </p:pic>
      <p:sp>
        <p:nvSpPr>
          <p:cNvPr id="9"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hasCustomPrompt="1"/>
          </p:nvPr>
        </p:nvSpPr>
        <p:spPr>
          <a:xfrm>
            <a:off x="914400" y="387963"/>
            <a:ext cx="7772400" cy="10287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dirty="0" smtClean="0"/>
              <a:t>Title – Click to edit</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0"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2"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AEO2022 Press Release            March 3, 2022</a:t>
            </a:r>
            <a:endParaRPr lang="en-US" dirty="0"/>
          </a:p>
        </p:txBody>
      </p:sp>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a:t>
            </a:r>
            <a:br>
              <a:rPr lang="en-US" dirty="0" smtClean="0"/>
            </a:br>
            <a:r>
              <a:rPr lang="en-US" dirty="0" smtClean="0"/>
              <a:t>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AEO2022 Press Release            March 3, 2022</a:t>
            </a:r>
            <a:endParaRPr lang="en-US" dirty="0"/>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cxnSp>
        <p:nvCxnSpPr>
          <p:cNvPr id="7"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6"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AEO2022 Press Release            March 3, 2022</a:t>
            </a:r>
            <a:endParaRPr lang="en-US" dirty="0"/>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pic>
        <p:nvPicPr>
          <p:cNvPr id="1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AEO2022 Press Release            </a:t>
            </a:r>
          </a:p>
          <a:p>
            <a:pPr>
              <a:defRPr/>
            </a:pPr>
            <a:r>
              <a:rPr lang="en-US" dirty="0" smtClean="0"/>
              <a:t>March 3, 2022</a:t>
            </a:r>
            <a:endParaRPr lang="en-US" dirty="0"/>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3"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AEO2022 Press Release            </a:t>
            </a:r>
          </a:p>
          <a:p>
            <a:pPr>
              <a:defRPr/>
            </a:pPr>
            <a:r>
              <a:rPr lang="en-US" dirty="0" smtClean="0"/>
              <a:t>March 3, 2022</a:t>
            </a:r>
            <a:endParaRPr lang="en-US" dirty="0"/>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400" baseline="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AEO2022 Press Release            </a:t>
            </a:r>
          </a:p>
          <a:p>
            <a:pPr>
              <a:defRPr/>
            </a:pPr>
            <a:r>
              <a:rPr lang="en-US" dirty="0" smtClean="0"/>
              <a:t>March 3, 2022</a:t>
            </a:r>
            <a:endParaRPr lang="en-US" dirty="0"/>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5"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195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178308" indent="-178308">
              <a:spcBef>
                <a:spcPts val="1200"/>
              </a:spcBef>
              <a:spcAft>
                <a:spcPts val="450"/>
              </a:spcAft>
              <a:defRPr sz="1350"/>
            </a:lvl1pPr>
            <a:lvl2pPr marL="521208" indent="-178308">
              <a:spcAft>
                <a:spcPts val="300"/>
              </a:spcAft>
              <a:defRPr sz="1050"/>
            </a:lvl2pPr>
            <a:lvl3pPr marL="816102" indent="-130302">
              <a:spcAft>
                <a:spcPts val="300"/>
              </a:spcAft>
              <a:defRPr sz="1050"/>
            </a:lvl3pPr>
            <a:lvl4pPr marL="1207008" indent="-178308">
              <a:spcAft>
                <a:spcPts val="300"/>
              </a:spcAft>
              <a:defRPr sz="1050"/>
            </a:lvl4pPr>
            <a:lvl5pPr marL="1501902" indent="-130302">
              <a:spcAft>
                <a:spcPts val="300"/>
              </a:spcAft>
              <a:buFont typeface="Arial" pitchFamily="34" charset="0"/>
              <a:buChar cha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6"/>
            <a:ext cx="391148" cy="270213"/>
          </a:xfrm>
          <a:prstGeom prst="rect">
            <a:avLst/>
          </a:prstGeom>
          <a:noFill/>
          <a:ln>
            <a:noFill/>
          </a:ln>
        </p:spPr>
      </p:pic>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1350"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750" i="1"/>
            </a:lvl1pPr>
            <a:lvl2pPr>
              <a:buNone/>
              <a:defRPr sz="900" i="1"/>
            </a:lvl2pPr>
            <a:lvl3pPr>
              <a:buNone/>
              <a:defRPr sz="900" i="1"/>
            </a:lvl3pPr>
            <a:lvl4pPr>
              <a:buNone/>
              <a:defRPr sz="900" i="1"/>
            </a:lvl4pPr>
            <a:lvl5pPr>
              <a:buNone/>
              <a:defRPr sz="9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3" y="4814889"/>
            <a:ext cx="384175" cy="273844"/>
          </a:xfrm>
          <a:prstGeom prst="rect">
            <a:avLst/>
          </a:prstGeom>
        </p:spPr>
        <p:txBody>
          <a:bodyPr vert="horz" lIns="91440" tIns="45720" rIns="91440" bIns="45720" rtlCol="0" anchor="ctr"/>
          <a:lstStyle>
            <a:lvl1pPr algn="ctr" fontAlgn="auto">
              <a:spcBef>
                <a:spcPts val="0"/>
              </a:spcBef>
              <a:spcAft>
                <a:spcPts val="0"/>
              </a:spcAft>
              <a:defRPr sz="75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5"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dirty="0" smtClean="0"/>
              <a:t>AEO2022 Press Release            </a:t>
            </a:r>
          </a:p>
          <a:p>
            <a:pPr>
              <a:defRPr/>
            </a:pPr>
            <a:r>
              <a:rPr lang="en-US" dirty="0" smtClean="0"/>
              <a:t>March 3, 2022</a:t>
            </a:r>
            <a:endParaRPr lang="en-US" dirty="0"/>
          </a:p>
        </p:txBody>
      </p:sp>
    </p:spTree>
    <p:extLst>
      <p:ext uri="{BB962C8B-B14F-4D97-AF65-F5344CB8AC3E}">
        <p14:creationId xmlns:p14="http://schemas.microsoft.com/office/powerpoint/2010/main" val="384219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41" y="4842407"/>
            <a:ext cx="276225" cy="205979"/>
          </a:xfrm>
          <a:prstGeom prst="ellipse">
            <a:avLst/>
          </a:prstGeom>
          <a:solidFill>
            <a:srgbClr val="FFFFFF"/>
          </a:solidFill>
          <a:ln w="9525">
            <a:noFill/>
            <a:round/>
            <a:headEnd/>
            <a:tailEnd/>
          </a:ln>
        </p:spPr>
        <p:txBody>
          <a:bodyPr/>
          <a:lstStyle/>
          <a:p>
            <a:pPr eaLnBrk="0" hangingPunct="0"/>
            <a:endParaRPr lang="en-US" sz="1350" dirty="0"/>
          </a:p>
        </p:txBody>
      </p:sp>
      <p:sp>
        <p:nvSpPr>
          <p:cNvPr id="2" name="Title 1"/>
          <p:cNvSpPr>
            <a:spLocks noGrp="1"/>
          </p:cNvSpPr>
          <p:nvPr>
            <p:ph type="title" hasCustomPrompt="1"/>
          </p:nvPr>
        </p:nvSpPr>
        <p:spPr>
          <a:xfrm>
            <a:off x="640080" y="54864"/>
            <a:ext cx="8046720" cy="857250"/>
          </a:xfrm>
          <a:prstGeom prst="rect">
            <a:avLst/>
          </a:prstGeom>
        </p:spPr>
        <p:txBody>
          <a:bodyPr anchor="b" anchorCtr="0"/>
          <a:lstStyle>
            <a:lvl1pPr algn="l">
              <a:defRPr sz="1913">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dirty="0" smtClean="0"/>
              <a:t>AEO2022 Press Release            </a:t>
            </a:r>
          </a:p>
          <a:p>
            <a:r>
              <a:rPr lang="en-US" dirty="0" smtClean="0"/>
              <a:t>March 3, 2022</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pPr/>
              <a:t>‹#›</a:t>
            </a:fld>
            <a:endParaRPr lang="en-US" dirty="0"/>
          </a:p>
        </p:txBody>
      </p:sp>
      <p:cxnSp>
        <p:nvCxnSpPr>
          <p:cNvPr id="6" name="Straight Connector 12"/>
          <p:cNvCxnSpPr>
            <a:cxnSpLocks noChangeShapeType="1"/>
          </p:cNvCxnSpPr>
          <p:nvPr/>
        </p:nvCxnSpPr>
        <p:spPr bwMode="auto">
          <a:xfrm rot="5400000">
            <a:off x="506959" y="4909344"/>
            <a:ext cx="328613"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987552"/>
            <a:ext cx="8046720" cy="3442716"/>
          </a:xfrm>
          <a:prstGeom prst="rect">
            <a:avLst/>
          </a:prstGeom>
        </p:spPr>
        <p:txBody>
          <a:bodyPr/>
          <a:lstStyle>
            <a:lvl1pPr marL="133731" indent="-133731">
              <a:spcBef>
                <a:spcPts val="900"/>
              </a:spcBef>
              <a:spcAft>
                <a:spcPts val="338"/>
              </a:spcAft>
              <a:defRPr sz="1238"/>
            </a:lvl1pPr>
            <a:lvl2pPr marL="390906" indent="-133731">
              <a:spcAft>
                <a:spcPts val="225"/>
              </a:spcAft>
              <a:defRPr sz="900"/>
            </a:lvl2pPr>
            <a:lvl3pPr marL="612077" indent="-97727">
              <a:spcAft>
                <a:spcPts val="225"/>
              </a:spcAft>
              <a:defRPr sz="900"/>
            </a:lvl3pPr>
            <a:lvl4pPr marL="905256" indent="-133731">
              <a:spcAft>
                <a:spcPts val="225"/>
              </a:spcAft>
              <a:defRPr sz="900"/>
            </a:lvl4pPr>
            <a:lvl5pPr marL="1126427" indent="-97727">
              <a:spcAft>
                <a:spcPts val="225"/>
              </a:spcAft>
              <a:buFont typeface="Arial" pitchFamily="34" charset="0"/>
              <a:buChar cha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071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sp>
        <p:nvSpPr>
          <p:cNvPr id="10"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914400" y="387963"/>
            <a:ext cx="7772400" cy="54864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99146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pic>
        <p:nvPicPr>
          <p:cNvPr id="16" name="Picture 11" descr="icon_row-01.png"/>
          <p:cNvPicPr>
            <a:picLocks noChangeAspect="1"/>
          </p:cNvPicPr>
          <p:nvPr userDrawn="1"/>
        </p:nvPicPr>
        <p:blipFill>
          <a:blip r:embed="rId3" cstate="print"/>
          <a:srcRect/>
          <a:stretch>
            <a:fillRect/>
          </a:stretch>
        </p:blipFill>
        <p:spPr bwMode="auto">
          <a:xfrm>
            <a:off x="1041399" y="1873863"/>
            <a:ext cx="7164449" cy="363309"/>
          </a:xfrm>
          <a:prstGeom prst="rect">
            <a:avLst/>
          </a:prstGeom>
          <a:noFill/>
          <a:ln w="9525">
            <a:noFill/>
            <a:miter lim="800000"/>
            <a:headEnd/>
            <a:tailEnd/>
          </a:ln>
        </p:spPr>
      </p:pic>
      <p:sp>
        <p:nvSpPr>
          <p:cNvPr id="20" name="TextBox 19"/>
          <p:cNvSpPr txBox="1">
            <a:spLocks noChangeArrowheads="1"/>
          </p:cNvSpPr>
          <p:nvPr userDrawn="1"/>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21" name="Straight Connector 12"/>
          <p:cNvCxnSpPr>
            <a:cxnSpLocks noChangeShapeType="1"/>
          </p:cNvCxnSpPr>
          <p:nvPr userDrawn="1"/>
        </p:nvCxnSpPr>
        <p:spPr bwMode="auto">
          <a:xfrm rot="5400000">
            <a:off x="7757914" y="4904385"/>
            <a:ext cx="136922" cy="0"/>
          </a:xfrm>
          <a:prstGeom prst="line">
            <a:avLst/>
          </a:prstGeom>
          <a:noFill/>
          <a:ln w="9525">
            <a:solidFill>
              <a:schemeClr val="bg1">
                <a:alpha val="39999"/>
              </a:schemeClr>
            </a:solidFill>
            <a:round/>
            <a:headEnd/>
            <a:tailEnd/>
          </a:ln>
        </p:spPr>
      </p:cxnSp>
      <p:sp>
        <p:nvSpPr>
          <p:cNvPr id="22" name="TextBox 14"/>
          <p:cNvSpPr txBox="1">
            <a:spLocks noChangeArrowheads="1"/>
          </p:cNvSpPr>
          <p:nvPr userDrawn="1"/>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AEO2022 Press Release            March 3, 2022</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sz="1000"/>
            </a:lvl1pPr>
          </a:lstStyle>
          <a:p>
            <a:pPr>
              <a:defRPr/>
            </a:pPr>
            <a:r>
              <a:rPr lang="en-US" smtClean="0"/>
              <a:t>AEO2022 Press Release            March 3, 2022</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AEO2022 Press Release            March 3, 2022</a:t>
            </a:r>
            <a:endParaRPr lang="en-US" dirty="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3"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AEO2022 Press Release            March 3, 2022</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9"/>
          </p:nvPr>
        </p:nvSpPr>
        <p:spPr>
          <a:xfrm>
            <a:off x="666750" y="4793456"/>
            <a:ext cx="2808288" cy="295275"/>
          </a:xfrm>
        </p:spPr>
        <p:txBody>
          <a:bodyPr/>
          <a:lstStyle>
            <a:lvl1pPr>
              <a:defRPr sz="1000"/>
            </a:lvl1pPr>
          </a:lstStyle>
          <a:p>
            <a:pPr>
              <a:defRPr/>
            </a:pPr>
            <a:r>
              <a:rPr lang="en-US" smtClean="0"/>
              <a:t>AEO2022 Press Release            March 3, 2022</a:t>
            </a:r>
            <a:endParaRPr lang="en-US" dirty="0"/>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chemeClr val="accent1"/>
                </a:solidFill>
              </a:defRPr>
            </a:lvl1pPr>
          </a:lstStyle>
          <a:p>
            <a:r>
              <a:rPr lang="en-US" smtClean="0"/>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9"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smtClean="0"/>
              <a:t>Section Title — click to edit</a:t>
            </a:r>
            <a:endParaRPr lang="en-US" dirty="0"/>
          </a:p>
        </p:txBody>
      </p: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9"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AEO2022 Press Release            March 3, 2022</a:t>
            </a:r>
            <a:endParaRPr lang="en-US" dirty="0"/>
          </a:p>
        </p:txBody>
      </p:sp>
      <p:sp>
        <p:nvSpPr>
          <p:cNvPr id="10"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AEO2022 Press Release            March 3, 2022</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9" cstate="print"/>
          <a:srcRect t="10667" b="10667"/>
          <a:stretch>
            <a:fillRect/>
          </a:stretch>
        </p:blipFill>
        <p:spPr bwMode="auto">
          <a:xfrm>
            <a:off x="0" y="4669632"/>
            <a:ext cx="9144000" cy="473869"/>
          </a:xfrm>
          <a:prstGeom prst="rect">
            <a:avLst/>
          </a:prstGeom>
          <a:noFill/>
          <a:ln w="9525">
            <a:noFill/>
            <a:miter lim="800000"/>
            <a:headEnd/>
            <a:tailEnd/>
          </a:ln>
        </p:spPr>
      </p:pic>
      <p:sp>
        <p:nvSpPr>
          <p:cNvPr id="1027" name="Rectangle 7"/>
          <p:cNvSpPr>
            <a:spLocks noChangeArrowheads="1"/>
          </p:cNvSpPr>
          <p:nvPr/>
        </p:nvSpPr>
        <p:spPr bwMode="auto">
          <a:xfrm>
            <a:off x="0" y="1"/>
            <a:ext cx="9144000" cy="69056"/>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479345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74" r:id="rId15"/>
    <p:sldLayoutId id="2147485275" r:id="rId16"/>
    <p:sldLayoutId id="2147485276" r:id="rId17"/>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chart" Target="../charts/chart1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chart" Target="../charts/chart26.xml"/><Relationship Id="rId4" Type="http://schemas.openxmlformats.org/officeDocument/2006/relationships/chart" Target="../charts/char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hyperlink" Target="mailto:AnnualEnergyOutlook@eia.gov" TargetMode="External"/><Relationship Id="rId4" Type="http://schemas.openxmlformats.org/officeDocument/2006/relationships/hyperlink" Target="https://www.eia.gov/outlooks/ae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eia.gov/outlooks/aeo/pdf/AEO2022_BIJ_Law.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Energy Outlook 2022</a:t>
            </a:r>
            <a:br>
              <a:rPr lang="en-US" dirty="0" smtClean="0"/>
            </a:br>
            <a:r>
              <a:rPr lang="en-US" dirty="0" smtClean="0"/>
              <a:t>(AEO2022)</a:t>
            </a:r>
            <a:endParaRPr lang="en-US" dirty="0"/>
          </a:p>
        </p:txBody>
      </p:sp>
      <p:sp>
        <p:nvSpPr>
          <p:cNvPr id="3" name="Text Placeholder 2"/>
          <p:cNvSpPr>
            <a:spLocks noGrp="1"/>
          </p:cNvSpPr>
          <p:nvPr>
            <p:ph type="body" sz="quarter" idx="10"/>
          </p:nvPr>
        </p:nvSpPr>
        <p:spPr/>
        <p:txBody>
          <a:bodyPr/>
          <a:lstStyle/>
          <a:p>
            <a:r>
              <a:rPr lang="en-US" dirty="0" smtClean="0"/>
              <a:t>For</a:t>
            </a:r>
          </a:p>
          <a:p>
            <a:r>
              <a:rPr lang="en-US" dirty="0" smtClean="0"/>
              <a:t>Annual Energy Outlook 2022 Release at the Bipartisan Policy Center</a:t>
            </a:r>
          </a:p>
          <a:p>
            <a:r>
              <a:rPr lang="en-US" dirty="0" smtClean="0"/>
              <a:t>March 3, 2022 | Washington, DC</a:t>
            </a:r>
          </a:p>
          <a:p>
            <a:endParaRPr lang="en-US" dirty="0" smtClean="0"/>
          </a:p>
          <a:p>
            <a:r>
              <a:rPr lang="en-US" dirty="0" smtClean="0"/>
              <a:t>By</a:t>
            </a:r>
          </a:p>
          <a:p>
            <a:r>
              <a:rPr lang="en-US" dirty="0" smtClean="0"/>
              <a:t>Stephen Nalley, </a:t>
            </a:r>
            <a:r>
              <a:rPr lang="en-US" dirty="0"/>
              <a:t>Acting EIA </a:t>
            </a:r>
            <a:r>
              <a:rPr lang="en-US" dirty="0" smtClean="0"/>
              <a:t>Administrator</a:t>
            </a:r>
          </a:p>
          <a:p>
            <a:r>
              <a:rPr lang="en-US" dirty="0" smtClean="0"/>
              <a:t>Angelina LaRose, Assistant Administrator for Energy Analysis</a:t>
            </a:r>
            <a:endParaRPr lang="en-US" dirty="0"/>
          </a:p>
        </p:txBody>
      </p:sp>
    </p:spTree>
    <p:extLst>
      <p:ext uri="{BB962C8B-B14F-4D97-AF65-F5344CB8AC3E}">
        <p14:creationId xmlns:p14="http://schemas.microsoft.com/office/powerpoint/2010/main" val="3658452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400195"/>
            <a:ext cx="8001000" cy="631281"/>
          </a:xfrm>
        </p:spPr>
        <p:txBody>
          <a:bodyPr/>
          <a:lstStyle/>
          <a:p>
            <a:r>
              <a:rPr lang="en-US" sz="2200" dirty="0" smtClean="0"/>
              <a:t>Petroleum and other liquids are largely consumed by sectors with slow turnover to electric equipment</a:t>
            </a:r>
            <a:endParaRPr lang="en-US" sz="2200" dirty="0"/>
          </a:p>
        </p:txBody>
      </p:sp>
      <p:sp>
        <p:nvSpPr>
          <p:cNvPr id="4" name="Footer Placeholder 3"/>
          <p:cNvSpPr>
            <a:spLocks noGrp="1"/>
          </p:cNvSpPr>
          <p:nvPr>
            <p:ph type="ftr" sz="quarter" idx="13"/>
          </p:nvPr>
        </p:nvSpPr>
        <p:spPr>
          <a:xfrm>
            <a:off x="666750" y="4793457"/>
            <a:ext cx="2808288" cy="295275"/>
          </a:xfrm>
        </p:spPr>
        <p:txBody>
          <a:body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10</a:t>
            </a:fld>
            <a:endParaRPr lang="en-US" dirty="0"/>
          </a:p>
        </p:txBody>
      </p:sp>
      <p:graphicFrame>
        <p:nvGraphicFramePr>
          <p:cNvPr id="11" name="ICD08a"/>
          <p:cNvGraphicFramePr>
            <a:graphicFrameLocks/>
          </p:cNvGraphicFramePr>
          <p:nvPr>
            <p:extLst>
              <p:ext uri="{D42A27DB-BD31-4B8C-83A1-F6EECF244321}">
                <p14:modId xmlns:p14="http://schemas.microsoft.com/office/powerpoint/2010/main" val="1098633280"/>
              </p:ext>
            </p:extLst>
          </p:nvPr>
        </p:nvGraphicFramePr>
        <p:xfrm>
          <a:off x="274974" y="1156727"/>
          <a:ext cx="2743200" cy="3332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RA09a"/>
          <p:cNvGraphicFramePr>
            <a:graphicFrameLocks/>
          </p:cNvGraphicFramePr>
          <p:nvPr>
            <p:extLst>
              <p:ext uri="{D42A27DB-BD31-4B8C-83A1-F6EECF244321}">
                <p14:modId xmlns:p14="http://schemas.microsoft.com/office/powerpoint/2010/main" val="4214143266"/>
              </p:ext>
            </p:extLst>
          </p:nvPr>
        </p:nvGraphicFramePr>
        <p:xfrm>
          <a:off x="2943226" y="1156727"/>
          <a:ext cx="3000374" cy="33321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RA09b"/>
          <p:cNvGraphicFramePr>
            <a:graphicFrameLocks/>
          </p:cNvGraphicFramePr>
          <p:nvPr>
            <p:extLst>
              <p:ext uri="{D42A27DB-BD31-4B8C-83A1-F6EECF244321}">
                <p14:modId xmlns:p14="http://schemas.microsoft.com/office/powerpoint/2010/main" val="1828741303"/>
              </p:ext>
            </p:extLst>
          </p:nvPr>
        </p:nvGraphicFramePr>
        <p:xfrm>
          <a:off x="5871808" y="1156727"/>
          <a:ext cx="3272192" cy="32868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1665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L42SH0"/>
          <p:cNvGraphicFramePr>
            <a:graphicFrameLocks noGrp="1"/>
          </p:cNvGraphicFramePr>
          <p:nvPr>
            <p:ph sz="quarter" idx="12"/>
            <p:extLst>
              <p:ext uri="{D42A27DB-BD31-4B8C-83A1-F6EECF244321}">
                <p14:modId xmlns:p14="http://schemas.microsoft.com/office/powerpoint/2010/main" val="3888526279"/>
              </p:ext>
            </p:extLst>
          </p:nvPr>
        </p:nvGraphicFramePr>
        <p:xfrm>
          <a:off x="4855681" y="1639383"/>
          <a:ext cx="3526105" cy="271387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663128" y="462306"/>
            <a:ext cx="8132197" cy="504993"/>
          </a:xfrm>
        </p:spPr>
        <p:txBody>
          <a:bodyPr/>
          <a:lstStyle/>
          <a:p>
            <a:r>
              <a:rPr lang="en-US" dirty="0" smtClean="0"/>
              <a:t>Natural gas consumption rises mostly because of industrial use and exports</a:t>
            </a:r>
            <a:endParaRPr lang="en-US" dirty="0">
              <a:solidFill>
                <a:srgbClr val="FF0000"/>
              </a:solidFill>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11</a:t>
            </a:fld>
            <a:endParaRPr lang="en-US" dirty="0"/>
          </a:p>
        </p:txBody>
      </p:sp>
      <p:sp>
        <p:nvSpPr>
          <p:cNvPr id="10" name="TextBox 9"/>
          <p:cNvSpPr txBox="1"/>
          <p:nvPr/>
        </p:nvSpPr>
        <p:spPr>
          <a:xfrm>
            <a:off x="3692116" y="2064917"/>
            <a:ext cx="1163565" cy="2616101"/>
          </a:xfrm>
          <a:prstGeom prst="rect">
            <a:avLst/>
          </a:prstGeom>
          <a:noFill/>
        </p:spPr>
        <p:txBody>
          <a:bodyPr wrap="square" rtlCol="0">
            <a:spAutoFit/>
          </a:bodyPr>
          <a:lstStyle/>
          <a:p>
            <a:r>
              <a:rPr lang="en-US" sz="1100" b="1" dirty="0">
                <a:solidFill>
                  <a:schemeClr val="bg1">
                    <a:lumMod val="50000"/>
                  </a:schemeClr>
                </a:solidFill>
              </a:rPr>
              <a:t>net </a:t>
            </a:r>
            <a:r>
              <a:rPr lang="en-US" sz="1100" b="1" dirty="0" smtClean="0">
                <a:solidFill>
                  <a:schemeClr val="bg1">
                    <a:lumMod val="50000"/>
                  </a:schemeClr>
                </a:solidFill>
              </a:rPr>
              <a:t>exports</a:t>
            </a:r>
          </a:p>
          <a:p>
            <a:endParaRPr lang="en-US" sz="1100" b="1" dirty="0">
              <a:solidFill>
                <a:schemeClr val="bg1">
                  <a:lumMod val="50000"/>
                </a:schemeClr>
              </a:solidFill>
            </a:endParaRPr>
          </a:p>
          <a:p>
            <a:endParaRPr lang="en-US" sz="1100" b="1" dirty="0" smtClean="0">
              <a:solidFill>
                <a:schemeClr val="accent2">
                  <a:lumMod val="60000"/>
                  <a:lumOff val="40000"/>
                </a:schemeClr>
              </a:solidFill>
            </a:endParaRPr>
          </a:p>
          <a:p>
            <a:r>
              <a:rPr lang="en-US" sz="1100" b="1" dirty="0" smtClean="0">
                <a:solidFill>
                  <a:schemeClr val="accent2">
                    <a:lumMod val="60000"/>
                    <a:lumOff val="40000"/>
                  </a:schemeClr>
                </a:solidFill>
              </a:rPr>
              <a:t>electric </a:t>
            </a:r>
            <a:r>
              <a:rPr lang="en-US" sz="1100" b="1" dirty="0">
                <a:solidFill>
                  <a:schemeClr val="accent2">
                    <a:lumMod val="60000"/>
                    <a:lumOff val="40000"/>
                  </a:schemeClr>
                </a:solidFill>
              </a:rPr>
              <a:t>power</a:t>
            </a:r>
          </a:p>
          <a:p>
            <a:r>
              <a:rPr lang="en-US" sz="900" b="1" dirty="0" smtClean="0">
                <a:solidFill>
                  <a:srgbClr val="E3A5AC"/>
                </a:solidFill>
              </a:rPr>
              <a:t/>
            </a:r>
            <a:br>
              <a:rPr lang="en-US" sz="900" b="1" dirty="0" smtClean="0">
                <a:solidFill>
                  <a:srgbClr val="E3A5AC"/>
                </a:solidFill>
              </a:rPr>
            </a:br>
            <a:endParaRPr lang="en-US" sz="900" b="1" dirty="0" smtClean="0">
              <a:solidFill>
                <a:srgbClr val="E3A5AC"/>
              </a:solidFill>
            </a:endParaRPr>
          </a:p>
          <a:p>
            <a:r>
              <a:rPr lang="en-US" sz="1100" b="1" dirty="0" smtClean="0">
                <a:solidFill>
                  <a:srgbClr val="E3A5AC"/>
                </a:solidFill>
              </a:rPr>
              <a:t>commercial</a:t>
            </a:r>
            <a:endParaRPr lang="en-US" sz="1100" b="1" dirty="0">
              <a:solidFill>
                <a:srgbClr val="E3A5AC"/>
              </a:solidFill>
            </a:endParaRPr>
          </a:p>
          <a:p>
            <a:r>
              <a:rPr lang="en-US" sz="1100" b="1" dirty="0" smtClean="0">
                <a:solidFill>
                  <a:srgbClr val="A33340"/>
                </a:solidFill>
              </a:rPr>
              <a:t>residential</a:t>
            </a:r>
            <a:endParaRPr lang="en-US" sz="1100" b="1" dirty="0">
              <a:solidFill>
                <a:srgbClr val="A33340"/>
              </a:solidFill>
            </a:endParaRPr>
          </a:p>
          <a:p>
            <a:endParaRPr lang="en-US" sz="300" b="1" dirty="0" smtClean="0">
              <a:solidFill>
                <a:srgbClr val="003953"/>
              </a:solidFill>
            </a:endParaRPr>
          </a:p>
          <a:p>
            <a:r>
              <a:rPr lang="en-US" sz="1100" b="1" dirty="0" smtClean="0">
                <a:solidFill>
                  <a:srgbClr val="003953"/>
                </a:solidFill>
              </a:rPr>
              <a:t>transportation</a:t>
            </a:r>
            <a:endParaRPr lang="en-US" sz="1100" b="1" dirty="0">
              <a:solidFill>
                <a:srgbClr val="003953"/>
              </a:solidFill>
            </a:endParaRPr>
          </a:p>
          <a:p>
            <a:endParaRPr lang="en-US" sz="1100" b="1" dirty="0" smtClean="0">
              <a:solidFill>
                <a:schemeClr val="accent3"/>
              </a:solidFill>
            </a:endParaRPr>
          </a:p>
          <a:p>
            <a:r>
              <a:rPr lang="en-US" sz="1100" b="1" dirty="0" smtClean="0">
                <a:solidFill>
                  <a:schemeClr val="accent3"/>
                </a:solidFill>
              </a:rPr>
              <a:t>industrial</a:t>
            </a:r>
            <a:endParaRPr lang="en-US" sz="1100" b="1" dirty="0">
              <a:solidFill>
                <a:schemeClr val="accent3"/>
              </a:solidFill>
            </a:endParaRPr>
          </a:p>
          <a:p>
            <a:endParaRPr lang="en-US" sz="1100" b="1" dirty="0" smtClean="0">
              <a:solidFill>
                <a:schemeClr val="bg1">
                  <a:lumMod val="50000"/>
                </a:schemeClr>
              </a:solidFill>
            </a:endParaRPr>
          </a:p>
          <a:p>
            <a:endParaRPr lang="en-US" sz="1100" b="1" dirty="0">
              <a:solidFill>
                <a:schemeClr val="bg1">
                  <a:lumMod val="50000"/>
                </a:schemeClr>
              </a:solidFill>
            </a:endParaRPr>
          </a:p>
          <a:p>
            <a:endParaRPr lang="en-US" sz="1100" b="1" dirty="0" smtClean="0">
              <a:solidFill>
                <a:schemeClr val="bg1">
                  <a:lumMod val="50000"/>
                </a:schemeClr>
              </a:solidFill>
            </a:endParaRPr>
          </a:p>
          <a:p>
            <a:endParaRPr lang="en-US" sz="1100" b="1" dirty="0" smtClean="0"/>
          </a:p>
        </p:txBody>
      </p:sp>
      <p:sp>
        <p:nvSpPr>
          <p:cNvPr id="12" name="Text Placeholder 4"/>
          <p:cNvSpPr txBox="1">
            <a:spLocks/>
          </p:cNvSpPr>
          <p:nvPr/>
        </p:nvSpPr>
        <p:spPr>
          <a:xfrm>
            <a:off x="584070" y="1150329"/>
            <a:ext cx="4023360" cy="480148"/>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r"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b="1" dirty="0" smtClean="0"/>
              <a:t>Natural gas disposition and net exports</a:t>
            </a:r>
          </a:p>
          <a:p>
            <a:pPr algn="l"/>
            <a:r>
              <a:rPr lang="en-US" b="1" dirty="0" smtClean="0"/>
              <a:t>AEO2022 Reference case</a:t>
            </a:r>
          </a:p>
          <a:p>
            <a:pPr algn="l"/>
            <a:r>
              <a:rPr lang="en-US" sz="1100" dirty="0" smtClean="0"/>
              <a:t>trillion cubic feet</a:t>
            </a:r>
            <a:endParaRPr lang="en-US" sz="1100" dirty="0"/>
          </a:p>
        </p:txBody>
      </p:sp>
      <p:sp>
        <p:nvSpPr>
          <p:cNvPr id="13" name="Text Placeholder 3"/>
          <p:cNvSpPr txBox="1">
            <a:spLocks/>
          </p:cNvSpPr>
          <p:nvPr/>
        </p:nvSpPr>
        <p:spPr>
          <a:xfrm>
            <a:off x="4907066" y="1150329"/>
            <a:ext cx="3756454" cy="480148"/>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Change in natural gas disposition and net exports</a:t>
            </a:r>
          </a:p>
          <a:p>
            <a:r>
              <a:rPr lang="en-US" b="1" dirty="0" smtClean="0"/>
              <a:t>AEO2022 Reference case</a:t>
            </a:r>
          </a:p>
          <a:p>
            <a:r>
              <a:rPr lang="en-US" sz="1100" dirty="0" smtClean="0"/>
              <a:t>relative to 2021 in trillion cubic feet</a:t>
            </a:r>
            <a:endParaRPr lang="en-US" sz="1100" dirty="0"/>
          </a:p>
        </p:txBody>
      </p:sp>
      <p:sp>
        <p:nvSpPr>
          <p:cNvPr id="14" name="TextBox 13"/>
          <p:cNvSpPr txBox="1"/>
          <p:nvPr/>
        </p:nvSpPr>
        <p:spPr>
          <a:xfrm>
            <a:off x="7915286" y="2400413"/>
            <a:ext cx="1149755" cy="1277273"/>
          </a:xfrm>
          <a:prstGeom prst="rect">
            <a:avLst/>
          </a:prstGeom>
          <a:noFill/>
        </p:spPr>
        <p:txBody>
          <a:bodyPr wrap="square" rtlCol="0">
            <a:spAutoFit/>
          </a:bodyPr>
          <a:lstStyle/>
          <a:p>
            <a:r>
              <a:rPr lang="en-US" sz="1100" b="1" dirty="0">
                <a:solidFill>
                  <a:schemeClr val="bg1">
                    <a:lumMod val="50000"/>
                  </a:schemeClr>
                </a:solidFill>
              </a:rPr>
              <a:t>net </a:t>
            </a:r>
            <a:r>
              <a:rPr lang="en-US" sz="1100" b="1" dirty="0" smtClean="0">
                <a:solidFill>
                  <a:schemeClr val="bg1">
                    <a:lumMod val="50000"/>
                  </a:schemeClr>
                </a:solidFill>
              </a:rPr>
              <a:t>exports</a:t>
            </a:r>
            <a:endParaRPr lang="en-US" sz="1100" b="1" dirty="0" smtClean="0">
              <a:solidFill>
                <a:schemeClr val="accent2">
                  <a:lumMod val="60000"/>
                  <a:lumOff val="40000"/>
                </a:schemeClr>
              </a:solidFill>
            </a:endParaRPr>
          </a:p>
          <a:p>
            <a:endParaRPr lang="en-US" sz="1100" b="1" dirty="0" smtClean="0">
              <a:solidFill>
                <a:schemeClr val="accent2">
                  <a:lumMod val="60000"/>
                  <a:lumOff val="40000"/>
                </a:schemeClr>
              </a:solidFill>
            </a:endParaRPr>
          </a:p>
          <a:p>
            <a:r>
              <a:rPr lang="en-US" sz="1100" b="1" dirty="0" smtClean="0">
                <a:solidFill>
                  <a:schemeClr val="accent2">
                    <a:lumMod val="60000"/>
                    <a:lumOff val="40000"/>
                  </a:schemeClr>
                </a:solidFill>
              </a:rPr>
              <a:t>electric </a:t>
            </a:r>
            <a:r>
              <a:rPr lang="en-US" sz="1100" b="1" dirty="0">
                <a:solidFill>
                  <a:schemeClr val="accent2">
                    <a:lumMod val="60000"/>
                    <a:lumOff val="40000"/>
                  </a:schemeClr>
                </a:solidFill>
              </a:rPr>
              <a:t>power</a:t>
            </a:r>
          </a:p>
          <a:p>
            <a:r>
              <a:rPr lang="en-US" sz="1100" b="1" dirty="0">
                <a:solidFill>
                  <a:srgbClr val="E3A5AC"/>
                </a:solidFill>
              </a:rPr>
              <a:t>commercial</a:t>
            </a:r>
          </a:p>
          <a:p>
            <a:r>
              <a:rPr lang="en-US" sz="1100" b="1" dirty="0" smtClean="0">
                <a:solidFill>
                  <a:srgbClr val="003953"/>
                </a:solidFill>
              </a:rPr>
              <a:t>transportation</a:t>
            </a:r>
            <a:endParaRPr lang="en-US" sz="1100" b="1" dirty="0">
              <a:solidFill>
                <a:srgbClr val="003953"/>
              </a:solidFill>
            </a:endParaRPr>
          </a:p>
          <a:p>
            <a:r>
              <a:rPr lang="en-US" sz="1100" b="1" dirty="0" smtClean="0">
                <a:solidFill>
                  <a:srgbClr val="5D9732"/>
                </a:solidFill>
              </a:rPr>
              <a:t>industrial</a:t>
            </a:r>
            <a:endParaRPr lang="en-US" sz="1100" b="1" dirty="0" smtClean="0">
              <a:solidFill>
                <a:schemeClr val="bg1">
                  <a:lumMod val="50000"/>
                </a:schemeClr>
              </a:solidFill>
            </a:endParaRPr>
          </a:p>
          <a:p>
            <a:r>
              <a:rPr lang="en-US" sz="1100" b="1" dirty="0" smtClean="0">
                <a:solidFill>
                  <a:srgbClr val="A33340"/>
                </a:solidFill>
              </a:rPr>
              <a:t>residential</a:t>
            </a:r>
            <a:endParaRPr lang="en-US" sz="1100" b="1" dirty="0">
              <a:solidFill>
                <a:srgbClr val="A33340"/>
              </a:solidFill>
            </a:endParaRPr>
          </a:p>
        </p:txBody>
      </p:sp>
      <p:graphicFrame>
        <p:nvGraphicFramePr>
          <p:cNvPr id="16" name="SL42SH1"/>
          <p:cNvGraphicFramePr/>
          <p:nvPr>
            <p:extLst>
              <p:ext uri="{D42A27DB-BD31-4B8C-83A1-F6EECF244321}">
                <p14:modId xmlns:p14="http://schemas.microsoft.com/office/powerpoint/2010/main" val="541904419"/>
              </p:ext>
            </p:extLst>
          </p:nvPr>
        </p:nvGraphicFramePr>
        <p:xfrm>
          <a:off x="584070" y="1639383"/>
          <a:ext cx="376550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9"/>
          </p:nvPr>
        </p:nvSpPr>
        <p:spPr/>
        <p:txBody>
          <a:bodyPr/>
          <a:lstStyle/>
          <a:p>
            <a:pPr>
              <a:defRPr/>
            </a:pPr>
            <a:r>
              <a:rPr lang="en-US" dirty="0" smtClean="0"/>
              <a:t>AEO2022 Press Release            </a:t>
            </a:r>
          </a:p>
          <a:p>
            <a:pPr>
              <a:defRPr/>
            </a:pPr>
            <a:r>
              <a:rPr lang="en-US" dirty="0" smtClean="0"/>
              <a:t>March 3, 2022</a:t>
            </a:r>
            <a:endParaRPr lang="en-US" dirty="0"/>
          </a:p>
        </p:txBody>
      </p:sp>
    </p:spTree>
    <p:extLst>
      <p:ext uri="{BB962C8B-B14F-4D97-AF65-F5344CB8AC3E}">
        <p14:creationId xmlns:p14="http://schemas.microsoft.com/office/powerpoint/2010/main" val="639678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2696" y="16839"/>
            <a:ext cx="8020141" cy="761415"/>
          </a:xfrm>
        </p:spPr>
        <p:txBody>
          <a:bodyPr/>
          <a:lstStyle/>
          <a:p>
            <a:r>
              <a:rPr lang="en-US" sz="2600" dirty="0"/>
              <a:t>Energy-related CO</a:t>
            </a:r>
            <a:r>
              <a:rPr lang="en-US" sz="2600" baseline="-25000" dirty="0"/>
              <a:t>2 </a:t>
            </a:r>
            <a:r>
              <a:rPr lang="en-US" sz="2600" dirty="0" smtClean="0"/>
              <a:t>emissions </a:t>
            </a:r>
            <a:r>
              <a:rPr lang="en-US" sz="2600" dirty="0"/>
              <a:t>by sector and </a:t>
            </a:r>
            <a:r>
              <a:rPr lang="en-US" sz="2600" dirty="0" smtClean="0"/>
              <a:t>fuel</a:t>
            </a:r>
            <a:endParaRPr lang="en-US" sz="2600" dirty="0"/>
          </a:p>
        </p:txBody>
      </p:sp>
      <p:graphicFrame>
        <p:nvGraphicFramePr>
          <p:cNvPr id="9" name="EMI02a"/>
          <p:cNvGraphicFramePr>
            <a:graphicFrameLocks noGrp="1"/>
          </p:cNvGraphicFramePr>
          <p:nvPr>
            <p:ph sz="quarter" idx="12"/>
            <p:extLst>
              <p:ext uri="{D42A27DB-BD31-4B8C-83A1-F6EECF244321}">
                <p14:modId xmlns:p14="http://schemas.microsoft.com/office/powerpoint/2010/main" val="3068365114"/>
              </p:ext>
            </p:extLst>
          </p:nvPr>
        </p:nvGraphicFramePr>
        <p:xfrm>
          <a:off x="4663087" y="1258228"/>
          <a:ext cx="4024408" cy="301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EMI02b"/>
          <p:cNvGraphicFramePr>
            <a:graphicFrameLocks noGrp="1"/>
          </p:cNvGraphicFramePr>
          <p:nvPr>
            <p:ph sz="quarter" idx="13"/>
            <p:extLst>
              <p:ext uri="{D42A27DB-BD31-4B8C-83A1-F6EECF244321}">
                <p14:modId xmlns:p14="http://schemas.microsoft.com/office/powerpoint/2010/main" val="2602176650"/>
              </p:ext>
            </p:extLst>
          </p:nvPr>
        </p:nvGraphicFramePr>
        <p:xfrm>
          <a:off x="686495" y="1271364"/>
          <a:ext cx="3840480" cy="301752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p:cNvSpPr>
            <a:spLocks noGrp="1"/>
          </p:cNvSpPr>
          <p:nvPr>
            <p:ph type="body" sz="quarter" idx="18"/>
          </p:nvPr>
        </p:nvSpPr>
        <p:spPr>
          <a:xfrm>
            <a:off x="731897" y="1022398"/>
            <a:ext cx="4023360" cy="350851"/>
          </a:xfrm>
        </p:spPr>
        <p:txBody>
          <a:bodyPr lIns="0"/>
          <a:lstStyle/>
          <a:p>
            <a:pPr marL="0" indent="0" algn="l" eaLnBrk="0" hangingPunct="0">
              <a:spcBef>
                <a:spcPts val="0"/>
              </a:spcBef>
            </a:pPr>
            <a:r>
              <a:rPr lang="en-US" b="1" dirty="0" smtClean="0">
                <a:solidFill>
                  <a:sysClr val="windowText" lastClr="000000"/>
                </a:solidFill>
                <a:ea typeface="Times New Roman" charset="0"/>
                <a:cs typeface="Times New Roman" charset="0"/>
              </a:rPr>
              <a:t>Energy-related </a:t>
            </a:r>
            <a:r>
              <a:rPr lang="en-US" b="1" dirty="0" smtClean="0"/>
              <a:t>CO</a:t>
            </a:r>
            <a:r>
              <a:rPr lang="en-US" b="1" baseline="-25000" dirty="0" smtClean="0"/>
              <a:t>2 </a:t>
            </a:r>
            <a:r>
              <a:rPr lang="en-US" b="1" dirty="0" smtClean="0">
                <a:solidFill>
                  <a:sysClr val="windowText" lastClr="000000"/>
                </a:solidFill>
                <a:ea typeface="Times New Roman" charset="0"/>
                <a:cs typeface="Times New Roman" charset="0"/>
              </a:rPr>
              <a:t>emissions </a:t>
            </a:r>
            <a:r>
              <a:rPr lang="en-US" b="1" dirty="0">
                <a:solidFill>
                  <a:sysClr val="windowText" lastClr="000000"/>
                </a:solidFill>
                <a:ea typeface="Times New Roman" charset="0"/>
                <a:cs typeface="Times New Roman" charset="0"/>
              </a:rPr>
              <a:t>by </a:t>
            </a:r>
            <a:r>
              <a:rPr lang="en-US" b="1" dirty="0" smtClean="0">
                <a:ea typeface="Times New Roman" charset="0"/>
                <a:cs typeface="Times New Roman" charset="0"/>
              </a:rPr>
              <a:t>f</a:t>
            </a:r>
            <a:r>
              <a:rPr lang="en-US" b="1" dirty="0" smtClean="0">
                <a:solidFill>
                  <a:sysClr val="windowText" lastClr="000000"/>
                </a:solidFill>
                <a:ea typeface="Times New Roman" charset="0"/>
                <a:cs typeface="Times New Roman" charset="0"/>
              </a:rPr>
              <a:t>uel </a:t>
            </a:r>
          </a:p>
          <a:p>
            <a:pPr marL="0" indent="0" algn="l" eaLnBrk="0" hangingPunct="0">
              <a:spcBef>
                <a:spcPts val="0"/>
              </a:spcBef>
            </a:pPr>
            <a:r>
              <a:rPr lang="en-US" b="1" dirty="0" smtClean="0">
                <a:ea typeface="Times New Roman" charset="0"/>
                <a:cs typeface="Times New Roman" charset="0"/>
              </a:rPr>
              <a:t>AEO2022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indent="0" algn="l" eaLnBrk="0" hangingPunct="0">
              <a:spcBef>
                <a:spcPts val="0"/>
              </a:spcBef>
            </a:pPr>
            <a:r>
              <a:rPr lang="en-US" sz="1100" dirty="0">
                <a:solidFill>
                  <a:sysClr val="windowText" lastClr="000000"/>
                </a:solidFill>
                <a:ea typeface="Times New Roman" charset="0"/>
                <a:cs typeface="Times New Roman" charset="0"/>
              </a:rPr>
              <a:t>billion metric </a:t>
            </a:r>
            <a:r>
              <a:rPr lang="en-US" sz="1100" dirty="0" smtClean="0">
                <a:solidFill>
                  <a:sysClr val="windowText" lastClr="000000"/>
                </a:solidFill>
                <a:ea typeface="Times New Roman" charset="0"/>
                <a:cs typeface="Times New Roman" charset="0"/>
              </a:rPr>
              <a:t>tons  </a:t>
            </a:r>
            <a:endParaRPr lang="en-US" sz="1100" dirty="0">
              <a:solidFill>
                <a:sysClr val="windowText" lastClr="000000"/>
              </a:solidFill>
              <a:ea typeface="Times New Roman" charset="0"/>
              <a:cs typeface="Times New Roman" charset="0"/>
            </a:endParaRPr>
          </a:p>
        </p:txBody>
      </p:sp>
      <p:sp>
        <p:nvSpPr>
          <p:cNvPr id="4" name="Text Placeholder 3"/>
          <p:cNvSpPr>
            <a:spLocks noGrp="1"/>
          </p:cNvSpPr>
          <p:nvPr>
            <p:ph type="body" sz="quarter" idx="17"/>
          </p:nvPr>
        </p:nvSpPr>
        <p:spPr>
          <a:xfrm>
            <a:off x="4685789" y="1022398"/>
            <a:ext cx="3931920" cy="350851"/>
          </a:xfrm>
        </p:spPr>
        <p:txBody>
          <a:bodyPr/>
          <a:lstStyle/>
          <a:p>
            <a:pPr marL="0" lvl="0" indent="0" eaLnBrk="0" fontAlgn="auto" hangingPunct="0">
              <a:spcBef>
                <a:spcPts val="0"/>
              </a:spcBef>
              <a:spcAft>
                <a:spcPts val="0"/>
              </a:spcAft>
              <a:defRPr/>
            </a:pPr>
            <a:r>
              <a:rPr lang="en-US" b="1" dirty="0" smtClean="0">
                <a:solidFill>
                  <a:sysClr val="windowText" lastClr="000000"/>
                </a:solidFill>
                <a:ea typeface="Times New Roman" charset="0"/>
                <a:cs typeface="Times New Roman" charset="0"/>
              </a:rPr>
              <a:t>Energy-related </a:t>
            </a:r>
            <a:r>
              <a:rPr lang="en-US" b="1" dirty="0" smtClean="0"/>
              <a:t>CO</a:t>
            </a:r>
            <a:r>
              <a:rPr lang="en-US" b="1" baseline="-25000" dirty="0" smtClean="0"/>
              <a:t>2 </a:t>
            </a:r>
            <a:r>
              <a:rPr lang="en-US" b="1" dirty="0" smtClean="0">
                <a:solidFill>
                  <a:sysClr val="windowText" lastClr="000000"/>
                </a:solidFill>
                <a:ea typeface="Times New Roman" charset="0"/>
                <a:cs typeface="Times New Roman" charset="0"/>
              </a:rPr>
              <a:t>emissions </a:t>
            </a:r>
            <a:r>
              <a:rPr lang="en-US" b="1" dirty="0">
                <a:solidFill>
                  <a:sysClr val="windowText" lastClr="000000"/>
                </a:solidFill>
                <a:ea typeface="Times New Roman" charset="0"/>
                <a:cs typeface="Times New Roman" charset="0"/>
              </a:rPr>
              <a:t>by </a:t>
            </a:r>
            <a:r>
              <a:rPr lang="en-US" b="1" dirty="0" smtClean="0">
                <a:solidFill>
                  <a:sysClr val="windowText" lastClr="000000"/>
                </a:solidFill>
                <a:ea typeface="Times New Roman" charset="0"/>
                <a:cs typeface="Times New Roman" charset="0"/>
              </a:rPr>
              <a:t>sector</a:t>
            </a:r>
          </a:p>
          <a:p>
            <a:pPr marL="0" lvl="0" indent="0" eaLnBrk="0" fontAlgn="auto" hangingPunct="0">
              <a:spcBef>
                <a:spcPts val="0"/>
              </a:spcBef>
              <a:spcAft>
                <a:spcPts val="0"/>
              </a:spcAft>
              <a:defRPr/>
            </a:pPr>
            <a:r>
              <a:rPr lang="en-US" b="1" dirty="0" smtClean="0">
                <a:ea typeface="Times New Roman" charset="0"/>
                <a:cs typeface="Times New Roman" charset="0"/>
              </a:rPr>
              <a:t>AEO2022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lvl="0" indent="0" eaLnBrk="0" fontAlgn="auto" hangingPunct="0">
              <a:spcBef>
                <a:spcPts val="0"/>
              </a:spcBef>
              <a:spcAft>
                <a:spcPts val="0"/>
              </a:spcAft>
              <a:defRPr/>
            </a:pPr>
            <a:r>
              <a:rPr lang="en-US" sz="1100" kern="0" dirty="0">
                <a:solidFill>
                  <a:sysClr val="windowText" lastClr="000000"/>
                </a:solidFill>
                <a:ea typeface="Times New Roman" charset="0"/>
                <a:cs typeface="Times New Roman" charset="0"/>
              </a:rPr>
              <a:t>billion metric tons</a:t>
            </a:r>
            <a:endParaRPr lang="en-US" sz="1100" dirty="0">
              <a:solidFill>
                <a:sysClr val="windowText" lastClr="000000"/>
              </a:solidFill>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a:t>
            </a:fld>
            <a:endParaRPr lang="en-US" dirty="0"/>
          </a:p>
        </p:txBody>
      </p:sp>
      <p:sp>
        <p:nvSpPr>
          <p:cNvPr id="12" name="Text Placeholder 4"/>
          <p:cNvSpPr>
            <a:spLocks noGrp="1"/>
          </p:cNvSpPr>
          <p:nvPr>
            <p:ph type="body" sz="quarter" idx="16"/>
          </p:nvPr>
        </p:nvSpPr>
        <p:spPr>
          <a:xfrm>
            <a:off x="712696" y="4336152"/>
            <a:ext cx="8001000" cy="321270"/>
          </a:xfrm>
        </p:spPr>
        <p:txBody>
          <a:bodyPr/>
          <a:lstStyle/>
          <a:p>
            <a:r>
              <a:rPr lang="en-US" i="0" dirty="0" smtClean="0"/>
              <a:t>Note: Series does not include greenhouse gases other than CO</a:t>
            </a:r>
            <a:r>
              <a:rPr lang="en-US" i="0" baseline="-25000" dirty="0" smtClean="0"/>
              <a:t>2</a:t>
            </a:r>
            <a:r>
              <a:rPr lang="en-US" i="0" dirty="0" smtClean="0"/>
              <a:t>. Industrial sector CO</a:t>
            </a:r>
            <a:r>
              <a:rPr lang="en-US" i="0" baseline="-25000" dirty="0" smtClean="0"/>
              <a:t>2 </a:t>
            </a:r>
            <a:r>
              <a:rPr lang="en-US" i="0" dirty="0" smtClean="0"/>
              <a:t>emissions </a:t>
            </a:r>
            <a:r>
              <a:rPr lang="en-US" i="0" dirty="0"/>
              <a:t>do not include process emissions, such as the emissions from cement clinker production.</a:t>
            </a:r>
          </a:p>
        </p:txBody>
      </p:sp>
      <p:sp>
        <p:nvSpPr>
          <p:cNvPr id="3" name="Footer Placeholder 2"/>
          <p:cNvSpPr>
            <a:spLocks noGrp="1"/>
          </p:cNvSpPr>
          <p:nvPr>
            <p:ph type="ftr" sz="quarter" idx="19"/>
          </p:nvPr>
        </p:nvSpPr>
        <p:spPr/>
        <p:txBody>
          <a:bodyPr/>
          <a:lstStyle/>
          <a:p>
            <a:pPr>
              <a:defRPr/>
            </a:pPr>
            <a:r>
              <a:rPr lang="en-US" dirty="0" smtClean="0"/>
              <a:t>AEO2022 Press Release            </a:t>
            </a:r>
          </a:p>
          <a:p>
            <a:pPr>
              <a:defRPr/>
            </a:pPr>
            <a:r>
              <a:rPr lang="en-US" dirty="0" smtClean="0"/>
              <a:t>March 3, 2022</a:t>
            </a:r>
            <a:endParaRPr lang="en-US" dirty="0"/>
          </a:p>
        </p:txBody>
      </p:sp>
    </p:spTree>
    <p:extLst>
      <p:ext uri="{BB962C8B-B14F-4D97-AF65-F5344CB8AC3E}">
        <p14:creationId xmlns:p14="http://schemas.microsoft.com/office/powerpoint/2010/main" val="2741246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605"/>
            <a:ext cx="8001000" cy="395772"/>
          </a:xfrm>
        </p:spPr>
        <p:txBody>
          <a:bodyPr/>
          <a:lstStyle/>
          <a:p>
            <a:r>
              <a:rPr lang="en-US" dirty="0" smtClean="0"/>
              <a:t>AEO2022 Highlights</a:t>
            </a:r>
            <a:endParaRPr lang="en-US"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solidFill>
                  <a:schemeClr val="bg1">
                    <a:lumMod val="75000"/>
                  </a:schemeClr>
                </a:solidFill>
              </a:rPr>
              <a:t>Petroleum and natural gas remain the most-consumed sources of energy in the United States through 2050, but renewable energy is the fastest growing  </a:t>
            </a:r>
          </a:p>
          <a:p>
            <a:r>
              <a:rPr lang="en-US" dirty="0"/>
              <a:t>Wind and solar incentives, along with falling technology costs, support robust competition with natural gas for electricity generation, while the shares of coal and nuclear power decrease in the U.S. electricity mix</a:t>
            </a:r>
          </a:p>
          <a:p>
            <a:r>
              <a:rPr lang="en-US" dirty="0">
                <a:solidFill>
                  <a:schemeClr val="bg1">
                    <a:lumMod val="75000"/>
                  </a:schemeClr>
                </a:solidFill>
              </a:rPr>
              <a:t>U.S. crude oil production reaches record highs, while natural gas production is increasingly driven by natural gas exports </a:t>
            </a:r>
            <a:endParaRPr lang="en-US" dirty="0">
              <a:solidFill>
                <a:schemeClr val="bg1">
                  <a:lumMod val="75000"/>
                </a:schemeClr>
              </a:solidFill>
            </a:endParaRPr>
          </a:p>
        </p:txBody>
      </p:sp>
      <p:sp>
        <p:nvSpPr>
          <p:cNvPr id="4" name="Footer Placeholder 3"/>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13</a:t>
            </a:fld>
            <a:endParaRPr lang="en-US" dirty="0"/>
          </a:p>
        </p:txBody>
      </p:sp>
    </p:spTree>
    <p:extLst>
      <p:ext uri="{BB962C8B-B14F-4D97-AF65-F5344CB8AC3E}">
        <p14:creationId xmlns:p14="http://schemas.microsoft.com/office/powerpoint/2010/main" val="3571899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7"/>
          </p:nvPr>
        </p:nvSpPr>
        <p:spPr>
          <a:xfrm>
            <a:off x="653996" y="4766744"/>
            <a:ext cx="2808288" cy="295275"/>
          </a:xfrm>
        </p:spPr>
        <p:txBody>
          <a:bodyPr/>
          <a:lstStyle/>
          <a:p>
            <a:pPr>
              <a:defRPr/>
            </a:pPr>
            <a:r>
              <a:rPr lang="en-US" dirty="0" smtClean="0"/>
              <a:t>AEO2022 Press Release            </a:t>
            </a:r>
          </a:p>
          <a:p>
            <a:pPr>
              <a:defRPr/>
            </a:pPr>
            <a:r>
              <a:rPr lang="en-US" dirty="0" smtClean="0"/>
              <a:t>March 3, 2022</a:t>
            </a:r>
            <a:endParaRPr lang="en-US" dirty="0"/>
          </a:p>
        </p:txBody>
      </p:sp>
      <p:sp>
        <p:nvSpPr>
          <p:cNvPr id="2" name="Title 1"/>
          <p:cNvSpPr>
            <a:spLocks noGrp="1"/>
          </p:cNvSpPr>
          <p:nvPr>
            <p:ph type="title"/>
          </p:nvPr>
        </p:nvSpPr>
        <p:spPr>
          <a:xfrm>
            <a:off x="653996" y="566611"/>
            <a:ext cx="8414434" cy="430916"/>
          </a:xfrm>
        </p:spPr>
        <p:txBody>
          <a:bodyPr/>
          <a:lstStyle/>
          <a:p>
            <a:r>
              <a:rPr lang="en-US" dirty="0"/>
              <a:t>The U.S. annual average electricity growth rate remains below 1% across much of the projection period in the Reference case</a:t>
            </a:r>
            <a:endParaRPr lang="en-US" strike="sngStrike" dirty="0">
              <a:solidFill>
                <a:srgbClr val="FF0000"/>
              </a:solidFill>
            </a:endParaRPr>
          </a:p>
        </p:txBody>
      </p:sp>
      <p:sp>
        <p:nvSpPr>
          <p:cNvPr id="6" name="Slide Number Placeholder 5"/>
          <p:cNvSpPr>
            <a:spLocks noGrp="1"/>
          </p:cNvSpPr>
          <p:nvPr>
            <p:ph type="sldNum" sz="quarter" idx="4"/>
          </p:nvPr>
        </p:nvSpPr>
        <p:spPr>
          <a:xfrm>
            <a:off x="8631247" y="4788175"/>
            <a:ext cx="384175" cy="273844"/>
          </a:xfrm>
        </p:spPr>
        <p:txBody>
          <a:bodyPr/>
          <a:lstStyle/>
          <a:p>
            <a:pPr>
              <a:defRPr/>
            </a:pPr>
            <a:fld id="{84948DD1-5963-4816-BE5A-05BCCCAC15E0}" type="slidenum">
              <a:rPr lang="en-US" smtClean="0"/>
              <a:pPr>
                <a:defRPr/>
              </a:pPr>
              <a:t>14</a:t>
            </a:fld>
            <a:endParaRPr lang="en-US" dirty="0"/>
          </a:p>
        </p:txBody>
      </p:sp>
      <p:sp>
        <p:nvSpPr>
          <p:cNvPr id="8" name="TextBox 1"/>
          <p:cNvSpPr txBox="1"/>
          <p:nvPr/>
        </p:nvSpPr>
        <p:spPr bwMode="auto">
          <a:xfrm>
            <a:off x="653996" y="1290885"/>
            <a:ext cx="3744946" cy="824934"/>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i="0" dirty="0" smtClean="0">
              <a:solidFill>
                <a:sysClr val="windowText" lastClr="000000"/>
              </a:solidFill>
              <a:latin typeface="+mn-lt"/>
              <a:ea typeface="Times New Roman" charset="0"/>
              <a:cs typeface="Times New Roman" charset="0"/>
            </a:endParaRPr>
          </a:p>
        </p:txBody>
      </p:sp>
      <p:graphicFrame>
        <p:nvGraphicFramePr>
          <p:cNvPr id="11" name="SL44SH0"/>
          <p:cNvGraphicFramePr>
            <a:graphicFrameLocks/>
          </p:cNvGraphicFramePr>
          <p:nvPr>
            <p:extLst>
              <p:ext uri="{D42A27DB-BD31-4B8C-83A1-F6EECF244321}">
                <p14:modId xmlns:p14="http://schemas.microsoft.com/office/powerpoint/2010/main" val="2239405773"/>
              </p:ext>
            </p:extLst>
          </p:nvPr>
        </p:nvGraphicFramePr>
        <p:xfrm>
          <a:off x="653995" y="1071731"/>
          <a:ext cx="4205171" cy="3334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L44SH1"/>
          <p:cNvGraphicFramePr>
            <a:graphicFrameLocks noGrp="1"/>
          </p:cNvGraphicFramePr>
          <p:nvPr>
            <p:ph sz="quarter" idx="13"/>
            <p:extLst>
              <p:ext uri="{D42A27DB-BD31-4B8C-83A1-F6EECF244321}">
                <p14:modId xmlns:p14="http://schemas.microsoft.com/office/powerpoint/2010/main" val="2132951278"/>
              </p:ext>
            </p:extLst>
          </p:nvPr>
        </p:nvGraphicFramePr>
        <p:xfrm>
          <a:off x="5002749" y="1071732"/>
          <a:ext cx="3929653" cy="32593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6124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98398"/>
            <a:ext cx="8001000" cy="765314"/>
          </a:xfrm>
          <a:prstGeom prst="rect">
            <a:avLst/>
          </a:prstGeom>
        </p:spPr>
        <p:txBody>
          <a:bodyPr anchor="b"/>
          <a:lstStyle/>
          <a:p>
            <a:r>
              <a:rPr lang="en-US" dirty="0" smtClean="0"/>
              <a:t>Renewables consumption </a:t>
            </a:r>
            <a:r>
              <a:rPr lang="en-US" dirty="0"/>
              <a:t>for electricity generation </a:t>
            </a:r>
            <a:r>
              <a:rPr lang="en-US" dirty="0" smtClean="0"/>
              <a:t>grows significantly </a:t>
            </a:r>
            <a:r>
              <a:rPr lang="en-US" dirty="0"/>
              <a:t>in all cases, even as it trades off with nuclear, coal, and natural gas</a:t>
            </a:r>
          </a:p>
        </p:txBody>
      </p:sp>
      <p:sp>
        <p:nvSpPr>
          <p:cNvPr id="5" name="Slide Number Placeholder 4"/>
          <p:cNvSpPr>
            <a:spLocks noGrp="1"/>
          </p:cNvSpPr>
          <p:nvPr>
            <p:ph type="sldNum" sz="quarter" idx="4"/>
          </p:nvPr>
        </p:nvSpPr>
        <p:spPr>
          <a:xfrm>
            <a:off x="8648303" y="4807514"/>
            <a:ext cx="384175" cy="273844"/>
          </a:xfrm>
          <a:prstGeom prst="rect">
            <a:avLst/>
          </a:prstGeom>
        </p:spPr>
        <p:txBody>
          <a:bodyPr/>
          <a:lstStyle/>
          <a:p>
            <a:pPr>
              <a:defRPr/>
            </a:pPr>
            <a:fld id="{84948DD1-5963-4816-BE5A-05BCCCAC15E0}" type="slidenum">
              <a:rPr lang="en-US" smtClean="0"/>
              <a:pPr>
                <a:defRPr/>
              </a:pPr>
              <a:t>15</a:t>
            </a:fld>
            <a:endParaRPr lang="en-US" dirty="0"/>
          </a:p>
        </p:txBody>
      </p:sp>
      <p:sp>
        <p:nvSpPr>
          <p:cNvPr id="3" name="Footer Placeholder 2"/>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22" name="Text Placeholder 2"/>
          <p:cNvSpPr>
            <a:spLocks noGrp="1"/>
          </p:cNvSpPr>
          <p:nvPr>
            <p:ph type="body" sz="quarter" idx="16"/>
          </p:nvPr>
        </p:nvSpPr>
        <p:spPr>
          <a:xfrm>
            <a:off x="685800" y="4457700"/>
            <a:ext cx="8001000" cy="205740"/>
          </a:xfrm>
        </p:spPr>
        <p:txBody>
          <a:bodyPr/>
          <a:lstStyle/>
          <a:p>
            <a:r>
              <a:rPr lang="en-US" i="0" dirty="0" smtClean="0"/>
              <a:t>Note: Other renewables </a:t>
            </a:r>
            <a:r>
              <a:rPr lang="en-US" i="0" dirty="0"/>
              <a:t>category </a:t>
            </a:r>
            <a:r>
              <a:rPr lang="en-US" i="0" dirty="0" smtClean="0"/>
              <a:t>includes electricity generation from hydroelectric, geothermal, wood, and other biomass sources. </a:t>
            </a:r>
            <a:endParaRPr lang="en-US" i="0" dirty="0"/>
          </a:p>
        </p:txBody>
      </p:sp>
      <p:graphicFrame>
        <p:nvGraphicFramePr>
          <p:cNvPr id="10" name="SL46SH0"/>
          <p:cNvGraphicFramePr>
            <a:graphicFrameLocks/>
          </p:cNvGraphicFramePr>
          <p:nvPr>
            <p:extLst>
              <p:ext uri="{D42A27DB-BD31-4B8C-83A1-F6EECF244321}">
                <p14:modId xmlns:p14="http://schemas.microsoft.com/office/powerpoint/2010/main" val="1851265270"/>
              </p:ext>
            </p:extLst>
          </p:nvPr>
        </p:nvGraphicFramePr>
        <p:xfrm>
          <a:off x="6321817" y="1330322"/>
          <a:ext cx="2598737"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SL46SH1"/>
          <p:cNvGraphicFramePr>
            <a:graphicFrameLocks/>
          </p:cNvGraphicFramePr>
          <p:nvPr>
            <p:extLst>
              <p:ext uri="{D42A27DB-BD31-4B8C-83A1-F6EECF244321}">
                <p14:modId xmlns:p14="http://schemas.microsoft.com/office/powerpoint/2010/main" val="4976605"/>
              </p:ext>
            </p:extLst>
          </p:nvPr>
        </p:nvGraphicFramePr>
        <p:xfrm>
          <a:off x="3619892" y="1330322"/>
          <a:ext cx="260032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SL46SH2"/>
          <p:cNvGraphicFramePr>
            <a:graphicFrameLocks/>
          </p:cNvGraphicFramePr>
          <p:nvPr>
            <p:extLst>
              <p:ext uri="{D42A27DB-BD31-4B8C-83A1-F6EECF244321}">
                <p14:modId xmlns:p14="http://schemas.microsoft.com/office/powerpoint/2010/main" val="4246999780"/>
              </p:ext>
            </p:extLst>
          </p:nvPr>
        </p:nvGraphicFramePr>
        <p:xfrm>
          <a:off x="584200" y="1330322"/>
          <a:ext cx="2700338"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p:cNvSpPr txBox="1"/>
          <p:nvPr/>
        </p:nvSpPr>
        <p:spPr>
          <a:xfrm>
            <a:off x="2970379" y="2170130"/>
            <a:ext cx="1034717" cy="1954381"/>
          </a:xfrm>
          <a:prstGeom prst="rect">
            <a:avLst/>
          </a:prstGeom>
          <a:noFill/>
        </p:spPr>
        <p:txBody>
          <a:bodyPr wrap="square" rtlCol="0">
            <a:spAutoFit/>
          </a:bodyPr>
          <a:lstStyle/>
          <a:p>
            <a:r>
              <a:rPr lang="en-US" sz="1100" b="1" dirty="0">
                <a:solidFill>
                  <a:srgbClr val="0096D7"/>
                </a:solidFill>
              </a:rPr>
              <a:t>n</a:t>
            </a:r>
            <a:r>
              <a:rPr lang="en-US" sz="1100" b="1" dirty="0" smtClean="0">
                <a:solidFill>
                  <a:srgbClr val="0096D7"/>
                </a:solidFill>
              </a:rPr>
              <a:t>atural </a:t>
            </a:r>
          </a:p>
          <a:p>
            <a:r>
              <a:rPr lang="en-US" sz="1100" b="1" dirty="0">
                <a:solidFill>
                  <a:srgbClr val="0096D7"/>
                </a:solidFill>
              </a:rPr>
              <a:t>g</a:t>
            </a:r>
            <a:r>
              <a:rPr lang="en-US" sz="1100" b="1" dirty="0" smtClean="0">
                <a:solidFill>
                  <a:srgbClr val="0096D7"/>
                </a:solidFill>
              </a:rPr>
              <a:t>as</a:t>
            </a:r>
            <a:r>
              <a:rPr lang="en-US" sz="1100" b="1" dirty="0" smtClean="0"/>
              <a:t/>
            </a:r>
            <a:br>
              <a:rPr lang="en-US" sz="1100" b="1" dirty="0" smtClean="0"/>
            </a:br>
            <a:r>
              <a:rPr lang="en-US" sz="1100" b="1" dirty="0" smtClean="0"/>
              <a:t/>
            </a:r>
            <a:br>
              <a:rPr lang="en-US" sz="1100" b="1" dirty="0" smtClean="0"/>
            </a:br>
            <a:r>
              <a:rPr lang="en-US" sz="1100" b="1" dirty="0" smtClean="0"/>
              <a:t/>
            </a:r>
            <a:br>
              <a:rPr lang="en-US" sz="1100" b="1" dirty="0" smtClean="0"/>
            </a:br>
            <a:r>
              <a:rPr lang="en-US" sz="1100" b="1" dirty="0">
                <a:solidFill>
                  <a:srgbClr val="FFD028"/>
                </a:solidFill>
              </a:rPr>
              <a:t>s</a:t>
            </a:r>
            <a:r>
              <a:rPr lang="en-US" sz="1100" b="1" dirty="0" smtClean="0">
                <a:solidFill>
                  <a:srgbClr val="FFD028"/>
                </a:solidFill>
              </a:rPr>
              <a:t>olar</a:t>
            </a:r>
            <a:r>
              <a:rPr lang="en-US" sz="1100" b="1" dirty="0" smtClean="0"/>
              <a:t/>
            </a:r>
            <a:br>
              <a:rPr lang="en-US" sz="1100" b="1" dirty="0" smtClean="0"/>
            </a:br>
            <a:endParaRPr lang="en-US" sz="1100" b="1" dirty="0" smtClean="0"/>
          </a:p>
          <a:p>
            <a:r>
              <a:rPr lang="en-US" sz="1100" b="1" dirty="0">
                <a:solidFill>
                  <a:srgbClr val="619A37"/>
                </a:solidFill>
              </a:rPr>
              <a:t>w</a:t>
            </a:r>
            <a:r>
              <a:rPr lang="en-US" sz="1100" b="1" dirty="0" smtClean="0">
                <a:solidFill>
                  <a:srgbClr val="619A37"/>
                </a:solidFill>
              </a:rPr>
              <a:t>ind</a:t>
            </a:r>
          </a:p>
          <a:p>
            <a:r>
              <a:rPr lang="en-US" sz="1100" b="1" dirty="0">
                <a:solidFill>
                  <a:srgbClr val="A33340"/>
                </a:solidFill>
              </a:rPr>
              <a:t>n</a:t>
            </a:r>
            <a:r>
              <a:rPr lang="en-US" sz="1100" b="1" dirty="0" smtClean="0">
                <a:solidFill>
                  <a:srgbClr val="A33340"/>
                </a:solidFill>
              </a:rPr>
              <a:t>uclear</a:t>
            </a:r>
            <a:r>
              <a:rPr lang="en-US" sz="1100" b="1" dirty="0" smtClean="0"/>
              <a:t/>
            </a:r>
            <a:br>
              <a:rPr lang="en-US" sz="1100" b="1" dirty="0" smtClean="0"/>
            </a:br>
            <a:r>
              <a:rPr lang="en-US" sz="1100" b="1" dirty="0">
                <a:solidFill>
                  <a:srgbClr val="8B8B8B"/>
                </a:solidFill>
              </a:rPr>
              <a:t>c</a:t>
            </a:r>
            <a:r>
              <a:rPr lang="en-US" sz="1100" b="1" dirty="0" smtClean="0">
                <a:solidFill>
                  <a:srgbClr val="8B8B8B"/>
                </a:solidFill>
              </a:rPr>
              <a:t>oal</a:t>
            </a:r>
          </a:p>
          <a:p>
            <a:r>
              <a:rPr lang="en-US" sz="1100" b="1" dirty="0">
                <a:solidFill>
                  <a:srgbClr val="7030A0"/>
                </a:solidFill>
              </a:rPr>
              <a:t>o</a:t>
            </a:r>
            <a:r>
              <a:rPr lang="en-US" sz="1100" b="1" dirty="0" smtClean="0">
                <a:solidFill>
                  <a:srgbClr val="7030A0"/>
                </a:solidFill>
              </a:rPr>
              <a:t>ther </a:t>
            </a:r>
            <a:r>
              <a:rPr lang="en-US" sz="1100" b="1" dirty="0">
                <a:solidFill>
                  <a:srgbClr val="7030A0"/>
                </a:solidFill>
              </a:rPr>
              <a:t>r</a:t>
            </a:r>
            <a:r>
              <a:rPr lang="en-US" sz="1100" b="1" dirty="0" smtClean="0">
                <a:solidFill>
                  <a:srgbClr val="7030A0"/>
                </a:solidFill>
              </a:rPr>
              <a:t>enewables</a:t>
            </a:r>
            <a:endParaRPr lang="en-US" sz="1100" b="1" dirty="0">
              <a:solidFill>
                <a:srgbClr val="7030A0"/>
              </a:solidFill>
            </a:endParaRPr>
          </a:p>
        </p:txBody>
      </p:sp>
      <p:sp>
        <p:nvSpPr>
          <p:cNvPr id="4" name="Rectangle 3"/>
          <p:cNvSpPr/>
          <p:nvPr/>
        </p:nvSpPr>
        <p:spPr>
          <a:xfrm>
            <a:off x="584200" y="939989"/>
            <a:ext cx="2074607" cy="461665"/>
          </a:xfrm>
          <a:prstGeom prst="rect">
            <a:avLst/>
          </a:prstGeom>
        </p:spPr>
        <p:txBody>
          <a:bodyPr wrap="none">
            <a:spAutoFit/>
          </a:bodyPr>
          <a:lstStyle/>
          <a:p>
            <a:r>
              <a:rPr lang="en-US" sz="1200" b="1" dirty="0">
                <a:ea typeface="Times New Roman" charset="0"/>
                <a:cs typeface="Times New Roman" charset="0"/>
              </a:rPr>
              <a:t>U.S. electricity </a:t>
            </a:r>
            <a:r>
              <a:rPr lang="en-US" sz="1200" b="1" dirty="0" smtClean="0">
                <a:ea typeface="Times New Roman" charset="0"/>
                <a:cs typeface="Times New Roman" charset="0"/>
              </a:rPr>
              <a:t>generation</a:t>
            </a:r>
          </a:p>
          <a:p>
            <a:r>
              <a:rPr lang="en-US" sz="1100" dirty="0">
                <a:ea typeface="Times New Roman" charset="0"/>
                <a:cs typeface="Times New Roman" charset="0"/>
              </a:rPr>
              <a:t>billion </a:t>
            </a:r>
            <a:r>
              <a:rPr lang="en-US" sz="1100" dirty="0" smtClean="0">
                <a:ea typeface="Times New Roman" charset="0"/>
                <a:cs typeface="Times New Roman" charset="0"/>
              </a:rPr>
              <a:t>kilowatthours</a:t>
            </a:r>
            <a:endParaRPr lang="en-US" sz="1100" dirty="0"/>
          </a:p>
        </p:txBody>
      </p:sp>
    </p:spTree>
    <p:extLst>
      <p:ext uri="{BB962C8B-B14F-4D97-AF65-F5344CB8AC3E}">
        <p14:creationId xmlns:p14="http://schemas.microsoft.com/office/powerpoint/2010/main" val="3356072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16</a:t>
            </a:fld>
            <a:endParaRPr lang="en-US" dirty="0">
              <a:solidFill>
                <a:srgbClr val="000000"/>
              </a:solidFill>
            </a:endParaRPr>
          </a:p>
        </p:txBody>
      </p:sp>
      <p:sp>
        <p:nvSpPr>
          <p:cNvPr id="12" name="Slide Number Placeholder 4"/>
          <p:cNvSpPr txBox="1">
            <a:spLocks/>
          </p:cNvSpPr>
          <p:nvPr/>
        </p:nvSpPr>
        <p:spPr>
          <a:xfrm>
            <a:off x="8663051" y="4814888"/>
            <a:ext cx="384175" cy="273844"/>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rgbClr val="000000"/>
              </a:solidFill>
            </a:endParaRPr>
          </a:p>
        </p:txBody>
      </p:sp>
      <p:sp>
        <p:nvSpPr>
          <p:cNvPr id="14" name="TextBox 1"/>
          <p:cNvSpPr txBox="1"/>
          <p:nvPr/>
        </p:nvSpPr>
        <p:spPr>
          <a:xfrm>
            <a:off x="719216" y="713115"/>
            <a:ext cx="8239125" cy="9429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b="0" baseline="0" dirty="0">
              <a:latin typeface="Arial" panose="020B0604020202020204" pitchFamily="34" charset="0"/>
              <a:cs typeface="Arial" panose="020B0604020202020204" pitchFamily="34" charset="0"/>
            </a:endParaRPr>
          </a:p>
        </p:txBody>
      </p:sp>
      <p:sp>
        <p:nvSpPr>
          <p:cNvPr id="16" name="TextBox 1"/>
          <p:cNvSpPr txBox="1"/>
          <p:nvPr/>
        </p:nvSpPr>
        <p:spPr>
          <a:xfrm>
            <a:off x="438307" y="738517"/>
            <a:ext cx="8410969" cy="8223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Arial" panose="020B0604020202020204" pitchFamily="34" charset="0"/>
                <a:cs typeface="Arial" panose="020B0604020202020204" pitchFamily="34" charset="0"/>
              </a:rPr>
              <a:t>Hourly U.S. electricity generation and load by </a:t>
            </a:r>
            <a:r>
              <a:rPr lang="en-US" sz="1200" b="1" dirty="0" smtClean="0">
                <a:latin typeface="Arial" panose="020B0604020202020204" pitchFamily="34" charset="0"/>
                <a:cs typeface="Arial" panose="020B0604020202020204" pitchFamily="34" charset="0"/>
              </a:rPr>
              <a:t>fuel </a:t>
            </a:r>
            <a:r>
              <a:rPr lang="en-US" sz="1200" b="1" dirty="0">
                <a:latin typeface="Arial" panose="020B0604020202020204" pitchFamily="34" charset="0"/>
                <a:cs typeface="Arial" panose="020B0604020202020204" pitchFamily="34" charset="0"/>
              </a:rPr>
              <a:t>for selected cases and </a:t>
            </a:r>
            <a:r>
              <a:rPr lang="en-US" sz="1200" b="1" dirty="0" smtClean="0">
                <a:latin typeface="Arial" panose="020B0604020202020204" pitchFamily="34" charset="0"/>
                <a:cs typeface="Arial" panose="020B0604020202020204" pitchFamily="34" charset="0"/>
              </a:rPr>
              <a:t>years</a:t>
            </a:r>
            <a:endParaRPr lang="en-US" sz="1200" b="1" dirty="0">
              <a:latin typeface="Arial" panose="020B0604020202020204" pitchFamily="34" charset="0"/>
              <a:cs typeface="Arial" panose="020B0604020202020204" pitchFamily="34" charset="0"/>
            </a:endParaRPr>
          </a:p>
          <a:p>
            <a:r>
              <a:rPr lang="en-US" b="0" baseline="0" dirty="0">
                <a:latin typeface="Arial" panose="020B0604020202020204" pitchFamily="34" charset="0"/>
                <a:cs typeface="Arial" panose="020B0604020202020204" pitchFamily="34" charset="0"/>
              </a:rPr>
              <a:t>billion </a:t>
            </a:r>
            <a:r>
              <a:rPr lang="en-US" b="0" baseline="0" dirty="0" err="1" smtClean="0">
                <a:latin typeface="Arial" panose="020B0604020202020204" pitchFamily="34" charset="0"/>
                <a:cs typeface="Arial" panose="020B0604020202020204" pitchFamily="34" charset="0"/>
              </a:rPr>
              <a:t>kilowatthours</a:t>
            </a:r>
            <a:endParaRPr lang="en-US" b="0" baseline="0" dirty="0" smtClean="0">
              <a:latin typeface="Arial" panose="020B0604020202020204" pitchFamily="34" charset="0"/>
              <a:cs typeface="Arial" panose="020B0604020202020204" pitchFamily="34" charset="0"/>
            </a:endParaRPr>
          </a:p>
          <a:p>
            <a:endParaRPr lang="en-US" sz="900" b="0" baseline="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effectLst/>
                <a:latin typeface="Arial" panose="020B0604020202020204" pitchFamily="34" charset="0"/>
                <a:cs typeface="Arial" panose="020B0604020202020204" pitchFamily="34" charset="0"/>
              </a:rPr>
              <a:t>            AEO2022</a:t>
            </a:r>
            <a:r>
              <a:rPr lang="en-US" baseline="0" dirty="0" smtClean="0">
                <a:effectLst/>
                <a:latin typeface="Arial" panose="020B0604020202020204" pitchFamily="34" charset="0"/>
                <a:cs typeface="Arial" panose="020B0604020202020204" pitchFamily="34" charset="0"/>
              </a:rPr>
              <a:t> </a:t>
            </a:r>
            <a:r>
              <a:rPr lang="en-US" baseline="0" dirty="0">
                <a:effectLst/>
                <a:latin typeface="Arial" panose="020B0604020202020204" pitchFamily="34" charset="0"/>
                <a:cs typeface="Arial" panose="020B0604020202020204" pitchFamily="34" charset="0"/>
              </a:rPr>
              <a:t>Reference case, 2021     </a:t>
            </a:r>
            <a:r>
              <a:rPr lang="en-US" baseline="0" dirty="0" smtClean="0">
                <a:effectLst/>
                <a:latin typeface="Arial" panose="020B0604020202020204" pitchFamily="34" charset="0"/>
                <a:cs typeface="Arial" panose="020B0604020202020204" pitchFamily="34" charset="0"/>
              </a:rPr>
              <a:t>         AEO2022 </a:t>
            </a:r>
            <a:r>
              <a:rPr lang="en-US" baseline="0" dirty="0">
                <a:effectLst/>
                <a:latin typeface="Arial" panose="020B0604020202020204" pitchFamily="34" charset="0"/>
                <a:cs typeface="Arial" panose="020B0604020202020204" pitchFamily="34" charset="0"/>
              </a:rPr>
              <a:t>Reference case, 2050     </a:t>
            </a:r>
            <a:r>
              <a:rPr lang="en-US" baseline="0" dirty="0" smtClean="0">
                <a:effectLst/>
                <a:latin typeface="Arial" panose="020B0604020202020204" pitchFamily="34" charset="0"/>
                <a:cs typeface="Arial" panose="020B0604020202020204" pitchFamily="34" charset="0"/>
              </a:rPr>
              <a:t>    AEO2022 </a:t>
            </a:r>
            <a:r>
              <a:rPr lang="en-US" baseline="0" dirty="0">
                <a:effectLst/>
                <a:latin typeface="Arial" panose="020B0604020202020204" pitchFamily="34" charset="0"/>
                <a:cs typeface="Arial" panose="020B0604020202020204" pitchFamily="34" charset="0"/>
              </a:rPr>
              <a:t>Low Renewables Cost case, 2050</a:t>
            </a:r>
            <a:endParaRPr lang="en-US" baseline="0" dirty="0">
              <a:latin typeface="Arial" panose="020B0604020202020204" pitchFamily="34" charset="0"/>
              <a:cs typeface="Arial" panose="020B0604020202020204" pitchFamily="34" charset="0"/>
            </a:endParaRPr>
          </a:p>
          <a:p>
            <a:endParaRPr lang="en-US" sz="1200" b="1" baseline="0" dirty="0">
              <a:latin typeface="Arial" panose="020B0604020202020204" pitchFamily="34" charset="0"/>
              <a:cs typeface="Arial" panose="020B0604020202020204" pitchFamily="34" charset="0"/>
            </a:endParaRPr>
          </a:p>
        </p:txBody>
      </p:sp>
      <p:sp>
        <p:nvSpPr>
          <p:cNvPr id="17" name="TextBox 1"/>
          <p:cNvSpPr txBox="1"/>
          <p:nvPr/>
        </p:nvSpPr>
        <p:spPr>
          <a:xfrm>
            <a:off x="3461657" y="3741362"/>
            <a:ext cx="1846494" cy="368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0" baseline="0" dirty="0">
                <a:solidFill>
                  <a:sysClr val="windowText" lastClr="000000"/>
                </a:solidFill>
                <a:latin typeface="Arial" panose="020B0604020202020204" pitchFamily="34" charset="0"/>
                <a:cs typeface="Arial" panose="020B0604020202020204" pitchFamily="34" charset="0"/>
              </a:rPr>
              <a:t>hour of the day</a:t>
            </a:r>
            <a:r>
              <a:rPr lang="en-US" sz="1200" b="0" baseline="0" dirty="0">
                <a:solidFill>
                  <a:sysClr val="windowText" lastClr="000000"/>
                </a:solidFill>
                <a:latin typeface="Arial" panose="020B0604020202020204" pitchFamily="34" charset="0"/>
                <a:cs typeface="Arial" panose="020B0604020202020204" pitchFamily="34" charset="0"/>
              </a:rPr>
              <a:t>	</a:t>
            </a:r>
          </a:p>
        </p:txBody>
      </p:sp>
      <p:sp>
        <p:nvSpPr>
          <p:cNvPr id="13" name="TextBox 14"/>
          <p:cNvSpPr txBox="1"/>
          <p:nvPr/>
        </p:nvSpPr>
        <p:spPr>
          <a:xfrm>
            <a:off x="196483" y="3976256"/>
            <a:ext cx="8869145" cy="14619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50" b="1" dirty="0" smtClean="0">
                <a:solidFill>
                  <a:srgbClr val="7D6D9B"/>
                </a:solidFill>
                <a:latin typeface="Arial" panose="020B0604020202020204" pitchFamily="34" charset="0"/>
                <a:cs typeface="Arial" panose="020B0604020202020204" pitchFamily="34" charset="0"/>
              </a:rPr>
              <a:t>curtailment</a:t>
            </a:r>
            <a:r>
              <a:rPr lang="en-US" sz="950" b="1" dirty="0" smtClean="0">
                <a:solidFill>
                  <a:schemeClr val="accent4">
                    <a:lumMod val="75000"/>
                  </a:schemeClr>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battery storage    </a:t>
            </a:r>
            <a:r>
              <a:rPr lang="en-US" sz="950" b="1" dirty="0" smtClean="0">
                <a:solidFill>
                  <a:schemeClr val="accent1">
                    <a:lumMod val="40000"/>
                    <a:lumOff val="60000"/>
                  </a:schemeClr>
                </a:solidFill>
                <a:latin typeface="Arial" panose="020B0604020202020204" pitchFamily="34" charset="0"/>
                <a:cs typeface="Arial" panose="020B0604020202020204" pitchFamily="34" charset="0"/>
              </a:rPr>
              <a:t>pumped storage    </a:t>
            </a:r>
            <a:r>
              <a:rPr lang="en-US" sz="950" b="1" dirty="0" smtClean="0">
                <a:solidFill>
                  <a:schemeClr val="accent4"/>
                </a:solidFill>
                <a:latin typeface="Arial" panose="020B0604020202020204" pitchFamily="34" charset="0"/>
                <a:cs typeface="Arial" panose="020B0604020202020204" pitchFamily="34" charset="0"/>
              </a:rPr>
              <a:t>solar</a:t>
            </a:r>
            <a:r>
              <a:rPr lang="en-US" sz="950" b="1" dirty="0">
                <a:solidFill>
                  <a:schemeClr val="accent4"/>
                </a:solidFill>
                <a:latin typeface="Arial" panose="020B0604020202020204" pitchFamily="34" charset="0"/>
                <a:cs typeface="Arial" panose="020B0604020202020204" pitchFamily="34" charset="0"/>
              </a:rPr>
              <a:t> </a:t>
            </a:r>
            <a:r>
              <a:rPr lang="en-US" sz="950" b="1" dirty="0" smtClean="0">
                <a:solidFill>
                  <a:schemeClr val="accent4"/>
                </a:solidFill>
                <a:latin typeface="Arial" panose="020B0604020202020204" pitchFamily="34" charset="0"/>
                <a:cs typeface="Arial" panose="020B0604020202020204" pitchFamily="34" charset="0"/>
              </a:rPr>
              <a:t>   </a:t>
            </a:r>
            <a:r>
              <a:rPr lang="en-US" sz="950" b="1" dirty="0" smtClean="0">
                <a:solidFill>
                  <a:schemeClr val="accent3"/>
                </a:solidFill>
                <a:latin typeface="Arial" panose="020B0604020202020204" pitchFamily="34" charset="0"/>
                <a:cs typeface="Arial" panose="020B0604020202020204" pitchFamily="34" charset="0"/>
              </a:rPr>
              <a:t>wind    </a:t>
            </a:r>
            <a:r>
              <a:rPr lang="en-US" sz="950" b="1" kern="1200" dirty="0" smtClean="0">
                <a:solidFill>
                  <a:srgbClr val="003953"/>
                </a:solidFill>
                <a:effectLst/>
                <a:latin typeface="Arial" panose="020B0604020202020204" pitchFamily="34" charset="0"/>
                <a:cs typeface="Arial" panose="020B0604020202020204" pitchFamily="34" charset="0"/>
              </a:rPr>
              <a:t>hydroelectric </a:t>
            </a:r>
            <a:r>
              <a:rPr lang="en-US" sz="950" b="1" dirty="0" smtClean="0">
                <a:solidFill>
                  <a:srgbClr val="003953"/>
                </a:solidFill>
                <a:latin typeface="Arial" panose="020B0604020202020204" pitchFamily="34" charset="0"/>
                <a:cs typeface="Arial" panose="020B0604020202020204" pitchFamily="34" charset="0"/>
              </a:rPr>
              <a:t> </a:t>
            </a:r>
            <a:r>
              <a:rPr lang="en-US" sz="950" b="1" dirty="0" smtClean="0">
                <a:solidFill>
                  <a:srgbClr val="09689C"/>
                </a:solidFill>
                <a:latin typeface="Arial" panose="020B0604020202020204" pitchFamily="34" charset="0"/>
                <a:cs typeface="Arial" panose="020B0604020202020204" pitchFamily="34" charset="0"/>
              </a:rPr>
              <a:t> </a:t>
            </a:r>
            <a:r>
              <a:rPr lang="en-US" sz="950" b="1" dirty="0" smtClean="0">
                <a:latin typeface="Arial" panose="020B0604020202020204" pitchFamily="34" charset="0"/>
                <a:cs typeface="Arial" panose="020B0604020202020204" pitchFamily="34" charset="0"/>
              </a:rPr>
              <a:t> </a:t>
            </a:r>
            <a:r>
              <a:rPr lang="en-US" sz="950" b="1" dirty="0" smtClean="0">
                <a:solidFill>
                  <a:srgbClr val="20A3DC"/>
                </a:solidFill>
                <a:latin typeface="Arial" panose="020B0604020202020204" pitchFamily="34" charset="0"/>
                <a:cs typeface="Arial" panose="020B0604020202020204" pitchFamily="34" charset="0"/>
              </a:rPr>
              <a:t>natural</a:t>
            </a:r>
            <a:r>
              <a:rPr lang="en-US" sz="950" b="1" dirty="0" smtClean="0">
                <a:latin typeface="Arial" panose="020B0604020202020204" pitchFamily="34" charset="0"/>
                <a:cs typeface="Arial" panose="020B0604020202020204" pitchFamily="34" charset="0"/>
              </a:rPr>
              <a:t> </a:t>
            </a:r>
            <a:r>
              <a:rPr kumimoji="0" lang="en-US" sz="950" b="1" i="0" u="none" strike="noStrike" kern="0" cap="none" spc="0" normalizeH="0" baseline="0" noProof="0" dirty="0" smtClean="0">
                <a:ln>
                  <a:noFill/>
                </a:ln>
                <a:solidFill>
                  <a:srgbClr val="0096D7"/>
                </a:solidFill>
                <a:effectLst/>
                <a:uLnTx/>
                <a:uFillTx/>
                <a:latin typeface="Arial" panose="020B0604020202020204" pitchFamily="34" charset="0"/>
                <a:cs typeface="Arial" panose="020B0604020202020204" pitchFamily="34" charset="0"/>
              </a:rPr>
              <a:t>gas combined-cycle</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kumimoji="0" lang="en-US" sz="950" b="1" i="0" u="none" strike="noStrike" kern="0" cap="none" spc="0" normalizeH="0" noProof="0" dirty="0" smtClean="0">
                <a:ln>
                  <a:noFill/>
                </a:ln>
                <a:solidFill>
                  <a:srgbClr val="BF7730"/>
                </a:solidFill>
                <a:effectLst/>
                <a:uLnTx/>
                <a:uFillTx/>
                <a:latin typeface="Arial" panose="020B0604020202020204" pitchFamily="34" charset="0"/>
                <a:cs typeface="Arial" panose="020B0604020202020204" pitchFamily="34" charset="0"/>
              </a:rPr>
              <a:t>natural</a:t>
            </a:r>
            <a:r>
              <a:rPr kumimoji="0" lang="en-US" sz="950" b="1" i="0" u="none" strike="noStrike" kern="0" cap="none" spc="0" normalizeH="0" noProof="0" dirty="0" smtClean="0">
                <a:ln>
                  <a:noFill/>
                </a:ln>
                <a:solidFill>
                  <a:srgbClr val="0096D7"/>
                </a:solidFill>
                <a:effectLst/>
                <a:uLnTx/>
                <a:uFillTx/>
                <a:latin typeface="Arial" panose="020B0604020202020204" pitchFamily="34" charset="0"/>
                <a:cs typeface="Arial" panose="020B0604020202020204" pitchFamily="34" charset="0"/>
              </a:rPr>
              <a:t> </a:t>
            </a:r>
            <a:r>
              <a:rPr lang="en-US" sz="950" b="1" noProof="0" dirty="0" smtClean="0">
                <a:solidFill>
                  <a:schemeClr val="accent2"/>
                </a:solidFill>
                <a:latin typeface="Arial" panose="020B0604020202020204" pitchFamily="34" charset="0"/>
                <a:cs typeface="Arial" panose="020B0604020202020204" pitchFamily="34" charset="0"/>
              </a:rPr>
              <a:t>gas and oil</a:t>
            </a:r>
            <a:r>
              <a:rPr lang="en-US" sz="950" b="1" dirty="0" smtClean="0">
                <a:solidFill>
                  <a:schemeClr val="accent2"/>
                </a:solidFill>
                <a:latin typeface="Arial" panose="020B0604020202020204" pitchFamily="34" charset="0"/>
                <a:cs typeface="Arial" panose="020B0604020202020204" pitchFamily="34" charset="0"/>
              </a:rPr>
              <a:t> peakers</a:t>
            </a:r>
            <a:r>
              <a:rPr lang="en-US" sz="950" b="1" dirty="0">
                <a:solidFill>
                  <a:schemeClr val="accent2"/>
                </a:solidFill>
                <a:latin typeface="Arial" panose="020B0604020202020204" pitchFamily="34" charset="0"/>
                <a:cs typeface="Arial" panose="020B0604020202020204" pitchFamily="34" charset="0"/>
              </a:rPr>
              <a:t> </a:t>
            </a:r>
            <a:r>
              <a:rPr lang="en-US" sz="950" b="1" dirty="0" smtClean="0">
                <a:solidFill>
                  <a:schemeClr val="accent2"/>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nuclear</a:t>
            </a:r>
            <a:r>
              <a:rPr lang="en-US" sz="950" b="1" dirty="0">
                <a:solidFill>
                  <a:schemeClr val="accent5"/>
                </a:solidFill>
                <a:latin typeface="Arial" panose="020B0604020202020204" pitchFamily="34" charset="0"/>
                <a:cs typeface="Arial" panose="020B0604020202020204" pitchFamily="34" charset="0"/>
              </a:rPr>
              <a:t> </a:t>
            </a:r>
            <a:r>
              <a:rPr lang="en-US" sz="950" b="1" dirty="0" smtClean="0">
                <a:solidFill>
                  <a:schemeClr val="accent5"/>
                </a:solidFill>
                <a:latin typeface="Arial" panose="020B0604020202020204" pitchFamily="34" charset="0"/>
                <a:cs typeface="Arial" panose="020B0604020202020204" pitchFamily="34" charset="0"/>
              </a:rPr>
              <a:t>  </a:t>
            </a:r>
            <a:r>
              <a:rPr lang="en-US" sz="950" b="1" dirty="0" smtClean="0">
                <a:solidFill>
                  <a:schemeClr val="bg2">
                    <a:lumMod val="40000"/>
                    <a:lumOff val="60000"/>
                  </a:schemeClr>
                </a:solidFill>
                <a:latin typeface="Arial" panose="020B0604020202020204" pitchFamily="34" charset="0"/>
                <a:cs typeface="Arial" panose="020B0604020202020204" pitchFamily="34" charset="0"/>
              </a:rPr>
              <a:t>coal</a:t>
            </a:r>
            <a:endParaRPr lang="en-US" sz="950" b="1" dirty="0">
              <a:solidFill>
                <a:schemeClr val="bg2">
                  <a:lumMod val="40000"/>
                  <a:lumOff val="60000"/>
                </a:schemeClr>
              </a:solidFill>
              <a:latin typeface="Arial" panose="020B0604020202020204" pitchFamily="34" charset="0"/>
              <a:cs typeface="Arial" panose="020B0604020202020204" pitchFamily="34" charset="0"/>
            </a:endParaRPr>
          </a:p>
        </p:txBody>
      </p:sp>
      <p:sp>
        <p:nvSpPr>
          <p:cNvPr id="15" name="Title 1"/>
          <p:cNvSpPr>
            <a:spLocks noGrp="1"/>
          </p:cNvSpPr>
          <p:nvPr>
            <p:ph type="title"/>
          </p:nvPr>
        </p:nvSpPr>
        <p:spPr>
          <a:xfrm>
            <a:off x="513878" y="0"/>
            <a:ext cx="8444462" cy="761415"/>
          </a:xfrm>
        </p:spPr>
        <p:txBody>
          <a:bodyPr/>
          <a:lstStyle/>
          <a:p>
            <a:r>
              <a:rPr lang="en-US" dirty="0" smtClean="0"/>
              <a:t>Significant renewables growth leads to additional battery storage</a:t>
            </a:r>
            <a:endParaRPr lang="en-US" dirty="0"/>
          </a:p>
        </p:txBody>
      </p:sp>
      <p:sp>
        <p:nvSpPr>
          <p:cNvPr id="18" name="Footer Placeholder 2"/>
          <p:cNvSpPr>
            <a:spLocks noGrp="1"/>
          </p:cNvSpPr>
          <p:nvPr>
            <p:ph type="ftr" sz="quarter" idx="13"/>
          </p:nvPr>
        </p:nvSpPr>
        <p:spPr>
          <a:xfrm>
            <a:off x="653369" y="4793457"/>
            <a:ext cx="2808288" cy="295275"/>
          </a:xfrm>
        </p:spPr>
        <p:txBody>
          <a:bodyPr/>
          <a:lstStyle/>
          <a:p>
            <a:pPr>
              <a:defRPr/>
            </a:pPr>
            <a:r>
              <a:rPr lang="en-US" dirty="0" smtClean="0"/>
              <a:t>AEO2022 Press Release            </a:t>
            </a:r>
          </a:p>
          <a:p>
            <a:pPr>
              <a:defRPr/>
            </a:pPr>
            <a:r>
              <a:rPr lang="en-US" dirty="0" smtClean="0"/>
              <a:t>March 3, 2022</a:t>
            </a:r>
            <a:endParaRPr lang="en-US" dirty="0"/>
          </a:p>
        </p:txBody>
      </p:sp>
      <p:sp>
        <p:nvSpPr>
          <p:cNvPr id="23" name="Rectangle 22"/>
          <p:cNvSpPr/>
          <p:nvPr/>
        </p:nvSpPr>
        <p:spPr>
          <a:xfrm>
            <a:off x="573058" y="4145689"/>
            <a:ext cx="8474168" cy="553998"/>
          </a:xfrm>
          <a:prstGeom prst="rect">
            <a:avLst/>
          </a:prstGeom>
        </p:spPr>
        <p:txBody>
          <a:bodyPr wrap="square">
            <a:spAutoFit/>
          </a:bodyPr>
          <a:lstStyle/>
          <a:p>
            <a:r>
              <a:rPr lang="en-US" sz="1000" dirty="0">
                <a:latin typeface="Calibri" panose="020F0502020204030204" pitchFamily="34" charset="0"/>
                <a:ea typeface="Calibri" panose="020F0502020204030204" pitchFamily="34" charset="0"/>
                <a:cs typeface="Times New Roman" panose="02020603050405020304" pitchFamily="18" charset="0"/>
              </a:rPr>
              <a:t>Note: Negative generation represents charging of energy storage technologies such as pumped hydro and battery storage. Hourly dispatch estimates are illustrative and are developed to determine curtailment and storage operations; final dispatch estimates are developed separately and may differ from total utilization as this figure shows. Solar includes both utility-scale and end-use photovoltaic electricity generation. </a:t>
            </a:r>
            <a:endParaRPr lang="en-US" sz="1000" dirty="0"/>
          </a:p>
        </p:txBody>
      </p:sp>
      <p:graphicFrame>
        <p:nvGraphicFramePr>
          <p:cNvPr id="19" name="Chart 18"/>
          <p:cNvGraphicFramePr>
            <a:graphicFrameLocks/>
          </p:cNvGraphicFramePr>
          <p:nvPr>
            <p:extLst>
              <p:ext uri="{D42A27DB-BD31-4B8C-83A1-F6EECF244321}">
                <p14:modId xmlns:p14="http://schemas.microsoft.com/office/powerpoint/2010/main" val="3382030607"/>
              </p:ext>
            </p:extLst>
          </p:nvPr>
        </p:nvGraphicFramePr>
        <p:xfrm>
          <a:off x="573058" y="1463029"/>
          <a:ext cx="2743200" cy="2265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2341347222"/>
              </p:ext>
            </p:extLst>
          </p:nvPr>
        </p:nvGraphicFramePr>
        <p:xfrm>
          <a:off x="3237081" y="1454564"/>
          <a:ext cx="2753054" cy="22733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val="2775119680"/>
              </p:ext>
            </p:extLst>
          </p:nvPr>
        </p:nvGraphicFramePr>
        <p:xfrm>
          <a:off x="5885413" y="1549812"/>
          <a:ext cx="2743200" cy="21798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1982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605"/>
            <a:ext cx="8001000" cy="395772"/>
          </a:xfrm>
        </p:spPr>
        <p:txBody>
          <a:bodyPr/>
          <a:lstStyle/>
          <a:p>
            <a:r>
              <a:rPr lang="en-US" dirty="0" smtClean="0"/>
              <a:t>AEO2022 Highlights</a:t>
            </a:r>
            <a:endParaRPr lang="en-US"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solidFill>
                  <a:schemeClr val="bg1">
                    <a:lumMod val="65000"/>
                  </a:schemeClr>
                </a:solidFill>
              </a:rPr>
              <a:t>Petroleum and natural gas remain the most-consumed sources of energy in the United States through 2050, but renewable energy is the fastest growing  </a:t>
            </a:r>
          </a:p>
          <a:p>
            <a:r>
              <a:rPr lang="en-US" dirty="0">
                <a:solidFill>
                  <a:schemeClr val="bg1">
                    <a:lumMod val="65000"/>
                  </a:schemeClr>
                </a:solidFill>
              </a:rPr>
              <a:t>Wind and solar incentives, along with falling technology costs, support robust competition with natural gas for electricity generation, while the shares of coal and nuclear power decrease in the U.S. electricity mix</a:t>
            </a:r>
          </a:p>
          <a:p>
            <a:r>
              <a:rPr lang="en-US" dirty="0"/>
              <a:t>U.S. crude oil production reaches record highs, while natural gas production is increasingly driven by natural gas exports </a:t>
            </a:r>
            <a:endParaRPr lang="en-US" dirty="0"/>
          </a:p>
        </p:txBody>
      </p:sp>
      <p:sp>
        <p:nvSpPr>
          <p:cNvPr id="4" name="Footer Placeholder 3"/>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17</a:t>
            </a:fld>
            <a:endParaRPr lang="en-US" dirty="0"/>
          </a:p>
        </p:txBody>
      </p:sp>
    </p:spTree>
    <p:extLst>
      <p:ext uri="{BB962C8B-B14F-4D97-AF65-F5344CB8AC3E}">
        <p14:creationId xmlns:p14="http://schemas.microsoft.com/office/powerpoint/2010/main" val="1746426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SL19SH3"/>
          <p:cNvGraphicFramePr>
            <a:graphicFrameLocks noGrp="1"/>
          </p:cNvGraphicFramePr>
          <p:nvPr>
            <p:ph sz="quarter" idx="12"/>
            <p:extLst>
              <p:ext uri="{D42A27DB-BD31-4B8C-83A1-F6EECF244321}">
                <p14:modId xmlns:p14="http://schemas.microsoft.com/office/powerpoint/2010/main" val="268614276"/>
              </p:ext>
            </p:extLst>
          </p:nvPr>
        </p:nvGraphicFramePr>
        <p:xfrm>
          <a:off x="679105" y="1719544"/>
          <a:ext cx="39319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5"/>
          <p:cNvSpPr>
            <a:spLocks noGrp="1"/>
          </p:cNvSpPr>
          <p:nvPr>
            <p:ph type="body" sz="quarter" idx="17"/>
          </p:nvPr>
        </p:nvSpPr>
        <p:spPr>
          <a:xfrm>
            <a:off x="679105" y="1136349"/>
            <a:ext cx="3064042" cy="516284"/>
          </a:xfrm>
        </p:spPr>
        <p:txBody>
          <a:bodyPr/>
          <a:lstStyle/>
          <a:p>
            <a:pPr algn="l" eaLnBrk="0" hangingPunct="0"/>
            <a:endParaRPr lang="en-US" b="1" dirty="0" smtClean="0">
              <a:ea typeface="Times New Roman" charset="0"/>
              <a:cs typeface="Times New Roman" charset="0"/>
            </a:endParaRPr>
          </a:p>
          <a:p>
            <a:pPr algn="l" eaLnBrk="0" hangingPunct="0"/>
            <a:endParaRPr lang="en-US" b="1" dirty="0">
              <a:ea typeface="Times New Roman" charset="0"/>
              <a:cs typeface="Times New Roman" charset="0"/>
            </a:endParaRPr>
          </a:p>
          <a:p>
            <a:pPr algn="l" eaLnBrk="0" hangingPunct="0"/>
            <a:endParaRPr lang="en-US" b="1" dirty="0" smtClean="0">
              <a:ea typeface="Times New Roman" charset="0"/>
              <a:cs typeface="Times New Roman" charset="0"/>
            </a:endParaRPr>
          </a:p>
          <a:p>
            <a:pPr algn="l" eaLnBrk="0" hangingPunct="0"/>
            <a:endParaRPr lang="en-US" sz="1400" b="1" dirty="0">
              <a:ea typeface="Times New Roman" charset="0"/>
              <a:cs typeface="Times New Roman" charset="0"/>
            </a:endParaRPr>
          </a:p>
          <a:p>
            <a:pPr algn="l" eaLnBrk="0" hangingPunct="0"/>
            <a:endParaRPr lang="en-US" sz="1400" b="1" dirty="0" smtClean="0">
              <a:ea typeface="Times New Roman" charset="0"/>
              <a:cs typeface="Times New Roman" charset="0"/>
            </a:endParaRPr>
          </a:p>
          <a:p>
            <a:pPr algn="l" eaLnBrk="0" hangingPunct="0"/>
            <a:endParaRPr lang="en-US" sz="400" b="1" dirty="0" smtClean="0">
              <a:ea typeface="Times New Roman" charset="0"/>
              <a:cs typeface="Times New Roman" charset="0"/>
            </a:endParaRPr>
          </a:p>
          <a:p>
            <a:pPr marL="0" indent="0" algn="l" eaLnBrk="0" hangingPunct="0">
              <a:spcBef>
                <a:spcPts val="0"/>
              </a:spcBef>
            </a:pPr>
            <a:r>
              <a:rPr lang="en-US" b="1" dirty="0" smtClean="0">
                <a:ea typeface="Times New Roman" charset="0"/>
                <a:cs typeface="Times New Roman" charset="0"/>
              </a:rPr>
              <a:t>U.S</a:t>
            </a:r>
            <a:r>
              <a:rPr lang="en-US" b="1" dirty="0">
                <a:ea typeface="Times New Roman" charset="0"/>
                <a:cs typeface="Times New Roman" charset="0"/>
              </a:rPr>
              <a:t>. crude oil </a:t>
            </a:r>
            <a:r>
              <a:rPr lang="en-US" b="1" dirty="0" smtClean="0">
                <a:ea typeface="Times New Roman" charset="0"/>
                <a:cs typeface="Times New Roman" charset="0"/>
              </a:rPr>
              <a:t>production</a:t>
            </a:r>
          </a:p>
          <a:p>
            <a:pPr marL="0" indent="0" algn="l" eaLnBrk="0" hangingPunct="0">
              <a:spcBef>
                <a:spcPts val="0"/>
              </a:spcBef>
            </a:pPr>
            <a:r>
              <a:rPr lang="en-US" b="1" dirty="0" smtClean="0">
                <a:ea typeface="Times New Roman" charset="0"/>
                <a:cs typeface="Times New Roman" charset="0"/>
              </a:rPr>
              <a:t>AEO2022 Reference case and side cases</a:t>
            </a:r>
            <a:endParaRPr lang="en-US" b="1" dirty="0">
              <a:ea typeface="Times New Roman" charset="0"/>
              <a:cs typeface="Times New Roman" charset="0"/>
            </a:endParaRPr>
          </a:p>
          <a:p>
            <a:pPr marL="0" indent="0" algn="l"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
        <p:nvSpPr>
          <p:cNvPr id="17" name="Title 9"/>
          <p:cNvSpPr>
            <a:spLocks noGrp="1"/>
          </p:cNvSpPr>
          <p:nvPr>
            <p:ph type="title"/>
          </p:nvPr>
        </p:nvSpPr>
        <p:spPr>
          <a:xfrm>
            <a:off x="666751" y="402718"/>
            <a:ext cx="8294370" cy="646577"/>
          </a:xfrm>
          <a:prstGeom prst="rect">
            <a:avLst/>
          </a:prstGeom>
        </p:spPr>
        <p:txBody>
          <a:bodyPr/>
          <a:lstStyle/>
          <a:p>
            <a:r>
              <a:rPr lang="en-US" dirty="0"/>
              <a:t>Production of U.S. crude </a:t>
            </a:r>
            <a:r>
              <a:rPr lang="en-US" dirty="0" smtClean="0"/>
              <a:t>oil rises </a:t>
            </a:r>
            <a:r>
              <a:rPr lang="en-US" dirty="0"/>
              <a:t>early in the projection and remains largely </a:t>
            </a:r>
            <a:r>
              <a:rPr lang="en-US" dirty="0" smtClean="0"/>
              <a:t>flat in the Reference case</a:t>
            </a:r>
            <a:endParaRPr lang="en-US" dirty="0"/>
          </a:p>
        </p:txBody>
      </p:sp>
      <p:sp>
        <p:nvSpPr>
          <p:cNvPr id="2" name="Slide Number Placeholder 1"/>
          <p:cNvSpPr>
            <a:spLocks noGrp="1"/>
          </p:cNvSpPr>
          <p:nvPr>
            <p:ph type="sldNum" sz="quarter" idx="4"/>
          </p:nvPr>
        </p:nvSpPr>
        <p:spPr>
          <a:xfrm>
            <a:off x="8630955" y="4804171"/>
            <a:ext cx="384175" cy="273844"/>
          </a:xfrm>
        </p:spPr>
        <p:txBody>
          <a:bodyPr/>
          <a:lstStyle/>
          <a:p>
            <a:pPr>
              <a:defRPr/>
            </a:pPr>
            <a:fld id="{84948DD1-5963-4816-BE5A-05BCCCAC15E0}" type="slidenum">
              <a:rPr lang="en-US" smtClean="0"/>
              <a:pPr>
                <a:defRPr/>
              </a:pPr>
              <a:t>18</a:t>
            </a:fld>
            <a:endParaRPr lang="en-US" dirty="0"/>
          </a:p>
        </p:txBody>
      </p:sp>
      <p:sp>
        <p:nvSpPr>
          <p:cNvPr id="22" name="TextBox 1"/>
          <p:cNvSpPr txBox="1"/>
          <p:nvPr/>
        </p:nvSpPr>
        <p:spPr bwMode="auto">
          <a:xfrm>
            <a:off x="3744662" y="1388833"/>
            <a:ext cx="1207826" cy="2821426"/>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i="0" baseline="0" dirty="0" smtClean="0">
              <a:solidFill>
                <a:schemeClr val="accent2">
                  <a:lumMod val="75000"/>
                </a:schemeClr>
              </a:solidFill>
              <a:ea typeface="Times New Roman" charset="0"/>
              <a:cs typeface="Times New Roman" charset="0"/>
            </a:endParaRPr>
          </a:p>
          <a:p>
            <a:pPr eaLnBrk="0" hangingPunct="0"/>
            <a:endParaRPr lang="en-US" sz="1200" b="1" dirty="0">
              <a:solidFill>
                <a:schemeClr val="accent2">
                  <a:lumMod val="75000"/>
                </a:schemeClr>
              </a:solidFill>
              <a:ea typeface="Times New Roman" charset="0"/>
              <a:cs typeface="Times New Roman" charset="0"/>
            </a:endParaRPr>
          </a:p>
          <a:p>
            <a:pPr eaLnBrk="0" hangingPunct="0"/>
            <a:endParaRPr lang="en-US" sz="1200" b="1" dirty="0" smtClean="0">
              <a:solidFill>
                <a:schemeClr val="accent5">
                  <a:lumMod val="75000"/>
                </a:schemeClr>
              </a:solidFill>
              <a:ea typeface="Times New Roman" charset="0"/>
              <a:cs typeface="Times New Roman" charset="0"/>
            </a:endParaRPr>
          </a:p>
          <a:p>
            <a:pPr eaLnBrk="0" hangingPunct="0"/>
            <a:r>
              <a:rPr lang="en-US" sz="1200" b="1" dirty="0" smtClean="0">
                <a:solidFill>
                  <a:schemeClr val="accent5">
                    <a:lumMod val="75000"/>
                  </a:schemeClr>
                </a:solidFill>
                <a:ea typeface="Times New Roman" charset="0"/>
                <a:cs typeface="Times New Roman" charset="0"/>
              </a:rPr>
              <a:t>High </a:t>
            </a:r>
            <a:r>
              <a:rPr lang="en-US" sz="1200" b="1" dirty="0">
                <a:solidFill>
                  <a:schemeClr val="accent5">
                    <a:lumMod val="75000"/>
                  </a:schemeClr>
                </a:solidFill>
                <a:ea typeface="Times New Roman" charset="0"/>
                <a:cs typeface="Times New Roman" charset="0"/>
              </a:rPr>
              <a:t>Oil Price</a:t>
            </a:r>
          </a:p>
          <a:p>
            <a:pPr eaLnBrk="0" hangingPunct="0"/>
            <a:r>
              <a:rPr lang="en-US" sz="1200" b="1" i="0" baseline="0" dirty="0" smtClean="0">
                <a:solidFill>
                  <a:schemeClr val="accent2">
                    <a:lumMod val="75000"/>
                  </a:schemeClr>
                </a:solidFill>
                <a:ea typeface="Times New Roman" charset="0"/>
                <a:cs typeface="Times New Roman" charset="0"/>
              </a:rPr>
              <a:t>High Oil and Gas Supply</a:t>
            </a:r>
            <a:endParaRPr lang="en-US" sz="1200" b="1" i="0" baseline="0" dirty="0">
              <a:solidFill>
                <a:schemeClr val="accent2">
                  <a:lumMod val="75000"/>
                </a:schemeClr>
              </a:solidFill>
              <a:ea typeface="Times New Roman" charset="0"/>
              <a:cs typeface="Times New Roman" charset="0"/>
            </a:endParaRPr>
          </a:p>
          <a:p>
            <a:pPr eaLnBrk="0" hangingPunct="0"/>
            <a:endParaRPr lang="en-US" sz="1200" b="1" i="0" baseline="0" dirty="0" smtClean="0">
              <a:solidFill>
                <a:srgbClr val="000000"/>
              </a:solidFill>
              <a:ea typeface="Times New Roman" charset="0"/>
              <a:cs typeface="Times New Roman" charset="0"/>
            </a:endParaRPr>
          </a:p>
          <a:p>
            <a:pPr eaLnBrk="0" hangingPunct="0"/>
            <a:r>
              <a:rPr lang="en-US" sz="1200" b="1" i="0" baseline="0" dirty="0" smtClean="0">
                <a:solidFill>
                  <a:srgbClr val="000000"/>
                </a:solidFill>
                <a:ea typeface="Times New Roman" charset="0"/>
                <a:cs typeface="Times New Roman" charset="0"/>
              </a:rPr>
              <a:t>Reference</a:t>
            </a:r>
            <a:endParaRPr lang="en-US" sz="1200" b="1" i="0" baseline="0" dirty="0">
              <a:solidFill>
                <a:srgbClr val="000000"/>
              </a:solidFill>
              <a:ea typeface="Times New Roman" charset="0"/>
              <a:cs typeface="Times New Roman" charset="0"/>
            </a:endParaRPr>
          </a:p>
          <a:p>
            <a:pPr marL="0" marR="0" lvl="0" indent="0" defTabSz="914400" eaLnBrk="0" fontAlgn="auto" latinLnBrk="0" hangingPunct="0">
              <a:lnSpc>
                <a:spcPct val="100000"/>
              </a:lnSpc>
              <a:spcBef>
                <a:spcPts val="0"/>
              </a:spcBef>
              <a:spcAft>
                <a:spcPts val="0"/>
              </a:spcAft>
              <a:buClrTx/>
              <a:buSzTx/>
              <a:buFontTx/>
              <a:buNone/>
              <a:tabLst/>
              <a:defRPr/>
            </a:pPr>
            <a:endParaRPr lang="en-US" sz="1200" b="1" i="0" baseline="0" dirty="0" smtClean="0">
              <a:solidFill>
                <a:schemeClr val="accent5">
                  <a:lumMod val="40000"/>
                  <a:lumOff val="60000"/>
                </a:schemeClr>
              </a:solidFill>
              <a:effectLst/>
            </a:endParaRPr>
          </a:p>
          <a:p>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5">
                    <a:lumMod val="40000"/>
                    <a:lumOff val="60000"/>
                  </a:schemeClr>
                </a:solidFill>
                <a:effectLst/>
              </a:rPr>
              <a:t>Low </a:t>
            </a:r>
            <a:r>
              <a:rPr lang="en-US" sz="1200" b="1" i="0" baseline="0" dirty="0">
                <a:solidFill>
                  <a:schemeClr val="accent5">
                    <a:lumMod val="40000"/>
                    <a:lumOff val="60000"/>
                  </a:schemeClr>
                </a:solidFill>
                <a:effectLst/>
              </a:rPr>
              <a:t>Oil Price</a:t>
            </a:r>
            <a:endParaRPr lang="en-US" sz="1200" b="1" dirty="0">
              <a:solidFill>
                <a:schemeClr val="accent5">
                  <a:lumMod val="40000"/>
                  <a:lumOff val="60000"/>
                </a:schemeClr>
              </a:solidFill>
              <a:effectLst/>
            </a:endParaRPr>
          </a:p>
          <a:p>
            <a:pPr eaLnBrk="0" hangingPunct="0"/>
            <a:r>
              <a:rPr lang="en-US" sz="1200" b="1" i="0" baseline="0" dirty="0" smtClean="0">
                <a:solidFill>
                  <a:schemeClr val="accent2">
                    <a:lumMod val="40000"/>
                    <a:lumOff val="60000"/>
                  </a:schemeClr>
                </a:solidFill>
                <a:effectLst/>
              </a:rPr>
              <a:t>Low Oil and Gas Supply</a:t>
            </a:r>
            <a:endParaRPr lang="en-US" sz="1200" b="1" i="0" baseline="0" dirty="0">
              <a:solidFill>
                <a:schemeClr val="accent2">
                  <a:lumMod val="40000"/>
                  <a:lumOff val="60000"/>
                </a:schemeClr>
              </a:solidFill>
              <a:ea typeface="Times New Roman" charset="0"/>
              <a:cs typeface="Times New Roman" charset="0"/>
            </a:endParaRPr>
          </a:p>
          <a:p>
            <a:pPr eaLnBrk="0" hangingPunct="0"/>
            <a:endParaRPr lang="en-US" sz="1200" i="0" dirty="0">
              <a:solidFill>
                <a:schemeClr val="accent3"/>
              </a:solidFill>
              <a:ea typeface="Times New Roman" charset="0"/>
              <a:cs typeface="Times New Roman" charset="0"/>
            </a:endParaRPr>
          </a:p>
        </p:txBody>
      </p:sp>
      <p:sp>
        <p:nvSpPr>
          <p:cNvPr id="18" name="Footer Placeholder 3"/>
          <p:cNvSpPr>
            <a:spLocks noGrp="1"/>
          </p:cNvSpPr>
          <p:nvPr>
            <p:ph type="ftr" sz="quarter" idx="19"/>
          </p:nvPr>
        </p:nvSpPr>
        <p:spPr>
          <a:xfrm>
            <a:off x="666750" y="4793456"/>
            <a:ext cx="2808288" cy="295275"/>
          </a:xfrm>
        </p:spPr>
        <p:txBody>
          <a:bodyPr/>
          <a:lstStyle/>
          <a:p>
            <a:pPr>
              <a:defRPr/>
            </a:pPr>
            <a:r>
              <a:rPr lang="en-US" dirty="0" smtClean="0"/>
              <a:t>AEO2022 Press Release            </a:t>
            </a:r>
          </a:p>
          <a:p>
            <a:pPr>
              <a:defRPr/>
            </a:pPr>
            <a:r>
              <a:rPr lang="en-US" dirty="0" smtClean="0"/>
              <a:t>March 3, 2022</a:t>
            </a:r>
            <a:endParaRPr lang="en-US" dirty="0"/>
          </a:p>
        </p:txBody>
      </p:sp>
      <p:graphicFrame>
        <p:nvGraphicFramePr>
          <p:cNvPr id="12" name="ICD12a"/>
          <p:cNvGraphicFramePr>
            <a:graphicFrameLocks noGrp="1"/>
          </p:cNvGraphicFramePr>
          <p:nvPr>
            <p:ph sz="quarter" idx="12"/>
            <p:extLst>
              <p:ext uri="{D42A27DB-BD31-4B8C-83A1-F6EECF244321}">
                <p14:modId xmlns:p14="http://schemas.microsoft.com/office/powerpoint/2010/main" val="3130925383"/>
              </p:ext>
            </p:extLst>
          </p:nvPr>
        </p:nvGraphicFramePr>
        <p:xfrm>
          <a:off x="4952488" y="1091451"/>
          <a:ext cx="3932238" cy="347472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3"/>
          <p:cNvSpPr>
            <a:spLocks noGrp="1"/>
          </p:cNvSpPr>
          <p:nvPr>
            <p:ph type="body" sz="quarter" idx="17"/>
          </p:nvPr>
        </p:nvSpPr>
        <p:spPr>
          <a:xfrm>
            <a:off x="4952488" y="1136348"/>
            <a:ext cx="4062642" cy="519258"/>
          </a:xfrm>
        </p:spPr>
        <p:txBody>
          <a:bodyPr/>
          <a:lstStyle/>
          <a:p>
            <a:pPr marL="0" indent="0" eaLnBrk="0" hangingPunct="0">
              <a:spcBef>
                <a:spcPts val="0"/>
              </a:spcBef>
            </a:pPr>
            <a:r>
              <a:rPr lang="en-US" b="1" dirty="0" smtClean="0">
                <a:solidFill>
                  <a:sysClr val="windowText" lastClr="000000"/>
                </a:solidFill>
                <a:ea typeface="Times New Roman" charset="0"/>
                <a:cs typeface="Times New Roman" charset="0"/>
              </a:rPr>
              <a:t>North </a:t>
            </a:r>
            <a:r>
              <a:rPr lang="en-US" b="1" dirty="0">
                <a:solidFill>
                  <a:sysClr val="windowText" lastClr="000000"/>
                </a:solidFill>
                <a:ea typeface="Times New Roman" charset="0"/>
                <a:cs typeface="Times New Roman" charset="0"/>
              </a:rPr>
              <a:t>Sea Brent crude oil </a:t>
            </a:r>
            <a:r>
              <a:rPr lang="en-US" b="1" dirty="0" smtClean="0">
                <a:solidFill>
                  <a:sysClr val="windowText" lastClr="000000"/>
                </a:solidFill>
                <a:ea typeface="Times New Roman" charset="0"/>
                <a:cs typeface="Times New Roman" charset="0"/>
              </a:rPr>
              <a:t>price</a:t>
            </a:r>
            <a:endParaRPr lang="en-US" b="1" dirty="0">
              <a:solidFill>
                <a:sysClr val="windowText" lastClr="000000"/>
              </a:solidFill>
              <a:ea typeface="Times New Roman" charset="0"/>
              <a:cs typeface="Times New Roman" charset="0"/>
            </a:endParaRPr>
          </a:p>
          <a:p>
            <a:pPr marL="0" indent="0" eaLnBrk="0" hangingPunct="0">
              <a:spcBef>
                <a:spcPts val="0"/>
              </a:spcBef>
            </a:pPr>
            <a:r>
              <a:rPr lang="en-US" b="1" dirty="0" smtClean="0">
                <a:solidFill>
                  <a:sysClr val="windowText" lastClr="000000"/>
                </a:solidFill>
                <a:ea typeface="Times New Roman" charset="0"/>
                <a:cs typeface="Times New Roman" charset="0"/>
              </a:rPr>
              <a:t>AEO2022 side </a:t>
            </a:r>
            <a:r>
              <a:rPr lang="en-US" b="1" dirty="0">
                <a:solidFill>
                  <a:sysClr val="windowText" lastClr="000000"/>
                </a:solidFill>
                <a:ea typeface="Times New Roman" charset="0"/>
                <a:cs typeface="Times New Roman" charset="0"/>
              </a:rPr>
              <a:t>c</a:t>
            </a:r>
            <a:r>
              <a:rPr lang="en-US" b="1" dirty="0" smtClean="0">
                <a:solidFill>
                  <a:sysClr val="windowText" lastClr="000000"/>
                </a:solidFill>
                <a:ea typeface="Times New Roman" charset="0"/>
                <a:cs typeface="Times New Roman" charset="0"/>
              </a:rPr>
              <a:t>ases</a:t>
            </a:r>
          </a:p>
          <a:p>
            <a:pPr marL="0" indent="0" eaLnBrk="0" hangingPunct="0">
              <a:spcBef>
                <a:spcPts val="0"/>
              </a:spcBef>
            </a:pPr>
            <a:r>
              <a:rPr lang="en-US" sz="1100" dirty="0" smtClean="0">
                <a:solidFill>
                  <a:sysClr val="windowText" lastClr="000000"/>
                </a:solidFill>
                <a:ea typeface="Times New Roman" charset="0"/>
                <a:cs typeface="Times New Roman" charset="0"/>
              </a:rPr>
              <a:t>2021 </a:t>
            </a:r>
            <a:r>
              <a:rPr lang="en-US" sz="1100" dirty="0">
                <a:solidFill>
                  <a:sysClr val="windowText" lastClr="000000"/>
                </a:solidFill>
                <a:ea typeface="Times New Roman" charset="0"/>
                <a:cs typeface="Times New Roman" charset="0"/>
              </a:rPr>
              <a:t>dollars per </a:t>
            </a:r>
            <a:r>
              <a:rPr lang="en-US" sz="1100" dirty="0" smtClean="0">
                <a:solidFill>
                  <a:sysClr val="windowText" lastClr="000000"/>
                </a:solidFill>
                <a:ea typeface="Times New Roman" charset="0"/>
                <a:cs typeface="Times New Roman" charset="0"/>
              </a:rPr>
              <a:t>barrel</a:t>
            </a:r>
            <a:endParaRPr lang="en-US" sz="1100" dirty="0">
              <a:solidFill>
                <a:sysClr val="windowText" lastClr="000000"/>
              </a:solidFill>
              <a:ea typeface="Times New Roman" charset="0"/>
              <a:cs typeface="Times New Roman" charset="0"/>
            </a:endParaRPr>
          </a:p>
        </p:txBody>
      </p:sp>
    </p:spTree>
    <p:extLst>
      <p:ext uri="{BB962C8B-B14F-4D97-AF65-F5344CB8AC3E}">
        <p14:creationId xmlns:p14="http://schemas.microsoft.com/office/powerpoint/2010/main" val="891102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9611" y="478474"/>
            <a:ext cx="8039576" cy="564395"/>
          </a:xfrm>
        </p:spPr>
        <p:txBody>
          <a:bodyPr/>
          <a:lstStyle/>
          <a:p>
            <a:r>
              <a:rPr lang="en-US" dirty="0" smtClean="0"/>
              <a:t>The United States remains a net exporter of total liquids and a net importer of crude oil in the Reference case</a:t>
            </a:r>
            <a:endParaRPr lang="en-US" dirty="0"/>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19</a:t>
            </a:fld>
            <a:endParaRPr lang="en-US" dirty="0"/>
          </a:p>
        </p:txBody>
      </p:sp>
      <p:sp>
        <p:nvSpPr>
          <p:cNvPr id="2" name="Footer Placeholder 1"/>
          <p:cNvSpPr>
            <a:spLocks noGrp="1"/>
          </p:cNvSpPr>
          <p:nvPr>
            <p:ph type="ftr" sz="quarter" idx="19"/>
          </p:nvPr>
        </p:nvSpPr>
        <p:spPr/>
        <p:txBody>
          <a:bodyPr/>
          <a:lstStyle/>
          <a:p>
            <a:pPr>
              <a:defRPr/>
            </a:pPr>
            <a:r>
              <a:rPr lang="en-US" dirty="0" smtClean="0"/>
              <a:t>AEO2022 Press Release            </a:t>
            </a:r>
          </a:p>
          <a:p>
            <a:pPr>
              <a:defRPr/>
            </a:pPr>
            <a:r>
              <a:rPr lang="en-US" dirty="0" smtClean="0"/>
              <a:t>March 3, 2022</a:t>
            </a:r>
            <a:endParaRPr lang="en-US" dirty="0"/>
          </a:p>
        </p:txBody>
      </p:sp>
      <p:graphicFrame>
        <p:nvGraphicFramePr>
          <p:cNvPr id="13" name="USPETROTRD"/>
          <p:cNvGraphicFramePr>
            <a:graphicFrameLocks noGrp="1"/>
          </p:cNvGraphicFramePr>
          <p:nvPr>
            <p:ph sz="quarter" idx="12"/>
            <p:extLst>
              <p:ext uri="{D42A27DB-BD31-4B8C-83A1-F6EECF244321}">
                <p14:modId xmlns:p14="http://schemas.microsoft.com/office/powerpoint/2010/main" val="1537333590"/>
              </p:ext>
            </p:extLst>
          </p:nvPr>
        </p:nvGraphicFramePr>
        <p:xfrm>
          <a:off x="636522" y="1755457"/>
          <a:ext cx="369046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a:spLocks noGrp="1"/>
          </p:cNvSpPr>
          <p:nvPr>
            <p:ph type="body" sz="quarter" idx="18"/>
          </p:nvPr>
        </p:nvSpPr>
        <p:spPr>
          <a:xfrm>
            <a:off x="636522" y="1175745"/>
            <a:ext cx="3784338" cy="498479"/>
          </a:xfrm>
        </p:spPr>
        <p:txBody>
          <a:bodyPr/>
          <a:lstStyle/>
          <a:p>
            <a:pPr marL="0" indent="0" algn="l" eaLnBrk="0" hangingPunct="0">
              <a:spcBef>
                <a:spcPts val="0"/>
              </a:spcBef>
            </a:pPr>
            <a:r>
              <a:rPr lang="en-US" b="1" dirty="0" smtClean="0">
                <a:ea typeface="Times New Roman" charset="0"/>
                <a:cs typeface="Times New Roman" charset="0"/>
              </a:rPr>
              <a:t>Total petroleum and other liquids trade</a:t>
            </a:r>
            <a:endParaRPr lang="en-US" b="1" dirty="0">
              <a:ea typeface="Times New Roman" charset="0"/>
              <a:cs typeface="Times New Roman" charset="0"/>
            </a:endParaRPr>
          </a:p>
          <a:p>
            <a:pPr marL="0" indent="0" algn="l" eaLnBrk="0" hangingPunct="0">
              <a:spcBef>
                <a:spcPts val="0"/>
              </a:spcBef>
            </a:pPr>
            <a:r>
              <a:rPr lang="en-US" b="1" dirty="0">
                <a:ea typeface="Times New Roman" charset="0"/>
                <a:cs typeface="Times New Roman" charset="0"/>
              </a:rPr>
              <a:t>AEO2022 </a:t>
            </a:r>
            <a:r>
              <a:rPr lang="en-US" b="1" dirty="0" smtClean="0">
                <a:ea typeface="Times New Roman" charset="0"/>
                <a:cs typeface="Times New Roman" charset="0"/>
              </a:rPr>
              <a:t>Reference </a:t>
            </a:r>
            <a:r>
              <a:rPr lang="en-US" b="1" dirty="0">
                <a:ea typeface="Times New Roman" charset="0"/>
                <a:cs typeface="Times New Roman" charset="0"/>
              </a:rPr>
              <a:t>case</a:t>
            </a:r>
          </a:p>
          <a:p>
            <a:pPr marL="0" indent="0" algn="l" eaLnBrk="0" hangingPunct="0">
              <a:spcBef>
                <a:spcPts val="0"/>
              </a:spcBef>
            </a:pPr>
            <a:r>
              <a:rPr lang="en-US" sz="1100" dirty="0">
                <a:ea typeface="Times New Roman" charset="0"/>
                <a:cs typeface="Times New Roman" charset="0"/>
              </a:rPr>
              <a:t>million 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graphicFrame>
        <p:nvGraphicFramePr>
          <p:cNvPr id="17" name="USCRDTRD"/>
          <p:cNvGraphicFramePr>
            <a:graphicFrameLocks noGrp="1"/>
          </p:cNvGraphicFramePr>
          <p:nvPr>
            <p:ph sz="quarter" idx="12"/>
            <p:extLst>
              <p:ext uri="{D42A27DB-BD31-4B8C-83A1-F6EECF244321}">
                <p14:modId xmlns:p14="http://schemas.microsoft.com/office/powerpoint/2010/main" val="1037043896"/>
              </p:ext>
            </p:extLst>
          </p:nvPr>
        </p:nvGraphicFramePr>
        <p:xfrm>
          <a:off x="4690110" y="1765241"/>
          <a:ext cx="36576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4"/>
          <p:cNvSpPr>
            <a:spLocks noGrp="1"/>
          </p:cNvSpPr>
          <p:nvPr>
            <p:ph type="body" sz="quarter" idx="18"/>
          </p:nvPr>
        </p:nvSpPr>
        <p:spPr>
          <a:xfrm>
            <a:off x="4690110" y="1127967"/>
            <a:ext cx="3552937" cy="539586"/>
          </a:xfrm>
        </p:spPr>
        <p:txBody>
          <a:bodyPr/>
          <a:lstStyle/>
          <a:p>
            <a:pPr marL="0" indent="0" algn="l" eaLnBrk="0" hangingPunct="0">
              <a:spcBef>
                <a:spcPts val="0"/>
              </a:spcBef>
            </a:pPr>
            <a:r>
              <a:rPr lang="en-US" b="1" dirty="0" smtClean="0">
                <a:ea typeface="Times New Roman" charset="0"/>
                <a:cs typeface="Times New Roman" charset="0"/>
              </a:rPr>
              <a:t>Crude oil </a:t>
            </a:r>
            <a:r>
              <a:rPr lang="en-US" b="1" dirty="0">
                <a:ea typeface="Times New Roman" charset="0"/>
                <a:cs typeface="Times New Roman" charset="0"/>
              </a:rPr>
              <a:t>trade</a:t>
            </a:r>
          </a:p>
          <a:p>
            <a:pPr marL="0" indent="0" algn="l" eaLnBrk="0" hangingPunct="0">
              <a:spcBef>
                <a:spcPts val="0"/>
              </a:spcBef>
            </a:pPr>
            <a:r>
              <a:rPr lang="en-US" b="1" dirty="0">
                <a:ea typeface="Times New Roman" charset="0"/>
                <a:cs typeface="Times New Roman" charset="0"/>
              </a:rPr>
              <a:t>AEO2022 </a:t>
            </a:r>
            <a:r>
              <a:rPr lang="en-US" b="1" dirty="0" smtClean="0">
                <a:ea typeface="Times New Roman" charset="0"/>
                <a:cs typeface="Times New Roman" charset="0"/>
              </a:rPr>
              <a:t>Reference </a:t>
            </a:r>
            <a:r>
              <a:rPr lang="en-US" b="1" dirty="0">
                <a:ea typeface="Times New Roman" charset="0"/>
                <a:cs typeface="Times New Roman" charset="0"/>
              </a:rPr>
              <a:t>case</a:t>
            </a:r>
          </a:p>
          <a:p>
            <a:pPr marL="0" indent="0" algn="l" eaLnBrk="0" hangingPunct="0">
              <a:spcBef>
                <a:spcPts val="0"/>
              </a:spcBef>
            </a:pPr>
            <a:r>
              <a:rPr lang="en-US" sz="1100" dirty="0">
                <a:ea typeface="Times New Roman" charset="0"/>
                <a:cs typeface="Times New Roman" charset="0"/>
              </a:rPr>
              <a:t>million 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Tree>
    <p:extLst>
      <p:ext uri="{BB962C8B-B14F-4D97-AF65-F5344CB8AC3E}">
        <p14:creationId xmlns:p14="http://schemas.microsoft.com/office/powerpoint/2010/main" val="930519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605"/>
            <a:ext cx="8001000" cy="395772"/>
          </a:xfrm>
        </p:spPr>
        <p:txBody>
          <a:bodyPr/>
          <a:lstStyle/>
          <a:p>
            <a:r>
              <a:rPr lang="en-US" dirty="0" smtClean="0"/>
              <a:t>AEO2022 Highlights</a:t>
            </a:r>
            <a:endParaRPr lang="en-US"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t>Petroleum and natural gas remain the most-consumed sources of energy in the United States through 2050, but renewable energy is the fastest growing  </a:t>
            </a:r>
            <a:endParaRPr lang="en-US" dirty="0" smtClean="0"/>
          </a:p>
          <a:p>
            <a:r>
              <a:rPr lang="en-US" dirty="0"/>
              <a:t>Wind and solar incentives, along with falling technology costs, support robust competition with natural gas for electricity generation, while the shares of coal and nuclear power decrease in the U.S. electricity </a:t>
            </a:r>
            <a:r>
              <a:rPr lang="en-US" dirty="0" smtClean="0"/>
              <a:t>mix</a:t>
            </a:r>
          </a:p>
          <a:p>
            <a:r>
              <a:rPr lang="en-US" dirty="0" smtClean="0"/>
              <a:t>U.S</a:t>
            </a:r>
            <a:r>
              <a:rPr lang="en-US" dirty="0"/>
              <a:t>. crude oil production reaches record highs, while natural gas production is increasingly driven by natural gas exports </a:t>
            </a:r>
          </a:p>
        </p:txBody>
      </p:sp>
      <p:sp>
        <p:nvSpPr>
          <p:cNvPr id="4" name="Footer Placeholder 3"/>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a:t>
            </a:fld>
            <a:endParaRPr lang="en-US" dirty="0"/>
          </a:p>
        </p:txBody>
      </p:sp>
    </p:spTree>
    <p:extLst>
      <p:ext uri="{BB962C8B-B14F-4D97-AF65-F5344CB8AC3E}">
        <p14:creationId xmlns:p14="http://schemas.microsoft.com/office/powerpoint/2010/main" val="3860177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SL35SH1"/>
          <p:cNvGraphicFramePr>
            <a:graphicFrameLocks noGrp="1"/>
          </p:cNvGraphicFramePr>
          <p:nvPr>
            <p:ph sz="quarter" idx="12"/>
            <p:extLst>
              <p:ext uri="{D42A27DB-BD31-4B8C-83A1-F6EECF244321}">
                <p14:modId xmlns:p14="http://schemas.microsoft.com/office/powerpoint/2010/main" val="1431328102"/>
              </p:ext>
            </p:extLst>
          </p:nvPr>
        </p:nvGraphicFramePr>
        <p:xfrm>
          <a:off x="675082" y="1732884"/>
          <a:ext cx="690205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6"/>
          </p:nvPr>
        </p:nvSpPr>
        <p:spPr>
          <a:xfrm>
            <a:off x="705971" y="1167304"/>
            <a:ext cx="3968271" cy="486885"/>
          </a:xfrm>
        </p:spPr>
        <p:txBody>
          <a:bodyPr/>
          <a:lstStyle/>
          <a:p>
            <a:pPr marL="0" indent="0" eaLnBrk="0" hangingPunct="0">
              <a:spcBef>
                <a:spcPts val="0"/>
              </a:spcBef>
            </a:pPr>
            <a:r>
              <a:rPr lang="en-US" sz="1200" b="1" i="0" dirty="0" smtClean="0">
                <a:ea typeface="Times New Roman" charset="0"/>
                <a:cs typeface="Times New Roman" charset="0"/>
              </a:rPr>
              <a:t>Dry </a:t>
            </a:r>
            <a:r>
              <a:rPr lang="en-US" sz="1200" b="1" i="0" dirty="0">
                <a:ea typeface="Times New Roman" charset="0"/>
                <a:cs typeface="Times New Roman" charset="0"/>
              </a:rPr>
              <a:t>natural gas </a:t>
            </a:r>
            <a:r>
              <a:rPr lang="en-US" sz="1200" b="1" i="0" dirty="0" smtClean="0">
                <a:ea typeface="Times New Roman" charset="0"/>
                <a:cs typeface="Times New Roman" charset="0"/>
              </a:rPr>
              <a:t>production</a:t>
            </a:r>
          </a:p>
          <a:p>
            <a:pPr marL="0" indent="0" eaLnBrk="0" hangingPunct="0">
              <a:spcBef>
                <a:spcPts val="0"/>
              </a:spcBef>
            </a:pPr>
            <a:r>
              <a:rPr lang="en-US" sz="1200" b="1" i="0" dirty="0" smtClean="0">
                <a:ea typeface="Times New Roman" charset="0"/>
                <a:cs typeface="Times New Roman" charset="0"/>
              </a:rPr>
              <a:t>AEO2022 side cases</a:t>
            </a:r>
            <a:endParaRPr lang="en-US" sz="1200" b="1" i="0" dirty="0">
              <a:ea typeface="Times New Roman" charset="0"/>
              <a:cs typeface="Times New Roman" charset="0"/>
            </a:endParaRPr>
          </a:p>
          <a:p>
            <a:pPr marL="0" indent="0" eaLnBrk="0" hangingPunct="0">
              <a:spcBef>
                <a:spcPts val="0"/>
              </a:spcBef>
            </a:pPr>
            <a:r>
              <a:rPr lang="en-US" sz="1100" i="0" dirty="0">
                <a:ea typeface="Times New Roman" charset="0"/>
                <a:cs typeface="Times New Roman" charset="0"/>
              </a:rPr>
              <a:t>trillion cubic </a:t>
            </a:r>
            <a:r>
              <a:rPr lang="en-US" sz="1100" i="0" dirty="0" smtClean="0">
                <a:ea typeface="Times New Roman" charset="0"/>
                <a:cs typeface="Times New Roman" charset="0"/>
              </a:rPr>
              <a:t>feet</a:t>
            </a:r>
            <a:endParaRPr lang="en-US" sz="1100" i="0" dirty="0">
              <a:ea typeface="Times New Roman" charset="0"/>
              <a:cs typeface="Times New Roman" charset="0"/>
            </a:endParaRPr>
          </a:p>
        </p:txBody>
      </p:sp>
      <p:sp>
        <p:nvSpPr>
          <p:cNvPr id="2" name="Title 1"/>
          <p:cNvSpPr>
            <a:spLocks noGrp="1"/>
          </p:cNvSpPr>
          <p:nvPr>
            <p:ph type="title"/>
          </p:nvPr>
        </p:nvSpPr>
        <p:spPr>
          <a:xfrm>
            <a:off x="688530" y="445948"/>
            <a:ext cx="8001000" cy="585353"/>
          </a:xfrm>
          <a:prstGeom prst="rect">
            <a:avLst/>
          </a:prstGeom>
        </p:spPr>
        <p:txBody>
          <a:bodyPr/>
          <a:lstStyle/>
          <a:p>
            <a:r>
              <a:rPr lang="en-US" dirty="0" smtClean="0"/>
              <a:t>U.S</a:t>
            </a:r>
            <a:r>
              <a:rPr lang="en-US" dirty="0"/>
              <a:t>. </a:t>
            </a:r>
            <a:r>
              <a:rPr lang="en-US" dirty="0" smtClean="0"/>
              <a:t>natural gas p</a:t>
            </a:r>
            <a:r>
              <a:rPr lang="en-US" dirty="0" smtClean="0">
                <a:solidFill>
                  <a:srgbClr val="0096D7"/>
                </a:solidFill>
              </a:rPr>
              <a:t>rodu</a:t>
            </a:r>
            <a:r>
              <a:rPr lang="en-US" dirty="0" smtClean="0"/>
              <a:t>ction grows in most cases, but price and technology assumptions play a central role</a:t>
            </a:r>
            <a:endParaRPr lang="en-US" dirty="0"/>
          </a:p>
        </p:txBody>
      </p:sp>
      <p:sp>
        <p:nvSpPr>
          <p:cNvPr id="3" name="Slide Number Placeholder 2"/>
          <p:cNvSpPr>
            <a:spLocks noGrp="1"/>
          </p:cNvSpPr>
          <p:nvPr>
            <p:ph type="sldNum" sz="quarter" idx="4"/>
          </p:nvPr>
        </p:nvSpPr>
        <p:spPr>
          <a:xfrm>
            <a:off x="8649609" y="4810895"/>
            <a:ext cx="384175" cy="273844"/>
          </a:xfrm>
        </p:spPr>
        <p:txBody>
          <a:bodyPr/>
          <a:lstStyle/>
          <a:p>
            <a:pPr>
              <a:defRPr/>
            </a:pPr>
            <a:fld id="{84948DD1-5963-4816-BE5A-05BCCCAC15E0}" type="slidenum">
              <a:rPr lang="en-US" smtClean="0"/>
              <a:pPr>
                <a:defRPr/>
              </a:pPr>
              <a:t>20</a:t>
            </a:fld>
            <a:endParaRPr lang="en-US" dirty="0"/>
          </a:p>
        </p:txBody>
      </p:sp>
      <p:sp>
        <p:nvSpPr>
          <p:cNvPr id="16" name="TextBox 1"/>
          <p:cNvSpPr txBox="1"/>
          <p:nvPr/>
        </p:nvSpPr>
        <p:spPr bwMode="auto">
          <a:xfrm>
            <a:off x="3011032" y="1654189"/>
            <a:ext cx="1552067" cy="423522"/>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ea typeface="Times New Roman" charset="0"/>
                <a:cs typeface="Times New Roman" charset="0"/>
              </a:rPr>
              <a:t>            </a:t>
            </a:r>
            <a:r>
              <a:rPr lang="en-US" sz="1200" b="1" dirty="0" smtClean="0">
                <a:solidFill>
                  <a:srgbClr val="000000"/>
                </a:solidFill>
                <a:ea typeface="Times New Roman" charset="0"/>
                <a:cs typeface="Times New Roman" charset="0"/>
              </a:rPr>
              <a:t>2021</a:t>
            </a:r>
          </a:p>
          <a:p>
            <a:pPr eaLnBrk="0" hangingPunct="0"/>
            <a:r>
              <a:rPr lang="en-US" sz="1200" dirty="0" smtClean="0">
                <a:solidFill>
                  <a:srgbClr val="000000"/>
                </a:solidFill>
                <a:ea typeface="Times New Roman" charset="0"/>
                <a:cs typeface="Times New Roman" charset="0"/>
              </a:rPr>
              <a:t>  history      projections</a:t>
            </a:r>
          </a:p>
        </p:txBody>
      </p:sp>
      <p:sp>
        <p:nvSpPr>
          <p:cNvPr id="17" name="TextBox 1"/>
          <p:cNvSpPr txBox="1"/>
          <p:nvPr/>
        </p:nvSpPr>
        <p:spPr bwMode="auto">
          <a:xfrm>
            <a:off x="7402321" y="2066167"/>
            <a:ext cx="914399" cy="2156209"/>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solidFill>
                  <a:srgbClr val="BD732A">
                    <a:lumMod val="75000"/>
                  </a:srgbClr>
                </a:solidFill>
                <a:ea typeface="Times New Roman" charset="0"/>
                <a:cs typeface="Arial" panose="020B0604020202020204" pitchFamily="34" charset="0"/>
              </a:rPr>
              <a:t>High Oil and</a:t>
            </a:r>
          </a:p>
          <a:p>
            <a:pPr eaLnBrk="0" hangingPunct="0"/>
            <a:r>
              <a:rPr lang="en-US" sz="1200" b="1" dirty="0" smtClean="0">
                <a:solidFill>
                  <a:srgbClr val="BD732A">
                    <a:lumMod val="75000"/>
                  </a:srgbClr>
                </a:solidFill>
                <a:ea typeface="Times New Roman" charset="0"/>
                <a:cs typeface="Arial" panose="020B0604020202020204" pitchFamily="34" charset="0"/>
              </a:rPr>
              <a:t>Gas Supply</a:t>
            </a:r>
          </a:p>
          <a:p>
            <a:pPr eaLnBrk="0" hangingPunct="0"/>
            <a:r>
              <a:rPr lang="en-US" sz="1200" b="1" dirty="0" smtClean="0">
                <a:solidFill>
                  <a:schemeClr val="accent5">
                    <a:lumMod val="75000"/>
                  </a:schemeClr>
                </a:solidFill>
                <a:ea typeface="Times New Roman" charset="0"/>
                <a:cs typeface="Arial" panose="020B0604020202020204" pitchFamily="34" charset="0"/>
              </a:rPr>
              <a:t>High Oil Price</a:t>
            </a:r>
          </a:p>
          <a:p>
            <a:pPr eaLnBrk="0" hangingPunct="0"/>
            <a:r>
              <a:rPr lang="en-US" sz="1200" b="1" dirty="0" smtClean="0">
                <a:solidFill>
                  <a:srgbClr val="000000"/>
                </a:solidFill>
                <a:ea typeface="Times New Roman" charset="0"/>
                <a:cs typeface="Arial" panose="020B0604020202020204" pitchFamily="34" charset="0"/>
              </a:rPr>
              <a:t>Reference</a:t>
            </a:r>
          </a:p>
          <a:p>
            <a:pPr eaLnBrk="0" fontAlgn="auto" hangingPunct="0">
              <a:spcBef>
                <a:spcPts val="0"/>
              </a:spcBef>
              <a:spcAft>
                <a:spcPts val="0"/>
              </a:spcAft>
              <a:defRPr/>
            </a:pPr>
            <a:r>
              <a:rPr lang="en-US" sz="1200" b="1" kern="0" dirty="0" smtClean="0">
                <a:solidFill>
                  <a:schemeClr val="accent5">
                    <a:lumMod val="40000"/>
                    <a:lumOff val="60000"/>
                  </a:schemeClr>
                </a:solidFill>
                <a:ea typeface="Times New Roman" charset="0"/>
                <a:cs typeface="Arial" panose="020B0604020202020204" pitchFamily="34" charset="0"/>
              </a:rPr>
              <a:t>Low Oil Price</a:t>
            </a:r>
          </a:p>
          <a:p>
            <a:pPr eaLnBrk="0" hangingPunct="0"/>
            <a:endParaRPr lang="en-US" sz="1200" b="1" dirty="0" smtClean="0">
              <a:solidFill>
                <a:srgbClr val="BD732A">
                  <a:lumMod val="40000"/>
                  <a:lumOff val="60000"/>
                </a:srgbClr>
              </a:solidFill>
              <a:cs typeface="Arial" panose="020B0604020202020204" pitchFamily="34" charset="0"/>
            </a:endParaRPr>
          </a:p>
          <a:p>
            <a:pPr eaLnBrk="0" hangingPunct="0"/>
            <a:r>
              <a:rPr lang="en-US" sz="1200" b="1" dirty="0" smtClean="0">
                <a:solidFill>
                  <a:schemeClr val="accent2">
                    <a:lumMod val="40000"/>
                    <a:lumOff val="60000"/>
                  </a:schemeClr>
                </a:solidFill>
                <a:cs typeface="Arial" panose="020B0604020202020204" pitchFamily="34" charset="0"/>
              </a:rPr>
              <a:t>Low </a:t>
            </a:r>
            <a:r>
              <a:rPr lang="en-US" sz="1200" b="1" dirty="0">
                <a:solidFill>
                  <a:schemeClr val="accent2">
                    <a:lumMod val="40000"/>
                    <a:lumOff val="60000"/>
                  </a:schemeClr>
                </a:solidFill>
                <a:cs typeface="Arial" panose="020B0604020202020204" pitchFamily="34" charset="0"/>
              </a:rPr>
              <a:t>Oil and </a:t>
            </a:r>
            <a:endParaRPr lang="en-US" sz="1200" b="1" dirty="0" smtClean="0">
              <a:solidFill>
                <a:schemeClr val="accent2">
                  <a:lumMod val="40000"/>
                  <a:lumOff val="60000"/>
                </a:schemeClr>
              </a:solidFill>
              <a:cs typeface="Arial" panose="020B0604020202020204" pitchFamily="34" charset="0"/>
            </a:endParaRPr>
          </a:p>
          <a:p>
            <a:pPr eaLnBrk="0" hangingPunct="0"/>
            <a:r>
              <a:rPr lang="en-US" sz="1200" b="1" dirty="0" smtClean="0">
                <a:solidFill>
                  <a:schemeClr val="accent2">
                    <a:lumMod val="40000"/>
                    <a:lumOff val="60000"/>
                  </a:schemeClr>
                </a:solidFill>
                <a:cs typeface="Arial" panose="020B0604020202020204" pitchFamily="34" charset="0"/>
              </a:rPr>
              <a:t>Gas Supply</a:t>
            </a:r>
            <a:endParaRPr lang="en-US" sz="1200" b="1" dirty="0" smtClean="0">
              <a:solidFill>
                <a:schemeClr val="accent2">
                  <a:lumMod val="40000"/>
                  <a:lumOff val="60000"/>
                </a:schemeClr>
              </a:solidFill>
              <a:ea typeface="Times New Roman" charset="0"/>
              <a:cs typeface="Times New Roman" charset="0"/>
            </a:endParaRPr>
          </a:p>
          <a:p>
            <a:pPr eaLnBrk="0" hangingPunct="0"/>
            <a:endParaRPr lang="en-US" sz="1200" dirty="0" smtClean="0">
              <a:solidFill>
                <a:srgbClr val="5D9732"/>
              </a:solidFill>
              <a:ea typeface="Times New Roman" charset="0"/>
              <a:cs typeface="Times New Roman" charset="0"/>
            </a:endParaRPr>
          </a:p>
        </p:txBody>
      </p:sp>
      <p:sp>
        <p:nvSpPr>
          <p:cNvPr id="8" name="Footer Placeholder 1"/>
          <p:cNvSpPr>
            <a:spLocks noGrp="1"/>
          </p:cNvSpPr>
          <p:nvPr>
            <p:ph type="ftr" sz="quarter" idx="19"/>
          </p:nvPr>
        </p:nvSpPr>
        <p:spPr>
          <a:xfrm>
            <a:off x="675082" y="4793455"/>
            <a:ext cx="2808288" cy="295275"/>
          </a:xfrm>
        </p:spPr>
        <p:txBody>
          <a:bodyPr/>
          <a:lstStyle/>
          <a:p>
            <a:pPr>
              <a:defRPr/>
            </a:pPr>
            <a:r>
              <a:rPr lang="en-US" dirty="0" smtClean="0"/>
              <a:t>AEO2022 Press Release            </a:t>
            </a:r>
          </a:p>
          <a:p>
            <a:pPr>
              <a:defRPr/>
            </a:pPr>
            <a:r>
              <a:rPr lang="en-US" dirty="0" smtClean="0"/>
              <a:t>March 3, 2022</a:t>
            </a:r>
            <a:endParaRPr lang="en-US" dirty="0"/>
          </a:p>
        </p:txBody>
      </p:sp>
    </p:spTree>
    <p:extLst>
      <p:ext uri="{BB962C8B-B14F-4D97-AF65-F5344CB8AC3E}">
        <p14:creationId xmlns:p14="http://schemas.microsoft.com/office/powerpoint/2010/main" val="3333791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21</a:t>
            </a:fld>
            <a:endParaRPr lang="en-US" dirty="0"/>
          </a:p>
        </p:txBody>
      </p:sp>
      <p:sp>
        <p:nvSpPr>
          <p:cNvPr id="14" name="Title 1"/>
          <p:cNvSpPr>
            <a:spLocks noGrp="1"/>
          </p:cNvSpPr>
          <p:nvPr>
            <p:ph type="title"/>
          </p:nvPr>
        </p:nvSpPr>
        <p:spPr>
          <a:xfrm>
            <a:off x="570341" y="440068"/>
            <a:ext cx="8291283" cy="595516"/>
          </a:xfrm>
          <a:prstGeom prst="rect">
            <a:avLst/>
          </a:prstGeom>
        </p:spPr>
        <p:txBody>
          <a:bodyPr/>
          <a:lstStyle/>
          <a:p>
            <a:r>
              <a:rPr lang="en-US" sz="2200" dirty="0" smtClean="0"/>
              <a:t>Natural gas and liquefied </a:t>
            </a:r>
            <a:r>
              <a:rPr lang="en-US" sz="2200" dirty="0"/>
              <a:t>natural gas (LNG) </a:t>
            </a:r>
            <a:r>
              <a:rPr lang="en-US" sz="2200" dirty="0" smtClean="0"/>
              <a:t>trade reaches 8 trillion cubic feet in the Reference case</a:t>
            </a:r>
            <a:endParaRPr lang="en-US" sz="2200" dirty="0"/>
          </a:p>
        </p:txBody>
      </p:sp>
      <p:sp>
        <p:nvSpPr>
          <p:cNvPr id="19" name="TextBox 18"/>
          <p:cNvSpPr txBox="1"/>
          <p:nvPr/>
        </p:nvSpPr>
        <p:spPr>
          <a:xfrm>
            <a:off x="570341" y="1115106"/>
            <a:ext cx="7033873" cy="215444"/>
          </a:xfrm>
          <a:prstGeom prst="rect">
            <a:avLst/>
          </a:prstGeom>
          <a:noFill/>
        </p:spPr>
        <p:txBody>
          <a:bodyPr wrap="square" lIns="0" tIns="0" rIns="0" bIns="0" rtlCol="0">
            <a:spAutoFit/>
          </a:bodyPr>
          <a:lstStyle/>
          <a:p>
            <a:pPr marL="0" lvl="0" indent="0" eaLnBrk="0" fontAlgn="auto" hangingPunct="0">
              <a:spcBef>
                <a:spcPts val="0"/>
              </a:spcBef>
              <a:spcAft>
                <a:spcPts val="0"/>
              </a:spcAft>
              <a:defRPr/>
            </a:pPr>
            <a:r>
              <a:rPr lang="en-US" sz="1200" b="1" dirty="0" smtClean="0"/>
              <a:t>U.S. natural gas trade, AEO2022 </a:t>
            </a:r>
            <a:r>
              <a:rPr lang="en-US" sz="1200" b="1" dirty="0"/>
              <a:t>oil and </a:t>
            </a:r>
            <a:r>
              <a:rPr lang="en-US" sz="1200" b="1" dirty="0" smtClean="0"/>
              <a:t>natural gas </a:t>
            </a:r>
            <a:r>
              <a:rPr lang="en-US" sz="1200" b="1" dirty="0"/>
              <a:t>supply cases</a:t>
            </a:r>
            <a:endParaRPr lang="en-US" sz="1200" b="1" dirty="0">
              <a:ea typeface="Times New Roman" charset="0"/>
              <a:cs typeface="Times New Roman" charset="0"/>
            </a:endParaRPr>
          </a:p>
          <a:p>
            <a:pPr eaLnBrk="0" hangingPunct="0">
              <a:spcBef>
                <a:spcPts val="0"/>
              </a:spcBef>
            </a:pPr>
            <a:endParaRPr lang="en-US" sz="200" b="1" dirty="0"/>
          </a:p>
        </p:txBody>
      </p:sp>
      <p:graphicFrame>
        <p:nvGraphicFramePr>
          <p:cNvPr id="20" name="SL43SH5"/>
          <p:cNvGraphicFramePr>
            <a:graphicFrameLocks/>
          </p:cNvGraphicFramePr>
          <p:nvPr>
            <p:extLst>
              <p:ext uri="{D42A27DB-BD31-4B8C-83A1-F6EECF244321}">
                <p14:modId xmlns:p14="http://schemas.microsoft.com/office/powerpoint/2010/main" val="3778381093"/>
              </p:ext>
            </p:extLst>
          </p:nvPr>
        </p:nvGraphicFramePr>
        <p:xfrm>
          <a:off x="6214308" y="1549279"/>
          <a:ext cx="2832918" cy="3020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SL43SH4"/>
          <p:cNvGraphicFramePr>
            <a:graphicFrameLocks/>
          </p:cNvGraphicFramePr>
          <p:nvPr>
            <p:extLst>
              <p:ext uri="{D42A27DB-BD31-4B8C-83A1-F6EECF244321}">
                <p14:modId xmlns:p14="http://schemas.microsoft.com/office/powerpoint/2010/main" val="660908800"/>
              </p:ext>
            </p:extLst>
          </p:nvPr>
        </p:nvGraphicFramePr>
        <p:xfrm>
          <a:off x="3538320" y="1483779"/>
          <a:ext cx="2560320" cy="3065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SL43SH1"/>
          <p:cNvGraphicFramePr>
            <a:graphicFrameLocks/>
          </p:cNvGraphicFramePr>
          <p:nvPr>
            <p:extLst>
              <p:ext uri="{D42A27DB-BD31-4B8C-83A1-F6EECF244321}">
                <p14:modId xmlns:p14="http://schemas.microsoft.com/office/powerpoint/2010/main" val="2716377366"/>
              </p:ext>
            </p:extLst>
          </p:nvPr>
        </p:nvGraphicFramePr>
        <p:xfrm>
          <a:off x="557158" y="1417105"/>
          <a:ext cx="2981162" cy="3130575"/>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Placeholder 5"/>
          <p:cNvSpPr>
            <a:spLocks noGrp="1"/>
          </p:cNvSpPr>
          <p:nvPr>
            <p:ph type="body" sz="quarter" idx="4294967295"/>
          </p:nvPr>
        </p:nvSpPr>
        <p:spPr>
          <a:xfrm>
            <a:off x="3538320" y="1386878"/>
            <a:ext cx="2598738" cy="350851"/>
          </a:xfrm>
          <a:prstGeom prst="rect">
            <a:avLst/>
          </a:prstGeom>
        </p:spPr>
        <p:txBody>
          <a:bodyPr lIns="0"/>
          <a:lstStyle/>
          <a:p>
            <a:pPr marL="0" indent="0">
              <a:spcBef>
                <a:spcPts val="0"/>
              </a:spcBef>
              <a:buNone/>
              <a:defRPr sz="1200" b="0" i="0" u="none" strike="noStrike" kern="1200" spc="0" baseline="0">
                <a:solidFill>
                  <a:srgbClr val="000000"/>
                </a:solidFill>
                <a:latin typeface="+mn-lt"/>
                <a:ea typeface="+mn-ea"/>
                <a:cs typeface="+mn-cs"/>
              </a:defRPr>
            </a:pPr>
            <a:r>
              <a:rPr lang="en-US" b="1" dirty="0" smtClean="0"/>
              <a:t>Low Oil and Gas Supply case</a:t>
            </a:r>
            <a:endParaRPr lang="en-US" dirty="0"/>
          </a:p>
          <a:p>
            <a:pPr marL="0" indent="0">
              <a:spcBef>
                <a:spcPts val="0"/>
              </a:spcBef>
              <a:buNone/>
              <a:defRPr sz="1200" b="0" i="0" u="none" strike="noStrike" kern="1200" spc="0" baseline="0">
                <a:solidFill>
                  <a:srgbClr val="000000"/>
                </a:solidFill>
                <a:latin typeface="+mn-lt"/>
                <a:ea typeface="+mn-ea"/>
                <a:cs typeface="+mn-cs"/>
              </a:defRPr>
            </a:pPr>
            <a:r>
              <a:rPr lang="en-US" sz="1100" dirty="0" smtClean="0"/>
              <a:t>trillion </a:t>
            </a:r>
            <a:r>
              <a:rPr lang="en-US" sz="1100" dirty="0"/>
              <a:t>cubic </a:t>
            </a:r>
            <a:r>
              <a:rPr lang="en-US" sz="1100" dirty="0" smtClean="0"/>
              <a:t>feet</a:t>
            </a:r>
            <a:endParaRPr lang="en-US" sz="1100" dirty="0"/>
          </a:p>
        </p:txBody>
      </p:sp>
      <p:sp>
        <p:nvSpPr>
          <p:cNvPr id="24" name="Text Placeholder 5"/>
          <p:cNvSpPr>
            <a:spLocks noGrp="1"/>
          </p:cNvSpPr>
          <p:nvPr>
            <p:ph type="body" sz="quarter" idx="4294967295"/>
          </p:nvPr>
        </p:nvSpPr>
        <p:spPr>
          <a:xfrm>
            <a:off x="6214309" y="1386878"/>
            <a:ext cx="2854121" cy="350851"/>
          </a:xfrm>
          <a:prstGeom prst="rect">
            <a:avLst/>
          </a:prstGeom>
        </p:spPr>
        <p:txBody>
          <a:bodyPr lIns="0"/>
          <a:lstStyle/>
          <a:p>
            <a:pPr marL="0" indent="0">
              <a:spcBef>
                <a:spcPts val="0"/>
              </a:spcBef>
              <a:buNone/>
              <a:defRPr sz="1200" b="0" i="0" u="none" strike="noStrike" kern="1200" spc="0" baseline="0">
                <a:solidFill>
                  <a:srgbClr val="000000"/>
                </a:solidFill>
                <a:latin typeface="+mn-lt"/>
                <a:ea typeface="+mn-ea"/>
                <a:cs typeface="+mn-cs"/>
              </a:defRPr>
            </a:pPr>
            <a:r>
              <a:rPr lang="en-US" b="1" dirty="0" smtClean="0"/>
              <a:t>High Oil and Gas Supply case</a:t>
            </a:r>
            <a:endParaRPr lang="en-US" dirty="0" smtClean="0"/>
          </a:p>
          <a:p>
            <a:pPr marL="0" indent="0">
              <a:spcBef>
                <a:spcPts val="0"/>
              </a:spcBef>
              <a:buNone/>
              <a:defRPr sz="1200" b="0" i="0" u="none" strike="noStrike" kern="1200" spc="0" baseline="0">
                <a:solidFill>
                  <a:srgbClr val="000000"/>
                </a:solidFill>
                <a:latin typeface="+mn-lt"/>
                <a:ea typeface="+mn-ea"/>
                <a:cs typeface="+mn-cs"/>
              </a:defRPr>
            </a:pPr>
            <a:r>
              <a:rPr lang="en-US" sz="1100" dirty="0"/>
              <a:t>trillion cubic </a:t>
            </a:r>
            <a:r>
              <a:rPr lang="en-US" sz="1100" dirty="0" smtClean="0"/>
              <a:t>feet    billion cubic feet per day</a:t>
            </a:r>
          </a:p>
        </p:txBody>
      </p:sp>
      <p:sp>
        <p:nvSpPr>
          <p:cNvPr id="25" name="Text Placeholder 5"/>
          <p:cNvSpPr txBox="1">
            <a:spLocks/>
          </p:cNvSpPr>
          <p:nvPr/>
        </p:nvSpPr>
        <p:spPr>
          <a:xfrm>
            <a:off x="570341" y="1453551"/>
            <a:ext cx="2082114" cy="284178"/>
          </a:xfrm>
          <a:prstGeom prst="rect">
            <a:avLst/>
          </a:prstGeom>
        </p:spPr>
        <p:txBody>
          <a:bodyPr lIns="0" rIns="0" bIns="0" anchor="b" anchorCtr="0"/>
          <a:lstStyle>
            <a:lvl1pPr marL="0" indent="0" algn="l" rtl="0" eaLnBrk="1" fontAlgn="base" hangingPunct="1">
              <a:spcBef>
                <a:spcPct val="20000"/>
              </a:spcBef>
              <a:spcAft>
                <a:spcPct val="0"/>
              </a:spcAft>
              <a:buFont typeface="Arial" panose="020B0604020202020204" pitchFamily="34" charset="0"/>
              <a:buNone/>
              <a:defRPr sz="1000" i="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None/>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sz="1200" b="0" i="0" u="none" strike="noStrike" kern="1200" spc="0" baseline="0">
                <a:solidFill>
                  <a:srgbClr val="000000"/>
                </a:solidFill>
                <a:latin typeface="+mn-lt"/>
                <a:ea typeface="+mn-ea"/>
                <a:cs typeface="+mn-cs"/>
              </a:defRPr>
            </a:pPr>
            <a:r>
              <a:rPr lang="en-US" sz="1200" b="1" i="0" dirty="0" smtClean="0">
                <a:solidFill>
                  <a:srgbClr val="000000"/>
                </a:solidFill>
              </a:rPr>
              <a:t>Reference case</a:t>
            </a:r>
            <a:endParaRPr lang="en-US" sz="1200" i="0" dirty="0" smtClean="0">
              <a:solidFill>
                <a:srgbClr val="000000"/>
              </a:solidFill>
            </a:endParaRPr>
          </a:p>
          <a:p>
            <a:pPr>
              <a:spcBef>
                <a:spcPts val="0"/>
              </a:spcBef>
              <a:defRPr sz="1200" b="0" i="0" u="none" strike="noStrike" kern="1200" spc="0" baseline="0">
                <a:solidFill>
                  <a:srgbClr val="000000"/>
                </a:solidFill>
                <a:latin typeface="+mn-lt"/>
                <a:ea typeface="+mn-ea"/>
                <a:cs typeface="+mn-cs"/>
              </a:defRPr>
            </a:pPr>
            <a:r>
              <a:rPr lang="en-US" sz="1100" i="0" dirty="0" smtClean="0">
                <a:solidFill>
                  <a:srgbClr val="000000"/>
                </a:solidFill>
              </a:rPr>
              <a:t>trillion cubic feet</a:t>
            </a:r>
          </a:p>
        </p:txBody>
      </p:sp>
      <p:sp>
        <p:nvSpPr>
          <p:cNvPr id="26" name="Rectangle 25"/>
          <p:cNvSpPr/>
          <p:nvPr/>
        </p:nvSpPr>
        <p:spPr>
          <a:xfrm>
            <a:off x="2523772" y="2219375"/>
            <a:ext cx="1025150" cy="1846659"/>
          </a:xfrm>
          <a:prstGeom prst="rect">
            <a:avLst/>
          </a:prstGeom>
        </p:spPr>
        <p:txBody>
          <a:bodyPr wrap="square" lIns="0" tIns="0" rIns="0" bIns="0">
            <a:spAutoFit/>
          </a:bodyPr>
          <a:lstStyle/>
          <a:p>
            <a:r>
              <a:rPr lang="en-US" sz="1000" b="1" dirty="0" smtClean="0">
                <a:solidFill>
                  <a:schemeClr val="tx2"/>
                </a:solidFill>
                <a:latin typeface="Arial" panose="020B0604020202020204" pitchFamily="34" charset="0"/>
                <a:ea typeface="Times New Roman" charset="0"/>
                <a:cs typeface="Arial" panose="020B0604020202020204" pitchFamily="34" charset="0"/>
              </a:rPr>
              <a:t>LNG exports</a:t>
            </a:r>
          </a:p>
          <a:p>
            <a:r>
              <a:rPr lang="en-US" sz="1000" b="1" dirty="0" smtClean="0">
                <a:solidFill>
                  <a:schemeClr val="bg1">
                    <a:lumMod val="75000"/>
                  </a:schemeClr>
                </a:solidFill>
                <a:latin typeface="Arial" panose="020B0604020202020204" pitchFamily="34" charset="0"/>
                <a:ea typeface="Times New Roman" charset="0"/>
                <a:cs typeface="Arial" panose="020B0604020202020204" pitchFamily="34" charset="0"/>
              </a:rPr>
              <a:t>net exports</a:t>
            </a:r>
          </a:p>
          <a:p>
            <a:endParaRPr lang="en-US" sz="1000" b="1" dirty="0" smtClean="0">
              <a:solidFill>
                <a:schemeClr val="accent2"/>
              </a:solidFill>
              <a:latin typeface="Arial" panose="020B0604020202020204" pitchFamily="34" charset="0"/>
              <a:ea typeface="Times New Roman" charset="0"/>
              <a:cs typeface="Arial" panose="020B0604020202020204" pitchFamily="34" charset="0"/>
            </a:endParaRPr>
          </a:p>
          <a:p>
            <a:endParaRPr lang="en-US" sz="1000" b="1" dirty="0" smtClean="0">
              <a:solidFill>
                <a:schemeClr val="accent2"/>
              </a:solidFill>
              <a:latin typeface="Arial" panose="020B0604020202020204" pitchFamily="34" charset="0"/>
              <a:ea typeface="Times New Roman" charset="0"/>
              <a:cs typeface="Arial" panose="020B0604020202020204" pitchFamily="34" charset="0"/>
            </a:endParaRPr>
          </a:p>
          <a:p>
            <a:r>
              <a:rPr lang="en-US" sz="1000" b="1" dirty="0" smtClean="0">
                <a:solidFill>
                  <a:schemeClr val="accent2"/>
                </a:solidFill>
                <a:latin typeface="Arial" panose="020B0604020202020204" pitchFamily="34" charset="0"/>
                <a:ea typeface="Times New Roman" charset="0"/>
                <a:cs typeface="Arial" panose="020B0604020202020204" pitchFamily="34" charset="0"/>
              </a:rPr>
              <a:t>pipeline exports </a:t>
            </a:r>
          </a:p>
          <a:p>
            <a:r>
              <a:rPr lang="en-US" sz="1000" b="1" dirty="0" smtClean="0">
                <a:solidFill>
                  <a:schemeClr val="accent2"/>
                </a:solidFill>
                <a:latin typeface="Arial" panose="020B0604020202020204" pitchFamily="34" charset="0"/>
                <a:ea typeface="Times New Roman" charset="0"/>
                <a:cs typeface="Arial" panose="020B0604020202020204" pitchFamily="34" charset="0"/>
              </a:rPr>
              <a:t>to Mexico</a:t>
            </a:r>
          </a:p>
          <a:p>
            <a:r>
              <a:rPr lang="en-US" sz="1000" b="1" dirty="0" smtClean="0">
                <a:solidFill>
                  <a:schemeClr val="accent5"/>
                </a:solidFill>
                <a:latin typeface="Arial" panose="020B0604020202020204" pitchFamily="34" charset="0"/>
                <a:cs typeface="Arial" panose="020B0604020202020204" pitchFamily="34" charset="0"/>
              </a:rPr>
              <a:t>pipeline exports</a:t>
            </a:r>
          </a:p>
          <a:p>
            <a:r>
              <a:rPr lang="en-US" sz="1000" b="1" dirty="0" smtClean="0">
                <a:solidFill>
                  <a:schemeClr val="accent5"/>
                </a:solidFill>
                <a:latin typeface="Arial" panose="020B0604020202020204" pitchFamily="34" charset="0"/>
                <a:cs typeface="Arial" panose="020B0604020202020204" pitchFamily="34" charset="0"/>
              </a:rPr>
              <a:t>to Canada</a:t>
            </a:r>
          </a:p>
          <a:p>
            <a:r>
              <a:rPr lang="en-US" sz="1000" b="1" dirty="0" smtClean="0">
                <a:solidFill>
                  <a:schemeClr val="accent5">
                    <a:lumMod val="60000"/>
                    <a:lumOff val="40000"/>
                  </a:schemeClr>
                </a:solidFill>
                <a:latin typeface="Arial" panose="020B0604020202020204" pitchFamily="34" charset="0"/>
                <a:cs typeface="Arial" panose="020B0604020202020204" pitchFamily="34" charset="0"/>
              </a:rPr>
              <a:t>pipeline imports</a:t>
            </a:r>
          </a:p>
          <a:p>
            <a:r>
              <a:rPr lang="en-US" sz="1000" b="1" dirty="0" smtClean="0">
                <a:solidFill>
                  <a:schemeClr val="accent5">
                    <a:lumMod val="60000"/>
                    <a:lumOff val="40000"/>
                  </a:schemeClr>
                </a:solidFill>
                <a:latin typeface="Arial" panose="020B0604020202020204" pitchFamily="34" charset="0"/>
                <a:cs typeface="Arial" panose="020B0604020202020204" pitchFamily="34" charset="0"/>
              </a:rPr>
              <a:t>from Canada</a:t>
            </a:r>
          </a:p>
          <a:p>
            <a:r>
              <a:rPr lang="en-US" sz="1000" b="1" dirty="0" smtClean="0">
                <a:solidFill>
                  <a:schemeClr val="accent1"/>
                </a:solidFill>
              </a:rPr>
              <a:t>LNG </a:t>
            </a:r>
            <a:r>
              <a:rPr lang="en-US" sz="1000" b="1" dirty="0">
                <a:solidFill>
                  <a:schemeClr val="accent1"/>
                </a:solidFill>
              </a:rPr>
              <a:t>imports</a:t>
            </a:r>
          </a:p>
          <a:p>
            <a:endParaRPr lang="en-US" sz="1000" dirty="0" smtClean="0">
              <a:solidFill>
                <a:srgbClr val="0096D7">
                  <a:lumMod val="75000"/>
                </a:srgbClr>
              </a:solidFill>
            </a:endParaRPr>
          </a:p>
        </p:txBody>
      </p:sp>
    </p:spTree>
    <p:extLst>
      <p:ext uri="{BB962C8B-B14F-4D97-AF65-F5344CB8AC3E}">
        <p14:creationId xmlns:p14="http://schemas.microsoft.com/office/powerpoint/2010/main" val="3830811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605"/>
            <a:ext cx="8001000" cy="395772"/>
          </a:xfrm>
        </p:spPr>
        <p:txBody>
          <a:bodyPr/>
          <a:lstStyle/>
          <a:p>
            <a:r>
              <a:rPr lang="en-US" dirty="0" smtClean="0"/>
              <a:t>AEO2022 Highlights</a:t>
            </a:r>
            <a:endParaRPr lang="en-US"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t>Petroleum and natural gas remain the most-consumed sources of energy in the United States through 2050, but renewable energy is the fastest growing  </a:t>
            </a:r>
          </a:p>
          <a:p>
            <a:r>
              <a:rPr lang="en-US" dirty="0"/>
              <a:t>Wind and solar incentives, along with falling technology costs, support robust competition with natural gas for electricity generation, while the shares of coal and nuclear power decrease in the U.S. electricity mix</a:t>
            </a:r>
          </a:p>
          <a:p>
            <a:r>
              <a:rPr lang="en-US" dirty="0"/>
              <a:t>U.S. crude oil production reaches record highs, while natural gas production is increasingly driven by natural gas exports </a:t>
            </a:r>
            <a:endParaRPr lang="en-US" dirty="0"/>
          </a:p>
        </p:txBody>
      </p:sp>
      <p:sp>
        <p:nvSpPr>
          <p:cNvPr id="4" name="Footer Placeholder 3"/>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22</a:t>
            </a:fld>
            <a:endParaRPr lang="en-US" dirty="0"/>
          </a:p>
        </p:txBody>
      </p:sp>
    </p:spTree>
    <p:extLst>
      <p:ext uri="{BB962C8B-B14F-4D97-AF65-F5344CB8AC3E}">
        <p14:creationId xmlns:p14="http://schemas.microsoft.com/office/powerpoint/2010/main" val="465527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23</a:t>
            </a:fld>
            <a:endParaRPr lang="en-US" dirty="0"/>
          </a:p>
        </p:txBody>
      </p:sp>
      <p:pic>
        <p:nvPicPr>
          <p:cNvPr id="7" name="Picture 9" descr="http://inside.eia.gov/content_OC/eia_logos/large%20full%20EIA%20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6713" y="1902708"/>
            <a:ext cx="3863529" cy="7803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35866" y="3313075"/>
            <a:ext cx="4817322" cy="646331"/>
          </a:xfrm>
          <a:prstGeom prst="rect">
            <a:avLst/>
          </a:prstGeom>
        </p:spPr>
        <p:txBody>
          <a:bodyPr wrap="square">
            <a:spAutoFit/>
          </a:bodyPr>
          <a:lstStyle/>
          <a:p>
            <a:pPr algn="ctr"/>
            <a:r>
              <a:rPr lang="en-US" dirty="0" smtClean="0"/>
              <a:t>View the full report at </a:t>
            </a:r>
            <a:r>
              <a:rPr lang="en-US" dirty="0" smtClean="0">
                <a:hlinkClick r:id="rId4"/>
              </a:rPr>
              <a:t>eia.gov/</a:t>
            </a:r>
            <a:r>
              <a:rPr lang="en-US" dirty="0" err="1" smtClean="0">
                <a:hlinkClick r:id="rId4"/>
              </a:rPr>
              <a:t>aeo</a:t>
            </a:r>
            <a:endParaRPr lang="en-US" dirty="0" smtClean="0"/>
          </a:p>
          <a:p>
            <a:pPr algn="ctr"/>
            <a:r>
              <a:rPr lang="en-US" dirty="0"/>
              <a:t>Contact us at </a:t>
            </a:r>
            <a:r>
              <a:rPr lang="en-US" dirty="0" smtClean="0">
                <a:hlinkClick r:id="rId5"/>
              </a:rPr>
              <a:t>AnnualEnergyOutlook@eia.gov</a:t>
            </a:r>
            <a:r>
              <a:rPr lang="en-US" dirty="0" smtClean="0"/>
              <a:t> </a:t>
            </a:r>
            <a:endParaRPr lang="en-US" dirty="0"/>
          </a:p>
        </p:txBody>
      </p:sp>
    </p:spTree>
    <p:extLst>
      <p:ext uri="{BB962C8B-B14F-4D97-AF65-F5344CB8AC3E}">
        <p14:creationId xmlns:p14="http://schemas.microsoft.com/office/powerpoint/2010/main" val="305726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261404"/>
            <a:ext cx="8304920" cy="533358"/>
          </a:xfrm>
        </p:spPr>
        <p:txBody>
          <a:bodyPr>
            <a:noAutofit/>
          </a:bodyPr>
          <a:lstStyle/>
          <a:p>
            <a:r>
              <a:rPr lang="en-US" sz="2600" dirty="0" smtClean="0"/>
              <a:t>AEO2022 examines a range of conditions from 2020 to 2050 </a:t>
            </a:r>
            <a:endParaRPr lang="en-US" sz="2600" dirty="0"/>
          </a:p>
        </p:txBody>
      </p:sp>
      <p:sp>
        <p:nvSpPr>
          <p:cNvPr id="3" name="Text Placeholder 2"/>
          <p:cNvSpPr>
            <a:spLocks noGrp="1"/>
          </p:cNvSpPr>
          <p:nvPr>
            <p:ph type="body" sz="quarter" idx="12"/>
          </p:nvPr>
        </p:nvSpPr>
        <p:spPr>
          <a:xfrm>
            <a:off x="685799" y="832847"/>
            <a:ext cx="8153401" cy="3865589"/>
          </a:xfrm>
        </p:spPr>
        <p:txBody>
          <a:bodyPr>
            <a:noAutofit/>
          </a:bodyPr>
          <a:lstStyle/>
          <a:p>
            <a:pPr marL="0" indent="0">
              <a:spcBef>
                <a:spcPts val="400"/>
              </a:spcBef>
              <a:spcAft>
                <a:spcPts val="0"/>
              </a:spcAft>
              <a:buNone/>
            </a:pPr>
            <a:r>
              <a:rPr lang="en-US" sz="1600" b="1" dirty="0" smtClean="0"/>
              <a:t>Assumptions</a:t>
            </a:r>
          </a:p>
          <a:p>
            <a:pPr marL="0" indent="-236538">
              <a:spcBef>
                <a:spcPts val="384"/>
              </a:spcBef>
              <a:spcAft>
                <a:spcPts val="400"/>
              </a:spcAft>
            </a:pPr>
            <a:r>
              <a:rPr lang="en-US" sz="1400" dirty="0" smtClean="0"/>
              <a:t>Current laws </a:t>
            </a:r>
            <a:r>
              <a:rPr lang="en-US" sz="1400" dirty="0"/>
              <a:t>and </a:t>
            </a:r>
            <a:r>
              <a:rPr lang="en-US" sz="1400" dirty="0" smtClean="0"/>
              <a:t>regulations as </a:t>
            </a:r>
            <a:r>
              <a:rPr lang="en-US" sz="1400" dirty="0"/>
              <a:t>of </a:t>
            </a:r>
            <a:r>
              <a:rPr lang="en-US" sz="1400" dirty="0" smtClean="0"/>
              <a:t>November 2021</a:t>
            </a:r>
            <a:endParaRPr lang="en-US" sz="200" dirty="0" smtClean="0"/>
          </a:p>
          <a:p>
            <a:pPr marL="0" indent="-236538">
              <a:spcBef>
                <a:spcPts val="384"/>
              </a:spcBef>
              <a:spcAft>
                <a:spcPts val="400"/>
              </a:spcAft>
            </a:pPr>
            <a:r>
              <a:rPr lang="en-US" sz="1400" dirty="0" smtClean="0"/>
              <a:t>Current </a:t>
            </a:r>
            <a:r>
              <a:rPr lang="en-US" sz="1400" dirty="0"/>
              <a:t>views </a:t>
            </a:r>
            <a:r>
              <a:rPr lang="en-US" sz="1400" dirty="0" smtClean="0"/>
              <a:t>on economic and </a:t>
            </a:r>
            <a:r>
              <a:rPr lang="en-US" sz="1400" dirty="0"/>
              <a:t>demographic </a:t>
            </a:r>
            <a:r>
              <a:rPr lang="en-US" sz="1400" dirty="0" smtClean="0"/>
              <a:t>trends, and technology improvements</a:t>
            </a:r>
            <a:endParaRPr lang="en-US" sz="200" dirty="0" smtClean="0"/>
          </a:p>
          <a:p>
            <a:pPr marL="0" indent="-236538">
              <a:spcBef>
                <a:spcPts val="400"/>
              </a:spcBef>
              <a:spcAft>
                <a:spcPts val="0"/>
              </a:spcAft>
            </a:pPr>
            <a:r>
              <a:rPr lang="en-US" sz="1400" dirty="0" smtClean="0"/>
              <a:t>Compound </a:t>
            </a:r>
            <a:r>
              <a:rPr lang="en-US" sz="1400" dirty="0"/>
              <a:t>annual growth </a:t>
            </a:r>
            <a:r>
              <a:rPr lang="en-US" sz="1400" dirty="0" smtClean="0"/>
              <a:t>rate </a:t>
            </a:r>
            <a:r>
              <a:rPr lang="en-US" sz="1400" dirty="0"/>
              <a:t>for real U.S. gross domestic product (GDP</a:t>
            </a:r>
            <a:r>
              <a:rPr lang="en-US" sz="1400" dirty="0" smtClean="0"/>
              <a:t>) </a:t>
            </a:r>
            <a:r>
              <a:rPr lang="en-US" sz="1400" dirty="0"/>
              <a:t>is </a:t>
            </a:r>
            <a:r>
              <a:rPr lang="en-US" sz="1400" dirty="0" smtClean="0"/>
              <a:t>2.2% (Reference case)</a:t>
            </a:r>
          </a:p>
          <a:p>
            <a:pPr marL="457200" lvl="1" indent="-236538">
              <a:spcBef>
                <a:spcPts val="400"/>
              </a:spcBef>
              <a:spcAft>
                <a:spcPts val="0"/>
              </a:spcAft>
            </a:pPr>
            <a:r>
              <a:rPr lang="en-US" dirty="0" smtClean="0"/>
              <a:t>High </a:t>
            </a:r>
            <a:r>
              <a:rPr lang="en-US" dirty="0"/>
              <a:t>Economic Growth case (</a:t>
            </a:r>
            <a:r>
              <a:rPr lang="en-US" dirty="0" smtClean="0"/>
              <a:t>2.7%) </a:t>
            </a:r>
            <a:r>
              <a:rPr lang="en-US" dirty="0"/>
              <a:t>and Low Economic Growth case (</a:t>
            </a:r>
            <a:r>
              <a:rPr lang="en-US" dirty="0" smtClean="0"/>
              <a:t>1.8%) </a:t>
            </a:r>
          </a:p>
          <a:p>
            <a:pPr marL="457200" lvl="1" indent="-236538">
              <a:spcBef>
                <a:spcPts val="400"/>
              </a:spcBef>
              <a:spcAft>
                <a:spcPts val="0"/>
              </a:spcAft>
            </a:pPr>
            <a:endParaRPr lang="en-US" sz="200" dirty="0"/>
          </a:p>
          <a:p>
            <a:pPr marL="0" indent="-236538">
              <a:spcBef>
                <a:spcPts val="400"/>
              </a:spcBef>
              <a:spcAft>
                <a:spcPts val="0"/>
              </a:spcAft>
            </a:pPr>
            <a:r>
              <a:rPr lang="en-US" sz="1400" dirty="0" smtClean="0"/>
              <a:t>The </a:t>
            </a:r>
            <a:r>
              <a:rPr lang="en-US" sz="1400" dirty="0"/>
              <a:t>Brent crude oil price by 2050 is </a:t>
            </a:r>
            <a:r>
              <a:rPr lang="en-US" sz="1400" dirty="0" smtClean="0"/>
              <a:t>$90 </a:t>
            </a:r>
            <a:r>
              <a:rPr lang="en-US" sz="1400" dirty="0"/>
              <a:t>per barrel (b) in constant </a:t>
            </a:r>
            <a:r>
              <a:rPr lang="en-US" sz="1400" dirty="0" smtClean="0"/>
              <a:t>2021 </a:t>
            </a:r>
            <a:r>
              <a:rPr lang="en-US" sz="1400" dirty="0"/>
              <a:t>dollars (Reference case</a:t>
            </a:r>
            <a:r>
              <a:rPr lang="en-US" sz="1400" dirty="0" smtClean="0"/>
              <a:t>)</a:t>
            </a:r>
          </a:p>
          <a:p>
            <a:pPr marL="0" indent="0">
              <a:spcBef>
                <a:spcPts val="400"/>
              </a:spcBef>
              <a:spcAft>
                <a:spcPts val="0"/>
              </a:spcAft>
              <a:buNone/>
            </a:pPr>
            <a:r>
              <a:rPr lang="en-US" sz="1400" dirty="0" smtClean="0"/>
              <a:t>     –   High </a:t>
            </a:r>
            <a:r>
              <a:rPr lang="en-US" sz="1400" dirty="0"/>
              <a:t>Oil Price case ($</a:t>
            </a:r>
            <a:r>
              <a:rPr lang="en-US" sz="1400" dirty="0" smtClean="0"/>
              <a:t>170/b</a:t>
            </a:r>
            <a:r>
              <a:rPr lang="en-US" sz="1400" dirty="0"/>
              <a:t>) and Low Oil Price case ($</a:t>
            </a:r>
            <a:r>
              <a:rPr lang="en-US" sz="1400" dirty="0" smtClean="0"/>
              <a:t>45/b</a:t>
            </a:r>
            <a:r>
              <a:rPr lang="en-US" sz="1400" dirty="0"/>
              <a:t>) </a:t>
            </a:r>
            <a:endParaRPr lang="en-US" sz="1400" dirty="0" smtClean="0"/>
          </a:p>
          <a:p>
            <a:pPr marL="220662" lvl="1" indent="0">
              <a:spcBef>
                <a:spcPts val="400"/>
              </a:spcBef>
              <a:spcAft>
                <a:spcPts val="0"/>
              </a:spcAft>
              <a:buNone/>
            </a:pPr>
            <a:endParaRPr lang="en-US" sz="200" dirty="0" smtClean="0"/>
          </a:p>
          <a:p>
            <a:pPr marL="0" indent="-236538">
              <a:spcBef>
                <a:spcPts val="400"/>
              </a:spcBef>
              <a:spcAft>
                <a:spcPts val="0"/>
              </a:spcAft>
            </a:pPr>
            <a:r>
              <a:rPr lang="en-US" sz="1400" dirty="0" smtClean="0"/>
              <a:t>Oil </a:t>
            </a:r>
            <a:r>
              <a:rPr lang="en-US" sz="1400" dirty="0"/>
              <a:t>and </a:t>
            </a:r>
            <a:r>
              <a:rPr lang="en-US" sz="1400" dirty="0" smtClean="0"/>
              <a:t>natural gas supply </a:t>
            </a:r>
            <a:r>
              <a:rPr lang="en-US" sz="1400" dirty="0"/>
              <a:t>c</a:t>
            </a:r>
            <a:r>
              <a:rPr lang="en-US" sz="1400" dirty="0" smtClean="0"/>
              <a:t>ases</a:t>
            </a:r>
            <a:endParaRPr lang="en-US" sz="1400" dirty="0"/>
          </a:p>
          <a:p>
            <a:pPr marL="457200" lvl="1" indent="-236538">
              <a:spcBef>
                <a:spcPts val="400"/>
              </a:spcBef>
              <a:spcAft>
                <a:spcPts val="0"/>
              </a:spcAft>
            </a:pPr>
            <a:r>
              <a:rPr lang="en-US" dirty="0" smtClean="0"/>
              <a:t>High: more </a:t>
            </a:r>
            <a:r>
              <a:rPr lang="en-US" dirty="0"/>
              <a:t>accessible resources and lower extraction technology costs than </a:t>
            </a:r>
            <a:r>
              <a:rPr lang="en-US" dirty="0" smtClean="0"/>
              <a:t>the </a:t>
            </a:r>
            <a:r>
              <a:rPr lang="en-US" dirty="0"/>
              <a:t>Reference </a:t>
            </a:r>
            <a:r>
              <a:rPr lang="en-US" dirty="0" smtClean="0"/>
              <a:t>case</a:t>
            </a:r>
          </a:p>
          <a:p>
            <a:pPr marL="457200" lvl="1" indent="-236538">
              <a:spcBef>
                <a:spcPts val="0"/>
              </a:spcBef>
              <a:spcAft>
                <a:spcPts val="0"/>
              </a:spcAft>
            </a:pPr>
            <a:r>
              <a:rPr lang="en-US" dirty="0" smtClean="0"/>
              <a:t>Low: fewer </a:t>
            </a:r>
            <a:r>
              <a:rPr lang="en-US" dirty="0"/>
              <a:t>accessible resources and higher extraction technology costs than the Reference </a:t>
            </a:r>
            <a:r>
              <a:rPr lang="en-US" dirty="0" smtClean="0"/>
              <a:t>case</a:t>
            </a:r>
          </a:p>
          <a:p>
            <a:pPr marL="220662" lvl="1" indent="0">
              <a:spcBef>
                <a:spcPts val="400"/>
              </a:spcBef>
              <a:spcAft>
                <a:spcPts val="0"/>
              </a:spcAft>
              <a:buNone/>
            </a:pPr>
            <a:endParaRPr lang="en-US" sz="200" dirty="0" smtClean="0"/>
          </a:p>
          <a:p>
            <a:pPr marL="0" indent="-236538">
              <a:spcBef>
                <a:spcPts val="400"/>
              </a:spcBef>
              <a:spcAft>
                <a:spcPts val="0"/>
              </a:spcAft>
            </a:pPr>
            <a:r>
              <a:rPr lang="en-US" sz="1400" dirty="0" smtClean="0"/>
              <a:t>Renewables cost cases</a:t>
            </a:r>
            <a:endParaRPr lang="en-US" sz="1400" dirty="0"/>
          </a:p>
          <a:p>
            <a:pPr marL="457200" lvl="1" indent="-236538">
              <a:spcBef>
                <a:spcPts val="400"/>
              </a:spcBef>
              <a:spcAft>
                <a:spcPts val="0"/>
              </a:spcAft>
            </a:pPr>
            <a:r>
              <a:rPr lang="en-US" dirty="0" smtClean="0"/>
              <a:t>High: no </a:t>
            </a:r>
            <a:r>
              <a:rPr lang="en-US" dirty="0"/>
              <a:t>cost reductions </a:t>
            </a:r>
            <a:r>
              <a:rPr lang="en-US" dirty="0" smtClean="0"/>
              <a:t>in renewable technologies</a:t>
            </a:r>
            <a:endParaRPr lang="en-US" dirty="0"/>
          </a:p>
          <a:p>
            <a:pPr marL="457200" lvl="1" indent="-236538">
              <a:spcBef>
                <a:spcPts val="0"/>
              </a:spcBef>
              <a:spcAft>
                <a:spcPts val="0"/>
              </a:spcAft>
            </a:pPr>
            <a:r>
              <a:rPr lang="en-US" dirty="0" smtClean="0"/>
              <a:t>Low: renewables achieve 40% lower overnight </a:t>
            </a:r>
            <a:r>
              <a:rPr lang="en-US" dirty="0"/>
              <a:t>capital </a:t>
            </a:r>
            <a:r>
              <a:rPr lang="en-US" dirty="0" smtClean="0"/>
              <a:t>costs by 2050 compared to Reference case</a:t>
            </a:r>
            <a:endParaRPr lang="en-US" dirty="0"/>
          </a:p>
        </p:txBody>
      </p:sp>
      <p:sp>
        <p:nvSpPr>
          <p:cNvPr id="4" name="Footer Placeholder 3"/>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3</a:t>
            </a:fld>
            <a:endParaRPr lang="en-US" dirty="0"/>
          </a:p>
        </p:txBody>
      </p:sp>
    </p:spTree>
    <p:extLst>
      <p:ext uri="{BB962C8B-B14F-4D97-AF65-F5344CB8AC3E}">
        <p14:creationId xmlns:p14="http://schemas.microsoft.com/office/powerpoint/2010/main" val="952748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AEO2022: Pandemic and Legislation</a:t>
            </a:r>
            <a:endParaRPr lang="en-US" dirty="0"/>
          </a:p>
        </p:txBody>
      </p:sp>
      <p:sp>
        <p:nvSpPr>
          <p:cNvPr id="3" name="Text Placeholder 2"/>
          <p:cNvSpPr>
            <a:spLocks noGrp="1"/>
          </p:cNvSpPr>
          <p:nvPr>
            <p:ph type="body" sz="quarter" idx="12"/>
          </p:nvPr>
        </p:nvSpPr>
        <p:spPr>
          <a:xfrm>
            <a:off x="685800" y="1203402"/>
            <a:ext cx="3568959" cy="3033849"/>
          </a:xfrm>
        </p:spPr>
        <p:txBody>
          <a:bodyPr/>
          <a:lstStyle/>
          <a:p>
            <a:r>
              <a:rPr lang="en-US" dirty="0" smtClean="0"/>
              <a:t>COVID-19 continues to be a major source of uncertainty, especially in the near term. </a:t>
            </a:r>
          </a:p>
          <a:p>
            <a:r>
              <a:rPr lang="en-US" dirty="0" smtClean="0"/>
              <a:t>AEO2022 includes provisions from the </a:t>
            </a:r>
            <a:r>
              <a:rPr lang="en-US" dirty="0" smtClean="0">
                <a:hlinkClick r:id="rId3"/>
              </a:rPr>
              <a:t>Bipartisan Infrastructure Law</a:t>
            </a:r>
            <a:endParaRPr lang="en-US" dirty="0"/>
          </a:p>
        </p:txBody>
      </p:sp>
      <p:sp>
        <p:nvSpPr>
          <p:cNvPr id="4" name="Footer Placeholder 3"/>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4</a:t>
            </a:fld>
            <a:endParaRPr lang="en-US" dirty="0"/>
          </a:p>
        </p:txBody>
      </p:sp>
      <p:graphicFrame>
        <p:nvGraphicFramePr>
          <p:cNvPr id="7" name="ICD13a"/>
          <p:cNvGraphicFramePr>
            <a:graphicFrameLocks/>
          </p:cNvGraphicFramePr>
          <p:nvPr>
            <p:extLst>
              <p:ext uri="{D42A27DB-BD31-4B8C-83A1-F6EECF244321}">
                <p14:modId xmlns:p14="http://schemas.microsoft.com/office/powerpoint/2010/main" val="1587793032"/>
              </p:ext>
            </p:extLst>
          </p:nvPr>
        </p:nvGraphicFramePr>
        <p:xfrm>
          <a:off x="4833384" y="1486557"/>
          <a:ext cx="3932238" cy="302789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3"/>
          <p:cNvSpPr>
            <a:spLocks noGrp="1"/>
          </p:cNvSpPr>
          <p:nvPr>
            <p:ph type="body" sz="quarter" idx="4294967295"/>
          </p:nvPr>
        </p:nvSpPr>
        <p:spPr>
          <a:xfrm>
            <a:off x="4719077" y="890600"/>
            <a:ext cx="3982283" cy="560928"/>
          </a:xfrm>
          <a:prstGeom prst="rect">
            <a:avLst/>
          </a:prstGeom>
        </p:spPr>
        <p:txBody>
          <a:bodyPr/>
          <a:lstStyle/>
          <a:p>
            <a:pPr marL="0" indent="0" eaLnBrk="0" hangingPunct="0">
              <a:spcBef>
                <a:spcPts val="0"/>
              </a:spcBef>
              <a:buNone/>
            </a:pPr>
            <a:r>
              <a:rPr lang="en-US" sz="1200" b="1" dirty="0" smtClean="0">
                <a:ea typeface="Times New Roman" charset="0"/>
                <a:cs typeface="Times New Roman" charset="0"/>
              </a:rPr>
              <a:t>U.S. gross </a:t>
            </a:r>
            <a:r>
              <a:rPr lang="en-US" sz="1200" b="1" dirty="0">
                <a:ea typeface="Times New Roman" charset="0"/>
                <a:cs typeface="Times New Roman" charset="0"/>
              </a:rPr>
              <a:t>domestic product </a:t>
            </a:r>
            <a:r>
              <a:rPr lang="en-US" sz="1200" b="1" dirty="0" smtClean="0">
                <a:ea typeface="Times New Roman" charset="0"/>
                <a:cs typeface="Times New Roman" charset="0"/>
              </a:rPr>
              <a:t>assumptions</a:t>
            </a:r>
          </a:p>
          <a:p>
            <a:pPr marL="0" indent="0" eaLnBrk="0" hangingPunct="0">
              <a:spcBef>
                <a:spcPts val="0"/>
              </a:spcBef>
              <a:buNone/>
            </a:pPr>
            <a:r>
              <a:rPr lang="en-US" sz="1200" b="1" dirty="0" smtClean="0">
                <a:ea typeface="Times New Roman" charset="0"/>
                <a:cs typeface="Times New Roman" charset="0"/>
              </a:rPr>
              <a:t>AEO2022 </a:t>
            </a:r>
            <a:r>
              <a:rPr lang="en-US" sz="1200" b="1" dirty="0">
                <a:ea typeface="Times New Roman" charset="0"/>
                <a:cs typeface="Times New Roman" charset="0"/>
              </a:rPr>
              <a:t>economic growth </a:t>
            </a:r>
            <a:r>
              <a:rPr lang="en-US" sz="1200" b="1" dirty="0" smtClean="0">
                <a:ea typeface="Times New Roman" charset="0"/>
                <a:cs typeface="Times New Roman" charset="0"/>
              </a:rPr>
              <a:t>cases</a:t>
            </a:r>
            <a:endParaRPr lang="en-US" sz="1200" b="1" dirty="0">
              <a:ea typeface="Times New Roman" charset="0"/>
              <a:cs typeface="Times New Roman" charset="0"/>
            </a:endParaRPr>
          </a:p>
          <a:p>
            <a:pPr marL="0" indent="0" eaLnBrk="0" hangingPunct="0">
              <a:spcBef>
                <a:spcPts val="0"/>
              </a:spcBef>
              <a:buNone/>
            </a:pPr>
            <a:r>
              <a:rPr lang="en-US" sz="1100" dirty="0">
                <a:ea typeface="Times New Roman" charset="0"/>
                <a:cs typeface="Times New Roman" charset="0"/>
              </a:rPr>
              <a:t>trillion 2012 dollars</a:t>
            </a:r>
          </a:p>
        </p:txBody>
      </p:sp>
    </p:spTree>
    <p:extLst>
      <p:ext uri="{BB962C8B-B14F-4D97-AF65-F5344CB8AC3E}">
        <p14:creationId xmlns:p14="http://schemas.microsoft.com/office/powerpoint/2010/main" val="1524006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58049" y="340247"/>
            <a:ext cx="3286125" cy="1999139"/>
          </a:xfrm>
          <a:prstGeom prst="rect">
            <a:avLst/>
          </a:prstGeom>
          <a:effectLst>
            <a:outerShdw blurRad="50800" dist="38100" dir="8100000" algn="tr" rotWithShape="0">
              <a:prstClr val="black">
                <a:alpha val="40000"/>
              </a:prstClr>
            </a:outerShdw>
          </a:effectLst>
        </p:spPr>
      </p:pic>
      <p:sp>
        <p:nvSpPr>
          <p:cNvPr id="9" name="Text Placeholder 5"/>
          <p:cNvSpPr>
            <a:spLocks noGrp="1"/>
          </p:cNvSpPr>
          <p:nvPr>
            <p:ph type="body" sz="quarter" idx="12"/>
          </p:nvPr>
        </p:nvSpPr>
        <p:spPr>
          <a:xfrm>
            <a:off x="685800" y="891540"/>
            <a:ext cx="2884582" cy="3634740"/>
          </a:xfrm>
        </p:spPr>
        <p:txBody>
          <a:bodyPr/>
          <a:lstStyle/>
          <a:p>
            <a:pPr marL="0" indent="0">
              <a:buNone/>
            </a:pPr>
            <a:r>
              <a:rPr lang="en-US" sz="1200" dirty="0" smtClean="0"/>
              <a:t>The U.S. Energy Information Administration (EIA) collects</a:t>
            </a:r>
            <a:r>
              <a:rPr lang="en-US" sz="1200" dirty="0"/>
              <a:t>, analyzes, and disseminates independent and impartial energy information to promote sound policymaking, efficient markets, and public understanding of energy and its interaction with the economy and the environment. </a:t>
            </a:r>
            <a:endParaRPr lang="en-US" sz="1200" dirty="0" smtClean="0"/>
          </a:p>
          <a:p>
            <a:pPr marL="0" indent="0" eaLnBrk="0" hangingPunct="0">
              <a:spcAft>
                <a:spcPts val="506"/>
              </a:spcAft>
              <a:buNone/>
            </a:pPr>
            <a:r>
              <a:rPr lang="en-US" sz="1200" kern="0" dirty="0"/>
              <a:t>EIA’s role is unique </a:t>
            </a:r>
            <a:r>
              <a:rPr lang="en-US" sz="1200" dirty="0" smtClean="0"/>
              <a:t>— </a:t>
            </a:r>
            <a:r>
              <a:rPr lang="en-US" sz="1200" kern="0" dirty="0" smtClean="0"/>
              <a:t>by </a:t>
            </a:r>
            <a:r>
              <a:rPr lang="en-US" sz="1200" kern="0" dirty="0"/>
              <a:t>providing an unbiased view of energy markets, EIA increases transparency and promotes public understanding of important energy issues.</a:t>
            </a:r>
          </a:p>
          <a:p>
            <a:pPr marL="0" indent="0" eaLnBrk="0" hangingPunct="0">
              <a:spcAft>
                <a:spcPts val="506"/>
              </a:spcAft>
              <a:buNone/>
            </a:pPr>
            <a:r>
              <a:rPr lang="en-US" sz="1200" dirty="0"/>
              <a:t>EIA has </a:t>
            </a:r>
            <a:r>
              <a:rPr lang="en-US" sz="1200" dirty="0" smtClean="0"/>
              <a:t>expanded its </a:t>
            </a:r>
            <a:r>
              <a:rPr lang="en-US" sz="1200" dirty="0"/>
              <a:t>program in recent years to provide </a:t>
            </a:r>
            <a:r>
              <a:rPr lang="en-US" sz="1200" dirty="0" smtClean="0"/>
              <a:t>a growing customer </a:t>
            </a:r>
            <a:r>
              <a:rPr lang="en-US" sz="1200" dirty="0"/>
              <a:t>base with coverage of increasingly complex and interrelated energy markets. </a:t>
            </a:r>
            <a:endParaRPr lang="en-US" sz="1200" kern="0" dirty="0"/>
          </a:p>
          <a:p>
            <a:pPr marL="0" indent="0">
              <a:buNone/>
            </a:pPr>
            <a:endParaRPr lang="en-US" sz="1200" dirty="0"/>
          </a:p>
        </p:txBody>
      </p:sp>
      <p:sp>
        <p:nvSpPr>
          <p:cNvPr id="3" name="Footer Placeholder 2"/>
          <p:cNvSpPr>
            <a:spLocks noGrp="1"/>
          </p:cNvSpPr>
          <p:nvPr>
            <p:ph type="ftr" sz="quarter" idx="13"/>
          </p:nvPr>
        </p:nvSpPr>
        <p:spPr/>
        <p:txBody>
          <a:bodyPr/>
          <a:lstStyle/>
          <a:p>
            <a:r>
              <a:rPr lang="en-US" dirty="0" smtClean="0"/>
              <a:t>AEO2022 Press Release            </a:t>
            </a:r>
          </a:p>
          <a:p>
            <a:r>
              <a:rPr lang="en-US" dirty="0" smtClean="0"/>
              <a:t>March 3, 2022</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5</a:t>
            </a:fld>
            <a:endParaRPr lang="en-US" dirty="0"/>
          </a:p>
        </p:txBody>
      </p:sp>
      <p:pic>
        <p:nvPicPr>
          <p:cNvPr id="6" name="Picture 9" descr="http://inside.eia.gov/content_OC/eia_logos/large%20full%20EIA%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235" y="120837"/>
            <a:ext cx="3457903" cy="7056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5131776" y="1007604"/>
            <a:ext cx="5802923" cy="25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8049" y="2708910"/>
            <a:ext cx="3286125" cy="1853711"/>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182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687" y="289849"/>
            <a:ext cx="8721850" cy="386311"/>
          </a:xfrm>
        </p:spPr>
        <p:txBody>
          <a:bodyPr/>
          <a:lstStyle/>
          <a:p>
            <a:r>
              <a:rPr lang="en-US" sz="2200" dirty="0" smtClean="0"/>
              <a:t>AEO2022 core cases vary technical and macroeconomic assumptions</a:t>
            </a:r>
            <a:endParaRPr lang="en-US" sz="2200" dirty="0"/>
          </a:p>
        </p:txBody>
      </p:sp>
      <p:sp>
        <p:nvSpPr>
          <p:cNvPr id="5" name="Footer Placeholder 4"/>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6</a:t>
            </a:fld>
            <a:endParaRPr lang="en-US" dirty="0"/>
          </a:p>
        </p:txBody>
      </p:sp>
      <p:sp>
        <p:nvSpPr>
          <p:cNvPr id="12" name="Rectangle 11"/>
          <p:cNvSpPr/>
          <p:nvPr/>
        </p:nvSpPr>
        <p:spPr>
          <a:xfrm>
            <a:off x="3297225" y="3468817"/>
            <a:ext cx="2237112" cy="10551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Aft>
                <a:spcPts val="600"/>
              </a:spcAft>
            </a:pPr>
            <a:r>
              <a:rPr lang="en-US" sz="1200" dirty="0">
                <a:solidFill>
                  <a:schemeClr val="accent5"/>
                </a:solidFill>
              </a:rPr>
              <a:t>Low Economic Growth case</a:t>
            </a:r>
          </a:p>
          <a:p>
            <a:pPr>
              <a:lnSpc>
                <a:spcPct val="80000"/>
              </a:lnSpc>
              <a:spcAft>
                <a:spcPts val="600"/>
              </a:spcAft>
            </a:pPr>
            <a:r>
              <a:rPr lang="en-US" sz="1200" dirty="0">
                <a:solidFill>
                  <a:schemeClr val="accent5"/>
                </a:solidFill>
              </a:rPr>
              <a:t>Low Oil Price case</a:t>
            </a:r>
          </a:p>
          <a:p>
            <a:pPr>
              <a:lnSpc>
                <a:spcPct val="80000"/>
              </a:lnSpc>
              <a:spcAft>
                <a:spcPts val="600"/>
              </a:spcAft>
            </a:pPr>
            <a:r>
              <a:rPr lang="en-US" sz="1200" dirty="0">
                <a:solidFill>
                  <a:schemeClr val="accent5"/>
                </a:solidFill>
              </a:rPr>
              <a:t>Low Oil and Gas Supply case</a:t>
            </a:r>
          </a:p>
          <a:p>
            <a:pPr>
              <a:lnSpc>
                <a:spcPct val="80000"/>
              </a:lnSpc>
              <a:spcAft>
                <a:spcPts val="600"/>
              </a:spcAft>
            </a:pPr>
            <a:r>
              <a:rPr lang="en-US" sz="1200" dirty="0" smtClean="0">
                <a:solidFill>
                  <a:schemeClr val="accent5"/>
                </a:solidFill>
              </a:rPr>
              <a:t>Low Renewables </a:t>
            </a:r>
            <a:r>
              <a:rPr lang="en-US" sz="1200" dirty="0">
                <a:solidFill>
                  <a:schemeClr val="accent5"/>
                </a:solidFill>
              </a:rPr>
              <a:t>Cost </a:t>
            </a:r>
            <a:r>
              <a:rPr lang="en-US" sz="1200" dirty="0" smtClean="0">
                <a:solidFill>
                  <a:schemeClr val="accent5"/>
                </a:solidFill>
              </a:rPr>
              <a:t>case</a:t>
            </a:r>
          </a:p>
        </p:txBody>
      </p:sp>
      <p:sp>
        <p:nvSpPr>
          <p:cNvPr id="13" name="Rectangle 12"/>
          <p:cNvSpPr/>
          <p:nvPr/>
        </p:nvSpPr>
        <p:spPr>
          <a:xfrm>
            <a:off x="3297224" y="2651400"/>
            <a:ext cx="2237113"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Aft>
                <a:spcPts val="600"/>
              </a:spcAft>
            </a:pPr>
            <a:r>
              <a:rPr lang="en-US" sz="1200" dirty="0" smtClean="0">
                <a:solidFill>
                  <a:schemeClr val="accent5"/>
                </a:solidFill>
              </a:rPr>
              <a:t>Reference case</a:t>
            </a:r>
          </a:p>
        </p:txBody>
      </p:sp>
      <p:sp>
        <p:nvSpPr>
          <p:cNvPr id="14" name="Rectangle 13"/>
          <p:cNvSpPr/>
          <p:nvPr/>
        </p:nvSpPr>
        <p:spPr>
          <a:xfrm>
            <a:off x="3297225" y="1616467"/>
            <a:ext cx="2237112" cy="10335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spcAft>
                <a:spcPts val="600"/>
              </a:spcAft>
            </a:pPr>
            <a:r>
              <a:rPr lang="en-US" sz="1200" dirty="0" smtClean="0">
                <a:solidFill>
                  <a:schemeClr val="accent5"/>
                </a:solidFill>
              </a:rPr>
              <a:t>High Economic Growth case</a:t>
            </a:r>
            <a:endParaRPr lang="en-US" sz="1200" dirty="0">
              <a:solidFill>
                <a:schemeClr val="accent5"/>
              </a:solidFill>
            </a:endParaRPr>
          </a:p>
          <a:p>
            <a:pPr>
              <a:lnSpc>
                <a:spcPct val="80000"/>
              </a:lnSpc>
              <a:spcAft>
                <a:spcPts val="600"/>
              </a:spcAft>
            </a:pPr>
            <a:r>
              <a:rPr lang="en-US" sz="1200" dirty="0" smtClean="0">
                <a:solidFill>
                  <a:schemeClr val="accent5"/>
                </a:solidFill>
              </a:rPr>
              <a:t>High Oil Price case</a:t>
            </a:r>
            <a:endParaRPr lang="en-US" sz="1200" dirty="0">
              <a:solidFill>
                <a:schemeClr val="accent5"/>
              </a:solidFill>
            </a:endParaRPr>
          </a:p>
          <a:p>
            <a:pPr>
              <a:lnSpc>
                <a:spcPct val="80000"/>
              </a:lnSpc>
              <a:spcAft>
                <a:spcPts val="600"/>
              </a:spcAft>
            </a:pPr>
            <a:r>
              <a:rPr lang="en-US" sz="1200" dirty="0" smtClean="0">
                <a:solidFill>
                  <a:schemeClr val="accent5"/>
                </a:solidFill>
              </a:rPr>
              <a:t>High Oil </a:t>
            </a:r>
            <a:r>
              <a:rPr lang="en-US" sz="1200" dirty="0">
                <a:solidFill>
                  <a:schemeClr val="accent5"/>
                </a:solidFill>
              </a:rPr>
              <a:t>and </a:t>
            </a:r>
            <a:r>
              <a:rPr lang="en-US" sz="1200" dirty="0" smtClean="0">
                <a:solidFill>
                  <a:schemeClr val="accent5"/>
                </a:solidFill>
              </a:rPr>
              <a:t>Gas </a:t>
            </a:r>
            <a:r>
              <a:rPr lang="en-US" sz="1200" dirty="0">
                <a:solidFill>
                  <a:schemeClr val="accent5"/>
                </a:solidFill>
              </a:rPr>
              <a:t>Supply </a:t>
            </a:r>
            <a:r>
              <a:rPr lang="en-US" sz="1200" dirty="0" smtClean="0">
                <a:solidFill>
                  <a:schemeClr val="accent5"/>
                </a:solidFill>
              </a:rPr>
              <a:t>case</a:t>
            </a:r>
            <a:endParaRPr lang="en-US" sz="1200" dirty="0">
              <a:solidFill>
                <a:schemeClr val="accent5"/>
              </a:solidFill>
            </a:endParaRPr>
          </a:p>
          <a:p>
            <a:pPr>
              <a:lnSpc>
                <a:spcPct val="80000"/>
              </a:lnSpc>
              <a:spcAft>
                <a:spcPts val="600"/>
              </a:spcAft>
            </a:pPr>
            <a:r>
              <a:rPr lang="en-US" sz="1200" dirty="0" smtClean="0">
                <a:solidFill>
                  <a:schemeClr val="accent5"/>
                </a:solidFill>
              </a:rPr>
              <a:t>High Renewables Cost case</a:t>
            </a:r>
          </a:p>
        </p:txBody>
      </p:sp>
      <p:sp>
        <p:nvSpPr>
          <p:cNvPr id="21" name="TextBox 20"/>
          <p:cNvSpPr txBox="1"/>
          <p:nvPr/>
        </p:nvSpPr>
        <p:spPr>
          <a:xfrm>
            <a:off x="2639762" y="2100031"/>
            <a:ext cx="635110" cy="276999"/>
          </a:xfrm>
          <a:prstGeom prst="rect">
            <a:avLst/>
          </a:prstGeom>
          <a:noFill/>
        </p:spPr>
        <p:txBody>
          <a:bodyPr wrap="none" rtlCol="0">
            <a:spAutoFit/>
          </a:bodyPr>
          <a:lstStyle/>
          <a:p>
            <a:pPr algn="r"/>
            <a:r>
              <a:rPr lang="en-US" sz="1200" dirty="0" smtClean="0"/>
              <a:t>Higher</a:t>
            </a:r>
            <a:endParaRPr lang="en-US" sz="1200" dirty="0"/>
          </a:p>
        </p:txBody>
      </p:sp>
      <p:sp>
        <p:nvSpPr>
          <p:cNvPr id="22" name="TextBox 21"/>
          <p:cNvSpPr txBox="1"/>
          <p:nvPr/>
        </p:nvSpPr>
        <p:spPr>
          <a:xfrm>
            <a:off x="2677547" y="3741799"/>
            <a:ext cx="601447" cy="276999"/>
          </a:xfrm>
          <a:prstGeom prst="rect">
            <a:avLst/>
          </a:prstGeom>
          <a:noFill/>
        </p:spPr>
        <p:txBody>
          <a:bodyPr wrap="none" rtlCol="0">
            <a:spAutoFit/>
          </a:bodyPr>
          <a:lstStyle/>
          <a:p>
            <a:pPr algn="r"/>
            <a:r>
              <a:rPr lang="en-US" sz="1200" dirty="0" smtClean="0"/>
              <a:t>Lower</a:t>
            </a:r>
            <a:endParaRPr lang="en-US" sz="1200" dirty="0"/>
          </a:p>
        </p:txBody>
      </p:sp>
      <p:sp>
        <p:nvSpPr>
          <p:cNvPr id="23" name="TextBox 22"/>
          <p:cNvSpPr txBox="1"/>
          <p:nvPr/>
        </p:nvSpPr>
        <p:spPr>
          <a:xfrm>
            <a:off x="2461658" y="2924381"/>
            <a:ext cx="824265" cy="276999"/>
          </a:xfrm>
          <a:prstGeom prst="rect">
            <a:avLst/>
          </a:prstGeom>
          <a:noFill/>
        </p:spPr>
        <p:txBody>
          <a:bodyPr wrap="none" rtlCol="0">
            <a:spAutoFit/>
          </a:bodyPr>
          <a:lstStyle/>
          <a:p>
            <a:pPr algn="r"/>
            <a:r>
              <a:rPr lang="en-US" sz="1200" dirty="0" smtClean="0"/>
              <a:t>Expected</a:t>
            </a:r>
            <a:endParaRPr lang="en-US" sz="1200" dirty="0"/>
          </a:p>
        </p:txBody>
      </p:sp>
      <p:sp>
        <p:nvSpPr>
          <p:cNvPr id="24" name="TextBox 23"/>
          <p:cNvSpPr txBox="1"/>
          <p:nvPr/>
        </p:nvSpPr>
        <p:spPr>
          <a:xfrm>
            <a:off x="3231844" y="1157263"/>
            <a:ext cx="2259465" cy="461665"/>
          </a:xfrm>
          <a:prstGeom prst="rect">
            <a:avLst/>
          </a:prstGeom>
          <a:noFill/>
        </p:spPr>
        <p:txBody>
          <a:bodyPr wrap="square" rtlCol="0">
            <a:spAutoFit/>
          </a:bodyPr>
          <a:lstStyle/>
          <a:p>
            <a:pPr algn="ctr"/>
            <a:r>
              <a:rPr lang="en-US" sz="1200" dirty="0" smtClean="0"/>
              <a:t>Current laws and regulations </a:t>
            </a:r>
          </a:p>
          <a:p>
            <a:pPr algn="ctr"/>
            <a:r>
              <a:rPr lang="en-US" sz="1200" dirty="0" smtClean="0"/>
              <a:t>as of November 2021</a:t>
            </a:r>
            <a:endParaRPr lang="en-US" sz="1200" dirty="0"/>
          </a:p>
        </p:txBody>
      </p:sp>
      <p:sp>
        <p:nvSpPr>
          <p:cNvPr id="25" name="TextBox 24"/>
          <p:cNvSpPr txBox="1"/>
          <p:nvPr/>
        </p:nvSpPr>
        <p:spPr>
          <a:xfrm>
            <a:off x="5944843" y="1174490"/>
            <a:ext cx="1094518" cy="461665"/>
          </a:xfrm>
          <a:prstGeom prst="rect">
            <a:avLst/>
          </a:prstGeom>
          <a:noFill/>
        </p:spPr>
        <p:txBody>
          <a:bodyPr wrap="square" rtlCol="0">
            <a:spAutoFit/>
          </a:bodyPr>
          <a:lstStyle/>
          <a:p>
            <a:pPr algn="ctr"/>
            <a:r>
              <a:rPr lang="en-US" sz="1200" dirty="0" smtClean="0"/>
              <a:t>Potential</a:t>
            </a:r>
          </a:p>
          <a:p>
            <a:pPr algn="ctr"/>
            <a:r>
              <a:rPr lang="en-US" sz="1200" dirty="0" smtClean="0"/>
              <a:t>new laws</a:t>
            </a:r>
            <a:endParaRPr lang="en-US" sz="1200" dirty="0"/>
          </a:p>
        </p:txBody>
      </p:sp>
      <p:sp>
        <p:nvSpPr>
          <p:cNvPr id="27" name="TextBox 26"/>
          <p:cNvSpPr txBox="1"/>
          <p:nvPr/>
        </p:nvSpPr>
        <p:spPr>
          <a:xfrm>
            <a:off x="748616" y="2563358"/>
            <a:ext cx="1891146" cy="923330"/>
          </a:xfrm>
          <a:prstGeom prst="rect">
            <a:avLst/>
          </a:prstGeom>
          <a:noFill/>
        </p:spPr>
        <p:txBody>
          <a:bodyPr wrap="square" rtlCol="0">
            <a:spAutoFit/>
          </a:bodyPr>
          <a:lstStyle/>
          <a:p>
            <a:r>
              <a:rPr lang="en-US" dirty="0" smtClean="0"/>
              <a:t>Technical and macroeconomic assumptions</a:t>
            </a:r>
            <a:endParaRPr lang="en-US" dirty="0"/>
          </a:p>
        </p:txBody>
      </p:sp>
      <p:sp>
        <p:nvSpPr>
          <p:cNvPr id="28" name="TextBox 27"/>
          <p:cNvSpPr txBox="1"/>
          <p:nvPr/>
        </p:nvSpPr>
        <p:spPr>
          <a:xfrm>
            <a:off x="4362200" y="823727"/>
            <a:ext cx="2140531" cy="369332"/>
          </a:xfrm>
          <a:prstGeom prst="rect">
            <a:avLst/>
          </a:prstGeom>
          <a:noFill/>
        </p:spPr>
        <p:txBody>
          <a:bodyPr wrap="square" rtlCol="0">
            <a:spAutoFit/>
          </a:bodyPr>
          <a:lstStyle/>
          <a:p>
            <a:r>
              <a:rPr lang="en-US" dirty="0" smtClean="0"/>
              <a:t>Policy assumptions</a:t>
            </a:r>
            <a:endParaRPr lang="en-US" dirty="0"/>
          </a:p>
        </p:txBody>
      </p:sp>
      <p:sp>
        <p:nvSpPr>
          <p:cNvPr id="29" name="Rectangle 28"/>
          <p:cNvSpPr/>
          <p:nvPr/>
        </p:nvSpPr>
        <p:spPr>
          <a:xfrm>
            <a:off x="5535151" y="3472519"/>
            <a:ext cx="1913904" cy="10514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Aft>
                <a:spcPts val="600"/>
              </a:spcAft>
            </a:pPr>
            <a:endParaRPr lang="en-US" sz="1050" dirty="0">
              <a:solidFill>
                <a:schemeClr val="accent5"/>
              </a:solidFill>
            </a:endParaRPr>
          </a:p>
        </p:txBody>
      </p:sp>
      <p:sp>
        <p:nvSpPr>
          <p:cNvPr id="30" name="Rectangle 29"/>
          <p:cNvSpPr/>
          <p:nvPr/>
        </p:nvSpPr>
        <p:spPr>
          <a:xfrm>
            <a:off x="5535150" y="2650010"/>
            <a:ext cx="1913905" cy="822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Aft>
                <a:spcPts val="600"/>
              </a:spcAft>
            </a:pPr>
            <a:endParaRPr lang="en-US" sz="1200" dirty="0" smtClean="0">
              <a:solidFill>
                <a:schemeClr val="accent5"/>
              </a:solidFill>
            </a:endParaRPr>
          </a:p>
        </p:txBody>
      </p:sp>
      <p:sp>
        <p:nvSpPr>
          <p:cNvPr id="31" name="Rectangle 30"/>
          <p:cNvSpPr/>
          <p:nvPr/>
        </p:nvSpPr>
        <p:spPr>
          <a:xfrm>
            <a:off x="5535150" y="1617106"/>
            <a:ext cx="1913905" cy="1031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Aft>
                <a:spcPts val="600"/>
              </a:spcAft>
            </a:pPr>
            <a:endParaRPr lang="en-US" sz="1050" dirty="0">
              <a:solidFill>
                <a:schemeClr val="accent5"/>
              </a:solidFill>
            </a:endParaRPr>
          </a:p>
        </p:txBody>
      </p:sp>
    </p:spTree>
    <p:extLst>
      <p:ext uri="{BB962C8B-B14F-4D97-AF65-F5344CB8AC3E}">
        <p14:creationId xmlns:p14="http://schemas.microsoft.com/office/powerpoint/2010/main" val="1905263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417874"/>
            <a:ext cx="8361426" cy="761415"/>
          </a:xfrm>
        </p:spPr>
        <p:txBody>
          <a:bodyPr anchor="t"/>
          <a:lstStyle/>
          <a:p>
            <a:r>
              <a:rPr lang="en-US" sz="2200" dirty="0" smtClean="0"/>
              <a:t>Upcoming AEO2022 Issue in Focus cases vary technical, macroeconomic, and policy assumptions</a:t>
            </a:r>
            <a:endParaRPr lang="en-US" sz="2200" dirty="0"/>
          </a:p>
        </p:txBody>
      </p:sp>
      <p:sp>
        <p:nvSpPr>
          <p:cNvPr id="2" name="Text Placeholder 1"/>
          <p:cNvSpPr>
            <a:spLocks noGrp="1"/>
          </p:cNvSpPr>
          <p:nvPr>
            <p:ph type="body" sz="quarter" idx="12"/>
          </p:nvPr>
        </p:nvSpPr>
        <p:spPr>
          <a:xfrm>
            <a:off x="685800" y="1349540"/>
            <a:ext cx="8001000" cy="2838795"/>
          </a:xfrm>
        </p:spPr>
        <p:txBody>
          <a:bodyPr/>
          <a:lstStyle/>
          <a:p>
            <a:r>
              <a:rPr lang="en-US" dirty="0" smtClean="0"/>
              <a:t>Alternative policies </a:t>
            </a:r>
            <a:r>
              <a:rPr lang="en-US" dirty="0"/>
              <a:t>a</a:t>
            </a:r>
            <a:r>
              <a:rPr lang="en-US" dirty="0" smtClean="0"/>
              <a:t>ssumptions</a:t>
            </a:r>
            <a:endParaRPr lang="en-US" dirty="0" smtClean="0">
              <a:solidFill>
                <a:srgbClr val="FF0000"/>
              </a:solidFill>
            </a:endParaRPr>
          </a:p>
          <a:p>
            <a:pPr lvl="1">
              <a:spcBef>
                <a:spcPts val="384"/>
              </a:spcBef>
            </a:pPr>
            <a:r>
              <a:rPr lang="en-US" dirty="0" smtClean="0"/>
              <a:t>Carbon fee</a:t>
            </a:r>
          </a:p>
          <a:p>
            <a:pPr lvl="1">
              <a:spcBef>
                <a:spcPts val="384"/>
              </a:spcBef>
            </a:pPr>
            <a:r>
              <a:rPr lang="en-US" dirty="0" smtClean="0"/>
              <a:t>Sunset credits</a:t>
            </a:r>
          </a:p>
          <a:p>
            <a:pPr lvl="1">
              <a:spcBef>
                <a:spcPts val="384"/>
              </a:spcBef>
            </a:pPr>
            <a:r>
              <a:rPr lang="en-US" dirty="0" smtClean="0"/>
              <a:t>Extended credits</a:t>
            </a:r>
          </a:p>
          <a:p>
            <a:pPr lvl="1">
              <a:spcBef>
                <a:spcPts val="384"/>
              </a:spcBef>
            </a:pPr>
            <a:r>
              <a:rPr lang="en-US" dirty="0" smtClean="0"/>
              <a:t>No new pipelines</a:t>
            </a:r>
          </a:p>
          <a:p>
            <a:r>
              <a:rPr lang="en-US" dirty="0" smtClean="0"/>
              <a:t>Alternative technical and macroeconomic </a:t>
            </a:r>
            <a:r>
              <a:rPr lang="en-US" dirty="0"/>
              <a:t>a</a:t>
            </a:r>
            <a:r>
              <a:rPr lang="en-US" dirty="0" smtClean="0"/>
              <a:t>ssumptions</a:t>
            </a:r>
          </a:p>
          <a:p>
            <a:pPr lvl="1">
              <a:spcBef>
                <a:spcPts val="384"/>
              </a:spcBef>
            </a:pPr>
            <a:r>
              <a:rPr lang="en-US" dirty="0" smtClean="0"/>
              <a:t>Alternative weather assumptions</a:t>
            </a:r>
          </a:p>
          <a:p>
            <a:pPr lvl="1">
              <a:spcBef>
                <a:spcPts val="384"/>
              </a:spcBef>
            </a:pPr>
            <a:r>
              <a:rPr lang="en-US" dirty="0"/>
              <a:t>Use cases for battery </a:t>
            </a:r>
            <a:r>
              <a:rPr lang="en-US" dirty="0" smtClean="0"/>
              <a:t>storage</a:t>
            </a:r>
          </a:p>
        </p:txBody>
      </p:sp>
      <p:sp>
        <p:nvSpPr>
          <p:cNvPr id="5" name="Footer Placeholder 4"/>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7</a:t>
            </a:fld>
            <a:endParaRPr lang="en-US" dirty="0"/>
          </a:p>
        </p:txBody>
      </p:sp>
    </p:spTree>
    <p:extLst>
      <p:ext uri="{BB962C8B-B14F-4D97-AF65-F5344CB8AC3E}">
        <p14:creationId xmlns:p14="http://schemas.microsoft.com/office/powerpoint/2010/main" val="251102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605"/>
            <a:ext cx="8001000" cy="395772"/>
          </a:xfrm>
        </p:spPr>
        <p:txBody>
          <a:bodyPr/>
          <a:lstStyle/>
          <a:p>
            <a:r>
              <a:rPr lang="en-US" dirty="0" smtClean="0"/>
              <a:t>AEO2022 Highlights</a:t>
            </a:r>
            <a:endParaRPr lang="en-US" dirty="0"/>
          </a:p>
        </p:txBody>
      </p:sp>
      <p:sp>
        <p:nvSpPr>
          <p:cNvPr id="3" name="Text Placeholder 2"/>
          <p:cNvSpPr>
            <a:spLocks noGrp="1"/>
          </p:cNvSpPr>
          <p:nvPr>
            <p:ph type="body" sz="quarter" idx="12"/>
          </p:nvPr>
        </p:nvSpPr>
        <p:spPr>
          <a:xfrm>
            <a:off x="685800" y="1137732"/>
            <a:ext cx="8072120" cy="3152915"/>
          </a:xfrm>
        </p:spPr>
        <p:txBody>
          <a:bodyPr>
            <a:noAutofit/>
          </a:bodyPr>
          <a:lstStyle/>
          <a:p>
            <a:r>
              <a:rPr lang="en-US" dirty="0"/>
              <a:t>Petroleum and natural gas remain the most-consumed sources of energy in the United States through 2050, but renewable energy is the fastest growing  </a:t>
            </a:r>
          </a:p>
          <a:p>
            <a:r>
              <a:rPr lang="en-US" dirty="0">
                <a:solidFill>
                  <a:schemeClr val="bg1">
                    <a:lumMod val="75000"/>
                  </a:schemeClr>
                </a:solidFill>
              </a:rPr>
              <a:t>Wind and solar incentives, along with falling technology costs, support robust competition with natural gas for electricity generation, while the shares of coal and nuclear power decrease in the U.S. electricity mix</a:t>
            </a:r>
          </a:p>
          <a:p>
            <a:r>
              <a:rPr lang="en-US" dirty="0">
                <a:solidFill>
                  <a:schemeClr val="bg1">
                    <a:lumMod val="75000"/>
                  </a:schemeClr>
                </a:solidFill>
              </a:rPr>
              <a:t>U.S. crude oil production reaches record highs, while natural gas production is increasingly driven by natural gas exports </a:t>
            </a:r>
            <a:endParaRPr lang="en-US" dirty="0">
              <a:solidFill>
                <a:schemeClr val="bg1">
                  <a:lumMod val="75000"/>
                </a:schemeClr>
              </a:solidFill>
            </a:endParaRPr>
          </a:p>
        </p:txBody>
      </p:sp>
      <p:sp>
        <p:nvSpPr>
          <p:cNvPr id="4" name="Footer Placeholder 3"/>
          <p:cNvSpPr>
            <a:spLocks noGrp="1"/>
          </p:cNvSpPr>
          <p:nvPr>
            <p:ph type="ftr" sz="quarter" idx="13"/>
          </p:nvPr>
        </p:nvSpPr>
        <p:spPr/>
        <p:txBody>
          <a:bodyPr/>
          <a:lstStyle/>
          <a:p>
            <a:pPr>
              <a:defRPr/>
            </a:pPr>
            <a:r>
              <a:rPr lang="en-US" dirty="0" smtClean="0"/>
              <a:t>AEO2022 Press Release            </a:t>
            </a:r>
          </a:p>
          <a:p>
            <a:pPr>
              <a:defRPr/>
            </a:pPr>
            <a:r>
              <a:rPr lang="en-US" dirty="0" smtClean="0"/>
              <a:t>March 3, 2022</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8</a:t>
            </a:fld>
            <a:endParaRPr lang="en-US" dirty="0"/>
          </a:p>
        </p:txBody>
      </p:sp>
    </p:spTree>
    <p:extLst>
      <p:ext uri="{BB962C8B-B14F-4D97-AF65-F5344CB8AC3E}">
        <p14:creationId xmlns:p14="http://schemas.microsoft.com/office/powerpoint/2010/main" val="1958770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685800" y="1109723"/>
            <a:ext cx="3931920" cy="575699"/>
          </a:xfrm>
        </p:spPr>
        <p:txBody>
          <a:bodyPr/>
          <a:lstStyle/>
          <a:p>
            <a:pPr marL="0" lvl="0" indent="0" eaLnBrk="0" fontAlgn="auto" hangingPunct="0">
              <a:spcBef>
                <a:spcPts val="0"/>
              </a:spcBef>
              <a:spcAft>
                <a:spcPts val="0"/>
              </a:spcAft>
              <a:defRPr/>
            </a:pPr>
            <a:r>
              <a:rPr lang="en-US" b="1" dirty="0">
                <a:ea typeface="Times New Roman" charset="0"/>
                <a:cs typeface="Times New Roman" charset="0"/>
              </a:rPr>
              <a:t>Energy consumption by fuel </a:t>
            </a:r>
          </a:p>
          <a:p>
            <a:pPr marL="0" lvl="0" indent="0" eaLnBrk="0" fontAlgn="auto" hangingPunct="0">
              <a:spcBef>
                <a:spcPts val="0"/>
              </a:spcBef>
              <a:spcAft>
                <a:spcPts val="0"/>
              </a:spcAft>
              <a:defRPr/>
            </a:pPr>
            <a:r>
              <a:rPr lang="en-US" b="1" dirty="0">
                <a:ea typeface="Times New Roman" charset="0"/>
                <a:cs typeface="Times New Roman" charset="0"/>
              </a:rPr>
              <a:t>AEO2022 Reference case</a:t>
            </a:r>
          </a:p>
          <a:p>
            <a:pPr marL="0" lvl="0" indent="0" eaLnBrk="0" fontAlgn="auto" hangingPunct="0">
              <a:spcBef>
                <a:spcPts val="0"/>
              </a:spcBef>
              <a:spcAft>
                <a:spcPts val="0"/>
              </a:spcAft>
              <a:defRPr/>
            </a:pPr>
            <a:r>
              <a:rPr lang="en-US" sz="1100" kern="0" dirty="0">
                <a:ea typeface="Times New Roman" charset="0"/>
                <a:cs typeface="Times New Roman" charset="0"/>
              </a:rPr>
              <a:t>quadrillion British thermal </a:t>
            </a:r>
            <a:r>
              <a:rPr lang="en-US" sz="1100" kern="0" dirty="0" smtClean="0">
                <a:ea typeface="Times New Roman" charset="0"/>
                <a:cs typeface="Times New Roman" charset="0"/>
              </a:rPr>
              <a:t>units</a:t>
            </a:r>
            <a:endParaRPr lang="en-US" sz="1100" dirty="0">
              <a:ea typeface="Times New Roman" charset="0"/>
              <a:cs typeface="Times New Roman" charset="0"/>
            </a:endParaRPr>
          </a:p>
        </p:txBody>
      </p:sp>
      <p:sp>
        <p:nvSpPr>
          <p:cNvPr id="4" name="Footer Placeholder 3"/>
          <p:cNvSpPr>
            <a:spLocks noGrp="1"/>
          </p:cNvSpPr>
          <p:nvPr>
            <p:ph type="ftr" sz="quarter" idx="19"/>
          </p:nvPr>
        </p:nvSpPr>
        <p:spPr/>
        <p:txBody>
          <a:bodyPr/>
          <a:lstStyle/>
          <a:p>
            <a:pPr>
              <a:defRPr/>
            </a:pPr>
            <a:r>
              <a:rPr lang="en-US" dirty="0" smtClean="0"/>
              <a:t>AEO2022 Press Release            </a:t>
            </a:r>
          </a:p>
          <a:p>
            <a:pPr>
              <a:defRPr/>
            </a:pPr>
            <a:r>
              <a:rPr lang="en-US" dirty="0" smtClean="0"/>
              <a:t>March 3, 2022</a:t>
            </a:r>
            <a:endParaRPr lang="en-US" dirty="0"/>
          </a:p>
        </p:txBody>
      </p:sp>
      <p:sp>
        <p:nvSpPr>
          <p:cNvPr id="2" name="Title 1"/>
          <p:cNvSpPr>
            <a:spLocks noGrp="1"/>
          </p:cNvSpPr>
          <p:nvPr>
            <p:ph type="title"/>
          </p:nvPr>
        </p:nvSpPr>
        <p:spPr>
          <a:xfrm>
            <a:off x="685799" y="417541"/>
            <a:ext cx="8171033" cy="651443"/>
          </a:xfrm>
        </p:spPr>
        <p:txBody>
          <a:bodyPr/>
          <a:lstStyle/>
          <a:p>
            <a:r>
              <a:rPr lang="en-US" dirty="0" smtClean="0"/>
              <a:t>Renewables consumption grows fastest but remains far below petroleum and other liquids consumption in 2050</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9</a:t>
            </a:fld>
            <a:endParaRPr lang="en-US" dirty="0"/>
          </a:p>
        </p:txBody>
      </p:sp>
      <p:graphicFrame>
        <p:nvGraphicFramePr>
          <p:cNvPr id="12" name="ICD06b"/>
          <p:cNvGraphicFramePr>
            <a:graphicFrameLocks noGrp="1"/>
          </p:cNvGraphicFramePr>
          <p:nvPr>
            <p:ph sz="quarter" idx="12"/>
            <p:extLst>
              <p:ext uri="{D42A27DB-BD31-4B8C-83A1-F6EECF244321}">
                <p14:modId xmlns:p14="http://schemas.microsoft.com/office/powerpoint/2010/main" val="1982243163"/>
              </p:ext>
            </p:extLst>
          </p:nvPr>
        </p:nvGraphicFramePr>
        <p:xfrm>
          <a:off x="685800" y="1704604"/>
          <a:ext cx="3932238"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4"/>
          <p:cNvSpPr>
            <a:spLocks noGrp="1"/>
          </p:cNvSpPr>
          <p:nvPr>
            <p:ph type="body" sz="quarter" idx="18"/>
          </p:nvPr>
        </p:nvSpPr>
        <p:spPr>
          <a:xfrm>
            <a:off x="4700469" y="1293724"/>
            <a:ext cx="3943934" cy="350851"/>
          </a:xfrm>
        </p:spPr>
        <p:txBody>
          <a:bodyPr lIns="0"/>
          <a:lstStyle/>
          <a:p>
            <a:pPr marL="0" indent="0" algn="l" eaLnBrk="0" hangingPunct="0">
              <a:spcBef>
                <a:spcPts val="0"/>
              </a:spcBef>
            </a:pPr>
            <a:r>
              <a:rPr lang="en-US" b="1" dirty="0">
                <a:ea typeface="Times New Roman" charset="0"/>
                <a:cs typeface="Times New Roman" charset="0"/>
              </a:rPr>
              <a:t>Energy consumption by sector</a:t>
            </a:r>
          </a:p>
          <a:p>
            <a:pPr marL="0" indent="0" algn="l"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case</a:t>
            </a:r>
          </a:p>
          <a:p>
            <a:pPr marL="0" indent="0" algn="l" eaLnBrk="0" hangingPunct="0">
              <a:spcBef>
                <a:spcPts val="0"/>
              </a:spcBef>
            </a:pPr>
            <a:r>
              <a:rPr lang="en-US" sz="1100" dirty="0">
                <a:ea typeface="Times New Roman" charset="0"/>
                <a:cs typeface="Times New Roman" charset="0"/>
              </a:rPr>
              <a:t>quadrillion British thermal units</a:t>
            </a:r>
          </a:p>
        </p:txBody>
      </p:sp>
      <p:graphicFrame>
        <p:nvGraphicFramePr>
          <p:cNvPr id="16" name="ICD07b"/>
          <p:cNvGraphicFramePr>
            <a:graphicFrameLocks noGrp="1"/>
          </p:cNvGraphicFramePr>
          <p:nvPr>
            <p:ph sz="quarter" idx="13"/>
            <p:extLst>
              <p:ext uri="{D42A27DB-BD31-4B8C-83A1-F6EECF244321}">
                <p14:modId xmlns:p14="http://schemas.microsoft.com/office/powerpoint/2010/main" val="1783608035"/>
              </p:ext>
            </p:extLst>
          </p:nvPr>
        </p:nvGraphicFramePr>
        <p:xfrm>
          <a:off x="4700469" y="1663757"/>
          <a:ext cx="3962582" cy="278404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2"/>
          <p:cNvSpPr>
            <a:spLocks noGrp="1"/>
          </p:cNvSpPr>
          <p:nvPr>
            <p:ph type="body" sz="quarter" idx="16"/>
          </p:nvPr>
        </p:nvSpPr>
        <p:spPr>
          <a:xfrm>
            <a:off x="839390" y="4453397"/>
            <a:ext cx="8001000" cy="205740"/>
          </a:xfrm>
        </p:spPr>
        <p:txBody>
          <a:bodyPr/>
          <a:lstStyle/>
          <a:p>
            <a:r>
              <a:rPr lang="en-US" i="0" dirty="0"/>
              <a:t>Note: Biofuels are shown separately and included in petroleum and other liquids.</a:t>
            </a:r>
          </a:p>
        </p:txBody>
      </p:sp>
    </p:spTree>
    <p:extLst>
      <p:ext uri="{BB962C8B-B14F-4D97-AF65-F5344CB8AC3E}">
        <p14:creationId xmlns:p14="http://schemas.microsoft.com/office/powerpoint/2010/main" val="1063187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IA.potx" id="{29447570-E686-4A5C-B0E9-1075197C0273}" vid="{0F2230B6-DAD3-44F8-9B30-CFD495AC81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4053</TotalTime>
  <Words>1948</Words>
  <Application>Microsoft Office PowerPoint</Application>
  <PresentationFormat>On-screen Show (16:9)</PresentationFormat>
  <Paragraphs>470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eia_template_16x9</vt:lpstr>
      <vt:lpstr>Annual Energy Outlook 2022 (AEO2022)</vt:lpstr>
      <vt:lpstr>AEO2022 Highlights</vt:lpstr>
      <vt:lpstr>AEO2022 examines a range of conditions from 2020 to 2050 </vt:lpstr>
      <vt:lpstr>Changes in AEO2022: Pandemic and Legislation</vt:lpstr>
      <vt:lpstr>PowerPoint Presentation</vt:lpstr>
      <vt:lpstr>AEO2022 core cases vary technical and macroeconomic assumptions</vt:lpstr>
      <vt:lpstr>Upcoming AEO2022 Issue in Focus cases vary technical, macroeconomic, and policy assumptions</vt:lpstr>
      <vt:lpstr>AEO2022 Highlights</vt:lpstr>
      <vt:lpstr>Renewables consumption grows fastest but remains far below petroleum and other liquids consumption in 2050</vt:lpstr>
      <vt:lpstr>Petroleum and other liquids are largely consumed by sectors with slow turnover to electric equipment</vt:lpstr>
      <vt:lpstr>Natural gas consumption rises mostly because of industrial use and exports</vt:lpstr>
      <vt:lpstr>Energy-related CO2 emissions by sector and fuel</vt:lpstr>
      <vt:lpstr>AEO2022 Highlights</vt:lpstr>
      <vt:lpstr>The U.S. annual average electricity growth rate remains below 1% across much of the projection period in the Reference case</vt:lpstr>
      <vt:lpstr>Renewables consumption for electricity generation grows significantly in all cases, even as it trades off with nuclear, coal, and natural gas</vt:lpstr>
      <vt:lpstr>Significant renewables growth leads to additional battery storage</vt:lpstr>
      <vt:lpstr>AEO2022 Highlights</vt:lpstr>
      <vt:lpstr>Production of U.S. crude oil rises early in the projection and remains largely flat in the Reference case</vt:lpstr>
      <vt:lpstr>The United States remains a net exporter of total liquids and a net importer of crude oil in the Reference case</vt:lpstr>
      <vt:lpstr>U.S. natural gas production grows in most cases, but price and technology assumptions play a central role</vt:lpstr>
      <vt:lpstr>Natural gas and liquefied natural gas (LNG) trade reaches 8 trillion cubic feet in the Reference case</vt:lpstr>
      <vt:lpstr>AEO2022 Highlights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Energy Outlook 2022 (AEO2022)</dc:title>
  <dc:creator>Kahan, Ari</dc:creator>
  <cp:lastModifiedBy>Kline, Mala M.</cp:lastModifiedBy>
  <cp:revision>171</cp:revision>
  <dcterms:created xsi:type="dcterms:W3CDTF">2021-02-02T16:27:48Z</dcterms:created>
  <dcterms:modified xsi:type="dcterms:W3CDTF">2022-03-03T15:54:08Z</dcterms:modified>
</cp:coreProperties>
</file>