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8"/>
  </p:notesMasterIdLst>
  <p:handoutMasterIdLst>
    <p:handoutMasterId r:id="rId9"/>
  </p:handoutMasterIdLst>
  <p:sldIdLst>
    <p:sldId id="600" r:id="rId2"/>
    <p:sldId id="583" r:id="rId3"/>
    <p:sldId id="603" r:id="rId4"/>
    <p:sldId id="604" r:id="rId5"/>
    <p:sldId id="605" r:id="rId6"/>
    <p:sldId id="606" r:id="rId7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69DD8"/>
    <a:srgbClr val="C5600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1" autoAdjust="0"/>
    <p:restoredTop sz="87259" autoAdjust="0"/>
  </p:normalViewPr>
  <p:slideViewPr>
    <p:cSldViewPr snapToGrid="0">
      <p:cViewPr>
        <p:scale>
          <a:sx n="96" d="100"/>
          <a:sy n="96" d="100"/>
        </p:scale>
        <p:origin x="-211" y="-4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86" y="6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28758905136863E-2"/>
          <c:y val="4.4054305924898826E-2"/>
          <c:w val="0.91374065741782273"/>
          <c:h val="0.7627736228228894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Historical Spot Price</c:v>
                </c:pt>
              </c:strCache>
            </c:strRef>
          </c:tx>
          <c:marker>
            <c:symbol val="none"/>
          </c:marker>
          <c:cat>
            <c:numRef>
              <c:f>Sheet1!$A$2:$A$49</c:f>
              <c:numCache>
                <c:formatCode>mmm\-yy</c:formatCode>
                <c:ptCount val="48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</c:numCache>
            </c:numRef>
          </c:cat>
          <c:val>
            <c:numRef>
              <c:f>Sheet1!$B$2:$B$49</c:f>
              <c:numCache>
                <c:formatCode>"$"#,##0.00</c:formatCode>
                <c:ptCount val="48"/>
                <c:pt idx="0">
                  <c:v>94.76</c:v>
                </c:pt>
                <c:pt idx="1">
                  <c:v>95.31</c:v>
                </c:pt>
                <c:pt idx="2">
                  <c:v>92.94</c:v>
                </c:pt>
                <c:pt idx="3">
                  <c:v>92.02</c:v>
                </c:pt>
                <c:pt idx="4">
                  <c:v>94.51</c:v>
                </c:pt>
                <c:pt idx="5">
                  <c:v>95.77</c:v>
                </c:pt>
                <c:pt idx="6">
                  <c:v>104.67</c:v>
                </c:pt>
                <c:pt idx="7">
                  <c:v>106.57</c:v>
                </c:pt>
                <c:pt idx="8">
                  <c:v>106.2895</c:v>
                </c:pt>
                <c:pt idx="9">
                  <c:v>100.54</c:v>
                </c:pt>
                <c:pt idx="10">
                  <c:v>93.86</c:v>
                </c:pt>
                <c:pt idx="11">
                  <c:v>97.63</c:v>
                </c:pt>
                <c:pt idx="12">
                  <c:v>94.617000000000004</c:v>
                </c:pt>
                <c:pt idx="13">
                  <c:v>100.81699999999999</c:v>
                </c:pt>
                <c:pt idx="14">
                  <c:v>100.804</c:v>
                </c:pt>
                <c:pt idx="15">
                  <c:v>102.069</c:v>
                </c:pt>
                <c:pt idx="16">
                  <c:v>102.17700000000001</c:v>
                </c:pt>
                <c:pt idx="17">
                  <c:v>105.794</c:v>
                </c:pt>
                <c:pt idx="18">
                  <c:v>103.58799999999999</c:v>
                </c:pt>
                <c:pt idx="19">
                  <c:v>96.534999999999997</c:v>
                </c:pt>
                <c:pt idx="20">
                  <c:v>93.212000000000003</c:v>
                </c:pt>
                <c:pt idx="21">
                  <c:v>84.397000000000006</c:v>
                </c:pt>
                <c:pt idx="22">
                  <c:v>75.789000000000001</c:v>
                </c:pt>
                <c:pt idx="23">
                  <c:v>59.29</c:v>
                </c:pt>
                <c:pt idx="24">
                  <c:v>47.216999999999999</c:v>
                </c:pt>
                <c:pt idx="25">
                  <c:v>50.584000000000003</c:v>
                </c:pt>
                <c:pt idx="26">
                  <c:v>47.823</c:v>
                </c:pt>
                <c:pt idx="27">
                  <c:v>54.453000000000003</c:v>
                </c:pt>
                <c:pt idx="28">
                  <c:v>59.265000000000001</c:v>
                </c:pt>
                <c:pt idx="29">
                  <c:v>59.819000000000003</c:v>
                </c:pt>
                <c:pt idx="30">
                  <c:v>50.901000000000003</c:v>
                </c:pt>
                <c:pt idx="31">
                  <c:v>42.87</c:v>
                </c:pt>
                <c:pt idx="32">
                  <c:v>45.5</c:v>
                </c:pt>
                <c:pt idx="33">
                  <c:v>46.22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STEO Forecast</c:v>
                </c:pt>
              </c:strCache>
            </c:strRef>
          </c:tx>
          <c:marker>
            <c:symbol val="none"/>
          </c:marker>
          <c:cat>
            <c:numRef>
              <c:f>Sheet1!$A$2:$A$49</c:f>
              <c:numCache>
                <c:formatCode>mmm\-yy</c:formatCode>
                <c:ptCount val="48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</c:numCache>
            </c:numRef>
          </c:cat>
          <c:val>
            <c:numRef>
              <c:f>Sheet1!$C$2:$C$49</c:f>
              <c:numCache>
                <c:formatCode>"$"#,##0.00</c:formatCode>
                <c:ptCount val="4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46.22</c:v>
                </c:pt>
                <c:pt idx="34">
                  <c:v>47</c:v>
                </c:pt>
                <c:pt idx="35">
                  <c:v>47</c:v>
                </c:pt>
                <c:pt idx="36">
                  <c:v>47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51</c:v>
                </c:pt>
                <c:pt idx="41">
                  <c:v>54</c:v>
                </c:pt>
                <c:pt idx="42">
                  <c:v>54</c:v>
                </c:pt>
                <c:pt idx="43">
                  <c:v>54</c:v>
                </c:pt>
                <c:pt idx="44">
                  <c:v>54</c:v>
                </c:pt>
                <c:pt idx="45">
                  <c:v>53</c:v>
                </c:pt>
                <c:pt idx="46">
                  <c:v>52</c:v>
                </c:pt>
                <c:pt idx="47">
                  <c:v>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NYMEX Futures Price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Sheet1!$A$2:$A$49</c:f>
              <c:numCache>
                <c:formatCode>mmm\-yy</c:formatCode>
                <c:ptCount val="48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</c:numCache>
            </c:numRef>
          </c:cat>
          <c:val>
            <c:numRef>
              <c:f>Sheet1!$D$2:$D$49</c:f>
              <c:numCache>
                <c:formatCode>"$"#,##0.00</c:formatCode>
                <c:ptCount val="4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46.429999999999993</c:v>
                </c:pt>
                <c:pt idx="36">
                  <c:v>47.352000000000004</c:v>
                </c:pt>
                <c:pt idx="37">
                  <c:v>48.166000000000004</c:v>
                </c:pt>
                <c:pt idx="38">
                  <c:v>48.878</c:v>
                </c:pt>
                <c:pt idx="39">
                  <c:v>49.47</c:v>
                </c:pt>
                <c:pt idx="40">
                  <c:v>49.928000000000004</c:v>
                </c:pt>
                <c:pt idx="41">
                  <c:v>50.279999999999994</c:v>
                </c:pt>
                <c:pt idx="42">
                  <c:v>50.56</c:v>
                </c:pt>
                <c:pt idx="43">
                  <c:v>50.822000000000003</c:v>
                </c:pt>
                <c:pt idx="44">
                  <c:v>51.095999999999997</c:v>
                </c:pt>
                <c:pt idx="45">
                  <c:v>51.381999999999991</c:v>
                </c:pt>
                <c:pt idx="46">
                  <c:v>51.716000000000008</c:v>
                </c:pt>
                <c:pt idx="47">
                  <c:v>52.067999999999998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Current 95% NYMEX futures price confidence interval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Sheet1!$A$2:$A$49</c:f>
              <c:numCache>
                <c:formatCode>mmm\-yy</c:formatCode>
                <c:ptCount val="48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</c:numCache>
            </c:numRef>
          </c:cat>
          <c:val>
            <c:numRef>
              <c:f>Sheet1!$E$2:$E$49</c:f>
              <c:numCache>
                <c:formatCode>"$"#,##0.00</c:formatCode>
                <c:ptCount val="4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37.05912423058399</c:v>
                </c:pt>
                <c:pt idx="37">
                  <c:v>35.073641742456836</c:v>
                </c:pt>
                <c:pt idx="38">
                  <c:v>33.36156159480624</c:v>
                </c:pt>
                <c:pt idx="39">
                  <c:v>32.072329542904562</c:v>
                </c:pt>
                <c:pt idx="40">
                  <c:v>31.116878451777076</c:v>
                </c:pt>
                <c:pt idx="41">
                  <c:v>30.365400120449451</c:v>
                </c:pt>
                <c:pt idx="42">
                  <c:v>#N/A</c:v>
                </c:pt>
                <c:pt idx="43">
                  <c:v>#N/A</c:v>
                </c:pt>
                <c:pt idx="44">
                  <c:v>28.868736597465094</c:v>
                </c:pt>
                <c:pt idx="45">
                  <c:v>#N/A</c:v>
                </c:pt>
                <c:pt idx="46">
                  <c:v>#N/A</c:v>
                </c:pt>
                <c:pt idx="47">
                  <c:v>28.39924691699218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95% NYMEX futures price lower confidence interval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Sheet1!$A$2:$A$49</c:f>
              <c:numCache>
                <c:formatCode>mmm\-yy</c:formatCode>
                <c:ptCount val="48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</c:numCache>
            </c:numRef>
          </c:cat>
          <c:val>
            <c:numRef>
              <c:f>Sheet1!$F$2:$F$49</c:f>
              <c:numCache>
                <c:formatCode>"$"#,##0.00</c:formatCode>
                <c:ptCount val="4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60.503639806726945</c:v>
                </c:pt>
                <c:pt idx="37">
                  <c:v>66.14549960438444</c:v>
                </c:pt>
                <c:pt idx="38">
                  <c:v>71.611122795041197</c:v>
                </c:pt>
                <c:pt idx="39">
                  <c:v>76.305055943197544</c:v>
                </c:pt>
                <c:pt idx="40">
                  <c:v>80.111030027102117</c:v>
                </c:pt>
                <c:pt idx="41">
                  <c:v>83.255230952727544</c:v>
                </c:pt>
                <c:pt idx="42">
                  <c:v>#N/A</c:v>
                </c:pt>
                <c:pt idx="43">
                  <c:v>#N/A</c:v>
                </c:pt>
                <c:pt idx="44">
                  <c:v>90.436975209689251</c:v>
                </c:pt>
                <c:pt idx="45">
                  <c:v>#N/A</c:v>
                </c:pt>
                <c:pt idx="46">
                  <c:v>#N/A</c:v>
                </c:pt>
                <c:pt idx="47">
                  <c:v>95.462975899472738</c:v>
                </c:pt>
              </c:numCache>
            </c:numRef>
          </c:val>
          <c:smooth val="0"/>
        </c:ser>
        <c:ser>
          <c:idx val="5"/>
          <c:order val="5"/>
          <c:tx>
            <c:v>June 2014 95% NYMEX futures price confidence interval</c:v>
          </c:tx>
          <c:spPr>
            <a:ln>
              <a:solidFill>
                <a:schemeClr val="accent1"/>
              </a:solidFill>
              <a:prstDash val="sysDot"/>
            </a:ln>
          </c:spPr>
          <c:marker>
            <c:symbol val="none"/>
          </c:marker>
          <c:val>
            <c:numRef>
              <c:f>Sheet1!$H$2:$H$37</c:f>
              <c:numCache>
                <c:formatCode>General</c:formatCode>
                <c:ptCount val="3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93.117238584565328</c:v>
                </c:pt>
                <c:pt idx="20">
                  <c:v>89.182336542973459</c:v>
                </c:pt>
                <c:pt idx="21">
                  <c:v>85.91290685293005</c:v>
                </c:pt>
                <c:pt idx="22">
                  <c:v>83.103668795200221</c:v>
                </c:pt>
                <c:pt idx="23">
                  <c:v>80.499331701599402</c:v>
                </c:pt>
                <c:pt idx="24">
                  <c:v>#N/A</c:v>
                </c:pt>
                <c:pt idx="25">
                  <c:v>76.306042883856435</c:v>
                </c:pt>
                <c:pt idx="26">
                  <c:v>74.644662345411149</c:v>
                </c:pt>
                <c:pt idx="27">
                  <c:v>72.84320888055187</c:v>
                </c:pt>
                <c:pt idx="28">
                  <c:v>71.66682306448908</c:v>
                </c:pt>
                <c:pt idx="29">
                  <c:v>70.140662421525661</c:v>
                </c:pt>
                <c:pt idx="30">
                  <c:v>68.681080072039506</c:v>
                </c:pt>
                <c:pt idx="31">
                  <c:v>67.690276618030637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63.809757419746575</c:v>
                </c:pt>
              </c:numCache>
            </c:numRef>
          </c:val>
          <c:smooth val="0"/>
        </c:ser>
        <c:ser>
          <c:idx val="6"/>
          <c:order val="6"/>
          <c:tx>
            <c:v>June 14 upper bound</c:v>
          </c:tx>
          <c:spPr>
            <a:ln>
              <a:solidFill>
                <a:schemeClr val="accent1"/>
              </a:solidFill>
              <a:prstDash val="sysDot"/>
            </a:ln>
          </c:spPr>
          <c:marker>
            <c:symbol val="none"/>
          </c:marker>
          <c:val>
            <c:numRef>
              <c:f>Sheet1!$I$2:$I$37</c:f>
              <c:numCache>
                <c:formatCode>General</c:formatCode>
                <c:ptCount val="3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111.50239175714778</c:v>
                </c:pt>
                <c:pt idx="20">
                  <c:v>114.36098778467763</c:v>
                </c:pt>
                <c:pt idx="21">
                  <c:v>116.39229040541962</c:v>
                </c:pt>
                <c:pt idx="22">
                  <c:v>118.01805261053002</c:v>
                </c:pt>
                <c:pt idx="23">
                  <c:v>119.62694870184455</c:v>
                </c:pt>
                <c:pt idx="24">
                  <c:v>#N/A</c:v>
                </c:pt>
                <c:pt idx="25">
                  <c:v>121.69948283302558</c:v>
                </c:pt>
                <c:pt idx="26">
                  <c:v>122.43310260699204</c:v>
                </c:pt>
                <c:pt idx="27">
                  <c:v>123.52092767843799</c:v>
                </c:pt>
                <c:pt idx="28">
                  <c:v>123.85476872628662</c:v>
                </c:pt>
                <c:pt idx="29">
                  <c:v>125.0176981691709</c:v>
                </c:pt>
                <c:pt idx="30">
                  <c:v>125.90821307599759</c:v>
                </c:pt>
                <c:pt idx="31">
                  <c:v>126.12978446192081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129.0643129361188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532096"/>
        <c:axId val="99743936"/>
      </c:lineChart>
      <c:dateAx>
        <c:axId val="102532096"/>
        <c:scaling>
          <c:orientation val="minMax"/>
        </c:scaling>
        <c:delete val="0"/>
        <c:axPos val="b"/>
        <c:numFmt formatCode="mmm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99743936"/>
        <c:crosses val="autoZero"/>
        <c:auto val="1"/>
        <c:lblOffset val="100"/>
        <c:baseTimeUnit val="months"/>
        <c:majorUnit val="3"/>
        <c:majorTimeUnit val="months"/>
      </c:dateAx>
      <c:valAx>
        <c:axId val="99743936"/>
        <c:scaling>
          <c:orientation val="minMax"/>
          <c:max val="15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02532096"/>
        <c:crosses val="autoZero"/>
        <c:crossBetween val="between"/>
        <c:majorUnit val="25"/>
      </c:valAx>
    </c:plotArea>
    <c:legend>
      <c:legendPos val="b"/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5.1190476190476189E-2"/>
          <c:y val="0.42157431823321456"/>
          <c:w val="0.71057292838395203"/>
          <c:h val="0.39839373626580071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817647794025743E-2"/>
          <c:y val="4.4054305924898826E-2"/>
          <c:w val="0.92485176852893392"/>
          <c:h val="0.7627736228228894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Historical Spot Price</c:v>
                </c:pt>
              </c:strCache>
            </c:strRef>
          </c:tx>
          <c:marker>
            <c:symbol val="none"/>
          </c:marker>
          <c:cat>
            <c:numRef>
              <c:f>Sheet1!$A$2:$A$49</c:f>
              <c:numCache>
                <c:formatCode>mmm\-yy</c:formatCode>
                <c:ptCount val="48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</c:numCache>
            </c:numRef>
          </c:cat>
          <c:val>
            <c:numRef>
              <c:f>Sheet1!$B$2:$B$49</c:f>
              <c:numCache>
                <c:formatCode>"$"#,##0.00</c:formatCode>
                <c:ptCount val="48"/>
                <c:pt idx="0">
                  <c:v>3.3290000000000002</c:v>
                </c:pt>
                <c:pt idx="1">
                  <c:v>3.33</c:v>
                </c:pt>
                <c:pt idx="2">
                  <c:v>3.81</c:v>
                </c:pt>
                <c:pt idx="3">
                  <c:v>4.1660000000000004</c:v>
                </c:pt>
                <c:pt idx="4">
                  <c:v>4.0410000000000004</c:v>
                </c:pt>
                <c:pt idx="5">
                  <c:v>3.8260000000000001</c:v>
                </c:pt>
                <c:pt idx="6">
                  <c:v>3.6230000000000002</c:v>
                </c:pt>
                <c:pt idx="7">
                  <c:v>3.4249999999999998</c:v>
                </c:pt>
                <c:pt idx="8">
                  <c:v>3.6190000000000002</c:v>
                </c:pt>
                <c:pt idx="9">
                  <c:v>3.677</c:v>
                </c:pt>
                <c:pt idx="10">
                  <c:v>3.6379999999999999</c:v>
                </c:pt>
                <c:pt idx="11">
                  <c:v>4.24</c:v>
                </c:pt>
                <c:pt idx="12">
                  <c:v>4.7130000000000001</c:v>
                </c:pt>
                <c:pt idx="13">
                  <c:v>5.9989999999999997</c:v>
                </c:pt>
                <c:pt idx="14">
                  <c:v>4.9029999999999996</c:v>
                </c:pt>
                <c:pt idx="15">
                  <c:v>4.6580000000000004</c:v>
                </c:pt>
                <c:pt idx="16">
                  <c:v>4.5810000000000004</c:v>
                </c:pt>
                <c:pt idx="17">
                  <c:v>4.5880000000000001</c:v>
                </c:pt>
                <c:pt idx="18">
                  <c:v>4.0490000000000004</c:v>
                </c:pt>
                <c:pt idx="19">
                  <c:v>3.9119999999999999</c:v>
                </c:pt>
                <c:pt idx="20">
                  <c:v>3.9239999999999999</c:v>
                </c:pt>
                <c:pt idx="21">
                  <c:v>3.7810000000000001</c:v>
                </c:pt>
                <c:pt idx="22">
                  <c:v>4.1219999999999999</c:v>
                </c:pt>
                <c:pt idx="23">
                  <c:v>3.4820000000000002</c:v>
                </c:pt>
                <c:pt idx="24">
                  <c:v>2.9940000000000002</c:v>
                </c:pt>
                <c:pt idx="25">
                  <c:v>2.8730000000000002</c:v>
                </c:pt>
                <c:pt idx="26">
                  <c:v>2.831</c:v>
                </c:pt>
                <c:pt idx="27">
                  <c:v>2.61</c:v>
                </c:pt>
                <c:pt idx="28">
                  <c:v>2.8490000000000002</c:v>
                </c:pt>
                <c:pt idx="29">
                  <c:v>2.7839999999999998</c:v>
                </c:pt>
                <c:pt idx="30">
                  <c:v>2.839</c:v>
                </c:pt>
                <c:pt idx="31">
                  <c:v>2.774</c:v>
                </c:pt>
                <c:pt idx="32">
                  <c:v>2.6619999999999999</c:v>
                </c:pt>
                <c:pt idx="33">
                  <c:v>2.3390900000000001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STEO Forecast</c:v>
                </c:pt>
              </c:strCache>
            </c:strRef>
          </c:tx>
          <c:marker>
            <c:symbol val="none"/>
          </c:marker>
          <c:cat>
            <c:numRef>
              <c:f>Sheet1!$A$2:$A$49</c:f>
              <c:numCache>
                <c:formatCode>mmm\-yy</c:formatCode>
                <c:ptCount val="48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</c:numCache>
            </c:numRef>
          </c:cat>
          <c:val>
            <c:numRef>
              <c:f>Sheet1!$C$2:$C$49</c:f>
              <c:numCache>
                <c:formatCode>"$"#,##0.00</c:formatCode>
                <c:ptCount val="4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2.3390900000000001</c:v>
                </c:pt>
                <c:pt idx="34">
                  <c:v>2.170477</c:v>
                </c:pt>
                <c:pt idx="35">
                  <c:v>2.5212460000000001</c:v>
                </c:pt>
                <c:pt idx="36">
                  <c:v>2.7222219999999999</c:v>
                </c:pt>
                <c:pt idx="37">
                  <c:v>2.8434870000000001</c:v>
                </c:pt>
                <c:pt idx="38">
                  <c:v>2.915022</c:v>
                </c:pt>
                <c:pt idx="39">
                  <c:v>2.816001</c:v>
                </c:pt>
                <c:pt idx="40">
                  <c:v>2.8564790000000002</c:v>
                </c:pt>
                <c:pt idx="41">
                  <c:v>2.886301</c:v>
                </c:pt>
                <c:pt idx="42">
                  <c:v>3.016041</c:v>
                </c:pt>
                <c:pt idx="43">
                  <c:v>3.0354489999999998</c:v>
                </c:pt>
                <c:pt idx="44">
                  <c:v>3.0949019999999998</c:v>
                </c:pt>
                <c:pt idx="45">
                  <c:v>3.1843710000000001</c:v>
                </c:pt>
                <c:pt idx="46">
                  <c:v>3.2436240000000001</c:v>
                </c:pt>
                <c:pt idx="47">
                  <c:v>3.3634620000000002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NYMEX Futures Price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Sheet1!$A$2:$A$49</c:f>
              <c:numCache>
                <c:formatCode>mmm\-yy</c:formatCode>
                <c:ptCount val="48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</c:numCache>
            </c:numRef>
          </c:cat>
          <c:val>
            <c:numRef>
              <c:f>Sheet1!$D$2:$D$49</c:f>
              <c:numCache>
                <c:formatCode>"$"#,##0.00</c:formatCode>
                <c:ptCount val="4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2.2911999999999999</c:v>
                </c:pt>
                <c:pt idx="36">
                  <c:v>2.4769999999999999</c:v>
                </c:pt>
                <c:pt idx="37">
                  <c:v>2.5009999999999999</c:v>
                </c:pt>
                <c:pt idx="38">
                  <c:v>2.4912000000000001</c:v>
                </c:pt>
                <c:pt idx="39">
                  <c:v>2.4503999999999997</c:v>
                </c:pt>
                <c:pt idx="40">
                  <c:v>2.4805999999999999</c:v>
                </c:pt>
                <c:pt idx="41">
                  <c:v>2.5270000000000001</c:v>
                </c:pt>
                <c:pt idx="42">
                  <c:v>2.5758000000000001</c:v>
                </c:pt>
                <c:pt idx="43">
                  <c:v>2.5918000000000001</c:v>
                </c:pt>
                <c:pt idx="44">
                  <c:v>2.5922000000000001</c:v>
                </c:pt>
                <c:pt idx="45">
                  <c:v>2.6173999999999999</c:v>
                </c:pt>
                <c:pt idx="46">
                  <c:v>2.7054</c:v>
                </c:pt>
                <c:pt idx="47">
                  <c:v>2.8586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Current 95% NYMEX futures price confidence interval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Sheet1!$A$2:$A$49</c:f>
              <c:numCache>
                <c:formatCode>mmm\-yy</c:formatCode>
                <c:ptCount val="48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</c:numCache>
            </c:numRef>
          </c:cat>
          <c:val>
            <c:numRef>
              <c:f>Sheet1!$E$2:$E$49</c:f>
              <c:numCache>
                <c:formatCode>"$"#,##0.00</c:formatCode>
                <c:ptCount val="4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1.7924713141972914</c:v>
                </c:pt>
                <c:pt idx="36">
                  <c:v>1.701516505175737</c:v>
                </c:pt>
                <c:pt idx="37">
                  <c:v>1.5960073251561873</c:v>
                </c:pt>
                <c:pt idx="38">
                  <c:v>1.4945709259694064</c:v>
                </c:pt>
                <c:pt idx="39">
                  <c:v>1.5262097763700917</c:v>
                </c:pt>
                <c:pt idx="40">
                  <c:v>1.5333903643291327</c:v>
                </c:pt>
                <c:pt idx="41">
                  <c:v>1.5360161955641256</c:v>
                </c:pt>
                <c:pt idx="42">
                  <c:v>1.5478839098854642</c:v>
                </c:pt>
                <c:pt idx="43">
                  <c:v>1.5448026738011622</c:v>
                </c:pt>
                <c:pt idx="44">
                  <c:v>1.5084522882531723</c:v>
                </c:pt>
                <c:pt idx="45">
                  <c:v>1.4927244204968431</c:v>
                </c:pt>
                <c:pt idx="46">
                  <c:v>1.5551247909547552</c:v>
                </c:pt>
                <c:pt idx="47">
                  <c:v>1.6452368384388636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95% NYMEX futures price lower confidence interval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Sheet1!$A$2:$A$49</c:f>
              <c:numCache>
                <c:formatCode>mmm\-yy</c:formatCode>
                <c:ptCount val="48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</c:numCache>
            </c:numRef>
          </c:cat>
          <c:val>
            <c:numRef>
              <c:f>Sheet1!$F$2:$F$49</c:f>
              <c:numCache>
                <c:formatCode>"$"#,##0.00</c:formatCode>
                <c:ptCount val="4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2.9286925812538795</c:v>
                </c:pt>
                <c:pt idx="36">
                  <c:v>3.6059180039316199</c:v>
                </c:pt>
                <c:pt idx="37">
                  <c:v>3.9191555711612271</c:v>
                </c:pt>
                <c:pt idx="38">
                  <c:v>4.1524141358327462</c:v>
                </c:pt>
                <c:pt idx="39">
                  <c:v>3.9342299158120273</c:v>
                </c:pt>
                <c:pt idx="40">
                  <c:v>4.012922281986647</c:v>
                </c:pt>
                <c:pt idx="41">
                  <c:v>4.1573318161887896</c:v>
                </c:pt>
                <c:pt idx="42">
                  <c:v>4.2863328429397134</c:v>
                </c:pt>
                <c:pt idx="43">
                  <c:v>4.3484047211486292</c:v>
                </c:pt>
                <c:pt idx="44">
                  <c:v>4.4545663739761761</c:v>
                </c:pt>
                <c:pt idx="45">
                  <c:v>4.5894491079068462</c:v>
                </c:pt>
                <c:pt idx="46">
                  <c:v>4.7064963548722343</c:v>
                </c:pt>
                <c:pt idx="47">
                  <c:v>4.9668192257072734</c:v>
                </c:pt>
              </c:numCache>
            </c:numRef>
          </c:val>
          <c:smooth val="0"/>
        </c:ser>
        <c:ser>
          <c:idx val="5"/>
          <c:order val="5"/>
          <c:tx>
            <c:v>June 2014 95% NYMEX futures price confidence interval</c:v>
          </c:tx>
          <c:spPr>
            <a:ln>
              <a:solidFill>
                <a:schemeClr val="accent1"/>
              </a:solidFill>
              <a:prstDash val="sysDot"/>
            </a:ln>
          </c:spPr>
          <c:marker>
            <c:symbol val="none"/>
          </c:marker>
          <c:val>
            <c:numRef>
              <c:f>Sheet1!$H$2:$H$37</c:f>
              <c:numCache>
                <c:formatCode>General</c:formatCode>
                <c:ptCount val="3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4.0886266766567196</c:v>
                </c:pt>
                <c:pt idx="19">
                  <c:v>3.7726312067735246</c:v>
                </c:pt>
                <c:pt idx="20">
                  <c:v>3.5442002286310417</c:v>
                </c:pt>
                <c:pt idx="21">
                  <c:v>3.3741113344213804</c:v>
                </c:pt>
                <c:pt idx="22">
                  <c:v>3.2618307350635574</c:v>
                </c:pt>
                <c:pt idx="23">
                  <c:v>3.2234161418400489</c:v>
                </c:pt>
                <c:pt idx="24">
                  <c:v>3.1099567568951612</c:v>
                </c:pt>
                <c:pt idx="25">
                  <c:v>2.9547810873985174</c:v>
                </c:pt>
                <c:pt idx="26">
                  <c:v>2.7687720119487005</c:v>
                </c:pt>
                <c:pt idx="27">
                  <c:v>2.7881690751706616</c:v>
                </c:pt>
                <c:pt idx="28">
                  <c:v>2.7706787951632545</c:v>
                </c:pt>
                <c:pt idx="29">
                  <c:v>2.7530226817640489</c:v>
                </c:pt>
                <c:pt idx="30">
                  <c:v>2.7251674006123743</c:v>
                </c:pt>
                <c:pt idx="31">
                  <c:v>2.6887107238971506</c:v>
                </c:pt>
                <c:pt idx="32">
                  <c:v>2.6365359429059594</c:v>
                </c:pt>
                <c:pt idx="33">
                  <c:v>2.6090568209845095</c:v>
                </c:pt>
                <c:pt idx="34">
                  <c:v>2.6062603898329475</c:v>
                </c:pt>
                <c:pt idx="35">
                  <c:v>2.6662529184605015</c:v>
                </c:pt>
              </c:numCache>
            </c:numRef>
          </c:val>
          <c:smooth val="0"/>
        </c:ser>
        <c:ser>
          <c:idx val="6"/>
          <c:order val="6"/>
          <c:tx>
            <c:v>June 14 upper bound</c:v>
          </c:tx>
          <c:spPr>
            <a:ln>
              <a:solidFill>
                <a:schemeClr val="accent1"/>
              </a:solidFill>
              <a:prstDash val="sysDot"/>
            </a:ln>
          </c:spPr>
          <c:marker>
            <c:symbol val="none"/>
          </c:marker>
          <c:val>
            <c:numRef>
              <c:f>Sheet1!$I$2:$I$37</c:f>
              <c:numCache>
                <c:formatCode>General</c:formatCode>
                <c:ptCount val="36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5.2312858892486744</c:v>
                </c:pt>
                <c:pt idx="19">
                  <c:v>5.6337189815532103</c:v>
                </c:pt>
                <c:pt idx="20">
                  <c:v>5.9231673962474103</c:v>
                </c:pt>
                <c:pt idx="21">
                  <c:v>6.2027576940015337</c:v>
                </c:pt>
                <c:pt idx="22">
                  <c:v>6.5023941714703133</c:v>
                </c:pt>
                <c:pt idx="23">
                  <c:v>6.821519677396684</c:v>
                </c:pt>
                <c:pt idx="24">
                  <c:v>7.2433207921801914</c:v>
                </c:pt>
                <c:pt idx="25">
                  <c:v>7.5187091371157351</c:v>
                </c:pt>
                <c:pt idx="26">
                  <c:v>7.6729772434559038</c:v>
                </c:pt>
                <c:pt idx="27">
                  <c:v>6.17401618621221</c:v>
                </c:pt>
                <c:pt idx="28">
                  <c:v>6.1014848020316643</c:v>
                </c:pt>
                <c:pt idx="29">
                  <c:v>6.1926990696189188</c:v>
                </c:pt>
                <c:pt idx="30">
                  <c:v>6.3264975341059131</c:v>
                </c:pt>
                <c:pt idx="31">
                  <c:v>6.3993139340259395</c:v>
                </c:pt>
                <c:pt idx="32">
                  <c:v>6.4807191443661063</c:v>
                </c:pt>
                <c:pt idx="33">
                  <c:v>6.6067718806888882</c:v>
                </c:pt>
                <c:pt idx="34">
                  <c:v>6.7502815254494397</c:v>
                </c:pt>
                <c:pt idx="35">
                  <c:v>7.0475276032138972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014912"/>
        <c:axId val="97378880"/>
      </c:lineChart>
      <c:dateAx>
        <c:axId val="103014912"/>
        <c:scaling>
          <c:orientation val="minMax"/>
        </c:scaling>
        <c:delete val="0"/>
        <c:axPos val="b"/>
        <c:numFmt formatCode="mmm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97378880"/>
        <c:crosses val="autoZero"/>
        <c:auto val="1"/>
        <c:lblOffset val="100"/>
        <c:baseTimeUnit val="months"/>
        <c:majorUnit val="3"/>
        <c:majorTimeUnit val="months"/>
      </c:dateAx>
      <c:valAx>
        <c:axId val="97378880"/>
        <c:scaling>
          <c:orientation val="minMax"/>
          <c:max val="9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03014912"/>
        <c:crosses val="autoZero"/>
        <c:crossBetween val="between"/>
        <c:majorUnit val="1"/>
      </c:valAx>
    </c:plotArea>
    <c:legend>
      <c:legendPos val="b"/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5.1190476190476189E-2"/>
          <c:y val="0.51509173028498345"/>
          <c:w val="0.71057292838395203"/>
          <c:h val="0.29269345944759539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534683164604426E-2"/>
          <c:y val="4.8293089092422983E-2"/>
          <c:w val="0.9203542057242845"/>
          <c:h val="0.82549754512675255"/>
        </c:manualLayout>
      </c:layout>
      <c:lineChart>
        <c:grouping val="standard"/>
        <c:varyColors val="0"/>
        <c:ser>
          <c:idx val="0"/>
          <c:order val="0"/>
          <c:spPr>
            <a:ln w="22225"/>
          </c:spPr>
          <c:marker>
            <c:symbol val="none"/>
          </c:marker>
          <c:cat>
            <c:numRef>
              <c:f>'Total 4 Region Oil'!$A$63:$A$109</c:f>
              <c:numCache>
                <c:formatCode>[$-409]mmm\-yy;@</c:formatCode>
                <c:ptCount val="47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</c:numCache>
            </c:numRef>
          </c:cat>
          <c:val>
            <c:numRef>
              <c:f>'Total 4 Region Oil'!$B$63:$B$109</c:f>
              <c:numCache>
                <c:formatCode>General</c:formatCode>
                <c:ptCount val="47"/>
                <c:pt idx="0">
                  <c:v>2.5971620730415729E-2</c:v>
                </c:pt>
                <c:pt idx="1">
                  <c:v>2.9024104939194818E-2</c:v>
                </c:pt>
                <c:pt idx="2">
                  <c:v>3.0543340301615929E-2</c:v>
                </c:pt>
                <c:pt idx="3">
                  <c:v>2.777895096424976E-2</c:v>
                </c:pt>
                <c:pt idx="4">
                  <c:v>2.6658321368048989E-2</c:v>
                </c:pt>
                <c:pt idx="5">
                  <c:v>2.5773993347212882E-2</c:v>
                </c:pt>
                <c:pt idx="6">
                  <c:v>2.7473464344521359E-2</c:v>
                </c:pt>
                <c:pt idx="7">
                  <c:v>2.8717714979601152E-2</c:v>
                </c:pt>
                <c:pt idx="8">
                  <c:v>2.4259888655741458E-2</c:v>
                </c:pt>
                <c:pt idx="9">
                  <c:v>2.4893432198340726E-2</c:v>
                </c:pt>
                <c:pt idx="10">
                  <c:v>1.335298489493004E-2</c:v>
                </c:pt>
                <c:pt idx="11">
                  <c:v>2.1112747448204242E-2</c:v>
                </c:pt>
                <c:pt idx="12">
                  <c:v>1.8265524621324452E-2</c:v>
                </c:pt>
                <c:pt idx="13">
                  <c:v>2.4014213126367909E-2</c:v>
                </c:pt>
                <c:pt idx="14">
                  <c:v>1.9901585661953713E-2</c:v>
                </c:pt>
                <c:pt idx="15">
                  <c:v>2.0848132572726868E-2</c:v>
                </c:pt>
                <c:pt idx="16">
                  <c:v>2.5538630867086094E-2</c:v>
                </c:pt>
                <c:pt idx="17">
                  <c:v>2.5090185440844761E-2</c:v>
                </c:pt>
                <c:pt idx="18">
                  <c:v>2.3567350093522108E-2</c:v>
                </c:pt>
                <c:pt idx="19">
                  <c:v>1.9098839042102512E-2</c:v>
                </c:pt>
                <c:pt idx="20">
                  <c:v>1.3971727230230616E-2</c:v>
                </c:pt>
                <c:pt idx="21">
                  <c:v>1.3295285530000867E-2</c:v>
                </c:pt>
                <c:pt idx="22">
                  <c:v>1.3681845720069448E-2</c:v>
                </c:pt>
                <c:pt idx="23">
                  <c:v>1.8220841999517286E-2</c:v>
                </c:pt>
                <c:pt idx="24">
                  <c:v>2.2459228739743844E-2</c:v>
                </c:pt>
                <c:pt idx="25">
                  <c:v>2.7083795596903992E-2</c:v>
                </c:pt>
                <c:pt idx="26">
                  <c:v>2.4880442918562205E-2</c:v>
                </c:pt>
                <c:pt idx="27">
                  <c:v>2.7607229455284221E-2</c:v>
                </c:pt>
                <c:pt idx="28">
                  <c:v>2.5243839624580711E-2</c:v>
                </c:pt>
                <c:pt idx="29">
                  <c:v>2.4872455067215245E-2</c:v>
                </c:pt>
                <c:pt idx="30">
                  <c:v>1.6875648841030402E-2</c:v>
                </c:pt>
                <c:pt idx="31">
                  <c:v>1.7046842250742465E-2</c:v>
                </c:pt>
                <c:pt idx="32">
                  <c:v>1.771798018145123E-2</c:v>
                </c:pt>
                <c:pt idx="33">
                  <c:v>2.4913207025865677E-2</c:v>
                </c:pt>
                <c:pt idx="34">
                  <c:v>9.7422531144457074E-3</c:v>
                </c:pt>
                <c:pt idx="35">
                  <c:v>1.0351812560327469E-2</c:v>
                </c:pt>
                <c:pt idx="36">
                  <c:v>8.8649792692226861E-3</c:v>
                </c:pt>
                <c:pt idx="37">
                  <c:v>1.6120733875848701E-2</c:v>
                </c:pt>
                <c:pt idx="38">
                  <c:v>8.57865172715566E-3</c:v>
                </c:pt>
                <c:pt idx="39">
                  <c:v>-2.6223130216624893E-3</c:v>
                </c:pt>
                <c:pt idx="40">
                  <c:v>-7.0207616028322324E-3</c:v>
                </c:pt>
                <c:pt idx="41">
                  <c:v>-1.1594383924606086E-2</c:v>
                </c:pt>
                <c:pt idx="42">
                  <c:v>-1.4305495611685518E-2</c:v>
                </c:pt>
                <c:pt idx="43">
                  <c:v>-1.59265352833701E-2</c:v>
                </c:pt>
                <c:pt idx="44">
                  <c:v>-1.6163487237989892E-2</c:v>
                </c:pt>
                <c:pt idx="45">
                  <c:v>-1.6148106525255685E-2</c:v>
                </c:pt>
                <c:pt idx="46">
                  <c:v>-1.9350117017418022E-2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62944"/>
        <c:axId val="97381184"/>
      </c:lineChart>
      <c:dateAx>
        <c:axId val="105362944"/>
        <c:scaling>
          <c:orientation val="minMax"/>
          <c:max val="42339"/>
        </c:scaling>
        <c:delete val="0"/>
        <c:axPos val="b"/>
        <c:numFmt formatCode="[$-409]mmm\ yyyy;@" sourceLinked="0"/>
        <c:majorTickMark val="out"/>
        <c:minorTickMark val="none"/>
        <c:tickLblPos val="low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7381184"/>
        <c:crosses val="autoZero"/>
        <c:auto val="1"/>
        <c:lblOffset val="100"/>
        <c:baseTimeUnit val="months"/>
        <c:majorUnit val="1"/>
        <c:majorTimeUnit val="years"/>
      </c:dateAx>
      <c:valAx>
        <c:axId val="97381184"/>
        <c:scaling>
          <c:orientation val="minMax"/>
        </c:scaling>
        <c:delete val="0"/>
        <c:axPos val="l"/>
        <c:majorGridlines>
          <c:spPr>
            <a:ln w="9525">
              <a:solidFill>
                <a:srgbClr val="FFFFFF">
                  <a:lumMod val="65000"/>
                </a:srgbClr>
              </a:solidFill>
            </a:ln>
          </c:spPr>
        </c:majorGridlines>
        <c:numFmt formatCode="0.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53629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115565258697424E-2"/>
          <c:y val="3.3115098087169788E-2"/>
          <c:w val="0.88334110675189992"/>
          <c:h val="0.87223361533156951"/>
        </c:manualLayout>
      </c:layout>
      <c:barChart>
        <c:barDir val="col"/>
        <c:grouping val="clustered"/>
        <c:varyColors val="0"/>
        <c:ser>
          <c:idx val="2"/>
          <c:order val="2"/>
          <c:tx>
            <c:v>Implied stock change and balance (right axis)</c:v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'Fig32'!$A$28:$A$55</c:f>
              <c:strCache>
                <c:ptCount val="28"/>
                <c:pt idx="0">
                  <c:v>2010-Q1</c:v>
                </c:pt>
                <c:pt idx="1">
                  <c:v>2010-Q2</c:v>
                </c:pt>
                <c:pt idx="2">
                  <c:v>2010-Q3</c:v>
                </c:pt>
                <c:pt idx="3">
                  <c:v>2010-Q4</c:v>
                </c:pt>
                <c:pt idx="4">
                  <c:v>2011-Q1</c:v>
                </c:pt>
                <c:pt idx="5">
                  <c:v>2011-Q2</c:v>
                </c:pt>
                <c:pt idx="6">
                  <c:v>2011-Q3</c:v>
                </c:pt>
                <c:pt idx="7">
                  <c:v>2011-Q4</c:v>
                </c:pt>
                <c:pt idx="8">
                  <c:v>2012-Q1</c:v>
                </c:pt>
                <c:pt idx="9">
                  <c:v>2012-Q2</c:v>
                </c:pt>
                <c:pt idx="10">
                  <c:v>2012-Q3</c:v>
                </c:pt>
                <c:pt idx="11">
                  <c:v>2012-Q4</c:v>
                </c:pt>
                <c:pt idx="12">
                  <c:v>2013-Q1</c:v>
                </c:pt>
                <c:pt idx="13">
                  <c:v>2013-Q2</c:v>
                </c:pt>
                <c:pt idx="14">
                  <c:v>2013-Q3</c:v>
                </c:pt>
                <c:pt idx="15">
                  <c:v>2013-Q4</c:v>
                </c:pt>
                <c:pt idx="16">
                  <c:v>2014-Q1</c:v>
                </c:pt>
                <c:pt idx="17">
                  <c:v>2014-Q2</c:v>
                </c:pt>
                <c:pt idx="18">
                  <c:v>2014-Q3</c:v>
                </c:pt>
                <c:pt idx="19">
                  <c:v>2014-Q4</c:v>
                </c:pt>
                <c:pt idx="20">
                  <c:v>2015-Q1</c:v>
                </c:pt>
                <c:pt idx="21">
                  <c:v>2015-Q2</c:v>
                </c:pt>
                <c:pt idx="22">
                  <c:v>2015-Q3</c:v>
                </c:pt>
                <c:pt idx="23">
                  <c:v>2015-Q4</c:v>
                </c:pt>
                <c:pt idx="24">
                  <c:v>2016-Q1</c:v>
                </c:pt>
                <c:pt idx="25">
                  <c:v>2016-Q2</c:v>
                </c:pt>
                <c:pt idx="26">
                  <c:v>2016-Q3</c:v>
                </c:pt>
                <c:pt idx="27">
                  <c:v>2016-Q4</c:v>
                </c:pt>
              </c:strCache>
            </c:strRef>
          </c:cat>
          <c:val>
            <c:numRef>
              <c:f>'Fig32'!$E$28:$E$55</c:f>
              <c:numCache>
                <c:formatCode>0.00</c:formatCode>
                <c:ptCount val="28"/>
                <c:pt idx="0">
                  <c:v>1.0111930921000001</c:v>
                </c:pt>
                <c:pt idx="1">
                  <c:v>0.49294890790000001</c:v>
                </c:pt>
                <c:pt idx="2">
                  <c:v>-0.82987710919000002</c:v>
                </c:pt>
                <c:pt idx="3">
                  <c:v>-0.81449441871999995</c:v>
                </c:pt>
                <c:pt idx="4">
                  <c:v>-0.31976366391</c:v>
                </c:pt>
                <c:pt idx="5">
                  <c:v>-0.16519791539000001</c:v>
                </c:pt>
                <c:pt idx="6">
                  <c:v>-1.1589637293999999</c:v>
                </c:pt>
                <c:pt idx="7">
                  <c:v>-0.54858548233000004</c:v>
                </c:pt>
                <c:pt idx="8">
                  <c:v>1.4121455237</c:v>
                </c:pt>
                <c:pt idx="9">
                  <c:v>0.58025010138999999</c:v>
                </c:pt>
                <c:pt idx="10">
                  <c:v>-0.77042264557999995</c:v>
                </c:pt>
                <c:pt idx="11">
                  <c:v>-0.78652309493999994</c:v>
                </c:pt>
                <c:pt idx="12">
                  <c:v>-0.60962986648999995</c:v>
                </c:pt>
                <c:pt idx="13">
                  <c:v>0.24600657905000001</c:v>
                </c:pt>
                <c:pt idx="14">
                  <c:v>-0.47667206264</c:v>
                </c:pt>
                <c:pt idx="15">
                  <c:v>-0.82689166207999998</c:v>
                </c:pt>
                <c:pt idx="16">
                  <c:v>0.47096634832000001</c:v>
                </c:pt>
                <c:pt idx="17">
                  <c:v>0.69311296757999996</c:v>
                </c:pt>
                <c:pt idx="18">
                  <c:v>0.35284340673999998</c:v>
                </c:pt>
                <c:pt idx="19">
                  <c:v>1.7744545372</c:v>
                </c:pt>
                <c:pt idx="20">
                  <c:v>1.5906966172999999</c:v>
                </c:pt>
                <c:pt idx="21">
                  <c:v>2.0322256484999999</c:v>
                </c:pt>
                <c:pt idx="22">
                  <c:v>1.6437984227</c:v>
                </c:pt>
                <c:pt idx="23">
                  <c:v>1.2055683636000001</c:v>
                </c:pt>
                <c:pt idx="24">
                  <c:v>0.32209341245000001</c:v>
                </c:pt>
                <c:pt idx="25">
                  <c:v>0.52666948647</c:v>
                </c:pt>
                <c:pt idx="26">
                  <c:v>0.27860541464999999</c:v>
                </c:pt>
                <c:pt idx="27">
                  <c:v>0.47518692131000001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5503232"/>
        <c:axId val="97384064"/>
      </c:barChart>
      <c:lineChart>
        <c:grouping val="standard"/>
        <c:varyColors val="0"/>
        <c:ser>
          <c:idx val="0"/>
          <c:order val="0"/>
          <c:tx>
            <c:v>World production (left axis)</c:v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'Fig32'!$A$28:$A$55</c:f>
              <c:strCache>
                <c:ptCount val="28"/>
                <c:pt idx="0">
                  <c:v>2010-Q1</c:v>
                </c:pt>
                <c:pt idx="1">
                  <c:v>2010-Q2</c:v>
                </c:pt>
                <c:pt idx="2">
                  <c:v>2010-Q3</c:v>
                </c:pt>
                <c:pt idx="3">
                  <c:v>2010-Q4</c:v>
                </c:pt>
                <c:pt idx="4">
                  <c:v>2011-Q1</c:v>
                </c:pt>
                <c:pt idx="5">
                  <c:v>2011-Q2</c:v>
                </c:pt>
                <c:pt idx="6">
                  <c:v>2011-Q3</c:v>
                </c:pt>
                <c:pt idx="7">
                  <c:v>2011-Q4</c:v>
                </c:pt>
                <c:pt idx="8">
                  <c:v>2012-Q1</c:v>
                </c:pt>
                <c:pt idx="9">
                  <c:v>2012-Q2</c:v>
                </c:pt>
                <c:pt idx="10">
                  <c:v>2012-Q3</c:v>
                </c:pt>
                <c:pt idx="11">
                  <c:v>2012-Q4</c:v>
                </c:pt>
                <c:pt idx="12">
                  <c:v>2013-Q1</c:v>
                </c:pt>
                <c:pt idx="13">
                  <c:v>2013-Q2</c:v>
                </c:pt>
                <c:pt idx="14">
                  <c:v>2013-Q3</c:v>
                </c:pt>
                <c:pt idx="15">
                  <c:v>2013-Q4</c:v>
                </c:pt>
                <c:pt idx="16">
                  <c:v>2014-Q1</c:v>
                </c:pt>
                <c:pt idx="17">
                  <c:v>2014-Q2</c:v>
                </c:pt>
                <c:pt idx="18">
                  <c:v>2014-Q3</c:v>
                </c:pt>
                <c:pt idx="19">
                  <c:v>2014-Q4</c:v>
                </c:pt>
                <c:pt idx="20">
                  <c:v>2015-Q1</c:v>
                </c:pt>
                <c:pt idx="21">
                  <c:v>2015-Q2</c:v>
                </c:pt>
                <c:pt idx="22">
                  <c:v>2015-Q3</c:v>
                </c:pt>
                <c:pt idx="23">
                  <c:v>2015-Q4</c:v>
                </c:pt>
                <c:pt idx="24">
                  <c:v>2016-Q1</c:v>
                </c:pt>
                <c:pt idx="25">
                  <c:v>2016-Q2</c:v>
                </c:pt>
                <c:pt idx="26">
                  <c:v>2016-Q3</c:v>
                </c:pt>
                <c:pt idx="27">
                  <c:v>2016-Q4</c:v>
                </c:pt>
              </c:strCache>
            </c:strRef>
          </c:cat>
          <c:val>
            <c:numRef>
              <c:f>'Fig32'!$C$28:$C$55</c:f>
              <c:numCache>
                <c:formatCode>0.00</c:formatCode>
                <c:ptCount val="28"/>
                <c:pt idx="0">
                  <c:v>86.989273080999993</c:v>
                </c:pt>
                <c:pt idx="1">
                  <c:v>87.964735441000002</c:v>
                </c:pt>
                <c:pt idx="2">
                  <c:v>88.633916783999993</c:v>
                </c:pt>
                <c:pt idx="3">
                  <c:v>88.801215299000006</c:v>
                </c:pt>
                <c:pt idx="4">
                  <c:v>88.362679223000001</c:v>
                </c:pt>
                <c:pt idx="5">
                  <c:v>87.589953609999995</c:v>
                </c:pt>
                <c:pt idx="6">
                  <c:v>88.646430785999996</c:v>
                </c:pt>
                <c:pt idx="7">
                  <c:v>89.553056222999999</c:v>
                </c:pt>
                <c:pt idx="8">
                  <c:v>90.420931858000003</c:v>
                </c:pt>
                <c:pt idx="9">
                  <c:v>90.260111414999997</c:v>
                </c:pt>
                <c:pt idx="10">
                  <c:v>90.285120950000007</c:v>
                </c:pt>
                <c:pt idx="11">
                  <c:v>90.761152953999996</c:v>
                </c:pt>
                <c:pt idx="12">
                  <c:v>89.702297380000005</c:v>
                </c:pt>
                <c:pt idx="13">
                  <c:v>90.836273711000004</c:v>
                </c:pt>
                <c:pt idx="14">
                  <c:v>91.392046856999997</c:v>
                </c:pt>
                <c:pt idx="15">
                  <c:v>91.481460498999994</c:v>
                </c:pt>
                <c:pt idx="16">
                  <c:v>91.855960530999994</c:v>
                </c:pt>
                <c:pt idx="17">
                  <c:v>92.493550507999998</c:v>
                </c:pt>
                <c:pt idx="18">
                  <c:v>93.672073209999994</c:v>
                </c:pt>
                <c:pt idx="19">
                  <c:v>95.025711619999996</c:v>
                </c:pt>
                <c:pt idx="20">
                  <c:v>94.437495303000006</c:v>
                </c:pt>
                <c:pt idx="21">
                  <c:v>95.405393224999997</c:v>
                </c:pt>
                <c:pt idx="22">
                  <c:v>96.348451734999998</c:v>
                </c:pt>
                <c:pt idx="23">
                  <c:v>95.699675049999996</c:v>
                </c:pt>
                <c:pt idx="24">
                  <c:v>94.612454881999994</c:v>
                </c:pt>
                <c:pt idx="25">
                  <c:v>95.318762875000004</c:v>
                </c:pt>
                <c:pt idx="26">
                  <c:v>96.2930274</c:v>
                </c:pt>
                <c:pt idx="27">
                  <c:v>96.392713075000003</c:v>
                </c:pt>
              </c:numCache>
            </c:numRef>
          </c:val>
          <c:smooth val="0"/>
        </c:ser>
        <c:ser>
          <c:idx val="1"/>
          <c:order val="1"/>
          <c:tx>
            <c:v>World consumption (left axis)</c:v>
          </c:tx>
          <c:spPr>
            <a:ln w="22225">
              <a:solidFill>
                <a:srgbClr val="675005"/>
              </a:solidFill>
            </a:ln>
          </c:spPr>
          <c:marker>
            <c:symbol val="none"/>
          </c:marker>
          <c:cat>
            <c:strRef>
              <c:f>'Fig32'!$A$28:$A$55</c:f>
              <c:strCache>
                <c:ptCount val="28"/>
                <c:pt idx="0">
                  <c:v>2010-Q1</c:v>
                </c:pt>
                <c:pt idx="1">
                  <c:v>2010-Q2</c:v>
                </c:pt>
                <c:pt idx="2">
                  <c:v>2010-Q3</c:v>
                </c:pt>
                <c:pt idx="3">
                  <c:v>2010-Q4</c:v>
                </c:pt>
                <c:pt idx="4">
                  <c:v>2011-Q1</c:v>
                </c:pt>
                <c:pt idx="5">
                  <c:v>2011-Q2</c:v>
                </c:pt>
                <c:pt idx="6">
                  <c:v>2011-Q3</c:v>
                </c:pt>
                <c:pt idx="7">
                  <c:v>2011-Q4</c:v>
                </c:pt>
                <c:pt idx="8">
                  <c:v>2012-Q1</c:v>
                </c:pt>
                <c:pt idx="9">
                  <c:v>2012-Q2</c:v>
                </c:pt>
                <c:pt idx="10">
                  <c:v>2012-Q3</c:v>
                </c:pt>
                <c:pt idx="11">
                  <c:v>2012-Q4</c:v>
                </c:pt>
                <c:pt idx="12">
                  <c:v>2013-Q1</c:v>
                </c:pt>
                <c:pt idx="13">
                  <c:v>2013-Q2</c:v>
                </c:pt>
                <c:pt idx="14">
                  <c:v>2013-Q3</c:v>
                </c:pt>
                <c:pt idx="15">
                  <c:v>2013-Q4</c:v>
                </c:pt>
                <c:pt idx="16">
                  <c:v>2014-Q1</c:v>
                </c:pt>
                <c:pt idx="17">
                  <c:v>2014-Q2</c:v>
                </c:pt>
                <c:pt idx="18">
                  <c:v>2014-Q3</c:v>
                </c:pt>
                <c:pt idx="19">
                  <c:v>2014-Q4</c:v>
                </c:pt>
                <c:pt idx="20">
                  <c:v>2015-Q1</c:v>
                </c:pt>
                <c:pt idx="21">
                  <c:v>2015-Q2</c:v>
                </c:pt>
                <c:pt idx="22">
                  <c:v>2015-Q3</c:v>
                </c:pt>
                <c:pt idx="23">
                  <c:v>2015-Q4</c:v>
                </c:pt>
                <c:pt idx="24">
                  <c:v>2016-Q1</c:v>
                </c:pt>
                <c:pt idx="25">
                  <c:v>2016-Q2</c:v>
                </c:pt>
                <c:pt idx="26">
                  <c:v>2016-Q3</c:v>
                </c:pt>
                <c:pt idx="27">
                  <c:v>2016-Q4</c:v>
                </c:pt>
              </c:strCache>
            </c:strRef>
          </c:cat>
          <c:val>
            <c:numRef>
              <c:f>'Fig32'!$D$28:$D$55</c:f>
              <c:numCache>
                <c:formatCode>0.00</c:formatCode>
                <c:ptCount val="28"/>
                <c:pt idx="0">
                  <c:v>85.978079988999994</c:v>
                </c:pt>
                <c:pt idx="1">
                  <c:v>87.471786533</c:v>
                </c:pt>
                <c:pt idx="2">
                  <c:v>89.463793894000005</c:v>
                </c:pt>
                <c:pt idx="3">
                  <c:v>89.615709717000001</c:v>
                </c:pt>
                <c:pt idx="4">
                  <c:v>88.682442886000004</c:v>
                </c:pt>
                <c:pt idx="5">
                  <c:v>87.755151525000002</c:v>
                </c:pt>
                <c:pt idx="6">
                  <c:v>89.805394516000007</c:v>
                </c:pt>
                <c:pt idx="7">
                  <c:v>90.101641705000006</c:v>
                </c:pt>
                <c:pt idx="8">
                  <c:v>89.008786334000007</c:v>
                </c:pt>
                <c:pt idx="9">
                  <c:v>89.679861313000004</c:v>
                </c:pt>
                <c:pt idx="10">
                  <c:v>91.055543595000003</c:v>
                </c:pt>
                <c:pt idx="11">
                  <c:v>91.547676048</c:v>
                </c:pt>
                <c:pt idx="12">
                  <c:v>90.311927247</c:v>
                </c:pt>
                <c:pt idx="13">
                  <c:v>90.590267131999994</c:v>
                </c:pt>
                <c:pt idx="14">
                  <c:v>91.868718920000006</c:v>
                </c:pt>
                <c:pt idx="15">
                  <c:v>92.308352161000002</c:v>
                </c:pt>
                <c:pt idx="16">
                  <c:v>91.384994182</c:v>
                </c:pt>
                <c:pt idx="17">
                  <c:v>91.800437540000004</c:v>
                </c:pt>
                <c:pt idx="18">
                  <c:v>93.319229802999999</c:v>
                </c:pt>
                <c:pt idx="19">
                  <c:v>93.251257082999999</c:v>
                </c:pt>
                <c:pt idx="20">
                  <c:v>92.846798686</c:v>
                </c:pt>
                <c:pt idx="21">
                  <c:v>93.373167577000004</c:v>
                </c:pt>
                <c:pt idx="22">
                  <c:v>94.704653312000005</c:v>
                </c:pt>
                <c:pt idx="23">
                  <c:v>94.494106686999999</c:v>
                </c:pt>
                <c:pt idx="24">
                  <c:v>94.290361469999993</c:v>
                </c:pt>
                <c:pt idx="25">
                  <c:v>94.792093387999998</c:v>
                </c:pt>
                <c:pt idx="26">
                  <c:v>96.014421984999998</c:v>
                </c:pt>
                <c:pt idx="27">
                  <c:v>95.917526154000001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02720"/>
        <c:axId val="97383488"/>
      </c:lineChart>
      <c:scatterChart>
        <c:scatterStyle val="lineMarker"/>
        <c:varyColors val="0"/>
        <c:ser>
          <c:idx val="3"/>
          <c:order val="3"/>
          <c:tx>
            <c:strRef>
              <c:f>'Fig32'!$B$58</c:f>
              <c:strCache>
                <c:ptCount val="1"/>
                <c:pt idx="0">
                  <c:v>Forecast</c:v>
                </c:pt>
              </c:strCache>
            </c:strRef>
          </c:tx>
          <c:spPr>
            <a:ln w="12700">
              <a:solidFill>
                <a:srgbClr val="FFFFFF">
                  <a:lumMod val="65000"/>
                </a:srgbClr>
              </a:solidFill>
              <a:prstDash val="sysDash"/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1.9028252710920242E-2"/>
                  <c:y val="3.631213679358472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'Fig32'!$A$59:$A$60</c:f>
              <c:numCache>
                <c:formatCode>General</c:formatCode>
                <c:ptCount val="2"/>
                <c:pt idx="0">
                  <c:v>23.5</c:v>
                </c:pt>
                <c:pt idx="1">
                  <c:v>23.5</c:v>
                </c:pt>
              </c:numCache>
            </c:numRef>
          </c:xVal>
          <c:yVal>
            <c:numRef>
              <c:f>'Fig32'!$B$59:$B$60</c:f>
              <c:numCache>
                <c:formatCode>0</c:formatCode>
                <c:ptCount val="2"/>
                <c:pt idx="0">
                  <c:v>78</c:v>
                </c:pt>
                <c:pt idx="1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502720"/>
        <c:axId val="97383488"/>
      </c:scatterChart>
      <c:catAx>
        <c:axId val="10550272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97383488"/>
        <c:crosses val="autoZero"/>
        <c:auto val="1"/>
        <c:lblAlgn val="ctr"/>
        <c:lblOffset val="100"/>
        <c:tickLblSkip val="4"/>
        <c:noMultiLvlLbl val="0"/>
      </c:catAx>
      <c:valAx>
        <c:axId val="97383488"/>
        <c:scaling>
          <c:orientation val="minMax"/>
          <c:max val="100"/>
          <c:min val="82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5502720"/>
        <c:crosses val="autoZero"/>
        <c:crossBetween val="between"/>
      </c:valAx>
      <c:valAx>
        <c:axId val="97384064"/>
        <c:scaling>
          <c:orientation val="minMax"/>
          <c:max val="7"/>
          <c:min val="-2"/>
        </c:scaling>
        <c:delete val="0"/>
        <c:axPos val="r"/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5503232"/>
        <c:crosses val="max"/>
        <c:crossBetween val="between"/>
      </c:valAx>
      <c:catAx>
        <c:axId val="10550323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97384064"/>
        <c:crossesAt val="0"/>
        <c:auto val="1"/>
        <c:lblAlgn val="ctr"/>
        <c:lblOffset val="100"/>
        <c:tickLblSkip val="1"/>
        <c:noMultiLvlLbl val="0"/>
      </c:catAx>
    </c:plotArea>
    <c:legend>
      <c:legendPos val="l"/>
      <c:legendEntry>
        <c:idx val="3"/>
        <c:delete val="1"/>
      </c:legendEntry>
      <c:layout>
        <c:manualLayout>
          <c:xMode val="edge"/>
          <c:yMode val="edge"/>
          <c:x val="3.3987501562304713E-2"/>
          <c:y val="6.8739699619545805E-2"/>
          <c:w val="0.52734086025902771"/>
          <c:h val="0.17054847322900055"/>
        </c:manualLayout>
      </c:layout>
      <c:overlay val="1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7545261632613314E-2"/>
          <c:y val="4.7533154802350215E-2"/>
          <c:w val="0.92196760031169922"/>
          <c:h val="0.8421992885407090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Coal</c:v>
                </c:pt>
              </c:strCache>
            </c:strRef>
          </c:tx>
          <c:spPr>
            <a:ln w="28575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Sheet1!$B$2:$AZ$2</c:f>
              <c:numCache>
                <c:formatCode>#,##0.0</c:formatCode>
                <c:ptCount val="51"/>
                <c:pt idx="0">
                  <c:v>8.3503000000000043</c:v>
                </c:pt>
                <c:pt idx="1">
                  <c:v>8.0645166200000027</c:v>
                </c:pt>
                <c:pt idx="2">
                  <c:v>7.9752116499999985</c:v>
                </c:pt>
                <c:pt idx="3">
                  <c:v>8.0770900800000014</c:v>
                </c:pt>
                <c:pt idx="4">
                  <c:v>8.1486142699999995</c:v>
                </c:pt>
                <c:pt idx="5">
                  <c:v>8.2402723699999889</c:v>
                </c:pt>
                <c:pt idx="6">
                  <c:v>8.3586815800000007</c:v>
                </c:pt>
                <c:pt idx="7">
                  <c:v>8.5961735999999984</c:v>
                </c:pt>
                <c:pt idx="8">
                  <c:v>8.4367041600000015</c:v>
                </c:pt>
                <c:pt idx="9">
                  <c:v>8.4623081300000003</c:v>
                </c:pt>
                <c:pt idx="10">
                  <c:v>8.6551852600000068</c:v>
                </c:pt>
                <c:pt idx="11">
                  <c:v>8.7217769899999986</c:v>
                </c:pt>
                <c:pt idx="12">
                  <c:v>9.1934846600000046</c:v>
                </c:pt>
                <c:pt idx="13">
                  <c:v>9.9810000000000034</c:v>
                </c:pt>
                <c:pt idx="14">
                  <c:v>11.083600000000002</c:v>
                </c:pt>
                <c:pt idx="15">
                  <c:v>11.472800000000024</c:v>
                </c:pt>
                <c:pt idx="16">
                  <c:v>12.051600000000002</c:v>
                </c:pt>
                <c:pt idx="17">
                  <c:v>12.608000000000001</c:v>
                </c:pt>
                <c:pt idx="18">
                  <c:v>12.991300000000001</c:v>
                </c:pt>
                <c:pt idx="19">
                  <c:v>13.0426</c:v>
                </c:pt>
                <c:pt idx="20">
                  <c:v>13.819500000000026</c:v>
                </c:pt>
                <c:pt idx="21">
                  <c:v>14.439630000000006</c:v>
                </c:pt>
                <c:pt idx="22">
                  <c:v>14.492630000000037</c:v>
                </c:pt>
                <c:pt idx="23">
                  <c:v>14.635490000000004</c:v>
                </c:pt>
                <c:pt idx="24">
                  <c:v>15.0905</c:v>
                </c:pt>
                <c:pt idx="25">
                  <c:v>15.494450000000002</c:v>
                </c:pt>
                <c:pt idx="26">
                  <c:v>15.744949999999999</c:v>
                </c:pt>
                <c:pt idx="27">
                  <c:v>16.162669999999917</c:v>
                </c:pt>
                <c:pt idx="28">
                  <c:v>16.424319999999909</c:v>
                </c:pt>
                <c:pt idx="29">
                  <c:v>16.70757</c:v>
                </c:pt>
                <c:pt idx="30">
                  <c:v>16.964929999999924</c:v>
                </c:pt>
                <c:pt idx="31">
                  <c:v>17.257150000000031</c:v>
                </c:pt>
                <c:pt idx="32">
                  <c:v>17.557060000000035</c:v>
                </c:pt>
                <c:pt idx="33">
                  <c:v>17.854710000000001</c:v>
                </c:pt>
                <c:pt idx="34">
                  <c:v>18.176810000000035</c:v>
                </c:pt>
                <c:pt idx="35">
                  <c:v>18.442649999999833</c:v>
                </c:pt>
                <c:pt idx="36">
                  <c:v>18.668659999999928</c:v>
                </c:pt>
                <c:pt idx="37">
                  <c:v>18.889500000000002</c:v>
                </c:pt>
                <c:pt idx="38">
                  <c:v>19.118400000000001</c:v>
                </c:pt>
                <c:pt idx="39">
                  <c:v>19.353009999999987</c:v>
                </c:pt>
                <c:pt idx="40">
                  <c:v>19.56101</c:v>
                </c:pt>
                <c:pt idx="41">
                  <c:v>19.761539999999883</c:v>
                </c:pt>
                <c:pt idx="42">
                  <c:v>19.941119999999909</c:v>
                </c:pt>
                <c:pt idx="43">
                  <c:v>20.104710000000001</c:v>
                </c:pt>
                <c:pt idx="44">
                  <c:v>20.253919999999987</c:v>
                </c:pt>
                <c:pt idx="45">
                  <c:v>20.380890000000001</c:v>
                </c:pt>
                <c:pt idx="46">
                  <c:v>20.465629999999845</c:v>
                </c:pt>
                <c:pt idx="47">
                  <c:v>20.534140000000001</c:v>
                </c:pt>
                <c:pt idx="48">
                  <c:v>20.61064</c:v>
                </c:pt>
                <c:pt idx="49">
                  <c:v>20.621759999999988</c:v>
                </c:pt>
                <c:pt idx="50">
                  <c:v>20.635729999999921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Liquid Fuels</c:v>
                </c:pt>
              </c:strCache>
            </c:strRef>
          </c:tx>
          <c:spPr>
            <a:ln w="28575"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Sheet1!$B$3:$AZ$3</c:f>
              <c:numCache>
                <c:formatCode>#,##0.0</c:formatCode>
                <c:ptCount val="51"/>
                <c:pt idx="0">
                  <c:v>9.1182999999999996</c:v>
                </c:pt>
                <c:pt idx="1">
                  <c:v>9.1458240900000014</c:v>
                </c:pt>
                <c:pt idx="2">
                  <c:v>9.1756962500000583</c:v>
                </c:pt>
                <c:pt idx="3">
                  <c:v>9.1928379200000006</c:v>
                </c:pt>
                <c:pt idx="4">
                  <c:v>9.29654867</c:v>
                </c:pt>
                <c:pt idx="5">
                  <c:v>9.4216618299999997</c:v>
                </c:pt>
                <c:pt idx="6">
                  <c:v>9.6046338200000037</c:v>
                </c:pt>
                <c:pt idx="7">
                  <c:v>9.8154329900000583</c:v>
                </c:pt>
                <c:pt idx="8">
                  <c:v>9.8630286900000002</c:v>
                </c:pt>
                <c:pt idx="9">
                  <c:v>10.037721039999999</c:v>
                </c:pt>
                <c:pt idx="10">
                  <c:v>10.174172789999998</c:v>
                </c:pt>
                <c:pt idx="11">
                  <c:v>10.23207253</c:v>
                </c:pt>
                <c:pt idx="12">
                  <c:v>10.307308150000001</c:v>
                </c:pt>
                <c:pt idx="13">
                  <c:v>10.562500000000037</c:v>
                </c:pt>
                <c:pt idx="14">
                  <c:v>10.9114</c:v>
                </c:pt>
                <c:pt idx="15">
                  <c:v>11.1257</c:v>
                </c:pt>
                <c:pt idx="16">
                  <c:v>11.166500000000006</c:v>
                </c:pt>
                <c:pt idx="17">
                  <c:v>11.143899999999999</c:v>
                </c:pt>
                <c:pt idx="18">
                  <c:v>11.077</c:v>
                </c:pt>
                <c:pt idx="19">
                  <c:v>10.8887</c:v>
                </c:pt>
                <c:pt idx="20">
                  <c:v>11.1805</c:v>
                </c:pt>
                <c:pt idx="21">
                  <c:v>11.319180000000006</c:v>
                </c:pt>
                <c:pt idx="22">
                  <c:v>11.42231</c:v>
                </c:pt>
                <c:pt idx="23">
                  <c:v>11.49986</c:v>
                </c:pt>
                <c:pt idx="24">
                  <c:v>11.62458</c:v>
                </c:pt>
                <c:pt idx="25">
                  <c:v>11.737740000000001</c:v>
                </c:pt>
                <c:pt idx="26">
                  <c:v>11.852600000000052</c:v>
                </c:pt>
                <c:pt idx="27">
                  <c:v>11.989690000000024</c:v>
                </c:pt>
                <c:pt idx="28">
                  <c:v>12.09848</c:v>
                </c:pt>
                <c:pt idx="29">
                  <c:v>12.191040000000001</c:v>
                </c:pt>
                <c:pt idx="30">
                  <c:v>12.274620000000001</c:v>
                </c:pt>
                <c:pt idx="31">
                  <c:v>12.337730000000002</c:v>
                </c:pt>
                <c:pt idx="32">
                  <c:v>12.411910000000001</c:v>
                </c:pt>
                <c:pt idx="33">
                  <c:v>12.490970000000001</c:v>
                </c:pt>
                <c:pt idx="34">
                  <c:v>12.610900000000001</c:v>
                </c:pt>
                <c:pt idx="35">
                  <c:v>12.728229999999998</c:v>
                </c:pt>
                <c:pt idx="36">
                  <c:v>12.840300000000001</c:v>
                </c:pt>
                <c:pt idx="37">
                  <c:v>12.948249999999998</c:v>
                </c:pt>
                <c:pt idx="38">
                  <c:v>13.05847</c:v>
                </c:pt>
                <c:pt idx="39">
                  <c:v>13.166230000000002</c:v>
                </c:pt>
                <c:pt idx="40">
                  <c:v>13.281790000000001</c:v>
                </c:pt>
                <c:pt idx="41">
                  <c:v>13.4079</c:v>
                </c:pt>
                <c:pt idx="42">
                  <c:v>13.535770000000001</c:v>
                </c:pt>
                <c:pt idx="43">
                  <c:v>13.665710000000002</c:v>
                </c:pt>
                <c:pt idx="44">
                  <c:v>13.80157</c:v>
                </c:pt>
                <c:pt idx="45">
                  <c:v>13.935970000000001</c:v>
                </c:pt>
                <c:pt idx="46">
                  <c:v>14.101570000000001</c:v>
                </c:pt>
                <c:pt idx="47">
                  <c:v>14.26108</c:v>
                </c:pt>
                <c:pt idx="48">
                  <c:v>14.392030000000037</c:v>
                </c:pt>
                <c:pt idx="49">
                  <c:v>14.529369999999998</c:v>
                </c:pt>
                <c:pt idx="50">
                  <c:v>14.671000000000001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Natural Gas</c:v>
                </c:pt>
              </c:strCache>
            </c:strRef>
          </c:tx>
          <c:spPr>
            <a:ln w="28575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Sheet1!$B$4:$AZ$4</c:f>
              <c:numCache>
                <c:formatCode>#,##0.0</c:formatCode>
                <c:ptCount val="51"/>
                <c:pt idx="0">
                  <c:v>3.9833000000000012</c:v>
                </c:pt>
                <c:pt idx="1">
                  <c:v>4.0639500399999751</c:v>
                </c:pt>
                <c:pt idx="2">
                  <c:v>4.0707835600000006</c:v>
                </c:pt>
                <c:pt idx="3">
                  <c:v>4.176842190000019</c:v>
                </c:pt>
                <c:pt idx="4">
                  <c:v>4.1668231800000024</c:v>
                </c:pt>
                <c:pt idx="5">
                  <c:v>4.2857050799999845</c:v>
                </c:pt>
                <c:pt idx="6">
                  <c:v>4.4733194000000198</c:v>
                </c:pt>
                <c:pt idx="7">
                  <c:v>4.4707554700000003</c:v>
                </c:pt>
                <c:pt idx="8">
                  <c:v>4.5195614299999995</c:v>
                </c:pt>
                <c:pt idx="9">
                  <c:v>4.6395712900000001</c:v>
                </c:pt>
                <c:pt idx="10">
                  <c:v>4.8020549599999676</c:v>
                </c:pt>
                <c:pt idx="11">
                  <c:v>4.8525952099999703</c:v>
                </c:pt>
                <c:pt idx="12">
                  <c:v>5.03044607</c:v>
                </c:pt>
                <c:pt idx="13">
                  <c:v>5.1311999999999998</c:v>
                </c:pt>
                <c:pt idx="14">
                  <c:v>5.2972000000000001</c:v>
                </c:pt>
                <c:pt idx="15">
                  <c:v>5.4535</c:v>
                </c:pt>
                <c:pt idx="16">
                  <c:v>5.6020999999999965</c:v>
                </c:pt>
                <c:pt idx="17">
                  <c:v>5.7867000000000024</c:v>
                </c:pt>
                <c:pt idx="18">
                  <c:v>5.9856000000000034</c:v>
                </c:pt>
                <c:pt idx="19">
                  <c:v>5.7523999999999997</c:v>
                </c:pt>
                <c:pt idx="20">
                  <c:v>6.1831000000000005</c:v>
                </c:pt>
                <c:pt idx="21">
                  <c:v>6.2651199999999845</c:v>
                </c:pt>
                <c:pt idx="22">
                  <c:v>6.3722599999999998</c:v>
                </c:pt>
                <c:pt idx="23">
                  <c:v>6.4002500000000024</c:v>
                </c:pt>
                <c:pt idx="24">
                  <c:v>6.4593400000000134</c:v>
                </c:pt>
                <c:pt idx="25">
                  <c:v>6.57355</c:v>
                </c:pt>
                <c:pt idx="26">
                  <c:v>6.7347600000000014</c:v>
                </c:pt>
                <c:pt idx="27">
                  <c:v>6.8302600000000124</c:v>
                </c:pt>
                <c:pt idx="28">
                  <c:v>6.9537100000000001</c:v>
                </c:pt>
                <c:pt idx="29">
                  <c:v>7.0776300000000001</c:v>
                </c:pt>
                <c:pt idx="30">
                  <c:v>7.1949099999999779</c:v>
                </c:pt>
                <c:pt idx="31">
                  <c:v>7.3097799999999999</c:v>
                </c:pt>
                <c:pt idx="32">
                  <c:v>7.4183700000000004</c:v>
                </c:pt>
                <c:pt idx="33">
                  <c:v>7.5587299999999997</c:v>
                </c:pt>
                <c:pt idx="34">
                  <c:v>7.7001200000000001</c:v>
                </c:pt>
                <c:pt idx="35">
                  <c:v>7.8583699999999999</c:v>
                </c:pt>
                <c:pt idx="36">
                  <c:v>7.9980699999999993</c:v>
                </c:pt>
                <c:pt idx="37">
                  <c:v>8.1606100000000001</c:v>
                </c:pt>
                <c:pt idx="38">
                  <c:v>8.3117400000000004</c:v>
                </c:pt>
                <c:pt idx="39">
                  <c:v>8.4457000000000004</c:v>
                </c:pt>
                <c:pt idx="40">
                  <c:v>8.6100900000000014</c:v>
                </c:pt>
                <c:pt idx="41">
                  <c:v>8.7857900000000004</c:v>
                </c:pt>
                <c:pt idx="42">
                  <c:v>8.9474600000000013</c:v>
                </c:pt>
                <c:pt idx="43">
                  <c:v>9.1043900000000004</c:v>
                </c:pt>
                <c:pt idx="44">
                  <c:v>9.2535500000000024</c:v>
                </c:pt>
                <c:pt idx="45">
                  <c:v>9.398810000000001</c:v>
                </c:pt>
                <c:pt idx="46">
                  <c:v>9.5699300000000047</c:v>
                </c:pt>
                <c:pt idx="47">
                  <c:v>9.7238699999999998</c:v>
                </c:pt>
                <c:pt idx="48">
                  <c:v>9.8595800000000562</c:v>
                </c:pt>
                <c:pt idx="49">
                  <c:v>10.020020000000001</c:v>
                </c:pt>
                <c:pt idx="50">
                  <c:v>10.137169999999999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08864"/>
        <c:axId val="105299968"/>
      </c:lineChart>
      <c:catAx>
        <c:axId val="1055088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529996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05299968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550886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0.10185</cdr:x>
      <cdr:y>0.87548</cdr:y>
    </cdr:from>
    <cdr:to>
      <cdr:x>0.31481</cdr:x>
      <cdr:y>0.94283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38200" y="3962400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/>
            <a:t>2013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0.31481</cdr:x>
      <cdr:y>0.87548</cdr:y>
    </cdr:from>
    <cdr:to>
      <cdr:x>0.53704</cdr:x>
      <cdr:y>0.94283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590800" y="3962400"/>
          <a:ext cx="1828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/>
            <a:t>2014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0.53704</cdr:x>
      <cdr:y>0.87548</cdr:y>
    </cdr:from>
    <cdr:to>
      <cdr:x>0.75</cdr:x>
      <cdr:y>0.94283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419600" y="3962400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/>
            <a:t>2015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0.28545</cdr:x>
      <cdr:y>0.81013</cdr:y>
    </cdr:from>
    <cdr:to>
      <cdr:x>0.28545</cdr:x>
      <cdr:y>0.94482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2283904" y="3406850"/>
          <a:ext cx="0" cy="5664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0.51083</cdr:x>
      <cdr:y>0.80814</cdr:y>
    </cdr:from>
    <cdr:to>
      <cdr:x>0.51083</cdr:x>
      <cdr:y>0.94283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4087132" y="3398461"/>
          <a:ext cx="0" cy="5664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0.74161</cdr:x>
      <cdr:y>0.80814</cdr:y>
    </cdr:from>
    <cdr:to>
      <cdr:x>0.74161</cdr:x>
      <cdr:y>0.94283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5933638" y="3398461"/>
          <a:ext cx="0" cy="5664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</cdr:x>
      <cdr:y>0.87548</cdr:y>
    </cdr:from>
    <cdr:to>
      <cdr:x>0.98148</cdr:x>
      <cdr:y>0.94283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172200" y="3962400"/>
          <a:ext cx="1905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/>
            <a:t>2016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0.10185</cdr:x>
      <cdr:y>0.87548</cdr:y>
    </cdr:from>
    <cdr:to>
      <cdr:x>0.31481</cdr:x>
      <cdr:y>0.94283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38200" y="3962400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/>
            <a:t>2013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0.31481</cdr:x>
      <cdr:y>0.87548</cdr:y>
    </cdr:from>
    <cdr:to>
      <cdr:x>0.53704</cdr:x>
      <cdr:y>0.94283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590800" y="3962400"/>
          <a:ext cx="1828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/>
            <a:t>2014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0.53704</cdr:x>
      <cdr:y>0.87548</cdr:y>
    </cdr:from>
    <cdr:to>
      <cdr:x>0.75</cdr:x>
      <cdr:y>0.94283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419600" y="3962400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/>
            <a:t>2015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0.28545</cdr:x>
      <cdr:y>0.81013</cdr:y>
    </cdr:from>
    <cdr:to>
      <cdr:x>0.28545</cdr:x>
      <cdr:y>0.94482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2283904" y="3406850"/>
          <a:ext cx="0" cy="5664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0.51083</cdr:x>
      <cdr:y>0.80814</cdr:y>
    </cdr:from>
    <cdr:to>
      <cdr:x>0.51083</cdr:x>
      <cdr:y>0.94283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4087132" y="3398461"/>
          <a:ext cx="0" cy="5664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0.74161</cdr:x>
      <cdr:y>0.80814</cdr:y>
    </cdr:from>
    <cdr:to>
      <cdr:x>0.74161</cdr:x>
      <cdr:y>0.94283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5933638" y="3398461"/>
          <a:ext cx="0" cy="5664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</cdr:x>
      <cdr:y>0.87548</cdr:y>
    </cdr:from>
    <cdr:to>
      <cdr:x>0.98148</cdr:x>
      <cdr:y>0.94283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172200" y="3962400"/>
          <a:ext cx="1905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/>
            <a:t>2016</a:t>
          </a:r>
          <a:endParaRPr lang="en-US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0.52818</cdr:x>
      <cdr:y>0.38466</cdr:y>
    </cdr:from>
    <cdr:to>
      <cdr:x>0.66702</cdr:x>
      <cdr:y>0.46475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4196621" y="1180305"/>
          <a:ext cx="1103144" cy="2457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dirty="0" smtClean="0">
              <a:solidFill>
                <a:srgbClr val="5D9732"/>
              </a:solidFill>
              <a:latin typeface="Arial" pitchFamily="34" charset="0"/>
              <a:ea typeface="Times New Roman" charset="0"/>
              <a:cs typeface="Arial" pitchFamily="34" charset="0"/>
            </a:rPr>
            <a:t>Liquid fuels</a:t>
          </a:r>
          <a:endParaRPr lang="en-US" sz="1200" i="0" dirty="0" smtClean="0">
            <a:solidFill>
              <a:srgbClr val="5D9732"/>
            </a:solidFill>
            <a:latin typeface="Arial" pitchFamily="34" charset="0"/>
            <a:ea typeface="Times New Roman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0.54619</cdr:x>
      <cdr:y>0.22635</cdr:y>
    </cdr:from>
    <cdr:to>
      <cdr:x>0.6177</cdr:x>
      <cdr:y>0.298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4339718" y="694531"/>
          <a:ext cx="568178" cy="2198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eaLnBrk="0" hangingPunct="0"/>
          <a:r>
            <a:rPr lang="en-US" sz="1200" dirty="0" smtClean="0">
              <a:solidFill>
                <a:srgbClr val="169DD8"/>
              </a:solidFill>
              <a:latin typeface="Arial" pitchFamily="34" charset="0"/>
              <a:ea typeface="Times New Roman" charset="0"/>
              <a:cs typeface="Arial" pitchFamily="34" charset="0"/>
            </a:rPr>
            <a:t>Coal</a:t>
          </a:r>
          <a:endParaRPr lang="en-US" sz="1200" i="0" dirty="0" smtClean="0">
            <a:solidFill>
              <a:srgbClr val="169DD8"/>
            </a:solidFill>
            <a:latin typeface="Arial" pitchFamily="34" charset="0"/>
            <a:ea typeface="Times New Roman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0.5261</cdr:x>
      <cdr:y>0.53368</cdr:y>
    </cdr:from>
    <cdr:to>
      <cdr:x>0.65423</cdr:x>
      <cdr:y>0.59734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4180094" y="1637560"/>
          <a:ext cx="1018049" cy="1953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eaLnBrk="0" hangingPunct="0"/>
          <a:r>
            <a:rPr lang="en-US" sz="1200" i="0" dirty="0" smtClean="0">
              <a:solidFill>
                <a:schemeClr val="accent2"/>
              </a:solidFill>
              <a:latin typeface="Arial" pitchFamily="34" charset="0"/>
              <a:ea typeface="Times New Roman" charset="0"/>
              <a:cs typeface="Arial" pitchFamily="34" charset="0"/>
            </a:rPr>
            <a:t>Natural gas</a:t>
          </a:r>
        </a:p>
      </cdr:txBody>
    </cdr:sp>
  </cdr:relSizeAnchor>
  <cdr:relSizeAnchor xmlns:cdr="http://schemas.openxmlformats.org/drawingml/2006/chartDrawing">
    <cdr:from>
      <cdr:x>0.41774</cdr:x>
      <cdr:y>0.06515</cdr:y>
    </cdr:from>
    <cdr:to>
      <cdr:x>0.4184</cdr:x>
      <cdr:y>0.8972</cdr:y>
    </cdr:to>
    <cdr:sp macro="" textlink="">
      <cdr:nvSpPr>
        <cdr:cNvPr id="9" name="Straight Connector 8"/>
        <cdr:cNvSpPr/>
      </cdr:nvSpPr>
      <cdr:spPr bwMode="auto">
        <a:xfrm xmlns:a="http://schemas.openxmlformats.org/drawingml/2006/main" flipV="1">
          <a:off x="3367249" y="203763"/>
          <a:ext cx="5318" cy="2602117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flat" cmpd="sng" algn="ctr">
          <a:solidFill>
            <a:schemeClr val="bg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11/17/2015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11/17/2015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5953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2601" y="4191000"/>
            <a:ext cx="6146800" cy="49276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43" y="4842408"/>
            <a:ext cx="276225" cy="205979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54864"/>
            <a:ext cx="8046720" cy="857250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959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0080" y="987552"/>
            <a:ext cx="8046720" cy="3442716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 marL="694944" indent="-237744">
              <a:spcAft>
                <a:spcPts val="400"/>
              </a:spcAft>
              <a:defRPr sz="1600"/>
            </a:lvl2pPr>
            <a:lvl3pPr marL="1088136" indent="-173736">
              <a:spcAft>
                <a:spcPts val="400"/>
              </a:spcAft>
              <a:defRPr sz="1600"/>
            </a:lvl3pPr>
            <a:lvl4pPr marL="1609344" indent="-237744">
              <a:spcAft>
                <a:spcPts val="400"/>
              </a:spcAft>
              <a:defRPr sz="16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12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43" y="4842408"/>
            <a:ext cx="276225" cy="205979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54864"/>
            <a:ext cx="8046720" cy="85725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959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575952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3"/>
          <p:cNvSpPr>
            <a:spLocks noChangeAspect="1"/>
          </p:cNvSpPr>
          <p:nvPr userDrawn="1"/>
        </p:nvSpPr>
        <p:spPr bwMode="auto">
          <a:xfrm>
            <a:off x="8732839" y="4842406"/>
            <a:ext cx="276225" cy="205979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cxnSp>
        <p:nvCxnSpPr>
          <p:cNvPr id="18" name="Straight Connector 12"/>
          <p:cNvCxnSpPr>
            <a:cxnSpLocks noChangeShapeType="1"/>
          </p:cNvCxnSpPr>
          <p:nvPr userDrawn="1"/>
        </p:nvCxnSpPr>
        <p:spPr bwMode="auto">
          <a:xfrm rot="5400000">
            <a:off x="506959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7350"/>
            <a:ext cx="8229600" cy="1116106"/>
          </a:xfrm>
          <a:prstGeom prst="rect">
            <a:avLst/>
          </a:prstGeom>
        </p:spPr>
        <p:txBody>
          <a:bodyPr anchor="b"/>
          <a:lstStyle>
            <a:lvl1pPr algn="ctr">
              <a:defRPr sz="4000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  <p:pic>
        <p:nvPicPr>
          <p:cNvPr id="19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40" y="4772025"/>
            <a:ext cx="516411" cy="267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877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 noChangeAspect="1"/>
          </p:cNvSpPr>
          <p:nvPr userDrawn="1"/>
        </p:nvSpPr>
        <p:spPr bwMode="auto">
          <a:xfrm>
            <a:off x="8732839" y="4842273"/>
            <a:ext cx="276225" cy="20597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cxnSp>
        <p:nvCxnSpPr>
          <p:cNvPr id="5" name="Straight Connector 12"/>
          <p:cNvCxnSpPr>
            <a:cxnSpLocks noChangeShapeType="1"/>
          </p:cNvCxnSpPr>
          <p:nvPr userDrawn="1"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" y="4772025"/>
            <a:ext cx="515937" cy="267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494" y="57150"/>
            <a:ext cx="8050306" cy="857250"/>
          </a:xfrm>
          <a:prstGeom prst="rect">
            <a:avLst/>
          </a:prstGeom>
        </p:spPr>
        <p:txBody>
          <a:bodyPr anchor="b"/>
          <a:lstStyle>
            <a:lvl1pPr>
              <a:defRPr sz="3400" kern="12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36494" y="988359"/>
            <a:ext cx="8050212" cy="3442448"/>
          </a:xfrm>
          <a:prstGeom prst="rect">
            <a:avLst/>
          </a:prstGeom>
        </p:spPr>
        <p:txBody>
          <a:bodyPr/>
          <a:lstStyle>
            <a:lvl1pPr marL="233363" indent="-233363">
              <a:lnSpc>
                <a:spcPct val="100000"/>
              </a:lnSpc>
              <a:spcBef>
                <a:spcPts val="1600"/>
              </a:spcBef>
              <a:spcAft>
                <a:spcPts val="600"/>
              </a:spcAft>
              <a:defRPr sz="2200" i="0" kern="1200" baseline="0">
                <a:latin typeface="+mn-lt"/>
              </a:defRPr>
            </a:lvl1pPr>
            <a:lvl2pPr marL="690563" indent="-233363">
              <a:lnSpc>
                <a:spcPct val="100000"/>
              </a:lnSpc>
              <a:spcAft>
                <a:spcPts val="400"/>
              </a:spcAft>
              <a:defRPr sz="1600" i="0" kern="1200" baseline="0">
                <a:latin typeface="+mn-lt"/>
              </a:defRPr>
            </a:lvl2pPr>
            <a:lvl3pPr marL="1084263" indent="-169863">
              <a:lnSpc>
                <a:spcPct val="100000"/>
              </a:lnSpc>
              <a:spcAft>
                <a:spcPts val="400"/>
              </a:spcAft>
              <a:defRPr sz="1600" i="0" kern="1200" baseline="0">
                <a:latin typeface="+mn-lt"/>
              </a:defRPr>
            </a:lvl3pPr>
            <a:lvl4pPr marL="1604963" indent="-233363">
              <a:lnSpc>
                <a:spcPct val="100000"/>
              </a:lnSpc>
              <a:spcAft>
                <a:spcPts val="400"/>
              </a:spcAft>
              <a:defRPr sz="1600" i="0" kern="1200" baseline="0">
                <a:latin typeface="+mn-lt"/>
              </a:defRPr>
            </a:lvl4pPr>
            <a:lvl5pPr marL="1998663" indent="-169863">
              <a:lnSpc>
                <a:spcPct val="100000"/>
              </a:lnSpc>
              <a:spcAft>
                <a:spcPts val="400"/>
              </a:spcAft>
              <a:buFont typeface="Arial" pitchFamily="34" charset="0"/>
              <a:buChar char="•"/>
              <a:defRPr sz="1600" i="0" kern="1200" baseline="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8691563" y="4841082"/>
            <a:ext cx="381000" cy="273844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B0EBBBC6-5EB6-491C-87A3-35199476C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 userDrawn="1">
            <p:ph type="ftr" sz="quarter" idx="4294967295"/>
          </p:nvPr>
        </p:nvSpPr>
        <p:spPr bwMode="auto">
          <a:xfrm>
            <a:off x="663650" y="4693803"/>
            <a:ext cx="5620193" cy="42577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1200" i="1" dirty="0" smtClean="0">
                <a:solidFill>
                  <a:srgbClr val="FFFFFF"/>
                </a:solidFill>
              </a:rPr>
              <a:t>CSIS | Energy Markets Outlook                                                                                      November 16, 2015</a:t>
            </a:r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44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43" y="4842408"/>
            <a:ext cx="276225" cy="205979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54864"/>
            <a:ext cx="8046720" cy="85725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959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575952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43" y="4842408"/>
            <a:ext cx="276225" cy="205979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54864"/>
            <a:ext cx="8046720" cy="85725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959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0080" y="987552"/>
            <a:ext cx="8046720" cy="3442716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 marL="694944" indent="-237744">
              <a:spcAft>
                <a:spcPts val="400"/>
              </a:spcAft>
              <a:defRPr sz="1600"/>
            </a:lvl2pPr>
            <a:lvl3pPr marL="1088136" indent="-173736">
              <a:spcAft>
                <a:spcPts val="400"/>
              </a:spcAft>
              <a:defRPr sz="1600"/>
            </a:lvl3pPr>
            <a:lvl4pPr marL="1609344" indent="-237744">
              <a:spcAft>
                <a:spcPts val="400"/>
              </a:spcAft>
              <a:defRPr sz="16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55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43" y="4842408"/>
            <a:ext cx="276225" cy="205979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54864"/>
            <a:ext cx="8046720" cy="85725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959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0080" y="987552"/>
            <a:ext cx="8046720" cy="3442716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 marL="694944" indent="-237744">
              <a:spcAft>
                <a:spcPts val="400"/>
              </a:spcAft>
              <a:defRPr sz="1600"/>
            </a:lvl2pPr>
            <a:lvl3pPr marL="1088136" indent="-173736">
              <a:spcAft>
                <a:spcPts val="400"/>
              </a:spcAft>
              <a:defRPr sz="1600"/>
            </a:lvl3pPr>
            <a:lvl4pPr marL="1609344" indent="-237744">
              <a:spcAft>
                <a:spcPts val="400"/>
              </a:spcAft>
              <a:defRPr sz="16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553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43" y="4842408"/>
            <a:ext cx="276225" cy="205979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54864"/>
            <a:ext cx="8046720" cy="85725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959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40080" y="987552"/>
            <a:ext cx="4023360" cy="3442716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>
              <a:spcAft>
                <a:spcPts val="400"/>
              </a:spcAft>
              <a:defRPr sz="1600"/>
            </a:lvl2pPr>
            <a:lvl3pPr>
              <a:spcAft>
                <a:spcPts val="400"/>
              </a:spcAft>
              <a:defRPr sz="1600"/>
            </a:lvl3pPr>
            <a:lvl4pPr>
              <a:spcAft>
                <a:spcPts val="400"/>
              </a:spcAft>
              <a:defRPr sz="16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54296" y="987552"/>
            <a:ext cx="4023360" cy="3442716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>
              <a:spcAft>
                <a:spcPts val="400"/>
              </a:spcAft>
              <a:defRPr sz="1600"/>
            </a:lvl2pPr>
            <a:lvl3pPr>
              <a:spcAft>
                <a:spcPts val="400"/>
              </a:spcAft>
              <a:defRPr sz="1600"/>
            </a:lvl3pPr>
            <a:lvl4pPr>
              <a:spcAft>
                <a:spcPts val="400"/>
              </a:spcAft>
              <a:defRPr sz="16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490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43" y="4842408"/>
            <a:ext cx="276225" cy="205979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54864"/>
            <a:ext cx="8046720" cy="85725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959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0080" y="987552"/>
            <a:ext cx="8046720" cy="3442716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 marL="694944" indent="-237744">
              <a:spcAft>
                <a:spcPts val="400"/>
              </a:spcAft>
              <a:defRPr sz="1600"/>
            </a:lvl2pPr>
            <a:lvl3pPr marL="1088136" indent="-173736">
              <a:spcAft>
                <a:spcPts val="400"/>
              </a:spcAft>
              <a:defRPr sz="1600"/>
            </a:lvl3pPr>
            <a:lvl4pPr marL="1609344" indent="-237744">
              <a:spcAft>
                <a:spcPts val="400"/>
              </a:spcAft>
              <a:defRPr sz="16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553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8"/>
          <p:cNvSpPr>
            <a:spLocks noChangeAspect="1"/>
          </p:cNvSpPr>
          <p:nvPr userDrawn="1"/>
        </p:nvSpPr>
        <p:spPr bwMode="auto">
          <a:xfrm>
            <a:off x="8732839" y="4842273"/>
            <a:ext cx="276225" cy="20597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cxnSp>
        <p:nvCxnSpPr>
          <p:cNvPr id="8" name="Straight Connector 12"/>
          <p:cNvCxnSpPr>
            <a:cxnSpLocks noChangeShapeType="1"/>
          </p:cNvCxnSpPr>
          <p:nvPr userDrawn="1"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" y="4772025"/>
            <a:ext cx="515937" cy="267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54864"/>
            <a:ext cx="8046720" cy="580930"/>
          </a:xfrm>
          <a:prstGeom prst="rect">
            <a:avLst/>
          </a:prstGeom>
        </p:spPr>
        <p:txBody>
          <a:bodyPr tIns="91440" bIns="0" anchor="b"/>
          <a:lstStyle>
            <a:lvl1pPr>
              <a:defRPr sz="24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36999" y="1143000"/>
            <a:ext cx="7945027" cy="3286125"/>
          </a:xfrm>
          <a:prstGeom prst="rect">
            <a:avLst/>
          </a:prstGeom>
        </p:spPr>
        <p:txBody>
          <a:bodyPr/>
          <a:lstStyle>
            <a:lvl1pPr>
              <a:buNone/>
              <a:defRPr sz="1200" i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38175" y="671512"/>
            <a:ext cx="4000500" cy="414338"/>
          </a:xfrm>
          <a:prstGeom prst="rect">
            <a:avLst/>
          </a:prstGeom>
        </p:spPr>
        <p:txBody>
          <a:bodyPr lIns="91440" anchor="b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i="0" baseline="0">
                <a:latin typeface="+mn-lt"/>
                <a:cs typeface="Arial" pitchFamily="34" charset="0"/>
              </a:defRPr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686299" y="673513"/>
            <a:ext cx="3895726" cy="412337"/>
          </a:xfrm>
          <a:prstGeom prst="rect">
            <a:avLst/>
          </a:prstGeo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1400" i="0" baseline="0" dirty="0" smtClean="0">
                <a:solidFill>
                  <a:srgbClr val="333333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38176" y="4464844"/>
            <a:ext cx="7943849" cy="185738"/>
          </a:xfrm>
          <a:prstGeom prst="rect">
            <a:avLst/>
          </a:prstGeom>
        </p:spPr>
        <p:txBody>
          <a:bodyPr anchor="b"/>
          <a:lstStyle>
            <a:lvl1pPr>
              <a:buNone/>
              <a:defRPr sz="1200" baseline="0">
                <a:latin typeface="+mn-lt"/>
              </a:defRPr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6"/>
          </p:nvPr>
        </p:nvSpPr>
        <p:spPr>
          <a:xfrm>
            <a:off x="8691563" y="4841082"/>
            <a:ext cx="381000" cy="273844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04A73BDB-674A-4260-AE81-9C4CC28F39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 userDrawn="1">
            <p:ph type="ftr" sz="quarter" idx="17"/>
          </p:nvPr>
        </p:nvSpPr>
        <p:spPr bwMode="auto">
          <a:xfrm>
            <a:off x="663576" y="4693444"/>
            <a:ext cx="5191125" cy="426244"/>
          </a:xfrm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03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43" y="4842408"/>
            <a:ext cx="276225" cy="205979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54864"/>
            <a:ext cx="8046720" cy="85725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959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57595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29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72" r:id="rId4"/>
    <p:sldLayoutId id="2147485260" r:id="rId5"/>
    <p:sldLayoutId id="2147485261" r:id="rId6"/>
    <p:sldLayoutId id="2147485273" r:id="rId7"/>
    <p:sldLayoutId id="2147485262" r:id="rId8"/>
    <p:sldLayoutId id="2147485263" r:id="rId9"/>
    <p:sldLayoutId id="2147485264" r:id="rId10"/>
    <p:sldLayoutId id="2147485265" r:id="rId11"/>
    <p:sldLayoutId id="2147485266" r:id="rId12"/>
    <p:sldLayoutId id="2147485267" r:id="rId13"/>
    <p:sldLayoutId id="2147485268" r:id="rId14"/>
    <p:sldLayoutId id="2147485269" r:id="rId15"/>
    <p:sldLayoutId id="2147485274" r:id="rId16"/>
    <p:sldLayoutId id="2147485276" r:id="rId17"/>
    <p:sldLayoutId id="2147485277" r:id="rId18"/>
    <p:sldLayoutId id="2147485278" r:id="rId19"/>
    <p:sldLayoutId id="2147485279" r:id="rId20"/>
    <p:sldLayoutId id="2147485280" r:id="rId21"/>
    <p:sldLayoutId id="2147485281" r:id="rId22"/>
    <p:sldLayoutId id="2147485282" r:id="rId23"/>
    <p:sldLayoutId id="2147485283" r:id="rId24"/>
    <p:sldLayoutId id="2147485284" r:id="rId25"/>
    <p:sldLayoutId id="2147485285" r:id="rId26"/>
    <p:sldLayoutId id="2147485286" r:id="rId27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30" y="925724"/>
            <a:ext cx="8162925" cy="1017379"/>
          </a:xfrm>
        </p:spPr>
        <p:txBody>
          <a:bodyPr/>
          <a:lstStyle/>
          <a:p>
            <a:r>
              <a:rPr lang="en-US" sz="4000" dirty="0" smtClean="0"/>
              <a:t>Energy Markets Outlook</a:t>
            </a:r>
            <a:r>
              <a:rPr lang="en-US" sz="4000" dirty="0" smtClean="0">
                <a:solidFill>
                  <a:srgbClr val="FF0000"/>
                </a:solidFill>
              </a:rPr>
              <a:t>   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666750" y="2771775"/>
            <a:ext cx="7943850" cy="1664494"/>
          </a:xfrm>
        </p:spPr>
        <p:txBody>
          <a:bodyPr>
            <a:noAutofit/>
          </a:bodyPr>
          <a:lstStyle/>
          <a:p>
            <a:pPr algn="l"/>
            <a:r>
              <a:rPr lang="en-US" sz="1450" dirty="0" smtClean="0"/>
              <a:t>for</a:t>
            </a:r>
          </a:p>
          <a:p>
            <a:r>
              <a:rPr lang="en-US" sz="1400" dirty="0" smtClean="0"/>
              <a:t>Center for Strategic &amp; International Studies</a:t>
            </a:r>
            <a:endParaRPr lang="en-US" sz="1450" dirty="0" smtClean="0"/>
          </a:p>
          <a:p>
            <a:pPr lvl="0"/>
            <a:r>
              <a:rPr lang="en-US" sz="1450" dirty="0" smtClean="0"/>
              <a:t>November 16, 2015 |  Washington, D.C.</a:t>
            </a:r>
            <a:endParaRPr lang="en-US" sz="1450" dirty="0"/>
          </a:p>
          <a:p>
            <a:endParaRPr lang="en-US" sz="1450" dirty="0" smtClean="0"/>
          </a:p>
          <a:p>
            <a:r>
              <a:rPr lang="en-US" sz="1450" dirty="0" smtClean="0"/>
              <a:t>by</a:t>
            </a:r>
          </a:p>
          <a:p>
            <a:pPr lvl="0" algn="l"/>
            <a:r>
              <a:rPr lang="en-US" sz="1450" dirty="0" smtClean="0"/>
              <a:t>Adam Sieminski, Administrator</a:t>
            </a:r>
          </a:p>
          <a:p>
            <a:r>
              <a:rPr lang="en-US" sz="1450" dirty="0"/>
              <a:t>U.S. Energy Information Administration</a:t>
            </a:r>
          </a:p>
          <a:p>
            <a:pPr lvl="0" algn="l"/>
            <a:endParaRPr lang="en-US" sz="1600" dirty="0" smtClean="0"/>
          </a:p>
          <a:p>
            <a:pPr lvl="0" algn="l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027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8276"/>
            <a:ext cx="8001000" cy="647038"/>
          </a:xfrm>
        </p:spPr>
        <p:txBody>
          <a:bodyPr/>
          <a:lstStyle/>
          <a:p>
            <a:r>
              <a:rPr lang="en-US" dirty="0"/>
              <a:t>EIA expects </a:t>
            </a:r>
            <a:r>
              <a:rPr lang="en-US" dirty="0" smtClean="0"/>
              <a:t>WTI oil </a:t>
            </a:r>
            <a:r>
              <a:rPr lang="en-US" dirty="0"/>
              <a:t>prices to remain low compared to recent history, but the market-implied confidence band </a:t>
            </a:r>
            <a:r>
              <a:rPr lang="en-US" dirty="0" smtClean="0"/>
              <a:t>is </a:t>
            </a:r>
            <a:r>
              <a:rPr lang="en-US" dirty="0"/>
              <a:t>very wide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163996"/>
          </a:xfrm>
        </p:spPr>
        <p:txBody>
          <a:bodyPr/>
          <a:lstStyle/>
          <a:p>
            <a:r>
              <a:rPr lang="en-US" dirty="0"/>
              <a:t>Source: EIA, Short-Term Energy Outlook, November 2015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95739" y="840140"/>
            <a:ext cx="4005072" cy="411480"/>
          </a:xfrm>
        </p:spPr>
        <p:txBody>
          <a:bodyPr/>
          <a:lstStyle/>
          <a:p>
            <a:r>
              <a:rPr lang="en-US" dirty="0" smtClean="0"/>
              <a:t>WTI </a:t>
            </a:r>
            <a:r>
              <a:rPr lang="en-US" dirty="0"/>
              <a:t>price</a:t>
            </a:r>
          </a:p>
          <a:p>
            <a:r>
              <a:rPr lang="en-US" dirty="0"/>
              <a:t>dollars per barrel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53112" y="4804949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66750" y="4760844"/>
            <a:ext cx="5565085" cy="327888"/>
          </a:xfrm>
        </p:spPr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</a:t>
            </a:r>
          </a:p>
          <a:p>
            <a:r>
              <a:rPr lang="en-US" dirty="0" smtClean="0"/>
              <a:t>November 16, 2015</a:t>
            </a:r>
            <a:endParaRPr lang="en-US" dirty="0"/>
          </a:p>
        </p:txBody>
      </p:sp>
      <p:sp>
        <p:nvSpPr>
          <p:cNvPr id="11" name="TextBox 1"/>
          <p:cNvSpPr txBox="1"/>
          <p:nvPr/>
        </p:nvSpPr>
        <p:spPr>
          <a:xfrm>
            <a:off x="1478423" y="4170426"/>
            <a:ext cx="897309" cy="2124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2013</a:t>
            </a:r>
            <a:endParaRPr lang="en-US" sz="1200" dirty="0"/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3406043922"/>
              </p:ext>
            </p:extLst>
          </p:nvPr>
        </p:nvGraphicFramePr>
        <p:xfrm>
          <a:off x="685800" y="1262063"/>
          <a:ext cx="8001000" cy="312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67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8276"/>
            <a:ext cx="8001000" cy="647038"/>
          </a:xfrm>
        </p:spPr>
        <p:txBody>
          <a:bodyPr/>
          <a:lstStyle/>
          <a:p>
            <a:r>
              <a:rPr lang="en-US" dirty="0" smtClean="0"/>
              <a:t>Henry Hub natural </a:t>
            </a:r>
            <a:r>
              <a:rPr lang="en-US" dirty="0"/>
              <a:t>gas prices are forecast to average $3/MMBtu in 2016, with relatively wide market-implied confidence bands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163996"/>
          </a:xfrm>
        </p:spPr>
        <p:txBody>
          <a:bodyPr/>
          <a:lstStyle/>
          <a:p>
            <a:r>
              <a:rPr lang="en-US" dirty="0"/>
              <a:t>Source: EIA, Short-Term Energy Outlook, November 2015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95739" y="840140"/>
            <a:ext cx="4005072" cy="411480"/>
          </a:xfrm>
        </p:spPr>
        <p:txBody>
          <a:bodyPr/>
          <a:lstStyle/>
          <a:p>
            <a:r>
              <a:rPr lang="en-US" dirty="0"/>
              <a:t>Henry Hub natural gas price</a:t>
            </a:r>
          </a:p>
          <a:p>
            <a:r>
              <a:rPr lang="en-US" dirty="0"/>
              <a:t>dollars per million Btu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53112" y="4804949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66750" y="4760844"/>
            <a:ext cx="5565085" cy="327888"/>
          </a:xfrm>
        </p:spPr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</a:t>
            </a:r>
          </a:p>
          <a:p>
            <a:r>
              <a:rPr lang="en-US" dirty="0" smtClean="0"/>
              <a:t>November 16, 2015</a:t>
            </a:r>
            <a:endParaRPr lang="en-US" dirty="0"/>
          </a:p>
        </p:txBody>
      </p:sp>
      <p:sp>
        <p:nvSpPr>
          <p:cNvPr id="11" name="TextBox 1"/>
          <p:cNvSpPr txBox="1"/>
          <p:nvPr/>
        </p:nvSpPr>
        <p:spPr>
          <a:xfrm>
            <a:off x="1478423" y="4170426"/>
            <a:ext cx="897309" cy="2124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2013</a:t>
            </a:r>
            <a:endParaRPr lang="en-US" sz="1200" dirty="0"/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741549361"/>
              </p:ext>
            </p:extLst>
          </p:nvPr>
        </p:nvGraphicFramePr>
        <p:xfrm>
          <a:off x="685800" y="1262063"/>
          <a:ext cx="8001000" cy="312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86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031417786"/>
              </p:ext>
            </p:extLst>
          </p:nvPr>
        </p:nvGraphicFramePr>
        <p:xfrm>
          <a:off x="646043" y="1331843"/>
          <a:ext cx="8040757" cy="3057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growth in top crude producing regions (Permian, Bakken, Niobrara, and Eagle Ford) reverses in early 2015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4403035"/>
            <a:ext cx="8001000" cy="218661"/>
          </a:xfrm>
        </p:spPr>
        <p:txBody>
          <a:bodyPr/>
          <a:lstStyle/>
          <a:p>
            <a:r>
              <a:rPr lang="en-US" dirty="0"/>
              <a:t>Source: EIA, Drilling Productivity Report, </a:t>
            </a:r>
            <a:r>
              <a:rPr lang="en-US" dirty="0" smtClean="0"/>
              <a:t>November </a:t>
            </a:r>
            <a:r>
              <a:rPr lang="en-US" dirty="0"/>
              <a:t>2015 (chart extends to </a:t>
            </a:r>
            <a:r>
              <a:rPr lang="en-US" dirty="0" smtClean="0"/>
              <a:t>December </a:t>
            </a:r>
            <a:r>
              <a:rPr lang="en-US" dirty="0"/>
              <a:t>2015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800" y="869957"/>
            <a:ext cx="4005072" cy="411480"/>
          </a:xfrm>
        </p:spPr>
        <p:txBody>
          <a:bodyPr/>
          <a:lstStyle/>
          <a:p>
            <a:r>
              <a:rPr lang="en-US" dirty="0" smtClean="0"/>
              <a:t>monthly </a:t>
            </a:r>
            <a:r>
              <a:rPr lang="en-US" dirty="0"/>
              <a:t>percent change</a:t>
            </a:r>
          </a:p>
          <a:p>
            <a:r>
              <a:rPr lang="en-US" dirty="0"/>
              <a:t>three month rolling </a:t>
            </a:r>
            <a:r>
              <a:rPr lang="en-US" dirty="0" smtClean="0"/>
              <a:t>average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53112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666750" y="4740966"/>
            <a:ext cx="5366302" cy="347766"/>
          </a:xfrm>
        </p:spPr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9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Placeholder 13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970128563"/>
              </p:ext>
            </p:extLst>
          </p:nvPr>
        </p:nvGraphicFramePr>
        <p:xfrm>
          <a:off x="536713" y="1232451"/>
          <a:ext cx="8150087" cy="319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85800" y="775252"/>
            <a:ext cx="4005072" cy="41744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world supply and demand</a:t>
            </a:r>
          </a:p>
          <a:p>
            <a:r>
              <a:rPr lang="en-US" dirty="0" smtClean="0"/>
              <a:t>million barrels per day (MMb/d)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800600" y="800384"/>
            <a:ext cx="3687417" cy="411480"/>
          </a:xfrm>
        </p:spPr>
        <p:txBody>
          <a:bodyPr/>
          <a:lstStyle/>
          <a:p>
            <a:r>
              <a:rPr lang="en-US" dirty="0" smtClean="0"/>
              <a:t>implied stock change</a:t>
            </a:r>
          </a:p>
          <a:p>
            <a:r>
              <a:rPr lang="en-US" dirty="0" smtClean="0"/>
              <a:t>million barrels per day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517829"/>
          </a:xfrm>
        </p:spPr>
        <p:txBody>
          <a:bodyPr/>
          <a:lstStyle/>
          <a:p>
            <a:r>
              <a:rPr lang="en-US" sz="2400" dirty="0" smtClean="0"/>
              <a:t>Oil supply and demand begin to rebalance in 2016</a:t>
            </a:r>
            <a:endParaRPr lang="en-US" sz="24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EIA, Short-Term Energy Outlook (November 2015)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53112" y="4804949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9"/>
          </p:nvPr>
        </p:nvSpPr>
        <p:spPr>
          <a:xfrm>
            <a:off x="666750" y="4800600"/>
            <a:ext cx="5266911" cy="288131"/>
          </a:xfrm>
        </p:spPr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883955792"/>
              </p:ext>
            </p:extLst>
          </p:nvPr>
        </p:nvGraphicFramePr>
        <p:xfrm>
          <a:off x="626166" y="1427465"/>
          <a:ext cx="8030818" cy="2961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7150" algn="l"/>
              </a:tabLst>
            </a:pPr>
            <a:r>
              <a:rPr lang="en-US" sz="2000" dirty="0" smtClean="0"/>
              <a:t>World energy-related carbon dioxide emissions continue to grow in IEO2013 assuming then-current policies; IEO2015 will show a lower growth trajectory</a:t>
            </a:r>
            <a:endParaRPr lang="en-US" sz="2000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5617" y="4393096"/>
            <a:ext cx="8001000" cy="21866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Source: EIA, International Energy Outlook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carbon dioxide emissions</a:t>
            </a:r>
          </a:p>
          <a:p>
            <a:pPr>
              <a:spcBef>
                <a:spcPts val="0"/>
              </a:spcBef>
            </a:pPr>
            <a:r>
              <a:rPr lang="en-US" dirty="0"/>
              <a:t>billion metric </a:t>
            </a:r>
            <a:r>
              <a:rPr lang="en-US" dirty="0" smtClean="0"/>
              <a:t>tons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3173" y="4814888"/>
            <a:ext cx="384175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666750" y="4790662"/>
            <a:ext cx="5266911" cy="29807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CSIS | Energy Markets Outlook                                                                                      November 16, 2015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 bwMode="auto">
          <a:xfrm>
            <a:off x="2390777" y="1365596"/>
            <a:ext cx="47769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History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4715081" y="1381360"/>
            <a:ext cx="75822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3828815" y="1403958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 smtClean="0">
                <a:solidFill>
                  <a:srgbClr val="333333"/>
                </a:solidFill>
                <a:ea typeface="Times New Roman" charset="0"/>
                <a:cs typeface="Times New Roman" charset="0"/>
              </a:rPr>
              <a:t>2010</a:t>
            </a:r>
          </a:p>
        </p:txBody>
      </p:sp>
    </p:spTree>
    <p:extLst>
      <p:ext uri="{BB962C8B-B14F-4D97-AF65-F5344CB8AC3E}">
        <p14:creationId xmlns:p14="http://schemas.microsoft.com/office/powerpoint/2010/main" val="22610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EIA_template_16x9</Template>
  <TotalTime>310</TotalTime>
  <Words>292</Words>
  <Application>Microsoft Office PowerPoint</Application>
  <PresentationFormat>On-screen Show (16:9)</PresentationFormat>
  <Paragraphs>61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EIA_template_16x9</vt:lpstr>
      <vt:lpstr>Energy Markets Outlook    </vt:lpstr>
      <vt:lpstr>EIA expects WTI oil prices to remain low compared to recent history, but the market-implied confidence band is very wide</vt:lpstr>
      <vt:lpstr>Henry Hub natural gas prices are forecast to average $3/MMBtu in 2016, with relatively wide market-implied confidence bands</vt:lpstr>
      <vt:lpstr>Production growth in top crude producing regions (Permian, Bakken, Niobrara, and Eagle Ford) reverses in early 2015</vt:lpstr>
      <vt:lpstr>Oil supply and demand begin to rebalance in 2016</vt:lpstr>
      <vt:lpstr>World energy-related carbon dioxide emissions continue to grow in IEO2013 assuming then-current policies; IEO2015 will show a lower growth trajectory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Markets</dc:title>
  <dc:creator>Wilson, Keisha (CONTR)</dc:creator>
  <cp:lastModifiedBy>Gilchrist, Laverne</cp:lastModifiedBy>
  <cp:revision>33</cp:revision>
  <cp:lastPrinted>2015-10-21T18:05:30Z</cp:lastPrinted>
  <dcterms:created xsi:type="dcterms:W3CDTF">2015-10-21T14:07:13Z</dcterms:created>
  <dcterms:modified xsi:type="dcterms:W3CDTF">2015-11-17T17:38:54Z</dcterms:modified>
</cp:coreProperties>
</file>