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8"/>
  </p:notesMasterIdLst>
  <p:handoutMasterIdLst>
    <p:handoutMasterId r:id="rId29"/>
  </p:handoutMasterIdLst>
  <p:sldIdLst>
    <p:sldId id="665" r:id="rId2"/>
    <p:sldId id="830" r:id="rId3"/>
    <p:sldId id="841" r:id="rId4"/>
    <p:sldId id="842" r:id="rId5"/>
    <p:sldId id="833" r:id="rId6"/>
    <p:sldId id="838" r:id="rId7"/>
    <p:sldId id="834" r:id="rId8"/>
    <p:sldId id="836" r:id="rId9"/>
    <p:sldId id="837" r:id="rId10"/>
    <p:sldId id="839" r:id="rId11"/>
    <p:sldId id="674" r:id="rId12"/>
    <p:sldId id="822" r:id="rId13"/>
    <p:sldId id="825" r:id="rId14"/>
    <p:sldId id="819" r:id="rId15"/>
    <p:sldId id="826" r:id="rId16"/>
    <p:sldId id="792" r:id="rId17"/>
    <p:sldId id="806" r:id="rId18"/>
    <p:sldId id="794" r:id="rId19"/>
    <p:sldId id="793" r:id="rId20"/>
    <p:sldId id="809" r:id="rId21"/>
    <p:sldId id="831" r:id="rId22"/>
    <p:sldId id="799" r:id="rId23"/>
    <p:sldId id="808" r:id="rId24"/>
    <p:sldId id="828" r:id="rId25"/>
    <p:sldId id="797" r:id="rId26"/>
    <p:sldId id="800" r:id="rId27"/>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trom, Perry" initials="LP" lastIdx="20" clrIdx="0">
    <p:extLst>
      <p:ext uri="{19B8F6BF-5375-455C-9EA6-DF929625EA0E}">
        <p15:presenceInfo xmlns:p15="http://schemas.microsoft.com/office/powerpoint/2012/main" userId="S-1-5-21-2005352356-2018378189-366286951-1908" providerId="AD"/>
      </p:ext>
    </p:extLst>
  </p:cmAuthor>
  <p:cmAuthor id="2" name="Boedecker, Erin" initials="BE" lastIdx="3" clrIdx="1">
    <p:extLst>
      <p:ext uri="{19B8F6BF-5375-455C-9EA6-DF929625EA0E}">
        <p15:presenceInfo xmlns:p15="http://schemas.microsoft.com/office/powerpoint/2012/main" userId="S-1-5-21-2005352356-2018378189-366286951-1449" providerId="AD"/>
      </p:ext>
    </p:extLst>
  </p:cmAuthor>
  <p:cmAuthor id="3" name="Staub, John" initials="SJ" lastIdx="2" clrIdx="2">
    <p:extLst>
      <p:ext uri="{19B8F6BF-5375-455C-9EA6-DF929625EA0E}">
        <p15:presenceInfo xmlns:p15="http://schemas.microsoft.com/office/powerpoint/2012/main" userId="S-1-5-21-2005352356-2018378189-366286951-8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732A"/>
    <a:srgbClr val="169DD8"/>
    <a:srgbClr val="FFFFFF"/>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6946" autoAdjust="0"/>
  </p:normalViewPr>
  <p:slideViewPr>
    <p:cSldViewPr snapToGrid="0">
      <p:cViewPr varScale="1">
        <p:scale>
          <a:sx n="64" d="100"/>
          <a:sy n="64" d="100"/>
        </p:scale>
        <p:origin x="734" y="38"/>
      </p:cViewPr>
      <p:guideLst>
        <p:guide orient="horz" pos="2160"/>
        <p:guide pos="2880"/>
        <p:guide orient="horz" pos="1620"/>
      </p:guideLst>
    </p:cSldViewPr>
  </p:slideViewPr>
  <p:outlineViewPr>
    <p:cViewPr>
      <p:scale>
        <a:sx n="33" d="100"/>
        <a:sy n="33" d="100"/>
      </p:scale>
      <p:origin x="0" y="-9696"/>
    </p:cViewPr>
  </p:outlineViewPr>
  <p:notesTextViewPr>
    <p:cViewPr>
      <p:scale>
        <a:sx n="100" d="100"/>
        <a:sy n="100" d="100"/>
      </p:scale>
      <p:origin x="0" y="0"/>
    </p:cViewPr>
  </p:notesTextViewPr>
  <p:sorterViewPr>
    <p:cViewPr varScale="1">
      <p:scale>
        <a:sx n="1" d="1"/>
        <a:sy n="1" d="1"/>
      </p:scale>
      <p:origin x="0" y="-11802"/>
    </p:cViewPr>
  </p:sorterViewPr>
  <p:notesViewPr>
    <p:cSldViewPr snapToGrid="0">
      <p:cViewPr varScale="1">
        <p:scale>
          <a:sx n="83" d="100"/>
          <a:sy n="83" d="100"/>
        </p:scale>
        <p:origin x="498" y="102"/>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17185351831022E-2"/>
          <c:y val="4.7428612454895977E-2"/>
          <c:w val="0.91049718785151856"/>
          <c:h val="0.87071152502320381"/>
        </c:manualLayout>
      </c:layout>
      <c:barChart>
        <c:barDir val="col"/>
        <c:grouping val="clustered"/>
        <c:varyColors val="0"/>
        <c:ser>
          <c:idx val="2"/>
          <c:order val="2"/>
          <c:tx>
            <c:v>Implied stock change and balance</c:v>
          </c:tx>
          <c:spPr>
            <a:solidFill>
              <a:schemeClr val="accent3">
                <a:lumMod val="60000"/>
                <a:lumOff val="40000"/>
              </a:schemeClr>
            </a:solidFill>
          </c:spPr>
          <c:invertIfNegative val="0"/>
          <c:cat>
            <c:strRef>
              <c:f>'Fig32'!$A$28:$A$55</c:f>
              <c:strCache>
                <c:ptCount val="2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strCache>
            </c:strRef>
          </c:cat>
          <c:val>
            <c:numRef>
              <c:f>'Fig32'!$E$28:$E$55</c:f>
              <c:numCache>
                <c:formatCode>0.00</c:formatCode>
                <c:ptCount val="28"/>
                <c:pt idx="0">
                  <c:v>-0.35941124659000001</c:v>
                </c:pt>
                <c:pt idx="1">
                  <c:v>-0.20277599464000001</c:v>
                </c:pt>
                <c:pt idx="2">
                  <c:v>-1.1977897456</c:v>
                </c:pt>
                <c:pt idx="3">
                  <c:v>-0.60179144595</c:v>
                </c:pt>
                <c:pt idx="4">
                  <c:v>1.3963263598</c:v>
                </c:pt>
                <c:pt idx="5">
                  <c:v>0.54754361455</c:v>
                </c:pt>
                <c:pt idx="6">
                  <c:v>-0.84985091994999995</c:v>
                </c:pt>
                <c:pt idx="7">
                  <c:v>-0.90144139984000005</c:v>
                </c:pt>
                <c:pt idx="8">
                  <c:v>-0.56786327830000005</c:v>
                </c:pt>
                <c:pt idx="9">
                  <c:v>0.11723176291</c:v>
                </c:pt>
                <c:pt idx="10">
                  <c:v>-0.48981713732999999</c:v>
                </c:pt>
                <c:pt idx="11">
                  <c:v>-0.86826803922999995</c:v>
                </c:pt>
                <c:pt idx="12">
                  <c:v>0.29591343489999999</c:v>
                </c:pt>
                <c:pt idx="13">
                  <c:v>0.59010426551999995</c:v>
                </c:pt>
                <c:pt idx="14">
                  <c:v>0.35333318389000001</c:v>
                </c:pt>
                <c:pt idx="15">
                  <c:v>1.8472699558000001</c:v>
                </c:pt>
                <c:pt idx="16">
                  <c:v>1.6585050857000001</c:v>
                </c:pt>
                <c:pt idx="17">
                  <c:v>1.8124490086</c:v>
                </c:pt>
                <c:pt idx="18">
                  <c:v>1.1966226913</c:v>
                </c:pt>
                <c:pt idx="19">
                  <c:v>2.2481242398000001</c:v>
                </c:pt>
                <c:pt idx="20">
                  <c:v>1.3514750868000001</c:v>
                </c:pt>
                <c:pt idx="21">
                  <c:v>0.22080136969</c:v>
                </c:pt>
                <c:pt idx="22">
                  <c:v>0.22389388910999999</c:v>
                </c:pt>
                <c:pt idx="23">
                  <c:v>1.2294241921</c:v>
                </c:pt>
                <c:pt idx="24">
                  <c:v>0.73144892415999996</c:v>
                </c:pt>
                <c:pt idx="25">
                  <c:v>0.94222515168999998</c:v>
                </c:pt>
                <c:pt idx="26">
                  <c:v>-2.6234254972999999E-2</c:v>
                </c:pt>
                <c:pt idx="27">
                  <c:v>0.41028761492999999</c:v>
                </c:pt>
              </c:numCache>
            </c:numRef>
          </c:val>
        </c:ser>
        <c:dLbls>
          <c:showLegendKey val="0"/>
          <c:showVal val="0"/>
          <c:showCatName val="0"/>
          <c:showSerName val="0"/>
          <c:showPercent val="0"/>
          <c:showBubbleSize val="0"/>
        </c:dLbls>
        <c:gapWidth val="50"/>
        <c:axId val="147528816"/>
        <c:axId val="146342432"/>
      </c:barChart>
      <c:lineChart>
        <c:grouping val="standard"/>
        <c:varyColors val="0"/>
        <c:ser>
          <c:idx val="0"/>
          <c:order val="0"/>
          <c:tx>
            <c:v>Production</c:v>
          </c:tx>
          <c:spPr>
            <a:ln w="22225">
              <a:solidFill>
                <a:schemeClr val="accent1"/>
              </a:solidFill>
            </a:ln>
          </c:spPr>
          <c:marker>
            <c:symbol val="none"/>
          </c:marker>
          <c:cat>
            <c:strRef>
              <c:f>'Fig32'!$A$28:$A$55</c:f>
              <c:strCache>
                <c:ptCount val="2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strCache>
            </c:strRef>
          </c:cat>
          <c:val>
            <c:numRef>
              <c:f>'Fig32'!$C$28:$C$55</c:f>
              <c:numCache>
                <c:formatCode>0.00</c:formatCode>
                <c:ptCount val="28"/>
                <c:pt idx="0">
                  <c:v>88.369626697000001</c:v>
                </c:pt>
                <c:pt idx="1">
                  <c:v>87.585152356999998</c:v>
                </c:pt>
                <c:pt idx="2">
                  <c:v>88.651976066000003</c:v>
                </c:pt>
                <c:pt idx="3">
                  <c:v>89.554142561999996</c:v>
                </c:pt>
                <c:pt idx="4">
                  <c:v>90.492912641999993</c:v>
                </c:pt>
                <c:pt idx="5">
                  <c:v>90.315657931000004</c:v>
                </c:pt>
                <c:pt idx="6">
                  <c:v>90.336911158999996</c:v>
                </c:pt>
                <c:pt idx="7">
                  <c:v>90.796974085000002</c:v>
                </c:pt>
                <c:pt idx="8">
                  <c:v>89.801729514000002</c:v>
                </c:pt>
                <c:pt idx="9">
                  <c:v>90.9347365</c:v>
                </c:pt>
                <c:pt idx="10">
                  <c:v>91.533980944000007</c:v>
                </c:pt>
                <c:pt idx="11">
                  <c:v>91.615360957999997</c:v>
                </c:pt>
                <c:pt idx="12">
                  <c:v>91.913994412999998</c:v>
                </c:pt>
                <c:pt idx="13">
                  <c:v>92.561635955</c:v>
                </c:pt>
                <c:pt idx="14">
                  <c:v>93.760044120000003</c:v>
                </c:pt>
                <c:pt idx="15">
                  <c:v>95.135897361000005</c:v>
                </c:pt>
                <c:pt idx="16">
                  <c:v>94.734642973000007</c:v>
                </c:pt>
                <c:pt idx="17">
                  <c:v>95.475707025000006</c:v>
                </c:pt>
                <c:pt idx="18">
                  <c:v>96.458835316999995</c:v>
                </c:pt>
                <c:pt idx="19">
                  <c:v>96.504985293000004</c:v>
                </c:pt>
                <c:pt idx="20">
                  <c:v>95.532256012000005</c:v>
                </c:pt>
                <c:pt idx="21">
                  <c:v>95.510265684000004</c:v>
                </c:pt>
                <c:pt idx="22">
                  <c:v>96.264989029999995</c:v>
                </c:pt>
                <c:pt idx="23">
                  <c:v>97.309786059999993</c:v>
                </c:pt>
                <c:pt idx="24">
                  <c:v>96.485661120000003</c:v>
                </c:pt>
                <c:pt idx="25">
                  <c:v>97.420969545999995</c:v>
                </c:pt>
                <c:pt idx="26">
                  <c:v>97.700749780999999</c:v>
                </c:pt>
                <c:pt idx="27">
                  <c:v>98.096446006999997</c:v>
                </c:pt>
              </c:numCache>
            </c:numRef>
          </c:val>
          <c:smooth val="0"/>
        </c:ser>
        <c:ser>
          <c:idx val="1"/>
          <c:order val="1"/>
          <c:tx>
            <c:v>Consumption</c:v>
          </c:tx>
          <c:spPr>
            <a:ln w="22225">
              <a:solidFill>
                <a:schemeClr val="accent6"/>
              </a:solidFill>
            </a:ln>
          </c:spPr>
          <c:marker>
            <c:symbol val="none"/>
          </c:marker>
          <c:cat>
            <c:strRef>
              <c:f>'Fig32'!$A$28:$A$55</c:f>
              <c:strCache>
                <c:ptCount val="2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strCache>
            </c:strRef>
          </c:cat>
          <c:val>
            <c:numRef>
              <c:f>'Fig32'!$D$28:$D$55</c:f>
              <c:numCache>
                <c:formatCode>0.00</c:formatCode>
                <c:ptCount val="28"/>
                <c:pt idx="0">
                  <c:v>88.729037943999998</c:v>
                </c:pt>
                <c:pt idx="1">
                  <c:v>87.787928351999994</c:v>
                </c:pt>
                <c:pt idx="2">
                  <c:v>89.849765810999997</c:v>
                </c:pt>
                <c:pt idx="3">
                  <c:v>90.155934008000003</c:v>
                </c:pt>
                <c:pt idx="4">
                  <c:v>89.096586282999994</c:v>
                </c:pt>
                <c:pt idx="5">
                  <c:v>89.768114315999995</c:v>
                </c:pt>
                <c:pt idx="6">
                  <c:v>91.186762079000005</c:v>
                </c:pt>
                <c:pt idx="7">
                  <c:v>91.698415484999998</c:v>
                </c:pt>
                <c:pt idx="8">
                  <c:v>90.369592792999995</c:v>
                </c:pt>
                <c:pt idx="9">
                  <c:v>90.817504737999997</c:v>
                </c:pt>
                <c:pt idx="10">
                  <c:v>92.023798080999995</c:v>
                </c:pt>
                <c:pt idx="11">
                  <c:v>92.483628998</c:v>
                </c:pt>
                <c:pt idx="12">
                  <c:v>91.618080977999995</c:v>
                </c:pt>
                <c:pt idx="13">
                  <c:v>91.971531689000003</c:v>
                </c:pt>
                <c:pt idx="14">
                  <c:v>93.406710935999996</c:v>
                </c:pt>
                <c:pt idx="15">
                  <c:v>93.288627405</c:v>
                </c:pt>
                <c:pt idx="16">
                  <c:v>93.076137888000005</c:v>
                </c:pt>
                <c:pt idx="17">
                  <c:v>93.663258016</c:v>
                </c:pt>
                <c:pt idx="18">
                  <c:v>95.262212625000004</c:v>
                </c:pt>
                <c:pt idx="19">
                  <c:v>94.256861053999998</c:v>
                </c:pt>
                <c:pt idx="20">
                  <c:v>94.180780924999993</c:v>
                </c:pt>
                <c:pt idx="21">
                  <c:v>95.289464314</c:v>
                </c:pt>
                <c:pt idx="22">
                  <c:v>96.041095141</c:v>
                </c:pt>
                <c:pt idx="23">
                  <c:v>96.080361867999997</c:v>
                </c:pt>
                <c:pt idx="24">
                  <c:v>95.754212194999994</c:v>
                </c:pt>
                <c:pt idx="25">
                  <c:v>96.478744394000003</c:v>
                </c:pt>
                <c:pt idx="26">
                  <c:v>97.726984036000005</c:v>
                </c:pt>
                <c:pt idx="27">
                  <c:v>97.686158391999996</c:v>
                </c:pt>
              </c:numCache>
            </c:numRef>
          </c:val>
          <c:smooth val="0"/>
        </c:ser>
        <c:dLbls>
          <c:showLegendKey val="0"/>
          <c:showVal val="0"/>
          <c:showCatName val="0"/>
          <c:showSerName val="0"/>
          <c:showPercent val="0"/>
          <c:showBubbleSize val="0"/>
        </c:dLbls>
        <c:marker val="1"/>
        <c:smooth val="0"/>
        <c:axId val="198795200"/>
        <c:axId val="146345792"/>
      </c:lineChart>
      <c:scatterChart>
        <c:scatterStyle val="lineMarker"/>
        <c:varyColors val="0"/>
        <c:ser>
          <c:idx val="3"/>
          <c:order val="3"/>
          <c:tx>
            <c:strRef>
              <c:f>'Fig32'!$B$58</c:f>
              <c:strCache>
                <c:ptCount val="1"/>
                <c:pt idx="0">
                  <c:v>Forecast</c:v>
                </c:pt>
              </c:strCache>
            </c:strRef>
          </c:tx>
          <c:spPr>
            <a:ln w="22225">
              <a:solidFill>
                <a:schemeClr val="bg1">
                  <a:lumMod val="65000"/>
                </a:schemeClr>
              </a:solidFill>
              <a:prstDash val="dash"/>
            </a:ln>
          </c:spPr>
          <c:marker>
            <c:symbol val="none"/>
          </c:marker>
          <c:dPt>
            <c:idx val="1"/>
            <c:bubble3D val="0"/>
            <c:spPr>
              <a:ln w="22225">
                <a:solidFill>
                  <a:schemeClr val="bg1">
                    <a:lumMod val="65000"/>
                  </a:schemeClr>
                </a:solidFill>
                <a:prstDash val="sysDash"/>
              </a:ln>
            </c:spPr>
          </c:dPt>
          <c:dLbls>
            <c:dLbl>
              <c:idx val="0"/>
              <c:delete val="1"/>
              <c:extLst>
                <c:ext xmlns:c15="http://schemas.microsoft.com/office/drawing/2012/chart" uri="{CE6537A1-D6FC-4f65-9D91-7224C49458BB}"/>
              </c:extLst>
            </c:dLbl>
            <c:dLbl>
              <c:idx val="1"/>
              <c:layout>
                <c:manualLayout>
                  <c:x val="1.8582860069320604E-2"/>
                  <c:y val="2.7613342302061451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'Fig32'!$A$59:$A$60</c:f>
              <c:numCache>
                <c:formatCode>General</c:formatCode>
                <c:ptCount val="2"/>
                <c:pt idx="0">
                  <c:v>23.5</c:v>
                </c:pt>
                <c:pt idx="1">
                  <c:v>23.5</c:v>
                </c:pt>
              </c:numCache>
            </c:numRef>
          </c:xVal>
          <c:yVal>
            <c:numRef>
              <c:f>'Fig32'!$B$59:$B$60</c:f>
              <c:numCache>
                <c:formatCode>0</c:formatCode>
                <c:ptCount val="2"/>
                <c:pt idx="0">
                  <c:v>78</c:v>
                </c:pt>
                <c:pt idx="1">
                  <c:v>100</c:v>
                </c:pt>
              </c:numCache>
            </c:numRef>
          </c:yVal>
          <c:smooth val="0"/>
        </c:ser>
        <c:dLbls>
          <c:showLegendKey val="0"/>
          <c:showVal val="0"/>
          <c:showCatName val="0"/>
          <c:showSerName val="0"/>
          <c:showPercent val="0"/>
          <c:showBubbleSize val="0"/>
        </c:dLbls>
        <c:axId val="198795200"/>
        <c:axId val="146345792"/>
      </c:scatterChart>
      <c:catAx>
        <c:axId val="198795200"/>
        <c:scaling>
          <c:orientation val="minMax"/>
        </c:scaling>
        <c:delete val="0"/>
        <c:axPos val="b"/>
        <c:numFmt formatCode="General" sourceLinked="0"/>
        <c:majorTickMark val="out"/>
        <c:minorTickMark val="none"/>
        <c:tickLblPos val="nextTo"/>
        <c:spPr>
          <a:ln w="12700">
            <a:solidFill>
              <a:schemeClr val="tx1"/>
            </a:solidFill>
          </a:ln>
        </c:spPr>
        <c:crossAx val="146345792"/>
        <c:crosses val="autoZero"/>
        <c:auto val="1"/>
        <c:lblAlgn val="ctr"/>
        <c:lblOffset val="100"/>
        <c:tickLblSkip val="4"/>
        <c:noMultiLvlLbl val="0"/>
      </c:catAx>
      <c:valAx>
        <c:axId val="146345792"/>
        <c:scaling>
          <c:orientation val="minMax"/>
          <c:max val="100"/>
          <c:min val="82"/>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198795200"/>
        <c:crosses val="autoZero"/>
        <c:crossBetween val="between"/>
        <c:majorUnit val="2"/>
      </c:valAx>
      <c:valAx>
        <c:axId val="146342432"/>
        <c:scaling>
          <c:orientation val="minMax"/>
          <c:max val="6"/>
          <c:min val="-3"/>
        </c:scaling>
        <c:delete val="0"/>
        <c:axPos val="r"/>
        <c:numFmt formatCode="0" sourceLinked="0"/>
        <c:majorTickMark val="out"/>
        <c:minorTickMark val="none"/>
        <c:tickLblPos val="nextTo"/>
        <c:spPr>
          <a:ln>
            <a:noFill/>
          </a:ln>
        </c:spPr>
        <c:crossAx val="147528816"/>
        <c:crosses val="max"/>
        <c:crossBetween val="between"/>
      </c:valAx>
      <c:catAx>
        <c:axId val="147528816"/>
        <c:scaling>
          <c:orientation val="minMax"/>
        </c:scaling>
        <c:delete val="0"/>
        <c:axPos val="b"/>
        <c:numFmt formatCode="General" sourceLinked="1"/>
        <c:majorTickMark val="none"/>
        <c:minorTickMark val="none"/>
        <c:tickLblPos val="none"/>
        <c:spPr>
          <a:ln>
            <a:solidFill>
              <a:schemeClr val="tx1"/>
            </a:solidFill>
          </a:ln>
        </c:spPr>
        <c:crossAx val="146342432"/>
        <c:crossesAt val="0"/>
        <c:auto val="1"/>
        <c:lblAlgn val="ctr"/>
        <c:lblOffset val="100"/>
        <c:tickLblSkip val="1"/>
        <c:noMultiLvlLbl val="0"/>
      </c:catAx>
    </c:plotArea>
    <c:legend>
      <c:legendPos val="l"/>
      <c:legendEntry>
        <c:idx val="3"/>
        <c:delete val="1"/>
      </c:legendEntry>
      <c:layout>
        <c:manualLayout>
          <c:xMode val="edge"/>
          <c:yMode val="edge"/>
          <c:x val="7.9403824521934757E-2"/>
          <c:y val="7.9181641777904557E-2"/>
          <c:w val="0.38459155105611798"/>
          <c:h val="0.22797818049271595"/>
        </c:manualLayout>
      </c:layout>
      <c:overlay val="1"/>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77377827771529E-2"/>
          <c:y val="4.9533114393227377E-2"/>
          <c:w val="0.9441301087364079"/>
          <c:h val="0.78084948717790448"/>
        </c:manualLayout>
      </c:layout>
      <c:areaChart>
        <c:grouping val="stacked"/>
        <c:varyColors val="0"/>
        <c:ser>
          <c:idx val="1"/>
          <c:order val="1"/>
          <c:tx>
            <c:v>Normal range (low)</c:v>
          </c:tx>
          <c:spPr>
            <a:noFill/>
            <a:ln>
              <a:noFill/>
            </a:ln>
          </c:spPr>
          <c:cat>
            <c:numRef>
              <c:f>'Fig12'!$A$29:$A$112</c:f>
              <c:numCache>
                <c:formatCode>mmm\ yyyy</c:formatCode>
                <c:ptCount val="8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numCache>
            </c:numRef>
          </c:cat>
          <c:val>
            <c:numRef>
              <c:f>'Fig12'!$C$29:$C$112</c:f>
              <c:numCache>
                <c:formatCode>0</c:formatCode>
                <c:ptCount val="84"/>
                <c:pt idx="0">
                  <c:v>54.663631402</c:v>
                </c:pt>
                <c:pt idx="1">
                  <c:v>56.202044712000003</c:v>
                </c:pt>
                <c:pt idx="2">
                  <c:v>56.698923372000003</c:v>
                </c:pt>
                <c:pt idx="3">
                  <c:v>57.998471504999998</c:v>
                </c:pt>
                <c:pt idx="4">
                  <c:v>57.857539721999999</c:v>
                </c:pt>
                <c:pt idx="5">
                  <c:v>56.232392965000003</c:v>
                </c:pt>
                <c:pt idx="6">
                  <c:v>56.458087835999997</c:v>
                </c:pt>
                <c:pt idx="7">
                  <c:v>57.351828869999999</c:v>
                </c:pt>
                <c:pt idx="8">
                  <c:v>57.525133373000003</c:v>
                </c:pt>
                <c:pt idx="9">
                  <c:v>56.031841178999997</c:v>
                </c:pt>
                <c:pt idx="10">
                  <c:v>55.915967166999998</c:v>
                </c:pt>
                <c:pt idx="11">
                  <c:v>55.707367187999999</c:v>
                </c:pt>
                <c:pt idx="12">
                  <c:v>54.663631402</c:v>
                </c:pt>
                <c:pt idx="13">
                  <c:v>56.202044712000003</c:v>
                </c:pt>
                <c:pt idx="14">
                  <c:v>56.698923372000003</c:v>
                </c:pt>
                <c:pt idx="15">
                  <c:v>57.998471504999998</c:v>
                </c:pt>
                <c:pt idx="16">
                  <c:v>57.857539721999999</c:v>
                </c:pt>
                <c:pt idx="17">
                  <c:v>56.232392965000003</c:v>
                </c:pt>
                <c:pt idx="18">
                  <c:v>56.458087835999997</c:v>
                </c:pt>
                <c:pt idx="19">
                  <c:v>57.351828869999999</c:v>
                </c:pt>
                <c:pt idx="20">
                  <c:v>57.525133373000003</c:v>
                </c:pt>
                <c:pt idx="21">
                  <c:v>56.031841178999997</c:v>
                </c:pt>
                <c:pt idx="22">
                  <c:v>55.915967166999998</c:v>
                </c:pt>
                <c:pt idx="23">
                  <c:v>55.707367187999999</c:v>
                </c:pt>
                <c:pt idx="24">
                  <c:v>54.663631402</c:v>
                </c:pt>
                <c:pt idx="25">
                  <c:v>56.202044712000003</c:v>
                </c:pt>
                <c:pt idx="26">
                  <c:v>56.698923372000003</c:v>
                </c:pt>
                <c:pt idx="27">
                  <c:v>57.998471504999998</c:v>
                </c:pt>
                <c:pt idx="28">
                  <c:v>57.857539721999999</c:v>
                </c:pt>
                <c:pt idx="29">
                  <c:v>56.232392965000003</c:v>
                </c:pt>
                <c:pt idx="30">
                  <c:v>56.458087835999997</c:v>
                </c:pt>
                <c:pt idx="31">
                  <c:v>57.351828869999999</c:v>
                </c:pt>
                <c:pt idx="32">
                  <c:v>57.525133373000003</c:v>
                </c:pt>
                <c:pt idx="33">
                  <c:v>56.031841178999997</c:v>
                </c:pt>
                <c:pt idx="34">
                  <c:v>55.915967166999998</c:v>
                </c:pt>
                <c:pt idx="35">
                  <c:v>55.707367187999999</c:v>
                </c:pt>
                <c:pt idx="36">
                  <c:v>54.663631402</c:v>
                </c:pt>
                <c:pt idx="37">
                  <c:v>56.202044712000003</c:v>
                </c:pt>
                <c:pt idx="38">
                  <c:v>56.698923372000003</c:v>
                </c:pt>
                <c:pt idx="39">
                  <c:v>57.998471504999998</c:v>
                </c:pt>
                <c:pt idx="40">
                  <c:v>57.857539721999999</c:v>
                </c:pt>
                <c:pt idx="41">
                  <c:v>56.232392965000003</c:v>
                </c:pt>
                <c:pt idx="42">
                  <c:v>56.458087835999997</c:v>
                </c:pt>
                <c:pt idx="43">
                  <c:v>57.351828869999999</c:v>
                </c:pt>
                <c:pt idx="44">
                  <c:v>57.525133373000003</c:v>
                </c:pt>
                <c:pt idx="45">
                  <c:v>56.031841178999997</c:v>
                </c:pt>
                <c:pt idx="46">
                  <c:v>55.915967166999998</c:v>
                </c:pt>
                <c:pt idx="47">
                  <c:v>55.707367187999999</c:v>
                </c:pt>
                <c:pt idx="48">
                  <c:v>54.663631402</c:v>
                </c:pt>
                <c:pt idx="49">
                  <c:v>56.202044712000003</c:v>
                </c:pt>
                <c:pt idx="50">
                  <c:v>56.698923372000003</c:v>
                </c:pt>
                <c:pt idx="51">
                  <c:v>57.998471504999998</c:v>
                </c:pt>
                <c:pt idx="52">
                  <c:v>57.857539721999999</c:v>
                </c:pt>
                <c:pt idx="53">
                  <c:v>56.232392965000003</c:v>
                </c:pt>
                <c:pt idx="54">
                  <c:v>56.458087835999997</c:v>
                </c:pt>
                <c:pt idx="55">
                  <c:v>57.351828869999999</c:v>
                </c:pt>
                <c:pt idx="56">
                  <c:v>57.525133373000003</c:v>
                </c:pt>
                <c:pt idx="57">
                  <c:v>56.031841178999997</c:v>
                </c:pt>
                <c:pt idx="58">
                  <c:v>55.915967166999998</c:v>
                </c:pt>
                <c:pt idx="59">
                  <c:v>55.707367187999999</c:v>
                </c:pt>
                <c:pt idx="60">
                  <c:v>54.663631402</c:v>
                </c:pt>
                <c:pt idx="61">
                  <c:v>56.202044712000003</c:v>
                </c:pt>
                <c:pt idx="62">
                  <c:v>56.698923372000003</c:v>
                </c:pt>
                <c:pt idx="63">
                  <c:v>57.998471504999998</c:v>
                </c:pt>
                <c:pt idx="64">
                  <c:v>57.857539721999999</c:v>
                </c:pt>
                <c:pt idx="65">
                  <c:v>56.232392965000003</c:v>
                </c:pt>
                <c:pt idx="66">
                  <c:v>56.458087835999997</c:v>
                </c:pt>
                <c:pt idx="67">
                  <c:v>57.351828869999999</c:v>
                </c:pt>
                <c:pt idx="68">
                  <c:v>57.525133373000003</c:v>
                </c:pt>
                <c:pt idx="69">
                  <c:v>56.031841178999997</c:v>
                </c:pt>
                <c:pt idx="70">
                  <c:v>55.915967166999998</c:v>
                </c:pt>
                <c:pt idx="71">
                  <c:v>55.707367187999999</c:v>
                </c:pt>
                <c:pt idx="72">
                  <c:v>54.663631402</c:v>
                </c:pt>
                <c:pt idx="73">
                  <c:v>56.202044712000003</c:v>
                </c:pt>
                <c:pt idx="74">
                  <c:v>56.698923372000003</c:v>
                </c:pt>
                <c:pt idx="75">
                  <c:v>57.998471504999998</c:v>
                </c:pt>
                <c:pt idx="76">
                  <c:v>57.857539721999999</c:v>
                </c:pt>
                <c:pt idx="77">
                  <c:v>56.232392965000003</c:v>
                </c:pt>
                <c:pt idx="78">
                  <c:v>56.458087835999997</c:v>
                </c:pt>
                <c:pt idx="79">
                  <c:v>57.351828869999999</c:v>
                </c:pt>
                <c:pt idx="80">
                  <c:v>57.525133373000003</c:v>
                </c:pt>
                <c:pt idx="81">
                  <c:v>56.031841178999997</c:v>
                </c:pt>
                <c:pt idx="82">
                  <c:v>55.915967166999998</c:v>
                </c:pt>
                <c:pt idx="83">
                  <c:v>55.707367187999999</c:v>
                </c:pt>
              </c:numCache>
            </c:numRef>
          </c:val>
        </c:ser>
        <c:ser>
          <c:idx val="2"/>
          <c:order val="2"/>
          <c:tx>
            <c:v>Normal range</c:v>
          </c:tx>
          <c:spPr>
            <a:solidFill>
              <a:schemeClr val="accent4">
                <a:lumMod val="60000"/>
                <a:lumOff val="40000"/>
              </a:schemeClr>
            </a:solidFill>
            <a:ln>
              <a:noFill/>
            </a:ln>
          </c:spPr>
          <c:cat>
            <c:numRef>
              <c:f>'Fig12'!$A$29:$A$112</c:f>
              <c:numCache>
                <c:formatCode>mmm\ yyyy</c:formatCode>
                <c:ptCount val="8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numCache>
            </c:numRef>
          </c:cat>
          <c:val>
            <c:numRef>
              <c:f>'Fig12'!$E$29:$E$112</c:f>
              <c:numCache>
                <c:formatCode>0</c:formatCode>
                <c:ptCount val="84"/>
                <c:pt idx="0">
                  <c:v>2.4458485850000002</c:v>
                </c:pt>
                <c:pt idx="1">
                  <c:v>2.4773213299999952</c:v>
                </c:pt>
                <c:pt idx="2">
                  <c:v>3.622475430999998</c:v>
                </c:pt>
                <c:pt idx="3">
                  <c:v>4.7721924149999992</c:v>
                </c:pt>
                <c:pt idx="4">
                  <c:v>3.7916678500000032</c:v>
                </c:pt>
                <c:pt idx="5">
                  <c:v>4.4161647979999969</c:v>
                </c:pt>
                <c:pt idx="6">
                  <c:v>4.7224160000000026</c:v>
                </c:pt>
                <c:pt idx="7">
                  <c:v>5.3366804690000009</c:v>
                </c:pt>
                <c:pt idx="8">
                  <c:v>5.934292905999996</c:v>
                </c:pt>
                <c:pt idx="9">
                  <c:v>8.2201545260000017</c:v>
                </c:pt>
                <c:pt idx="10">
                  <c:v>6.4329176600000011</c:v>
                </c:pt>
                <c:pt idx="11">
                  <c:v>9.4889043720000004</c:v>
                </c:pt>
                <c:pt idx="12">
                  <c:v>2.4458485850000002</c:v>
                </c:pt>
                <c:pt idx="13">
                  <c:v>2.4773213299999952</c:v>
                </c:pt>
                <c:pt idx="14">
                  <c:v>3.622475430999998</c:v>
                </c:pt>
                <c:pt idx="15">
                  <c:v>4.7721924149999992</c:v>
                </c:pt>
                <c:pt idx="16">
                  <c:v>3.7916678500000032</c:v>
                </c:pt>
                <c:pt idx="17">
                  <c:v>4.4161647979999969</c:v>
                </c:pt>
                <c:pt idx="18">
                  <c:v>4.7224160000000026</c:v>
                </c:pt>
                <c:pt idx="19">
                  <c:v>5.3366804690000009</c:v>
                </c:pt>
                <c:pt idx="20">
                  <c:v>5.934292905999996</c:v>
                </c:pt>
                <c:pt idx="21">
                  <c:v>8.2201545260000017</c:v>
                </c:pt>
                <c:pt idx="22">
                  <c:v>6.4329176600000011</c:v>
                </c:pt>
                <c:pt idx="23">
                  <c:v>9.4889043720000004</c:v>
                </c:pt>
                <c:pt idx="24">
                  <c:v>2.4458485850000002</c:v>
                </c:pt>
                <c:pt idx="25">
                  <c:v>2.4773213299999952</c:v>
                </c:pt>
                <c:pt idx="26">
                  <c:v>3.622475430999998</c:v>
                </c:pt>
                <c:pt idx="27">
                  <c:v>4.7721924149999992</c:v>
                </c:pt>
                <c:pt idx="28">
                  <c:v>3.7916678500000032</c:v>
                </c:pt>
                <c:pt idx="29">
                  <c:v>4.4161647979999969</c:v>
                </c:pt>
                <c:pt idx="30">
                  <c:v>4.7224160000000026</c:v>
                </c:pt>
                <c:pt idx="31">
                  <c:v>5.3366804690000009</c:v>
                </c:pt>
                <c:pt idx="32">
                  <c:v>5.934292905999996</c:v>
                </c:pt>
                <c:pt idx="33">
                  <c:v>8.2201545260000017</c:v>
                </c:pt>
                <c:pt idx="34">
                  <c:v>6.4329176600000011</c:v>
                </c:pt>
                <c:pt idx="35">
                  <c:v>9.4889043720000004</c:v>
                </c:pt>
                <c:pt idx="36">
                  <c:v>2.4458485850000002</c:v>
                </c:pt>
                <c:pt idx="37">
                  <c:v>2.4773213299999952</c:v>
                </c:pt>
                <c:pt idx="38">
                  <c:v>3.622475430999998</c:v>
                </c:pt>
                <c:pt idx="39">
                  <c:v>4.7721924149999992</c:v>
                </c:pt>
                <c:pt idx="40">
                  <c:v>3.7916678500000032</c:v>
                </c:pt>
                <c:pt idx="41">
                  <c:v>4.4161647979999969</c:v>
                </c:pt>
                <c:pt idx="42">
                  <c:v>4.7224160000000026</c:v>
                </c:pt>
                <c:pt idx="43">
                  <c:v>5.3366804690000009</c:v>
                </c:pt>
                <c:pt idx="44">
                  <c:v>5.934292905999996</c:v>
                </c:pt>
                <c:pt idx="45">
                  <c:v>8.2201545260000017</c:v>
                </c:pt>
                <c:pt idx="46">
                  <c:v>6.4329176600000011</c:v>
                </c:pt>
                <c:pt idx="47">
                  <c:v>9.4889043720000004</c:v>
                </c:pt>
                <c:pt idx="48">
                  <c:v>2.4458485850000002</c:v>
                </c:pt>
                <c:pt idx="49">
                  <c:v>2.4773213299999952</c:v>
                </c:pt>
                <c:pt idx="50">
                  <c:v>3.622475430999998</c:v>
                </c:pt>
                <c:pt idx="51">
                  <c:v>4.7721924149999992</c:v>
                </c:pt>
                <c:pt idx="52">
                  <c:v>3.7916678500000032</c:v>
                </c:pt>
                <c:pt idx="53">
                  <c:v>4.4161647979999969</c:v>
                </c:pt>
                <c:pt idx="54">
                  <c:v>4.7224160000000026</c:v>
                </c:pt>
                <c:pt idx="55">
                  <c:v>5.3366804690000009</c:v>
                </c:pt>
                <c:pt idx="56">
                  <c:v>5.934292905999996</c:v>
                </c:pt>
                <c:pt idx="57">
                  <c:v>8.2201545260000017</c:v>
                </c:pt>
                <c:pt idx="58">
                  <c:v>6.4329176600000011</c:v>
                </c:pt>
                <c:pt idx="59">
                  <c:v>9.4889043720000004</c:v>
                </c:pt>
                <c:pt idx="60">
                  <c:v>2.4458485850000002</c:v>
                </c:pt>
                <c:pt idx="61">
                  <c:v>2.4773213299999952</c:v>
                </c:pt>
                <c:pt idx="62">
                  <c:v>3.622475430999998</c:v>
                </c:pt>
                <c:pt idx="63">
                  <c:v>4.7721924149999992</c:v>
                </c:pt>
                <c:pt idx="64">
                  <c:v>3.7916678500000032</c:v>
                </c:pt>
                <c:pt idx="65">
                  <c:v>4.4161647979999969</c:v>
                </c:pt>
                <c:pt idx="66">
                  <c:v>4.7224160000000026</c:v>
                </c:pt>
                <c:pt idx="67">
                  <c:v>5.3366804690000009</c:v>
                </c:pt>
                <c:pt idx="68">
                  <c:v>5.934292905999996</c:v>
                </c:pt>
                <c:pt idx="69">
                  <c:v>8.2201545260000017</c:v>
                </c:pt>
                <c:pt idx="70">
                  <c:v>6.4329176600000011</c:v>
                </c:pt>
                <c:pt idx="71">
                  <c:v>9.4889043720000004</c:v>
                </c:pt>
                <c:pt idx="72">
                  <c:v>2.4458485850000002</c:v>
                </c:pt>
                <c:pt idx="73">
                  <c:v>2.4773213299999952</c:v>
                </c:pt>
                <c:pt idx="74">
                  <c:v>3.622475430999998</c:v>
                </c:pt>
                <c:pt idx="75">
                  <c:v>4.7721924149999992</c:v>
                </c:pt>
                <c:pt idx="76">
                  <c:v>3.7916678500000032</c:v>
                </c:pt>
                <c:pt idx="77">
                  <c:v>4.4161647979999969</c:v>
                </c:pt>
                <c:pt idx="78">
                  <c:v>4.7224160000000026</c:v>
                </c:pt>
                <c:pt idx="79">
                  <c:v>5.3366804690000009</c:v>
                </c:pt>
                <c:pt idx="80">
                  <c:v>5.934292905999996</c:v>
                </c:pt>
                <c:pt idx="81">
                  <c:v>8.2201545260000017</c:v>
                </c:pt>
                <c:pt idx="82">
                  <c:v>6.4329176600000011</c:v>
                </c:pt>
                <c:pt idx="83">
                  <c:v>9.4889043720000004</c:v>
                </c:pt>
              </c:numCache>
            </c:numRef>
          </c:val>
        </c:ser>
        <c:dLbls>
          <c:showLegendKey val="0"/>
          <c:showVal val="0"/>
          <c:showCatName val="0"/>
          <c:showSerName val="0"/>
          <c:showPercent val="0"/>
          <c:showBubbleSize val="0"/>
        </c:dLbls>
        <c:axId val="147532736"/>
        <c:axId val="147533296"/>
      </c:areaChart>
      <c:lineChart>
        <c:grouping val="standard"/>
        <c:varyColors val="0"/>
        <c:ser>
          <c:idx val="0"/>
          <c:order val="0"/>
          <c:tx>
            <c:v>OECD commercial crude oil stocks</c:v>
          </c:tx>
          <c:spPr>
            <a:ln w="22225">
              <a:solidFill>
                <a:schemeClr val="accent1"/>
              </a:solidFill>
            </a:ln>
          </c:spPr>
          <c:marker>
            <c:symbol val="none"/>
          </c:marker>
          <c:cat>
            <c:numRef>
              <c:f>'Fig12'!$A$29:$A$112</c:f>
              <c:numCache>
                <c:formatCode>mmm\ yyyy</c:formatCode>
                <c:ptCount val="8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numCache>
            </c:numRef>
          </c:cat>
          <c:val>
            <c:numRef>
              <c:f>'Fig12'!$B$29:$B$112</c:f>
              <c:numCache>
                <c:formatCode>0.0</c:formatCode>
                <c:ptCount val="84"/>
                <c:pt idx="0">
                  <c:v>57.109479987</c:v>
                </c:pt>
                <c:pt idx="1">
                  <c:v>56.488812332999998</c:v>
                </c:pt>
                <c:pt idx="2">
                  <c:v>58.610947856999999</c:v>
                </c:pt>
                <c:pt idx="3">
                  <c:v>59.577239738999999</c:v>
                </c:pt>
                <c:pt idx="4">
                  <c:v>57.857539721999999</c:v>
                </c:pt>
                <c:pt idx="5">
                  <c:v>57.933792474999997</c:v>
                </c:pt>
                <c:pt idx="6">
                  <c:v>56.458087835999997</c:v>
                </c:pt>
                <c:pt idx="7">
                  <c:v>57.351828869999999</c:v>
                </c:pt>
                <c:pt idx="8">
                  <c:v>57.570915288000002</c:v>
                </c:pt>
                <c:pt idx="9">
                  <c:v>56.505469978999997</c:v>
                </c:pt>
                <c:pt idx="10">
                  <c:v>56.096126265000002</c:v>
                </c:pt>
                <c:pt idx="11">
                  <c:v>57.220607129999998</c:v>
                </c:pt>
                <c:pt idx="12">
                  <c:v>55.423987791000002</c:v>
                </c:pt>
                <c:pt idx="13">
                  <c:v>57.32778682</c:v>
                </c:pt>
                <c:pt idx="14">
                  <c:v>58.736331839999998</c:v>
                </c:pt>
                <c:pt idx="15">
                  <c:v>58.300099748999997</c:v>
                </c:pt>
                <c:pt idx="16">
                  <c:v>57.963218824999998</c:v>
                </c:pt>
                <c:pt idx="17">
                  <c:v>58.027716251999998</c:v>
                </c:pt>
                <c:pt idx="18">
                  <c:v>57.816031787999997</c:v>
                </c:pt>
                <c:pt idx="19">
                  <c:v>59.795496497000002</c:v>
                </c:pt>
                <c:pt idx="20">
                  <c:v>58.277416475999999</c:v>
                </c:pt>
                <c:pt idx="21">
                  <c:v>57.486884387000003</c:v>
                </c:pt>
                <c:pt idx="22">
                  <c:v>58.014264038</c:v>
                </c:pt>
                <c:pt idx="23">
                  <c:v>57.582879443000003</c:v>
                </c:pt>
                <c:pt idx="24">
                  <c:v>56.879203527999998</c:v>
                </c:pt>
                <c:pt idx="25">
                  <c:v>58.115561388000003</c:v>
                </c:pt>
                <c:pt idx="26">
                  <c:v>57.464447479</c:v>
                </c:pt>
                <c:pt idx="27">
                  <c:v>58.038477231999998</c:v>
                </c:pt>
                <c:pt idx="28">
                  <c:v>57.861926707000002</c:v>
                </c:pt>
                <c:pt idx="29">
                  <c:v>56.232392965000003</c:v>
                </c:pt>
                <c:pt idx="30">
                  <c:v>57.14811486</c:v>
                </c:pt>
                <c:pt idx="31">
                  <c:v>57.615733198000001</c:v>
                </c:pt>
                <c:pt idx="32">
                  <c:v>57.525133373000003</c:v>
                </c:pt>
                <c:pt idx="33">
                  <c:v>56.031841178999997</c:v>
                </c:pt>
                <c:pt idx="34">
                  <c:v>55.915967166999998</c:v>
                </c:pt>
                <c:pt idx="35">
                  <c:v>55.707367187999999</c:v>
                </c:pt>
                <c:pt idx="36">
                  <c:v>54.663631402</c:v>
                </c:pt>
                <c:pt idx="37">
                  <c:v>56.202044712000003</c:v>
                </c:pt>
                <c:pt idx="38">
                  <c:v>56.698923372000003</c:v>
                </c:pt>
                <c:pt idx="39">
                  <c:v>57.998471504999998</c:v>
                </c:pt>
                <c:pt idx="40">
                  <c:v>58.388667114</c:v>
                </c:pt>
                <c:pt idx="41">
                  <c:v>56.853039623000001</c:v>
                </c:pt>
                <c:pt idx="42">
                  <c:v>57.844219471000002</c:v>
                </c:pt>
                <c:pt idx="43">
                  <c:v>58.461823013</c:v>
                </c:pt>
                <c:pt idx="44">
                  <c:v>58.107170345</c:v>
                </c:pt>
                <c:pt idx="45">
                  <c:v>58.703204956</c:v>
                </c:pt>
                <c:pt idx="46">
                  <c:v>56.954445775000003</c:v>
                </c:pt>
                <c:pt idx="47">
                  <c:v>58.717231517000002</c:v>
                </c:pt>
                <c:pt idx="48">
                  <c:v>56.771581756000003</c:v>
                </c:pt>
                <c:pt idx="49">
                  <c:v>58.679366041999998</c:v>
                </c:pt>
                <c:pt idx="50">
                  <c:v>60.321398803000001</c:v>
                </c:pt>
                <c:pt idx="51">
                  <c:v>62.770663919999997</c:v>
                </c:pt>
                <c:pt idx="52">
                  <c:v>61.649207572000002</c:v>
                </c:pt>
                <c:pt idx="53">
                  <c:v>60.648557762999999</c:v>
                </c:pt>
                <c:pt idx="54">
                  <c:v>61.180503836</c:v>
                </c:pt>
                <c:pt idx="55">
                  <c:v>62.688509338999999</c:v>
                </c:pt>
                <c:pt idx="56">
                  <c:v>63.459426278999999</c:v>
                </c:pt>
                <c:pt idx="57">
                  <c:v>64.251995704999999</c:v>
                </c:pt>
                <c:pt idx="58">
                  <c:v>62.348884826999999</c:v>
                </c:pt>
                <c:pt idx="59">
                  <c:v>65.19627156</c:v>
                </c:pt>
                <c:pt idx="60">
                  <c:v>63.023618331000002</c:v>
                </c:pt>
                <c:pt idx="61">
                  <c:v>63.861100395000001</c:v>
                </c:pt>
                <c:pt idx="62">
                  <c:v>64.895092149999996</c:v>
                </c:pt>
                <c:pt idx="63">
                  <c:v>66.093078871000003</c:v>
                </c:pt>
                <c:pt idx="64">
                  <c:v>65.726503058000006</c:v>
                </c:pt>
                <c:pt idx="65">
                  <c:v>65.621590400000002</c:v>
                </c:pt>
                <c:pt idx="66">
                  <c:v>65.753804302000006</c:v>
                </c:pt>
                <c:pt idx="67">
                  <c:v>65.654179267999993</c:v>
                </c:pt>
                <c:pt idx="68">
                  <c:v>64.844916875999999</c:v>
                </c:pt>
                <c:pt idx="69">
                  <c:v>64.955007613999996</c:v>
                </c:pt>
                <c:pt idx="70">
                  <c:v>64.461104964</c:v>
                </c:pt>
                <c:pt idx="71">
                  <c:v>65.789831319000001</c:v>
                </c:pt>
                <c:pt idx="72">
                  <c:v>64.592278020999998</c:v>
                </c:pt>
                <c:pt idx="73">
                  <c:v>65.054211895999998</c:v>
                </c:pt>
                <c:pt idx="74">
                  <c:v>66.719059246</c:v>
                </c:pt>
                <c:pt idx="75">
                  <c:v>67.831049003999993</c:v>
                </c:pt>
                <c:pt idx="76">
                  <c:v>66.861613602000006</c:v>
                </c:pt>
                <c:pt idx="77">
                  <c:v>66.449759256999997</c:v>
                </c:pt>
                <c:pt idx="78">
                  <c:v>66.702005706999998</c:v>
                </c:pt>
                <c:pt idx="79">
                  <c:v>66.247398267999998</c:v>
                </c:pt>
                <c:pt idx="80">
                  <c:v>65.965975909999997</c:v>
                </c:pt>
                <c:pt idx="81">
                  <c:v>65.51264956</c:v>
                </c:pt>
                <c:pt idx="82">
                  <c:v>64.962050783999999</c:v>
                </c:pt>
                <c:pt idx="83">
                  <c:v>66.290777138999999</c:v>
                </c:pt>
              </c:numCache>
            </c:numRef>
          </c:val>
          <c:smooth val="0"/>
        </c:ser>
        <c:dLbls>
          <c:showLegendKey val="0"/>
          <c:showVal val="0"/>
          <c:showCatName val="0"/>
          <c:showSerName val="0"/>
          <c:showPercent val="0"/>
          <c:showBubbleSize val="0"/>
        </c:dLbls>
        <c:marker val="1"/>
        <c:smooth val="0"/>
        <c:axId val="147532736"/>
        <c:axId val="147533296"/>
      </c:lineChart>
      <c:scatterChart>
        <c:scatterStyle val="lineMarker"/>
        <c:varyColors val="0"/>
        <c:ser>
          <c:idx val="3"/>
          <c:order val="3"/>
          <c:tx>
            <c:strRef>
              <c:f>'Fig12'!$B$116</c:f>
              <c:strCache>
                <c:ptCount val="1"/>
                <c:pt idx="0">
                  <c:v>Forecast</c:v>
                </c:pt>
              </c:strCache>
            </c:strRef>
          </c:tx>
          <c:spPr>
            <a:ln w="22225">
              <a:solidFill>
                <a:schemeClr val="bg1">
                  <a:lumMod val="65000"/>
                </a:schemeClr>
              </a:solidFill>
              <a:prstDash val="sysDash"/>
            </a:ln>
          </c:spPr>
          <c:marker>
            <c:symbol val="none"/>
          </c:marker>
          <c:dLbls>
            <c:dLbl>
              <c:idx val="0"/>
              <c:delete val="1"/>
              <c:extLst>
                <c:ext xmlns:c15="http://schemas.microsoft.com/office/drawing/2012/chart" uri="{CE6537A1-D6FC-4f65-9D91-7224C49458BB}"/>
              </c:extLst>
            </c:dLbl>
            <c:dLbl>
              <c:idx val="1"/>
              <c:layout>
                <c:manualLayout>
                  <c:x val="2.5346282934145425E-2"/>
                  <c:y val="3.5515846951291889E-2"/>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'Fig12'!$A$117:$A$118</c:f>
              <c:numCache>
                <c:formatCode>General</c:formatCode>
                <c:ptCount val="2"/>
                <c:pt idx="0">
                  <c:v>70</c:v>
                </c:pt>
                <c:pt idx="1">
                  <c:v>70</c:v>
                </c:pt>
              </c:numCache>
            </c:numRef>
          </c:xVal>
          <c:yVal>
            <c:numRef>
              <c:f>'Fig12'!$B$117:$B$118</c:f>
              <c:numCache>
                <c:formatCode>General</c:formatCode>
                <c:ptCount val="2"/>
                <c:pt idx="0">
                  <c:v>0</c:v>
                </c:pt>
                <c:pt idx="1">
                  <c:v>1</c:v>
                </c:pt>
              </c:numCache>
            </c:numRef>
          </c:yVal>
          <c:smooth val="0"/>
        </c:ser>
        <c:dLbls>
          <c:showLegendKey val="0"/>
          <c:showVal val="0"/>
          <c:showCatName val="0"/>
          <c:showSerName val="0"/>
          <c:showPercent val="0"/>
          <c:showBubbleSize val="0"/>
        </c:dLbls>
        <c:axId val="147533856"/>
        <c:axId val="147534416"/>
      </c:scatterChart>
      <c:dateAx>
        <c:axId val="147532736"/>
        <c:scaling>
          <c:orientation val="minMax"/>
        </c:scaling>
        <c:delete val="0"/>
        <c:axPos val="b"/>
        <c:numFmt formatCode="mmm\ yyyy" sourceLinked="0"/>
        <c:majorTickMark val="cross"/>
        <c:minorTickMark val="out"/>
        <c:tickLblPos val="nextTo"/>
        <c:spPr>
          <a:ln w="12700">
            <a:solidFill>
              <a:schemeClr val="tx1"/>
            </a:solidFill>
          </a:ln>
        </c:spPr>
        <c:crossAx val="147533296"/>
        <c:crosses val="autoZero"/>
        <c:auto val="0"/>
        <c:lblOffset val="100"/>
        <c:baseTimeUnit val="months"/>
        <c:majorUnit val="12"/>
        <c:majorTimeUnit val="months"/>
        <c:minorUnit val="1"/>
        <c:minorTimeUnit val="months"/>
      </c:dateAx>
      <c:valAx>
        <c:axId val="147533296"/>
        <c:scaling>
          <c:orientation val="minMax"/>
          <c:max val="80"/>
          <c:min val="45"/>
        </c:scaling>
        <c:delete val="0"/>
        <c:axPos val="l"/>
        <c:majorGridlines>
          <c:spPr>
            <a:ln>
              <a:solidFill>
                <a:schemeClr val="bg1">
                  <a:lumMod val="65000"/>
                </a:schemeClr>
              </a:solidFill>
            </a:ln>
          </c:spPr>
        </c:majorGridlines>
        <c:numFmt formatCode="0" sourceLinked="1"/>
        <c:majorTickMark val="out"/>
        <c:minorTickMark val="none"/>
        <c:tickLblPos val="nextTo"/>
        <c:spPr>
          <a:ln>
            <a:noFill/>
          </a:ln>
        </c:spPr>
        <c:crossAx val="147532736"/>
        <c:crosses val="autoZero"/>
        <c:crossBetween val="between"/>
      </c:valAx>
      <c:valAx>
        <c:axId val="147533856"/>
        <c:scaling>
          <c:orientation val="minMax"/>
          <c:max val="84"/>
          <c:min val="0"/>
        </c:scaling>
        <c:delete val="0"/>
        <c:axPos val="t"/>
        <c:numFmt formatCode="General" sourceLinked="1"/>
        <c:majorTickMark val="none"/>
        <c:minorTickMark val="none"/>
        <c:tickLblPos val="none"/>
        <c:spPr>
          <a:ln>
            <a:noFill/>
          </a:ln>
        </c:spPr>
        <c:crossAx val="147534416"/>
        <c:crosses val="max"/>
        <c:crossBetween val="midCat"/>
      </c:valAx>
      <c:valAx>
        <c:axId val="147534416"/>
        <c:scaling>
          <c:orientation val="minMax"/>
          <c:max val="1"/>
          <c:min val="0"/>
        </c:scaling>
        <c:delete val="0"/>
        <c:axPos val="r"/>
        <c:numFmt formatCode="General" sourceLinked="1"/>
        <c:majorTickMark val="none"/>
        <c:minorTickMark val="none"/>
        <c:tickLblPos val="none"/>
        <c:spPr>
          <a:ln>
            <a:noFill/>
          </a:ln>
        </c:spPr>
        <c:crossAx val="147533856"/>
        <c:crosses val="max"/>
        <c:crossBetween val="midCat"/>
      </c:valAx>
      <c:spPr>
        <a:ln>
          <a:noFill/>
        </a:ln>
      </c:spPr>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5790526184227E-2"/>
          <c:y val="3.228646436202371E-2"/>
          <c:w val="0.89050518685164359"/>
          <c:h val="0.81792484673488719"/>
        </c:manualLayout>
      </c:layout>
      <c:bubbleChart>
        <c:varyColors val="0"/>
        <c:ser>
          <c:idx val="0"/>
          <c:order val="0"/>
          <c:tx>
            <c:strRef>
              <c:f>Data!$B$1</c:f>
              <c:strCache>
                <c:ptCount val="1"/>
                <c:pt idx="0">
                  <c:v>U.S.</c:v>
                </c:pt>
              </c:strCache>
            </c:strRef>
          </c:tx>
          <c:spPr>
            <a:solidFill>
              <a:schemeClr val="accent1">
                <a:alpha val="50000"/>
              </a:schemeClr>
            </a:solidFill>
          </c:spPr>
          <c:invertIfNegative val="0"/>
          <c:dLbls>
            <c:dLbl>
              <c:idx val="0"/>
              <c:layout>
                <c:manualLayout>
                  <c:x val="-0.11508086489188853"/>
                  <c:y val="-6.4014478765419575E-2"/>
                </c:manualLayout>
              </c:layout>
              <c:tx>
                <c:rich>
                  <a:bodyPr/>
                  <a:lstStyle/>
                  <a:p>
                    <a:r>
                      <a:rPr lang="en-US"/>
                      <a:t>United States</a:t>
                    </a:r>
                  </a:p>
                </c:rich>
              </c:tx>
              <c:dLblPos val="r"/>
              <c:showLegendKey val="0"/>
              <c:showVal val="0"/>
              <c:showCatName val="0"/>
              <c:showSerName val="1"/>
              <c:showPercent val="0"/>
              <c:showBubbleSize val="0"/>
              <c:extLst>
                <c:ext xmlns:c15="http://schemas.microsoft.com/office/drawing/2012/chart" uri="{CE6537A1-D6FC-4f65-9D91-7224C49458BB}">
                  <c15:layout>
                    <c:manualLayout>
                      <c:w val="0.12757355330583675"/>
                      <c:h val="0.10467574329234677"/>
                    </c:manualLayout>
                  </c15:layout>
                </c:ext>
              </c:extLst>
            </c:dLbl>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Data!$B$4</c:f>
              <c:numCache>
                <c:formatCode>General</c:formatCode>
                <c:ptCount val="1"/>
                <c:pt idx="0">
                  <c:v>1.7</c:v>
                </c:pt>
              </c:numCache>
            </c:numRef>
          </c:xVal>
          <c:yVal>
            <c:numRef>
              <c:f>Data!$B$3</c:f>
              <c:numCache>
                <c:formatCode>General</c:formatCode>
                <c:ptCount val="1"/>
                <c:pt idx="0">
                  <c:v>0.7</c:v>
                </c:pt>
              </c:numCache>
            </c:numRef>
          </c:yVal>
          <c:bubbleSize>
            <c:numRef>
              <c:f>Data!$B$2</c:f>
              <c:numCache>
                <c:formatCode>General</c:formatCode>
                <c:ptCount val="1"/>
                <c:pt idx="0">
                  <c:v>1.9</c:v>
                </c:pt>
              </c:numCache>
            </c:numRef>
          </c:bubbleSize>
          <c:bubble3D val="0"/>
        </c:ser>
        <c:ser>
          <c:idx val="6"/>
          <c:order val="1"/>
          <c:tx>
            <c:strRef>
              <c:f>Data!$C$1</c:f>
              <c:strCache>
                <c:ptCount val="1"/>
                <c:pt idx="0">
                  <c:v>OECD Europe</c:v>
                </c:pt>
              </c:strCache>
            </c:strRef>
          </c:tx>
          <c:spPr>
            <a:solidFill>
              <a:schemeClr val="accent1">
                <a:alpha val="50000"/>
              </a:schemeClr>
            </a:solidFill>
            <a:ln w="25400">
              <a:noFill/>
            </a:ln>
          </c:spPr>
          <c:invertIfNegative val="0"/>
          <c:dLbls>
            <c:dLbl>
              <c:idx val="0"/>
              <c:layout>
                <c:manualLayout>
                  <c:x val="-0.18886419760853906"/>
                  <c:y val="-5.3642618015471995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9.8250099880143799E-2"/>
                      <c:h val="0.1394708068402272"/>
                    </c:manualLayout>
                  </c15:layout>
                </c:ext>
              </c:extLst>
            </c:dLbl>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Data!$C$4</c:f>
              <c:numCache>
                <c:formatCode>General</c:formatCode>
                <c:ptCount val="1"/>
                <c:pt idx="0">
                  <c:v>1.5</c:v>
                </c:pt>
              </c:numCache>
            </c:numRef>
          </c:xVal>
          <c:yVal>
            <c:numRef>
              <c:f>Data!$C$3</c:f>
              <c:numCache>
                <c:formatCode>General</c:formatCode>
                <c:ptCount val="1"/>
                <c:pt idx="0">
                  <c:v>0.2</c:v>
                </c:pt>
              </c:numCache>
            </c:numRef>
          </c:yVal>
          <c:bubbleSize>
            <c:numRef>
              <c:f>Data!$C$2</c:f>
              <c:numCache>
                <c:formatCode>General</c:formatCode>
                <c:ptCount val="1"/>
                <c:pt idx="0">
                  <c:v>1.1000000000000001</c:v>
                </c:pt>
              </c:numCache>
            </c:numRef>
          </c:bubbleSize>
          <c:bubble3D val="0"/>
        </c:ser>
        <c:ser>
          <c:idx val="1"/>
          <c:order val="2"/>
          <c:tx>
            <c:strRef>
              <c:f>Data!$D$1</c:f>
              <c:strCache>
                <c:ptCount val="1"/>
                <c:pt idx="0">
                  <c:v>Japan</c:v>
                </c:pt>
              </c:strCache>
            </c:strRef>
          </c:tx>
          <c:spPr>
            <a:solidFill>
              <a:schemeClr val="accent1">
                <a:alpha val="50000"/>
              </a:schemeClr>
            </a:solidFill>
            <a:ln w="25400">
              <a:noFill/>
            </a:ln>
          </c:spPr>
          <c:invertIfNegative val="0"/>
          <c:dLbls>
            <c:dLbl>
              <c:idx val="0"/>
              <c:layout>
                <c:manualLayout>
                  <c:x val="-0.11506192568917299"/>
                  <c:y val="-2.8996009738092971E-3"/>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Data!$D$4</c:f>
              <c:numCache>
                <c:formatCode>General</c:formatCode>
                <c:ptCount val="1"/>
                <c:pt idx="0">
                  <c:v>1</c:v>
                </c:pt>
              </c:numCache>
            </c:numRef>
          </c:xVal>
          <c:yVal>
            <c:numRef>
              <c:f>Data!$D$3</c:f>
              <c:numCache>
                <c:formatCode>General</c:formatCode>
                <c:ptCount val="1"/>
                <c:pt idx="0">
                  <c:v>-0.4</c:v>
                </c:pt>
              </c:numCache>
            </c:numRef>
          </c:yVal>
          <c:bubbleSize>
            <c:numRef>
              <c:f>Data!$D$2</c:f>
              <c:numCache>
                <c:formatCode>General</c:formatCode>
                <c:ptCount val="1"/>
                <c:pt idx="0">
                  <c:v>0.5</c:v>
                </c:pt>
              </c:numCache>
            </c:numRef>
          </c:bubbleSize>
          <c:bubble3D val="0"/>
        </c:ser>
        <c:ser>
          <c:idx val="7"/>
          <c:order val="3"/>
          <c:tx>
            <c:strRef>
              <c:f>Data!$E$1</c:f>
              <c:strCache>
                <c:ptCount val="1"/>
                <c:pt idx="0">
                  <c:v>South Korea</c:v>
                </c:pt>
              </c:strCache>
            </c:strRef>
          </c:tx>
          <c:spPr>
            <a:solidFill>
              <a:schemeClr val="accent1">
                <a:alpha val="50000"/>
              </a:schemeClr>
            </a:solidFill>
            <a:ln w="25400">
              <a:noFill/>
            </a:ln>
          </c:spPr>
          <c:invertIfNegative val="0"/>
          <c:dLbls>
            <c:dLbl>
              <c:idx val="0"/>
              <c:layout>
                <c:manualLayout>
                  <c:x val="-9.9826209223847023E-2"/>
                  <c:y val="0.1536786713374178"/>
                </c:manualLayout>
              </c:layout>
              <c:showLegendKey val="0"/>
              <c:showVal val="0"/>
              <c:showCatName val="0"/>
              <c:showSerName val="1"/>
              <c:showPercent val="0"/>
              <c:showBubbleSize val="0"/>
              <c:extLst>
                <c:ext xmlns:c15="http://schemas.microsoft.com/office/drawing/2012/chart" uri="{CE6537A1-D6FC-4f65-9D91-7224C49458BB}">
                  <c15:layout>
                    <c:manualLayout>
                      <c:w val="0.12887114110736156"/>
                      <c:h val="0.11337443793587279"/>
                    </c:manualLayout>
                  </c15:layout>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Data!$E$4</c:f>
              <c:numCache>
                <c:formatCode>General</c:formatCode>
                <c:ptCount val="1"/>
                <c:pt idx="0">
                  <c:v>1.8</c:v>
                </c:pt>
              </c:numCache>
            </c:numRef>
          </c:xVal>
          <c:yVal>
            <c:numRef>
              <c:f>Data!$E$3</c:f>
              <c:numCache>
                <c:formatCode>General</c:formatCode>
                <c:ptCount val="1"/>
                <c:pt idx="0">
                  <c:v>0.2</c:v>
                </c:pt>
              </c:numCache>
            </c:numRef>
          </c:yVal>
          <c:bubbleSize>
            <c:numRef>
              <c:f>Data!$E$2</c:f>
              <c:numCache>
                <c:formatCode>General</c:formatCode>
                <c:ptCount val="1"/>
                <c:pt idx="0">
                  <c:v>0.6</c:v>
                </c:pt>
              </c:numCache>
            </c:numRef>
          </c:bubbleSize>
          <c:bubble3D val="0"/>
        </c:ser>
        <c:ser>
          <c:idx val="2"/>
          <c:order val="4"/>
          <c:tx>
            <c:strRef>
              <c:f>Data!$F$1</c:f>
              <c:strCache>
                <c:ptCount val="1"/>
                <c:pt idx="0">
                  <c:v>China</c:v>
                </c:pt>
              </c:strCache>
            </c:strRef>
          </c:tx>
          <c:spPr>
            <a:solidFill>
              <a:schemeClr val="accent5">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Data!$F$4</c:f>
              <c:numCache>
                <c:formatCode>General</c:formatCode>
                <c:ptCount val="1"/>
                <c:pt idx="0">
                  <c:v>4.5999999999999996</c:v>
                </c:pt>
              </c:numCache>
            </c:numRef>
          </c:xVal>
          <c:yVal>
            <c:numRef>
              <c:f>Data!$F$3</c:f>
              <c:numCache>
                <c:formatCode>General</c:formatCode>
                <c:ptCount val="1"/>
                <c:pt idx="0">
                  <c:v>0.1</c:v>
                </c:pt>
              </c:numCache>
            </c:numRef>
          </c:yVal>
          <c:bubbleSize>
            <c:numRef>
              <c:f>Data!$F$2</c:f>
              <c:numCache>
                <c:formatCode>General</c:formatCode>
                <c:ptCount val="1"/>
                <c:pt idx="0">
                  <c:v>2.8</c:v>
                </c:pt>
              </c:numCache>
            </c:numRef>
          </c:bubbleSize>
          <c:bubble3D val="0"/>
        </c:ser>
        <c:ser>
          <c:idx val="8"/>
          <c:order val="5"/>
          <c:tx>
            <c:strRef>
              <c:f>Data!$G$1</c:f>
              <c:strCache>
                <c:ptCount val="1"/>
                <c:pt idx="0">
                  <c:v>India</c:v>
                </c:pt>
              </c:strCache>
            </c:strRef>
          </c:tx>
          <c:spPr>
            <a:solidFill>
              <a:schemeClr val="accent5">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Data!$G$4</c:f>
              <c:numCache>
                <c:formatCode>General</c:formatCode>
                <c:ptCount val="1"/>
                <c:pt idx="0">
                  <c:v>4.7</c:v>
                </c:pt>
              </c:numCache>
            </c:numRef>
          </c:xVal>
          <c:yVal>
            <c:numRef>
              <c:f>Data!$G$3</c:f>
              <c:numCache>
                <c:formatCode>General</c:formatCode>
                <c:ptCount val="1"/>
                <c:pt idx="0">
                  <c:v>0.8</c:v>
                </c:pt>
              </c:numCache>
            </c:numRef>
          </c:yVal>
          <c:bubbleSize>
            <c:numRef>
              <c:f>Data!$G$2</c:f>
              <c:numCache>
                <c:formatCode>General</c:formatCode>
                <c:ptCount val="1"/>
                <c:pt idx="0">
                  <c:v>2.2999999999999998</c:v>
                </c:pt>
              </c:numCache>
            </c:numRef>
          </c:bubbleSize>
          <c:bubble3D val="0"/>
        </c:ser>
        <c:ser>
          <c:idx val="10"/>
          <c:order val="6"/>
          <c:tx>
            <c:strRef>
              <c:f>Data!$K$1</c:f>
              <c:strCache>
                <c:ptCount val="1"/>
                <c:pt idx="0">
                  <c:v>Russia</c:v>
                </c:pt>
              </c:strCache>
            </c:strRef>
          </c:tx>
          <c:spPr>
            <a:solidFill>
              <a:schemeClr val="accent5">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Data!$K$4</c:f>
              <c:numCache>
                <c:formatCode>General</c:formatCode>
                <c:ptCount val="1"/>
                <c:pt idx="0">
                  <c:v>2.4</c:v>
                </c:pt>
              </c:numCache>
            </c:numRef>
          </c:xVal>
          <c:yVal>
            <c:numRef>
              <c:f>Data!$K$3</c:f>
              <c:numCache>
                <c:formatCode>General</c:formatCode>
                <c:ptCount val="1"/>
                <c:pt idx="0">
                  <c:v>-0.4</c:v>
                </c:pt>
              </c:numCache>
            </c:numRef>
          </c:yVal>
          <c:bubbleSize>
            <c:numRef>
              <c:f>Data!$K$2</c:f>
              <c:numCache>
                <c:formatCode>General</c:formatCode>
                <c:ptCount val="1"/>
                <c:pt idx="0">
                  <c:v>1.7</c:v>
                </c:pt>
              </c:numCache>
            </c:numRef>
          </c:bubbleSize>
          <c:bubble3D val="0"/>
        </c:ser>
        <c:ser>
          <c:idx val="3"/>
          <c:order val="7"/>
          <c:tx>
            <c:strRef>
              <c:f>Data!$H$1</c:f>
              <c:strCache>
                <c:ptCount val="1"/>
                <c:pt idx="0">
                  <c:v>Brazil</c:v>
                </c:pt>
              </c:strCache>
            </c:strRef>
          </c:tx>
          <c:spPr>
            <a:solidFill>
              <a:schemeClr val="accent5">
                <a:alpha val="50000"/>
              </a:schemeClr>
            </a:solidFill>
            <a:ln w="25400">
              <a:noFill/>
            </a:ln>
          </c:spPr>
          <c:invertIfNegative val="0"/>
          <c:dLbls>
            <c:dLbl>
              <c:idx val="0"/>
              <c:layout>
                <c:manualLayout>
                  <c:x val="3.1961646024770275E-3"/>
                  <c:y val="4.6393615580948754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Data!$H$4</c:f>
              <c:numCache>
                <c:formatCode>General</c:formatCode>
                <c:ptCount val="1"/>
                <c:pt idx="0">
                  <c:v>1.9</c:v>
                </c:pt>
              </c:numCache>
            </c:numRef>
          </c:xVal>
          <c:yVal>
            <c:numRef>
              <c:f>Data!$H$3</c:f>
              <c:numCache>
                <c:formatCode>General</c:formatCode>
                <c:ptCount val="1"/>
                <c:pt idx="0">
                  <c:v>0.5</c:v>
                </c:pt>
              </c:numCache>
            </c:numRef>
          </c:yVal>
          <c:bubbleSize>
            <c:numRef>
              <c:f>Data!$H$2</c:f>
              <c:numCache>
                <c:formatCode>General</c:formatCode>
                <c:ptCount val="1"/>
                <c:pt idx="0">
                  <c:v>0.7</c:v>
                </c:pt>
              </c:numCache>
            </c:numRef>
          </c:bubbleSize>
          <c:bubble3D val="0"/>
        </c:ser>
        <c:ser>
          <c:idx val="4"/>
          <c:order val="8"/>
          <c:tx>
            <c:strRef>
              <c:f>Data!$J$1</c:f>
              <c:strCache>
                <c:ptCount val="1"/>
                <c:pt idx="0">
                  <c:v>Africa</c:v>
                </c:pt>
              </c:strCache>
            </c:strRef>
          </c:tx>
          <c:spPr>
            <a:solidFill>
              <a:schemeClr val="accent3">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Data!$J$4</c:f>
              <c:numCache>
                <c:formatCode>General</c:formatCode>
                <c:ptCount val="1"/>
                <c:pt idx="0">
                  <c:v>2.7</c:v>
                </c:pt>
              </c:numCache>
            </c:numRef>
          </c:xVal>
          <c:yVal>
            <c:numRef>
              <c:f>Data!$J$3</c:f>
              <c:numCache>
                <c:formatCode>General</c:formatCode>
                <c:ptCount val="1"/>
                <c:pt idx="0">
                  <c:v>2.1</c:v>
                </c:pt>
              </c:numCache>
            </c:numRef>
          </c:yVal>
          <c:bubbleSize>
            <c:numRef>
              <c:f>Data!$J$2</c:f>
              <c:numCache>
                <c:formatCode>General</c:formatCode>
                <c:ptCount val="1"/>
                <c:pt idx="0">
                  <c:v>2.2000000000000002</c:v>
                </c:pt>
              </c:numCache>
            </c:numRef>
          </c:bubbleSize>
          <c:bubble3D val="0"/>
        </c:ser>
        <c:ser>
          <c:idx val="9"/>
          <c:order val="9"/>
          <c:tx>
            <c:strRef>
              <c:f>Data!$I$1</c:f>
              <c:strCache>
                <c:ptCount val="1"/>
                <c:pt idx="0">
                  <c:v>Middle East</c:v>
                </c:pt>
              </c:strCache>
            </c:strRef>
          </c:tx>
          <c:spPr>
            <a:solidFill>
              <a:schemeClr val="accent3">
                <a:alpha val="50000"/>
              </a:schemeClr>
            </a:solidFill>
            <a:ln w="25400">
              <a:noFill/>
            </a:ln>
          </c:spPr>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Data!$I$4</c:f>
              <c:numCache>
                <c:formatCode>General</c:formatCode>
                <c:ptCount val="1"/>
                <c:pt idx="0">
                  <c:v>2</c:v>
                </c:pt>
              </c:numCache>
            </c:numRef>
          </c:xVal>
          <c:yVal>
            <c:numRef>
              <c:f>Data!$I$3</c:f>
              <c:numCache>
                <c:formatCode>General</c:formatCode>
                <c:ptCount val="1"/>
                <c:pt idx="0">
                  <c:v>1.7</c:v>
                </c:pt>
              </c:numCache>
            </c:numRef>
          </c:yVal>
          <c:bubbleSize>
            <c:numRef>
              <c:f>Data!$I$2</c:f>
              <c:numCache>
                <c:formatCode>General</c:formatCode>
                <c:ptCount val="1"/>
                <c:pt idx="0">
                  <c:v>1.3</c:v>
                </c:pt>
              </c:numCache>
            </c:numRef>
          </c:bubbleSize>
          <c:bubble3D val="0"/>
        </c:ser>
        <c:ser>
          <c:idx val="5"/>
          <c:order val="10"/>
          <c:tx>
            <c:strRef>
              <c:f>Data!$L$1</c:f>
              <c:strCache>
                <c:ptCount val="1"/>
                <c:pt idx="0">
                  <c:v>World average (1.86% annual decrease in energy intensity)</c:v>
                </c:pt>
              </c:strCache>
            </c:strRef>
          </c:tx>
          <c:spPr>
            <a:noFill/>
            <a:ln w="12700">
              <a:solidFill>
                <a:schemeClr val="tx1"/>
              </a:solidFill>
            </a:ln>
          </c:spPr>
          <c:invertIfNegative val="0"/>
          <c:dLbls>
            <c:dLbl>
              <c:idx val="0"/>
              <c:layout>
                <c:manualLayout>
                  <c:x val="2.0581133735630239E-2"/>
                  <c:y val="7.4225300183880433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474105736782902"/>
                      <c:h val="0.2241392025048706"/>
                    </c:manualLayout>
                  </c15:layout>
                </c:ext>
              </c:extLst>
            </c:dLbl>
            <c:spPr>
              <a:noFill/>
              <a:ln>
                <a:noFill/>
              </a:ln>
              <a:effectLst/>
            </c:spPr>
            <c:dLblPos val="t"/>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Data!$L$4</c:f>
              <c:numCache>
                <c:formatCode>General</c:formatCode>
                <c:ptCount val="1"/>
                <c:pt idx="0">
                  <c:v>2.4500000000000002</c:v>
                </c:pt>
              </c:numCache>
            </c:numRef>
          </c:xVal>
          <c:yVal>
            <c:numRef>
              <c:f>Data!$L$3</c:f>
              <c:numCache>
                <c:formatCode>General</c:formatCode>
                <c:ptCount val="1"/>
                <c:pt idx="0">
                  <c:v>0.87</c:v>
                </c:pt>
              </c:numCache>
            </c:numRef>
          </c:yVal>
          <c:bubbleSize>
            <c:numRef>
              <c:f>Data!$L$2</c:f>
              <c:numCache>
                <c:formatCode>General</c:formatCode>
                <c:ptCount val="1"/>
                <c:pt idx="0">
                  <c:v>1.86</c:v>
                </c:pt>
              </c:numCache>
            </c:numRef>
          </c:bubbleSize>
          <c:bubble3D val="0"/>
        </c:ser>
        <c:dLbls>
          <c:showLegendKey val="0"/>
          <c:showVal val="0"/>
          <c:showCatName val="0"/>
          <c:showSerName val="0"/>
          <c:showPercent val="0"/>
          <c:showBubbleSize val="0"/>
        </c:dLbls>
        <c:bubbleScale val="100"/>
        <c:showNegBubbles val="0"/>
        <c:axId val="147542256"/>
        <c:axId val="147542816"/>
      </c:bubbleChart>
      <c:valAx>
        <c:axId val="147542256"/>
        <c:scaling>
          <c:orientation val="minMax"/>
          <c:max val="5.0999999999999996"/>
          <c:min val="0"/>
        </c:scaling>
        <c:delete val="0"/>
        <c:axPos val="b"/>
        <c:title>
          <c:tx>
            <c:rich>
              <a:bodyPr/>
              <a:lstStyle/>
              <a:p>
                <a:pPr>
                  <a:defRPr/>
                </a:pPr>
                <a:r>
                  <a:rPr lang="en-US"/>
                  <a:t>GDP per capita growth (%)</a:t>
                </a:r>
              </a:p>
            </c:rich>
          </c:tx>
          <c:layout>
            <c:manualLayout>
              <c:xMode val="edge"/>
              <c:yMode val="edge"/>
              <c:x val="0.38406976195494541"/>
              <c:y val="0.94171802042643316"/>
            </c:manualLayout>
          </c:layout>
          <c:overlay val="0"/>
        </c:title>
        <c:numFmt formatCode="#,##0.0" sourceLinked="0"/>
        <c:majorTickMark val="out"/>
        <c:minorTickMark val="none"/>
        <c:tickLblPos val="low"/>
        <c:spPr>
          <a:ln w="12700">
            <a:solidFill>
              <a:schemeClr val="tx1"/>
            </a:solidFill>
          </a:ln>
        </c:spPr>
        <c:crossAx val="147542816"/>
        <c:crosses val="autoZero"/>
        <c:crossBetween val="midCat"/>
        <c:majorUnit val="1"/>
        <c:minorUnit val="0.5"/>
      </c:valAx>
      <c:valAx>
        <c:axId val="147542816"/>
        <c:scaling>
          <c:orientation val="minMax"/>
        </c:scaling>
        <c:delete val="0"/>
        <c:axPos val="l"/>
        <c:majorGridlines>
          <c:spPr>
            <a:ln>
              <a:solidFill>
                <a:schemeClr val="bg1">
                  <a:lumMod val="65000"/>
                </a:schemeClr>
              </a:solidFill>
            </a:ln>
          </c:spPr>
        </c:majorGridlines>
        <c:title>
          <c:tx>
            <c:rich>
              <a:bodyPr/>
              <a:lstStyle/>
              <a:p>
                <a:pPr>
                  <a:defRPr/>
                </a:pPr>
                <a:r>
                  <a:rPr lang="en-US"/>
                  <a:t>Population growth (%)</a:t>
                </a:r>
              </a:p>
            </c:rich>
          </c:tx>
          <c:layout>
            <c:manualLayout>
              <c:xMode val="edge"/>
              <c:yMode val="edge"/>
              <c:x val="4.6344386735916896E-3"/>
              <c:y val="0.24402744986030545"/>
            </c:manualLayout>
          </c:layout>
          <c:overlay val="0"/>
        </c:title>
        <c:numFmt formatCode="#,##0.0" sourceLinked="0"/>
        <c:majorTickMark val="out"/>
        <c:minorTickMark val="none"/>
        <c:tickLblPos val="low"/>
        <c:spPr>
          <a:ln>
            <a:noFill/>
          </a:ln>
        </c:spPr>
        <c:crossAx val="147542256"/>
        <c:crossesAt val="0"/>
        <c:crossBetween val="midCat"/>
        <c:majorUnit val="1"/>
        <c:minorUnit val="0.5"/>
      </c:valAx>
    </c:plotArea>
    <c:plotVisOnly val="1"/>
    <c:dispBlanksAs val="gap"/>
    <c:showDLblsOverMax val="0"/>
  </c:chart>
  <c:txPr>
    <a:bodyPr/>
    <a:lstStyle/>
    <a:p>
      <a:pPr>
        <a:defRPr sz="1200"/>
      </a:pPr>
      <a:endParaRPr lang="en-US"/>
    </a:p>
  </c:txPr>
  <c:externalData r:id="rId1">
    <c:autoUpdate val="0"/>
  </c:externalData>
</c:chartSpace>
</file>

<file path=ppt/drawings/drawing1.xml><?xml version="1.0" encoding="utf-8"?>
<c:userShapes xmlns:c="http://schemas.openxmlformats.org/drawingml/2006/chart">
  <cdr:absSizeAnchor xmlns:cdr="http://schemas.openxmlformats.org/drawingml/2006/chartDrawing">
    <cdr:from>
      <cdr:x>0.00871</cdr:x>
      <cdr:y>0.90237</cdr:y>
    </cdr:from>
    <cdr:ext cx="3600469" cy="209554"/>
    <cdr:sp macro="" textlink="">
      <cdr:nvSpPr>
        <cdr:cNvPr id="3" name="TextBox 2"/>
        <cdr:cNvSpPr txBox="1">
          <a:spLocks xmlns:a="http://schemas.openxmlformats.org/drawingml/2006/main" noChangeAspect="1"/>
        </cdr:cNvSpPr>
      </cdr:nvSpPr>
      <cdr:spPr>
        <a:xfrm xmlns:a="http://schemas.openxmlformats.org/drawingml/2006/main">
          <a:off x="47625" y="2905125"/>
          <a:ext cx="36004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p>
      </cdr:txBody>
    </cdr:sp>
  </cdr:absSizeAnchor>
</c:userShapes>
</file>

<file path=ppt/drawings/drawing2.xml><?xml version="1.0" encoding="utf-8"?>
<c:userShapes xmlns:c="http://schemas.openxmlformats.org/drawingml/2006/chart">
  <cdr:absSizeAnchor xmlns:cdr="http://schemas.openxmlformats.org/drawingml/2006/chartDrawing">
    <cdr:from>
      <cdr:x>0.0106</cdr:x>
      <cdr:y>0.90828</cdr:y>
    </cdr:from>
    <cdr:ext cx="3940866" cy="225522"/>
    <cdr:sp macro="" textlink="">
      <cdr:nvSpPr>
        <cdr:cNvPr id="2" name="TextBox 1"/>
        <cdr:cNvSpPr txBox="1">
          <a:spLocks xmlns:a="http://schemas.openxmlformats.org/drawingml/2006/main" noChangeAspect="1"/>
        </cdr:cNvSpPr>
      </cdr:nvSpPr>
      <cdr:spPr>
        <a:xfrm xmlns:a="http://schemas.openxmlformats.org/drawingml/2006/main">
          <a:off x="57978" y="2924175"/>
          <a:ext cx="3940865" cy="225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endParaRPr lang="en-US" sz="900" dirty="0">
            <a:latin typeface="Arial" pitchFamily="34" charset="0"/>
            <a:cs typeface="Arial" pitchFamily="34" charset="0"/>
          </a:endParaRPr>
        </a:p>
      </cdr:txBody>
    </cdr:sp>
  </cdr:absSizeAnchor>
  <cdr:absSizeAnchor xmlns:cdr="http://schemas.openxmlformats.org/drawingml/2006/chartDrawing">
    <cdr:from>
      <cdr:x>0.00883</cdr:x>
      <cdr:y>0.81688</cdr:y>
    </cdr:from>
    <cdr:ext cx="5314319" cy="379992"/>
    <cdr:sp macro="" textlink="">
      <cdr:nvSpPr>
        <cdr:cNvPr id="3" name="TextBox 2"/>
        <cdr:cNvSpPr txBox="1">
          <a:spLocks xmlns:a="http://schemas.openxmlformats.org/drawingml/2006/main" noChangeAspect="1"/>
        </cdr:cNvSpPr>
      </cdr:nvSpPr>
      <cdr:spPr>
        <a:xfrm xmlns:a="http://schemas.openxmlformats.org/drawingml/2006/main">
          <a:off x="48297" y="2629908"/>
          <a:ext cx="5314277" cy="379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Arial" pitchFamily="34" charset="0"/>
            <a:cs typeface="Arial" pitchFamily="34" charset="0"/>
          </a:endParaRPr>
        </a:p>
      </cdr:txBody>
    </cdr:sp>
  </cdr:abs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11/16/2016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11/16/2016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a:t>
            </a:fld>
            <a:endParaRPr lang="en-US" dirty="0">
              <a:solidFill>
                <a:prstClr val="black"/>
              </a:solidFill>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804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10</a:t>
            </a:fld>
            <a:endParaRPr lang="en-US" dirty="0"/>
          </a:p>
        </p:txBody>
      </p:sp>
    </p:spTree>
    <p:extLst>
      <p:ext uri="{BB962C8B-B14F-4D97-AF65-F5344CB8AC3E}">
        <p14:creationId xmlns:p14="http://schemas.microsoft.com/office/powerpoint/2010/main" val="123221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4224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12</a:t>
            </a:fld>
            <a:endParaRPr lang="en-US" dirty="0"/>
          </a:p>
        </p:txBody>
      </p:sp>
    </p:spTree>
    <p:extLst>
      <p:ext uri="{BB962C8B-B14F-4D97-AF65-F5344CB8AC3E}">
        <p14:creationId xmlns:p14="http://schemas.microsoft.com/office/powerpoint/2010/main" val="3599848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13</a:t>
            </a:fld>
            <a:endParaRPr lang="en-US" dirty="0"/>
          </a:p>
        </p:txBody>
      </p:sp>
    </p:spTree>
    <p:extLst>
      <p:ext uri="{BB962C8B-B14F-4D97-AF65-F5344CB8AC3E}">
        <p14:creationId xmlns:p14="http://schemas.microsoft.com/office/powerpoint/2010/main" val="1222624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1C7969-312A-4AA5-819B-750BA53C2DB5}" type="slidenum">
              <a:rPr lang="en-US" smtClean="0"/>
              <a:pPr>
                <a:defRPr/>
              </a:pPr>
              <a:t>14</a:t>
            </a:fld>
            <a:endParaRPr lang="en-US" dirty="0"/>
          </a:p>
        </p:txBody>
      </p:sp>
    </p:spTree>
    <p:extLst>
      <p:ext uri="{BB962C8B-B14F-4D97-AF65-F5344CB8AC3E}">
        <p14:creationId xmlns:p14="http://schemas.microsoft.com/office/powerpoint/2010/main" val="108605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15</a:t>
            </a:fld>
            <a:endParaRPr lang="en-US" dirty="0"/>
          </a:p>
        </p:txBody>
      </p:sp>
    </p:spTree>
    <p:extLst>
      <p:ext uri="{BB962C8B-B14F-4D97-AF65-F5344CB8AC3E}">
        <p14:creationId xmlns:p14="http://schemas.microsoft.com/office/powerpoint/2010/main" val="189270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051" indent="-228051">
              <a:spcBef>
                <a:spcPts val="575"/>
              </a:spcBef>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16</a:t>
            </a:fld>
            <a:endParaRPr lang="en-US" dirty="0"/>
          </a:p>
        </p:txBody>
      </p:sp>
    </p:spTree>
    <p:extLst>
      <p:ext uri="{BB962C8B-B14F-4D97-AF65-F5344CB8AC3E}">
        <p14:creationId xmlns:p14="http://schemas.microsoft.com/office/powerpoint/2010/main" val="4037693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300" y="3924300"/>
            <a:ext cx="3708400" cy="369332"/>
          </a:xfrm>
          <a:prstGeom prst="rect">
            <a:avLst/>
          </a:prstGeom>
          <a:solidFill>
            <a:srgbClr val="FFFF00"/>
          </a:solidFill>
        </p:spPr>
        <p:txBody>
          <a:bodyPr wrap="square" rtlCol="0">
            <a:spAutoFit/>
          </a:bodyPr>
          <a:lstStyle/>
          <a:p>
            <a:endParaRPr lang="en-US" dirty="0"/>
          </a:p>
        </p:txBody>
      </p:sp>
      <p:sp>
        <p:nvSpPr>
          <p:cNvPr id="2" name="Slide Image Placeholder 1"/>
          <p:cNvSpPr>
            <a:spLocks noGrp="1" noRot="1" noChangeAspect="1"/>
          </p:cNvSpPr>
          <p:nvPr>
            <p:ph type="sldImg"/>
          </p:nvPr>
        </p:nvSpPr>
        <p:spPr>
          <a:xfrm>
            <a:off x="454025" y="176213"/>
            <a:ext cx="6196013" cy="3486150"/>
          </a:xfrm>
        </p:spPr>
      </p:sp>
      <p:sp>
        <p:nvSpPr>
          <p:cNvPr id="3" name="Notes Placeholder 2"/>
          <p:cNvSpPr>
            <a:spLocks noGrp="1"/>
          </p:cNvSpPr>
          <p:nvPr>
            <p:ph type="body" idx="1"/>
          </p:nvPr>
        </p:nvSpPr>
        <p:spPr>
          <a:xfrm>
            <a:off x="289368" y="4004843"/>
            <a:ext cx="6412376" cy="5023411"/>
          </a:xfrm>
          <a:noFill/>
          <a:effectLst>
            <a:outerShdw blurRad="50800" dist="50800" dir="5400000" algn="ctr" rotWithShape="0">
              <a:schemeClr val="bg1"/>
            </a:outerShdw>
          </a:effectLst>
        </p:spPr>
        <p:txBody>
          <a:bodyPr>
            <a:normAutofit/>
          </a:bodyPr>
          <a:lstStyle/>
          <a:p>
            <a:pPr eaLnBrk="1" hangingPunct="1">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17</a:t>
            </a:fld>
            <a:endParaRPr lang="en-US" dirty="0"/>
          </a:p>
        </p:txBody>
      </p:sp>
    </p:spTree>
    <p:extLst>
      <p:ext uri="{BB962C8B-B14F-4D97-AF65-F5344CB8AC3E}">
        <p14:creationId xmlns:p14="http://schemas.microsoft.com/office/powerpoint/2010/main" val="43672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6288" y="4275852"/>
            <a:ext cx="2017222" cy="213971"/>
          </a:xfrm>
          <a:prstGeom prst="rect">
            <a:avLst/>
          </a:prstGeom>
          <a:solidFill>
            <a:srgbClr val="FFFF00"/>
          </a:solidFill>
        </p:spPr>
        <p:txBody>
          <a:bodyPr wrap="square" lIns="90788" tIns="45394" rIns="90788" bIns="45394" rtlCol="0">
            <a:spAutoFit/>
          </a:bodyPr>
          <a:lstStyle/>
          <a:p>
            <a:endParaRPr lang="en-US" sz="800" dirty="0"/>
          </a:p>
        </p:txBody>
      </p:sp>
      <p:sp>
        <p:nvSpPr>
          <p:cNvPr id="5" name="TextBox 4"/>
          <p:cNvSpPr txBox="1"/>
          <p:nvPr/>
        </p:nvSpPr>
        <p:spPr>
          <a:xfrm>
            <a:off x="706027" y="4124495"/>
            <a:ext cx="5433891" cy="213971"/>
          </a:xfrm>
          <a:prstGeom prst="rect">
            <a:avLst/>
          </a:prstGeom>
          <a:solidFill>
            <a:srgbClr val="FFFF00"/>
          </a:solidFill>
        </p:spPr>
        <p:txBody>
          <a:bodyPr wrap="square" lIns="90788" tIns="45394" rIns="90788" bIns="45394" rtlCol="0">
            <a:spAutoFit/>
          </a:bodyPr>
          <a:lstStyle/>
          <a:p>
            <a:endParaRPr lang="en-US" sz="800" dirty="0"/>
          </a:p>
        </p:txBody>
      </p:sp>
      <p:sp>
        <p:nvSpPr>
          <p:cNvPr id="2" name="Slide Image Placeholder 1"/>
          <p:cNvSpPr>
            <a:spLocks noGrp="1" noRot="1" noChangeAspect="1"/>
          </p:cNvSpPr>
          <p:nvPr>
            <p:ph type="sldImg"/>
          </p:nvPr>
        </p:nvSpPr>
        <p:spPr>
          <a:xfrm>
            <a:off x="403225" y="592138"/>
            <a:ext cx="6153150" cy="3462337"/>
          </a:xfrm>
        </p:spPr>
      </p:sp>
      <p:sp>
        <p:nvSpPr>
          <p:cNvPr id="3" name="Notes Placeholder 2"/>
          <p:cNvSpPr>
            <a:spLocks noGrp="1"/>
          </p:cNvSpPr>
          <p:nvPr>
            <p:ph type="body" idx="1"/>
          </p:nvPr>
        </p:nvSpPr>
        <p:spPr>
          <a:xfrm>
            <a:off x="695941" y="4162334"/>
            <a:ext cx="5567532" cy="470469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18</a:t>
            </a:fld>
            <a:endParaRPr lang="en-US" dirty="0"/>
          </a:p>
        </p:txBody>
      </p:sp>
    </p:spTree>
    <p:extLst>
      <p:ext uri="{BB962C8B-B14F-4D97-AF65-F5344CB8AC3E}">
        <p14:creationId xmlns:p14="http://schemas.microsoft.com/office/powerpoint/2010/main" val="314694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38138"/>
            <a:ext cx="6188075" cy="3481387"/>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19</a:t>
            </a:fld>
            <a:endParaRPr lang="en-US" dirty="0"/>
          </a:p>
        </p:txBody>
      </p:sp>
    </p:spTree>
    <p:extLst>
      <p:ext uri="{BB962C8B-B14F-4D97-AF65-F5344CB8AC3E}">
        <p14:creationId xmlns:p14="http://schemas.microsoft.com/office/powerpoint/2010/main" val="134982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rPr>
              <a:t>The Department of Energy Organization Act of 1977 established EIA as the primary federal government authority on energy statistics and analysis, building upon systems and organizations first established in 1974 following the oil market disruption of 1973. Located in Washington, DC, EIA is an organization of about 370 federal employees, with an annual budget in Fiscal Year 2016 of $122 million.</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The cornerstone of EIA’s mission</a:t>
            </a:r>
            <a:r>
              <a:rPr lang="en-US" sz="1600" baseline="0" dirty="0" smtClean="0"/>
              <a:t> was, and still is, its impartiality and independence, which </a:t>
            </a:r>
            <a:r>
              <a:rPr lang="en-US" sz="1600" dirty="0" smtClean="0"/>
              <a:t>promotes sound policymaking</a:t>
            </a:r>
            <a:r>
              <a:rPr lang="en-US" sz="1600" baseline="0" dirty="0" smtClean="0"/>
              <a:t> and</a:t>
            </a:r>
            <a:r>
              <a:rPr lang="en-US" sz="1600" dirty="0" smtClean="0"/>
              <a:t> efficient markets. Overall, EIA helps support a public understanding of energy and its interaction with the economy and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a:t>
            </a:fld>
            <a:endParaRPr lang="en-US" dirty="0"/>
          </a:p>
        </p:txBody>
      </p:sp>
    </p:spTree>
    <p:extLst>
      <p:ext uri="{BB962C8B-B14F-4D97-AF65-F5344CB8AC3E}">
        <p14:creationId xmlns:p14="http://schemas.microsoft.com/office/powerpoint/2010/main" val="1190850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20</a:t>
            </a:fld>
            <a:endParaRPr lang="en-US" dirty="0"/>
          </a:p>
        </p:txBody>
      </p:sp>
    </p:spTree>
    <p:extLst>
      <p:ext uri="{BB962C8B-B14F-4D97-AF65-F5344CB8AC3E}">
        <p14:creationId xmlns:p14="http://schemas.microsoft.com/office/powerpoint/2010/main" val="418521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700" y="4305300"/>
            <a:ext cx="2032000" cy="215444"/>
          </a:xfrm>
          <a:prstGeom prst="rect">
            <a:avLst/>
          </a:prstGeom>
          <a:solidFill>
            <a:srgbClr val="FFFF00"/>
          </a:solidFill>
        </p:spPr>
        <p:txBody>
          <a:bodyPr wrap="square" rtlCol="0">
            <a:spAutoFit/>
          </a:bodyPr>
          <a:lstStyle/>
          <a:p>
            <a:endParaRPr lang="en-US" sz="800" dirty="0"/>
          </a:p>
        </p:txBody>
      </p:sp>
      <p:sp>
        <p:nvSpPr>
          <p:cNvPr id="5" name="TextBox 4"/>
          <p:cNvSpPr txBox="1"/>
          <p:nvPr/>
        </p:nvSpPr>
        <p:spPr>
          <a:xfrm>
            <a:off x="711200" y="4152900"/>
            <a:ext cx="5473700" cy="215444"/>
          </a:xfrm>
          <a:prstGeom prst="rect">
            <a:avLst/>
          </a:prstGeom>
          <a:solidFill>
            <a:srgbClr val="FFFF00"/>
          </a:solidFill>
        </p:spPr>
        <p:txBody>
          <a:bodyPr wrap="square" rtlCol="0">
            <a:spAutoFit/>
          </a:bodyPr>
          <a:lstStyle/>
          <a:p>
            <a:endParaRPr lang="en-US" sz="800" dirty="0"/>
          </a:p>
        </p:txBody>
      </p:sp>
      <p:sp>
        <p:nvSpPr>
          <p:cNvPr id="2" name="Slide Image Placeholder 1"/>
          <p:cNvSpPr>
            <a:spLocks noGrp="1" noRot="1" noChangeAspect="1"/>
          </p:cNvSpPr>
          <p:nvPr>
            <p:ph type="sldImg"/>
          </p:nvPr>
        </p:nvSpPr>
        <p:spPr>
          <a:xfrm>
            <a:off x="406400" y="595313"/>
            <a:ext cx="6197600" cy="3486150"/>
          </a:xfrm>
        </p:spPr>
      </p:sp>
      <p:sp>
        <p:nvSpPr>
          <p:cNvPr id="3" name="Notes Placeholder 2"/>
          <p:cNvSpPr>
            <a:spLocks noGrp="1"/>
          </p:cNvSpPr>
          <p:nvPr>
            <p:ph type="body" idx="1"/>
          </p:nvPr>
        </p:nvSpPr>
        <p:spPr>
          <a:xfrm>
            <a:off x="701040" y="4191000"/>
            <a:ext cx="5608320" cy="47371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21</a:t>
            </a:fld>
            <a:endParaRPr lang="en-US" dirty="0"/>
          </a:p>
        </p:txBody>
      </p:sp>
    </p:spTree>
    <p:extLst>
      <p:ext uri="{BB962C8B-B14F-4D97-AF65-F5344CB8AC3E}">
        <p14:creationId xmlns:p14="http://schemas.microsoft.com/office/powerpoint/2010/main" val="3618557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49300" y="7188200"/>
            <a:ext cx="4940300" cy="215900"/>
          </a:xfrm>
          <a:prstGeom prst="rect">
            <a:avLst/>
          </a:prstGeom>
          <a:solidFill>
            <a:srgbClr val="FFFF00"/>
          </a:solidFill>
        </p:spPr>
        <p:txBody>
          <a:bodyPr wrap="square" rtlCol="0">
            <a:spAutoFit/>
          </a:bodyPr>
          <a:lstStyle/>
          <a:p>
            <a:endParaRPr lang="en-US" sz="800" dirty="0"/>
          </a:p>
        </p:txBody>
      </p:sp>
      <p:sp>
        <p:nvSpPr>
          <p:cNvPr id="9" name="TextBox 8"/>
          <p:cNvSpPr txBox="1"/>
          <p:nvPr/>
        </p:nvSpPr>
        <p:spPr>
          <a:xfrm>
            <a:off x="736600" y="6743700"/>
            <a:ext cx="1689100" cy="215444"/>
          </a:xfrm>
          <a:prstGeom prst="rect">
            <a:avLst/>
          </a:prstGeom>
          <a:solidFill>
            <a:srgbClr val="FFFF00"/>
          </a:solidFill>
        </p:spPr>
        <p:txBody>
          <a:bodyPr wrap="square" rtlCol="0">
            <a:spAutoFit/>
          </a:bodyPr>
          <a:lstStyle/>
          <a:p>
            <a:endParaRPr lang="en-US" sz="800" dirty="0"/>
          </a:p>
        </p:txBody>
      </p:sp>
      <p:sp>
        <p:nvSpPr>
          <p:cNvPr id="7" name="TextBox 6"/>
          <p:cNvSpPr txBox="1"/>
          <p:nvPr/>
        </p:nvSpPr>
        <p:spPr>
          <a:xfrm>
            <a:off x="2235200" y="6375400"/>
            <a:ext cx="4025900" cy="369332"/>
          </a:xfrm>
          <a:prstGeom prst="rect">
            <a:avLst/>
          </a:prstGeom>
          <a:solidFill>
            <a:srgbClr val="FFFF00"/>
          </a:solidFill>
        </p:spPr>
        <p:txBody>
          <a:bodyPr wrap="square" rtlCol="0">
            <a:spAutoFit/>
          </a:bodyPr>
          <a:lstStyle/>
          <a:p>
            <a:endParaRPr lang="en-US" dirty="0"/>
          </a:p>
        </p:txBody>
      </p:sp>
      <p:sp>
        <p:nvSpPr>
          <p:cNvPr id="6" name="TextBox 5"/>
          <p:cNvSpPr txBox="1"/>
          <p:nvPr/>
        </p:nvSpPr>
        <p:spPr>
          <a:xfrm>
            <a:off x="774700" y="4432300"/>
            <a:ext cx="5130800" cy="368300"/>
          </a:xfrm>
          <a:prstGeom prst="rect">
            <a:avLst/>
          </a:prstGeom>
          <a:solidFill>
            <a:srgbClr val="FFFF00"/>
          </a:solidFill>
        </p:spPr>
        <p:txBody>
          <a:bodyPr wrap="square" rtlCol="0">
            <a:spAutoFit/>
          </a:bodyPr>
          <a:lstStyle/>
          <a:p>
            <a:endParaRPr lang="en-US" dirty="0"/>
          </a:p>
        </p:txBody>
      </p:sp>
      <p:sp>
        <p:nvSpPr>
          <p:cNvPr id="2" name="Slide Image Placeholder 1"/>
          <p:cNvSpPr>
            <a:spLocks noGrp="1" noRot="1" noChangeAspect="1"/>
          </p:cNvSpPr>
          <p:nvPr>
            <p:ph type="sldImg"/>
          </p:nvPr>
        </p:nvSpPr>
        <p:spPr>
          <a:xfrm>
            <a:off x="171450" y="696913"/>
            <a:ext cx="6197600" cy="3486150"/>
          </a:xfrm>
        </p:spPr>
      </p:sp>
      <p:sp>
        <p:nvSpPr>
          <p:cNvPr id="3" name="Notes Placeholder 2"/>
          <p:cNvSpPr>
            <a:spLocks noGrp="1"/>
          </p:cNvSpPr>
          <p:nvPr>
            <p:ph type="body" idx="1"/>
          </p:nvPr>
        </p:nvSpPr>
        <p:spPr>
          <a:noFill/>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22</a:t>
            </a:fld>
            <a:endParaRPr lang="en-US" dirty="0"/>
          </a:p>
        </p:txBody>
      </p:sp>
    </p:spTree>
    <p:extLst>
      <p:ext uri="{BB962C8B-B14F-4D97-AF65-F5344CB8AC3E}">
        <p14:creationId xmlns:p14="http://schemas.microsoft.com/office/powerpoint/2010/main" val="427041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23</a:t>
            </a:fld>
            <a:endParaRPr lang="en-US" dirty="0"/>
          </a:p>
        </p:txBody>
      </p:sp>
    </p:spTree>
    <p:extLst>
      <p:ext uri="{BB962C8B-B14F-4D97-AF65-F5344CB8AC3E}">
        <p14:creationId xmlns:p14="http://schemas.microsoft.com/office/powerpoint/2010/main" val="3776613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700" y="4305300"/>
            <a:ext cx="2032000" cy="215444"/>
          </a:xfrm>
          <a:prstGeom prst="rect">
            <a:avLst/>
          </a:prstGeom>
          <a:solidFill>
            <a:srgbClr val="FFFF00"/>
          </a:solidFill>
        </p:spPr>
        <p:txBody>
          <a:bodyPr wrap="square" rtlCol="0">
            <a:spAutoFit/>
          </a:bodyPr>
          <a:lstStyle/>
          <a:p>
            <a:endParaRPr lang="en-US" sz="800" dirty="0"/>
          </a:p>
        </p:txBody>
      </p:sp>
      <p:sp>
        <p:nvSpPr>
          <p:cNvPr id="5" name="TextBox 4"/>
          <p:cNvSpPr txBox="1"/>
          <p:nvPr/>
        </p:nvSpPr>
        <p:spPr>
          <a:xfrm>
            <a:off x="711200" y="4152900"/>
            <a:ext cx="5473700" cy="215444"/>
          </a:xfrm>
          <a:prstGeom prst="rect">
            <a:avLst/>
          </a:prstGeom>
          <a:solidFill>
            <a:srgbClr val="FFFF00"/>
          </a:solidFill>
        </p:spPr>
        <p:txBody>
          <a:bodyPr wrap="square" rtlCol="0">
            <a:spAutoFit/>
          </a:bodyPr>
          <a:lstStyle/>
          <a:p>
            <a:endParaRPr lang="en-US" sz="800" dirty="0"/>
          </a:p>
        </p:txBody>
      </p:sp>
      <p:sp>
        <p:nvSpPr>
          <p:cNvPr id="2" name="Slide Image Placeholder 1"/>
          <p:cNvSpPr>
            <a:spLocks noGrp="1" noRot="1" noChangeAspect="1"/>
          </p:cNvSpPr>
          <p:nvPr>
            <p:ph type="sldImg"/>
          </p:nvPr>
        </p:nvSpPr>
        <p:spPr>
          <a:xfrm>
            <a:off x="406400" y="595313"/>
            <a:ext cx="6197600" cy="3486150"/>
          </a:xfrm>
        </p:spPr>
      </p:sp>
      <p:sp>
        <p:nvSpPr>
          <p:cNvPr id="3" name="Notes Placeholder 2"/>
          <p:cNvSpPr>
            <a:spLocks noGrp="1"/>
          </p:cNvSpPr>
          <p:nvPr>
            <p:ph type="body" idx="1"/>
          </p:nvPr>
        </p:nvSpPr>
        <p:spPr>
          <a:xfrm>
            <a:off x="701040" y="4191000"/>
            <a:ext cx="5608320" cy="47371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24</a:t>
            </a:fld>
            <a:endParaRPr lang="en-US" dirty="0"/>
          </a:p>
        </p:txBody>
      </p:sp>
    </p:spTree>
    <p:extLst>
      <p:ext uri="{BB962C8B-B14F-4D97-AF65-F5344CB8AC3E}">
        <p14:creationId xmlns:p14="http://schemas.microsoft.com/office/powerpoint/2010/main" val="889236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700" y="4305300"/>
            <a:ext cx="2032000" cy="215444"/>
          </a:xfrm>
          <a:prstGeom prst="rect">
            <a:avLst/>
          </a:prstGeom>
          <a:solidFill>
            <a:srgbClr val="FFFF00"/>
          </a:solidFill>
        </p:spPr>
        <p:txBody>
          <a:bodyPr wrap="square" rtlCol="0">
            <a:spAutoFit/>
          </a:bodyPr>
          <a:lstStyle/>
          <a:p>
            <a:endParaRPr lang="en-US" sz="800" dirty="0"/>
          </a:p>
        </p:txBody>
      </p:sp>
      <p:sp>
        <p:nvSpPr>
          <p:cNvPr id="5" name="TextBox 4"/>
          <p:cNvSpPr txBox="1"/>
          <p:nvPr/>
        </p:nvSpPr>
        <p:spPr>
          <a:xfrm>
            <a:off x="711200" y="4152900"/>
            <a:ext cx="5473700" cy="215444"/>
          </a:xfrm>
          <a:prstGeom prst="rect">
            <a:avLst/>
          </a:prstGeom>
          <a:solidFill>
            <a:srgbClr val="FFFF00"/>
          </a:solidFill>
        </p:spPr>
        <p:txBody>
          <a:bodyPr wrap="square" rtlCol="0">
            <a:spAutoFit/>
          </a:bodyPr>
          <a:lstStyle/>
          <a:p>
            <a:endParaRPr lang="en-US" sz="800" dirty="0"/>
          </a:p>
        </p:txBody>
      </p:sp>
      <p:sp>
        <p:nvSpPr>
          <p:cNvPr id="2" name="Slide Image Placeholder 1"/>
          <p:cNvSpPr>
            <a:spLocks noGrp="1" noRot="1" noChangeAspect="1"/>
          </p:cNvSpPr>
          <p:nvPr>
            <p:ph type="sldImg"/>
          </p:nvPr>
        </p:nvSpPr>
        <p:spPr>
          <a:xfrm>
            <a:off x="406400" y="595313"/>
            <a:ext cx="6197600" cy="3486150"/>
          </a:xfrm>
        </p:spPr>
      </p:sp>
      <p:sp>
        <p:nvSpPr>
          <p:cNvPr id="3" name="Notes Placeholder 2"/>
          <p:cNvSpPr>
            <a:spLocks noGrp="1"/>
          </p:cNvSpPr>
          <p:nvPr>
            <p:ph type="body" idx="1"/>
          </p:nvPr>
        </p:nvSpPr>
        <p:spPr>
          <a:xfrm>
            <a:off x="701040" y="4191000"/>
            <a:ext cx="5608320" cy="47371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25</a:t>
            </a:fld>
            <a:endParaRPr lang="en-US" dirty="0"/>
          </a:p>
        </p:txBody>
      </p:sp>
    </p:spTree>
    <p:extLst>
      <p:ext uri="{BB962C8B-B14F-4D97-AF65-F5344CB8AC3E}">
        <p14:creationId xmlns:p14="http://schemas.microsoft.com/office/powerpoint/2010/main" val="1772648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26</a:t>
            </a:fld>
            <a:endParaRPr lang="en-US" dirty="0"/>
          </a:p>
        </p:txBody>
      </p:sp>
    </p:spTree>
    <p:extLst>
      <p:ext uri="{BB962C8B-B14F-4D97-AF65-F5344CB8AC3E}">
        <p14:creationId xmlns:p14="http://schemas.microsoft.com/office/powerpoint/2010/main" val="25427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3</a:t>
            </a:fld>
            <a:endParaRPr lang="en-US" dirty="0"/>
          </a:p>
        </p:txBody>
      </p:sp>
    </p:spTree>
    <p:extLst>
      <p:ext uri="{BB962C8B-B14F-4D97-AF65-F5344CB8AC3E}">
        <p14:creationId xmlns:p14="http://schemas.microsoft.com/office/powerpoint/2010/main" val="11996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EIA’s data and analyses reaches a range of stakeholders, both inside and outside the government.</a:t>
            </a:r>
            <a:r>
              <a:rPr lang="en-US" sz="1600" baseline="0" dirty="0" smtClean="0"/>
              <a:t> </a:t>
            </a:r>
          </a:p>
          <a:p>
            <a:endParaRPr lang="en-US" sz="1600" dirty="0"/>
          </a:p>
          <a:p>
            <a:r>
              <a:rPr lang="en-US" sz="1600" baseline="0" dirty="0" smtClean="0"/>
              <a:t>The majority of our stakeholders are outside the government, with people involved in the energy sector, the financial and consulting business, general business and industry, and private citizens accounting for over 80% of our website visitors, according to recent survey results.</a:t>
            </a:r>
            <a:endParaRPr lang="en-US" sz="1600" dirty="0"/>
          </a:p>
        </p:txBody>
      </p:sp>
      <p:sp>
        <p:nvSpPr>
          <p:cNvPr id="4" name="Slide Number Placeholder 3"/>
          <p:cNvSpPr>
            <a:spLocks noGrp="1"/>
          </p:cNvSpPr>
          <p:nvPr>
            <p:ph type="sldNum" sz="quarter" idx="10"/>
          </p:nvPr>
        </p:nvSpPr>
        <p:spPr/>
        <p:txBody>
          <a:bodyPr/>
          <a:lstStyle/>
          <a:p>
            <a:fld id="{C7A6C611-D0DD-4747-A023-ED17C99CD98F}" type="slidenum">
              <a:rPr lang="en-US" smtClean="0"/>
              <a:pPr/>
              <a:t>4</a:t>
            </a:fld>
            <a:endParaRPr lang="en-US" dirty="0"/>
          </a:p>
        </p:txBody>
      </p:sp>
    </p:spTree>
    <p:extLst>
      <p:ext uri="{BB962C8B-B14F-4D97-AF65-F5344CB8AC3E}">
        <p14:creationId xmlns:p14="http://schemas.microsoft.com/office/powerpoint/2010/main" val="53868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5</a:t>
            </a:fld>
            <a:endParaRPr lang="en-US" dirty="0"/>
          </a:p>
        </p:txBody>
      </p:sp>
    </p:spTree>
    <p:extLst>
      <p:ext uri="{BB962C8B-B14F-4D97-AF65-F5344CB8AC3E}">
        <p14:creationId xmlns:p14="http://schemas.microsoft.com/office/powerpoint/2010/main" val="167552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6</a:t>
            </a:fld>
            <a:endParaRPr lang="en-US" dirty="0"/>
          </a:p>
        </p:txBody>
      </p:sp>
    </p:spTree>
    <p:extLst>
      <p:ext uri="{BB962C8B-B14F-4D97-AF65-F5344CB8AC3E}">
        <p14:creationId xmlns:p14="http://schemas.microsoft.com/office/powerpoint/2010/main" val="385580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7</a:t>
            </a:fld>
            <a:endParaRPr lang="en-US" dirty="0"/>
          </a:p>
        </p:txBody>
      </p:sp>
    </p:spTree>
    <p:extLst>
      <p:ext uri="{BB962C8B-B14F-4D97-AF65-F5344CB8AC3E}">
        <p14:creationId xmlns:p14="http://schemas.microsoft.com/office/powerpoint/2010/main" val="27218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8</a:t>
            </a:fld>
            <a:endParaRPr lang="en-US" dirty="0"/>
          </a:p>
        </p:txBody>
      </p:sp>
    </p:spTree>
    <p:extLst>
      <p:ext uri="{BB962C8B-B14F-4D97-AF65-F5344CB8AC3E}">
        <p14:creationId xmlns:p14="http://schemas.microsoft.com/office/powerpoint/2010/main" val="245002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9</a:t>
            </a:fld>
            <a:endParaRPr lang="en-US" dirty="0"/>
          </a:p>
        </p:txBody>
      </p:sp>
    </p:spTree>
    <p:extLst>
      <p:ext uri="{BB962C8B-B14F-4D97-AF65-F5344CB8AC3E}">
        <p14:creationId xmlns:p14="http://schemas.microsoft.com/office/powerpoint/2010/main" val="3619737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181513" y="4772025"/>
            <a:ext cx="391148" cy="270213"/>
          </a:xfrm>
          <a:prstGeom prst="rect">
            <a:avLst/>
          </a:prstGeom>
          <a:noFill/>
          <a:ln>
            <a:noFill/>
          </a:ln>
        </p:spPr>
      </p:pic>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2"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44001" y="48085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cxnSp>
        <p:nvCxnSpPr>
          <p:cNvPr id="7"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6"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pic>
        <p:nvPicPr>
          <p:cNvPr id="1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1"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400" baseline="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5"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2" name="Title 1"/>
          <p:cNvSpPr>
            <a:spLocks noGrp="1"/>
          </p:cNvSpPr>
          <p:nvPr>
            <p:ph type="title"/>
          </p:nvPr>
        </p:nvSpPr>
        <p:spPr>
          <a:xfrm>
            <a:off x="457200" y="123825"/>
            <a:ext cx="8269288" cy="65722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059656"/>
            <a:ext cx="7772400" cy="3390900"/>
          </a:xfrm>
          <a:prstGeom prst="rect">
            <a:avLst/>
          </a:prstGeom>
        </p:spPr>
        <p:txBody>
          <a:bodyPr/>
          <a:lstStyle/>
          <a:p>
            <a:pPr lvl="0"/>
            <a:endParaRPr lang="en-US" noProof="0" dirty="0" smtClean="0"/>
          </a:p>
        </p:txBody>
      </p:sp>
      <p:sp>
        <p:nvSpPr>
          <p:cNvPr id="6"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19EAD42F-94A8-483B-B9EC-47CE663E879A}" type="slidenum">
              <a:rPr lang="en-US"/>
              <a:pPr>
                <a:defRPr/>
              </a:pPr>
              <a:t>‹#›</a:t>
            </a:fld>
            <a:endParaRPr lang="en-US" dirty="0"/>
          </a:p>
        </p:txBody>
      </p:sp>
      <p:sp>
        <p:nvSpPr>
          <p:cNvPr id="9"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smtClean="0">
                <a:solidFill>
                  <a:srgbClr val="FFFFFF"/>
                </a:solidFill>
              </a:rPr>
              <a:t>Adam Sieminski, 9th Annual Kosciuszko Chair Conference November 12, 2016</a:t>
            </a:r>
            <a:endParaRPr lang="en-US" sz="900" i="1" dirty="0">
              <a:solidFill>
                <a:schemeClr val="bg1"/>
              </a:solidFill>
            </a:endParaRPr>
          </a:p>
        </p:txBody>
      </p:sp>
    </p:spTree>
    <p:extLst>
      <p:ext uri="{BB962C8B-B14F-4D97-AF65-F5344CB8AC3E}">
        <p14:creationId xmlns:p14="http://schemas.microsoft.com/office/powerpoint/2010/main" val="1755944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5"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2" name="Title 1"/>
          <p:cNvSpPr>
            <a:spLocks noGrp="1"/>
          </p:cNvSpPr>
          <p:nvPr>
            <p:ph type="title"/>
          </p:nvPr>
        </p:nvSpPr>
        <p:spPr>
          <a:xfrm>
            <a:off x="457200" y="123825"/>
            <a:ext cx="8269288" cy="65722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059656"/>
            <a:ext cx="7772400" cy="3390900"/>
          </a:xfrm>
          <a:prstGeom prst="rect">
            <a:avLst/>
          </a:prstGeom>
        </p:spPr>
        <p:txBody>
          <a:bodyPr/>
          <a:lstStyle/>
          <a:p>
            <a:pPr lvl="0"/>
            <a:endParaRPr lang="en-US" noProof="0" dirty="0" smtClean="0"/>
          </a:p>
        </p:txBody>
      </p:sp>
      <p:sp>
        <p:nvSpPr>
          <p:cNvPr id="6"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3ACDEF69-D9BB-48C2-90C4-E35602CF9338}" type="slidenum">
              <a:rPr lang="en-US"/>
              <a:pPr>
                <a:defRPr/>
              </a:pPr>
              <a:t>‹#›</a:t>
            </a:fld>
            <a:endParaRPr lang="en-US" dirty="0"/>
          </a:p>
        </p:txBody>
      </p:sp>
      <p:sp>
        <p:nvSpPr>
          <p:cNvPr id="9"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smtClean="0">
                <a:solidFill>
                  <a:srgbClr val="FFFFFF"/>
                </a:solidFill>
              </a:rPr>
              <a:t>Adam Sieminski, 9th Annual Kosciuszko Chair Conference November 12, 2016</a:t>
            </a:r>
            <a:endParaRPr lang="en-US" sz="900" i="1" dirty="0">
              <a:solidFill>
                <a:schemeClr val="bg1"/>
              </a:solidFill>
            </a:endParaRPr>
          </a:p>
        </p:txBody>
      </p:sp>
    </p:spTree>
    <p:extLst>
      <p:ext uri="{BB962C8B-B14F-4D97-AF65-F5344CB8AC3E}">
        <p14:creationId xmlns:p14="http://schemas.microsoft.com/office/powerpoint/2010/main" val="414136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2 Content over Text">
    <p:spTree>
      <p:nvGrpSpPr>
        <p:cNvPr id="1" name=""/>
        <p:cNvGrpSpPr/>
        <p:nvPr/>
      </p:nvGrpSpPr>
      <p:grpSpPr>
        <a:xfrm>
          <a:off x="0" y="0"/>
          <a:ext cx="0" cy="0"/>
          <a:chOff x="0" y="0"/>
          <a:chExt cx="0" cy="0"/>
        </a:xfrm>
      </p:grpSpPr>
      <p:pic>
        <p:nvPicPr>
          <p:cNvPr id="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3"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4"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84572DF5-4212-402C-BE74-7E3FD5BB0500}" type="slidenum">
              <a:rPr lang="en-US"/>
              <a:pPr>
                <a:defRPr/>
              </a:pPr>
              <a:t>‹#›</a:t>
            </a:fld>
            <a:endParaRPr lang="en-US" dirty="0"/>
          </a:p>
        </p:txBody>
      </p:sp>
      <p:sp>
        <p:nvSpPr>
          <p:cNvPr id="7"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smtClean="0">
                <a:solidFill>
                  <a:srgbClr val="FFFFFF"/>
                </a:solidFill>
              </a:rPr>
              <a:t>Adam Sieminski, 9th Annual Kosciuszko Chair Conference November 12, 2016</a:t>
            </a:r>
            <a:endParaRPr lang="en-US" sz="900" i="1" dirty="0">
              <a:solidFill>
                <a:schemeClr val="bg1"/>
              </a:solidFill>
            </a:endParaRPr>
          </a:p>
        </p:txBody>
      </p:sp>
    </p:spTree>
    <p:extLst>
      <p:ext uri="{BB962C8B-B14F-4D97-AF65-F5344CB8AC3E}">
        <p14:creationId xmlns:p14="http://schemas.microsoft.com/office/powerpoint/2010/main" val="78951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sp>
        <p:nvSpPr>
          <p:cNvPr id="10"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pic>
        <p:nvPicPr>
          <p:cNvPr id="16" name="Picture 11" descr="icon_row-01.png"/>
          <p:cNvPicPr>
            <a:picLocks noChangeAspect="1"/>
          </p:cNvPicPr>
          <p:nvPr userDrawn="1"/>
        </p:nvPicPr>
        <p:blipFill>
          <a:blip r:embed="rId3"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9" y="4842406"/>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57150"/>
            <a:ext cx="8050306" cy="857250"/>
          </a:xfrm>
          <a:prstGeom prst="rect">
            <a:avLst/>
          </a:prstGeom>
        </p:spPr>
        <p:txBody>
          <a:bodyPr anchor="b"/>
          <a:lstStyle>
            <a:lvl1pPr>
              <a:defRPr sz="255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6" name="Text Placeholder 5"/>
          <p:cNvSpPr>
            <a:spLocks noGrp="1"/>
          </p:cNvSpPr>
          <p:nvPr>
            <p:ph type="body" sz="quarter" idx="12"/>
          </p:nvPr>
        </p:nvSpPr>
        <p:spPr>
          <a:xfrm>
            <a:off x="636494" y="988359"/>
            <a:ext cx="8050212" cy="3442448"/>
          </a:xfrm>
          <a:prstGeom prst="rect">
            <a:avLst/>
          </a:prstGeom>
        </p:spPr>
        <p:txBody>
          <a:bodyPr/>
          <a:lstStyle>
            <a:lvl1pPr marL="175022" indent="-175022">
              <a:lnSpc>
                <a:spcPct val="100000"/>
              </a:lnSpc>
              <a:spcBef>
                <a:spcPts val="1200"/>
              </a:spcBef>
              <a:spcAft>
                <a:spcPts val="450"/>
              </a:spcAft>
              <a:defRPr sz="1650" i="0" kern="1200" baseline="0">
                <a:solidFill>
                  <a:schemeClr val="tx1"/>
                </a:solidFill>
                <a:latin typeface="+mn-lt"/>
              </a:defRPr>
            </a:lvl1pPr>
            <a:lvl2pPr marL="517922" indent="-175022">
              <a:lnSpc>
                <a:spcPct val="100000"/>
              </a:lnSpc>
              <a:spcAft>
                <a:spcPts val="300"/>
              </a:spcAft>
              <a:defRPr sz="1200" i="0" kern="1200" baseline="0">
                <a:solidFill>
                  <a:schemeClr val="tx1"/>
                </a:solidFill>
                <a:latin typeface="+mn-lt"/>
              </a:defRPr>
            </a:lvl2pPr>
            <a:lvl3pPr marL="813197" indent="-127397">
              <a:lnSpc>
                <a:spcPct val="100000"/>
              </a:lnSpc>
              <a:spcAft>
                <a:spcPts val="300"/>
              </a:spcAft>
              <a:defRPr sz="1200" i="0" kern="1200" baseline="0">
                <a:solidFill>
                  <a:schemeClr val="tx1"/>
                </a:solidFill>
                <a:latin typeface="+mn-lt"/>
              </a:defRPr>
            </a:lvl3pPr>
            <a:lvl4pPr marL="1203722" indent="-175022">
              <a:lnSpc>
                <a:spcPct val="100000"/>
              </a:lnSpc>
              <a:spcAft>
                <a:spcPts val="300"/>
              </a:spcAft>
              <a:defRPr sz="1200" i="0" kern="1200" baseline="0">
                <a:solidFill>
                  <a:schemeClr val="tx1"/>
                </a:solidFill>
                <a:latin typeface="+mn-lt"/>
              </a:defRPr>
            </a:lvl4pPr>
            <a:lvl5pPr marL="1498997" indent="-127397">
              <a:lnSpc>
                <a:spcPct val="100000"/>
              </a:lnSpc>
              <a:spcAft>
                <a:spcPts val="300"/>
              </a:spcAft>
              <a:buFont typeface="Arial" pitchFamily="34" charset="0"/>
              <a:buChar char="•"/>
              <a:defRPr sz="12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506959" y="4909344"/>
            <a:ext cx="328613"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40" y="4772025"/>
            <a:ext cx="516411" cy="267462"/>
          </a:xfrm>
          <a:prstGeom prst="rect">
            <a:avLst/>
          </a:prstGeom>
          <a:noFill/>
        </p:spPr>
      </p:pic>
      <p:sp>
        <p:nvSpPr>
          <p:cNvPr id="11" name="Footer Placeholder 4"/>
          <p:cNvSpPr>
            <a:spLocks noGrp="1"/>
          </p:cNvSpPr>
          <p:nvPr>
            <p:ph type="ftr" sz="quarter" idx="3"/>
          </p:nvPr>
        </p:nvSpPr>
        <p:spPr>
          <a:xfrm>
            <a:off x="667512" y="4793456"/>
            <a:ext cx="3434588" cy="297748"/>
          </a:xfrm>
          <a:prstGeom prst="rect">
            <a:avLst/>
          </a:prstGeom>
        </p:spPr>
        <p:txBody>
          <a:bodyPr anchor="b"/>
          <a:lstStyle>
            <a:lvl1pPr>
              <a:defRPr sz="900" i="1">
                <a:solidFill>
                  <a:schemeClr val="bg1"/>
                </a:solidFill>
                <a:latin typeface="+mn-lt"/>
                <a:cs typeface="Times New Roman" pitchFamily="18" charset="0"/>
              </a:defRPr>
            </a:lvl1pPr>
          </a:lstStyle>
          <a:p>
            <a:r>
              <a:rPr lang="en-US" smtClean="0"/>
              <a:t>Adam Sieminski, 9th Annual Kosciuszko Chair Conference November 12, 2016</a:t>
            </a:r>
            <a:endParaRPr lang="en-US" dirty="0"/>
          </a:p>
        </p:txBody>
      </p:sp>
    </p:spTree>
    <p:extLst>
      <p:ext uri="{BB962C8B-B14F-4D97-AF65-F5344CB8AC3E}">
        <p14:creationId xmlns:p14="http://schemas.microsoft.com/office/powerpoint/2010/main" val="325988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sz="1000"/>
            </a:lvl1pPr>
          </a:lstStyle>
          <a:p>
            <a:pPr>
              <a:defRPr/>
            </a:pPr>
            <a:r>
              <a:rPr lang="en-US" smtClean="0"/>
              <a:t>Adam Sieminski, 9th Annual Kosciuszko Chair Conference November 12, 2016</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8"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dirty="0" smtClean="0"/>
              <a:t>Click to edit Master text styles</a:t>
            </a:r>
          </a:p>
        </p:txBody>
      </p:sp>
      <p:sp>
        <p:nvSpPr>
          <p:cNvPr id="16"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18"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9"/>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smtClean="0"/>
              <a:t>Section Title — click to edit</a:t>
            </a:r>
            <a:endParaRPr lang="en-US" dirty="0"/>
          </a:p>
        </p:txBody>
      </p: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10" name="Slide Number Placeholder 5"/>
          <p:cNvSpPr>
            <a:spLocks noGrp="1"/>
          </p:cNvSpPr>
          <p:nvPr>
            <p:ph type="sldNum" sz="quarter" idx="4"/>
          </p:nvPr>
        </p:nvSpPr>
        <p:spPr>
          <a:xfrm>
            <a:off x="864400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9th Annual Kosciuszko Chair Conference November 12, 2016</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22" cstate="print"/>
          <a:srcRect t="10667" b="10667"/>
          <a:stretch>
            <a:fillRect/>
          </a:stretch>
        </p:blipFill>
        <p:spPr bwMode="auto">
          <a:xfrm>
            <a:off x="0" y="4669632"/>
            <a:ext cx="9144000" cy="473869"/>
          </a:xfrm>
          <a:prstGeom prst="rect">
            <a:avLst/>
          </a:prstGeom>
          <a:noFill/>
          <a:ln w="9525">
            <a:noFill/>
            <a:miter lim="800000"/>
            <a:headEnd/>
            <a:tailEnd/>
          </a:ln>
        </p:spPr>
      </p:pic>
      <p:sp>
        <p:nvSpPr>
          <p:cNvPr id="1027" name="Rectangle 7"/>
          <p:cNvSpPr>
            <a:spLocks noChangeArrowheads="1"/>
          </p:cNvSpPr>
          <p:nvPr/>
        </p:nvSpPr>
        <p:spPr bwMode="auto">
          <a:xfrm>
            <a:off x="0" y="1"/>
            <a:ext cx="9144000" cy="69056"/>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479345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smtClean="0"/>
              <a:t>Adam Sieminski, 9th Annual Kosciuszko Chair Conference November 12, 2016</a:t>
            </a:r>
            <a:endParaRPr lang="en-US" dirty="0"/>
          </a:p>
        </p:txBody>
      </p:sp>
      <p:sp>
        <p:nvSpPr>
          <p:cNvPr id="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 id="2147485275" r:id="rId17"/>
    <p:sldLayoutId id="2147485276" r:id="rId18"/>
    <p:sldLayoutId id="2147485277" r:id="rId19"/>
    <p:sldLayoutId id="2147485278" r:id="rId20"/>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hyperlink" Target="http://www.eia.gov/todayinenergy" TargetMode="External"/><Relationship Id="rId3" Type="http://schemas.openxmlformats.org/officeDocument/2006/relationships/hyperlink" Target="http://www.eia.gov/" TargetMode="External"/><Relationship Id="rId7" Type="http://schemas.openxmlformats.org/officeDocument/2006/relationships/hyperlink" Target="http://www.eia.gov/mer"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www.eia.gov/ieo" TargetMode="External"/><Relationship Id="rId11" Type="http://schemas.openxmlformats.org/officeDocument/2006/relationships/hyperlink" Target="http://www.eia.gov/beta/international/?src=home-b1" TargetMode="External"/><Relationship Id="rId5" Type="http://schemas.openxmlformats.org/officeDocument/2006/relationships/hyperlink" Target="http://www.eia.gov/a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steo" TargetMode="External"/><Relationship Id="rId9" Type="http://schemas.openxmlformats.org/officeDocument/2006/relationships/hyperlink" Target="http://www.eia.gov/sta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740664"/>
            <a:ext cx="7063740" cy="821436"/>
          </a:xfrm>
        </p:spPr>
        <p:txBody>
          <a:bodyPr/>
          <a:lstStyle/>
          <a:p>
            <a:r>
              <a:rPr lang="en-US" i="1" dirty="0" smtClean="0"/>
              <a:t>EIA’s Energy Outlook 2016</a:t>
            </a:r>
            <a:endParaRPr lang="en-US" sz="2100" dirty="0"/>
          </a:p>
        </p:txBody>
      </p:sp>
      <p:sp>
        <p:nvSpPr>
          <p:cNvPr id="3" name="Text Placeholder 2"/>
          <p:cNvSpPr>
            <a:spLocks noGrp="1"/>
          </p:cNvSpPr>
          <p:nvPr>
            <p:ph type="body" sz="quarter" idx="10"/>
          </p:nvPr>
        </p:nvSpPr>
        <p:spPr>
          <a:xfrm>
            <a:off x="594360" y="2507085"/>
            <a:ext cx="7708392" cy="1062990"/>
          </a:xfrm>
        </p:spPr>
        <p:txBody>
          <a:bodyPr/>
          <a:lstStyle/>
          <a:p>
            <a:pPr lvl="0"/>
            <a:r>
              <a:rPr lang="en-US" dirty="0"/>
              <a:t>f</a:t>
            </a:r>
            <a:r>
              <a:rPr lang="en-US" dirty="0" smtClean="0"/>
              <a:t>or</a:t>
            </a:r>
          </a:p>
          <a:p>
            <a:pPr lvl="0"/>
            <a:r>
              <a:rPr lang="en-US" dirty="0"/>
              <a:t>9th Annual Kosciuszko Chair </a:t>
            </a:r>
            <a:r>
              <a:rPr lang="en-US" dirty="0" smtClean="0"/>
              <a:t>Conference</a:t>
            </a:r>
          </a:p>
          <a:p>
            <a:pPr lvl="0"/>
            <a:r>
              <a:rPr lang="en-US" dirty="0" smtClean="0"/>
              <a:t>November 12, 2016 | Washington, D.C.</a:t>
            </a:r>
          </a:p>
          <a:p>
            <a:pPr lvl="0"/>
            <a:endParaRPr lang="en-US" dirty="0"/>
          </a:p>
          <a:p>
            <a:pPr lvl="0"/>
            <a:r>
              <a:rPr lang="en-US" dirty="0"/>
              <a:t>by </a:t>
            </a:r>
          </a:p>
          <a:p>
            <a:pPr lvl="0"/>
            <a:r>
              <a:rPr lang="en-US" dirty="0"/>
              <a:t>Adam Sieminski, Administrator </a:t>
            </a:r>
          </a:p>
        </p:txBody>
      </p:sp>
    </p:spTree>
    <p:extLst>
      <p:ext uri="{BB962C8B-B14F-4D97-AF65-F5344CB8AC3E}">
        <p14:creationId xmlns:p14="http://schemas.microsoft.com/office/powerpoint/2010/main" val="359226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3"/>
          </p:nvPr>
        </p:nvSpPr>
        <p:spPr>
          <a:xfrm>
            <a:off x="666750" y="4793456"/>
            <a:ext cx="3698216" cy="295275"/>
          </a:xfrm>
        </p:spPr>
        <p:txBody>
          <a:bodyPr bIns="45720"/>
          <a:lstStyle/>
          <a:p>
            <a:r>
              <a:rPr lang="en-US" dirty="0"/>
              <a:t>Adam Sieminski, 9th Annual Kosciuszko Chair Conference</a:t>
            </a:r>
          </a:p>
          <a:p>
            <a:r>
              <a:rPr lang="en-US" dirty="0"/>
              <a:t>November 12, 2016</a:t>
            </a:r>
          </a:p>
        </p:txBody>
      </p:sp>
      <p:sp>
        <p:nvSpPr>
          <p:cNvPr id="6" name="Title 5"/>
          <p:cNvSpPr>
            <a:spLocks noGrp="1"/>
          </p:cNvSpPr>
          <p:nvPr>
            <p:ph type="title"/>
          </p:nvPr>
        </p:nvSpPr>
        <p:spPr/>
        <p:txBody>
          <a:bodyPr/>
          <a:lstStyle/>
          <a:p>
            <a:r>
              <a:rPr lang="en-US" sz="2200" dirty="0" smtClean="0"/>
              <a:t>Poland’s energy statistics</a:t>
            </a:r>
            <a:endParaRPr lang="en-US" sz="2200" dirty="0"/>
          </a:p>
        </p:txBody>
      </p:sp>
      <p:sp>
        <p:nvSpPr>
          <p:cNvPr id="12" name="Text Placeholder 11"/>
          <p:cNvSpPr>
            <a:spLocks noGrp="1"/>
          </p:cNvSpPr>
          <p:nvPr>
            <p:ph type="body" sz="quarter" idx="17"/>
          </p:nvPr>
        </p:nvSpPr>
        <p:spPr/>
        <p:txBody>
          <a:bodyPr/>
          <a:lstStyle/>
          <a:p>
            <a:r>
              <a:rPr lang="en-US" dirty="0" smtClean="0"/>
              <a:t>Source: </a:t>
            </a:r>
            <a:r>
              <a:rPr lang="en-US" dirty="0"/>
              <a:t>U.S. Energy Information Administration</a:t>
            </a:r>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10</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280155674"/>
              </p:ext>
            </p:extLst>
          </p:nvPr>
        </p:nvGraphicFramePr>
        <p:xfrm>
          <a:off x="685800" y="895344"/>
          <a:ext cx="8001000" cy="3274910"/>
        </p:xfrm>
        <a:graphic>
          <a:graphicData uri="http://schemas.openxmlformats.org/drawingml/2006/table">
            <a:tbl>
              <a:tblPr/>
              <a:tblGrid>
                <a:gridCol w="4165810"/>
                <a:gridCol w="2841441"/>
                <a:gridCol w="993749"/>
              </a:tblGrid>
              <a:tr h="306223">
                <a:tc gridSpan="2">
                  <a:txBody>
                    <a:bodyPr/>
                    <a:lstStyle/>
                    <a:p>
                      <a:pPr algn="l" fontAlgn="b"/>
                      <a:r>
                        <a:rPr lang="en-US" sz="1100" b="0" i="0" u="none" strike="noStrike" dirty="0">
                          <a:solidFill>
                            <a:srgbClr val="333333"/>
                          </a:solidFill>
                          <a:effectLst/>
                          <a:latin typeface="Arial" panose="020B0604020202020204" pitchFamily="34" charset="0"/>
                        </a:rPr>
                        <a:t> </a:t>
                      </a:r>
                    </a:p>
                  </a:txBody>
                  <a:tcPr marL="6707" marR="6707" marT="6707" marB="0" anchor="b">
                    <a:lnL>
                      <a:noFill/>
                    </a:lnL>
                    <a:lnR>
                      <a:noFill/>
                    </a:lnR>
                    <a:lnT>
                      <a:noFill/>
                    </a:lnT>
                    <a:lnB w="12700" cap="flat" cmpd="sng" algn="ctr">
                      <a:solidFill>
                        <a:srgbClr val="0096D7"/>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100" b="1" i="0" u="none" strike="noStrike" dirty="0">
                          <a:solidFill>
                            <a:srgbClr val="333333"/>
                          </a:solidFill>
                          <a:effectLst/>
                          <a:latin typeface="Arial" panose="020B0604020202020204" pitchFamily="34" charset="0"/>
                        </a:rPr>
                        <a:t>world rank</a:t>
                      </a:r>
                    </a:p>
                  </a:txBody>
                  <a:tcPr marL="6707" marR="6707" marT="6707" marB="0" anchor="b">
                    <a:lnL>
                      <a:noFill/>
                    </a:lnL>
                    <a:lnR>
                      <a:noFill/>
                    </a:lnR>
                    <a:lnT>
                      <a:noFill/>
                    </a:lnT>
                    <a:lnB w="12700" cap="flat" cmpd="sng" algn="ctr">
                      <a:solidFill>
                        <a:srgbClr val="0096D7"/>
                      </a:solidFill>
                      <a:prstDash val="solid"/>
                      <a:round/>
                      <a:headEnd type="none" w="med" len="med"/>
                      <a:tailEnd type="none" w="med" len="med"/>
                    </a:lnB>
                    <a:solidFill>
                      <a:srgbClr val="FFFFFF"/>
                    </a:solidFill>
                  </a:tcPr>
                </a:tc>
              </a:tr>
              <a:tr h="188937">
                <a:tc>
                  <a:txBody>
                    <a:bodyPr/>
                    <a:lstStyle/>
                    <a:p>
                      <a:pPr algn="l" fontAlgn="b"/>
                      <a:r>
                        <a:rPr lang="en-US" sz="1100" b="0" i="0" u="none" strike="noStrike" dirty="0">
                          <a:solidFill>
                            <a:srgbClr val="000000"/>
                          </a:solidFill>
                          <a:effectLst/>
                          <a:latin typeface="Arial" panose="020B0604020202020204" pitchFamily="34" charset="0"/>
                        </a:rPr>
                        <a:t>Total Primary Energy Consumption</a:t>
                      </a:r>
                    </a:p>
                  </a:txBody>
                  <a:tcPr marL="6707" marR="6707" marT="6707" marB="0" anchor="b">
                    <a:lnL>
                      <a:noFill/>
                    </a:lnL>
                    <a:lnR>
                      <a:noFill/>
                    </a:lnR>
                    <a:lnT w="12700" cap="flat" cmpd="sng" algn="ctr">
                      <a:solidFill>
                        <a:srgbClr val="0096D7"/>
                      </a:solidFill>
                      <a:prstDash val="solid"/>
                      <a:round/>
                      <a:headEnd type="none" w="med" len="med"/>
                      <a:tailEnd type="none" w="med" len="med"/>
                    </a:lnT>
                    <a:lnB>
                      <a:noFill/>
                    </a:lnB>
                  </a:tcPr>
                </a:tc>
                <a:tc>
                  <a:txBody>
                    <a:bodyPr/>
                    <a:lstStyle/>
                    <a:p>
                      <a:pPr algn="r" fontAlgn="ctr"/>
                      <a:r>
                        <a:rPr lang="en-US" sz="1100" b="0" i="0" u="none" strike="noStrike" dirty="0">
                          <a:solidFill>
                            <a:srgbClr val="333333"/>
                          </a:solidFill>
                          <a:effectLst/>
                          <a:latin typeface="Arial" panose="020B0604020202020204" pitchFamily="34" charset="0"/>
                        </a:rPr>
                        <a:t>4.284 </a:t>
                      </a:r>
                    </a:p>
                  </a:txBody>
                  <a:tcPr marL="6707" marR="6707" marT="6707" marB="0" anchor="ctr">
                    <a:lnL>
                      <a:noFill/>
                    </a:lnL>
                    <a:lnR>
                      <a:noFill/>
                    </a:lnR>
                    <a:lnT w="12700" cap="flat" cmpd="sng" algn="ctr">
                      <a:solidFill>
                        <a:srgbClr val="0096D7"/>
                      </a:solidFill>
                      <a:prstDash val="solid"/>
                      <a:round/>
                      <a:headEnd type="none" w="med" len="med"/>
                      <a:tailEnd type="none" w="med" len="med"/>
                    </a:lnT>
                    <a:lnB>
                      <a:noFill/>
                    </a:lnB>
                    <a:solidFill>
                      <a:srgbClr val="FFFFFF"/>
                    </a:solidFill>
                  </a:tcPr>
                </a:tc>
                <a:tc rowSpan="2">
                  <a:txBody>
                    <a:bodyPr/>
                    <a:lstStyle/>
                    <a:p>
                      <a:pPr algn="ctr" fontAlgn="ctr"/>
                      <a:r>
                        <a:rPr lang="en-US" sz="1100" b="1" i="0" u="none" strike="noStrike" dirty="0">
                          <a:solidFill>
                            <a:srgbClr val="0096D7"/>
                          </a:solidFill>
                          <a:effectLst/>
                          <a:latin typeface="Arial" panose="020B0604020202020204" pitchFamily="34" charset="0"/>
                        </a:rPr>
                        <a:t>24</a:t>
                      </a:r>
                    </a:p>
                  </a:txBody>
                  <a:tcPr marL="6707" marR="6707" marT="6707" marB="0" anchor="ctr">
                    <a:lnL>
                      <a:noFill/>
                    </a:lnL>
                    <a:lnR>
                      <a:noFill/>
                    </a:lnR>
                    <a:lnT w="12700" cap="flat" cmpd="sng" algn="ctr">
                      <a:solidFill>
                        <a:srgbClr val="0096D7"/>
                      </a:solidFill>
                      <a:prstDash val="solid"/>
                      <a:round/>
                      <a:headEnd type="none" w="med" len="med"/>
                      <a:tailEnd type="none" w="med" len="med"/>
                    </a:lnT>
                    <a:lnB w="12700" cap="flat" cmpd="sng" algn="ctr">
                      <a:solidFill>
                        <a:srgbClr val="CCCCCC"/>
                      </a:solidFill>
                      <a:prstDash val="dash"/>
                      <a:round/>
                      <a:headEnd type="none" w="med" len="med"/>
                      <a:tailEnd type="none" w="med" len="med"/>
                    </a:lnB>
                    <a:solidFill>
                      <a:srgbClr val="FFFFFF"/>
                    </a:solidFill>
                  </a:tcPr>
                </a:tc>
              </a:tr>
              <a:tr h="175078">
                <a:tc>
                  <a:txBody>
                    <a:bodyPr/>
                    <a:lstStyle/>
                    <a:p>
                      <a:pPr algn="l" fontAlgn="ctr"/>
                      <a:r>
                        <a:rPr lang="en-US" sz="1100" b="0" i="0" u="none" strike="noStrike" dirty="0">
                          <a:solidFill>
                            <a:srgbClr val="333333"/>
                          </a:solidFill>
                          <a:effectLst/>
                          <a:latin typeface="Arial" panose="020B0604020202020204" pitchFamily="34" charset="0"/>
                        </a:rPr>
                        <a:t>2013</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a:txBody>
                    <a:bodyPr/>
                    <a:lstStyle/>
                    <a:p>
                      <a:pPr algn="r" fontAlgn="ctr"/>
                      <a:r>
                        <a:rPr lang="en-US" sz="1100" b="0" i="0" u="none" strike="noStrike" dirty="0">
                          <a:solidFill>
                            <a:srgbClr val="333333"/>
                          </a:solidFill>
                          <a:effectLst/>
                          <a:latin typeface="Arial" panose="020B0604020202020204" pitchFamily="34" charset="0"/>
                        </a:rPr>
                        <a:t>Quadrillion Btu </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vMerge="1">
                  <a:txBody>
                    <a:bodyPr/>
                    <a:lstStyle/>
                    <a:p>
                      <a:endParaRPr lang="en-US"/>
                    </a:p>
                  </a:txBody>
                  <a:tcPr/>
                </a:tc>
              </a:tr>
              <a:tr h="188937">
                <a:tc>
                  <a:txBody>
                    <a:bodyPr/>
                    <a:lstStyle/>
                    <a:p>
                      <a:pPr algn="l" fontAlgn="b"/>
                      <a:r>
                        <a:rPr lang="en-US" sz="1100" b="0" i="0" u="none" strike="noStrike">
                          <a:solidFill>
                            <a:srgbClr val="000000"/>
                          </a:solidFill>
                          <a:effectLst/>
                          <a:latin typeface="Arial" panose="020B0604020202020204" pitchFamily="34" charset="0"/>
                        </a:rPr>
                        <a:t>Total Primary Energy Production</a:t>
                      </a:r>
                    </a:p>
                  </a:txBody>
                  <a:tcPr marL="6707" marR="6707" marT="6707" marB="0" anchor="b">
                    <a:lnL>
                      <a:noFill/>
                    </a:lnL>
                    <a:lnR>
                      <a:noFill/>
                    </a:lnR>
                    <a:lnT w="12700" cap="flat" cmpd="sng" algn="ctr">
                      <a:solidFill>
                        <a:srgbClr val="CCCCCC"/>
                      </a:solidFill>
                      <a:prstDash val="dash"/>
                      <a:round/>
                      <a:headEnd type="none" w="med" len="med"/>
                      <a:tailEnd type="none" w="med" len="med"/>
                    </a:lnT>
                    <a:lnB>
                      <a:noFill/>
                    </a:lnB>
                  </a:tcPr>
                </a:tc>
                <a:tc>
                  <a:txBody>
                    <a:bodyPr/>
                    <a:lstStyle/>
                    <a:p>
                      <a:pPr algn="r" fontAlgn="ctr"/>
                      <a:r>
                        <a:rPr lang="en-US" sz="1100" b="0" i="0" u="none" strike="noStrike" dirty="0">
                          <a:solidFill>
                            <a:srgbClr val="333333"/>
                          </a:solidFill>
                          <a:effectLst/>
                          <a:latin typeface="Arial" panose="020B0604020202020204" pitchFamily="34" charset="0"/>
                        </a:rPr>
                        <a:t>2.329 </a:t>
                      </a:r>
                    </a:p>
                  </a:txBody>
                  <a:tcPr marL="6707" marR="6707" marT="6707" marB="0" anchor="ctr">
                    <a:lnL>
                      <a:noFill/>
                    </a:lnL>
                    <a:lnR>
                      <a:noFill/>
                    </a:lnR>
                    <a:lnT w="12700" cap="flat" cmpd="sng" algn="ctr">
                      <a:solidFill>
                        <a:srgbClr val="CCCCCC"/>
                      </a:solidFill>
                      <a:prstDash val="dash"/>
                      <a:round/>
                      <a:headEnd type="none" w="med" len="med"/>
                      <a:tailEnd type="none" w="med" len="med"/>
                    </a:lnT>
                    <a:lnB>
                      <a:noFill/>
                    </a:lnB>
                    <a:solidFill>
                      <a:srgbClr val="FFFFFF"/>
                    </a:solidFill>
                  </a:tcPr>
                </a:tc>
                <a:tc rowSpan="2">
                  <a:txBody>
                    <a:bodyPr/>
                    <a:lstStyle/>
                    <a:p>
                      <a:pPr algn="ctr" fontAlgn="ctr"/>
                      <a:r>
                        <a:rPr lang="en-US" sz="1100" b="1" i="0" u="none" strike="noStrike" dirty="0">
                          <a:solidFill>
                            <a:srgbClr val="0096D7"/>
                          </a:solidFill>
                          <a:effectLst/>
                          <a:latin typeface="Arial" panose="020B0604020202020204" pitchFamily="34" charset="0"/>
                        </a:rPr>
                        <a:t>39</a:t>
                      </a:r>
                    </a:p>
                  </a:txBody>
                  <a:tcPr marL="6707" marR="6707" marT="6707" marB="0" anchor="ctr">
                    <a:lnL>
                      <a:noFill/>
                    </a:lnL>
                    <a:lnR>
                      <a:noFill/>
                    </a:lnR>
                    <a:lnT w="12700" cap="flat" cmpd="sng" algn="ctr">
                      <a:solidFill>
                        <a:srgbClr val="CCCCCC"/>
                      </a:solidFill>
                      <a:prstDash val="dash"/>
                      <a:round/>
                      <a:headEnd type="none" w="med" len="med"/>
                      <a:tailEnd type="none" w="med" len="med"/>
                    </a:lnT>
                    <a:lnB w="12700" cap="flat" cmpd="sng" algn="ctr">
                      <a:solidFill>
                        <a:srgbClr val="CCCCCC"/>
                      </a:solidFill>
                      <a:prstDash val="dash"/>
                      <a:round/>
                      <a:headEnd type="none" w="med" len="med"/>
                      <a:tailEnd type="none" w="med" len="med"/>
                    </a:lnB>
                    <a:solidFill>
                      <a:srgbClr val="FFFFFF"/>
                    </a:solidFill>
                  </a:tcPr>
                </a:tc>
              </a:tr>
              <a:tr h="175078">
                <a:tc>
                  <a:txBody>
                    <a:bodyPr/>
                    <a:lstStyle/>
                    <a:p>
                      <a:pPr algn="l" fontAlgn="ctr"/>
                      <a:r>
                        <a:rPr lang="en-US" sz="1100" b="0" i="0" u="none" strike="noStrike">
                          <a:solidFill>
                            <a:srgbClr val="333333"/>
                          </a:solidFill>
                          <a:effectLst/>
                          <a:latin typeface="Arial" panose="020B0604020202020204" pitchFamily="34" charset="0"/>
                        </a:rPr>
                        <a:t>2013</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a:txBody>
                    <a:bodyPr/>
                    <a:lstStyle/>
                    <a:p>
                      <a:pPr algn="r" fontAlgn="ctr"/>
                      <a:r>
                        <a:rPr lang="en-US" sz="1100" b="0" i="0" u="none" strike="noStrike" dirty="0">
                          <a:solidFill>
                            <a:srgbClr val="333333"/>
                          </a:solidFill>
                          <a:effectLst/>
                          <a:latin typeface="Arial" panose="020B0604020202020204" pitchFamily="34" charset="0"/>
                        </a:rPr>
                        <a:t>Quadrillion Btu </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vMerge="1">
                  <a:txBody>
                    <a:bodyPr/>
                    <a:lstStyle/>
                    <a:p>
                      <a:endParaRPr lang="en-US"/>
                    </a:p>
                  </a:txBody>
                  <a:tcPr/>
                </a:tc>
              </a:tr>
              <a:tr h="188937">
                <a:tc>
                  <a:txBody>
                    <a:bodyPr/>
                    <a:lstStyle/>
                    <a:p>
                      <a:pPr algn="l" fontAlgn="b"/>
                      <a:r>
                        <a:rPr lang="en-US" sz="1100" b="0" i="0" u="none" strike="noStrike" dirty="0">
                          <a:solidFill>
                            <a:srgbClr val="000000"/>
                          </a:solidFill>
                          <a:effectLst/>
                          <a:latin typeface="Arial" panose="020B0604020202020204" pitchFamily="34" charset="0"/>
                        </a:rPr>
                        <a:t>Primary Coal Production</a:t>
                      </a:r>
                    </a:p>
                  </a:txBody>
                  <a:tcPr marL="6707" marR="6707" marT="6707" marB="0" anchor="b">
                    <a:lnL>
                      <a:noFill/>
                    </a:lnL>
                    <a:lnR>
                      <a:noFill/>
                    </a:lnR>
                    <a:lnT w="12700" cap="flat" cmpd="sng" algn="ctr">
                      <a:solidFill>
                        <a:srgbClr val="CCCCCC"/>
                      </a:solidFill>
                      <a:prstDash val="dash"/>
                      <a:round/>
                      <a:headEnd type="none" w="med" len="med"/>
                      <a:tailEnd type="none" w="med" len="med"/>
                    </a:lnT>
                    <a:lnB>
                      <a:noFill/>
                    </a:lnB>
                  </a:tcPr>
                </a:tc>
                <a:tc>
                  <a:txBody>
                    <a:bodyPr/>
                    <a:lstStyle/>
                    <a:p>
                      <a:pPr algn="r" fontAlgn="ctr"/>
                      <a:r>
                        <a:rPr lang="en-US" sz="1100" b="0" i="0" u="none" strike="noStrike" dirty="0">
                          <a:solidFill>
                            <a:srgbClr val="333333"/>
                          </a:solidFill>
                          <a:effectLst/>
                          <a:latin typeface="Arial" panose="020B0604020202020204" pitchFamily="34" charset="0"/>
                        </a:rPr>
                        <a:t>150,374 </a:t>
                      </a:r>
                    </a:p>
                  </a:txBody>
                  <a:tcPr marL="6707" marR="6707" marT="6707" marB="0" anchor="ctr">
                    <a:lnL>
                      <a:noFill/>
                    </a:lnL>
                    <a:lnR>
                      <a:noFill/>
                    </a:lnR>
                    <a:lnT w="12700" cap="flat" cmpd="sng" algn="ctr">
                      <a:solidFill>
                        <a:srgbClr val="CCCCCC"/>
                      </a:solidFill>
                      <a:prstDash val="dash"/>
                      <a:round/>
                      <a:headEnd type="none" w="med" len="med"/>
                      <a:tailEnd type="none" w="med" len="med"/>
                    </a:lnT>
                    <a:lnB>
                      <a:noFill/>
                    </a:lnB>
                    <a:solidFill>
                      <a:srgbClr val="FFFFFF"/>
                    </a:solidFill>
                  </a:tcPr>
                </a:tc>
                <a:tc rowSpan="2">
                  <a:txBody>
                    <a:bodyPr/>
                    <a:lstStyle/>
                    <a:p>
                      <a:pPr algn="ctr" fontAlgn="ctr"/>
                      <a:r>
                        <a:rPr lang="en-US" sz="1100" b="1" i="0" u="none" strike="noStrike" dirty="0">
                          <a:solidFill>
                            <a:srgbClr val="0096D7"/>
                          </a:solidFill>
                          <a:effectLst/>
                          <a:latin typeface="Arial" panose="020B0604020202020204" pitchFamily="34" charset="0"/>
                        </a:rPr>
                        <a:t>9</a:t>
                      </a:r>
                    </a:p>
                  </a:txBody>
                  <a:tcPr marL="6707" marR="6707" marT="6707" marB="0" anchor="ctr">
                    <a:lnL>
                      <a:noFill/>
                    </a:lnL>
                    <a:lnR>
                      <a:noFill/>
                    </a:lnR>
                    <a:lnT w="12700" cap="flat" cmpd="sng" algn="ctr">
                      <a:solidFill>
                        <a:srgbClr val="CCCCCC"/>
                      </a:solidFill>
                      <a:prstDash val="dash"/>
                      <a:round/>
                      <a:headEnd type="none" w="med" len="med"/>
                      <a:tailEnd type="none" w="med" len="med"/>
                    </a:lnT>
                    <a:lnB w="12700" cap="flat" cmpd="sng" algn="ctr">
                      <a:solidFill>
                        <a:srgbClr val="CCCCCC"/>
                      </a:solidFill>
                      <a:prstDash val="dash"/>
                      <a:round/>
                      <a:headEnd type="none" w="med" len="med"/>
                      <a:tailEnd type="none" w="med" len="med"/>
                    </a:lnB>
                    <a:solidFill>
                      <a:srgbClr val="FFFFFF"/>
                    </a:solidFill>
                  </a:tcPr>
                </a:tc>
              </a:tr>
              <a:tr h="175078">
                <a:tc>
                  <a:txBody>
                    <a:bodyPr/>
                    <a:lstStyle/>
                    <a:p>
                      <a:pPr algn="l" fontAlgn="ctr"/>
                      <a:r>
                        <a:rPr lang="en-US" sz="1100" b="0" i="0" u="none" strike="noStrike">
                          <a:solidFill>
                            <a:srgbClr val="333333"/>
                          </a:solidFill>
                          <a:effectLst/>
                          <a:latin typeface="Arial" panose="020B0604020202020204" pitchFamily="34" charset="0"/>
                        </a:rPr>
                        <a:t>2014</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a:txBody>
                    <a:bodyPr/>
                    <a:lstStyle/>
                    <a:p>
                      <a:pPr algn="r" fontAlgn="ctr"/>
                      <a:r>
                        <a:rPr lang="en-US" sz="1100" b="0" i="0" u="none" strike="noStrike" dirty="0">
                          <a:solidFill>
                            <a:srgbClr val="333333"/>
                          </a:solidFill>
                          <a:effectLst/>
                          <a:latin typeface="Arial" panose="020B0604020202020204" pitchFamily="34" charset="0"/>
                        </a:rPr>
                        <a:t>Thousand Short Tons </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vMerge="1">
                  <a:txBody>
                    <a:bodyPr/>
                    <a:lstStyle/>
                    <a:p>
                      <a:endParaRPr lang="en-US"/>
                    </a:p>
                  </a:txBody>
                  <a:tcPr/>
                </a:tc>
              </a:tr>
              <a:tr h="188937">
                <a:tc>
                  <a:txBody>
                    <a:bodyPr/>
                    <a:lstStyle/>
                    <a:p>
                      <a:pPr algn="l" fontAlgn="b"/>
                      <a:r>
                        <a:rPr lang="en-US" sz="1100" b="0" i="0" u="none" strike="noStrike">
                          <a:solidFill>
                            <a:srgbClr val="000000"/>
                          </a:solidFill>
                          <a:effectLst/>
                          <a:latin typeface="Arial" panose="020B0604020202020204" pitchFamily="34" charset="0"/>
                        </a:rPr>
                        <a:t>Primary Coal Consumption</a:t>
                      </a:r>
                    </a:p>
                  </a:txBody>
                  <a:tcPr marL="6707" marR="6707" marT="6707" marB="0" anchor="b">
                    <a:lnL>
                      <a:noFill/>
                    </a:lnL>
                    <a:lnR>
                      <a:noFill/>
                    </a:lnR>
                    <a:lnT w="12700" cap="flat" cmpd="sng" algn="ctr">
                      <a:solidFill>
                        <a:srgbClr val="CCCCCC"/>
                      </a:solidFill>
                      <a:prstDash val="dash"/>
                      <a:round/>
                      <a:headEnd type="none" w="med" len="med"/>
                      <a:tailEnd type="none" w="med" len="med"/>
                    </a:lnT>
                    <a:lnB>
                      <a:noFill/>
                    </a:lnB>
                  </a:tcPr>
                </a:tc>
                <a:tc>
                  <a:txBody>
                    <a:bodyPr/>
                    <a:lstStyle/>
                    <a:p>
                      <a:pPr algn="r" fontAlgn="ctr"/>
                      <a:r>
                        <a:rPr lang="en-US" sz="1100" b="0" i="0" u="none" strike="noStrike" dirty="0">
                          <a:solidFill>
                            <a:srgbClr val="333333"/>
                          </a:solidFill>
                          <a:effectLst/>
                          <a:latin typeface="Arial" panose="020B0604020202020204" pitchFamily="34" charset="0"/>
                        </a:rPr>
                        <a:t>151,044 </a:t>
                      </a:r>
                    </a:p>
                  </a:txBody>
                  <a:tcPr marL="6707" marR="6707" marT="6707" marB="0" anchor="ctr">
                    <a:lnL>
                      <a:noFill/>
                    </a:lnL>
                    <a:lnR>
                      <a:noFill/>
                    </a:lnR>
                    <a:lnT w="12700" cap="flat" cmpd="sng" algn="ctr">
                      <a:solidFill>
                        <a:srgbClr val="CCCCCC"/>
                      </a:solidFill>
                      <a:prstDash val="dash"/>
                      <a:round/>
                      <a:headEnd type="none" w="med" len="med"/>
                      <a:tailEnd type="none" w="med" len="med"/>
                    </a:lnT>
                    <a:lnB>
                      <a:noFill/>
                    </a:lnB>
                    <a:solidFill>
                      <a:srgbClr val="FFFFFF"/>
                    </a:solidFill>
                  </a:tcPr>
                </a:tc>
                <a:tc rowSpan="2">
                  <a:txBody>
                    <a:bodyPr/>
                    <a:lstStyle/>
                    <a:p>
                      <a:pPr algn="ctr" fontAlgn="ctr"/>
                      <a:r>
                        <a:rPr lang="en-US" sz="1100" b="1" i="0" u="none" strike="noStrike" dirty="0">
                          <a:solidFill>
                            <a:srgbClr val="0096D7"/>
                          </a:solidFill>
                          <a:effectLst/>
                          <a:latin typeface="Arial" panose="020B0604020202020204" pitchFamily="34" charset="0"/>
                        </a:rPr>
                        <a:t>8</a:t>
                      </a:r>
                    </a:p>
                  </a:txBody>
                  <a:tcPr marL="6707" marR="6707" marT="6707" marB="0" anchor="ctr">
                    <a:lnL>
                      <a:noFill/>
                    </a:lnL>
                    <a:lnR>
                      <a:noFill/>
                    </a:lnR>
                    <a:lnT w="12700" cap="flat" cmpd="sng" algn="ctr">
                      <a:solidFill>
                        <a:srgbClr val="CCCCCC"/>
                      </a:solidFill>
                      <a:prstDash val="dash"/>
                      <a:round/>
                      <a:headEnd type="none" w="med" len="med"/>
                      <a:tailEnd type="none" w="med" len="med"/>
                    </a:lnT>
                    <a:lnB w="12700" cap="flat" cmpd="sng" algn="ctr">
                      <a:solidFill>
                        <a:srgbClr val="CCCCCC"/>
                      </a:solidFill>
                      <a:prstDash val="dash"/>
                      <a:round/>
                      <a:headEnd type="none" w="med" len="med"/>
                      <a:tailEnd type="none" w="med" len="med"/>
                    </a:lnB>
                    <a:solidFill>
                      <a:srgbClr val="FFFFFF"/>
                    </a:solidFill>
                  </a:tcPr>
                </a:tc>
              </a:tr>
              <a:tr h="175078">
                <a:tc>
                  <a:txBody>
                    <a:bodyPr/>
                    <a:lstStyle/>
                    <a:p>
                      <a:pPr algn="l" fontAlgn="ctr"/>
                      <a:r>
                        <a:rPr lang="en-US" sz="1100" b="0" i="0" u="none" strike="noStrike" dirty="0">
                          <a:solidFill>
                            <a:srgbClr val="333333"/>
                          </a:solidFill>
                          <a:effectLst/>
                          <a:latin typeface="Arial" panose="020B0604020202020204" pitchFamily="34" charset="0"/>
                        </a:rPr>
                        <a:t>2014</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a:txBody>
                    <a:bodyPr/>
                    <a:lstStyle/>
                    <a:p>
                      <a:pPr algn="r" fontAlgn="ctr"/>
                      <a:r>
                        <a:rPr lang="en-US" sz="1100" b="0" i="0" u="none" strike="noStrike" dirty="0">
                          <a:solidFill>
                            <a:srgbClr val="333333"/>
                          </a:solidFill>
                          <a:effectLst/>
                          <a:latin typeface="Arial" panose="020B0604020202020204" pitchFamily="34" charset="0"/>
                        </a:rPr>
                        <a:t>Thousand Short Tons </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vMerge="1">
                  <a:txBody>
                    <a:bodyPr/>
                    <a:lstStyle/>
                    <a:p>
                      <a:endParaRPr lang="en-US"/>
                    </a:p>
                  </a:txBody>
                  <a:tcPr/>
                </a:tc>
              </a:tr>
              <a:tr h="188937">
                <a:tc>
                  <a:txBody>
                    <a:bodyPr/>
                    <a:lstStyle/>
                    <a:p>
                      <a:pPr algn="l" fontAlgn="b"/>
                      <a:r>
                        <a:rPr lang="en-US" sz="1100" b="0" i="0" u="none" strike="noStrike">
                          <a:solidFill>
                            <a:srgbClr val="000000"/>
                          </a:solidFill>
                          <a:effectLst/>
                          <a:latin typeface="Arial" panose="020B0604020202020204" pitchFamily="34" charset="0"/>
                        </a:rPr>
                        <a:t>Total Primary Coal Reserves</a:t>
                      </a:r>
                    </a:p>
                  </a:txBody>
                  <a:tcPr marL="6707" marR="6707" marT="6707" marB="0" anchor="b">
                    <a:lnL>
                      <a:noFill/>
                    </a:lnL>
                    <a:lnR>
                      <a:noFill/>
                    </a:lnR>
                    <a:lnT w="12700" cap="flat" cmpd="sng" algn="ctr">
                      <a:solidFill>
                        <a:srgbClr val="CCCCCC"/>
                      </a:solidFill>
                      <a:prstDash val="dash"/>
                      <a:round/>
                      <a:headEnd type="none" w="med" len="med"/>
                      <a:tailEnd type="none" w="med" len="med"/>
                    </a:lnT>
                    <a:lnB>
                      <a:noFill/>
                    </a:lnB>
                  </a:tcPr>
                </a:tc>
                <a:tc>
                  <a:txBody>
                    <a:bodyPr/>
                    <a:lstStyle/>
                    <a:p>
                      <a:pPr algn="r" fontAlgn="ctr"/>
                      <a:r>
                        <a:rPr lang="en-US" sz="1100" b="0" i="0" u="none" strike="noStrike" dirty="0" smtClean="0">
                          <a:solidFill>
                            <a:srgbClr val="333333"/>
                          </a:solidFill>
                          <a:effectLst/>
                          <a:latin typeface="Arial" panose="020B0604020202020204" pitchFamily="34" charset="0"/>
                        </a:rPr>
                        <a:t>23,845</a:t>
                      </a:r>
                      <a:endParaRPr lang="en-US" sz="1100" b="0" i="0" u="none" strike="noStrike" dirty="0">
                        <a:solidFill>
                          <a:srgbClr val="333333"/>
                        </a:solidFill>
                        <a:effectLst/>
                        <a:latin typeface="Arial" panose="020B0604020202020204" pitchFamily="34" charset="0"/>
                      </a:endParaRPr>
                    </a:p>
                  </a:txBody>
                  <a:tcPr marL="6707" marR="6707" marT="6707" marB="0" anchor="ctr">
                    <a:lnL>
                      <a:noFill/>
                    </a:lnL>
                    <a:lnR>
                      <a:noFill/>
                    </a:lnR>
                    <a:lnT w="12700" cap="flat" cmpd="sng" algn="ctr">
                      <a:solidFill>
                        <a:srgbClr val="CCCCCC"/>
                      </a:solidFill>
                      <a:prstDash val="dash"/>
                      <a:round/>
                      <a:headEnd type="none" w="med" len="med"/>
                      <a:tailEnd type="none" w="med" len="med"/>
                    </a:lnT>
                    <a:lnB>
                      <a:noFill/>
                    </a:lnB>
                    <a:solidFill>
                      <a:srgbClr val="FFFFFF"/>
                    </a:solidFill>
                  </a:tcPr>
                </a:tc>
                <a:tc rowSpan="2">
                  <a:txBody>
                    <a:bodyPr/>
                    <a:lstStyle/>
                    <a:p>
                      <a:pPr algn="ctr" fontAlgn="ctr"/>
                      <a:r>
                        <a:rPr lang="en-US" sz="1100" b="1" i="0" u="none" strike="noStrike" dirty="0">
                          <a:solidFill>
                            <a:srgbClr val="0096D7"/>
                          </a:solidFill>
                          <a:effectLst/>
                          <a:latin typeface="Arial" panose="020B0604020202020204" pitchFamily="34" charset="0"/>
                        </a:rPr>
                        <a:t>10</a:t>
                      </a:r>
                    </a:p>
                  </a:txBody>
                  <a:tcPr marL="6707" marR="6707" marT="6707" marB="0" anchor="ctr">
                    <a:lnL>
                      <a:noFill/>
                    </a:lnL>
                    <a:lnR>
                      <a:noFill/>
                    </a:lnR>
                    <a:lnT w="12700" cap="flat" cmpd="sng" algn="ctr">
                      <a:solidFill>
                        <a:srgbClr val="CCCCCC"/>
                      </a:solidFill>
                      <a:prstDash val="dash"/>
                      <a:round/>
                      <a:headEnd type="none" w="med" len="med"/>
                      <a:tailEnd type="none" w="med" len="med"/>
                    </a:lnT>
                    <a:lnB w="12700" cap="flat" cmpd="sng" algn="ctr">
                      <a:solidFill>
                        <a:srgbClr val="CCCCCC"/>
                      </a:solidFill>
                      <a:prstDash val="dash"/>
                      <a:round/>
                      <a:headEnd type="none" w="med" len="med"/>
                      <a:tailEnd type="none" w="med" len="med"/>
                    </a:lnB>
                    <a:solidFill>
                      <a:srgbClr val="FFFFFF"/>
                    </a:solidFill>
                  </a:tcPr>
                </a:tc>
              </a:tr>
              <a:tr h="175078">
                <a:tc>
                  <a:txBody>
                    <a:bodyPr/>
                    <a:lstStyle/>
                    <a:p>
                      <a:pPr algn="l" fontAlgn="ctr"/>
                      <a:r>
                        <a:rPr lang="en-US" sz="1100" b="0" i="0" u="none" strike="noStrike">
                          <a:solidFill>
                            <a:srgbClr val="333333"/>
                          </a:solidFill>
                          <a:effectLst/>
                          <a:latin typeface="Arial" panose="020B0604020202020204" pitchFamily="34" charset="0"/>
                        </a:rPr>
                        <a:t>2014</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a:txBody>
                    <a:bodyPr/>
                    <a:lstStyle/>
                    <a:p>
                      <a:pPr algn="r" fontAlgn="ctr"/>
                      <a:r>
                        <a:rPr lang="en-US" sz="1100" b="0" i="0" u="none" strike="noStrike" dirty="0">
                          <a:solidFill>
                            <a:srgbClr val="333333"/>
                          </a:solidFill>
                          <a:effectLst/>
                          <a:latin typeface="Arial" panose="020B0604020202020204" pitchFamily="34" charset="0"/>
                        </a:rPr>
                        <a:t>Million Short Tons</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vMerge="1">
                  <a:txBody>
                    <a:bodyPr/>
                    <a:lstStyle/>
                    <a:p>
                      <a:endParaRPr lang="en-US"/>
                    </a:p>
                  </a:txBody>
                  <a:tcPr/>
                </a:tc>
              </a:tr>
              <a:tr h="188937">
                <a:tc>
                  <a:txBody>
                    <a:bodyPr/>
                    <a:lstStyle/>
                    <a:p>
                      <a:pPr algn="l" fontAlgn="b"/>
                      <a:r>
                        <a:rPr lang="en-US" sz="1100" b="0" i="0" u="none" strike="noStrike" dirty="0">
                          <a:solidFill>
                            <a:srgbClr val="000000"/>
                          </a:solidFill>
                          <a:effectLst/>
                          <a:latin typeface="Arial" panose="020B0604020202020204" pitchFamily="34" charset="0"/>
                        </a:rPr>
                        <a:t>Imports of Dry Natural Gas</a:t>
                      </a:r>
                    </a:p>
                  </a:txBody>
                  <a:tcPr marL="6707" marR="6707" marT="6707" marB="0" anchor="b">
                    <a:lnL>
                      <a:noFill/>
                    </a:lnL>
                    <a:lnR>
                      <a:noFill/>
                    </a:lnR>
                    <a:lnT w="12700" cap="flat" cmpd="sng" algn="ctr">
                      <a:solidFill>
                        <a:srgbClr val="CCCCCC"/>
                      </a:solidFill>
                      <a:prstDash val="dash"/>
                      <a:round/>
                      <a:headEnd type="none" w="med" len="med"/>
                      <a:tailEnd type="none" w="med" len="med"/>
                    </a:lnT>
                    <a:lnB>
                      <a:noFill/>
                    </a:lnB>
                  </a:tcPr>
                </a:tc>
                <a:tc>
                  <a:txBody>
                    <a:bodyPr/>
                    <a:lstStyle/>
                    <a:p>
                      <a:pPr algn="r" fontAlgn="ctr"/>
                      <a:r>
                        <a:rPr lang="en-US" sz="1100" b="0" i="0" u="none" strike="noStrike" dirty="0">
                          <a:solidFill>
                            <a:srgbClr val="333333"/>
                          </a:solidFill>
                          <a:effectLst/>
                          <a:latin typeface="Arial" panose="020B0604020202020204" pitchFamily="34" charset="0"/>
                        </a:rPr>
                        <a:t>440 </a:t>
                      </a:r>
                    </a:p>
                  </a:txBody>
                  <a:tcPr marL="6707" marR="6707" marT="6707" marB="0" anchor="ctr">
                    <a:lnL>
                      <a:noFill/>
                    </a:lnL>
                    <a:lnR>
                      <a:noFill/>
                    </a:lnR>
                    <a:lnT w="12700" cap="flat" cmpd="sng" algn="ctr">
                      <a:solidFill>
                        <a:srgbClr val="CCCCCC"/>
                      </a:solidFill>
                      <a:prstDash val="dash"/>
                      <a:round/>
                      <a:headEnd type="none" w="med" len="med"/>
                      <a:tailEnd type="none" w="med" len="med"/>
                    </a:lnT>
                    <a:lnB>
                      <a:noFill/>
                    </a:lnB>
                    <a:solidFill>
                      <a:srgbClr val="FFFFFF"/>
                    </a:solidFill>
                  </a:tcPr>
                </a:tc>
                <a:tc rowSpan="2">
                  <a:txBody>
                    <a:bodyPr/>
                    <a:lstStyle/>
                    <a:p>
                      <a:pPr algn="ctr" fontAlgn="ctr"/>
                      <a:r>
                        <a:rPr lang="en-US" sz="1100" b="1" i="0" u="none" strike="noStrike" dirty="0">
                          <a:solidFill>
                            <a:srgbClr val="0096D7"/>
                          </a:solidFill>
                          <a:effectLst/>
                          <a:latin typeface="Arial" panose="020B0604020202020204" pitchFamily="34" charset="0"/>
                        </a:rPr>
                        <a:t>22</a:t>
                      </a:r>
                    </a:p>
                  </a:txBody>
                  <a:tcPr marL="6707" marR="6707" marT="6707" marB="0" anchor="ctr">
                    <a:lnL>
                      <a:noFill/>
                    </a:lnL>
                    <a:lnR>
                      <a:noFill/>
                    </a:lnR>
                    <a:lnT w="12700" cap="flat" cmpd="sng" algn="ctr">
                      <a:solidFill>
                        <a:srgbClr val="CCCCCC"/>
                      </a:solidFill>
                      <a:prstDash val="dash"/>
                      <a:round/>
                      <a:headEnd type="none" w="med" len="med"/>
                      <a:tailEnd type="none" w="med" len="med"/>
                    </a:lnT>
                    <a:lnB w="12700" cap="flat" cmpd="sng" algn="ctr">
                      <a:solidFill>
                        <a:srgbClr val="CCCCCC"/>
                      </a:solidFill>
                      <a:prstDash val="dash"/>
                      <a:round/>
                      <a:headEnd type="none" w="med" len="med"/>
                      <a:tailEnd type="none" w="med" len="med"/>
                    </a:lnB>
                    <a:solidFill>
                      <a:srgbClr val="FFFFFF"/>
                    </a:solidFill>
                  </a:tcPr>
                </a:tc>
              </a:tr>
              <a:tr h="183086">
                <a:tc>
                  <a:txBody>
                    <a:bodyPr/>
                    <a:lstStyle/>
                    <a:p>
                      <a:pPr algn="l" fontAlgn="ctr"/>
                      <a:r>
                        <a:rPr lang="en-US" sz="1100" b="0" i="0" u="none" strike="noStrike">
                          <a:solidFill>
                            <a:srgbClr val="333333"/>
                          </a:solidFill>
                          <a:effectLst/>
                          <a:latin typeface="Arial" panose="020B0604020202020204" pitchFamily="34" charset="0"/>
                        </a:rPr>
                        <a:t>2013</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a:txBody>
                    <a:bodyPr/>
                    <a:lstStyle/>
                    <a:p>
                      <a:pPr algn="r" fontAlgn="ctr"/>
                      <a:r>
                        <a:rPr lang="en-US" sz="1100" b="0" i="0" u="none" strike="noStrike" dirty="0">
                          <a:solidFill>
                            <a:srgbClr val="333333"/>
                          </a:solidFill>
                          <a:effectLst/>
                          <a:latin typeface="Arial" panose="020B0604020202020204" pitchFamily="34" charset="0"/>
                        </a:rPr>
                        <a:t>Billion Cubic Feet </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vMerge="1">
                  <a:txBody>
                    <a:bodyPr/>
                    <a:lstStyle/>
                    <a:p>
                      <a:endParaRPr lang="en-US"/>
                    </a:p>
                  </a:txBody>
                  <a:tcPr/>
                </a:tc>
              </a:tr>
              <a:tr h="188937">
                <a:tc>
                  <a:txBody>
                    <a:bodyPr/>
                    <a:lstStyle/>
                    <a:p>
                      <a:pPr algn="l" fontAlgn="b"/>
                      <a:r>
                        <a:rPr lang="en-US" sz="1100" b="0" i="0" u="none" strike="noStrike">
                          <a:solidFill>
                            <a:srgbClr val="000000"/>
                          </a:solidFill>
                          <a:effectLst/>
                          <a:latin typeface="Arial" panose="020B0604020202020204" pitchFamily="34" charset="0"/>
                        </a:rPr>
                        <a:t>Total Renewable Electricity Net Generation</a:t>
                      </a:r>
                    </a:p>
                  </a:txBody>
                  <a:tcPr marL="6707" marR="6707" marT="6707" marB="0" anchor="b">
                    <a:lnL>
                      <a:noFill/>
                    </a:lnL>
                    <a:lnR>
                      <a:noFill/>
                    </a:lnR>
                    <a:lnT w="12700" cap="flat" cmpd="sng" algn="ctr">
                      <a:solidFill>
                        <a:srgbClr val="CCCCCC"/>
                      </a:solidFill>
                      <a:prstDash val="dash"/>
                      <a:round/>
                      <a:headEnd type="none" w="med" len="med"/>
                      <a:tailEnd type="none" w="med" len="med"/>
                    </a:lnT>
                    <a:lnB>
                      <a:noFill/>
                    </a:lnB>
                  </a:tcPr>
                </a:tc>
                <a:tc>
                  <a:txBody>
                    <a:bodyPr/>
                    <a:lstStyle/>
                    <a:p>
                      <a:pPr algn="r" fontAlgn="ctr"/>
                      <a:r>
                        <a:rPr lang="en-US" sz="1100" b="0" i="0" u="none" strike="noStrike" dirty="0">
                          <a:solidFill>
                            <a:srgbClr val="333333"/>
                          </a:solidFill>
                          <a:effectLst/>
                          <a:latin typeface="Arial" panose="020B0604020202020204" pitchFamily="34" charset="0"/>
                        </a:rPr>
                        <a:t>22</a:t>
                      </a:r>
                    </a:p>
                  </a:txBody>
                  <a:tcPr marL="6707" marR="6707" marT="6707" marB="0" anchor="ctr">
                    <a:lnL>
                      <a:noFill/>
                    </a:lnL>
                    <a:lnR>
                      <a:noFill/>
                    </a:lnR>
                    <a:lnT w="12700" cap="flat" cmpd="sng" algn="ctr">
                      <a:solidFill>
                        <a:srgbClr val="CCCCCC"/>
                      </a:solidFill>
                      <a:prstDash val="dash"/>
                      <a:round/>
                      <a:headEnd type="none" w="med" len="med"/>
                      <a:tailEnd type="none" w="med" len="med"/>
                    </a:lnT>
                    <a:lnB>
                      <a:noFill/>
                    </a:lnB>
                    <a:solidFill>
                      <a:srgbClr val="FFFFFF"/>
                    </a:solidFill>
                  </a:tcPr>
                </a:tc>
                <a:tc rowSpan="2">
                  <a:txBody>
                    <a:bodyPr/>
                    <a:lstStyle/>
                    <a:p>
                      <a:pPr algn="ctr" fontAlgn="ctr"/>
                      <a:r>
                        <a:rPr lang="en-US" sz="1100" b="1" i="0" u="none" strike="noStrike" dirty="0">
                          <a:solidFill>
                            <a:srgbClr val="0096D7"/>
                          </a:solidFill>
                          <a:effectLst/>
                          <a:latin typeface="Arial" panose="020B0604020202020204" pitchFamily="34" charset="0"/>
                        </a:rPr>
                        <a:t>32</a:t>
                      </a:r>
                    </a:p>
                  </a:txBody>
                  <a:tcPr marL="6707" marR="6707" marT="6707" marB="0" anchor="ctr">
                    <a:lnL>
                      <a:noFill/>
                    </a:lnL>
                    <a:lnR>
                      <a:noFill/>
                    </a:lnR>
                    <a:lnT w="12700" cap="flat" cmpd="sng" algn="ctr">
                      <a:solidFill>
                        <a:srgbClr val="CCCCCC"/>
                      </a:solidFill>
                      <a:prstDash val="dash"/>
                      <a:round/>
                      <a:headEnd type="none" w="med" len="med"/>
                      <a:tailEnd type="none" w="med" len="med"/>
                    </a:lnT>
                    <a:lnB w="12700" cap="flat" cmpd="sng" algn="ctr">
                      <a:solidFill>
                        <a:srgbClr val="CCCCCC"/>
                      </a:solidFill>
                      <a:prstDash val="dash"/>
                      <a:round/>
                      <a:headEnd type="none" w="med" len="med"/>
                      <a:tailEnd type="none" w="med" len="med"/>
                    </a:lnB>
                    <a:solidFill>
                      <a:srgbClr val="FFFFFF"/>
                    </a:solidFill>
                  </a:tcPr>
                </a:tc>
              </a:tr>
              <a:tr h="224368">
                <a:tc>
                  <a:txBody>
                    <a:bodyPr/>
                    <a:lstStyle/>
                    <a:p>
                      <a:pPr algn="l" fontAlgn="ctr"/>
                      <a:r>
                        <a:rPr lang="en-US" sz="1100" b="0" i="0" u="none" strike="noStrike">
                          <a:solidFill>
                            <a:srgbClr val="333333"/>
                          </a:solidFill>
                          <a:effectLst/>
                          <a:latin typeface="Arial" panose="020B0604020202020204" pitchFamily="34" charset="0"/>
                        </a:rPr>
                        <a:t>2013</a:t>
                      </a: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a:txBody>
                    <a:bodyPr/>
                    <a:lstStyle/>
                    <a:p>
                      <a:pPr algn="r" fontAlgn="ctr"/>
                      <a:r>
                        <a:rPr lang="en-US" sz="1100" b="0" i="0" u="none" strike="noStrike" dirty="0">
                          <a:solidFill>
                            <a:srgbClr val="333333"/>
                          </a:solidFill>
                          <a:effectLst/>
                          <a:latin typeface="Arial" panose="020B0604020202020204" pitchFamily="34" charset="0"/>
                        </a:rPr>
                        <a:t>Billion </a:t>
                      </a:r>
                      <a:r>
                        <a:rPr lang="en-US" sz="1100" b="0" i="0" u="none" strike="noStrike" dirty="0" smtClean="0">
                          <a:solidFill>
                            <a:srgbClr val="333333"/>
                          </a:solidFill>
                          <a:effectLst/>
                          <a:latin typeface="Arial" panose="020B0604020202020204" pitchFamily="34" charset="0"/>
                        </a:rPr>
                        <a:t>Kilowatt-hours</a:t>
                      </a:r>
                      <a:endParaRPr lang="en-US" sz="1100" b="0" i="0" u="none" strike="noStrike" dirty="0">
                        <a:solidFill>
                          <a:srgbClr val="333333"/>
                        </a:solidFill>
                        <a:effectLst/>
                        <a:latin typeface="Arial" panose="020B0604020202020204" pitchFamily="34" charset="0"/>
                      </a:endParaRPr>
                    </a:p>
                  </a:txBody>
                  <a:tcPr marL="6707" marR="6707" marT="6707" marB="0" anchor="ctr">
                    <a:lnL>
                      <a:noFill/>
                    </a:lnL>
                    <a:lnR>
                      <a:noFill/>
                    </a:lnR>
                    <a:lnT>
                      <a:noFill/>
                    </a:lnT>
                    <a:lnB w="12700" cap="flat" cmpd="sng" algn="ctr">
                      <a:solidFill>
                        <a:srgbClr val="CCCCCC"/>
                      </a:solidFill>
                      <a:prstDash val="dash"/>
                      <a:round/>
                      <a:headEnd type="none" w="med" len="med"/>
                      <a:tailEnd type="none" w="med" len="med"/>
                    </a:lnB>
                    <a:solidFill>
                      <a:srgbClr val="FFFFFF"/>
                    </a:solidFill>
                  </a:tcPr>
                </a:tc>
                <a:tc vMerge="1">
                  <a:txBody>
                    <a:bodyPr/>
                    <a:lstStyle/>
                    <a:p>
                      <a:endParaRPr lang="en-US"/>
                    </a:p>
                  </a:txBody>
                  <a:tcPr/>
                </a:tc>
              </a:tr>
              <a:tr h="188937">
                <a:tc>
                  <a:txBody>
                    <a:bodyPr/>
                    <a:lstStyle/>
                    <a:p>
                      <a:pPr algn="l" fontAlgn="b"/>
                      <a:r>
                        <a:rPr lang="en-US" sz="1100" b="0" i="0" u="none" strike="noStrike" dirty="0">
                          <a:solidFill>
                            <a:srgbClr val="000000"/>
                          </a:solidFill>
                          <a:effectLst/>
                          <a:latin typeface="Arial" panose="020B0604020202020204" pitchFamily="34" charset="0"/>
                        </a:rPr>
                        <a:t>Total Carbon Dioxide Emissions from the Consumption of Energy</a:t>
                      </a:r>
                    </a:p>
                  </a:txBody>
                  <a:tcPr marL="6707" marR="6707" marT="6707" marB="0" anchor="b">
                    <a:lnL>
                      <a:noFill/>
                    </a:lnL>
                    <a:lnR>
                      <a:noFill/>
                    </a:lnR>
                    <a:lnT w="12700" cap="flat" cmpd="sng" algn="ctr">
                      <a:solidFill>
                        <a:srgbClr val="CCCCCC"/>
                      </a:solidFill>
                      <a:prstDash val="dash"/>
                      <a:round/>
                      <a:headEnd type="none" w="med" len="med"/>
                      <a:tailEnd type="none" w="med" len="med"/>
                    </a:lnT>
                    <a:lnB>
                      <a:noFill/>
                    </a:lnB>
                  </a:tcPr>
                </a:tc>
                <a:tc>
                  <a:txBody>
                    <a:bodyPr/>
                    <a:lstStyle/>
                    <a:p>
                      <a:pPr algn="r" fontAlgn="ctr"/>
                      <a:r>
                        <a:rPr lang="en-US" sz="1100" b="0" i="0" u="none" strike="noStrike" dirty="0">
                          <a:solidFill>
                            <a:srgbClr val="333333"/>
                          </a:solidFill>
                          <a:effectLst/>
                          <a:latin typeface="Arial" panose="020B0604020202020204" pitchFamily="34" charset="0"/>
                        </a:rPr>
                        <a:t>322</a:t>
                      </a:r>
                    </a:p>
                  </a:txBody>
                  <a:tcPr marL="6707" marR="6707" marT="6707" marB="0" anchor="ctr">
                    <a:lnL>
                      <a:noFill/>
                    </a:lnL>
                    <a:lnR>
                      <a:noFill/>
                    </a:lnR>
                    <a:lnT w="12700" cap="flat" cmpd="sng" algn="ctr">
                      <a:solidFill>
                        <a:srgbClr val="CCCCCC"/>
                      </a:solidFill>
                      <a:prstDash val="dash"/>
                      <a:round/>
                      <a:headEnd type="none" w="med" len="med"/>
                      <a:tailEnd type="none" w="med" len="med"/>
                    </a:lnT>
                    <a:lnB>
                      <a:noFill/>
                    </a:lnB>
                    <a:solidFill>
                      <a:srgbClr val="FFFFFF"/>
                    </a:solidFill>
                  </a:tcPr>
                </a:tc>
                <a:tc rowSpan="2">
                  <a:txBody>
                    <a:bodyPr/>
                    <a:lstStyle/>
                    <a:p>
                      <a:pPr algn="ctr" fontAlgn="ctr"/>
                      <a:r>
                        <a:rPr lang="en-US" sz="1100" b="1" i="0" u="none" strike="noStrike" dirty="0">
                          <a:solidFill>
                            <a:srgbClr val="0096D7"/>
                          </a:solidFill>
                          <a:effectLst/>
                          <a:latin typeface="Arial" panose="020B0604020202020204" pitchFamily="34" charset="0"/>
                        </a:rPr>
                        <a:t>19</a:t>
                      </a:r>
                    </a:p>
                  </a:txBody>
                  <a:tcPr marL="6707" marR="6707" marT="6707" marB="0" anchor="ctr">
                    <a:lnL>
                      <a:noFill/>
                    </a:lnL>
                    <a:lnR>
                      <a:noFill/>
                    </a:lnR>
                    <a:lnT w="12700" cap="flat" cmpd="sng" algn="ctr">
                      <a:solidFill>
                        <a:srgbClr val="CCCCCC"/>
                      </a:solidFill>
                      <a:prstDash val="dash"/>
                      <a:round/>
                      <a:headEnd type="none" w="med" len="med"/>
                      <a:tailEnd type="none" w="med" len="med"/>
                    </a:lnT>
                    <a:lnB w="12700" cap="flat" cmpd="sng" algn="ctr">
                      <a:solidFill>
                        <a:srgbClr val="0096D7"/>
                      </a:solidFill>
                      <a:prstDash val="solid"/>
                      <a:round/>
                      <a:headEnd type="none" w="med" len="med"/>
                      <a:tailEnd type="none" w="med" len="med"/>
                    </a:lnB>
                    <a:solidFill>
                      <a:srgbClr val="FFFFFF"/>
                    </a:solidFill>
                  </a:tcPr>
                </a:tc>
              </a:tr>
              <a:tr h="166155">
                <a:tc>
                  <a:txBody>
                    <a:bodyPr/>
                    <a:lstStyle/>
                    <a:p>
                      <a:pPr algn="l" fontAlgn="ctr"/>
                      <a:r>
                        <a:rPr lang="en-US" sz="1100" b="0" i="0" u="none" strike="noStrike" dirty="0">
                          <a:solidFill>
                            <a:srgbClr val="333333"/>
                          </a:solidFill>
                          <a:effectLst/>
                          <a:latin typeface="Arial" panose="020B0604020202020204" pitchFamily="34" charset="0"/>
                        </a:rPr>
                        <a:t>2013</a:t>
                      </a:r>
                    </a:p>
                  </a:txBody>
                  <a:tcPr marL="6707" marR="6707" marT="6707" marB="0" anchor="ctr">
                    <a:lnL>
                      <a:noFill/>
                    </a:lnL>
                    <a:lnR>
                      <a:noFill/>
                    </a:lnR>
                    <a:lnT>
                      <a:noFill/>
                    </a:lnT>
                    <a:lnB w="12700" cap="flat" cmpd="sng" algn="ctr">
                      <a:solidFill>
                        <a:srgbClr val="0096D7"/>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333333"/>
                          </a:solidFill>
                          <a:effectLst/>
                          <a:latin typeface="Arial" panose="020B0604020202020204" pitchFamily="34" charset="0"/>
                        </a:rPr>
                        <a:t>Millions Metric Tons</a:t>
                      </a:r>
                    </a:p>
                  </a:txBody>
                  <a:tcPr marL="6707" marR="6707" marT="6707" marB="0" anchor="ctr">
                    <a:lnL>
                      <a:noFill/>
                    </a:lnL>
                    <a:lnR>
                      <a:noFill/>
                    </a:lnR>
                    <a:lnT>
                      <a:noFill/>
                    </a:lnT>
                    <a:lnB w="12700" cap="flat" cmpd="sng" algn="ctr">
                      <a:solidFill>
                        <a:srgbClr val="0096D7"/>
                      </a:solidFill>
                      <a:prstDash val="solid"/>
                      <a:round/>
                      <a:headEnd type="none" w="med" len="med"/>
                      <a:tailEnd type="none" w="med" len="med"/>
                    </a:lnB>
                    <a:solidFill>
                      <a:srgbClr val="FFFFFF"/>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588402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short term energy outlook</a:t>
            </a:r>
            <a:endParaRPr lang="en-US" dirty="0"/>
          </a:p>
        </p:txBody>
      </p:sp>
      <p:sp>
        <p:nvSpPr>
          <p:cNvPr id="3" name="Slide Number Placeholder 2"/>
          <p:cNvSpPr>
            <a:spLocks noGrp="1"/>
          </p:cNvSpPr>
          <p:nvPr>
            <p:ph type="sldNum" sz="quarter" idx="4"/>
          </p:nvPr>
        </p:nvSpPr>
        <p:spPr>
          <a:prstGeom prst="rect">
            <a:avLst/>
          </a:prstGeom>
        </p:spPr>
        <p:txBody>
          <a:bodyPr/>
          <a:lstStyle/>
          <a:p>
            <a:fld id="{2D80C5C9-96E0-47EC-B500-37C5FE284639}" type="slidenum">
              <a:rPr lang="en-US" smtClean="0">
                <a:solidFill>
                  <a:srgbClr val="000000"/>
                </a:solidFill>
              </a:rPr>
              <a:pPr/>
              <a:t>11</a:t>
            </a:fld>
            <a:endParaRPr lang="en-US" dirty="0">
              <a:solidFill>
                <a:srgbClr val="000000"/>
              </a:solidFill>
            </a:endParaRPr>
          </a:p>
        </p:txBody>
      </p:sp>
      <p:sp>
        <p:nvSpPr>
          <p:cNvPr id="6" name="Footer Placeholder 2"/>
          <p:cNvSpPr>
            <a:spLocks noGrp="1"/>
          </p:cNvSpPr>
          <p:nvPr>
            <p:ph type="ftr" sz="quarter" idx="13"/>
          </p:nvPr>
        </p:nvSpPr>
        <p:spPr>
          <a:xfrm>
            <a:off x="666749" y="4793456"/>
            <a:ext cx="4762944" cy="295275"/>
          </a:xfrm>
          <a:prstGeom prst="rect">
            <a:avLst/>
          </a:prstGeom>
        </p:spPr>
        <p:txBody>
          <a:bodyPr bIns="45720"/>
          <a:lstStyle/>
          <a:p>
            <a:r>
              <a:rPr lang="en-US" dirty="0"/>
              <a:t>Adam Sieminski, 9th Annual Kosciuszko Chair Conference</a:t>
            </a:r>
          </a:p>
          <a:p>
            <a:r>
              <a:rPr lang="en-US" dirty="0"/>
              <a:t>November 12, 2016</a:t>
            </a:r>
          </a:p>
        </p:txBody>
      </p:sp>
    </p:spTree>
    <p:extLst>
      <p:ext uri="{BB962C8B-B14F-4D97-AF65-F5344CB8AC3E}">
        <p14:creationId xmlns:p14="http://schemas.microsoft.com/office/powerpoint/2010/main" val="2992195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p:cNvGraphicFramePr>
            <a:graphicFrameLocks noGrp="1"/>
          </p:cNvGraphicFramePr>
          <p:nvPr>
            <p:ph type="chart" sz="quarter" idx="12"/>
            <p:extLst>
              <p:ext uri="{D42A27DB-BD31-4B8C-83A1-F6EECF244321}">
                <p14:modId xmlns:p14="http://schemas.microsoft.com/office/powerpoint/2010/main" val="3585015250"/>
              </p:ext>
            </p:extLst>
          </p:nvPr>
        </p:nvGraphicFramePr>
        <p:xfrm>
          <a:off x="666750" y="1311275"/>
          <a:ext cx="7977251"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3"/>
          </p:nvPr>
        </p:nvSpPr>
        <p:spPr>
          <a:xfrm>
            <a:off x="671513" y="850106"/>
            <a:ext cx="4019359" cy="401514"/>
          </a:xfrm>
        </p:spPr>
        <p:txBody>
          <a:bodyPr/>
          <a:lstStyle/>
          <a:p>
            <a:r>
              <a:rPr lang="en-US" dirty="0" smtClean="0"/>
              <a:t>world production and consumption</a:t>
            </a:r>
          </a:p>
          <a:p>
            <a:r>
              <a:rPr lang="en-US" dirty="0" smtClean="0"/>
              <a:t>million </a:t>
            </a:r>
            <a:r>
              <a:rPr lang="en-US" dirty="0"/>
              <a:t>barrels per day (</a:t>
            </a:r>
            <a:r>
              <a:rPr lang="en-US" dirty="0" smtClean="0"/>
              <a:t>MMb/d)</a:t>
            </a:r>
            <a:endParaRPr lang="en-US" dirty="0"/>
          </a:p>
        </p:txBody>
      </p:sp>
      <p:sp>
        <p:nvSpPr>
          <p:cNvPr id="8" name="Text Placeholder 7"/>
          <p:cNvSpPr>
            <a:spLocks noGrp="1"/>
          </p:cNvSpPr>
          <p:nvPr>
            <p:ph type="body" sz="quarter" idx="14"/>
          </p:nvPr>
        </p:nvSpPr>
        <p:spPr>
          <a:xfrm>
            <a:off x="4800600" y="840140"/>
            <a:ext cx="3843401" cy="411480"/>
          </a:xfrm>
        </p:spPr>
        <p:txBody>
          <a:bodyPr/>
          <a:lstStyle/>
          <a:p>
            <a:r>
              <a:rPr lang="en-US" dirty="0"/>
              <a:t>i</a:t>
            </a:r>
            <a:r>
              <a:rPr lang="en-US" dirty="0" smtClean="0"/>
              <a:t>mplied stock change and balance</a:t>
            </a:r>
          </a:p>
          <a:p>
            <a:r>
              <a:rPr lang="en-US" dirty="0" smtClean="0"/>
              <a:t>million </a:t>
            </a:r>
            <a:r>
              <a:rPr lang="en-US" dirty="0"/>
              <a:t>barrels per day (MMb/d)</a:t>
            </a:r>
          </a:p>
        </p:txBody>
      </p:sp>
      <p:sp>
        <p:nvSpPr>
          <p:cNvPr id="3" name="Footer Placeholder 2"/>
          <p:cNvSpPr>
            <a:spLocks noGrp="1"/>
          </p:cNvSpPr>
          <p:nvPr>
            <p:ph type="ftr" sz="quarter" idx="17"/>
          </p:nvPr>
        </p:nvSpPr>
        <p:spPr>
          <a:xfrm>
            <a:off x="666750" y="4793456"/>
            <a:ext cx="4024122" cy="295275"/>
          </a:xfrm>
        </p:spPr>
        <p:txBody>
          <a:bodyPr bIns="45720"/>
          <a:lstStyle/>
          <a:p>
            <a:r>
              <a:rPr lang="en-US" dirty="0"/>
              <a:t>Adam Sieminski, 9th Annual Kosciuszko Chair Conference</a:t>
            </a:r>
          </a:p>
          <a:p>
            <a:r>
              <a:rPr lang="en-US" dirty="0"/>
              <a:t>November 12, 2016</a:t>
            </a:r>
          </a:p>
        </p:txBody>
      </p:sp>
      <p:sp>
        <p:nvSpPr>
          <p:cNvPr id="9" name="Text Placeholder 8"/>
          <p:cNvSpPr>
            <a:spLocks noGrp="1"/>
          </p:cNvSpPr>
          <p:nvPr>
            <p:ph type="body" sz="quarter" idx="18"/>
          </p:nvPr>
        </p:nvSpPr>
        <p:spPr/>
        <p:txBody>
          <a:bodyPr/>
          <a:lstStyle/>
          <a:p>
            <a:r>
              <a:rPr lang="en-US" dirty="0"/>
              <a:t>Source: Short-Term Energy Outlook, </a:t>
            </a:r>
            <a:r>
              <a:rPr lang="en-US" dirty="0" smtClean="0"/>
              <a:t>November </a:t>
            </a:r>
            <a:r>
              <a:rPr lang="en-US" dirty="0"/>
              <a:t>2016.</a:t>
            </a: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sp>
        <p:nvSpPr>
          <p:cNvPr id="11" name="Title 10"/>
          <p:cNvSpPr>
            <a:spLocks noGrp="1"/>
          </p:cNvSpPr>
          <p:nvPr>
            <p:ph type="title"/>
          </p:nvPr>
        </p:nvSpPr>
        <p:spPr>
          <a:xfrm>
            <a:off x="666750" y="68579"/>
            <a:ext cx="8020050" cy="721872"/>
          </a:xfrm>
        </p:spPr>
        <p:txBody>
          <a:bodyPr/>
          <a:lstStyle/>
          <a:p>
            <a:r>
              <a:rPr lang="en-US" dirty="0"/>
              <a:t>World liquid fuels production </a:t>
            </a:r>
            <a:r>
              <a:rPr lang="en-US" dirty="0" smtClean="0"/>
              <a:t>and consumption </a:t>
            </a:r>
            <a:r>
              <a:rPr lang="en-US" dirty="0"/>
              <a:t>balance</a:t>
            </a:r>
          </a:p>
        </p:txBody>
      </p:sp>
    </p:spTree>
    <p:extLst>
      <p:ext uri="{BB962C8B-B14F-4D97-AF65-F5344CB8AC3E}">
        <p14:creationId xmlns:p14="http://schemas.microsoft.com/office/powerpoint/2010/main" val="105300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840140"/>
            <a:ext cx="4005072" cy="414326"/>
          </a:xfrm>
        </p:spPr>
        <p:txBody>
          <a:bodyPr/>
          <a:lstStyle/>
          <a:p>
            <a:r>
              <a:rPr lang="en-US" dirty="0"/>
              <a:t>days of </a:t>
            </a:r>
            <a:r>
              <a:rPr lang="en-US" dirty="0" smtClean="0"/>
              <a:t>supply</a:t>
            </a:r>
          </a:p>
          <a:p>
            <a:endParaRPr lang="en-US" dirty="0"/>
          </a:p>
        </p:txBody>
      </p:sp>
      <p:sp>
        <p:nvSpPr>
          <p:cNvPr id="5" name="Footer Placeholder 4"/>
          <p:cNvSpPr>
            <a:spLocks noGrp="1"/>
          </p:cNvSpPr>
          <p:nvPr>
            <p:ph type="ftr" sz="quarter" idx="17"/>
          </p:nvPr>
        </p:nvSpPr>
        <p:spPr>
          <a:xfrm>
            <a:off x="666750" y="4793456"/>
            <a:ext cx="4024122" cy="295275"/>
          </a:xfrm>
        </p:spPr>
        <p:txBody>
          <a:bodyPr bIns="45720"/>
          <a:lstStyle/>
          <a:p>
            <a:r>
              <a:rPr lang="en-US" dirty="0"/>
              <a:t>Adam Sieminski, 9th Annual Kosciuszko Chair Conference</a:t>
            </a:r>
          </a:p>
          <a:p>
            <a:r>
              <a:rPr lang="en-US" dirty="0"/>
              <a:t>November 12, 2016</a:t>
            </a:r>
          </a:p>
        </p:txBody>
      </p:sp>
      <p:sp>
        <p:nvSpPr>
          <p:cNvPr id="6" name="Title 5"/>
          <p:cNvSpPr>
            <a:spLocks noGrp="1"/>
          </p:cNvSpPr>
          <p:nvPr>
            <p:ph type="title"/>
          </p:nvPr>
        </p:nvSpPr>
        <p:spPr/>
        <p:txBody>
          <a:bodyPr/>
          <a:lstStyle/>
          <a:p>
            <a:r>
              <a:rPr lang="en-US" dirty="0"/>
              <a:t>OECD commercial stocks of crude oil and </a:t>
            </a:r>
            <a:r>
              <a:rPr lang="en-US" dirty="0" smtClean="0"/>
              <a:t>other liquids</a:t>
            </a:r>
            <a:endParaRPr lang="en-US" dirty="0"/>
          </a:p>
        </p:txBody>
      </p:sp>
      <p:sp>
        <p:nvSpPr>
          <p:cNvPr id="7" name="Text Placeholder 6"/>
          <p:cNvSpPr>
            <a:spLocks noGrp="1"/>
          </p:cNvSpPr>
          <p:nvPr>
            <p:ph type="body" sz="quarter" idx="18"/>
          </p:nvPr>
        </p:nvSpPr>
        <p:spPr/>
        <p:txBody>
          <a:bodyPr/>
          <a:lstStyle/>
          <a:p>
            <a:fld id="{44B82C80-563C-430A-B67F-00109FB5EB30}" type="TxLink">
              <a:rPr lang="en-US" smtClean="0">
                <a:solidFill>
                  <a:srgbClr val="000000"/>
                </a:solidFill>
                <a:cs typeface="Arial" pitchFamily="34" charset="0"/>
              </a:rPr>
              <a:pPr/>
              <a:t>Note:  Colored band around days of supply of crude oil and other liquids stocks represents the range between the minimum and maximum from Jan. 2011 - Dec. 2015.</a:t>
            </a:fld>
            <a:endParaRPr lang="en-US" dirty="0" smtClean="0">
              <a:solidFill>
                <a:srgbClr val="000000"/>
              </a:solidFill>
              <a:cs typeface="Arial" pitchFamily="34" charset="0"/>
            </a:endParaRPr>
          </a:p>
          <a:p>
            <a:r>
              <a:rPr lang="en-US" dirty="0" smtClean="0"/>
              <a:t>Source</a:t>
            </a:r>
            <a:r>
              <a:rPr lang="en-US" dirty="0"/>
              <a:t>: Short-Term Energy Outlook, </a:t>
            </a:r>
            <a:r>
              <a:rPr lang="en-US" dirty="0" smtClean="0"/>
              <a:t>November </a:t>
            </a:r>
            <a:r>
              <a:rPr lang="en-US" dirty="0"/>
              <a:t>2016.</a:t>
            </a:r>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13</a:t>
            </a:fld>
            <a:endParaRPr lang="en-US" dirty="0"/>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3882607898"/>
              </p:ext>
            </p:extLst>
          </p:nvPr>
        </p:nvGraphicFramePr>
        <p:xfrm>
          <a:off x="685800" y="1204179"/>
          <a:ext cx="8001000" cy="3078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183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Note: Confidence interval derived from options market information for the 5 trading days ending October 6, 2016 Intervals not calculated for months with sparse trading in near-the-money options contracts.</a:t>
            </a:r>
          </a:p>
          <a:p>
            <a:r>
              <a:rPr lang="en-US" dirty="0"/>
              <a:t>Source: </a:t>
            </a:r>
            <a:r>
              <a:rPr lang="en-US" dirty="0" smtClean="0"/>
              <a:t>Short-Term </a:t>
            </a:r>
            <a:r>
              <a:rPr lang="en-US" dirty="0"/>
              <a:t>Energy Outlook, </a:t>
            </a:r>
            <a:r>
              <a:rPr lang="en-US" dirty="0" smtClean="0"/>
              <a:t>November 2016</a:t>
            </a:r>
            <a:r>
              <a:rPr lang="en-US" dirty="0"/>
              <a:t>, and CME Group. </a:t>
            </a:r>
          </a:p>
        </p:txBody>
      </p:sp>
      <p:sp>
        <p:nvSpPr>
          <p:cNvPr id="2" name="Title 1"/>
          <p:cNvSpPr>
            <a:spLocks noGrp="1"/>
          </p:cNvSpPr>
          <p:nvPr>
            <p:ph type="title"/>
          </p:nvPr>
        </p:nvSpPr>
        <p:spPr/>
        <p:txBody>
          <a:bodyPr/>
          <a:lstStyle/>
          <a:p>
            <a:r>
              <a:rPr lang="en-US" sz="2200" dirty="0">
                <a:latin typeface="Times New Roman" pitchFamily="18" charset="0"/>
                <a:cs typeface="Times New Roman" pitchFamily="18" charset="0"/>
              </a:rPr>
              <a:t>EIA forecasts Henry Hub spot prices to average $</a:t>
            </a:r>
            <a:r>
              <a:rPr lang="en-US" sz="2200" dirty="0" smtClean="0">
                <a:latin typeface="Times New Roman" pitchFamily="18" charset="0"/>
                <a:cs typeface="Times New Roman" pitchFamily="18" charset="0"/>
              </a:rPr>
              <a:t>3.12/MMBtu and West Texas intermediate crude oil to average $47/b this winter.</a:t>
            </a:r>
            <a:endParaRPr lang="en-US" sz="2200" dirty="0"/>
          </a:p>
        </p:txBody>
      </p:sp>
      <p:sp>
        <p:nvSpPr>
          <p:cNvPr id="13" name="Footer Placeholder 3"/>
          <p:cNvSpPr>
            <a:spLocks noGrp="1"/>
          </p:cNvSpPr>
          <p:nvPr>
            <p:ph type="ftr" sz="quarter" idx="17"/>
          </p:nvPr>
        </p:nvSpPr>
        <p:spPr bwMode="auto">
          <a:xfrm>
            <a:off x="666750" y="4793455"/>
            <a:ext cx="7196328" cy="292608"/>
          </a:xfrm>
          <a:prstGeom prst="rect">
            <a:avLst/>
          </a:prstGeom>
          <a:noFill/>
          <a:ln>
            <a:miter lim="800000"/>
            <a:headEnd/>
            <a:tailEnd/>
          </a:ln>
        </p:spPr>
        <p:txBody>
          <a:bodyPr bIns="45720" anchor="b"/>
          <a:lstStyle/>
          <a:p>
            <a:r>
              <a:rPr lang="en-US" dirty="0"/>
              <a:t>Adam Sieminski, 9th Annual Kosciuszko Chair Conference</a:t>
            </a:r>
          </a:p>
          <a:p>
            <a:r>
              <a:rPr lang="en-US" dirty="0"/>
              <a:t>November 12, 2016</a:t>
            </a:r>
          </a:p>
        </p:txBody>
      </p:sp>
      <p:sp>
        <p:nvSpPr>
          <p:cNvPr id="4" name="Slide Number Placeholder 3"/>
          <p:cNvSpPr>
            <a:spLocks noGrp="1"/>
          </p:cNvSpPr>
          <p:nvPr>
            <p:ph type="sldNum" sz="quarter" idx="4"/>
          </p:nvPr>
        </p:nvSpPr>
        <p:spPr/>
        <p:txBody>
          <a:bodyPr/>
          <a:lstStyle/>
          <a:p>
            <a:pPr>
              <a:defRPr/>
            </a:pPr>
            <a:fld id="{19EAD42F-94A8-483B-B9EC-47CE663E879A}" type="slidenum">
              <a:rPr lang="en-US" smtClean="0">
                <a:latin typeface="+mj-lt"/>
              </a:rPr>
              <a:pPr>
                <a:defRPr/>
              </a:pPr>
              <a:t>14</a:t>
            </a:fld>
            <a:endParaRPr lang="en-US" dirty="0">
              <a:latin typeface="+mj-lt"/>
            </a:endParaRPr>
          </a:p>
        </p:txBody>
      </p:sp>
      <p:sp>
        <p:nvSpPr>
          <p:cNvPr id="9" name="TextBox 8"/>
          <p:cNvSpPr txBox="1"/>
          <p:nvPr/>
        </p:nvSpPr>
        <p:spPr bwMode="auto">
          <a:xfrm>
            <a:off x="3197702" y="1398812"/>
            <a:ext cx="962025" cy="207749"/>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000" dirty="0">
                <a:solidFill>
                  <a:srgbClr val="333333"/>
                </a:solidFill>
                <a:latin typeface="+mn-lt"/>
                <a:ea typeface="Times New Roman" charset="0"/>
                <a:cs typeface="Times New Roman" charset="0"/>
              </a:rPr>
              <a:t>F</a:t>
            </a:r>
            <a:r>
              <a:rPr lang="en-US" sz="1000" dirty="0" smtClean="0">
                <a:solidFill>
                  <a:srgbClr val="333333"/>
                </a:solidFill>
                <a:latin typeface="+mn-lt"/>
                <a:ea typeface="Times New Roman" charset="0"/>
                <a:cs typeface="Times New Roman" charset="0"/>
              </a:rPr>
              <a:t>orecast</a:t>
            </a:r>
            <a:endParaRPr lang="en-US" sz="1050" dirty="0">
              <a:solidFill>
                <a:srgbClr val="333333"/>
              </a:solidFill>
              <a:latin typeface="+mn-lt"/>
              <a:ea typeface="Times New Roman" charset="0"/>
              <a:cs typeface="Times New Roman" charset="0"/>
            </a:endParaRPr>
          </a:p>
        </p:txBody>
      </p:sp>
      <p:sp>
        <p:nvSpPr>
          <p:cNvPr id="12" name="Text Box 6"/>
          <p:cNvSpPr txBox="1">
            <a:spLocks noChangeArrowheads="1"/>
          </p:cNvSpPr>
          <p:nvPr/>
        </p:nvSpPr>
        <p:spPr bwMode="auto">
          <a:xfrm>
            <a:off x="685800" y="861162"/>
            <a:ext cx="1876376" cy="392617"/>
          </a:xfrm>
          <a:prstGeom prst="rect">
            <a:avLst/>
          </a:prstGeom>
          <a:noFill/>
          <a:ln w="9525">
            <a:noFill/>
            <a:miter lim="800000"/>
            <a:headEnd/>
            <a:tailEnd/>
          </a:ln>
        </p:spPr>
        <p:txBody>
          <a:bodyPr wrap="square" lIns="0" tIns="34390" rIns="0" bIns="34390">
            <a:spAutoFit/>
          </a:bodyPr>
          <a:lstStyle/>
          <a:p>
            <a:pPr eaLnBrk="0" hangingPunct="0">
              <a:buFont typeface="Wingdings" pitchFamily="2" charset="2"/>
              <a:buNone/>
            </a:pPr>
            <a:r>
              <a:rPr lang="en-US" sz="1050" dirty="0"/>
              <a:t>Henry Hub natural gas price</a:t>
            </a:r>
          </a:p>
          <a:p>
            <a:pPr eaLnBrk="0" hangingPunct="0"/>
            <a:r>
              <a:rPr lang="en-US" sz="1050" dirty="0">
                <a:solidFill>
                  <a:srgbClr val="333333"/>
                </a:solidFill>
                <a:ea typeface="Times New Roman" charset="0"/>
                <a:cs typeface="Times New Roman" charset="0"/>
              </a:rPr>
              <a:t>dollars per million Btu</a:t>
            </a:r>
          </a:p>
        </p:txBody>
      </p:sp>
      <p:sp>
        <p:nvSpPr>
          <p:cNvPr id="21" name="Text Box 6"/>
          <p:cNvSpPr txBox="1">
            <a:spLocks noChangeArrowheads="1"/>
          </p:cNvSpPr>
          <p:nvPr/>
        </p:nvSpPr>
        <p:spPr bwMode="auto">
          <a:xfrm>
            <a:off x="4626276" y="861161"/>
            <a:ext cx="2783882" cy="392617"/>
          </a:xfrm>
          <a:prstGeom prst="rect">
            <a:avLst/>
          </a:prstGeom>
          <a:noFill/>
          <a:ln w="9525">
            <a:noFill/>
            <a:miter lim="800000"/>
            <a:headEnd/>
            <a:tailEnd/>
          </a:ln>
        </p:spPr>
        <p:txBody>
          <a:bodyPr wrap="square" lIns="0" tIns="34390" rIns="0" bIns="34390">
            <a:spAutoFit/>
          </a:bodyPr>
          <a:lstStyle/>
          <a:p>
            <a:pPr eaLnBrk="0" hangingPunct="0">
              <a:buFont typeface="Wingdings" pitchFamily="2" charset="2"/>
              <a:buNone/>
            </a:pPr>
            <a:r>
              <a:rPr lang="en-US" sz="1050" dirty="0" smtClean="0"/>
              <a:t>West Texas intermediate (WTI) crude oil price</a:t>
            </a:r>
          </a:p>
          <a:p>
            <a:pPr eaLnBrk="0" hangingPunct="0">
              <a:buFont typeface="Wingdings" pitchFamily="2" charset="2"/>
              <a:buNone/>
            </a:pPr>
            <a:r>
              <a:rPr lang="en-US" sz="1050" dirty="0" smtClean="0">
                <a:solidFill>
                  <a:srgbClr val="333333"/>
                </a:solidFill>
                <a:ea typeface="Times New Roman" charset="0"/>
                <a:cs typeface="Times New Roman" charset="0"/>
              </a:rPr>
              <a:t>dollars per barrel</a:t>
            </a:r>
            <a:endParaRPr lang="en-US" sz="1050" dirty="0">
              <a:solidFill>
                <a:srgbClr val="333333"/>
              </a:solidFill>
              <a:ea typeface="Times New Roman" charset="0"/>
              <a:cs typeface="Times New Roman" charset="0"/>
            </a:endParaRPr>
          </a:p>
        </p:txBody>
      </p:sp>
      <p:pic>
        <p:nvPicPr>
          <p:cNvPr id="3" name="Picture 2"/>
          <p:cNvPicPr>
            <a:picLocks noChangeAspect="1"/>
          </p:cNvPicPr>
          <p:nvPr/>
        </p:nvPicPr>
        <p:blipFill>
          <a:blip r:embed="rId3"/>
          <a:stretch>
            <a:fillRect/>
          </a:stretch>
        </p:blipFill>
        <p:spPr>
          <a:xfrm>
            <a:off x="685801" y="1253779"/>
            <a:ext cx="7940840" cy="2785030"/>
          </a:xfrm>
          <a:prstGeom prst="rect">
            <a:avLst/>
          </a:prstGeom>
        </p:spPr>
      </p:pic>
    </p:spTree>
    <p:extLst>
      <p:ext uri="{BB962C8B-B14F-4D97-AF65-F5344CB8AC3E}">
        <p14:creationId xmlns:p14="http://schemas.microsoft.com/office/powerpoint/2010/main" val="1600865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International long-term energy outlook</a:t>
            </a:r>
            <a:endParaRPr lang="en-US" dirty="0"/>
          </a:p>
        </p:txBody>
      </p:sp>
      <p:sp>
        <p:nvSpPr>
          <p:cNvPr id="5" name="Footer Placeholder 4"/>
          <p:cNvSpPr>
            <a:spLocks noGrp="1"/>
          </p:cNvSpPr>
          <p:nvPr>
            <p:ph type="ftr" sz="quarter" idx="13"/>
          </p:nvPr>
        </p:nvSpPr>
        <p:spPr>
          <a:xfrm>
            <a:off x="666750" y="4793456"/>
            <a:ext cx="3698216" cy="295275"/>
          </a:xfrm>
        </p:spPr>
        <p:txBody>
          <a:bodyPr bIns="45720"/>
          <a:lstStyle/>
          <a:p>
            <a:pPr>
              <a:defRPr/>
            </a:pPr>
            <a:r>
              <a:rPr lang="en-US" dirty="0"/>
              <a:t>Adam Sieminski, 9th Annual Kosciuszko Chair Conference</a:t>
            </a:r>
          </a:p>
          <a:p>
            <a:pPr>
              <a:defRPr/>
            </a:pPr>
            <a:r>
              <a:rPr lang="en-US" dirty="0"/>
              <a:t>November 12, 2016</a:t>
            </a:r>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15</a:t>
            </a:fld>
            <a:endParaRPr lang="en-US" dirty="0"/>
          </a:p>
        </p:txBody>
      </p:sp>
    </p:spTree>
    <p:extLst>
      <p:ext uri="{BB962C8B-B14F-4D97-AF65-F5344CB8AC3E}">
        <p14:creationId xmlns:p14="http://schemas.microsoft.com/office/powerpoint/2010/main" val="852113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in EIA’s long-term global outlook (IEO2016)</a:t>
            </a:r>
            <a:endParaRPr lang="en-US" dirty="0"/>
          </a:p>
        </p:txBody>
      </p:sp>
      <p:sp useBgFill="1">
        <p:nvSpPr>
          <p:cNvPr id="5" name="Text Placeholder 4"/>
          <p:cNvSpPr>
            <a:spLocks noGrp="1"/>
          </p:cNvSpPr>
          <p:nvPr>
            <p:ph type="body" sz="quarter" idx="12"/>
          </p:nvPr>
        </p:nvSpPr>
        <p:spPr>
          <a:xfrm>
            <a:off x="685800" y="891540"/>
            <a:ext cx="8001000" cy="3771900"/>
          </a:xfrm>
        </p:spPr>
        <p:txBody>
          <a:bodyPr>
            <a:normAutofit fontScale="92500" lnSpcReduction="10000"/>
          </a:bodyPr>
          <a:lstStyle/>
          <a:p>
            <a:r>
              <a:rPr lang="en-US" altLang="ja-JP" dirty="0"/>
              <a:t>World energy consumption increases from 549 quadrillion Btu in 2012 to 629 quadrillion Btu in 2020 and then to 815 quadrillion Btu in 2040, a 48% increase (1.4%/year). Non-OECD Asia (including China and India) account for more than half of the increase</a:t>
            </a:r>
            <a:r>
              <a:rPr lang="en-US" altLang="ja-JP" dirty="0" smtClean="0"/>
              <a:t>. Population grows 0.9%/year.</a:t>
            </a:r>
            <a:endParaRPr lang="en-US" altLang="ja-JP" dirty="0"/>
          </a:p>
          <a:p>
            <a:r>
              <a:rPr lang="en-US" altLang="ja-JP" dirty="0"/>
              <a:t>The industrial sector continues to account for the largest share of delivered energy consumption; the world industrial sector still consumes over half of global delivered energy in 2040.</a:t>
            </a:r>
          </a:p>
          <a:p>
            <a:r>
              <a:rPr lang="en-US" altLang="ja-JP" dirty="0"/>
              <a:t>Renewable energy is the world’s fastest-growing energy source, increasing by 2.6%/year; nuclear energy grows by 2.3%/year, from 4% of the global total in 2012 to 6% in 2040.</a:t>
            </a:r>
          </a:p>
          <a:p>
            <a:r>
              <a:rPr lang="en-US" altLang="ja-JP" dirty="0"/>
              <a:t>Fossil fuels continue to supply more than three-fourths of world energy use in 2040.</a:t>
            </a:r>
          </a:p>
        </p:txBody>
      </p:sp>
      <p:sp>
        <p:nvSpPr>
          <p:cNvPr id="4" name="Footer Placeholder 3"/>
          <p:cNvSpPr>
            <a:spLocks noGrp="1"/>
          </p:cNvSpPr>
          <p:nvPr>
            <p:ph type="ftr" sz="quarter" idx="13"/>
          </p:nvPr>
        </p:nvSpPr>
        <p:spPr>
          <a:xfrm>
            <a:off x="666750" y="4793456"/>
            <a:ext cx="3826422" cy="295275"/>
          </a:xfrm>
        </p:spPr>
        <p:txBody>
          <a:bodyPr bIns="45720"/>
          <a:lstStyle/>
          <a:p>
            <a:r>
              <a:rPr lang="en-US" dirty="0"/>
              <a:t>Adam Sieminski, 9th Annual Kosciuszko Chair Conference</a:t>
            </a:r>
          </a:p>
          <a:p>
            <a:r>
              <a:rPr lang="en-US" dirty="0"/>
              <a:t>November 12, 2016</a:t>
            </a:r>
          </a:p>
        </p:txBody>
      </p:sp>
      <p:sp>
        <p:nvSpPr>
          <p:cNvPr id="3" name="Slide Number Placeholder 2"/>
          <p:cNvSpPr>
            <a:spLocks noGrp="1"/>
          </p:cNvSpPr>
          <p:nvPr>
            <p:ph type="sldNum" sz="quarter" idx="4"/>
          </p:nvPr>
        </p:nvSpPr>
        <p:spPr>
          <a:xfrm>
            <a:off x="8653624" y="4805461"/>
            <a:ext cx="384175" cy="273844"/>
          </a:xfrm>
        </p:spPr>
        <p:txBody>
          <a:bodyPr/>
          <a:lstStyle/>
          <a:p>
            <a:fld id="{2D80C5C9-96E0-47EC-B500-37C5FE284639}" type="slidenum">
              <a:rPr lang="en-US" smtClean="0"/>
              <a:pPr/>
              <a:t>16</a:t>
            </a:fld>
            <a:endParaRPr lang="en-US" dirty="0"/>
          </a:p>
        </p:txBody>
      </p:sp>
    </p:spTree>
    <p:extLst>
      <p:ext uri="{BB962C8B-B14F-4D97-AF65-F5344CB8AC3E}">
        <p14:creationId xmlns:p14="http://schemas.microsoft.com/office/powerpoint/2010/main" val="2131225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average annual percent change (2012–40)</a:t>
            </a:r>
          </a:p>
          <a:p>
            <a:r>
              <a:rPr lang="en-US" dirty="0" smtClean="0"/>
              <a:t>percent per year</a:t>
            </a:r>
            <a:endParaRPr lang="en-GB" dirty="0" smtClean="0"/>
          </a:p>
        </p:txBody>
      </p:sp>
      <p:sp>
        <p:nvSpPr>
          <p:cNvPr id="10" name="Footer Placeholder 3"/>
          <p:cNvSpPr>
            <a:spLocks noGrp="1"/>
          </p:cNvSpPr>
          <p:nvPr>
            <p:ph type="ftr" sz="quarter" idx="17"/>
          </p:nvPr>
        </p:nvSpPr>
        <p:spPr>
          <a:xfrm>
            <a:off x="666749" y="4793456"/>
            <a:ext cx="4024123"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a:lstStyle/>
          <a:p>
            <a:r>
              <a:rPr lang="en-US" dirty="0" smtClean="0"/>
              <a:t>Economic activity and population drive increases in energy use; energy intensity (E/GDP) improvements moderate this trend</a:t>
            </a:r>
            <a:endParaRPr lang="en-US" dirty="0"/>
          </a:p>
        </p:txBody>
      </p:sp>
      <p:sp>
        <p:nvSpPr>
          <p:cNvPr id="14" name="Text Placeholder 13"/>
          <p:cNvSpPr>
            <a:spLocks noGrp="1"/>
          </p:cNvSpPr>
          <p:nvPr>
            <p:ph type="body" sz="quarter" idx="18"/>
          </p:nvPr>
        </p:nvSpPr>
        <p:spPr/>
        <p:txBody>
          <a:bodyPr/>
          <a:lstStyle/>
          <a:p>
            <a:r>
              <a:rPr lang="en-US" dirty="0" smtClean="0"/>
              <a:t>Source:  EIA, International Energy Outlook 2016</a:t>
            </a:r>
            <a:endParaRPr lang="en-US" dirty="0"/>
          </a:p>
        </p:txBody>
      </p:sp>
      <p:sp>
        <p:nvSpPr>
          <p:cNvPr id="3" name="Slide Number Placeholder 2"/>
          <p:cNvSpPr>
            <a:spLocks noGrp="1"/>
          </p:cNvSpPr>
          <p:nvPr>
            <p:ph type="sldNum" sz="quarter" idx="4"/>
          </p:nvPr>
        </p:nvSpPr>
        <p:spPr>
          <a:xfrm>
            <a:off x="8653624" y="4814888"/>
            <a:ext cx="384175" cy="273844"/>
          </a:xfrm>
        </p:spPr>
        <p:txBody>
          <a:bodyPr/>
          <a:lstStyle/>
          <a:p>
            <a:fld id="{2D80C5C9-96E0-47EC-B500-37C5FE284639}" type="slidenum">
              <a:rPr lang="en-US" smtClean="0"/>
              <a:pPr/>
              <a:t>17</a:t>
            </a:fld>
            <a:endParaRPr lang="en-US" dirty="0"/>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2186612435"/>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3701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world energy consumption</a:t>
            </a:r>
          </a:p>
          <a:p>
            <a:r>
              <a:rPr lang="en-US" dirty="0" smtClean="0"/>
              <a:t>quadrillion Btu</a:t>
            </a:r>
          </a:p>
        </p:txBody>
      </p:sp>
      <p:sp>
        <p:nvSpPr>
          <p:cNvPr id="25" name="Footer Placeholder 3"/>
          <p:cNvSpPr>
            <a:spLocks noGrp="1"/>
          </p:cNvSpPr>
          <p:nvPr>
            <p:ph type="ftr" sz="quarter" idx="17"/>
          </p:nvPr>
        </p:nvSpPr>
        <p:spPr>
          <a:xfrm>
            <a:off x="666749" y="4793456"/>
            <a:ext cx="3952548"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a:xfrm>
            <a:off x="663129" y="68579"/>
            <a:ext cx="8001000" cy="766308"/>
          </a:xfrm>
        </p:spPr>
        <p:txBody>
          <a:bodyPr/>
          <a:lstStyle/>
          <a:p>
            <a:r>
              <a:rPr lang="en-US" dirty="0" smtClean="0"/>
              <a:t>Global energy shares: renewables grow fastest, coal use plateaus, natural gas surpasses coal by 2030, and oil maintains its leading share</a:t>
            </a:r>
            <a:endParaRPr lang="en-US" dirty="0"/>
          </a:p>
        </p:txBody>
      </p:sp>
      <p:sp>
        <p:nvSpPr>
          <p:cNvPr id="30" name="Text Placeholder 29"/>
          <p:cNvSpPr>
            <a:spLocks noGrp="1"/>
          </p:cNvSpPr>
          <p:nvPr>
            <p:ph type="body" sz="quarter" idx="18"/>
          </p:nvPr>
        </p:nvSpPr>
        <p:spPr/>
        <p:txBody>
          <a:bodyPr/>
          <a:lstStyle/>
          <a:p>
            <a:r>
              <a:rPr lang="en-US" dirty="0" smtClean="0"/>
              <a:t>Source:  EIA, International Energy Outlook 2016 and EIA, Analysis of the Impacts of the Clean Power Plan (May 2015)</a:t>
            </a:r>
            <a:endParaRPr lang="en-US" dirty="0"/>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18</a:t>
            </a:fld>
            <a:endParaRPr lang="en-US" dirty="0"/>
          </a:p>
        </p:txBody>
      </p:sp>
      <p:pic>
        <p:nvPicPr>
          <p:cNvPr id="10" name="Chart Placeholder 9"/>
          <p:cNvPicPr>
            <a:picLocks noGrp="1" noChangeAspect="1"/>
          </p:cNvPicPr>
          <p:nvPr>
            <p:ph type="chart" sz="quarter" idx="12"/>
          </p:nvPr>
        </p:nvPicPr>
        <p:blipFill>
          <a:blip r:embed="rId3"/>
          <a:stretch>
            <a:fillRect/>
          </a:stretch>
        </p:blipFill>
        <p:spPr>
          <a:xfrm>
            <a:off x="685800" y="1298560"/>
            <a:ext cx="7803055" cy="3078163"/>
          </a:xfrm>
          <a:prstGeom prst="rect">
            <a:avLst/>
          </a:prstGeom>
        </p:spPr>
      </p:pic>
    </p:spTree>
    <p:extLst>
      <p:ext uri="{BB962C8B-B14F-4D97-AF65-F5344CB8AC3E}">
        <p14:creationId xmlns:p14="http://schemas.microsoft.com/office/powerpoint/2010/main" val="1724723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in the IEO2016 (continued)</a:t>
            </a:r>
            <a:endParaRPr lang="en-US" dirty="0"/>
          </a:p>
        </p:txBody>
      </p:sp>
      <p:sp>
        <p:nvSpPr>
          <p:cNvPr id="5" name="Text Placeholder 4"/>
          <p:cNvSpPr>
            <a:spLocks noGrp="1"/>
          </p:cNvSpPr>
          <p:nvPr>
            <p:ph type="body" sz="quarter" idx="12"/>
          </p:nvPr>
        </p:nvSpPr>
        <p:spPr/>
        <p:txBody>
          <a:bodyPr/>
          <a:lstStyle/>
          <a:p>
            <a:r>
              <a:rPr lang="en-US" altLang="ja-JP" dirty="0"/>
              <a:t>Among the fossil fuels, natural gas grows the fastest. Coal use plateaus in the mid-term as China shifts from energy-intensive industries to services and worldwide policies to limit coal use intensify. By 2030, natural gas surpasses coal as the world’s second largest energy source.</a:t>
            </a:r>
          </a:p>
          <a:p>
            <a:r>
              <a:rPr lang="en-US" altLang="ja-JP" dirty="0"/>
              <a:t>In 2012, coal provided 40% of the world’s total net electricity generation.  By 2040, coal, natural gas, and renewable energy sources provide roughly equal shares (28-29%) of world generation.</a:t>
            </a:r>
          </a:p>
          <a:p>
            <a:r>
              <a:rPr lang="en-US" altLang="ja-JP" dirty="0"/>
              <a:t>With current policies and regulations, worldwide energy-related carbon dioxide emissions rise from about 32 billion metric tons in 2012 to 36 billion metric tons in 2020 and then to 43 billion metric tons in 2040, a 34% increase.</a:t>
            </a:r>
          </a:p>
        </p:txBody>
      </p:sp>
      <p:sp>
        <p:nvSpPr>
          <p:cNvPr id="3" name="Slide Number Placeholder 2"/>
          <p:cNvSpPr>
            <a:spLocks noGrp="1"/>
          </p:cNvSpPr>
          <p:nvPr>
            <p:ph type="sldNum" sz="quarter" idx="4"/>
          </p:nvPr>
        </p:nvSpPr>
        <p:spPr>
          <a:xfrm>
            <a:off x="8653624" y="4805461"/>
            <a:ext cx="384175" cy="273844"/>
          </a:xfrm>
        </p:spPr>
        <p:txBody>
          <a:bodyPr/>
          <a:lstStyle/>
          <a:p>
            <a:fld id="{2D80C5C9-96E0-47EC-B500-37C5FE284639}" type="slidenum">
              <a:rPr lang="en-US" smtClean="0"/>
              <a:pPr/>
              <a:t>19</a:t>
            </a:fld>
            <a:endParaRPr lang="en-US" dirty="0"/>
          </a:p>
        </p:txBody>
      </p:sp>
      <p:sp>
        <p:nvSpPr>
          <p:cNvPr id="8" name="Footer Placeholder 3"/>
          <p:cNvSpPr>
            <a:spLocks noGrp="1"/>
          </p:cNvSpPr>
          <p:nvPr>
            <p:ph type="ftr" sz="quarter" idx="13"/>
          </p:nvPr>
        </p:nvSpPr>
        <p:spPr>
          <a:xfrm>
            <a:off x="666750" y="4793456"/>
            <a:ext cx="3826422" cy="295275"/>
          </a:xfrm>
        </p:spPr>
        <p:txBody>
          <a:bodyPr bIns="45720"/>
          <a:lstStyle/>
          <a:p>
            <a:r>
              <a:rPr lang="en-US" dirty="0"/>
              <a:t>Adam Sieminski, 9th Annual Kosciuszko Chair Conference</a:t>
            </a:r>
          </a:p>
          <a:p>
            <a:r>
              <a:rPr lang="en-US" dirty="0"/>
              <a:t>November 12, 2016</a:t>
            </a:r>
          </a:p>
        </p:txBody>
      </p:sp>
    </p:spTree>
    <p:extLst>
      <p:ext uri="{BB962C8B-B14F-4D97-AF65-F5344CB8AC3E}">
        <p14:creationId xmlns:p14="http://schemas.microsoft.com/office/powerpoint/2010/main" val="69931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821531" y="1263305"/>
            <a:ext cx="3771900" cy="3262975"/>
          </a:xfrm>
        </p:spPr>
        <p:txBody>
          <a:bodyPr/>
          <a:lstStyle/>
          <a:p>
            <a:pPr marL="0" indent="0">
              <a:buNone/>
            </a:pPr>
            <a:r>
              <a:rPr lang="en-US" sz="1200" b="1" dirty="0" smtClean="0"/>
              <a:t>Mission</a:t>
            </a:r>
            <a:r>
              <a:rPr lang="en-US" sz="1200" b="1" dirty="0"/>
              <a:t>:</a:t>
            </a:r>
            <a:r>
              <a:rPr lang="en-US" sz="1200" dirty="0"/>
              <a:t> EIA collects, analyzes, and disseminates independent and impartial energy information to promote sound policymaking, efficient markets, and public understanding of energy and its interaction with the economy and the environment. </a:t>
            </a:r>
          </a:p>
          <a:p>
            <a:pPr marL="0" indent="0">
              <a:buNone/>
            </a:pPr>
            <a:r>
              <a:rPr lang="en-US" sz="1200" dirty="0"/>
              <a:t>EIA is the Nation’s official source of energy information and, by law, its data, analyses, and forecasts are independent of approval by any other officer or employee of the United States Government. </a:t>
            </a:r>
          </a:p>
          <a:p>
            <a:pPr marL="0" indent="0">
              <a:buNone/>
            </a:pPr>
            <a:endParaRPr lang="en-US" sz="1050" dirty="0"/>
          </a:p>
          <a:p>
            <a:pPr marL="0" indent="0">
              <a:buNone/>
            </a:pPr>
            <a:endParaRPr lang="en-US" sz="1050" dirty="0"/>
          </a:p>
        </p:txBody>
      </p:sp>
      <p:sp>
        <p:nvSpPr>
          <p:cNvPr id="9" name="Footer Placeholder 8"/>
          <p:cNvSpPr>
            <a:spLocks noGrp="1"/>
          </p:cNvSpPr>
          <p:nvPr>
            <p:ph type="ftr" sz="quarter" idx="13"/>
          </p:nvPr>
        </p:nvSpPr>
        <p:spPr>
          <a:xfrm>
            <a:off x="666749" y="4793456"/>
            <a:ext cx="3978741" cy="295275"/>
          </a:xfrm>
        </p:spPr>
        <p:txBody>
          <a:bodyPr vert="horz" lIns="91440" tIns="45720" rIns="91440" bIns="45720" rtlCol="0" anchor="b" anchorCtr="0"/>
          <a:lstStyle/>
          <a:p>
            <a:r>
              <a:rPr lang="en-US" dirty="0" smtClean="0"/>
              <a:t>Adam Sieminski, 9th Annual Kosciuszko Chair Conference</a:t>
            </a:r>
          </a:p>
          <a:p>
            <a:r>
              <a:rPr lang="en-US" dirty="0" smtClean="0"/>
              <a:t>November 12, 2016</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2</a:t>
            </a:fld>
            <a:endParaRPr lang="en-US" dirty="0"/>
          </a:p>
        </p:txBody>
      </p:sp>
      <p:pic>
        <p:nvPicPr>
          <p:cNvPr id="2057" name="Picture 9" descr="http://inside.eia.gov/content_OC/eia_logos/large%20full%20EIA%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374095"/>
            <a:ext cx="3702551" cy="755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379483" y="2719552"/>
            <a:ext cx="65"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endParaRPr lang="en-US" sz="1200" i="1" dirty="0">
              <a:solidFill>
                <a:srgbClr val="333333"/>
              </a:solidFill>
              <a:latin typeface="Times New Roman" charset="0"/>
              <a:ea typeface="Times New Roman" charset="0"/>
              <a:cs typeface="Times New Roman" charset="0"/>
            </a:endParaRPr>
          </a:p>
        </p:txBody>
      </p:sp>
      <p:pic>
        <p:nvPicPr>
          <p:cNvPr id="10" name="Picture 9"/>
          <p:cNvPicPr>
            <a:picLocks noChangeAspect="1"/>
          </p:cNvPicPr>
          <p:nvPr/>
        </p:nvPicPr>
        <p:blipFill>
          <a:blip r:embed="rId4"/>
          <a:stretch>
            <a:fillRect/>
          </a:stretch>
        </p:blipFill>
        <p:spPr>
          <a:xfrm>
            <a:off x="4645491" y="1263305"/>
            <a:ext cx="3338411" cy="2891209"/>
          </a:xfrm>
          <a:prstGeom prst="rect">
            <a:avLst/>
          </a:prstGeom>
          <a:noFill/>
          <a:ln>
            <a:solidFill>
              <a:schemeClr val="accent1"/>
            </a:solidFill>
          </a:ln>
        </p:spPr>
      </p:pic>
    </p:spTree>
    <p:extLst>
      <p:ext uri="{BB962C8B-B14F-4D97-AF65-F5344CB8AC3E}">
        <p14:creationId xmlns:p14="http://schemas.microsoft.com/office/powerpoint/2010/main" val="2412456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and natural gas markets</a:t>
            </a:r>
            <a:endParaRPr lang="en-US" dirty="0"/>
          </a:p>
        </p:txBody>
      </p:sp>
      <p:sp>
        <p:nvSpPr>
          <p:cNvPr id="6" name="Footer Placeholder 3"/>
          <p:cNvSpPr>
            <a:spLocks noGrp="1"/>
          </p:cNvSpPr>
          <p:nvPr>
            <p:ph type="ftr" sz="quarter" idx="13"/>
          </p:nvPr>
        </p:nvSpPr>
        <p:spPr>
          <a:xfrm>
            <a:off x="666749" y="4793456"/>
            <a:ext cx="3952548" cy="295275"/>
          </a:xfrm>
        </p:spPr>
        <p:txBody>
          <a:bodyPr bIns="45720"/>
          <a:lstStyle/>
          <a:p>
            <a:r>
              <a:rPr lang="en-US" dirty="0"/>
              <a:t>Adam Sieminski, 9th Annual Kosciuszko Chair Conference</a:t>
            </a:r>
          </a:p>
          <a:p>
            <a:r>
              <a:rPr lang="en-US" dirty="0"/>
              <a:t>November 12, 2016</a:t>
            </a:r>
          </a:p>
        </p:txBody>
      </p:sp>
      <p:sp>
        <p:nvSpPr>
          <p:cNvPr id="3" name="Slide Number Placeholder 2"/>
          <p:cNvSpPr>
            <a:spLocks noGrp="1"/>
          </p:cNvSpPr>
          <p:nvPr>
            <p:ph type="sldNum" sz="quarter" idx="4"/>
          </p:nvPr>
        </p:nvSpPr>
        <p:spPr>
          <a:xfrm>
            <a:off x="8653624" y="4814888"/>
            <a:ext cx="384175" cy="273844"/>
          </a:xfrm>
        </p:spPr>
        <p:txBody>
          <a:bodyPr/>
          <a:lstStyle/>
          <a:p>
            <a:fld id="{2D80C5C9-96E0-47EC-B500-37C5FE284639}" type="slidenum">
              <a:rPr lang="en-US" smtClean="0"/>
              <a:pPr/>
              <a:t>20</a:t>
            </a:fld>
            <a:endParaRPr lang="en-US" dirty="0"/>
          </a:p>
        </p:txBody>
      </p:sp>
    </p:spTree>
    <p:extLst>
      <p:ext uri="{BB962C8B-B14F-4D97-AF65-F5344CB8AC3E}">
        <p14:creationId xmlns:p14="http://schemas.microsoft.com/office/powerpoint/2010/main" val="1964056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world production of petroleum and other liquid fuels</a:t>
            </a:r>
          </a:p>
          <a:p>
            <a:r>
              <a:rPr lang="en-US" dirty="0" smtClean="0"/>
              <a:t>million barrels per day</a:t>
            </a:r>
          </a:p>
        </p:txBody>
      </p:sp>
      <p:sp>
        <p:nvSpPr>
          <p:cNvPr id="12" name="Footer Placeholder 3"/>
          <p:cNvSpPr>
            <a:spLocks noGrp="1"/>
          </p:cNvSpPr>
          <p:nvPr>
            <p:ph type="ftr" sz="quarter" idx="17"/>
          </p:nvPr>
        </p:nvSpPr>
        <p:spPr>
          <a:xfrm>
            <a:off x="666749" y="4793456"/>
            <a:ext cx="3928899"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a:lstStyle/>
          <a:p>
            <a:r>
              <a:rPr lang="en-US" dirty="0" smtClean="0"/>
              <a:t>Liquid fuels supplies from both OPEC and non-OPEC producers increase through 2040</a:t>
            </a:r>
            <a:endParaRPr lang="en-US" dirty="0"/>
          </a:p>
        </p:txBody>
      </p:sp>
      <p:sp>
        <p:nvSpPr>
          <p:cNvPr id="18" name="Text Placeholder 17"/>
          <p:cNvSpPr>
            <a:spLocks noGrp="1"/>
          </p:cNvSpPr>
          <p:nvPr>
            <p:ph type="body" sz="quarter" idx="18"/>
          </p:nvPr>
        </p:nvSpPr>
        <p:spPr/>
        <p:txBody>
          <a:bodyPr/>
          <a:lstStyle/>
          <a:p>
            <a:r>
              <a:rPr lang="en-US" dirty="0"/>
              <a:t>Source:  EIA, International Energy Outlook 2016</a:t>
            </a:r>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21</a:t>
            </a:fld>
            <a:endParaRPr lang="en-US" dirty="0"/>
          </a:p>
        </p:txBody>
      </p:sp>
      <p:pic>
        <p:nvPicPr>
          <p:cNvPr id="5" name="Chart Placeholder 4"/>
          <p:cNvPicPr>
            <a:picLocks noGrp="1" noChangeAspect="1"/>
          </p:cNvPicPr>
          <p:nvPr>
            <p:ph type="chart" sz="quarter" idx="12"/>
          </p:nvPr>
        </p:nvPicPr>
        <p:blipFill>
          <a:blip r:embed="rId3"/>
          <a:stretch>
            <a:fillRect/>
          </a:stretch>
        </p:blipFill>
        <p:spPr>
          <a:xfrm>
            <a:off x="685800" y="1314529"/>
            <a:ext cx="7698340" cy="3078163"/>
          </a:xfrm>
          <a:prstGeom prst="rect">
            <a:avLst/>
          </a:prstGeom>
        </p:spPr>
      </p:pic>
    </p:spTree>
    <p:extLst>
      <p:ext uri="{BB962C8B-B14F-4D97-AF65-F5344CB8AC3E}">
        <p14:creationId xmlns:p14="http://schemas.microsoft.com/office/powerpoint/2010/main" val="2059938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LNG capacity additions</a:t>
            </a:r>
          </a:p>
          <a:p>
            <a:r>
              <a:rPr lang="en-US" dirty="0"/>
              <a:t>m</a:t>
            </a:r>
            <a:r>
              <a:rPr lang="en-US" dirty="0" smtClean="0"/>
              <a:t>illion cubic meters per day</a:t>
            </a:r>
            <a:endParaRPr lang="en-US" dirty="0"/>
          </a:p>
        </p:txBody>
      </p:sp>
      <p:sp>
        <p:nvSpPr>
          <p:cNvPr id="14" name="Footer Placeholder 3"/>
          <p:cNvSpPr>
            <a:spLocks noGrp="1"/>
          </p:cNvSpPr>
          <p:nvPr>
            <p:ph type="ftr" sz="quarter" idx="17"/>
          </p:nvPr>
        </p:nvSpPr>
        <p:spPr>
          <a:xfrm>
            <a:off x="666750" y="4793456"/>
            <a:ext cx="4024122"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a:lstStyle/>
          <a:p>
            <a:r>
              <a:rPr lang="en-US" dirty="0" smtClean="0"/>
              <a:t>Liquefaction capacity additions over the 2015-19 time period will increase global capacity by over 30%</a:t>
            </a:r>
            <a:endParaRPr lang="en-US" dirty="0"/>
          </a:p>
        </p:txBody>
      </p:sp>
      <p:sp>
        <p:nvSpPr>
          <p:cNvPr id="13" name="Text Placeholder 12"/>
          <p:cNvSpPr>
            <a:spLocks noGrp="1"/>
          </p:cNvSpPr>
          <p:nvPr>
            <p:ph type="body" sz="quarter" idx="18"/>
          </p:nvPr>
        </p:nvSpPr>
        <p:spPr/>
        <p:txBody>
          <a:bodyPr/>
          <a:lstStyle/>
          <a:p>
            <a:pPr lvl="0" eaLnBrk="0" hangingPunct="0"/>
            <a:r>
              <a:rPr lang="en-US" altLang="en-US" dirty="0">
                <a:ea typeface="Calibri" pitchFamily="34" charset="0"/>
                <a:cs typeface="Times New Roman" pitchFamily="18" charset="0"/>
              </a:rPr>
              <a:t>Note: Capacity additions in 2015-19 include projects currently under construction, and represent n</a:t>
            </a:r>
            <a:r>
              <a:rPr lang="en-US" dirty="0"/>
              <a:t>ameplate capacity, </a:t>
            </a:r>
          </a:p>
          <a:p>
            <a:pPr lvl="0" eaLnBrk="0" hangingPunct="0"/>
            <a:r>
              <a:rPr lang="en-US" dirty="0"/>
              <a:t>not adjusted for ramp-up</a:t>
            </a:r>
            <a:r>
              <a:rPr lang="en-US" altLang="en-US" dirty="0"/>
              <a:t> </a:t>
            </a:r>
          </a:p>
          <a:p>
            <a:pPr lvl="0">
              <a:spcBef>
                <a:spcPct val="0"/>
              </a:spcBef>
              <a:tabLst>
                <a:tab pos="5486400" algn="l"/>
              </a:tabLst>
            </a:pPr>
            <a:r>
              <a:rPr lang="en-US" altLang="en-US" dirty="0" smtClean="0">
                <a:ea typeface="Calibri" pitchFamily="34" charset="0"/>
                <a:cs typeface="Times New Roman" pitchFamily="18" charset="0"/>
              </a:rPr>
              <a:t>Source</a:t>
            </a:r>
            <a:r>
              <a:rPr lang="en-US" altLang="en-US" dirty="0">
                <a:ea typeface="Calibri" pitchFamily="34" charset="0"/>
                <a:cs typeface="Times New Roman" pitchFamily="18" charset="0"/>
              </a:rPr>
              <a:t>: U.S. Energy Information Administration estimates based on trade </a:t>
            </a:r>
            <a:r>
              <a:rPr lang="en-US" altLang="en-US" dirty="0" smtClean="0">
                <a:ea typeface="Calibri" pitchFamily="34" charset="0"/>
                <a:cs typeface="Times New Roman" pitchFamily="18" charset="0"/>
              </a:rPr>
              <a:t>press</a:t>
            </a:r>
            <a:endParaRPr lang="en-US" altLang="en-US" dirty="0">
              <a:ea typeface="Calibri" pitchFamily="34" charset="0"/>
              <a:cs typeface="Times New Roman" pitchFamily="18" charset="0"/>
            </a:endParaRPr>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22</a:t>
            </a:fld>
            <a:endParaRPr lang="en-US" dirty="0"/>
          </a:p>
        </p:txBody>
      </p:sp>
      <p:pic>
        <p:nvPicPr>
          <p:cNvPr id="5" name="Picture 4"/>
          <p:cNvPicPr>
            <a:picLocks noChangeAspect="1"/>
          </p:cNvPicPr>
          <p:nvPr/>
        </p:nvPicPr>
        <p:blipFill>
          <a:blip r:embed="rId3"/>
          <a:stretch>
            <a:fillRect/>
          </a:stretch>
        </p:blipFill>
        <p:spPr>
          <a:xfrm>
            <a:off x="666750" y="1323094"/>
            <a:ext cx="7877404" cy="2717873"/>
          </a:xfrm>
          <a:prstGeom prst="rect">
            <a:avLst/>
          </a:prstGeom>
        </p:spPr>
      </p:pic>
    </p:spTree>
    <p:extLst>
      <p:ext uri="{BB962C8B-B14F-4D97-AF65-F5344CB8AC3E}">
        <p14:creationId xmlns:p14="http://schemas.microsoft.com/office/powerpoint/2010/main" val="2672294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markets</a:t>
            </a:r>
            <a:endParaRPr lang="en-US" dirty="0"/>
          </a:p>
        </p:txBody>
      </p:sp>
      <p:sp>
        <p:nvSpPr>
          <p:cNvPr id="6" name="Footer Placeholder 3"/>
          <p:cNvSpPr>
            <a:spLocks noGrp="1"/>
          </p:cNvSpPr>
          <p:nvPr>
            <p:ph type="ftr" sz="quarter" idx="13"/>
          </p:nvPr>
        </p:nvSpPr>
        <p:spPr>
          <a:xfrm>
            <a:off x="666749" y="4793456"/>
            <a:ext cx="3842189" cy="295275"/>
          </a:xfrm>
        </p:spPr>
        <p:txBody>
          <a:bodyPr bIns="45720"/>
          <a:lstStyle/>
          <a:p>
            <a:r>
              <a:rPr lang="en-US" dirty="0"/>
              <a:t>Adam Sieminski, 9th Annual Kosciuszko Chair Conference</a:t>
            </a:r>
          </a:p>
          <a:p>
            <a:r>
              <a:rPr lang="en-US" dirty="0"/>
              <a:t>November 12, 2016</a:t>
            </a:r>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23</a:t>
            </a:fld>
            <a:endParaRPr lang="en-US" dirty="0"/>
          </a:p>
        </p:txBody>
      </p:sp>
    </p:spTree>
    <p:extLst>
      <p:ext uri="{BB962C8B-B14F-4D97-AF65-F5344CB8AC3E}">
        <p14:creationId xmlns:p14="http://schemas.microsoft.com/office/powerpoint/2010/main" val="235152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coal consumption in the US, China, and India</a:t>
            </a:r>
          </a:p>
          <a:p>
            <a:r>
              <a:rPr lang="en-US" dirty="0" smtClean="0"/>
              <a:t>quadrillion Btu</a:t>
            </a:r>
          </a:p>
        </p:txBody>
      </p:sp>
      <p:sp>
        <p:nvSpPr>
          <p:cNvPr id="13" name="Footer Placeholder 3"/>
          <p:cNvSpPr>
            <a:spLocks noGrp="1"/>
          </p:cNvSpPr>
          <p:nvPr>
            <p:ph type="ftr" sz="quarter" idx="17"/>
          </p:nvPr>
        </p:nvSpPr>
        <p:spPr>
          <a:xfrm>
            <a:off x="666749" y="4793456"/>
            <a:ext cx="3921017"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a:lstStyle/>
          <a:p>
            <a:r>
              <a:rPr lang="en-US" dirty="0" smtClean="0"/>
              <a:t>Of the world’s three largest coal consumers, only India is projected to continue to increase throughout the projection</a:t>
            </a:r>
            <a:endParaRPr lang="en-US" dirty="0"/>
          </a:p>
        </p:txBody>
      </p:sp>
      <p:sp>
        <p:nvSpPr>
          <p:cNvPr id="19" name="Text Placeholder 18"/>
          <p:cNvSpPr>
            <a:spLocks noGrp="1"/>
          </p:cNvSpPr>
          <p:nvPr>
            <p:ph type="body" sz="quarter" idx="18"/>
          </p:nvPr>
        </p:nvSpPr>
        <p:spPr/>
        <p:txBody>
          <a:bodyPr/>
          <a:lstStyle/>
          <a:p>
            <a:r>
              <a:rPr lang="en-US" dirty="0" smtClean="0"/>
              <a:t>Source:  EIA, International Energy Outlook 2016 and EIA, Analysis of the Impacts of the Clean Power Plan (May 2015)</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24</a:t>
            </a:fld>
            <a:endParaRPr lang="en-US" dirty="0"/>
          </a:p>
        </p:txBody>
      </p:sp>
      <p:pic>
        <p:nvPicPr>
          <p:cNvPr id="7" name="Picture 6"/>
          <p:cNvPicPr>
            <a:picLocks noChangeAspect="1"/>
          </p:cNvPicPr>
          <p:nvPr/>
        </p:nvPicPr>
        <p:blipFill>
          <a:blip r:embed="rId3"/>
          <a:stretch>
            <a:fillRect/>
          </a:stretch>
        </p:blipFill>
        <p:spPr>
          <a:xfrm>
            <a:off x="674224" y="1245026"/>
            <a:ext cx="8038782" cy="3167672"/>
          </a:xfrm>
          <a:prstGeom prst="rect">
            <a:avLst/>
          </a:prstGeom>
        </p:spPr>
      </p:pic>
    </p:spTree>
    <p:extLst>
      <p:ext uri="{BB962C8B-B14F-4D97-AF65-F5344CB8AC3E}">
        <p14:creationId xmlns:p14="http://schemas.microsoft.com/office/powerpoint/2010/main" val="2928238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world net electricity generation by source</a:t>
            </a:r>
          </a:p>
          <a:p>
            <a:r>
              <a:rPr lang="en-US" dirty="0" smtClean="0"/>
              <a:t>trillion kilowatthours</a:t>
            </a:r>
          </a:p>
        </p:txBody>
      </p:sp>
      <p:sp>
        <p:nvSpPr>
          <p:cNvPr id="12" name="Footer Placeholder 3"/>
          <p:cNvSpPr>
            <a:spLocks noGrp="1"/>
          </p:cNvSpPr>
          <p:nvPr>
            <p:ph type="ftr" sz="quarter" idx="17"/>
          </p:nvPr>
        </p:nvSpPr>
        <p:spPr>
          <a:xfrm>
            <a:off x="666749" y="4793456"/>
            <a:ext cx="3779127"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a:lstStyle/>
          <a:p>
            <a:r>
              <a:rPr lang="en-US" dirty="0" smtClean="0"/>
              <a:t>Renewables, natural gas, and coal all contribute roughly the same amount of global net electricity generation in 2040</a:t>
            </a:r>
            <a:endParaRPr lang="en-US" dirty="0"/>
          </a:p>
        </p:txBody>
      </p:sp>
      <p:sp>
        <p:nvSpPr>
          <p:cNvPr id="21" name="Text Placeholder 20"/>
          <p:cNvSpPr>
            <a:spLocks noGrp="1"/>
          </p:cNvSpPr>
          <p:nvPr>
            <p:ph type="body" sz="quarter" idx="18"/>
          </p:nvPr>
        </p:nvSpPr>
        <p:spPr/>
        <p:txBody>
          <a:bodyPr/>
          <a:lstStyle/>
          <a:p>
            <a:r>
              <a:rPr lang="en-US" dirty="0" smtClean="0"/>
              <a:t>Source:  EIA, International Energy Outlook 2016</a:t>
            </a:r>
            <a:endParaRPr lang="en-US" dirty="0"/>
          </a:p>
        </p:txBody>
      </p:sp>
      <p:sp>
        <p:nvSpPr>
          <p:cNvPr id="3" name="Slide Number Placeholder 2"/>
          <p:cNvSpPr>
            <a:spLocks noGrp="1"/>
          </p:cNvSpPr>
          <p:nvPr>
            <p:ph type="sldNum" sz="quarter" idx="4"/>
          </p:nvPr>
        </p:nvSpPr>
        <p:spPr>
          <a:xfrm>
            <a:off x="8653624" y="4814888"/>
            <a:ext cx="384175" cy="273844"/>
          </a:xfrm>
        </p:spPr>
        <p:txBody>
          <a:bodyPr/>
          <a:lstStyle/>
          <a:p>
            <a:fld id="{2D80C5C9-96E0-47EC-B500-37C5FE284639}" type="slidenum">
              <a:rPr lang="en-US" smtClean="0"/>
              <a:pPr/>
              <a:t>25</a:t>
            </a:fld>
            <a:endParaRPr lang="en-US" dirty="0"/>
          </a:p>
        </p:txBody>
      </p:sp>
      <p:pic>
        <p:nvPicPr>
          <p:cNvPr id="5" name="Chart Placeholder 4"/>
          <p:cNvPicPr>
            <a:picLocks noGrp="1" noChangeAspect="1"/>
          </p:cNvPicPr>
          <p:nvPr>
            <p:ph type="chart" sz="quarter" idx="12"/>
          </p:nvPr>
        </p:nvPicPr>
        <p:blipFill>
          <a:blip r:embed="rId3"/>
          <a:stretch>
            <a:fillRect/>
          </a:stretch>
        </p:blipFill>
        <p:spPr>
          <a:xfrm>
            <a:off x="685800" y="1341396"/>
            <a:ext cx="8001000" cy="3050870"/>
          </a:xfrm>
          <a:prstGeom prst="rect">
            <a:avLst/>
          </a:prstGeom>
        </p:spPr>
      </p:pic>
    </p:spTree>
    <p:extLst>
      <p:ext uri="{BB962C8B-B14F-4D97-AF65-F5344CB8AC3E}">
        <p14:creationId xmlns:p14="http://schemas.microsoft.com/office/powerpoint/2010/main" val="3396862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For more information</a:t>
            </a:r>
            <a:endParaRPr lang="en-US" dirty="0"/>
          </a:p>
        </p:txBody>
      </p:sp>
      <p:sp>
        <p:nvSpPr>
          <p:cNvPr id="11" name="Text Placeholder 10"/>
          <p:cNvSpPr>
            <a:spLocks noGrp="1"/>
          </p:cNvSpPr>
          <p:nvPr>
            <p:ph type="body" sz="quarter" idx="12"/>
          </p:nvPr>
        </p:nvSpPr>
        <p:spPr>
          <a:xfrm>
            <a:off x="685800" y="891540"/>
            <a:ext cx="8001000" cy="3750034"/>
          </a:xfrm>
        </p:spPr>
        <p:txBody>
          <a:bodyPr>
            <a:normAutofit fontScale="70000" lnSpcReduction="20000"/>
          </a:bodyPr>
          <a:lstStyle/>
          <a:p>
            <a:pPr marL="0" indent="0">
              <a:buNone/>
            </a:pPr>
            <a:r>
              <a:rPr lang="en-US" dirty="0" smtClean="0"/>
              <a:t>U.S. Energy Information Administration home page | </a:t>
            </a:r>
            <a:r>
              <a:rPr lang="en-US" dirty="0" smtClean="0">
                <a:hlinkClick r:id="rId3"/>
              </a:rPr>
              <a:t>www.eia.gov</a:t>
            </a:r>
            <a:endParaRPr lang="en-US" dirty="0" smtClean="0"/>
          </a:p>
          <a:p>
            <a:pPr marL="0" indent="0">
              <a:buNone/>
            </a:pPr>
            <a:r>
              <a:rPr lang="en-US" dirty="0"/>
              <a:t>Short-Term Energy Outlook | </a:t>
            </a:r>
            <a:r>
              <a:rPr lang="en-US" dirty="0">
                <a:hlinkClick r:id="rId4"/>
              </a:rPr>
              <a:t>www.eia.gov/steo</a:t>
            </a:r>
            <a:endParaRPr lang="en-US" dirty="0"/>
          </a:p>
          <a:p>
            <a:pPr marL="0" indent="0">
              <a:buNone/>
            </a:pPr>
            <a:r>
              <a:rPr lang="en-US" dirty="0" smtClean="0"/>
              <a:t>U.S. Annual Energy Outlook | </a:t>
            </a:r>
            <a:r>
              <a:rPr lang="en-US" dirty="0" smtClean="0">
                <a:hlinkClick r:id="rId5"/>
              </a:rPr>
              <a:t>www.eia.gov/aeo</a:t>
            </a:r>
            <a:endParaRPr lang="en-US" dirty="0" smtClean="0"/>
          </a:p>
          <a:p>
            <a:pPr marL="0" indent="0">
              <a:buNone/>
            </a:pPr>
            <a:r>
              <a:rPr lang="en-US" dirty="0" smtClean="0"/>
              <a:t>International Energy Outlook | </a:t>
            </a:r>
            <a:r>
              <a:rPr lang="en-US" dirty="0" smtClean="0">
                <a:hlinkClick r:id="rId6"/>
              </a:rPr>
              <a:t>www.eia.gov/ieo</a:t>
            </a:r>
            <a:endParaRPr lang="en-US" dirty="0" smtClean="0"/>
          </a:p>
          <a:p>
            <a:pPr marL="0" indent="0">
              <a:buNone/>
            </a:pPr>
            <a:r>
              <a:rPr lang="en-US" dirty="0" smtClean="0"/>
              <a:t>Monthly Energy Review | </a:t>
            </a:r>
            <a:r>
              <a:rPr lang="en-US" dirty="0" smtClean="0">
                <a:hlinkClick r:id="rId7"/>
              </a:rPr>
              <a:t>www.eia.gov/mer</a:t>
            </a:r>
            <a:endParaRPr lang="en-US" dirty="0" smtClean="0"/>
          </a:p>
          <a:p>
            <a:pPr marL="0" indent="0">
              <a:buNone/>
            </a:pPr>
            <a:r>
              <a:rPr lang="en-US" dirty="0" smtClean="0"/>
              <a:t>Today in Energy | </a:t>
            </a:r>
            <a:r>
              <a:rPr lang="en-US" dirty="0" smtClean="0">
                <a:hlinkClick r:id="rId8"/>
              </a:rPr>
              <a:t>www.eia.gov/todayinenergy</a:t>
            </a:r>
            <a:endParaRPr lang="en-US" dirty="0" smtClean="0"/>
          </a:p>
          <a:p>
            <a:pPr marL="0" indent="0">
              <a:buNone/>
            </a:pPr>
            <a:r>
              <a:rPr lang="en-US" dirty="0" smtClean="0"/>
              <a:t>State Energy Profiles | </a:t>
            </a:r>
            <a:r>
              <a:rPr lang="en-US" dirty="0" smtClean="0">
                <a:hlinkClick r:id="rId9"/>
              </a:rPr>
              <a:t>www.eia.gov/state</a:t>
            </a:r>
            <a:endParaRPr lang="en-US" dirty="0" smtClean="0"/>
          </a:p>
          <a:p>
            <a:pPr marL="0" indent="0">
              <a:buNone/>
            </a:pPr>
            <a:r>
              <a:rPr lang="en-US" dirty="0" smtClean="0"/>
              <a:t>Drilling Productivity Report | </a:t>
            </a:r>
            <a:r>
              <a:rPr lang="en-US" dirty="0" smtClean="0">
                <a:hlinkClick r:id="rId10"/>
              </a:rPr>
              <a:t>www.eia.gov/petroleum/drilling/</a:t>
            </a:r>
            <a:endParaRPr lang="en-US" dirty="0" smtClean="0"/>
          </a:p>
          <a:p>
            <a:pPr marL="0" indent="0">
              <a:buNone/>
            </a:pPr>
            <a:r>
              <a:rPr lang="en-US" dirty="0" smtClean="0"/>
              <a:t>International Energy Portal | </a:t>
            </a:r>
            <a:r>
              <a:rPr lang="en-US" dirty="0" smtClean="0">
                <a:hlinkClick r:id="rId11"/>
              </a:rPr>
              <a:t>www.eia.gov/beta/international/?src=home-b1</a:t>
            </a:r>
            <a:r>
              <a:rPr lang="en-US" dirty="0" smtClean="0"/>
              <a:t> </a:t>
            </a:r>
          </a:p>
          <a:p>
            <a:pPr marL="0" indent="0">
              <a:buNone/>
            </a:pPr>
            <a:endParaRPr lang="en-US" dirty="0" smtClean="0"/>
          </a:p>
        </p:txBody>
      </p:sp>
      <p:sp>
        <p:nvSpPr>
          <p:cNvPr id="3" name="Slide Number Placeholder 2"/>
          <p:cNvSpPr>
            <a:spLocks noGrp="1"/>
          </p:cNvSpPr>
          <p:nvPr>
            <p:ph type="sldNum" sz="quarter" idx="4"/>
          </p:nvPr>
        </p:nvSpPr>
        <p:spPr>
          <a:xfrm>
            <a:off x="8663051" y="4814888"/>
            <a:ext cx="384175" cy="273844"/>
          </a:xfrm>
        </p:spPr>
        <p:txBody>
          <a:bodyPr/>
          <a:lstStyle/>
          <a:p>
            <a:fld id="{2D80C5C9-96E0-47EC-B500-37C5FE284639}" type="slidenum">
              <a:rPr lang="en-US" smtClean="0"/>
              <a:pPr/>
              <a:t>26</a:t>
            </a:fld>
            <a:endParaRPr lang="en-US" dirty="0"/>
          </a:p>
        </p:txBody>
      </p:sp>
      <p:sp>
        <p:nvSpPr>
          <p:cNvPr id="6" name="Footer Placeholder 3"/>
          <p:cNvSpPr>
            <a:spLocks noGrp="1"/>
          </p:cNvSpPr>
          <p:nvPr>
            <p:ph type="ftr" sz="quarter" idx="13"/>
          </p:nvPr>
        </p:nvSpPr>
        <p:spPr>
          <a:xfrm>
            <a:off x="666750" y="4793456"/>
            <a:ext cx="3991960" cy="295275"/>
          </a:xfrm>
        </p:spPr>
        <p:txBody>
          <a:bodyPr bIns="45720"/>
          <a:lstStyle/>
          <a:p>
            <a:r>
              <a:rPr lang="en-US" dirty="0"/>
              <a:t>Adam Sieminski, 9th Annual Kosciuszko Chair Conference</a:t>
            </a:r>
          </a:p>
          <a:p>
            <a:r>
              <a:rPr lang="en-US" dirty="0"/>
              <a:t>November 12, 2016</a:t>
            </a:r>
          </a:p>
        </p:txBody>
      </p:sp>
    </p:spTree>
    <p:extLst>
      <p:ext uri="{BB962C8B-B14F-4D97-AF65-F5344CB8AC3E}">
        <p14:creationId xmlns:p14="http://schemas.microsoft.com/office/powerpoint/2010/main" val="215027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type="chart" sz="quarter" idx="12"/>
            <p:extLst>
              <p:ext uri="{D42A27DB-BD31-4B8C-83A1-F6EECF244321}">
                <p14:modId xmlns:p14="http://schemas.microsoft.com/office/powerpoint/2010/main" val="224765898"/>
              </p:ext>
            </p:extLst>
          </p:nvPr>
        </p:nvGraphicFramePr>
        <p:xfrm>
          <a:off x="685930" y="948776"/>
          <a:ext cx="8000870" cy="3586888"/>
        </p:xfrm>
        <a:graphic>
          <a:graphicData uri="http://schemas.openxmlformats.org/drawingml/2006/table">
            <a:tbl>
              <a:tblPr firstRow="1" bandRow="1">
                <a:tableStyleId>{5C22544A-7EE6-4342-B048-85BDC9FD1C3A}</a:tableStyleId>
              </a:tblPr>
              <a:tblGrid>
                <a:gridCol w="2398729"/>
                <a:gridCol w="5602141"/>
              </a:tblGrid>
              <a:tr h="310398">
                <a:tc>
                  <a:txBody>
                    <a:bodyPr/>
                    <a:lstStyle/>
                    <a:p>
                      <a:pPr algn="ctr"/>
                      <a:r>
                        <a:rPr lang="en-US" sz="1200" dirty="0" smtClean="0"/>
                        <a:t>Weekly</a:t>
                      </a:r>
                      <a:endParaRPr lang="en-US" sz="1200" dirty="0">
                        <a:solidFill>
                          <a:schemeClr val="bg1"/>
                        </a:solidFill>
                      </a:endParaRPr>
                    </a:p>
                  </a:txBody>
                  <a:tcPr marL="93696" marR="93696" marT="34290" marB="34290" anchor="ctr">
                    <a:solidFill>
                      <a:srgbClr val="169DD8"/>
                    </a:solidFill>
                  </a:tcPr>
                </a:tc>
                <a:tc>
                  <a:txBody>
                    <a:bodyPr/>
                    <a:lstStyle/>
                    <a:p>
                      <a:r>
                        <a:rPr lang="en-US" sz="1200" b="0" dirty="0" smtClean="0">
                          <a:solidFill>
                            <a:schemeClr val="tx1"/>
                          </a:solidFill>
                        </a:rPr>
                        <a:t>Weekly Natural Gas Storage Report (principal Federal economic indicator)</a:t>
                      </a:r>
                    </a:p>
                  </a:txBody>
                  <a:tcPr marL="93696" marR="93696" marT="34290" marB="34290">
                    <a:solidFill>
                      <a:srgbClr val="E7EFF8"/>
                    </a:solidFill>
                  </a:tcPr>
                </a:tc>
              </a:tr>
              <a:tr h="277357">
                <a:tc>
                  <a:txBody>
                    <a:bodyPr/>
                    <a:lstStyle/>
                    <a:p>
                      <a:endParaRPr lang="en-US" sz="1200" dirty="0"/>
                    </a:p>
                  </a:txBody>
                  <a:tcPr marL="93696" marR="93696" marT="34290" marB="34290"/>
                </a:tc>
                <a:tc>
                  <a:txBody>
                    <a:bodyPr/>
                    <a:lstStyle/>
                    <a:p>
                      <a:r>
                        <a:rPr lang="en-US" sz="1200" dirty="0" smtClean="0"/>
                        <a:t>Weekly Petroleum Status Report </a:t>
                      </a:r>
                    </a:p>
                  </a:txBody>
                  <a:tcPr marL="93696" marR="93696" marT="34290" marB="34290"/>
                </a:tc>
              </a:tr>
              <a:tr h="277357">
                <a:tc>
                  <a:txBody>
                    <a:bodyPr/>
                    <a:lstStyle/>
                    <a:p>
                      <a:endParaRPr lang="en-US" sz="1200" dirty="0"/>
                    </a:p>
                  </a:txBody>
                  <a:tcPr marL="93696" marR="93696"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Gasoline and Diesel Fuel Update</a:t>
                      </a:r>
                      <a:endParaRPr lang="en-US" sz="1200" dirty="0"/>
                    </a:p>
                  </a:txBody>
                  <a:tcPr marL="93696" marR="93696" marT="34290" marB="34290">
                    <a:solidFill>
                      <a:srgbClr val="E7EFF8"/>
                    </a:solidFill>
                  </a:tcPr>
                </a:tc>
              </a:tr>
              <a:tr h="277357">
                <a:tc>
                  <a:txBody>
                    <a:bodyPr/>
                    <a:lstStyle/>
                    <a:p>
                      <a:pPr algn="ctr"/>
                      <a:r>
                        <a:rPr lang="en-US" sz="1200" b="1" dirty="0" smtClean="0">
                          <a:solidFill>
                            <a:schemeClr val="bg1"/>
                          </a:solidFill>
                        </a:rPr>
                        <a:t>Monthly</a:t>
                      </a:r>
                      <a:endParaRPr lang="en-US" sz="1200" b="1" dirty="0">
                        <a:solidFill>
                          <a:schemeClr val="bg1"/>
                        </a:solidFill>
                      </a:endParaRPr>
                    </a:p>
                  </a:txBody>
                  <a:tcPr marL="93696" marR="93696" marT="34290" marB="34290" anchor="ctr">
                    <a:solidFill>
                      <a:srgbClr val="169DD8"/>
                    </a:solidFill>
                  </a:tcPr>
                </a:tc>
                <a:tc>
                  <a:txBody>
                    <a:bodyPr/>
                    <a:lstStyle/>
                    <a:p>
                      <a:pPr lvl="0"/>
                      <a:r>
                        <a:rPr lang="en-US" sz="1200" kern="1200" dirty="0" smtClean="0">
                          <a:effectLst/>
                        </a:rPr>
                        <a:t>Short-Term Energy Outlook</a:t>
                      </a:r>
                      <a:endParaRPr lang="en-US" sz="1200" kern="1200" dirty="0" smtClean="0">
                        <a:solidFill>
                          <a:schemeClr val="dk1"/>
                        </a:solidFill>
                        <a:effectLst/>
                        <a:latin typeface="+mn-lt"/>
                        <a:ea typeface="+mn-ea"/>
                        <a:cs typeface="+mn-cs"/>
                      </a:endParaRPr>
                    </a:p>
                  </a:txBody>
                  <a:tcPr marL="93696" marR="93696" marT="34290" marB="34290">
                    <a:solidFill>
                      <a:srgbClr val="CBDDF0"/>
                    </a:solidFill>
                  </a:tcPr>
                </a:tc>
              </a:tr>
              <a:tr h="277357">
                <a:tc>
                  <a:txBody>
                    <a:bodyPr/>
                    <a:lstStyle/>
                    <a:p>
                      <a:endParaRPr lang="en-US" sz="1200" dirty="0"/>
                    </a:p>
                  </a:txBody>
                  <a:tcPr marL="93696" marR="93696" marT="34290" marB="34290"/>
                </a:tc>
                <a:tc>
                  <a:txBody>
                    <a:bodyPr/>
                    <a:lstStyle/>
                    <a:p>
                      <a:pPr lvl="0"/>
                      <a:r>
                        <a:rPr lang="en-US" sz="1200" kern="1200" dirty="0" smtClean="0">
                          <a:effectLst/>
                        </a:rPr>
                        <a:t>Natural Gas Monthly</a:t>
                      </a:r>
                      <a:endParaRPr lang="en-US" sz="1200" dirty="0"/>
                    </a:p>
                  </a:txBody>
                  <a:tcPr marL="93696" marR="93696" marT="34290" marB="34290"/>
                </a:tc>
              </a:tr>
              <a:tr h="277357">
                <a:tc>
                  <a:txBody>
                    <a:bodyPr/>
                    <a:lstStyle/>
                    <a:p>
                      <a:endParaRPr lang="en-US" sz="1200" dirty="0"/>
                    </a:p>
                  </a:txBody>
                  <a:tcPr marL="93696" marR="93696" marT="34290" marB="34290"/>
                </a:tc>
                <a:tc>
                  <a:txBody>
                    <a:bodyPr/>
                    <a:lstStyle/>
                    <a:p>
                      <a:pPr lvl="0"/>
                      <a:r>
                        <a:rPr lang="en-US" sz="1200" kern="1200" dirty="0" smtClean="0">
                          <a:effectLst/>
                        </a:rPr>
                        <a:t>Drilling Productivity Report</a:t>
                      </a:r>
                      <a:endParaRPr lang="en-US" sz="1200" dirty="0"/>
                    </a:p>
                  </a:txBody>
                  <a:tcPr marL="93696" marR="93696" marT="34290" marB="34290"/>
                </a:tc>
              </a:tr>
              <a:tr h="277357">
                <a:tc>
                  <a:txBody>
                    <a:bodyPr/>
                    <a:lstStyle/>
                    <a:p>
                      <a:endParaRPr lang="en-US" sz="1200" dirty="0"/>
                    </a:p>
                  </a:txBody>
                  <a:tcPr marL="93696" marR="93696" marT="34290" marB="34290"/>
                </a:tc>
                <a:tc>
                  <a:txBody>
                    <a:bodyPr/>
                    <a:lstStyle/>
                    <a:p>
                      <a:pPr lvl="0"/>
                      <a:r>
                        <a:rPr lang="en-US" sz="1200" kern="1200" dirty="0" smtClean="0">
                          <a:effectLst/>
                        </a:rPr>
                        <a:t>Electric Power Monthly</a:t>
                      </a:r>
                      <a:endParaRPr lang="en-US" sz="1200" dirty="0"/>
                    </a:p>
                  </a:txBody>
                  <a:tcPr marL="93696" marR="93696" marT="34290" marB="34290"/>
                </a:tc>
              </a:tr>
              <a:tr h="246929">
                <a:tc>
                  <a:txBody>
                    <a:bodyPr/>
                    <a:lstStyle/>
                    <a:p>
                      <a:endParaRPr lang="en-US" sz="1200" dirty="0"/>
                    </a:p>
                  </a:txBody>
                  <a:tcPr marL="93696" marR="93696" marT="34290" marB="34290"/>
                </a:tc>
                <a:tc>
                  <a:txBody>
                    <a:bodyPr/>
                    <a:lstStyle/>
                    <a:p>
                      <a:r>
                        <a:rPr lang="en-US" sz="1200" kern="1200" dirty="0" smtClean="0">
                          <a:effectLst/>
                        </a:rPr>
                        <a:t>Petroleum Supply Monthly</a:t>
                      </a:r>
                      <a:endParaRPr lang="en-US" sz="1200" dirty="0"/>
                    </a:p>
                  </a:txBody>
                  <a:tcPr marL="93696" marR="93696" marT="34290" marB="34290"/>
                </a:tc>
              </a:tr>
              <a:tr h="246929">
                <a:tc>
                  <a:txBody>
                    <a:bodyPr/>
                    <a:lstStyle/>
                    <a:p>
                      <a:endParaRPr lang="en-US" sz="1200" dirty="0"/>
                    </a:p>
                  </a:txBody>
                  <a:tcPr marL="93696" marR="93696" marT="34290" marB="34290"/>
                </a:tc>
                <a:tc>
                  <a:txBody>
                    <a:bodyPr/>
                    <a:lstStyle/>
                    <a:p>
                      <a:r>
                        <a:rPr lang="en-US" sz="1200" dirty="0" smtClean="0"/>
                        <a:t>Monthly Energy</a:t>
                      </a:r>
                      <a:r>
                        <a:rPr lang="en-US" sz="1200" baseline="0" dirty="0" smtClean="0"/>
                        <a:t> Review</a:t>
                      </a:r>
                      <a:endParaRPr lang="en-US" sz="1200" dirty="0"/>
                    </a:p>
                  </a:txBody>
                  <a:tcPr marL="93696" marR="93696" marT="34290" marB="34290"/>
                </a:tc>
              </a:tr>
              <a:tr h="277357">
                <a:tc>
                  <a:txBody>
                    <a:bodyPr/>
                    <a:lstStyle/>
                    <a:p>
                      <a:pPr algn="ctr"/>
                      <a:r>
                        <a:rPr lang="en-US" sz="1200" b="1" dirty="0" smtClean="0">
                          <a:solidFill>
                            <a:schemeClr val="bg1"/>
                          </a:solidFill>
                        </a:rPr>
                        <a:t>Annual</a:t>
                      </a:r>
                      <a:endParaRPr lang="en-US" sz="1200" b="1" dirty="0">
                        <a:solidFill>
                          <a:schemeClr val="bg1"/>
                        </a:solidFill>
                      </a:endParaRPr>
                    </a:p>
                  </a:txBody>
                  <a:tcPr marL="93696" marR="93696" marT="34290" marB="34290" anchor="ctr">
                    <a:solidFill>
                      <a:srgbClr val="169DD8"/>
                    </a:solidFill>
                  </a:tcPr>
                </a:tc>
                <a:tc>
                  <a:txBody>
                    <a:bodyPr/>
                    <a:lstStyle/>
                    <a:p>
                      <a:r>
                        <a:rPr lang="en-US" sz="1200" kern="1200" dirty="0" smtClean="0">
                          <a:effectLst/>
                        </a:rPr>
                        <a:t>Annual Energy Outlook</a:t>
                      </a:r>
                      <a:r>
                        <a:rPr lang="en-US" sz="1200" u="none" strike="noStrike" kern="1200" dirty="0" smtClean="0">
                          <a:effectLst/>
                        </a:rPr>
                        <a:t> </a:t>
                      </a:r>
                      <a:endParaRPr lang="en-US" sz="1200" dirty="0"/>
                    </a:p>
                  </a:txBody>
                  <a:tcPr marL="93696" marR="93696" marT="34290" marB="34290"/>
                </a:tc>
              </a:tr>
              <a:tr h="277357">
                <a:tc>
                  <a:txBody>
                    <a:bodyPr/>
                    <a:lstStyle/>
                    <a:p>
                      <a:endParaRPr lang="en-US" sz="1200" dirty="0"/>
                    </a:p>
                  </a:txBody>
                  <a:tcPr marL="93696" marR="93696" marT="34290" marB="34290"/>
                </a:tc>
                <a:tc>
                  <a:txBody>
                    <a:bodyPr/>
                    <a:lstStyle/>
                    <a:p>
                      <a:r>
                        <a:rPr lang="en-US" sz="1200" kern="1200" dirty="0" smtClean="0">
                          <a:effectLst/>
                        </a:rPr>
                        <a:t>International Energy Outlook</a:t>
                      </a:r>
                      <a:endParaRPr lang="en-US" sz="1200" kern="1200" dirty="0" smtClean="0">
                        <a:solidFill>
                          <a:schemeClr val="dk1"/>
                        </a:solidFill>
                        <a:effectLst/>
                        <a:latin typeface="+mn-lt"/>
                        <a:ea typeface="+mn-ea"/>
                        <a:cs typeface="+mn-cs"/>
                      </a:endParaRPr>
                    </a:p>
                  </a:txBody>
                  <a:tcPr marL="93696" marR="93696" marT="34290" marB="34290"/>
                </a:tc>
              </a:tr>
              <a:tr h="277357">
                <a:tc>
                  <a:txBody>
                    <a:bodyPr/>
                    <a:lstStyle/>
                    <a:p>
                      <a:endParaRPr lang="en-US" sz="1200"/>
                    </a:p>
                  </a:txBody>
                  <a:tcPr marL="93696" marR="93696" marT="34290" marB="34290"/>
                </a:tc>
                <a:tc>
                  <a:txBody>
                    <a:bodyPr/>
                    <a:lstStyle/>
                    <a:p>
                      <a:r>
                        <a:rPr lang="en-US" sz="1200" kern="1200" dirty="0" smtClean="0">
                          <a:effectLst/>
                        </a:rPr>
                        <a:t>U.S. Crude Oil and Natural Gas Proved Reserves</a:t>
                      </a:r>
                      <a:endParaRPr lang="en-US" sz="1200" dirty="0"/>
                    </a:p>
                  </a:txBody>
                  <a:tcPr marL="93696" marR="93696" marT="34290" marB="34290"/>
                </a:tc>
              </a:tr>
              <a:tr h="277357">
                <a:tc>
                  <a:txBody>
                    <a:bodyPr/>
                    <a:lstStyle/>
                    <a:p>
                      <a:endParaRPr lang="en-US" sz="1200"/>
                    </a:p>
                  </a:txBody>
                  <a:tcPr marL="93696" marR="93696"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U.S. Energy-Related Carbon Dioxide Emissions</a:t>
                      </a:r>
                      <a:endParaRPr lang="en-US" sz="1200" dirty="0"/>
                    </a:p>
                  </a:txBody>
                  <a:tcPr marL="93696" marR="93696" marT="34290" marB="34290"/>
                </a:tc>
              </a:tr>
            </a:tbl>
          </a:graphicData>
        </a:graphic>
      </p:graphicFrame>
      <p:sp>
        <p:nvSpPr>
          <p:cNvPr id="6" name="Footer Placeholder 5"/>
          <p:cNvSpPr>
            <a:spLocks noGrp="1"/>
          </p:cNvSpPr>
          <p:nvPr>
            <p:ph type="ftr" sz="quarter" idx="17"/>
          </p:nvPr>
        </p:nvSpPr>
        <p:spPr>
          <a:xfrm>
            <a:off x="666750" y="4793456"/>
            <a:ext cx="4085132" cy="295275"/>
          </a:xfrm>
        </p:spPr>
        <p:txBody>
          <a:bodyPr bIns="45720"/>
          <a:lstStyle/>
          <a:p>
            <a:r>
              <a:rPr lang="en-US" dirty="0"/>
              <a:t>Adam Sieminski, 9th Annual Kosciuszko Chair Conference</a:t>
            </a:r>
          </a:p>
          <a:p>
            <a:r>
              <a:rPr lang="en-US" dirty="0"/>
              <a:t>November 12, </a:t>
            </a:r>
            <a:r>
              <a:rPr lang="en-US" dirty="0" smtClean="0"/>
              <a:t>2016</a:t>
            </a:r>
            <a:endParaRPr lang="en-US" dirty="0"/>
          </a:p>
        </p:txBody>
      </p:sp>
      <p:sp>
        <p:nvSpPr>
          <p:cNvPr id="2" name="Title 1"/>
          <p:cNvSpPr>
            <a:spLocks noGrp="1"/>
          </p:cNvSpPr>
          <p:nvPr>
            <p:ph type="title"/>
          </p:nvPr>
        </p:nvSpPr>
        <p:spPr/>
        <p:txBody>
          <a:bodyPr/>
          <a:lstStyle/>
          <a:p>
            <a:pPr algn="l"/>
            <a:r>
              <a:rPr lang="en-US" dirty="0">
                <a:solidFill>
                  <a:srgbClr val="0096D7"/>
                </a:solidFill>
                <a:latin typeface="Times New Roman"/>
                <a:cs typeface="Times New Roman"/>
              </a:rPr>
              <a:t>Selected recurring products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3</a:t>
            </a:fld>
            <a:endParaRPr lang="en-US" dirty="0"/>
          </a:p>
        </p:txBody>
      </p:sp>
    </p:spTree>
    <p:extLst>
      <p:ext uri="{BB962C8B-B14F-4D97-AF65-F5344CB8AC3E}">
        <p14:creationId xmlns:p14="http://schemas.microsoft.com/office/powerpoint/2010/main" val="1162049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3"/>
          </p:nvPr>
        </p:nvSpPr>
        <p:spPr>
          <a:xfrm>
            <a:off x="666750" y="4793456"/>
            <a:ext cx="4407420" cy="295275"/>
          </a:xfrm>
          <a:prstGeom prst="rect">
            <a:avLst/>
          </a:prstGeom>
        </p:spPr>
        <p:txBody>
          <a:bodyPr bIns="45720">
            <a:noAutofit/>
          </a:bodyPr>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lIns="0" tIns="34290" rIns="0" bIns="34290" anchor="b" anchorCtr="0"/>
          <a:lstStyle/>
          <a:p>
            <a:r>
              <a:rPr lang="en-US" sz="2200" dirty="0"/>
              <a:t>EIA information is used by a range of stakeholders</a:t>
            </a:r>
          </a:p>
        </p:txBody>
      </p:sp>
      <p:sp>
        <p:nvSpPr>
          <p:cNvPr id="3" name="Slide Number Placeholder 2"/>
          <p:cNvSpPr>
            <a:spLocks noGrp="1"/>
          </p:cNvSpPr>
          <p:nvPr>
            <p:ph type="sldNum" sz="quarter" idx="4"/>
          </p:nvPr>
        </p:nvSpPr>
        <p:spPr>
          <a:prstGeom prst="rect">
            <a:avLst/>
          </a:prstGeom>
        </p:spPr>
        <p:txBody>
          <a:bodyPr/>
          <a:lstStyle/>
          <a:p>
            <a:fld id="{2D80C5C9-96E0-47EC-B500-37C5FE284639}" type="slidenum">
              <a:rPr lang="en-US" smtClean="0">
                <a:solidFill>
                  <a:srgbClr val="000000"/>
                </a:solidFill>
              </a:rPr>
              <a:pPr/>
              <a:t>4</a:t>
            </a:fld>
            <a:endParaRPr lang="en-US" dirty="0">
              <a:solidFill>
                <a:srgbClr val="000000"/>
              </a:solidFill>
            </a:endParaRPr>
          </a:p>
        </p:txBody>
      </p:sp>
      <p:sp>
        <p:nvSpPr>
          <p:cNvPr id="8" name="TextBox 7"/>
          <p:cNvSpPr txBox="1"/>
          <p:nvPr/>
        </p:nvSpPr>
        <p:spPr bwMode="auto">
          <a:xfrm>
            <a:off x="4423314" y="1081262"/>
            <a:ext cx="3798852" cy="3447098"/>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850" b="1" i="1" dirty="0">
                <a:solidFill>
                  <a:srgbClr val="000000"/>
                </a:solidFill>
                <a:ea typeface="Times New Roman" charset="0"/>
                <a:cs typeface="Times New Roman" charset="0"/>
              </a:rPr>
              <a:t>Government</a:t>
            </a:r>
          </a:p>
          <a:p>
            <a:pPr marL="133350" indent="-133350" eaLnBrk="0" hangingPunct="0">
              <a:buFont typeface="Arial" pitchFamily="34" charset="0"/>
              <a:buChar char="•"/>
            </a:pPr>
            <a:r>
              <a:rPr lang="en-US" sz="850" dirty="0">
                <a:solidFill>
                  <a:srgbClr val="000000"/>
                </a:solidFill>
                <a:ea typeface="Times New Roman" charset="0"/>
                <a:cs typeface="Times New Roman" charset="0"/>
              </a:rPr>
              <a:t>Executive Agencies – WH, DOE, &amp; EPA use EIA data to track energy markets and program performance and to  analyze policy proposals</a:t>
            </a:r>
          </a:p>
          <a:p>
            <a:pPr marL="128588" indent="-128588" eaLnBrk="0" hangingPunct="0">
              <a:buFont typeface="Arial" pitchFamily="34" charset="0"/>
              <a:buChar char="•"/>
            </a:pPr>
            <a:r>
              <a:rPr lang="en-US" sz="850" dirty="0">
                <a:solidFill>
                  <a:srgbClr val="000000"/>
                </a:solidFill>
                <a:ea typeface="Times New Roman" charset="0"/>
                <a:cs typeface="Times New Roman" charset="0"/>
              </a:rPr>
              <a:t>Congress – policy development and agency funding</a:t>
            </a:r>
          </a:p>
          <a:p>
            <a:pPr marL="128588" indent="-128588" eaLnBrk="0" hangingPunct="0">
              <a:buFont typeface="Arial" pitchFamily="34" charset="0"/>
              <a:buChar char="•"/>
            </a:pPr>
            <a:r>
              <a:rPr lang="en-US" sz="850" dirty="0">
                <a:solidFill>
                  <a:srgbClr val="000000"/>
                </a:solidFill>
                <a:ea typeface="Times New Roman" charset="0"/>
                <a:cs typeface="Times New Roman" charset="0"/>
              </a:rPr>
              <a:t>State Governments – planning and program development</a:t>
            </a:r>
          </a:p>
          <a:p>
            <a:pPr marL="128588" indent="-128588" eaLnBrk="0" hangingPunct="0">
              <a:buFont typeface="Arial" pitchFamily="34" charset="0"/>
              <a:buChar char="•"/>
            </a:pPr>
            <a:endParaRPr lang="en-US" sz="850" i="1" dirty="0">
              <a:solidFill>
                <a:srgbClr val="000000"/>
              </a:solidFill>
              <a:ea typeface="Times New Roman" charset="0"/>
              <a:cs typeface="Times New Roman" charset="0"/>
            </a:endParaRPr>
          </a:p>
          <a:p>
            <a:pPr eaLnBrk="0" hangingPunct="0"/>
            <a:r>
              <a:rPr lang="en-US" sz="850" b="1" i="1" dirty="0">
                <a:solidFill>
                  <a:srgbClr val="000000"/>
                </a:solidFill>
                <a:ea typeface="Times New Roman" charset="0"/>
                <a:cs typeface="Times New Roman" charset="0"/>
              </a:rPr>
              <a:t>Energy Sector</a:t>
            </a:r>
          </a:p>
          <a:p>
            <a:pPr marL="128588" indent="-128588" eaLnBrk="0" hangingPunct="0">
              <a:buFont typeface="Arial" pitchFamily="34" charset="0"/>
              <a:buChar char="•"/>
            </a:pPr>
            <a:r>
              <a:rPr lang="en-US" sz="850" dirty="0">
                <a:solidFill>
                  <a:srgbClr val="000000"/>
                </a:solidFill>
                <a:ea typeface="Times New Roman" charset="0"/>
                <a:cs typeface="Times New Roman" charset="0"/>
              </a:rPr>
              <a:t>Consumers – monitor price forecasts</a:t>
            </a:r>
          </a:p>
          <a:p>
            <a:pPr marL="128588" indent="-128588" eaLnBrk="0" hangingPunct="0">
              <a:buFont typeface="Arial" pitchFamily="34" charset="0"/>
              <a:buChar char="•"/>
            </a:pPr>
            <a:r>
              <a:rPr lang="en-US" sz="850" dirty="0">
                <a:solidFill>
                  <a:srgbClr val="000000"/>
                </a:solidFill>
                <a:ea typeface="Times New Roman" charset="0"/>
                <a:cs typeface="Times New Roman" charset="0"/>
              </a:rPr>
              <a:t>Producers – track inventory statistics</a:t>
            </a:r>
          </a:p>
          <a:p>
            <a:pPr marL="128588" indent="-128588" eaLnBrk="0" hangingPunct="0">
              <a:buFont typeface="Arial" pitchFamily="34" charset="0"/>
              <a:buChar char="•"/>
            </a:pPr>
            <a:endParaRPr lang="en-US" sz="850" i="1" dirty="0">
              <a:solidFill>
                <a:srgbClr val="000000"/>
              </a:solidFill>
              <a:ea typeface="Times New Roman" charset="0"/>
              <a:cs typeface="Times New Roman" charset="0"/>
            </a:endParaRPr>
          </a:p>
          <a:p>
            <a:pPr eaLnBrk="0" hangingPunct="0"/>
            <a:r>
              <a:rPr lang="en-US" sz="850" b="1" i="1" dirty="0">
                <a:solidFill>
                  <a:srgbClr val="000000"/>
                </a:solidFill>
                <a:ea typeface="Times New Roman" charset="0"/>
                <a:cs typeface="Times New Roman" charset="0"/>
              </a:rPr>
              <a:t>Business/Industry</a:t>
            </a:r>
          </a:p>
          <a:p>
            <a:pPr marL="128588" indent="-128588" eaLnBrk="0" hangingPunct="0">
              <a:buFont typeface="Arial" panose="020B0604020202020204" pitchFamily="34" charset="0"/>
              <a:buChar char="•"/>
            </a:pPr>
            <a:r>
              <a:rPr lang="en-US" sz="850" dirty="0">
                <a:solidFill>
                  <a:srgbClr val="000000"/>
                </a:solidFill>
                <a:ea typeface="Times New Roman" charset="0"/>
                <a:cs typeface="Times New Roman" charset="0"/>
              </a:rPr>
              <a:t>Manufacturers – market research</a:t>
            </a:r>
            <a:endParaRPr lang="en-US" sz="850" b="1" i="1" dirty="0">
              <a:solidFill>
                <a:srgbClr val="000000"/>
              </a:solidFill>
              <a:ea typeface="Times New Roman" charset="0"/>
              <a:cs typeface="Times New Roman" charset="0"/>
            </a:endParaRPr>
          </a:p>
          <a:p>
            <a:pPr eaLnBrk="0" hangingPunct="0"/>
            <a:endParaRPr lang="en-US" sz="850" b="1" i="1" dirty="0">
              <a:solidFill>
                <a:srgbClr val="000000"/>
              </a:solidFill>
              <a:ea typeface="Times New Roman" charset="0"/>
              <a:cs typeface="Times New Roman" charset="0"/>
            </a:endParaRPr>
          </a:p>
          <a:p>
            <a:pPr eaLnBrk="0" hangingPunct="0"/>
            <a:r>
              <a:rPr lang="en-US" sz="850" b="1" i="1" dirty="0">
                <a:solidFill>
                  <a:srgbClr val="000000"/>
                </a:solidFill>
                <a:ea typeface="Times New Roman" charset="0"/>
                <a:cs typeface="Times New Roman" charset="0"/>
              </a:rPr>
              <a:t>Finance/Consulting</a:t>
            </a:r>
          </a:p>
          <a:p>
            <a:pPr marL="128588" indent="-128588" eaLnBrk="0" hangingPunct="0">
              <a:buFont typeface="Arial" pitchFamily="34" charset="0"/>
              <a:buChar char="•"/>
            </a:pPr>
            <a:r>
              <a:rPr lang="en-US" sz="850" dirty="0">
                <a:solidFill>
                  <a:srgbClr val="000000"/>
                </a:solidFill>
                <a:ea typeface="Times New Roman" charset="0"/>
                <a:cs typeface="Times New Roman" charset="0"/>
              </a:rPr>
              <a:t>Commodities Analysts – market response to supply data</a:t>
            </a:r>
          </a:p>
          <a:p>
            <a:pPr marL="128588" indent="-128588" eaLnBrk="0" hangingPunct="0">
              <a:buFont typeface="Arial" pitchFamily="34" charset="0"/>
              <a:buChar char="•"/>
            </a:pPr>
            <a:endParaRPr lang="en-US" sz="850" i="1" dirty="0">
              <a:solidFill>
                <a:srgbClr val="000000"/>
              </a:solidFill>
              <a:ea typeface="Times New Roman" charset="0"/>
              <a:cs typeface="Times New Roman" charset="0"/>
            </a:endParaRPr>
          </a:p>
          <a:p>
            <a:pPr eaLnBrk="0" hangingPunct="0"/>
            <a:r>
              <a:rPr lang="en-US" sz="850" b="1" i="1" dirty="0">
                <a:solidFill>
                  <a:srgbClr val="000000"/>
                </a:solidFill>
                <a:ea typeface="Times New Roman" charset="0"/>
                <a:cs typeface="Times New Roman" charset="0"/>
              </a:rPr>
              <a:t>Media/Education</a:t>
            </a:r>
          </a:p>
          <a:p>
            <a:pPr marL="128588" indent="-128588" eaLnBrk="0" hangingPunct="0">
              <a:buFont typeface="Arial" pitchFamily="34" charset="0"/>
              <a:buChar char="•"/>
            </a:pPr>
            <a:r>
              <a:rPr lang="en-US" sz="850" dirty="0">
                <a:solidFill>
                  <a:srgbClr val="000000"/>
                </a:solidFill>
                <a:ea typeface="Times New Roman" charset="0"/>
                <a:cs typeface="Times New Roman" charset="0"/>
              </a:rPr>
              <a:t>Journalists – cite energy statistics</a:t>
            </a:r>
            <a:endParaRPr lang="en-US" sz="850" i="1" dirty="0">
              <a:solidFill>
                <a:srgbClr val="000000"/>
              </a:solidFill>
              <a:ea typeface="Times New Roman" charset="0"/>
              <a:cs typeface="Times New Roman" charset="0"/>
            </a:endParaRPr>
          </a:p>
          <a:p>
            <a:pPr marL="128588" indent="-128588" eaLnBrk="0" hangingPunct="0">
              <a:buFont typeface="Arial" pitchFamily="34" charset="0"/>
              <a:buChar char="•"/>
            </a:pPr>
            <a:r>
              <a:rPr lang="en-US" sz="850" dirty="0">
                <a:solidFill>
                  <a:srgbClr val="000000"/>
                </a:solidFill>
                <a:ea typeface="Times New Roman" charset="0"/>
                <a:cs typeface="Times New Roman" charset="0"/>
              </a:rPr>
              <a:t>Teachers – use Energy Kids materials</a:t>
            </a:r>
          </a:p>
          <a:p>
            <a:pPr marL="128588" indent="-128588" eaLnBrk="0" hangingPunct="0">
              <a:buFont typeface="Arial" pitchFamily="34" charset="0"/>
              <a:buChar char="•"/>
            </a:pPr>
            <a:r>
              <a:rPr lang="en-US" sz="850" dirty="0">
                <a:solidFill>
                  <a:srgbClr val="000000"/>
                </a:solidFill>
                <a:ea typeface="Times New Roman" charset="0"/>
                <a:cs typeface="Times New Roman" charset="0"/>
              </a:rPr>
              <a:t>Researchers – energy forecasting and modeling</a:t>
            </a:r>
          </a:p>
          <a:p>
            <a:pPr eaLnBrk="0" hangingPunct="0"/>
            <a:endParaRPr lang="en-US" sz="850" b="1" i="1" dirty="0">
              <a:solidFill>
                <a:srgbClr val="000000"/>
              </a:solidFill>
              <a:ea typeface="Times New Roman" charset="0"/>
              <a:cs typeface="Times New Roman" charset="0"/>
            </a:endParaRPr>
          </a:p>
          <a:p>
            <a:pPr eaLnBrk="0" hangingPunct="0"/>
            <a:r>
              <a:rPr lang="en-US" sz="850" b="1" i="1" dirty="0">
                <a:solidFill>
                  <a:srgbClr val="000000"/>
                </a:solidFill>
                <a:ea typeface="Times New Roman" charset="0"/>
                <a:cs typeface="Times New Roman" charset="0"/>
              </a:rPr>
              <a:t>Private Citizens</a:t>
            </a:r>
          </a:p>
          <a:p>
            <a:pPr marL="128588" indent="-128588" eaLnBrk="0" hangingPunct="0">
              <a:buFont typeface="Arial" pitchFamily="34" charset="0"/>
              <a:buChar char="•"/>
            </a:pPr>
            <a:r>
              <a:rPr lang="en-US" sz="850" dirty="0">
                <a:solidFill>
                  <a:srgbClr val="000000"/>
                </a:solidFill>
                <a:ea typeface="Times New Roman" charset="0"/>
                <a:cs typeface="Times New Roman" charset="0"/>
              </a:rPr>
              <a:t>Public – research gasoline prices</a:t>
            </a:r>
          </a:p>
          <a:p>
            <a:pPr marL="128588" indent="-128588" eaLnBrk="0" hangingPunct="0">
              <a:buFont typeface="Arial" pitchFamily="34" charset="0"/>
              <a:buChar char="•"/>
            </a:pPr>
            <a:endParaRPr lang="en-US" sz="850" i="1" dirty="0">
              <a:solidFill>
                <a:srgbClr val="000000"/>
              </a:solidFill>
              <a:ea typeface="Times New Roman" charset="0"/>
              <a:cs typeface="Times New Roman" charset="0"/>
            </a:endParaRPr>
          </a:p>
          <a:p>
            <a:pPr marL="128588" indent="-128588" eaLnBrk="0" hangingPunct="0">
              <a:buFont typeface="Arial" pitchFamily="34" charset="0"/>
              <a:buChar char="•"/>
            </a:pPr>
            <a:endParaRPr lang="en-US" sz="850" i="1" dirty="0">
              <a:solidFill>
                <a:srgbClr val="000000"/>
              </a:solidFill>
              <a:ea typeface="Times New Roman" charset="0"/>
              <a:cs typeface="Times New Roman" charset="0"/>
            </a:endParaRPr>
          </a:p>
          <a:p>
            <a:pPr eaLnBrk="0" hangingPunct="0"/>
            <a:endParaRPr lang="en-US" sz="850" i="1" dirty="0">
              <a:solidFill>
                <a:srgbClr val="333333"/>
              </a:solidFill>
              <a:ea typeface="Times New Roman" charset="0"/>
              <a:cs typeface="Times New Roman" charset="0"/>
            </a:endParaRPr>
          </a:p>
        </p:txBody>
      </p:sp>
      <p:sp>
        <p:nvSpPr>
          <p:cNvPr id="12" name="TextBox 11"/>
          <p:cNvSpPr txBox="1"/>
          <p:nvPr/>
        </p:nvSpPr>
        <p:spPr bwMode="auto">
          <a:xfrm>
            <a:off x="668809" y="3976177"/>
            <a:ext cx="6325280" cy="615553"/>
          </a:xfrm>
          <a:prstGeom prst="rect">
            <a:avLst/>
          </a:prstGeom>
          <a:noFill/>
          <a:ln w="9525">
            <a:noFill/>
            <a:miter lim="800000"/>
            <a:headEnd/>
            <a:tailEnd/>
          </a:ln>
        </p:spPr>
        <p:txBody>
          <a:bodyPr wrap="square" lIns="0" tIns="0" rIns="0" rtlCol="0">
            <a:prstTxWarp prst="textNoShape">
              <a:avLst/>
            </a:prstTxWarp>
            <a:spAutoFit/>
          </a:bodyPr>
          <a:lstStyle/>
          <a:p>
            <a:pPr fontAlgn="b"/>
            <a:r>
              <a:rPr lang="en-US" sz="900" b="1" dirty="0">
                <a:solidFill>
                  <a:srgbClr val="000000"/>
                </a:solidFill>
                <a:ea typeface="Times New Roman" charset="0"/>
                <a:cs typeface="Times New Roman" charset="0"/>
              </a:rPr>
              <a:t>Customer-focused Performance Results</a:t>
            </a:r>
          </a:p>
          <a:p>
            <a:pPr fontAlgn="b"/>
            <a:endParaRPr lang="en-US" sz="600" dirty="0">
              <a:solidFill>
                <a:srgbClr val="000000"/>
              </a:solidFill>
              <a:ea typeface="Times New Roman" charset="0"/>
              <a:cs typeface="Times New Roman" charset="0"/>
            </a:endParaRPr>
          </a:p>
          <a:p>
            <a:pPr marL="128588" indent="-128588" fontAlgn="b">
              <a:buFont typeface="Arial" panose="020B0604020202020204" pitchFamily="34" charset="0"/>
              <a:buChar char="•"/>
            </a:pPr>
            <a:r>
              <a:rPr lang="en-US" sz="900" b="1" dirty="0">
                <a:solidFill>
                  <a:srgbClr val="000000"/>
                </a:solidFill>
                <a:ea typeface="Times New Roman" charset="0"/>
                <a:cs typeface="Times New Roman" charset="0"/>
              </a:rPr>
              <a:t>Quality</a:t>
            </a:r>
            <a:r>
              <a:rPr lang="en-US" sz="900" dirty="0">
                <a:solidFill>
                  <a:srgbClr val="000000"/>
                </a:solidFill>
                <a:ea typeface="Times New Roman" charset="0"/>
                <a:cs typeface="Times New Roman" charset="0"/>
              </a:rPr>
              <a:t>: 90% of customers are satisfied or very satisfied with the quality of EIA information</a:t>
            </a:r>
          </a:p>
          <a:p>
            <a:pPr marL="257175" indent="-257175" fontAlgn="b">
              <a:buFont typeface="Arial" panose="020B0604020202020204" pitchFamily="34" charset="0"/>
              <a:buChar char="•"/>
            </a:pPr>
            <a:endParaRPr lang="en-US" sz="400" dirty="0">
              <a:solidFill>
                <a:srgbClr val="000000"/>
              </a:solidFill>
              <a:ea typeface="Times New Roman" charset="0"/>
              <a:cs typeface="Times New Roman" charset="0"/>
            </a:endParaRPr>
          </a:p>
          <a:p>
            <a:pPr marL="128588" indent="-128588" fontAlgn="b">
              <a:buFont typeface="Arial" panose="020B0604020202020204" pitchFamily="34" charset="0"/>
              <a:buChar char="•"/>
            </a:pPr>
            <a:r>
              <a:rPr lang="en-US" sz="900" b="1" dirty="0">
                <a:solidFill>
                  <a:srgbClr val="000000"/>
                </a:solidFill>
                <a:ea typeface="Times New Roman" charset="0"/>
                <a:cs typeface="Times New Roman" charset="0"/>
              </a:rPr>
              <a:t>Timeliness</a:t>
            </a:r>
            <a:r>
              <a:rPr lang="en-US" sz="900" dirty="0">
                <a:solidFill>
                  <a:srgbClr val="000000"/>
                </a:solidFill>
                <a:ea typeface="Times New Roman" charset="0"/>
                <a:cs typeface="Times New Roman" charset="0"/>
              </a:rPr>
              <a:t>: 95% of selected EIA recurring products meet their release date target</a:t>
            </a:r>
            <a:endParaRPr lang="en-US" sz="900" i="1" dirty="0">
              <a:solidFill>
                <a:srgbClr val="000000"/>
              </a:solidFill>
              <a:ea typeface="Times New Roman" charset="0"/>
              <a:cs typeface="Times New Roman" charset="0"/>
            </a:endParaRPr>
          </a:p>
        </p:txBody>
      </p:sp>
      <p:sp>
        <p:nvSpPr>
          <p:cNvPr id="4" name="TextBox 3"/>
          <p:cNvSpPr txBox="1"/>
          <p:nvPr/>
        </p:nvSpPr>
        <p:spPr bwMode="auto">
          <a:xfrm>
            <a:off x="5166508" y="898177"/>
            <a:ext cx="1862919" cy="200055"/>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000" b="1" i="1" dirty="0">
                <a:solidFill>
                  <a:srgbClr val="000000"/>
                </a:solidFill>
                <a:ea typeface="Times New Roman" charset="0"/>
                <a:cs typeface="Times New Roman" charset="0"/>
              </a:rPr>
              <a:t>Examples of Activities</a:t>
            </a:r>
          </a:p>
        </p:txBody>
      </p:sp>
      <p:pic>
        <p:nvPicPr>
          <p:cNvPr id="5" name="Picture 4"/>
          <p:cNvPicPr>
            <a:picLocks noChangeAspect="1"/>
          </p:cNvPicPr>
          <p:nvPr/>
        </p:nvPicPr>
        <p:blipFill>
          <a:blip r:embed="rId3"/>
          <a:stretch>
            <a:fillRect/>
          </a:stretch>
        </p:blipFill>
        <p:spPr>
          <a:xfrm>
            <a:off x="394005" y="681278"/>
            <a:ext cx="3776546" cy="3155699"/>
          </a:xfrm>
          <a:prstGeom prst="rect">
            <a:avLst/>
          </a:prstGeom>
        </p:spPr>
      </p:pic>
    </p:spTree>
    <p:extLst>
      <p:ext uri="{BB962C8B-B14F-4D97-AF65-F5344CB8AC3E}">
        <p14:creationId xmlns:p14="http://schemas.microsoft.com/office/powerpoint/2010/main" val="139705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Poland’s Energy Situation</a:t>
            </a:r>
            <a:endParaRPr lang="en-US" dirty="0"/>
          </a:p>
        </p:txBody>
      </p:sp>
      <p:sp>
        <p:nvSpPr>
          <p:cNvPr id="5" name="Footer Placeholder 4"/>
          <p:cNvSpPr>
            <a:spLocks noGrp="1"/>
          </p:cNvSpPr>
          <p:nvPr>
            <p:ph type="ftr" sz="quarter" idx="13"/>
          </p:nvPr>
        </p:nvSpPr>
        <p:spPr>
          <a:xfrm>
            <a:off x="666750" y="4793456"/>
            <a:ext cx="3646458" cy="295275"/>
          </a:xfrm>
        </p:spPr>
        <p:txBody>
          <a:bodyPr bIns="45720"/>
          <a:lstStyle/>
          <a:p>
            <a:r>
              <a:rPr lang="en-US" dirty="0"/>
              <a:t>Adam Sieminski, 9th Annual Kosciuszko Chair Conference</a:t>
            </a:r>
          </a:p>
          <a:p>
            <a:r>
              <a:rPr lang="en-US" dirty="0"/>
              <a:t>November 12, 2016</a:t>
            </a:r>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5</a:t>
            </a:fld>
            <a:endParaRPr lang="en-US" dirty="0"/>
          </a:p>
        </p:txBody>
      </p:sp>
    </p:spTree>
    <p:extLst>
      <p:ext uri="{BB962C8B-B14F-4D97-AF65-F5344CB8AC3E}">
        <p14:creationId xmlns:p14="http://schemas.microsoft.com/office/powerpoint/2010/main" val="3428074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a:xfrm>
            <a:off x="666750" y="4793456"/>
            <a:ext cx="4103658"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a:lstStyle/>
          <a:p>
            <a:r>
              <a:rPr lang="en-US" sz="2200" dirty="0"/>
              <a:t>Poland’s total primary energy consumption was 3.8 quadrillion Btu in 2015 with Coal </a:t>
            </a:r>
            <a:r>
              <a:rPr lang="en-US" sz="2200" dirty="0" smtClean="0"/>
              <a:t>accounting for about half of </a:t>
            </a:r>
            <a:r>
              <a:rPr lang="en-US" sz="2200" dirty="0"/>
              <a:t>consumption</a:t>
            </a:r>
          </a:p>
        </p:txBody>
      </p:sp>
      <p:sp>
        <p:nvSpPr>
          <p:cNvPr id="5" name="Text Placeholder 4"/>
          <p:cNvSpPr>
            <a:spLocks noGrp="1"/>
          </p:cNvSpPr>
          <p:nvPr>
            <p:ph type="body" sz="quarter" idx="16"/>
          </p:nvPr>
        </p:nvSpPr>
        <p:spPr/>
        <p:txBody>
          <a:bodyPr/>
          <a:lstStyle/>
          <a:p>
            <a:r>
              <a:rPr lang="en-US" dirty="0" smtClean="0"/>
              <a:t>Source: BP Statistical Review of World Energy</a:t>
            </a:r>
            <a:endParaRPr lang="en-US" dirty="0"/>
          </a:p>
        </p:txBody>
      </p:sp>
      <p:sp>
        <p:nvSpPr>
          <p:cNvPr id="7" name="Text Placeholder 6"/>
          <p:cNvSpPr>
            <a:spLocks noGrp="1"/>
          </p:cNvSpPr>
          <p:nvPr>
            <p:ph type="body" sz="quarter" idx="17"/>
          </p:nvPr>
        </p:nvSpPr>
        <p:spPr>
          <a:xfrm>
            <a:off x="685800" y="840140"/>
            <a:ext cx="4005072" cy="292115"/>
          </a:xfrm>
        </p:spPr>
        <p:txBody>
          <a:bodyPr/>
          <a:lstStyle/>
          <a:p>
            <a:r>
              <a:rPr lang="en-US" dirty="0"/>
              <a:t>Poland energy consumption by fuel </a:t>
            </a:r>
            <a:r>
              <a:rPr lang="en-US" dirty="0" smtClean="0"/>
              <a:t>type</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6</a:t>
            </a:fld>
            <a:endParaRPr lang="en-US" dirty="0"/>
          </a:p>
        </p:txBody>
      </p:sp>
      <p:pic>
        <p:nvPicPr>
          <p:cNvPr id="3" name="Picture 2"/>
          <p:cNvPicPr>
            <a:picLocks noChangeAspect="1"/>
          </p:cNvPicPr>
          <p:nvPr/>
        </p:nvPicPr>
        <p:blipFill>
          <a:blip r:embed="rId3"/>
          <a:stretch>
            <a:fillRect/>
          </a:stretch>
        </p:blipFill>
        <p:spPr>
          <a:xfrm>
            <a:off x="2584652" y="1132255"/>
            <a:ext cx="4156681" cy="3373772"/>
          </a:xfrm>
          <a:prstGeom prst="rect">
            <a:avLst/>
          </a:prstGeom>
        </p:spPr>
      </p:pic>
    </p:spTree>
    <p:extLst>
      <p:ext uri="{BB962C8B-B14F-4D97-AF65-F5344CB8AC3E}">
        <p14:creationId xmlns:p14="http://schemas.microsoft.com/office/powerpoint/2010/main" val="3502878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Poland </a:t>
            </a:r>
            <a:r>
              <a:rPr lang="en-US" dirty="0"/>
              <a:t>is the second largest coal producer in </a:t>
            </a:r>
            <a:r>
              <a:rPr lang="en-US" dirty="0" smtClean="0"/>
              <a:t>Europe with a majority Poland’s electricity generation coming from coal </a:t>
            </a:r>
            <a:endParaRPr lang="en-US" dirty="0"/>
          </a:p>
        </p:txBody>
      </p:sp>
      <p:sp>
        <p:nvSpPr>
          <p:cNvPr id="8" name="Text Placeholder 7"/>
          <p:cNvSpPr>
            <a:spLocks noGrp="1"/>
          </p:cNvSpPr>
          <p:nvPr>
            <p:ph type="body" sz="quarter" idx="12"/>
          </p:nvPr>
        </p:nvSpPr>
        <p:spPr/>
        <p:txBody>
          <a:bodyPr/>
          <a:lstStyle/>
          <a:p>
            <a:r>
              <a:rPr lang="en-US" dirty="0" smtClean="0"/>
              <a:t>Poland </a:t>
            </a:r>
            <a:r>
              <a:rPr lang="en-US" dirty="0"/>
              <a:t>produced and consumed about 150 million short tons of coal in 2014, accounting for 22% of total coal production in Europe and 16% of total coal consumption in </a:t>
            </a:r>
            <a:r>
              <a:rPr lang="en-US" dirty="0" smtClean="0"/>
              <a:t>Europe</a:t>
            </a:r>
            <a:endParaRPr lang="en-US" dirty="0"/>
          </a:p>
          <a:p>
            <a:r>
              <a:rPr lang="en-US" dirty="0" smtClean="0"/>
              <a:t>Poland’s electricity </a:t>
            </a:r>
            <a:r>
              <a:rPr lang="en-US" dirty="0"/>
              <a:t>sector is heavily reliant on coal, as coal-fired power plants accounted for 75% of installed capacity in </a:t>
            </a:r>
            <a:r>
              <a:rPr lang="en-US" dirty="0" smtClean="0"/>
              <a:t>2014</a:t>
            </a:r>
            <a:endParaRPr lang="en-US" dirty="0"/>
          </a:p>
          <a:p>
            <a:r>
              <a:rPr lang="en-US" dirty="0" smtClean="0"/>
              <a:t>Poland’s </a:t>
            </a:r>
            <a:r>
              <a:rPr lang="en-US" dirty="0"/>
              <a:t>government has announced the goal of sourcing 15.5% of domestic energy supply from renewable energy sources, with renewables accounting for 19.3% of electricity </a:t>
            </a:r>
            <a:r>
              <a:rPr lang="en-US" dirty="0" smtClean="0"/>
              <a:t>generation</a:t>
            </a:r>
            <a:endParaRPr lang="en-US" dirty="0"/>
          </a:p>
        </p:txBody>
      </p:sp>
      <p:sp>
        <p:nvSpPr>
          <p:cNvPr id="3" name="Footer Placeholder 2"/>
          <p:cNvSpPr>
            <a:spLocks noGrp="1"/>
          </p:cNvSpPr>
          <p:nvPr>
            <p:ph type="ftr" sz="quarter" idx="13"/>
          </p:nvPr>
        </p:nvSpPr>
        <p:spPr>
          <a:xfrm>
            <a:off x="666750" y="4793456"/>
            <a:ext cx="4733386" cy="295275"/>
          </a:xfrm>
        </p:spPr>
        <p:txBody>
          <a:bodyPr bIns="45720"/>
          <a:lstStyle/>
          <a:p>
            <a:r>
              <a:rPr lang="en-US" dirty="0"/>
              <a:t>Adam Sieminski, 9th Annual Kosciuszko Chair Conference</a:t>
            </a:r>
          </a:p>
          <a:p>
            <a:r>
              <a:rPr lang="en-US" dirty="0"/>
              <a:t>November 12, 2016</a:t>
            </a:r>
          </a:p>
        </p:txBody>
      </p:sp>
      <p:sp>
        <p:nvSpPr>
          <p:cNvPr id="10" name="Text Placeholder 9"/>
          <p:cNvSpPr>
            <a:spLocks noGrp="1"/>
          </p:cNvSpPr>
          <p:nvPr>
            <p:ph type="body" sz="quarter" idx="16"/>
          </p:nvPr>
        </p:nvSpPr>
        <p:spPr/>
        <p:txBody>
          <a:bodyPr/>
          <a:lstStyle/>
          <a:p>
            <a:r>
              <a:rPr lang="en-US" dirty="0" smtClean="0"/>
              <a:t>Source: </a:t>
            </a:r>
            <a:r>
              <a:rPr lang="en-US" dirty="0"/>
              <a:t>U.S. Energy Information Administration</a:t>
            </a: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7</a:t>
            </a:fld>
            <a:endParaRPr lang="en-US" dirty="0"/>
          </a:p>
        </p:txBody>
      </p:sp>
    </p:spTree>
    <p:extLst>
      <p:ext uri="{BB962C8B-B14F-4D97-AF65-F5344CB8AC3E}">
        <p14:creationId xmlns:p14="http://schemas.microsoft.com/office/powerpoint/2010/main" val="343799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crude </a:t>
            </a:r>
            <a:r>
              <a:rPr lang="en-US" dirty="0"/>
              <a:t>oil imports to Poland by country of origin</a:t>
            </a:r>
          </a:p>
          <a:p>
            <a:r>
              <a:rPr lang="en-US" dirty="0"/>
              <a:t>thousand barrels per </a:t>
            </a:r>
            <a:r>
              <a:rPr lang="en-US" dirty="0" smtClean="0"/>
              <a:t>day</a:t>
            </a:r>
            <a:endParaRPr lang="en-US" dirty="0"/>
          </a:p>
        </p:txBody>
      </p:sp>
      <p:sp>
        <p:nvSpPr>
          <p:cNvPr id="4" name="Footer Placeholder 3"/>
          <p:cNvSpPr>
            <a:spLocks noGrp="1"/>
          </p:cNvSpPr>
          <p:nvPr>
            <p:ph type="ftr" sz="quarter" idx="17"/>
          </p:nvPr>
        </p:nvSpPr>
        <p:spPr>
          <a:xfrm>
            <a:off x="666750" y="4793456"/>
            <a:ext cx="4362450"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a:lstStyle/>
          <a:p>
            <a:r>
              <a:rPr lang="en-US" dirty="0" smtClean="0"/>
              <a:t>Poland’s largest source of crude imports is Russia</a:t>
            </a:r>
            <a:endParaRPr lang="en-US" dirty="0"/>
          </a:p>
        </p:txBody>
      </p:sp>
      <p:sp>
        <p:nvSpPr>
          <p:cNvPr id="8" name="Text Placeholder 7"/>
          <p:cNvSpPr>
            <a:spLocks noGrp="1"/>
          </p:cNvSpPr>
          <p:nvPr>
            <p:ph type="body" sz="quarter" idx="18"/>
          </p:nvPr>
        </p:nvSpPr>
        <p:spPr/>
        <p:txBody>
          <a:bodyPr/>
          <a:lstStyle/>
          <a:p>
            <a:r>
              <a:rPr lang="en-US" dirty="0"/>
              <a:t>Source: U.S. Energy Information Administration, based on customs data from Poland and partner countries, from Global Trade Tracker</a:t>
            </a:r>
          </a:p>
          <a:p>
            <a:r>
              <a:rPr lang="en-US" dirty="0"/>
              <a:t>Note: 2016 includes data through </a:t>
            </a:r>
            <a:r>
              <a:rPr lang="en-US" dirty="0" smtClean="0"/>
              <a:t>August</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8</a:t>
            </a:fld>
            <a:endParaRPr lang="en-US" dirty="0"/>
          </a:p>
        </p:txBody>
      </p:sp>
      <p:pic>
        <p:nvPicPr>
          <p:cNvPr id="3" name="Picture 2"/>
          <p:cNvPicPr>
            <a:picLocks noChangeAspect="1"/>
          </p:cNvPicPr>
          <p:nvPr/>
        </p:nvPicPr>
        <p:blipFill>
          <a:blip r:embed="rId3"/>
          <a:stretch>
            <a:fillRect/>
          </a:stretch>
        </p:blipFill>
        <p:spPr>
          <a:xfrm>
            <a:off x="685800" y="1251621"/>
            <a:ext cx="8002753" cy="2969860"/>
          </a:xfrm>
          <a:prstGeom prst="rect">
            <a:avLst/>
          </a:prstGeom>
        </p:spPr>
      </p:pic>
    </p:spTree>
    <p:extLst>
      <p:ext uri="{BB962C8B-B14F-4D97-AF65-F5344CB8AC3E}">
        <p14:creationId xmlns:p14="http://schemas.microsoft.com/office/powerpoint/2010/main" val="2052057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domestic production and imports of natural gas</a:t>
            </a:r>
          </a:p>
          <a:p>
            <a:r>
              <a:rPr lang="en-US" dirty="0" smtClean="0"/>
              <a:t>billion </a:t>
            </a:r>
            <a:r>
              <a:rPr lang="en-US" dirty="0"/>
              <a:t>cubic meters</a:t>
            </a:r>
          </a:p>
        </p:txBody>
      </p:sp>
      <p:sp>
        <p:nvSpPr>
          <p:cNvPr id="8" name="Text Placeholder 4"/>
          <p:cNvSpPr>
            <a:spLocks noGrp="1"/>
          </p:cNvSpPr>
          <p:nvPr>
            <p:ph type="body" sz="quarter" idx="14"/>
          </p:nvPr>
        </p:nvSpPr>
        <p:spPr/>
        <p:txBody>
          <a:bodyPr/>
          <a:lstStyle/>
          <a:p>
            <a:endParaRPr lang="en-US" i="0" dirty="0"/>
          </a:p>
        </p:txBody>
      </p:sp>
      <p:sp>
        <p:nvSpPr>
          <p:cNvPr id="4" name="Footer Placeholder 3"/>
          <p:cNvSpPr>
            <a:spLocks noGrp="1"/>
          </p:cNvSpPr>
          <p:nvPr>
            <p:ph type="ftr" sz="quarter" idx="17"/>
          </p:nvPr>
        </p:nvSpPr>
        <p:spPr>
          <a:xfrm>
            <a:off x="666750" y="4793456"/>
            <a:ext cx="3775854" cy="295275"/>
          </a:xfrm>
        </p:spPr>
        <p:txBody>
          <a:bodyPr bIns="45720"/>
          <a:lstStyle/>
          <a:p>
            <a:r>
              <a:rPr lang="en-US" dirty="0"/>
              <a:t>Adam Sieminski, 9th Annual Kosciuszko Chair Conference</a:t>
            </a:r>
          </a:p>
          <a:p>
            <a:r>
              <a:rPr lang="en-US" dirty="0"/>
              <a:t>November 12, 2016</a:t>
            </a:r>
          </a:p>
        </p:txBody>
      </p:sp>
      <p:sp>
        <p:nvSpPr>
          <p:cNvPr id="2" name="Title 1"/>
          <p:cNvSpPr>
            <a:spLocks noGrp="1"/>
          </p:cNvSpPr>
          <p:nvPr>
            <p:ph type="title"/>
          </p:nvPr>
        </p:nvSpPr>
        <p:spPr/>
        <p:txBody>
          <a:bodyPr/>
          <a:lstStyle/>
          <a:p>
            <a:r>
              <a:rPr lang="en-US" dirty="0" smtClean="0"/>
              <a:t>The majority of Poland’s natural gas supply is imported</a:t>
            </a:r>
            <a:endParaRPr lang="en-US" dirty="0"/>
          </a:p>
        </p:txBody>
      </p:sp>
      <p:sp>
        <p:nvSpPr>
          <p:cNvPr id="9" name="Text Placeholder 8"/>
          <p:cNvSpPr>
            <a:spLocks noGrp="1"/>
          </p:cNvSpPr>
          <p:nvPr>
            <p:ph type="body" sz="quarter" idx="18"/>
          </p:nvPr>
        </p:nvSpPr>
        <p:spPr/>
        <p:txBody>
          <a:bodyPr/>
          <a:lstStyle/>
          <a:p>
            <a:r>
              <a:rPr lang="en-US" dirty="0"/>
              <a:t>Source: </a:t>
            </a:r>
            <a:r>
              <a:rPr lang="en-US" dirty="0" err="1"/>
              <a:t>Cedigaz</a:t>
            </a:r>
            <a:r>
              <a:rPr lang="en-US" dirty="0"/>
              <a:t> statistical </a:t>
            </a:r>
            <a:r>
              <a:rPr lang="en-US" dirty="0" smtClean="0"/>
              <a:t>database</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9</a:t>
            </a:fld>
            <a:endParaRPr lang="en-US" dirty="0"/>
          </a:p>
        </p:txBody>
      </p:sp>
      <p:pic>
        <p:nvPicPr>
          <p:cNvPr id="3" name="Picture 2"/>
          <p:cNvPicPr>
            <a:picLocks noChangeAspect="1"/>
          </p:cNvPicPr>
          <p:nvPr/>
        </p:nvPicPr>
        <p:blipFill>
          <a:blip r:embed="rId3"/>
          <a:stretch>
            <a:fillRect/>
          </a:stretch>
        </p:blipFill>
        <p:spPr>
          <a:xfrm>
            <a:off x="685800" y="1321054"/>
            <a:ext cx="8001000" cy="2986236"/>
          </a:xfrm>
          <a:prstGeom prst="rect">
            <a:avLst/>
          </a:prstGeom>
        </p:spPr>
      </p:pic>
    </p:spTree>
    <p:extLst>
      <p:ext uri="{BB962C8B-B14F-4D97-AF65-F5344CB8AC3E}">
        <p14:creationId xmlns:p14="http://schemas.microsoft.com/office/powerpoint/2010/main" val="2901368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EIA_template_16x9_FINAL</Template>
  <TotalTime>5723</TotalTime>
  <Words>1931</Words>
  <Application>Microsoft Office PowerPoint</Application>
  <PresentationFormat>On-screen Show (16:9)</PresentationFormat>
  <Paragraphs>295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eia_template_16x9</vt:lpstr>
      <vt:lpstr>EIA’s Energy Outlook 2016</vt:lpstr>
      <vt:lpstr>PowerPoint Presentation</vt:lpstr>
      <vt:lpstr>Selected recurring products</vt:lpstr>
      <vt:lpstr>EIA information is used by a range of stakeholders</vt:lpstr>
      <vt:lpstr>Poland’s Energy Situation</vt:lpstr>
      <vt:lpstr>Poland’s total primary energy consumption was 3.8 quadrillion Btu in 2015 with Coal accounting for about half of consumption</vt:lpstr>
      <vt:lpstr>Poland is the second largest coal producer in Europe with a majority Poland’s electricity generation coming from coal </vt:lpstr>
      <vt:lpstr>Poland’s largest source of crude imports is Russia</vt:lpstr>
      <vt:lpstr>The majority of Poland’s natural gas supply is imported</vt:lpstr>
      <vt:lpstr>Poland’s energy statistics</vt:lpstr>
      <vt:lpstr>International short term energy outlook</vt:lpstr>
      <vt:lpstr>World liquid fuels production and consumption balance</vt:lpstr>
      <vt:lpstr>OECD commercial stocks of crude oil and other liquids</vt:lpstr>
      <vt:lpstr>EIA forecasts Henry Hub spot prices to average $3.12/MMBtu and West Texas intermediate crude oil to average $47/b this winter.</vt:lpstr>
      <vt:lpstr>International long-term energy outlook</vt:lpstr>
      <vt:lpstr>Key findings in EIA’s long-term global outlook (IEO2016)</vt:lpstr>
      <vt:lpstr>Economic activity and population drive increases in energy use; energy intensity (E/GDP) improvements moderate this trend</vt:lpstr>
      <vt:lpstr>Global energy shares: renewables grow fastest, coal use plateaus, natural gas surpasses coal by 2030, and oil maintains its leading share</vt:lpstr>
      <vt:lpstr>Key findings in the IEO2016 (continued)</vt:lpstr>
      <vt:lpstr>Oil and natural gas markets</vt:lpstr>
      <vt:lpstr>Liquid fuels supplies from both OPEC and non-OPEC producers increase through 2040</vt:lpstr>
      <vt:lpstr>Liquefaction capacity additions over the 2015-19 time period will increase global capacity by over 30%</vt:lpstr>
      <vt:lpstr>Electricity markets</vt:lpstr>
      <vt:lpstr>Of the world’s three largest coal consumers, only India is projected to continue to increase throughout the projection</vt:lpstr>
      <vt:lpstr>Renewables, natural gas, and coal all contribute roughly the same amount of global net electricity generation in 2040</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Energy Outlook 2016: Summary of  Two Cases</dc:title>
  <dc:creator>LaRose, Angelina</dc:creator>
  <cp:lastModifiedBy>Gilchrist, Laverne</cp:lastModifiedBy>
  <cp:revision>457</cp:revision>
  <cp:lastPrinted>2016-06-27T18:30:44Z</cp:lastPrinted>
  <dcterms:created xsi:type="dcterms:W3CDTF">2016-04-13T16:49:24Z</dcterms:created>
  <dcterms:modified xsi:type="dcterms:W3CDTF">2016-11-16T16:03:44Z</dcterms:modified>
</cp:coreProperties>
</file>