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0"/>
  </p:notesMasterIdLst>
  <p:handoutMasterIdLst>
    <p:handoutMasterId r:id="rId31"/>
  </p:handoutMasterIdLst>
  <p:sldIdLst>
    <p:sldId id="665" r:id="rId2"/>
    <p:sldId id="830" r:id="rId3"/>
    <p:sldId id="820" r:id="rId4"/>
    <p:sldId id="803" r:id="rId5"/>
    <p:sldId id="804" r:id="rId6"/>
    <p:sldId id="819" r:id="rId7"/>
    <p:sldId id="821" r:id="rId8"/>
    <p:sldId id="674" r:id="rId9"/>
    <p:sldId id="824" r:id="rId10"/>
    <p:sldId id="823" r:id="rId11"/>
    <p:sldId id="822" r:id="rId12"/>
    <p:sldId id="825" r:id="rId13"/>
    <p:sldId id="826" r:id="rId14"/>
    <p:sldId id="792" r:id="rId15"/>
    <p:sldId id="793" r:id="rId16"/>
    <p:sldId id="806" r:id="rId17"/>
    <p:sldId id="794" r:id="rId18"/>
    <p:sldId id="795" r:id="rId19"/>
    <p:sldId id="813" r:id="rId20"/>
    <p:sldId id="827" r:id="rId21"/>
    <p:sldId id="815" r:id="rId22"/>
    <p:sldId id="809" r:id="rId23"/>
    <p:sldId id="812" r:id="rId24"/>
    <p:sldId id="799" r:id="rId25"/>
    <p:sldId id="808" r:id="rId26"/>
    <p:sldId id="828" r:id="rId27"/>
    <p:sldId id="797" r:id="rId28"/>
    <p:sldId id="800" r:id="rId29"/>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trom, Perry" initials="LP" lastIdx="20" clrIdx="0">
    <p:extLst>
      <p:ext uri="{19B8F6BF-5375-455C-9EA6-DF929625EA0E}">
        <p15:presenceInfo xmlns:p15="http://schemas.microsoft.com/office/powerpoint/2012/main" userId="S-1-5-21-2005352356-2018378189-366286951-1908" providerId="AD"/>
      </p:ext>
    </p:extLst>
  </p:cmAuthor>
  <p:cmAuthor id="2" name="Boedecker, Erin" initials="BE" lastIdx="3" clrIdx="1">
    <p:extLst>
      <p:ext uri="{19B8F6BF-5375-455C-9EA6-DF929625EA0E}">
        <p15:presenceInfo xmlns:p15="http://schemas.microsoft.com/office/powerpoint/2012/main" userId="S-1-5-21-2005352356-2018378189-366286951-1449" providerId="AD"/>
      </p:ext>
    </p:extLst>
  </p:cmAuthor>
  <p:cmAuthor id="3" name="Staub, John" initials="SJ" lastIdx="2" clrIdx="2">
    <p:extLst>
      <p:ext uri="{19B8F6BF-5375-455C-9EA6-DF929625EA0E}">
        <p15:presenceInfo xmlns:p15="http://schemas.microsoft.com/office/powerpoint/2012/main" userId="S-1-5-21-2005352356-2018378189-366286951-8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732A"/>
    <a:srgbClr val="169DD8"/>
    <a:srgbClr val="FFFFFF"/>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0241" autoAdjust="0"/>
  </p:normalViewPr>
  <p:slideViewPr>
    <p:cSldViewPr snapToGrid="0">
      <p:cViewPr varScale="1">
        <p:scale>
          <a:sx n="102" d="100"/>
          <a:sy n="102" d="100"/>
        </p:scale>
        <p:origin x="82" y="629"/>
      </p:cViewPr>
      <p:guideLst>
        <p:guide orient="horz" pos="2160"/>
        <p:guide pos="2880"/>
        <p:guide orient="horz" pos="1620"/>
      </p:guideLst>
    </p:cSldViewPr>
  </p:slideViewPr>
  <p:outlineViewPr>
    <p:cViewPr>
      <p:scale>
        <a:sx n="33" d="100"/>
        <a:sy n="33" d="100"/>
      </p:scale>
      <p:origin x="0" y="-26430"/>
    </p:cViewPr>
  </p:outlineViewPr>
  <p:notesTextViewPr>
    <p:cViewPr>
      <p:scale>
        <a:sx n="100" d="100"/>
        <a:sy n="100" d="100"/>
      </p:scale>
      <p:origin x="0" y="0"/>
    </p:cViewPr>
  </p:notesTextViewPr>
  <p:sorterViewPr>
    <p:cViewPr varScale="1">
      <p:scale>
        <a:sx n="1" d="1"/>
        <a:sy n="1" d="1"/>
      </p:scale>
      <p:origin x="0" y="-11802"/>
    </p:cViewPr>
  </p:sorterViewPr>
  <p:notesViewPr>
    <p:cSldViewPr snapToGrid="0">
      <p:cViewPr varScale="1">
        <p:scale>
          <a:sx n="84" d="100"/>
          <a:sy n="84" d="100"/>
        </p:scale>
        <p:origin x="3792" y="108"/>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856269127148455E-2"/>
          <c:y val="2.8562362645471694E-2"/>
          <c:w val="0.86968108237599051"/>
          <c:h val="0.89287688472550564"/>
        </c:manualLayout>
      </c:layout>
      <c:lineChart>
        <c:grouping val="standard"/>
        <c:varyColors val="0"/>
        <c:ser>
          <c:idx val="0"/>
          <c:order val="0"/>
          <c:tx>
            <c:strRef>
              <c:f>Sheet1!$B$1</c:f>
              <c:strCache>
                <c:ptCount val="1"/>
                <c:pt idx="0">
                  <c:v>Henry Hub spot price</c:v>
                </c:pt>
              </c:strCache>
            </c:strRef>
          </c:tx>
          <c:spPr>
            <a:ln w="22225">
              <a:solidFill>
                <a:srgbClr val="000000"/>
              </a:solidFill>
            </a:ln>
          </c:spPr>
          <c:marker>
            <c:symbol val="none"/>
          </c:marker>
          <c:cat>
            <c:numRef>
              <c:f>Sheet1!$A$2:$A$37</c:f>
              <c:numCache>
                <c:formatCode>mmm\ yyyy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Sheet1!$B$2:$B$37</c:f>
              <c:numCache>
                <c:formatCode>0.00</c:formatCode>
                <c:ptCount val="36"/>
                <c:pt idx="0">
                  <c:v>2.9940000000000002</c:v>
                </c:pt>
                <c:pt idx="1">
                  <c:v>2.8730000000000002</c:v>
                </c:pt>
                <c:pt idx="2">
                  <c:v>2.831</c:v>
                </c:pt>
                <c:pt idx="3">
                  <c:v>2.61</c:v>
                </c:pt>
                <c:pt idx="4">
                  <c:v>2.8490000000000002</c:v>
                </c:pt>
                <c:pt idx="5">
                  <c:v>2.7839999999999998</c:v>
                </c:pt>
                <c:pt idx="6">
                  <c:v>2.839</c:v>
                </c:pt>
                <c:pt idx="7">
                  <c:v>2.774</c:v>
                </c:pt>
                <c:pt idx="8">
                  <c:v>2.66</c:v>
                </c:pt>
                <c:pt idx="9">
                  <c:v>2.3410000000000002</c:v>
                </c:pt>
                <c:pt idx="10">
                  <c:v>2.093</c:v>
                </c:pt>
                <c:pt idx="11">
                  <c:v>1.929</c:v>
                </c:pt>
                <c:pt idx="12">
                  <c:v>2.2829999999999999</c:v>
                </c:pt>
                <c:pt idx="13">
                  <c:v>1.9890000000000001</c:v>
                </c:pt>
                <c:pt idx="14">
                  <c:v>1.7290000000000001</c:v>
                </c:pt>
                <c:pt idx="15">
                  <c:v>1.917</c:v>
                </c:pt>
                <c:pt idx="16">
                  <c:v>1.9219999999999999</c:v>
                </c:pt>
                <c:pt idx="17">
                  <c:v>2.5870000000000002</c:v>
                </c:pt>
                <c:pt idx="18">
                  <c:v>2.8220000000000001</c:v>
                </c:pt>
                <c:pt idx="19">
                  <c:v>2.8220000000000001</c:v>
                </c:pt>
                <c:pt idx="20">
                  <c:v>2.992</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numCache>
            </c:numRef>
          </c:val>
          <c:smooth val="0"/>
        </c:ser>
        <c:ser>
          <c:idx val="1"/>
          <c:order val="1"/>
          <c:tx>
            <c:strRef>
              <c:f>Sheet1!$C$1</c:f>
              <c:strCache>
                <c:ptCount val="1"/>
                <c:pt idx="0">
                  <c:v>STEO price forecast</c:v>
                </c:pt>
              </c:strCache>
            </c:strRef>
          </c:tx>
          <c:spPr>
            <a:ln w="22225">
              <a:solidFill>
                <a:schemeClr val="accent5"/>
              </a:solidFill>
            </a:ln>
          </c:spPr>
          <c:marker>
            <c:symbol val="none"/>
          </c:marker>
          <c:cat>
            <c:numRef>
              <c:f>Sheet1!$A$2:$A$37</c:f>
              <c:numCache>
                <c:formatCode>mmm\ yyyy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Sheet1!$C$2:$C$37</c:f>
              <c:numCache>
                <c:formatCode>0.00</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2.992</c:v>
                </c:pt>
                <c:pt idx="21">
                  <c:v>2.9169700000000001</c:v>
                </c:pt>
                <c:pt idx="22">
                  <c:v>2.9999690000000001</c:v>
                </c:pt>
                <c:pt idx="23">
                  <c:v>3.1947700000000001</c:v>
                </c:pt>
                <c:pt idx="24">
                  <c:v>3.314937</c:v>
                </c:pt>
                <c:pt idx="25">
                  <c:v>3.323045</c:v>
                </c:pt>
                <c:pt idx="26">
                  <c:v>3.217381</c:v>
                </c:pt>
                <c:pt idx="27">
                  <c:v>2.9546420000000002</c:v>
                </c:pt>
                <c:pt idx="28">
                  <c:v>2.9029060000000002</c:v>
                </c:pt>
                <c:pt idx="29">
                  <c:v>2.891203</c:v>
                </c:pt>
                <c:pt idx="30">
                  <c:v>2.9096880000000001</c:v>
                </c:pt>
                <c:pt idx="31">
                  <c:v>2.978478</c:v>
                </c:pt>
                <c:pt idx="32">
                  <c:v>2.9870290000000002</c:v>
                </c:pt>
                <c:pt idx="33">
                  <c:v>3.04461</c:v>
                </c:pt>
                <c:pt idx="34">
                  <c:v>3.1390660000000001</c:v>
                </c:pt>
                <c:pt idx="35">
                  <c:v>3.20133</c:v>
                </c:pt>
              </c:numCache>
            </c:numRef>
          </c:val>
          <c:smooth val="0"/>
        </c:ser>
        <c:ser>
          <c:idx val="2"/>
          <c:order val="2"/>
          <c:tx>
            <c:strRef>
              <c:f>Sheet1!$D$1</c:f>
              <c:strCache>
                <c:ptCount val="1"/>
                <c:pt idx="0">
                  <c:v>NYMEX Henry Hub futures price</c:v>
                </c:pt>
              </c:strCache>
            </c:strRef>
          </c:tx>
          <c:spPr>
            <a:ln w="22225">
              <a:solidFill>
                <a:schemeClr val="accent1"/>
              </a:solidFill>
            </a:ln>
          </c:spPr>
          <c:marker>
            <c:symbol val="none"/>
          </c:marker>
          <c:cat>
            <c:numRef>
              <c:f>Sheet1!$A$2:$A$37</c:f>
              <c:numCache>
                <c:formatCode>mmm\ yyyy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Sheet1!$D$2:$D$37</c:f>
              <c:numCache>
                <c:formatCode>0.00</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2.863</c:v>
                </c:pt>
                <c:pt idx="22">
                  <c:v>2.9802</c:v>
                </c:pt>
                <c:pt idx="23">
                  <c:v>3.1829999999999998</c:v>
                </c:pt>
                <c:pt idx="24">
                  <c:v>3.3033999999999999</c:v>
                </c:pt>
                <c:pt idx="25">
                  <c:v>3.3039999999999998</c:v>
                </c:pt>
                <c:pt idx="26">
                  <c:v>3.2607999999999997</c:v>
                </c:pt>
                <c:pt idx="27">
                  <c:v>3.0073999999999996</c:v>
                </c:pt>
                <c:pt idx="28">
                  <c:v>2.9770000000000003</c:v>
                </c:pt>
                <c:pt idx="29">
                  <c:v>3.0042</c:v>
                </c:pt>
                <c:pt idx="30">
                  <c:v>3.032</c:v>
                </c:pt>
                <c:pt idx="31">
                  <c:v>3.0409999999999999</c:v>
                </c:pt>
                <c:pt idx="32">
                  <c:v>3.0249999999999999</c:v>
                </c:pt>
                <c:pt idx="33">
                  <c:v>3.0491999999999999</c:v>
                </c:pt>
                <c:pt idx="34">
                  <c:v>3.1021999999999998</c:v>
                </c:pt>
                <c:pt idx="35">
                  <c:v>3.2334000000000005</c:v>
                </c:pt>
              </c:numCache>
            </c:numRef>
          </c:val>
          <c:smooth val="0"/>
        </c:ser>
        <c:ser>
          <c:idx val="5"/>
          <c:order val="3"/>
          <c:tx>
            <c:strRef>
              <c:f>Sheet1!$G$1</c:f>
              <c:strCache>
                <c:ptCount val="1"/>
                <c:pt idx="0">
                  <c:v>95% NYMEX confidence interval</c:v>
                </c:pt>
              </c:strCache>
            </c:strRef>
          </c:tx>
          <c:spPr>
            <a:ln w="25400">
              <a:solidFill>
                <a:schemeClr val="accent3"/>
              </a:solidFill>
              <a:prstDash val="dash"/>
            </a:ln>
          </c:spPr>
          <c:marker>
            <c:symbol val="none"/>
          </c:marker>
          <c:cat>
            <c:numRef>
              <c:f>Sheet1!$A$2:$A$37</c:f>
              <c:numCache>
                <c:formatCode>mmm\ yyyy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Sheet1!$G$2:$G$37</c:f>
              <c:numCache>
                <c:formatCode>0.00</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2.4970749986609424</c:v>
                </c:pt>
                <c:pt idx="23">
                  <c:v>2.4422700824268659</c:v>
                </c:pt>
                <c:pt idx="24">
                  <c:v>2.2829895083829448</c:v>
                </c:pt>
                <c:pt idx="25">
                  <c:v>2.0716678277712637</c:v>
                </c:pt>
                <c:pt idx="26">
                  <c:v>1.9060569945669312</c:v>
                </c:pt>
                <c:pt idx="27">
                  <c:v>1.9491148483356124</c:v>
                </c:pt>
                <c:pt idx="28">
                  <c:v>1.918489224904905</c:v>
                </c:pt>
                <c:pt idx="29">
                  <c:v>1.9013518854044003</c:v>
                </c:pt>
                <c:pt idx="30">
                  <c:v>1.8857108367659901</c:v>
                </c:pt>
                <c:pt idx="31">
                  <c:v>1.8475326011383604</c:v>
                </c:pt>
                <c:pt idx="32">
                  <c:v>1.7862365644451335</c:v>
                </c:pt>
                <c:pt idx="33">
                  <c:v>1.7570158450356501</c:v>
                </c:pt>
                <c:pt idx="34">
                  <c:v>1.743629046652633</c:v>
                </c:pt>
                <c:pt idx="35">
                  <c:v>1.7648637953448336</c:v>
                </c:pt>
              </c:numCache>
            </c:numRef>
          </c:val>
          <c:smooth val="0"/>
        </c:ser>
        <c:ser>
          <c:idx val="6"/>
          <c:order val="4"/>
          <c:tx>
            <c:strRef>
              <c:f>Sheet1!$H$1</c:f>
              <c:strCache>
                <c:ptCount val="1"/>
                <c:pt idx="0">
                  <c:v>95% NYMEX confidence interval2</c:v>
                </c:pt>
              </c:strCache>
            </c:strRef>
          </c:tx>
          <c:spPr>
            <a:ln w="25400">
              <a:solidFill>
                <a:srgbClr val="5D9732"/>
              </a:solidFill>
              <a:prstDash val="dash"/>
            </a:ln>
          </c:spPr>
          <c:marker>
            <c:symbol val="none"/>
          </c:marker>
          <c:cat>
            <c:numRef>
              <c:f>Sheet1!$A$2:$A$37</c:f>
              <c:numCache>
                <c:formatCode>mmm\ yyyy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Sheet1!$H$2:$H$37</c:f>
              <c:numCache>
                <c:formatCode>0.00</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3.5482104321060679</c:v>
                </c:pt>
                <c:pt idx="23">
                  <c:v>4.206983180906108</c:v>
                </c:pt>
                <c:pt idx="24">
                  <c:v>4.881719569484142</c:v>
                </c:pt>
                <c:pt idx="25">
                  <c:v>5.4029121898570329</c:v>
                </c:pt>
                <c:pt idx="26">
                  <c:v>5.7064421635887541</c:v>
                </c:pt>
                <c:pt idx="27">
                  <c:v>4.8115655001080659</c:v>
                </c:pt>
                <c:pt idx="28">
                  <c:v>4.7665506176889139</c:v>
                </c:pt>
                <c:pt idx="29">
                  <c:v>4.8977060119617821</c:v>
                </c:pt>
                <c:pt idx="30">
                  <c:v>5.0228389079228659</c:v>
                </c:pt>
                <c:pt idx="31">
                  <c:v>5.1393009001029943</c:v>
                </c:pt>
                <c:pt idx="32">
                  <c:v>5.2585414647571005</c:v>
                </c:pt>
                <c:pt idx="33">
                  <c:v>5.4124853039142895</c:v>
                </c:pt>
                <c:pt idx="34">
                  <c:v>5.6280220720336454</c:v>
                </c:pt>
                <c:pt idx="35">
                  <c:v>6.0350747678626977</c:v>
                </c:pt>
              </c:numCache>
            </c:numRef>
          </c:val>
          <c:smooth val="0"/>
        </c:ser>
        <c:dLbls>
          <c:showLegendKey val="0"/>
          <c:showVal val="0"/>
          <c:showCatName val="0"/>
          <c:showSerName val="0"/>
          <c:showPercent val="0"/>
          <c:showBubbleSize val="0"/>
        </c:dLbls>
        <c:smooth val="0"/>
        <c:axId val="184742752"/>
        <c:axId val="128898928"/>
      </c:lineChart>
      <c:dateAx>
        <c:axId val="184742752"/>
        <c:scaling>
          <c:orientation val="minMax"/>
        </c:scaling>
        <c:delete val="0"/>
        <c:axPos val="b"/>
        <c:numFmt formatCode="mmm\ yy" sourceLinked="0"/>
        <c:majorTickMark val="cross"/>
        <c:minorTickMark val="out"/>
        <c:tickLblPos val="nextTo"/>
        <c:spPr>
          <a:ln w="12700">
            <a:solidFill>
              <a:schemeClr val="tx1"/>
            </a:solidFill>
          </a:ln>
        </c:spPr>
        <c:txPr>
          <a:bodyPr/>
          <a:lstStyle/>
          <a:p>
            <a:pPr>
              <a:defRPr sz="1000"/>
            </a:pPr>
            <a:endParaRPr lang="en-US"/>
          </a:p>
        </c:txPr>
        <c:crossAx val="128898928"/>
        <c:crosses val="autoZero"/>
        <c:auto val="1"/>
        <c:lblOffset val="100"/>
        <c:baseTimeUnit val="months"/>
        <c:majorUnit val="6"/>
        <c:majorTimeUnit val="months"/>
        <c:minorUnit val="6"/>
        <c:minorTimeUnit val="months"/>
      </c:dateAx>
      <c:valAx>
        <c:axId val="128898928"/>
        <c:scaling>
          <c:orientation val="minMax"/>
        </c:scaling>
        <c:delete val="0"/>
        <c:axPos val="l"/>
        <c:majorGridlines>
          <c:spPr>
            <a:ln>
              <a:solidFill>
                <a:schemeClr val="bg1">
                  <a:lumMod val="65000"/>
                </a:schemeClr>
              </a:solidFill>
            </a:ln>
          </c:spPr>
        </c:majorGridlines>
        <c:numFmt formatCode="0" sourceLinked="0"/>
        <c:majorTickMark val="out"/>
        <c:minorTickMark val="none"/>
        <c:tickLblPos val="nextTo"/>
        <c:spPr>
          <a:ln w="9525">
            <a:noFill/>
          </a:ln>
        </c:spPr>
        <c:txPr>
          <a:bodyPr/>
          <a:lstStyle/>
          <a:p>
            <a:pPr>
              <a:defRPr sz="1000"/>
            </a:pPr>
            <a:endParaRPr lang="en-US"/>
          </a:p>
        </c:txPr>
        <c:crossAx val="184742752"/>
        <c:crosses val="autoZero"/>
        <c:crossBetween val="midCat"/>
      </c:valAx>
    </c:plotArea>
    <c:legend>
      <c:legendPos val="l"/>
      <c:legendEntry>
        <c:idx val="4"/>
        <c:delete val="1"/>
      </c:legendEntry>
      <c:layout>
        <c:manualLayout>
          <c:xMode val="edge"/>
          <c:yMode val="edge"/>
          <c:x val="0.10221431154472338"/>
          <c:y val="4.0674382223271716E-2"/>
          <c:w val="0.4526419814873871"/>
          <c:h val="0.3948311447849282"/>
        </c:manualLayout>
      </c:layout>
      <c:overlay val="1"/>
      <c:txPr>
        <a:bodyPr/>
        <a:lstStyle/>
        <a:p>
          <a:pPr>
            <a:defRPr sz="10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820522434695657E-2"/>
          <c:y val="4.8210572344609431E-2"/>
          <c:w val="0.87773903262092234"/>
          <c:h val="0.84000652337124448"/>
        </c:manualLayout>
      </c:layout>
      <c:scatterChart>
        <c:scatterStyle val="smoothMarker"/>
        <c:varyColors val="0"/>
        <c:ser>
          <c:idx val="0"/>
          <c:order val="0"/>
          <c:tx>
            <c:strRef>
              <c:f>Sheet1!$B$1</c:f>
              <c:strCache>
                <c:ptCount val="1"/>
                <c:pt idx="0">
                  <c:v>OECD-miles</c:v>
                </c:pt>
              </c:strCache>
            </c:strRef>
          </c:tx>
          <c:spPr>
            <a:ln w="22225" cap="rnd">
              <a:solidFill>
                <a:srgbClr val="002060"/>
              </a:solidFill>
              <a:round/>
            </a:ln>
            <a:effectLst/>
          </c:spPr>
          <c:marker>
            <c:symbol val="none"/>
          </c:marker>
          <c:xVal>
            <c:numRef>
              <c:f>Sheet1!$A$2:$A$32</c:f>
              <c:numCache>
                <c:formatCode>_("$"* #,##0_);_("$"* \(#,##0\);_("$"* "-"??_);_(@_)</c:formatCode>
                <c:ptCount val="31"/>
                <c:pt idx="0">
                  <c:v>35293.109906036778</c:v>
                </c:pt>
                <c:pt idx="1">
                  <c:v>35771.050884776676</c:v>
                </c:pt>
                <c:pt idx="2">
                  <c:v>36030.220355079102</c:v>
                </c:pt>
                <c:pt idx="3">
                  <c:v>36361.026815383018</c:v>
                </c:pt>
                <c:pt idx="4">
                  <c:v>36786.548520384997</c:v>
                </c:pt>
                <c:pt idx="5">
                  <c:v>37439.449599391963</c:v>
                </c:pt>
                <c:pt idx="6">
                  <c:v>38138.716078937832</c:v>
                </c:pt>
                <c:pt idx="7">
                  <c:v>38787.254878918218</c:v>
                </c:pt>
                <c:pt idx="8">
                  <c:v>39476.534971467772</c:v>
                </c:pt>
                <c:pt idx="9">
                  <c:v>40153.290560826696</c:v>
                </c:pt>
                <c:pt idx="10">
                  <c:v>40861.780080456483</c:v>
                </c:pt>
                <c:pt idx="11">
                  <c:v>41533.190890854727</c:v>
                </c:pt>
                <c:pt idx="12">
                  <c:v>42211.43604811313</c:v>
                </c:pt>
                <c:pt idx="13">
                  <c:v>42922.483868264477</c:v>
                </c:pt>
                <c:pt idx="14">
                  <c:v>43663.166758969157</c:v>
                </c:pt>
                <c:pt idx="15">
                  <c:v>44407.259648804655</c:v>
                </c:pt>
                <c:pt idx="16">
                  <c:v>45130.301274187346</c:v>
                </c:pt>
                <c:pt idx="17">
                  <c:v>45855.375525781077</c:v>
                </c:pt>
                <c:pt idx="18">
                  <c:v>46584.643772271229</c:v>
                </c:pt>
                <c:pt idx="19">
                  <c:v>47303.241223237943</c:v>
                </c:pt>
                <c:pt idx="20">
                  <c:v>48024.022731825309</c:v>
                </c:pt>
                <c:pt idx="21">
                  <c:v>48755.498203008297</c:v>
                </c:pt>
                <c:pt idx="22">
                  <c:v>49501.157424472542</c:v>
                </c:pt>
                <c:pt idx="23">
                  <c:v>50285.564130834246</c:v>
                </c:pt>
                <c:pt idx="24">
                  <c:v>51090.773831337305</c:v>
                </c:pt>
                <c:pt idx="25">
                  <c:v>51915.051311288495</c:v>
                </c:pt>
                <c:pt idx="26">
                  <c:v>52768.224135542805</c:v>
                </c:pt>
                <c:pt idx="27">
                  <c:v>53630.609796007426</c:v>
                </c:pt>
                <c:pt idx="28">
                  <c:v>54519.255884145452</c:v>
                </c:pt>
                <c:pt idx="29">
                  <c:v>55428.177415501799</c:v>
                </c:pt>
                <c:pt idx="30">
                  <c:v>56375.772942672207</c:v>
                </c:pt>
              </c:numCache>
            </c:numRef>
          </c:xVal>
          <c:yVal>
            <c:numRef>
              <c:f>Sheet1!$B$2:$B$32</c:f>
              <c:numCache>
                <c:formatCode>_(* #,##0_);_(* \(#,##0\);_(* "-"??_);_(@_)</c:formatCode>
                <c:ptCount val="31"/>
                <c:pt idx="0">
                  <c:v>9077.1549750028535</c:v>
                </c:pt>
                <c:pt idx="1">
                  <c:v>9082.094626580536</c:v>
                </c:pt>
                <c:pt idx="2">
                  <c:v>9126.4834532489876</c:v>
                </c:pt>
                <c:pt idx="3">
                  <c:v>9176.4552481764113</c:v>
                </c:pt>
                <c:pt idx="4">
                  <c:v>9259.6928339981005</c:v>
                </c:pt>
                <c:pt idx="5">
                  <c:v>9488.2212346011329</c:v>
                </c:pt>
                <c:pt idx="6">
                  <c:v>9496.2806899973239</c:v>
                </c:pt>
                <c:pt idx="7">
                  <c:v>9540.5307526578454</c:v>
                </c:pt>
                <c:pt idx="8">
                  <c:v>9608.1057914185039</c:v>
                </c:pt>
                <c:pt idx="9">
                  <c:v>9673.0234416093208</c:v>
                </c:pt>
                <c:pt idx="10">
                  <c:v>9734.3053632509964</c:v>
                </c:pt>
                <c:pt idx="11">
                  <c:v>9795.91422093443</c:v>
                </c:pt>
                <c:pt idx="12">
                  <c:v>9852.2096700639686</c:v>
                </c:pt>
                <c:pt idx="13">
                  <c:v>9903.5544601296642</c:v>
                </c:pt>
                <c:pt idx="14">
                  <c:v>9951.3263562774537</c:v>
                </c:pt>
                <c:pt idx="15">
                  <c:v>9996.547988636019</c:v>
                </c:pt>
                <c:pt idx="16">
                  <c:v>10038.254607922087</c:v>
                </c:pt>
                <c:pt idx="17">
                  <c:v>10075.32952396662</c:v>
                </c:pt>
                <c:pt idx="18">
                  <c:v>10111.013007522728</c:v>
                </c:pt>
                <c:pt idx="19">
                  <c:v>10145.408497602955</c:v>
                </c:pt>
                <c:pt idx="20">
                  <c:v>10178.77696251178</c:v>
                </c:pt>
                <c:pt idx="21">
                  <c:v>10210.673236655673</c:v>
                </c:pt>
                <c:pt idx="22">
                  <c:v>10235.860250210109</c:v>
                </c:pt>
                <c:pt idx="23">
                  <c:v>10258.901434766631</c:v>
                </c:pt>
                <c:pt idx="24">
                  <c:v>10278.457687008018</c:v>
                </c:pt>
                <c:pt idx="25">
                  <c:v>10297.140098821741</c:v>
                </c:pt>
                <c:pt idx="26">
                  <c:v>10307.636482535885</c:v>
                </c:pt>
                <c:pt idx="27">
                  <c:v>10319.80620850151</c:v>
                </c:pt>
                <c:pt idx="28">
                  <c:v>10325.827396465158</c:v>
                </c:pt>
                <c:pt idx="29">
                  <c:v>10333.167760009848</c:v>
                </c:pt>
                <c:pt idx="30">
                  <c:v>10337.779921549929</c:v>
                </c:pt>
              </c:numCache>
            </c:numRef>
          </c:yVal>
          <c:smooth val="1"/>
        </c:ser>
        <c:ser>
          <c:idx val="2"/>
          <c:order val="1"/>
          <c:tx>
            <c:strRef>
              <c:f>Sheet1!$D$1</c:f>
              <c:strCache>
                <c:ptCount val="1"/>
                <c:pt idx="0">
                  <c:v>China-miles</c:v>
                </c:pt>
              </c:strCache>
            </c:strRef>
          </c:tx>
          <c:spPr>
            <a:ln w="22225" cap="rnd">
              <a:solidFill>
                <a:srgbClr val="C00000"/>
              </a:solidFill>
              <a:round/>
            </a:ln>
            <a:effectLst/>
          </c:spPr>
          <c:marker>
            <c:symbol val="none"/>
          </c:marker>
          <c:xVal>
            <c:numRef>
              <c:f>Sheet1!$C$2:$C$32</c:f>
              <c:numCache>
                <c:formatCode>General</c:formatCode>
                <c:ptCount val="31"/>
                <c:pt idx="0">
                  <c:v>8895.2831986862748</c:v>
                </c:pt>
                <c:pt idx="1">
                  <c:v>9679.2382728550929</c:v>
                </c:pt>
                <c:pt idx="2">
                  <c:v>10359.032830202339</c:v>
                </c:pt>
                <c:pt idx="3">
                  <c:v>11088.6877437366</c:v>
                </c:pt>
                <c:pt idx="4">
                  <c:v>11841.172977729448</c:v>
                </c:pt>
                <c:pt idx="5">
                  <c:v>12561.523736327863</c:v>
                </c:pt>
                <c:pt idx="6">
                  <c:v>13261.035815949355</c:v>
                </c:pt>
                <c:pt idx="7">
                  <c:v>13943.030525151005</c:v>
                </c:pt>
                <c:pt idx="8">
                  <c:v>14632.971444211295</c:v>
                </c:pt>
                <c:pt idx="9">
                  <c:v>15373.685682326621</c:v>
                </c:pt>
                <c:pt idx="10">
                  <c:v>16133.79786085078</c:v>
                </c:pt>
                <c:pt idx="11">
                  <c:v>16925.45807016447</c:v>
                </c:pt>
                <c:pt idx="12">
                  <c:v>17745.849536603797</c:v>
                </c:pt>
                <c:pt idx="13">
                  <c:v>18610.754830541893</c:v>
                </c:pt>
                <c:pt idx="14">
                  <c:v>19483.441879096365</c:v>
                </c:pt>
                <c:pt idx="15">
                  <c:v>20356.451690771275</c:v>
                </c:pt>
                <c:pt idx="16">
                  <c:v>21248.27928318968</c:v>
                </c:pt>
                <c:pt idx="17">
                  <c:v>22168.936410454131</c:v>
                </c:pt>
                <c:pt idx="18">
                  <c:v>23089.777294499811</c:v>
                </c:pt>
                <c:pt idx="19">
                  <c:v>23975.276785775721</c:v>
                </c:pt>
                <c:pt idx="20">
                  <c:v>24981.166092084528</c:v>
                </c:pt>
                <c:pt idx="21">
                  <c:v>25997.549576338271</c:v>
                </c:pt>
                <c:pt idx="22">
                  <c:v>26989.325289422395</c:v>
                </c:pt>
                <c:pt idx="23">
                  <c:v>28036.708250051692</c:v>
                </c:pt>
                <c:pt idx="24">
                  <c:v>29088.28927033889</c:v>
                </c:pt>
                <c:pt idx="25">
                  <c:v>30182.549769973608</c:v>
                </c:pt>
                <c:pt idx="26">
                  <c:v>31318.510729554353</c:v>
                </c:pt>
                <c:pt idx="27">
                  <c:v>32463.179704661525</c:v>
                </c:pt>
                <c:pt idx="28">
                  <c:v>33674.796917308893</c:v>
                </c:pt>
                <c:pt idx="29">
                  <c:v>34865.034303288383</c:v>
                </c:pt>
                <c:pt idx="30">
                  <c:v>36094.187887538101</c:v>
                </c:pt>
              </c:numCache>
            </c:numRef>
          </c:xVal>
          <c:yVal>
            <c:numRef>
              <c:f>Sheet1!$D$2:$D$32</c:f>
              <c:numCache>
                <c:formatCode>General</c:formatCode>
                <c:ptCount val="31"/>
                <c:pt idx="0">
                  <c:v>1720.5388817207454</c:v>
                </c:pt>
                <c:pt idx="1">
                  <c:v>1882.215403556572</c:v>
                </c:pt>
                <c:pt idx="2">
                  <c:v>2053.0186006442977</c:v>
                </c:pt>
                <c:pt idx="3">
                  <c:v>2264.9447309723564</c:v>
                </c:pt>
                <c:pt idx="4">
                  <c:v>2503.1585845000395</c:v>
                </c:pt>
                <c:pt idx="5">
                  <c:v>2818.0421589348362</c:v>
                </c:pt>
                <c:pt idx="6">
                  <c:v>2989.7720928750477</c:v>
                </c:pt>
                <c:pt idx="7">
                  <c:v>3144.4526687481934</c:v>
                </c:pt>
                <c:pt idx="8">
                  <c:v>3355.1321636852335</c:v>
                </c:pt>
                <c:pt idx="9">
                  <c:v>3653.7692121085006</c:v>
                </c:pt>
                <c:pt idx="10">
                  <c:v>3864.6535525903214</c:v>
                </c:pt>
                <c:pt idx="11">
                  <c:v>4117.1727541186365</c:v>
                </c:pt>
                <c:pt idx="12">
                  <c:v>4346.8963420467071</c:v>
                </c:pt>
                <c:pt idx="13">
                  <c:v>4588.4191893406387</c:v>
                </c:pt>
                <c:pt idx="14">
                  <c:v>4807.2751735235815</c:v>
                </c:pt>
                <c:pt idx="15">
                  <c:v>5022.2057264833475</c:v>
                </c:pt>
                <c:pt idx="16">
                  <c:v>5216.5144960487241</c:v>
                </c:pt>
                <c:pt idx="17">
                  <c:v>5401.5520407039194</c:v>
                </c:pt>
                <c:pt idx="18">
                  <c:v>5563.1058601277327</c:v>
                </c:pt>
                <c:pt idx="19">
                  <c:v>5698.541026223259</c:v>
                </c:pt>
                <c:pt idx="20">
                  <c:v>5829.1879764386913</c:v>
                </c:pt>
                <c:pt idx="21">
                  <c:v>5943.359018729222</c:v>
                </c:pt>
                <c:pt idx="22">
                  <c:v>6038.9851118778543</c:v>
                </c:pt>
                <c:pt idx="23">
                  <c:v>6123.345894272521</c:v>
                </c:pt>
                <c:pt idx="24">
                  <c:v>6197.6767213544535</c:v>
                </c:pt>
                <c:pt idx="25">
                  <c:v>6261.0963741486248</c:v>
                </c:pt>
                <c:pt idx="26">
                  <c:v>6316.7029933450476</c:v>
                </c:pt>
                <c:pt idx="27">
                  <c:v>6364.0267620176155</c:v>
                </c:pt>
                <c:pt idx="28">
                  <c:v>6403.965232243283</c:v>
                </c:pt>
                <c:pt idx="29">
                  <c:v>6434.729534922556</c:v>
                </c:pt>
                <c:pt idx="30">
                  <c:v>6461.4817566766405</c:v>
                </c:pt>
              </c:numCache>
            </c:numRef>
          </c:yVal>
          <c:smooth val="1"/>
        </c:ser>
        <c:ser>
          <c:idx val="1"/>
          <c:order val="2"/>
          <c:tx>
            <c:strRef>
              <c:f>Sheet1!$F$1</c:f>
              <c:strCache>
                <c:ptCount val="1"/>
                <c:pt idx="0">
                  <c:v>India-miles</c:v>
                </c:pt>
              </c:strCache>
            </c:strRef>
          </c:tx>
          <c:spPr>
            <a:ln w="19050" cap="rnd">
              <a:solidFill>
                <a:schemeClr val="accent2"/>
              </a:solidFill>
              <a:round/>
            </a:ln>
            <a:effectLst/>
          </c:spPr>
          <c:marker>
            <c:symbol val="none"/>
          </c:marker>
          <c:xVal>
            <c:numRef>
              <c:f>Sheet1!$E$2:$E$32</c:f>
              <c:numCache>
                <c:formatCode>_("$"* #,##0_);_("$"* \(#,##0\);_("$"* "-"??_);_(@_)</c:formatCode>
                <c:ptCount val="31"/>
                <c:pt idx="0">
                  <c:v>4431.1438931926814</c:v>
                </c:pt>
                <c:pt idx="1">
                  <c:v>4642.7333458099056</c:v>
                </c:pt>
                <c:pt idx="2">
                  <c:v>4786.5694908716896</c:v>
                </c:pt>
                <c:pt idx="3">
                  <c:v>5029.9083224193364</c:v>
                </c:pt>
                <c:pt idx="4">
                  <c:v>5322.5695125299035</c:v>
                </c:pt>
                <c:pt idx="5">
                  <c:v>5656.2201977127352</c:v>
                </c:pt>
                <c:pt idx="6">
                  <c:v>6016.668327876896</c:v>
                </c:pt>
                <c:pt idx="7">
                  <c:v>6361.4928406746758</c:v>
                </c:pt>
                <c:pt idx="8">
                  <c:v>6719.4248923173909</c:v>
                </c:pt>
                <c:pt idx="9">
                  <c:v>7096.4752016398561</c:v>
                </c:pt>
                <c:pt idx="10">
                  <c:v>7473.7925608958103</c:v>
                </c:pt>
                <c:pt idx="11">
                  <c:v>7856.8859703404951</c:v>
                </c:pt>
                <c:pt idx="12">
                  <c:v>8251.4312908296433</c:v>
                </c:pt>
                <c:pt idx="13">
                  <c:v>8648.8148814881497</c:v>
                </c:pt>
                <c:pt idx="14">
                  <c:v>9035.5104988177336</c:v>
                </c:pt>
                <c:pt idx="15">
                  <c:v>9420.3681739386757</c:v>
                </c:pt>
                <c:pt idx="16">
                  <c:v>9819.636991258838</c:v>
                </c:pt>
                <c:pt idx="17">
                  <c:v>10233.178470098512</c:v>
                </c:pt>
                <c:pt idx="18">
                  <c:v>10661.061528661548</c:v>
                </c:pt>
                <c:pt idx="19">
                  <c:v>11104.439157036029</c:v>
                </c:pt>
                <c:pt idx="20">
                  <c:v>11558.909878717934</c:v>
                </c:pt>
                <c:pt idx="21">
                  <c:v>12027.573911353295</c:v>
                </c:pt>
                <c:pt idx="22">
                  <c:v>12514.024913946349</c:v>
                </c:pt>
                <c:pt idx="23">
                  <c:v>13018.966657845993</c:v>
                </c:pt>
                <c:pt idx="24">
                  <c:v>13539.171658327143</c:v>
                </c:pt>
                <c:pt idx="25">
                  <c:v>14080.782857665808</c:v>
                </c:pt>
                <c:pt idx="26">
                  <c:v>14644.402407790218</c:v>
                </c:pt>
                <c:pt idx="27">
                  <c:v>15230.65035498597</c:v>
                </c:pt>
                <c:pt idx="28">
                  <c:v>15836.926382696747</c:v>
                </c:pt>
                <c:pt idx="29">
                  <c:v>16466.831851154693</c:v>
                </c:pt>
                <c:pt idx="30">
                  <c:v>17120.423953500231</c:v>
                </c:pt>
              </c:numCache>
            </c:numRef>
          </c:xVal>
          <c:yVal>
            <c:numRef>
              <c:f>Sheet1!$F$2:$F$32</c:f>
              <c:numCache>
                <c:formatCode>_(* #,##0_);_(* \(#,##0\);_(* "-"??_);_(@_)</c:formatCode>
                <c:ptCount val="31"/>
                <c:pt idx="0">
                  <c:v>1169.1033402010878</c:v>
                </c:pt>
                <c:pt idx="1">
                  <c:v>1212.9417552910159</c:v>
                </c:pt>
                <c:pt idx="2">
                  <c:v>1245.7577823669324</c:v>
                </c:pt>
                <c:pt idx="3">
                  <c:v>1307.0073024566418</c:v>
                </c:pt>
                <c:pt idx="4">
                  <c:v>1383.6403537393624</c:v>
                </c:pt>
                <c:pt idx="5">
                  <c:v>1480.4986105834466</c:v>
                </c:pt>
                <c:pt idx="6">
                  <c:v>1578.3558028629043</c:v>
                </c:pt>
                <c:pt idx="7">
                  <c:v>1657.8564327751487</c:v>
                </c:pt>
                <c:pt idx="8">
                  <c:v>1757.4006836157346</c:v>
                </c:pt>
                <c:pt idx="9">
                  <c:v>1860.2457562794291</c:v>
                </c:pt>
                <c:pt idx="10">
                  <c:v>1970.4091014697344</c:v>
                </c:pt>
                <c:pt idx="11">
                  <c:v>2084.068897560408</c:v>
                </c:pt>
                <c:pt idx="12">
                  <c:v>2201.6765167356475</c:v>
                </c:pt>
                <c:pt idx="13">
                  <c:v>2317.5017437458032</c:v>
                </c:pt>
                <c:pt idx="14">
                  <c:v>2428.2271086128535</c:v>
                </c:pt>
                <c:pt idx="15">
                  <c:v>2537.1693403608751</c:v>
                </c:pt>
                <c:pt idx="16">
                  <c:v>2646.1285208228937</c:v>
                </c:pt>
                <c:pt idx="17">
                  <c:v>2756.4252452384735</c:v>
                </c:pt>
                <c:pt idx="18">
                  <c:v>2868.1542559093677</c:v>
                </c:pt>
                <c:pt idx="19">
                  <c:v>2980.1307987763421</c:v>
                </c:pt>
                <c:pt idx="20">
                  <c:v>3088.675221203102</c:v>
                </c:pt>
                <c:pt idx="21">
                  <c:v>3197.2500934992868</c:v>
                </c:pt>
                <c:pt idx="22">
                  <c:v>3306.736088603634</c:v>
                </c:pt>
                <c:pt idx="23">
                  <c:v>3415.1563032548297</c:v>
                </c:pt>
                <c:pt idx="24">
                  <c:v>3524.2632480093635</c:v>
                </c:pt>
                <c:pt idx="25">
                  <c:v>3634.1214664853774</c:v>
                </c:pt>
                <c:pt idx="26">
                  <c:v>3745.5785346542384</c:v>
                </c:pt>
                <c:pt idx="27">
                  <c:v>3858.708526129295</c:v>
                </c:pt>
                <c:pt idx="28">
                  <c:v>3970.3399867472126</c:v>
                </c:pt>
                <c:pt idx="29">
                  <c:v>4080.9683895792919</c:v>
                </c:pt>
                <c:pt idx="30">
                  <c:v>4194.2463296028145</c:v>
                </c:pt>
              </c:numCache>
            </c:numRef>
          </c:yVal>
          <c:smooth val="1"/>
        </c:ser>
        <c:ser>
          <c:idx val="3"/>
          <c:order val="3"/>
          <c:tx>
            <c:strRef>
              <c:f>Sheet1!$H$1</c:f>
              <c:strCache>
                <c:ptCount val="1"/>
                <c:pt idx="0">
                  <c:v>Africa-miles</c:v>
                </c:pt>
              </c:strCache>
            </c:strRef>
          </c:tx>
          <c:spPr>
            <a:ln w="22225" cap="rnd">
              <a:solidFill>
                <a:schemeClr val="accent3"/>
              </a:solidFill>
              <a:round/>
            </a:ln>
            <a:effectLst/>
          </c:spPr>
          <c:marker>
            <c:symbol val="none"/>
          </c:marker>
          <c:xVal>
            <c:numRef>
              <c:f>Sheet1!$G$2:$G$32</c:f>
              <c:numCache>
                <c:formatCode>_("$"* #,##0_);_("$"* \(#,##0\);_("$"* "-"??_);_(@_)</c:formatCode>
                <c:ptCount val="31"/>
                <c:pt idx="0">
                  <c:v>4193.3524962475349</c:v>
                </c:pt>
                <c:pt idx="1">
                  <c:v>4168.1054283745498</c:v>
                </c:pt>
                <c:pt idx="2">
                  <c:v>4261.3460137142429</c:v>
                </c:pt>
                <c:pt idx="3">
                  <c:v>4317.2469798167813</c:v>
                </c:pt>
                <c:pt idx="4">
                  <c:v>4370.8581517280736</c:v>
                </c:pt>
                <c:pt idx="5">
                  <c:v>4451.3156288688551</c:v>
                </c:pt>
                <c:pt idx="6">
                  <c:v>4560.1546334692903</c:v>
                </c:pt>
                <c:pt idx="7">
                  <c:v>4689.8964851551063</c:v>
                </c:pt>
                <c:pt idx="8">
                  <c:v>4826.9086826347311</c:v>
                </c:pt>
                <c:pt idx="9">
                  <c:v>4962.2513868218102</c:v>
                </c:pt>
                <c:pt idx="10">
                  <c:v>5093.7436712311692</c:v>
                </c:pt>
                <c:pt idx="11">
                  <c:v>5223.8668463570812</c:v>
                </c:pt>
                <c:pt idx="12">
                  <c:v>5359.0372036890803</c:v>
                </c:pt>
                <c:pt idx="13">
                  <c:v>5503.2195491901903</c:v>
                </c:pt>
                <c:pt idx="14">
                  <c:v>5651.3864985110222</c:v>
                </c:pt>
                <c:pt idx="15">
                  <c:v>5803.9265074234218</c:v>
                </c:pt>
                <c:pt idx="16">
                  <c:v>5957.7653876186687</c:v>
                </c:pt>
                <c:pt idx="17">
                  <c:v>6122.7542901611423</c:v>
                </c:pt>
                <c:pt idx="18">
                  <c:v>6298.8411303416133</c:v>
                </c:pt>
                <c:pt idx="19">
                  <c:v>6482.303593404682</c:v>
                </c:pt>
                <c:pt idx="20">
                  <c:v>6671.5949226327002</c:v>
                </c:pt>
                <c:pt idx="21">
                  <c:v>6861.8544063200379</c:v>
                </c:pt>
                <c:pt idx="22">
                  <c:v>7057.7971183375212</c:v>
                </c:pt>
                <c:pt idx="23">
                  <c:v>7273.4577269886613</c:v>
                </c:pt>
                <c:pt idx="24">
                  <c:v>7491.1189742152465</c:v>
                </c:pt>
                <c:pt idx="25">
                  <c:v>7716.7234908174078</c:v>
                </c:pt>
                <c:pt idx="26">
                  <c:v>7944.291133904735</c:v>
                </c:pt>
                <c:pt idx="27">
                  <c:v>8178.7400185291399</c:v>
                </c:pt>
                <c:pt idx="28">
                  <c:v>8427.7015177430876</c:v>
                </c:pt>
                <c:pt idx="29">
                  <c:v>8683.8329081632673</c:v>
                </c:pt>
                <c:pt idx="30">
                  <c:v>8949.1838620264862</c:v>
                </c:pt>
              </c:numCache>
            </c:numRef>
          </c:xVal>
          <c:yVal>
            <c:numRef>
              <c:f>Sheet1!$H$2:$H$32</c:f>
              <c:numCache>
                <c:formatCode>_(* #,##0_);_(* \(#,##0\);_(* "-"??_);_(@_)</c:formatCode>
                <c:ptCount val="31"/>
                <c:pt idx="0">
                  <c:v>1367.9147322260701</c:v>
                </c:pt>
                <c:pt idx="1">
                  <c:v>1354.6848805604473</c:v>
                </c:pt>
                <c:pt idx="2">
                  <c:v>1400.1484015620035</c:v>
                </c:pt>
                <c:pt idx="3">
                  <c:v>1431.019748895945</c:v>
                </c:pt>
                <c:pt idx="4">
                  <c:v>1463.2813879873024</c:v>
                </c:pt>
                <c:pt idx="5">
                  <c:v>1519.5955073322987</c:v>
                </c:pt>
                <c:pt idx="6">
                  <c:v>1573.5465680055179</c:v>
                </c:pt>
                <c:pt idx="7">
                  <c:v>1647.3239299028094</c:v>
                </c:pt>
                <c:pt idx="8">
                  <c:v>1724.907130304608</c:v>
                </c:pt>
                <c:pt idx="9">
                  <c:v>1804.5657906675051</c:v>
                </c:pt>
                <c:pt idx="10">
                  <c:v>1875.5063988721161</c:v>
                </c:pt>
                <c:pt idx="11">
                  <c:v>1943.0706480275935</c:v>
                </c:pt>
                <c:pt idx="12">
                  <c:v>2005.7515554926474</c:v>
                </c:pt>
                <c:pt idx="13">
                  <c:v>2065.7840962291534</c:v>
                </c:pt>
                <c:pt idx="14">
                  <c:v>2120.6550136043247</c:v>
                </c:pt>
                <c:pt idx="15">
                  <c:v>2168.968500482767</c:v>
                </c:pt>
                <c:pt idx="16">
                  <c:v>2213.1931449237641</c:v>
                </c:pt>
                <c:pt idx="17">
                  <c:v>2254.7636144691473</c:v>
                </c:pt>
                <c:pt idx="18">
                  <c:v>2296.2760791686114</c:v>
                </c:pt>
                <c:pt idx="19">
                  <c:v>2335.3309856250926</c:v>
                </c:pt>
                <c:pt idx="20">
                  <c:v>2373.2633868491384</c:v>
                </c:pt>
                <c:pt idx="21">
                  <c:v>2409.8044453249795</c:v>
                </c:pt>
                <c:pt idx="22">
                  <c:v>2446.0218163941586</c:v>
                </c:pt>
                <c:pt idx="23">
                  <c:v>2483.782778918549</c:v>
                </c:pt>
                <c:pt idx="24">
                  <c:v>2522.6507397935352</c:v>
                </c:pt>
                <c:pt idx="25">
                  <c:v>2563.6026702575709</c:v>
                </c:pt>
                <c:pt idx="26">
                  <c:v>2605.6198010397643</c:v>
                </c:pt>
                <c:pt idx="27">
                  <c:v>2652.8953335245074</c:v>
                </c:pt>
                <c:pt idx="28">
                  <c:v>2706.8189144131466</c:v>
                </c:pt>
                <c:pt idx="29">
                  <c:v>2764.070615433674</c:v>
                </c:pt>
                <c:pt idx="30">
                  <c:v>2826.0796265653303</c:v>
                </c:pt>
              </c:numCache>
            </c:numRef>
          </c:yVal>
          <c:smooth val="1"/>
        </c:ser>
        <c:ser>
          <c:idx val="4"/>
          <c:order val="4"/>
          <c:tx>
            <c:strRef>
              <c:f>Sheet1!$J$1</c:f>
              <c:strCache>
                <c:ptCount val="1"/>
                <c:pt idx="0">
                  <c:v>Other Asia-miles</c:v>
                </c:pt>
              </c:strCache>
            </c:strRef>
          </c:tx>
          <c:spPr>
            <a:ln w="22225" cap="rnd">
              <a:solidFill>
                <a:srgbClr val="169DD8"/>
              </a:solidFill>
              <a:round/>
            </a:ln>
            <a:effectLst/>
          </c:spPr>
          <c:marker>
            <c:symbol val="none"/>
          </c:marker>
          <c:xVal>
            <c:numRef>
              <c:f>Sheet1!$I$2:$I$32</c:f>
              <c:numCache>
                <c:formatCode>_("$"* #,##0_);_("$"* \(#,##0\);_("$"* "-"??_);_(@_)</c:formatCode>
                <c:ptCount val="31"/>
                <c:pt idx="0">
                  <c:v>6477.5556920328281</c:v>
                </c:pt>
                <c:pt idx="1">
                  <c:v>6672.4562112143358</c:v>
                </c:pt>
                <c:pt idx="2">
                  <c:v>6926.9805903504248</c:v>
                </c:pt>
                <c:pt idx="3">
                  <c:v>7143.8340245995423</c:v>
                </c:pt>
                <c:pt idx="4">
                  <c:v>7345.1899828812457</c:v>
                </c:pt>
                <c:pt idx="5">
                  <c:v>7552.7790121197859</c:v>
                </c:pt>
                <c:pt idx="6">
                  <c:v>7806.4976978355353</c:v>
                </c:pt>
                <c:pt idx="7">
                  <c:v>8072.6802765047496</c:v>
                </c:pt>
                <c:pt idx="8">
                  <c:v>8337.0105864560555</c:v>
                </c:pt>
                <c:pt idx="9">
                  <c:v>8606.2712272572517</c:v>
                </c:pt>
                <c:pt idx="10">
                  <c:v>8880.9246277355487</c:v>
                </c:pt>
                <c:pt idx="11">
                  <c:v>9162.9070239545272</c:v>
                </c:pt>
                <c:pt idx="12">
                  <c:v>9450.0289221672338</c:v>
                </c:pt>
                <c:pt idx="13">
                  <c:v>9742.8807657449961</c:v>
                </c:pt>
                <c:pt idx="14">
                  <c:v>10039.79794164857</c:v>
                </c:pt>
                <c:pt idx="15">
                  <c:v>10346.496249737129</c:v>
                </c:pt>
                <c:pt idx="16">
                  <c:v>10656.401907377973</c:v>
                </c:pt>
                <c:pt idx="17">
                  <c:v>10979.083528278519</c:v>
                </c:pt>
                <c:pt idx="18">
                  <c:v>11312.474431430779</c:v>
                </c:pt>
                <c:pt idx="19">
                  <c:v>11646.340639289978</c:v>
                </c:pt>
                <c:pt idx="20">
                  <c:v>11992.660850924463</c:v>
                </c:pt>
                <c:pt idx="21">
                  <c:v>12359.796486512429</c:v>
                </c:pt>
                <c:pt idx="22">
                  <c:v>12733.512598638659</c:v>
                </c:pt>
                <c:pt idx="23">
                  <c:v>13117.894277612158</c:v>
                </c:pt>
                <c:pt idx="24">
                  <c:v>13517.540504456392</c:v>
                </c:pt>
                <c:pt idx="25">
                  <c:v>13930.702715868958</c:v>
                </c:pt>
                <c:pt idx="26">
                  <c:v>14366.287800607797</c:v>
                </c:pt>
                <c:pt idx="27">
                  <c:v>14808.584662164552</c:v>
                </c:pt>
                <c:pt idx="28">
                  <c:v>15273.141869338826</c:v>
                </c:pt>
                <c:pt idx="29">
                  <c:v>15752.421658390775</c:v>
                </c:pt>
                <c:pt idx="30">
                  <c:v>16246.017146228871</c:v>
                </c:pt>
              </c:numCache>
            </c:numRef>
          </c:xVal>
          <c:yVal>
            <c:numRef>
              <c:f>Sheet1!$J$2:$J$32</c:f>
              <c:numCache>
                <c:formatCode>_(* #,##0_);_(* \(#,##0\);_(* "-"??_);_(@_)</c:formatCode>
                <c:ptCount val="31"/>
                <c:pt idx="0">
                  <c:v>1813.8209545344571</c:v>
                </c:pt>
                <c:pt idx="1">
                  <c:v>1871.5512897954691</c:v>
                </c:pt>
                <c:pt idx="2">
                  <c:v>1905.0447291434575</c:v>
                </c:pt>
                <c:pt idx="3">
                  <c:v>1931.2311990489129</c:v>
                </c:pt>
                <c:pt idx="4">
                  <c:v>1961.2834362811714</c:v>
                </c:pt>
                <c:pt idx="5">
                  <c:v>1998.3099920711677</c:v>
                </c:pt>
                <c:pt idx="6">
                  <c:v>2035.8530031412711</c:v>
                </c:pt>
                <c:pt idx="7">
                  <c:v>2082.6661468740167</c:v>
                </c:pt>
                <c:pt idx="8">
                  <c:v>2121.7037002184506</c:v>
                </c:pt>
                <c:pt idx="9">
                  <c:v>2176.4470890112352</c:v>
                </c:pt>
                <c:pt idx="10">
                  <c:v>2226.9424127004972</c:v>
                </c:pt>
                <c:pt idx="11">
                  <c:v>2281.6400016240354</c:v>
                </c:pt>
                <c:pt idx="12">
                  <c:v>2335.7822715148786</c:v>
                </c:pt>
                <c:pt idx="13">
                  <c:v>2391.9024231631502</c:v>
                </c:pt>
                <c:pt idx="14">
                  <c:v>2451.4164495011487</c:v>
                </c:pt>
                <c:pt idx="15">
                  <c:v>2513.2443886253709</c:v>
                </c:pt>
                <c:pt idx="16">
                  <c:v>2579.4169688739375</c:v>
                </c:pt>
                <c:pt idx="17">
                  <c:v>2649.7312340412518</c:v>
                </c:pt>
                <c:pt idx="18">
                  <c:v>2724.6589705904635</c:v>
                </c:pt>
                <c:pt idx="19">
                  <c:v>2801.7426583770716</c:v>
                </c:pt>
                <c:pt idx="20">
                  <c:v>2884.2033792836514</c:v>
                </c:pt>
                <c:pt idx="21">
                  <c:v>2973.7673263378647</c:v>
                </c:pt>
                <c:pt idx="22">
                  <c:v>3066.722636518834</c:v>
                </c:pt>
                <c:pt idx="23">
                  <c:v>3164.0086621100854</c:v>
                </c:pt>
                <c:pt idx="24">
                  <c:v>3265.4881261501819</c:v>
                </c:pt>
                <c:pt idx="25">
                  <c:v>3372.0083711233856</c:v>
                </c:pt>
                <c:pt idx="26">
                  <c:v>3484.3688278875784</c:v>
                </c:pt>
                <c:pt idx="27">
                  <c:v>3596.4513205812677</c:v>
                </c:pt>
                <c:pt idx="28">
                  <c:v>3719.3097865881514</c:v>
                </c:pt>
                <c:pt idx="29">
                  <c:v>3851.3745137477567</c:v>
                </c:pt>
                <c:pt idx="30">
                  <c:v>3980.4321877060847</c:v>
                </c:pt>
              </c:numCache>
            </c:numRef>
          </c:yVal>
          <c:smooth val="1"/>
        </c:ser>
        <c:dLbls>
          <c:showLegendKey val="0"/>
          <c:showVal val="0"/>
          <c:showCatName val="0"/>
          <c:showSerName val="0"/>
          <c:showPercent val="0"/>
          <c:showBubbleSize val="0"/>
        </c:dLbls>
        <c:axId val="219225376"/>
        <c:axId val="219225936"/>
      </c:scatterChart>
      <c:valAx>
        <c:axId val="219225376"/>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9225936"/>
        <c:crosses val="autoZero"/>
        <c:crossBetween val="midCat"/>
      </c:valAx>
      <c:valAx>
        <c:axId val="219225936"/>
        <c:scaling>
          <c:orientation val="minMax"/>
          <c:min val="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92253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907810614620739E-2"/>
          <c:y val="2.7663902139035523E-2"/>
          <c:w val="0.80901834441386955"/>
          <c:h val="0.86724907030589349"/>
        </c:manualLayout>
      </c:layout>
      <c:barChart>
        <c:barDir val="col"/>
        <c:grouping val="stacked"/>
        <c:varyColors val="0"/>
        <c:ser>
          <c:idx val="1"/>
          <c:order val="0"/>
          <c:tx>
            <c:strRef>
              <c:f>Sheet1!$A$4</c:f>
              <c:strCache>
                <c:ptCount val="1"/>
                <c:pt idx="0">
                  <c:v>Other gas</c:v>
                </c:pt>
              </c:strCache>
            </c:strRef>
          </c:tx>
          <c:spPr>
            <a:solidFill>
              <a:srgbClr val="5D9732"/>
            </a:solidFill>
          </c:spPr>
          <c:invertIfNegative val="0"/>
          <c:cat>
            <c:numRef>
              <c:f>Sheet1!$B$1:$I$1</c:f>
              <c:numCache>
                <c:formatCode>General</c:formatCode>
                <c:ptCount val="8"/>
                <c:pt idx="0">
                  <c:v>2012</c:v>
                </c:pt>
                <c:pt idx="1">
                  <c:v>2040</c:v>
                </c:pt>
                <c:pt idx="3">
                  <c:v>2012</c:v>
                </c:pt>
                <c:pt idx="4">
                  <c:v>2040</c:v>
                </c:pt>
                <c:pt idx="6">
                  <c:v>2012</c:v>
                </c:pt>
                <c:pt idx="7">
                  <c:v>2040</c:v>
                </c:pt>
              </c:numCache>
            </c:numRef>
          </c:cat>
          <c:val>
            <c:numRef>
              <c:f>Sheet1!$B$4:$I$4</c:f>
              <c:numCache>
                <c:formatCode>0.0</c:formatCode>
                <c:ptCount val="8"/>
                <c:pt idx="0">
                  <c:v>6.035727681504538E-2</c:v>
                </c:pt>
                <c:pt idx="1">
                  <c:v>0.10973352</c:v>
                </c:pt>
                <c:pt idx="3" formatCode="0.00">
                  <c:v>7.9561457062975446E-2</c:v>
                </c:pt>
                <c:pt idx="4" formatCode="0.00">
                  <c:v>4.2205199999999998E-2</c:v>
                </c:pt>
                <c:pt idx="6" formatCode="0.00">
                  <c:v>0.20967307010880012</c:v>
                </c:pt>
                <c:pt idx="7" formatCode="0.00">
                  <c:v>0.21102599999999999</c:v>
                </c:pt>
              </c:numCache>
            </c:numRef>
          </c:val>
        </c:ser>
        <c:ser>
          <c:idx val="0"/>
          <c:order val="1"/>
          <c:tx>
            <c:strRef>
              <c:f>Sheet1!$A$2</c:f>
              <c:strCache>
                <c:ptCount val="1"/>
                <c:pt idx="0">
                  <c:v>Coalbed methane</c:v>
                </c:pt>
              </c:strCache>
            </c:strRef>
          </c:tx>
          <c:spPr>
            <a:solidFill>
              <a:srgbClr val="9E5710"/>
            </a:solidFill>
          </c:spPr>
          <c:invertIfNegative val="0"/>
          <c:cat>
            <c:numRef>
              <c:f>Sheet1!$B$1:$I$1</c:f>
              <c:numCache>
                <c:formatCode>General</c:formatCode>
                <c:ptCount val="8"/>
                <c:pt idx="0">
                  <c:v>2012</c:v>
                </c:pt>
                <c:pt idx="1">
                  <c:v>2040</c:v>
                </c:pt>
                <c:pt idx="3">
                  <c:v>2012</c:v>
                </c:pt>
                <c:pt idx="4">
                  <c:v>2040</c:v>
                </c:pt>
                <c:pt idx="6">
                  <c:v>2012</c:v>
                </c:pt>
                <c:pt idx="7">
                  <c:v>2040</c:v>
                </c:pt>
              </c:numCache>
            </c:numRef>
          </c:cat>
          <c:val>
            <c:numRef>
              <c:f>Sheet1!$B$2:$I$2</c:f>
              <c:numCache>
                <c:formatCode>0.00</c:formatCode>
                <c:ptCount val="8"/>
                <c:pt idx="0">
                  <c:v>1.5792125677184656E-2</c:v>
                </c:pt>
                <c:pt idx="1">
                  <c:v>0.13187510491678678</c:v>
                </c:pt>
                <c:pt idx="3">
                  <c:v>1.3337378682727609E-2</c:v>
                </c:pt>
                <c:pt idx="4">
                  <c:v>3.0073581523630537E-2</c:v>
                </c:pt>
                <c:pt idx="6">
                  <c:v>4.6214890957600001E-2</c:v>
                </c:pt>
                <c:pt idx="7">
                  <c:v>3.51740387744E-2</c:v>
                </c:pt>
              </c:numCache>
            </c:numRef>
          </c:val>
        </c:ser>
        <c:ser>
          <c:idx val="2"/>
          <c:order val="2"/>
          <c:tx>
            <c:strRef>
              <c:f>Sheet1!$A$3</c:f>
              <c:strCache>
                <c:ptCount val="1"/>
                <c:pt idx="0">
                  <c:v>Tight gas</c:v>
                </c:pt>
              </c:strCache>
            </c:strRef>
          </c:tx>
          <c:spPr>
            <a:solidFill>
              <a:srgbClr val="169DD8"/>
            </a:solidFill>
          </c:spPr>
          <c:invertIfNegative val="0"/>
          <c:cat>
            <c:numRef>
              <c:f>Sheet1!$B$1:$I$1</c:f>
              <c:numCache>
                <c:formatCode>General</c:formatCode>
                <c:ptCount val="8"/>
                <c:pt idx="0">
                  <c:v>2012</c:v>
                </c:pt>
                <c:pt idx="1">
                  <c:v>2040</c:v>
                </c:pt>
                <c:pt idx="3">
                  <c:v>2012</c:v>
                </c:pt>
                <c:pt idx="4">
                  <c:v>2040</c:v>
                </c:pt>
                <c:pt idx="6">
                  <c:v>2012</c:v>
                </c:pt>
                <c:pt idx="7">
                  <c:v>2040</c:v>
                </c:pt>
              </c:numCache>
            </c:numRef>
          </c:cat>
          <c:val>
            <c:numRef>
              <c:f>Sheet1!$B$3:$I$3</c:f>
              <c:numCache>
                <c:formatCode>0.00</c:formatCode>
                <c:ptCount val="8"/>
                <c:pt idx="0">
                  <c:v>2.9809026297599999E-2</c:v>
                </c:pt>
                <c:pt idx="1">
                  <c:v>5.9774739705029778E-2</c:v>
                </c:pt>
                <c:pt idx="3">
                  <c:v>7.7067917359114183E-2</c:v>
                </c:pt>
                <c:pt idx="4">
                  <c:v>9.695232125761645E-2</c:v>
                </c:pt>
                <c:pt idx="6">
                  <c:v>0.1345382475968</c:v>
                </c:pt>
                <c:pt idx="7">
                  <c:v>0.19619551477200001</c:v>
                </c:pt>
              </c:numCache>
            </c:numRef>
          </c:val>
        </c:ser>
        <c:ser>
          <c:idx val="3"/>
          <c:order val="3"/>
          <c:tx>
            <c:strRef>
              <c:f>Sheet1!$A$5</c:f>
              <c:strCache>
                <c:ptCount val="1"/>
                <c:pt idx="0">
                  <c:v>Shale gas</c:v>
                </c:pt>
              </c:strCache>
            </c:strRef>
          </c:tx>
          <c:spPr>
            <a:solidFill>
              <a:srgbClr val="002060"/>
            </a:solidFill>
          </c:spPr>
          <c:invertIfNegative val="0"/>
          <c:cat>
            <c:numRef>
              <c:f>Sheet1!$B$1:$I$1</c:f>
              <c:numCache>
                <c:formatCode>General</c:formatCode>
                <c:ptCount val="8"/>
                <c:pt idx="0">
                  <c:v>2012</c:v>
                </c:pt>
                <c:pt idx="1">
                  <c:v>2040</c:v>
                </c:pt>
                <c:pt idx="3">
                  <c:v>2012</c:v>
                </c:pt>
                <c:pt idx="4">
                  <c:v>2040</c:v>
                </c:pt>
                <c:pt idx="6">
                  <c:v>2012</c:v>
                </c:pt>
                <c:pt idx="7">
                  <c:v>2040</c:v>
                </c:pt>
              </c:numCache>
            </c:numRef>
          </c:cat>
          <c:val>
            <c:numRef>
              <c:f>Sheet1!$B$5:$I$5</c:f>
              <c:numCache>
                <c:formatCode>0.00</c:formatCode>
                <c:ptCount val="8"/>
                <c:pt idx="0" formatCode="0.000">
                  <c:v>2.4840855248E-5</c:v>
                </c:pt>
                <c:pt idx="1">
                  <c:v>0.22328008433558613</c:v>
                </c:pt>
                <c:pt idx="3">
                  <c:v>1.1760739396170982E-3</c:v>
                </c:pt>
                <c:pt idx="4">
                  <c:v>7.0387949237409153E-2</c:v>
                </c:pt>
                <c:pt idx="6">
                  <c:v>0.28578550573680001</c:v>
                </c:pt>
                <c:pt idx="7">
                  <c:v>0.55104566606240002</c:v>
                </c:pt>
              </c:numCache>
            </c:numRef>
          </c:val>
        </c:ser>
        <c:dLbls>
          <c:showLegendKey val="0"/>
          <c:showVal val="0"/>
          <c:showCatName val="0"/>
          <c:showSerName val="0"/>
          <c:showPercent val="0"/>
          <c:showBubbleSize val="0"/>
        </c:dLbls>
        <c:gapWidth val="60"/>
        <c:overlap val="100"/>
        <c:axId val="219229856"/>
        <c:axId val="219230416"/>
        <c:extLst/>
      </c:barChart>
      <c:catAx>
        <c:axId val="219229856"/>
        <c:scaling>
          <c:orientation val="minMax"/>
        </c:scaling>
        <c:delete val="0"/>
        <c:axPos val="b"/>
        <c:numFmt formatCode="General" sourceLinked="1"/>
        <c:majorTickMark val="out"/>
        <c:minorTickMark val="none"/>
        <c:tickLblPos val="nextTo"/>
        <c:spPr>
          <a:ln w="14359">
            <a:solidFill>
              <a:srgbClr val="000000"/>
            </a:solidFill>
            <a:prstDash val="solid"/>
          </a:ln>
        </c:spPr>
        <c:txPr>
          <a:bodyPr rot="0" vert="horz"/>
          <a:lstStyle/>
          <a:p>
            <a:pPr>
              <a:defRPr/>
            </a:pPr>
            <a:endParaRPr lang="en-US"/>
          </a:p>
        </c:txPr>
        <c:crossAx val="219230416"/>
        <c:crosses val="autoZero"/>
        <c:auto val="1"/>
        <c:lblAlgn val="ctr"/>
        <c:lblOffset val="100"/>
        <c:tickLblSkip val="1"/>
        <c:tickMarkSkip val="1"/>
        <c:noMultiLvlLbl val="0"/>
      </c:catAx>
      <c:valAx>
        <c:axId val="219230416"/>
        <c:scaling>
          <c:orientation val="minMax"/>
          <c:max val="1.1500000000000001"/>
          <c:min val="0"/>
        </c:scaling>
        <c:delete val="0"/>
        <c:axPos val="l"/>
        <c:majorGridlines>
          <c:spPr>
            <a:ln w="9525">
              <a:solidFill>
                <a:schemeClr val="bg1">
                  <a:lumMod val="65000"/>
                </a:schemeClr>
              </a:solidFill>
              <a:prstDash val="solid"/>
            </a:ln>
          </c:spPr>
        </c:majorGridlines>
        <c:numFmt formatCode="#,##0.0" sourceLinked="0"/>
        <c:majorTickMark val="out"/>
        <c:minorTickMark val="none"/>
        <c:tickLblPos val="nextTo"/>
        <c:spPr>
          <a:ln w="10769">
            <a:noFill/>
          </a:ln>
        </c:spPr>
        <c:txPr>
          <a:bodyPr rot="0" vert="horz"/>
          <a:lstStyle/>
          <a:p>
            <a:pPr>
              <a:defRPr/>
            </a:pPr>
            <a:endParaRPr lang="en-US"/>
          </a:p>
        </c:txPr>
        <c:crossAx val="219229856"/>
        <c:crosses val="autoZero"/>
        <c:crossBetween val="between"/>
        <c:majorUnit val="0.2"/>
      </c:valAx>
      <c:spPr>
        <a:noFill/>
        <a:ln w="28718">
          <a:noFill/>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07741126170559E-2"/>
          <c:y val="2.3801729290674187E-2"/>
          <c:w val="0.90567990951547417"/>
          <c:h val="0.89648942857200353"/>
        </c:manualLayout>
      </c:layout>
      <c:lineChart>
        <c:grouping val="standard"/>
        <c:varyColors val="0"/>
        <c:ser>
          <c:idx val="0"/>
          <c:order val="0"/>
          <c:tx>
            <c:v>Historical spot price</c:v>
          </c:tx>
          <c:spPr>
            <a:ln w="22225">
              <a:solidFill>
                <a:schemeClr val="tx1"/>
              </a:solidFill>
            </a:ln>
          </c:spPr>
          <c:marker>
            <c:symbol val="none"/>
          </c:marker>
          <c:cat>
            <c:numRef>
              <c:f>'Fig1'!$B$29:$B$64</c:f>
              <c:numCache>
                <c:formatCode>mmm\ yyyy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'Fig1'!$C$29:$C$64</c:f>
              <c:numCache>
                <c:formatCode>0.00</c:formatCode>
                <c:ptCount val="36"/>
                <c:pt idx="0">
                  <c:v>47.216999999999999</c:v>
                </c:pt>
                <c:pt idx="1">
                  <c:v>50.584000000000003</c:v>
                </c:pt>
                <c:pt idx="2">
                  <c:v>47.823</c:v>
                </c:pt>
                <c:pt idx="3">
                  <c:v>54.453000000000003</c:v>
                </c:pt>
                <c:pt idx="4">
                  <c:v>59.265000000000001</c:v>
                </c:pt>
                <c:pt idx="5">
                  <c:v>59.819000000000003</c:v>
                </c:pt>
                <c:pt idx="6">
                  <c:v>50.901000000000003</c:v>
                </c:pt>
                <c:pt idx="7">
                  <c:v>42.866999999999997</c:v>
                </c:pt>
                <c:pt idx="8">
                  <c:v>45.478999999999999</c:v>
                </c:pt>
                <c:pt idx="9">
                  <c:v>46.222999999999999</c:v>
                </c:pt>
                <c:pt idx="10">
                  <c:v>42.442999999999998</c:v>
                </c:pt>
                <c:pt idx="11">
                  <c:v>37.189</c:v>
                </c:pt>
                <c:pt idx="12">
                  <c:v>31.683</c:v>
                </c:pt>
                <c:pt idx="13">
                  <c:v>30.323</c:v>
                </c:pt>
                <c:pt idx="14">
                  <c:v>37.545000000000002</c:v>
                </c:pt>
                <c:pt idx="15">
                  <c:v>40.753999999999998</c:v>
                </c:pt>
                <c:pt idx="16">
                  <c:v>46.712000000000003</c:v>
                </c:pt>
                <c:pt idx="17">
                  <c:v>48.756999999999998</c:v>
                </c:pt>
                <c:pt idx="18">
                  <c:v>44.651000000000003</c:v>
                </c:pt>
                <c:pt idx="19">
                  <c:v>44.72</c:v>
                </c:pt>
                <c:pt idx="20">
                  <c:v>45.18</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numCache>
            </c:numRef>
          </c:val>
          <c:smooth val="0"/>
        </c:ser>
        <c:ser>
          <c:idx val="1"/>
          <c:order val="1"/>
          <c:tx>
            <c:v>STEO price forecast</c:v>
          </c:tx>
          <c:spPr>
            <a:ln w="22225">
              <a:solidFill>
                <a:schemeClr val="accent5"/>
              </a:solidFill>
            </a:ln>
          </c:spPr>
          <c:marker>
            <c:symbol val="none"/>
          </c:marker>
          <c:cat>
            <c:numRef>
              <c:f>'Fig1'!$B$29:$B$64</c:f>
              <c:numCache>
                <c:formatCode>mmm\ yyyy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'Fig1'!$D$29:$D$64</c:f>
              <c:numCache>
                <c:formatCode>0.00</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45.18</c:v>
                </c:pt>
                <c:pt idx="21">
                  <c:v>47</c:v>
                </c:pt>
                <c:pt idx="22">
                  <c:v>47</c:v>
                </c:pt>
                <c:pt idx="23">
                  <c:v>47</c:v>
                </c:pt>
                <c:pt idx="24">
                  <c:v>47</c:v>
                </c:pt>
                <c:pt idx="25">
                  <c:v>47</c:v>
                </c:pt>
                <c:pt idx="26">
                  <c:v>47</c:v>
                </c:pt>
                <c:pt idx="27">
                  <c:v>47</c:v>
                </c:pt>
                <c:pt idx="28">
                  <c:v>48</c:v>
                </c:pt>
                <c:pt idx="29">
                  <c:v>49</c:v>
                </c:pt>
                <c:pt idx="30">
                  <c:v>50</c:v>
                </c:pt>
                <c:pt idx="31">
                  <c:v>51</c:v>
                </c:pt>
                <c:pt idx="32">
                  <c:v>52</c:v>
                </c:pt>
                <c:pt idx="33">
                  <c:v>53</c:v>
                </c:pt>
                <c:pt idx="34">
                  <c:v>54</c:v>
                </c:pt>
                <c:pt idx="35">
                  <c:v>55</c:v>
                </c:pt>
              </c:numCache>
            </c:numRef>
          </c:val>
          <c:smooth val="0"/>
        </c:ser>
        <c:ser>
          <c:idx val="2"/>
          <c:order val="2"/>
          <c:tx>
            <c:v>NYMEX futures price</c:v>
          </c:tx>
          <c:spPr>
            <a:ln w="22225">
              <a:solidFill>
                <a:schemeClr val="accent1"/>
              </a:solidFill>
            </a:ln>
          </c:spPr>
          <c:marker>
            <c:symbol val="none"/>
          </c:marker>
          <c:cat>
            <c:numRef>
              <c:f>'Fig1'!$B$29:$B$64</c:f>
              <c:numCache>
                <c:formatCode>mmm\ yyyy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'Fig1'!$E$29:$E$64</c:f>
              <c:numCache>
                <c:formatCode>0.00</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49.775999999999996</c:v>
                </c:pt>
                <c:pt idx="24">
                  <c:v>50.379999999999995</c:v>
                </c:pt>
                <c:pt idx="25">
                  <c:v>50.926000000000002</c:v>
                </c:pt>
                <c:pt idx="26">
                  <c:v>51.408000000000001</c:v>
                </c:pt>
                <c:pt idx="27">
                  <c:v>51.811999999999998</c:v>
                </c:pt>
                <c:pt idx="28">
                  <c:v>52.136000000000003</c:v>
                </c:pt>
                <c:pt idx="29">
                  <c:v>52.394000000000005</c:v>
                </c:pt>
                <c:pt idx="30">
                  <c:v>52.601999999999997</c:v>
                </c:pt>
                <c:pt idx="31">
                  <c:v>52.784000000000006</c:v>
                </c:pt>
                <c:pt idx="32">
                  <c:v>52.955999999999996</c:v>
                </c:pt>
                <c:pt idx="33">
                  <c:v>53.120000000000005</c:v>
                </c:pt>
                <c:pt idx="34">
                  <c:v>53.287999999999997</c:v>
                </c:pt>
                <c:pt idx="35">
                  <c:v>53.463999999999999</c:v>
                </c:pt>
              </c:numCache>
            </c:numRef>
          </c:val>
          <c:smooth val="0"/>
        </c:ser>
        <c:ser>
          <c:idx val="3"/>
          <c:order val="3"/>
          <c:tx>
            <c:strRef>
              <c:f>'Fig1'!$B$86</c:f>
              <c:strCache>
                <c:ptCount val="1"/>
                <c:pt idx="0">
                  <c:v>95% NYMEX confidence interval</c:v>
                </c:pt>
              </c:strCache>
            </c:strRef>
          </c:tx>
          <c:spPr>
            <a:ln w="22225">
              <a:solidFill>
                <a:schemeClr val="accent3"/>
              </a:solidFill>
              <a:prstDash val="dash"/>
            </a:ln>
          </c:spPr>
          <c:marker>
            <c:symbol val="none"/>
          </c:marker>
          <c:cat>
            <c:numRef>
              <c:f>'Fig1'!$B$29:$B$64</c:f>
              <c:numCache>
                <c:formatCode>mmm\ yyyy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'Fig1'!$H$29:$H$64</c:f>
              <c:numCache>
                <c:formatCode>0.00</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39.93596904505857</c:v>
                </c:pt>
                <c:pt idx="24">
                  <c:v>37.460132104591608</c:v>
                </c:pt>
                <c:pt idx="25">
                  <c:v>35.896709921111523</c:v>
                </c:pt>
                <c:pt idx="26">
                  <c:v>34.407550561945762</c:v>
                </c:pt>
                <c:pt idx="27">
                  <c:v>33.210621276133026</c:v>
                </c:pt>
                <c:pt idx="28">
                  <c:v>32.39137802484661</c:v>
                </c:pt>
                <c:pt idx="29">
                  <c:v>31.452324695414276</c:v>
                </c:pt>
                <c:pt idx="30">
                  <c:v>30.825608876947843</c:v>
                </c:pt>
                <c:pt idx="31">
                  <c:v>30.249728612918585</c:v>
                </c:pt>
                <c:pt idx="32">
                  <c:v>29.600401919532612</c:v>
                </c:pt>
                <c:pt idx="33">
                  <c:v>#N/A</c:v>
                </c:pt>
                <c:pt idx="34">
                  <c:v>#N/A</c:v>
                </c:pt>
                <c:pt idx="35">
                  <c:v>28.566586282292313</c:v>
                </c:pt>
              </c:numCache>
            </c:numRef>
          </c:val>
          <c:smooth val="0"/>
        </c:ser>
        <c:ser>
          <c:idx val="4"/>
          <c:order val="4"/>
          <c:tx>
            <c:strRef>
              <c:f>'Fig1'!$B$87</c:f>
              <c:strCache>
                <c:ptCount val="1"/>
                <c:pt idx="0">
                  <c:v>95% NYMEX futures lower confidence interval</c:v>
                </c:pt>
              </c:strCache>
            </c:strRef>
          </c:tx>
          <c:spPr>
            <a:ln w="22225">
              <a:solidFill>
                <a:srgbClr val="5D9732"/>
              </a:solidFill>
              <a:prstDash val="dash"/>
            </a:ln>
          </c:spPr>
          <c:marker>
            <c:symbol val="none"/>
          </c:marker>
          <c:cat>
            <c:numRef>
              <c:f>'Fig1'!$B$29:$B$64</c:f>
              <c:numCache>
                <c:formatCode>mmm\ yyyy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'Fig1'!$I$29:$I$64</c:f>
              <c:numCache>
                <c:formatCode>0.00</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62.040567319263999</c:v>
                </c:pt>
                <c:pt idx="24">
                  <c:v>67.755884920888775</c:v>
                </c:pt>
                <c:pt idx="25">
                  <c:v>72.247776514881636</c:v>
                </c:pt>
                <c:pt idx="26">
                  <c:v>76.808212756733639</c:v>
                </c:pt>
                <c:pt idx="27">
                  <c:v>80.832072416820964</c:v>
                </c:pt>
                <c:pt idx="28">
                  <c:v>83.91623517576086</c:v>
                </c:pt>
                <c:pt idx="29">
                  <c:v>87.279120465147628</c:v>
                </c:pt>
                <c:pt idx="30">
                  <c:v>89.762068124766515</c:v>
                </c:pt>
                <c:pt idx="31">
                  <c:v>92.104980234769272</c:v>
                </c:pt>
                <c:pt idx="32">
                  <c:v>94.739860074314819</c:v>
                </c:pt>
                <c:pt idx="33">
                  <c:v>#N/A</c:v>
                </c:pt>
                <c:pt idx="34">
                  <c:v>#N/A</c:v>
                </c:pt>
                <c:pt idx="35">
                  <c:v>100.06093369902752</c:v>
                </c:pt>
              </c:numCache>
            </c:numRef>
          </c:val>
          <c:smooth val="0"/>
        </c:ser>
        <c:dLbls>
          <c:showLegendKey val="0"/>
          <c:showVal val="0"/>
          <c:showCatName val="0"/>
          <c:showSerName val="0"/>
          <c:showPercent val="0"/>
          <c:showBubbleSize val="0"/>
        </c:dLbls>
        <c:smooth val="0"/>
        <c:axId val="185059024"/>
        <c:axId val="185059584"/>
      </c:lineChart>
      <c:dateAx>
        <c:axId val="185059024"/>
        <c:scaling>
          <c:orientation val="minMax"/>
        </c:scaling>
        <c:delete val="0"/>
        <c:axPos val="b"/>
        <c:numFmt formatCode="mmm\ yy" sourceLinked="0"/>
        <c:majorTickMark val="cross"/>
        <c:minorTickMark val="none"/>
        <c:tickLblPos val="nextTo"/>
        <c:spPr>
          <a:ln w="12700">
            <a:solidFill>
              <a:schemeClr val="tx1"/>
            </a:solidFill>
          </a:ln>
        </c:spPr>
        <c:crossAx val="185059584"/>
        <c:crosses val="autoZero"/>
        <c:auto val="1"/>
        <c:lblOffset val="100"/>
        <c:baseTimeUnit val="months"/>
        <c:majorUnit val="6"/>
        <c:majorTimeUnit val="months"/>
        <c:minorUnit val="1"/>
        <c:minorTimeUnit val="months"/>
      </c:dateAx>
      <c:valAx>
        <c:axId val="185059584"/>
        <c:scaling>
          <c:orientation val="minMax"/>
          <c:max val="140"/>
          <c:min val="0"/>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crossAx val="185059024"/>
        <c:crosses val="autoZero"/>
        <c:crossBetween val="between"/>
        <c:majorUnit val="20"/>
      </c:valAx>
    </c:plotArea>
    <c:legend>
      <c:legendPos val="l"/>
      <c:legendEntry>
        <c:idx val="4"/>
        <c:delete val="1"/>
      </c:legendEntry>
      <c:layout>
        <c:manualLayout>
          <c:xMode val="edge"/>
          <c:yMode val="edge"/>
          <c:x val="7.6325427734529563E-2"/>
          <c:y val="4.1334468559733391E-2"/>
          <c:w val="0.48143980896400429"/>
          <c:h val="0.38672756851276446"/>
        </c:manualLayout>
      </c:layout>
      <c:overlay val="1"/>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428249884508191E-2"/>
          <c:y val="0.10184382985411476"/>
          <c:w val="0.88689781369689091"/>
          <c:h val="0.77635920864185992"/>
        </c:manualLayout>
      </c:layout>
      <c:lineChart>
        <c:grouping val="standard"/>
        <c:varyColors val="0"/>
        <c:ser>
          <c:idx val="0"/>
          <c:order val="0"/>
          <c:tx>
            <c:strRef>
              <c:f>ftab!$A$6</c:f>
              <c:strCache>
                <c:ptCount val="1"/>
                <c:pt idx="0">
                  <c:v>    Coal</c:v>
                </c:pt>
              </c:strCache>
            </c:strRef>
          </c:tx>
          <c:spPr>
            <a:ln w="22225" cap="rnd">
              <a:solidFill>
                <a:sysClr val="windowText" lastClr="000000"/>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ftab!$B$6:$CD$6</c:f>
              <c:numCache>
                <c:formatCode>General</c:formatCode>
                <c:ptCount val="81"/>
                <c:pt idx="0">
                  <c:v>1594.011479</c:v>
                </c:pt>
                <c:pt idx="1">
                  <c:v>1590.622748</c:v>
                </c:pt>
                <c:pt idx="2">
                  <c:v>1621.2060390000001</c:v>
                </c:pt>
                <c:pt idx="3">
                  <c:v>1690.070232</c:v>
                </c:pt>
                <c:pt idx="4">
                  <c:v>1690.6938640000001</c:v>
                </c:pt>
                <c:pt idx="5">
                  <c:v>1709.4264680000001</c:v>
                </c:pt>
                <c:pt idx="6">
                  <c:v>1795.1955930000001</c:v>
                </c:pt>
                <c:pt idx="7">
                  <c:v>1845.0157360000001</c:v>
                </c:pt>
                <c:pt idx="8">
                  <c:v>1873.5156899999999</c:v>
                </c:pt>
                <c:pt idx="9">
                  <c:v>1881.0872239999999</c:v>
                </c:pt>
                <c:pt idx="10">
                  <c:v>1966.264596</c:v>
                </c:pt>
                <c:pt idx="11">
                  <c:v>1903.9559420000001</c:v>
                </c:pt>
                <c:pt idx="12">
                  <c:v>1933.1303540000001</c:v>
                </c:pt>
                <c:pt idx="13">
                  <c:v>1973.736752</c:v>
                </c:pt>
                <c:pt idx="14">
                  <c:v>1978.300549</c:v>
                </c:pt>
                <c:pt idx="15">
                  <c:v>2012.8730460000002</c:v>
                </c:pt>
                <c:pt idx="16">
                  <c:v>1990.511135</c:v>
                </c:pt>
                <c:pt idx="17">
                  <c:v>2016.455584</c:v>
                </c:pt>
                <c:pt idx="18">
                  <c:v>1985.8012469999999</c:v>
                </c:pt>
                <c:pt idx="19">
                  <c:v>1755.9042529999999</c:v>
                </c:pt>
                <c:pt idx="20">
                  <c:v>1847.2902790000001</c:v>
                </c:pt>
                <c:pt idx="21">
                  <c:v>1733.4300049999999</c:v>
                </c:pt>
                <c:pt idx="22">
                  <c:v>1514.0429450000001</c:v>
                </c:pt>
                <c:pt idx="23">
                  <c:v>1581.114716</c:v>
                </c:pt>
                <c:pt idx="24">
                  <c:v>1581.7103500000001</c:v>
                </c:pt>
                <c:pt idx="25">
                  <c:v>1354.9011230000001</c:v>
                </c:pt>
                <c:pt idx="26">
                  <c:v>1356.8364260000001</c:v>
                </c:pt>
                <c:pt idx="27">
                  <c:v>1365.220581</c:v>
                </c:pt>
                <c:pt idx="28">
                  <c:v>1386.101318</c:v>
                </c:pt>
                <c:pt idx="29">
                  <c:v>1387.0151370000001</c:v>
                </c:pt>
                <c:pt idx="30">
                  <c:v>1388.029053</c:v>
                </c:pt>
                <c:pt idx="31">
                  <c:v>1346.7982179999999</c:v>
                </c:pt>
                <c:pt idx="32">
                  <c:v>1296.1304929999999</c:v>
                </c:pt>
                <c:pt idx="33">
                  <c:v>1272.7467039999999</c:v>
                </c:pt>
                <c:pt idx="34">
                  <c:v>1222.2921140000001</c:v>
                </c:pt>
                <c:pt idx="35">
                  <c:v>1179.269043</c:v>
                </c:pt>
                <c:pt idx="36">
                  <c:v>1143.134033</c:v>
                </c:pt>
                <c:pt idx="37">
                  <c:v>1093.1019289999999</c:v>
                </c:pt>
                <c:pt idx="38">
                  <c:v>1049.6400149999999</c:v>
                </c:pt>
                <c:pt idx="39">
                  <c:v>1004.679504</c:v>
                </c:pt>
                <c:pt idx="40">
                  <c:v>972.48999000000003</c:v>
                </c:pt>
                <c:pt idx="41">
                  <c:v>973.92340100000001</c:v>
                </c:pt>
                <c:pt idx="42">
                  <c:v>978.40228300000001</c:v>
                </c:pt>
                <c:pt idx="43">
                  <c:v>971.55627400000003</c:v>
                </c:pt>
                <c:pt idx="44">
                  <c:v>965.12481700000001</c:v>
                </c:pt>
                <c:pt idx="45">
                  <c:v>962.43237299999998</c:v>
                </c:pt>
                <c:pt idx="46">
                  <c:v>951.58679199999995</c:v>
                </c:pt>
                <c:pt idx="47">
                  <c:v>949.22454800000003</c:v>
                </c:pt>
                <c:pt idx="48">
                  <c:v>937.91980000000001</c:v>
                </c:pt>
                <c:pt idx="49">
                  <c:v>927.56756600000006</c:v>
                </c:pt>
                <c:pt idx="50">
                  <c:v>918.78625499999998</c:v>
                </c:pt>
                <c:pt idx="51">
                  <c:v>918.78625499999998</c:v>
                </c:pt>
                <c:pt idx="52">
                  <c:v>1250.1663819999999</c:v>
                </c:pt>
                <c:pt idx="53">
                  <c:v>1581.546509</c:v>
                </c:pt>
                <c:pt idx="54">
                  <c:v>1581.546509</c:v>
                </c:pt>
                <c:pt idx="55">
                  <c:v>1355.1102289999999</c:v>
                </c:pt>
                <c:pt idx="56">
                  <c:v>1356.685547</c:v>
                </c:pt>
                <c:pt idx="57">
                  <c:v>1363.589966</c:v>
                </c:pt>
                <c:pt idx="58">
                  <c:v>1401.6326899999999</c:v>
                </c:pt>
                <c:pt idx="59">
                  <c:v>1412.9724120000001</c:v>
                </c:pt>
                <c:pt idx="60">
                  <c:v>1416.2073969999999</c:v>
                </c:pt>
                <c:pt idx="61">
                  <c:v>1414.216553</c:v>
                </c:pt>
                <c:pt idx="62">
                  <c:v>1419.1782229999999</c:v>
                </c:pt>
                <c:pt idx="63">
                  <c:v>1434.729736</c:v>
                </c:pt>
                <c:pt idx="64">
                  <c:v>1441.5405270000001</c:v>
                </c:pt>
                <c:pt idx="65">
                  <c:v>1432.3707280000001</c:v>
                </c:pt>
                <c:pt idx="66">
                  <c:v>1432.490112</c:v>
                </c:pt>
                <c:pt idx="67">
                  <c:v>1430.2441409999999</c:v>
                </c:pt>
                <c:pt idx="68">
                  <c:v>1427.9626459999999</c:v>
                </c:pt>
                <c:pt idx="69">
                  <c:v>1426.625</c:v>
                </c:pt>
                <c:pt idx="70">
                  <c:v>1421.5133060000001</c:v>
                </c:pt>
                <c:pt idx="71">
                  <c:v>1412.118774</c:v>
                </c:pt>
                <c:pt idx="72">
                  <c:v>1413.661255</c:v>
                </c:pt>
                <c:pt idx="73">
                  <c:v>1410.4228519999999</c:v>
                </c:pt>
                <c:pt idx="74">
                  <c:v>1405.1579589999999</c:v>
                </c:pt>
                <c:pt idx="75">
                  <c:v>1398.209595</c:v>
                </c:pt>
                <c:pt idx="76">
                  <c:v>1380.2932129999999</c:v>
                </c:pt>
                <c:pt idx="77">
                  <c:v>1387.3084719999999</c:v>
                </c:pt>
                <c:pt idx="78">
                  <c:v>1377.442505</c:v>
                </c:pt>
                <c:pt idx="79">
                  <c:v>1375.579346</c:v>
                </c:pt>
                <c:pt idx="80">
                  <c:v>1364.1625979999999</c:v>
                </c:pt>
              </c:numCache>
            </c:numRef>
          </c:val>
          <c:smooth val="0"/>
        </c:ser>
        <c:ser>
          <c:idx val="1"/>
          <c:order val="1"/>
          <c:tx>
            <c:strRef>
              <c:f>ftab!$A$7</c:f>
              <c:strCache>
                <c:ptCount val="1"/>
                <c:pt idx="0">
                  <c:v>    Petroleum</c:v>
                </c:pt>
              </c:strCache>
            </c:strRef>
          </c:tx>
          <c:spPr>
            <a:ln w="22225" cap="rnd">
              <a:solidFill>
                <a:srgbClr val="BD732A"/>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ftab!$B$7:$CD$7</c:f>
              <c:numCache>
                <c:formatCode>General</c:formatCode>
                <c:ptCount val="81"/>
                <c:pt idx="0">
                  <c:v>126.46020200000001</c:v>
                </c:pt>
                <c:pt idx="1">
                  <c:v>119.75157300000001</c:v>
                </c:pt>
                <c:pt idx="2">
                  <c:v>100.154163</c:v>
                </c:pt>
                <c:pt idx="3">
                  <c:v>112.78818</c:v>
                </c:pt>
                <c:pt idx="4">
                  <c:v>105.900983</c:v>
                </c:pt>
                <c:pt idx="5">
                  <c:v>74.554065000000008</c:v>
                </c:pt>
                <c:pt idx="6">
                  <c:v>81.411225000000002</c:v>
                </c:pt>
                <c:pt idx="7">
                  <c:v>92.554873000000001</c:v>
                </c:pt>
                <c:pt idx="8">
                  <c:v>128.800173</c:v>
                </c:pt>
                <c:pt idx="9">
                  <c:v>118.060838</c:v>
                </c:pt>
                <c:pt idx="10">
                  <c:v>111.22096499999999</c:v>
                </c:pt>
                <c:pt idx="11">
                  <c:v>124.88022100000001</c:v>
                </c:pt>
                <c:pt idx="12">
                  <c:v>94.567395000000005</c:v>
                </c:pt>
                <c:pt idx="13">
                  <c:v>119.405643</c:v>
                </c:pt>
                <c:pt idx="14">
                  <c:v>121.14505699999999</c:v>
                </c:pt>
                <c:pt idx="15">
                  <c:v>122.22501700000001</c:v>
                </c:pt>
                <c:pt idx="16">
                  <c:v>64.166414000000003</c:v>
                </c:pt>
                <c:pt idx="17">
                  <c:v>65.738978000000003</c:v>
                </c:pt>
                <c:pt idx="18">
                  <c:v>46.242612000000001</c:v>
                </c:pt>
                <c:pt idx="19">
                  <c:v>38.936515</c:v>
                </c:pt>
                <c:pt idx="20">
                  <c:v>37.061012999999996</c:v>
                </c:pt>
                <c:pt idx="21">
                  <c:v>30.182244999999998</c:v>
                </c:pt>
                <c:pt idx="22">
                  <c:v>23.189542000000003</c:v>
                </c:pt>
                <c:pt idx="23">
                  <c:v>27.164444</c:v>
                </c:pt>
                <c:pt idx="24">
                  <c:v>30.231862</c:v>
                </c:pt>
                <c:pt idx="25">
                  <c:v>25.836991999999999</c:v>
                </c:pt>
                <c:pt idx="26">
                  <c:v>24.284949999999998</c:v>
                </c:pt>
                <c:pt idx="27">
                  <c:v>21.897411000000002</c:v>
                </c:pt>
                <c:pt idx="28">
                  <c:v>21.240394999999999</c:v>
                </c:pt>
                <c:pt idx="29">
                  <c:v>15.100471000000001</c:v>
                </c:pt>
                <c:pt idx="30">
                  <c:v>14.876619</c:v>
                </c:pt>
                <c:pt idx="31">
                  <c:v>14.560392</c:v>
                </c:pt>
                <c:pt idx="32">
                  <c:v>14.221413</c:v>
                </c:pt>
                <c:pt idx="33">
                  <c:v>13.968439</c:v>
                </c:pt>
                <c:pt idx="34">
                  <c:v>13.628057999999999</c:v>
                </c:pt>
                <c:pt idx="35">
                  <c:v>13.192622999999999</c:v>
                </c:pt>
                <c:pt idx="36">
                  <c:v>12.66371</c:v>
                </c:pt>
                <c:pt idx="37">
                  <c:v>12.266976</c:v>
                </c:pt>
                <c:pt idx="38">
                  <c:v>11.933494</c:v>
                </c:pt>
                <c:pt idx="39">
                  <c:v>11.643884999999999</c:v>
                </c:pt>
                <c:pt idx="40">
                  <c:v>11.356859999999999</c:v>
                </c:pt>
                <c:pt idx="41">
                  <c:v>11.016071999999999</c:v>
                </c:pt>
                <c:pt idx="42">
                  <c:v>10.898203000000001</c:v>
                </c:pt>
                <c:pt idx="43">
                  <c:v>10.728304</c:v>
                </c:pt>
                <c:pt idx="44">
                  <c:v>10.573342</c:v>
                </c:pt>
                <c:pt idx="45">
                  <c:v>10.436223999999999</c:v>
                </c:pt>
                <c:pt idx="46">
                  <c:v>10.243569000000001</c:v>
                </c:pt>
                <c:pt idx="47">
                  <c:v>10.067904</c:v>
                </c:pt>
                <c:pt idx="48">
                  <c:v>9.6967140000000001</c:v>
                </c:pt>
                <c:pt idx="49">
                  <c:v>9.5088229999999996</c:v>
                </c:pt>
                <c:pt idx="50">
                  <c:v>9.3471220000000006</c:v>
                </c:pt>
                <c:pt idx="51">
                  <c:v>9.3471220000000006</c:v>
                </c:pt>
                <c:pt idx="52">
                  <c:v>19.708381500000002</c:v>
                </c:pt>
                <c:pt idx="53">
                  <c:v>30.069641000000001</c:v>
                </c:pt>
                <c:pt idx="54">
                  <c:v>30.069641000000001</c:v>
                </c:pt>
                <c:pt idx="55">
                  <c:v>25.833217999999999</c:v>
                </c:pt>
                <c:pt idx="56">
                  <c:v>24.307082999999999</c:v>
                </c:pt>
                <c:pt idx="57">
                  <c:v>21.892782</c:v>
                </c:pt>
                <c:pt idx="58">
                  <c:v>21.304998000000001</c:v>
                </c:pt>
                <c:pt idx="59">
                  <c:v>15.242743000000001</c:v>
                </c:pt>
                <c:pt idx="60">
                  <c:v>15.038738</c:v>
                </c:pt>
                <c:pt idx="61">
                  <c:v>14.894823000000001</c:v>
                </c:pt>
                <c:pt idx="62">
                  <c:v>14.772657000000001</c:v>
                </c:pt>
                <c:pt idx="63">
                  <c:v>14.664543</c:v>
                </c:pt>
                <c:pt idx="64">
                  <c:v>14.571605999999999</c:v>
                </c:pt>
                <c:pt idx="65">
                  <c:v>14.295147</c:v>
                </c:pt>
                <c:pt idx="66">
                  <c:v>13.943541</c:v>
                </c:pt>
                <c:pt idx="67">
                  <c:v>13.715894</c:v>
                </c:pt>
                <c:pt idx="68">
                  <c:v>13.558723000000001</c:v>
                </c:pt>
                <c:pt idx="69">
                  <c:v>13.404761000000001</c:v>
                </c:pt>
                <c:pt idx="70">
                  <c:v>13.240500000000001</c:v>
                </c:pt>
                <c:pt idx="71">
                  <c:v>12.89986</c:v>
                </c:pt>
                <c:pt idx="72">
                  <c:v>12.789237999999999</c:v>
                </c:pt>
                <c:pt idx="73">
                  <c:v>12.629811</c:v>
                </c:pt>
                <c:pt idx="74">
                  <c:v>12.474818000000001</c:v>
                </c:pt>
                <c:pt idx="75">
                  <c:v>12.325684000000001</c:v>
                </c:pt>
                <c:pt idx="76">
                  <c:v>12.120011</c:v>
                </c:pt>
                <c:pt idx="77">
                  <c:v>11.970024</c:v>
                </c:pt>
                <c:pt idx="78">
                  <c:v>11.612475999999999</c:v>
                </c:pt>
                <c:pt idx="79">
                  <c:v>11.480001</c:v>
                </c:pt>
                <c:pt idx="80">
                  <c:v>11.303065</c:v>
                </c:pt>
              </c:numCache>
            </c:numRef>
          </c:val>
          <c:smooth val="0"/>
        </c:ser>
        <c:ser>
          <c:idx val="2"/>
          <c:order val="2"/>
          <c:tx>
            <c:strRef>
              <c:f>ftab!$A$8</c:f>
              <c:strCache>
                <c:ptCount val="1"/>
                <c:pt idx="0">
                  <c:v>    Natural Gas</c:v>
                </c:pt>
              </c:strCache>
            </c:strRef>
          </c:tx>
          <c:spPr>
            <a:ln w="22225" cap="rnd">
              <a:solidFill>
                <a:srgbClr val="0096D7"/>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ftab!$B$8:$CD$8</c:f>
              <c:numCache>
                <c:formatCode>General</c:formatCode>
                <c:ptCount val="81"/>
                <c:pt idx="0">
                  <c:v>372.765154</c:v>
                </c:pt>
                <c:pt idx="1">
                  <c:v>381.55301700000001</c:v>
                </c:pt>
                <c:pt idx="2">
                  <c:v>404.07437199999998</c:v>
                </c:pt>
                <c:pt idx="3">
                  <c:v>414.92679800000002</c:v>
                </c:pt>
                <c:pt idx="4">
                  <c:v>460.21868199999994</c:v>
                </c:pt>
                <c:pt idx="5">
                  <c:v>496.05794500000002</c:v>
                </c:pt>
                <c:pt idx="6">
                  <c:v>455.05557599999997</c:v>
                </c:pt>
                <c:pt idx="7">
                  <c:v>479.39866999999998</c:v>
                </c:pt>
                <c:pt idx="8">
                  <c:v>531.25710400000003</c:v>
                </c:pt>
                <c:pt idx="9">
                  <c:v>556.39612699999998</c:v>
                </c:pt>
                <c:pt idx="10">
                  <c:v>601.03815899999995</c:v>
                </c:pt>
                <c:pt idx="11">
                  <c:v>639.12911899999995</c:v>
                </c:pt>
                <c:pt idx="12">
                  <c:v>691.00574399999994</c:v>
                </c:pt>
                <c:pt idx="13">
                  <c:v>649.90753900000004</c:v>
                </c:pt>
                <c:pt idx="14">
                  <c:v>710.10001699999998</c:v>
                </c:pt>
                <c:pt idx="15">
                  <c:v>760.96025399999996</c:v>
                </c:pt>
                <c:pt idx="16">
                  <c:v>816.44077000000004</c:v>
                </c:pt>
                <c:pt idx="17">
                  <c:v>896.58979099999999</c:v>
                </c:pt>
                <c:pt idx="18">
                  <c:v>882.9805990000001</c:v>
                </c:pt>
                <c:pt idx="19">
                  <c:v>920.97868099999994</c:v>
                </c:pt>
                <c:pt idx="20">
                  <c:v>987.69723400000009</c:v>
                </c:pt>
                <c:pt idx="21">
                  <c:v>1013.688929</c:v>
                </c:pt>
                <c:pt idx="22">
                  <c:v>1225.8941750000001</c:v>
                </c:pt>
                <c:pt idx="23">
                  <c:v>1124.83556</c:v>
                </c:pt>
                <c:pt idx="24">
                  <c:v>1126.608958</c:v>
                </c:pt>
                <c:pt idx="25">
                  <c:v>1348.2673339999999</c:v>
                </c:pt>
                <c:pt idx="26">
                  <c:v>1330.2725829999999</c:v>
                </c:pt>
                <c:pt idx="27">
                  <c:v>1322.6225589999999</c:v>
                </c:pt>
                <c:pt idx="28">
                  <c:v>1288.8046879999999</c:v>
                </c:pt>
                <c:pt idx="29">
                  <c:v>1265.559937</c:v>
                </c:pt>
                <c:pt idx="30">
                  <c:v>1201.190063</c:v>
                </c:pt>
                <c:pt idx="31">
                  <c:v>1163.623413</c:v>
                </c:pt>
                <c:pt idx="32">
                  <c:v>1196.445068</c:v>
                </c:pt>
                <c:pt idx="33">
                  <c:v>1244.237793</c:v>
                </c:pt>
                <c:pt idx="34">
                  <c:v>1326.68103</c:v>
                </c:pt>
                <c:pt idx="35">
                  <c:v>1396.410889</c:v>
                </c:pt>
                <c:pt idx="36">
                  <c:v>1463.6739500000001</c:v>
                </c:pt>
                <c:pt idx="37">
                  <c:v>1536.8670649999999</c:v>
                </c:pt>
                <c:pt idx="38">
                  <c:v>1597.8735349999999</c:v>
                </c:pt>
                <c:pt idx="39">
                  <c:v>1661.8637699999999</c:v>
                </c:pt>
                <c:pt idx="40">
                  <c:v>1702.086548</c:v>
                </c:pt>
                <c:pt idx="41">
                  <c:v>1703.9964600000001</c:v>
                </c:pt>
                <c:pt idx="42">
                  <c:v>1704.794067</c:v>
                </c:pt>
                <c:pt idx="43">
                  <c:v>1726.8249510000001</c:v>
                </c:pt>
                <c:pt idx="44">
                  <c:v>1753.181885</c:v>
                </c:pt>
                <c:pt idx="45">
                  <c:v>1768.43335</c:v>
                </c:pt>
                <c:pt idx="46">
                  <c:v>1812.692749</c:v>
                </c:pt>
                <c:pt idx="47">
                  <c:v>1823.9580080000001</c:v>
                </c:pt>
                <c:pt idx="48">
                  <c:v>1868.3393550000001</c:v>
                </c:pt>
                <c:pt idx="49">
                  <c:v>1909.7344969999999</c:v>
                </c:pt>
                <c:pt idx="50">
                  <c:v>1942.2574460000001</c:v>
                </c:pt>
                <c:pt idx="51">
                  <c:v>1942.2574460000001</c:v>
                </c:pt>
                <c:pt idx="52">
                  <c:v>1535.314392</c:v>
                </c:pt>
                <c:pt idx="53">
                  <c:v>1128.3713379999999</c:v>
                </c:pt>
                <c:pt idx="54">
                  <c:v>1128.3713379999999</c:v>
                </c:pt>
                <c:pt idx="55">
                  <c:v>1347.720703</c:v>
                </c:pt>
                <c:pt idx="56">
                  <c:v>1329.8770750000001</c:v>
                </c:pt>
                <c:pt idx="57">
                  <c:v>1321.9101559999999</c:v>
                </c:pt>
                <c:pt idx="58">
                  <c:v>1279.699707</c:v>
                </c:pt>
                <c:pt idx="59">
                  <c:v>1246.8066409999999</c:v>
                </c:pt>
                <c:pt idx="60">
                  <c:v>1184.974121</c:v>
                </c:pt>
                <c:pt idx="61">
                  <c:v>1168.065918</c:v>
                </c:pt>
                <c:pt idx="62">
                  <c:v>1190.1168210000001</c:v>
                </c:pt>
                <c:pt idx="63">
                  <c:v>1221.499268</c:v>
                </c:pt>
                <c:pt idx="64">
                  <c:v>1257.942871</c:v>
                </c:pt>
                <c:pt idx="65">
                  <c:v>1306.6209719999999</c:v>
                </c:pt>
                <c:pt idx="66">
                  <c:v>1348.3706050000001</c:v>
                </c:pt>
                <c:pt idx="67">
                  <c:v>1384.250366</c:v>
                </c:pt>
                <c:pt idx="68">
                  <c:v>1414.173828</c:v>
                </c:pt>
                <c:pt idx="69">
                  <c:v>1442.919189</c:v>
                </c:pt>
                <c:pt idx="70">
                  <c:v>1470.81897</c:v>
                </c:pt>
                <c:pt idx="71">
                  <c:v>1494.847534</c:v>
                </c:pt>
                <c:pt idx="72">
                  <c:v>1520.671509</c:v>
                </c:pt>
                <c:pt idx="73">
                  <c:v>1544.2576899999999</c:v>
                </c:pt>
                <c:pt idx="74">
                  <c:v>1570.6649170000001</c:v>
                </c:pt>
                <c:pt idx="75">
                  <c:v>1598.62915</c:v>
                </c:pt>
                <c:pt idx="76">
                  <c:v>1638.202393</c:v>
                </c:pt>
                <c:pt idx="77">
                  <c:v>1663.271362</c:v>
                </c:pt>
                <c:pt idx="78">
                  <c:v>1698.116943</c:v>
                </c:pt>
                <c:pt idx="79">
                  <c:v>1739.7086179999999</c:v>
                </c:pt>
                <c:pt idx="80">
                  <c:v>1784.352783</c:v>
                </c:pt>
              </c:numCache>
            </c:numRef>
          </c:val>
          <c:smooth val="0"/>
        </c:ser>
        <c:ser>
          <c:idx val="3"/>
          <c:order val="3"/>
          <c:tx>
            <c:strRef>
              <c:f>ftab!$A$9</c:f>
              <c:strCache>
                <c:ptCount val="1"/>
                <c:pt idx="0">
                  <c:v>    Nuclear Power</c:v>
                </c:pt>
              </c:strCache>
            </c:strRef>
          </c:tx>
          <c:spPr>
            <a:ln w="22225" cap="rnd">
              <a:solidFill>
                <a:srgbClr val="A33340"/>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ftab!$B$9:$CD$9</c:f>
              <c:numCache>
                <c:formatCode>General</c:formatCode>
                <c:ptCount val="81"/>
                <c:pt idx="0">
                  <c:v>576.86167799999998</c:v>
                </c:pt>
                <c:pt idx="1">
                  <c:v>612.56508700000006</c:v>
                </c:pt>
                <c:pt idx="2">
                  <c:v>618.77626300000009</c:v>
                </c:pt>
                <c:pt idx="3">
                  <c:v>610.29121400000008</c:v>
                </c:pt>
                <c:pt idx="4">
                  <c:v>640.43983200000002</c:v>
                </c:pt>
                <c:pt idx="5">
                  <c:v>673.40212300000007</c:v>
                </c:pt>
                <c:pt idx="6">
                  <c:v>674.72854599999994</c:v>
                </c:pt>
                <c:pt idx="7">
                  <c:v>628.64417100000003</c:v>
                </c:pt>
                <c:pt idx="8">
                  <c:v>673.70210400000008</c:v>
                </c:pt>
                <c:pt idx="9">
                  <c:v>728.25412399999993</c:v>
                </c:pt>
                <c:pt idx="10">
                  <c:v>753.89293999999995</c:v>
                </c:pt>
                <c:pt idx="11">
                  <c:v>768.82630799999993</c:v>
                </c:pt>
                <c:pt idx="12">
                  <c:v>780.06408700000009</c:v>
                </c:pt>
                <c:pt idx="13">
                  <c:v>763.73269499999992</c:v>
                </c:pt>
                <c:pt idx="14">
                  <c:v>788.52838699999995</c:v>
                </c:pt>
                <c:pt idx="15">
                  <c:v>781.98636499999998</c:v>
                </c:pt>
                <c:pt idx="16">
                  <c:v>787.21863600000006</c:v>
                </c:pt>
                <c:pt idx="17">
                  <c:v>806.42475300000001</c:v>
                </c:pt>
                <c:pt idx="18">
                  <c:v>806.20843500000001</c:v>
                </c:pt>
                <c:pt idx="19">
                  <c:v>798.85458499999993</c:v>
                </c:pt>
                <c:pt idx="20">
                  <c:v>806.968301</c:v>
                </c:pt>
                <c:pt idx="21">
                  <c:v>790.20436699999993</c:v>
                </c:pt>
                <c:pt idx="22">
                  <c:v>769.33124899999996</c:v>
                </c:pt>
                <c:pt idx="23">
                  <c:v>789.01647300000002</c:v>
                </c:pt>
                <c:pt idx="24">
                  <c:v>797.16598199999999</c:v>
                </c:pt>
                <c:pt idx="25">
                  <c:v>797.68652299999997</c:v>
                </c:pt>
                <c:pt idx="26">
                  <c:v>781.33459500000004</c:v>
                </c:pt>
                <c:pt idx="27">
                  <c:v>786.22033699999997</c:v>
                </c:pt>
                <c:pt idx="28">
                  <c:v>771.42590299999995</c:v>
                </c:pt>
                <c:pt idx="29">
                  <c:v>770.34551999999996</c:v>
                </c:pt>
                <c:pt idx="30">
                  <c:v>777.49151600000005</c:v>
                </c:pt>
                <c:pt idx="31">
                  <c:v>787.10632299999997</c:v>
                </c:pt>
                <c:pt idx="32">
                  <c:v>789.09045400000002</c:v>
                </c:pt>
                <c:pt idx="33">
                  <c:v>789.09045400000002</c:v>
                </c:pt>
                <c:pt idx="34">
                  <c:v>789.09045400000002</c:v>
                </c:pt>
                <c:pt idx="35">
                  <c:v>789.09045400000002</c:v>
                </c:pt>
                <c:pt idx="36">
                  <c:v>789.09045400000002</c:v>
                </c:pt>
                <c:pt idx="37">
                  <c:v>789.09045400000002</c:v>
                </c:pt>
                <c:pt idx="38">
                  <c:v>789.09143100000006</c:v>
                </c:pt>
                <c:pt idx="39">
                  <c:v>789.09045400000002</c:v>
                </c:pt>
                <c:pt idx="40">
                  <c:v>789.09045400000002</c:v>
                </c:pt>
                <c:pt idx="41">
                  <c:v>789.09045400000002</c:v>
                </c:pt>
                <c:pt idx="42">
                  <c:v>789.09045400000002</c:v>
                </c:pt>
                <c:pt idx="43">
                  <c:v>789.09045400000002</c:v>
                </c:pt>
                <c:pt idx="44">
                  <c:v>789.09045400000002</c:v>
                </c:pt>
                <c:pt idx="45">
                  <c:v>789.09045400000002</c:v>
                </c:pt>
                <c:pt idx="46">
                  <c:v>789.09045400000002</c:v>
                </c:pt>
                <c:pt idx="47">
                  <c:v>789.09045400000002</c:v>
                </c:pt>
                <c:pt idx="48">
                  <c:v>789.09045400000002</c:v>
                </c:pt>
                <c:pt idx="49">
                  <c:v>789.09045400000002</c:v>
                </c:pt>
                <c:pt idx="50">
                  <c:v>789.09045400000002</c:v>
                </c:pt>
                <c:pt idx="51">
                  <c:v>789.09045400000002</c:v>
                </c:pt>
                <c:pt idx="52">
                  <c:v>793.07922350000001</c:v>
                </c:pt>
                <c:pt idx="53">
                  <c:v>797.067993</c:v>
                </c:pt>
                <c:pt idx="54">
                  <c:v>797.067993</c:v>
                </c:pt>
                <c:pt idx="55">
                  <c:v>797.686646</c:v>
                </c:pt>
                <c:pt idx="56">
                  <c:v>781.33459500000004</c:v>
                </c:pt>
                <c:pt idx="57">
                  <c:v>786.22033699999997</c:v>
                </c:pt>
                <c:pt idx="58">
                  <c:v>771.42590299999995</c:v>
                </c:pt>
                <c:pt idx="59">
                  <c:v>770.34551999999996</c:v>
                </c:pt>
                <c:pt idx="60">
                  <c:v>777.49151600000005</c:v>
                </c:pt>
                <c:pt idx="61">
                  <c:v>787.10632299999997</c:v>
                </c:pt>
                <c:pt idx="62">
                  <c:v>789.09045400000002</c:v>
                </c:pt>
                <c:pt idx="63">
                  <c:v>789.09045400000002</c:v>
                </c:pt>
                <c:pt idx="64">
                  <c:v>789.09045400000002</c:v>
                </c:pt>
                <c:pt idx="65">
                  <c:v>789.09045400000002</c:v>
                </c:pt>
                <c:pt idx="66">
                  <c:v>789.09045400000002</c:v>
                </c:pt>
                <c:pt idx="67">
                  <c:v>789.09045400000002</c:v>
                </c:pt>
                <c:pt idx="68">
                  <c:v>789.09143100000006</c:v>
                </c:pt>
                <c:pt idx="69">
                  <c:v>789.09045400000002</c:v>
                </c:pt>
                <c:pt idx="70">
                  <c:v>789.09045400000002</c:v>
                </c:pt>
                <c:pt idx="71">
                  <c:v>789.09045400000002</c:v>
                </c:pt>
                <c:pt idx="72">
                  <c:v>789.09045400000002</c:v>
                </c:pt>
                <c:pt idx="73">
                  <c:v>789.09045400000002</c:v>
                </c:pt>
                <c:pt idx="74">
                  <c:v>789.09045400000002</c:v>
                </c:pt>
                <c:pt idx="75">
                  <c:v>789.09045400000002</c:v>
                </c:pt>
                <c:pt idx="76">
                  <c:v>789.09045400000002</c:v>
                </c:pt>
                <c:pt idx="77">
                  <c:v>789.09045400000002</c:v>
                </c:pt>
                <c:pt idx="78">
                  <c:v>789.09045400000002</c:v>
                </c:pt>
                <c:pt idx="79">
                  <c:v>789.09045400000002</c:v>
                </c:pt>
                <c:pt idx="80">
                  <c:v>789.09045400000002</c:v>
                </c:pt>
              </c:numCache>
            </c:numRef>
          </c:val>
          <c:smooth val="0"/>
        </c:ser>
        <c:ser>
          <c:idx val="4"/>
          <c:order val="4"/>
          <c:tx>
            <c:strRef>
              <c:f>ftab!$A$10</c:f>
              <c:strCache>
                <c:ptCount val="1"/>
                <c:pt idx="0">
                  <c:v>Renewable Sources</c:v>
                </c:pt>
              </c:strCache>
            </c:strRef>
          </c:tx>
          <c:spPr>
            <a:ln w="22225" cap="rnd">
              <a:solidFill>
                <a:srgbClr val="5D9732"/>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ftab!$B$10:$CD$10</c:f>
              <c:numCache>
                <c:formatCode>General</c:formatCode>
                <c:ptCount val="81"/>
                <c:pt idx="0">
                  <c:v>357.23807200000005</c:v>
                </c:pt>
                <c:pt idx="1">
                  <c:v>357.77345300000002</c:v>
                </c:pt>
                <c:pt idx="2">
                  <c:v>326.85782499999993</c:v>
                </c:pt>
                <c:pt idx="3">
                  <c:v>356.70729</c:v>
                </c:pt>
                <c:pt idx="4">
                  <c:v>336.66087599999997</c:v>
                </c:pt>
                <c:pt idx="5">
                  <c:v>384.79813300000001</c:v>
                </c:pt>
                <c:pt idx="6">
                  <c:v>422.95766700000007</c:v>
                </c:pt>
                <c:pt idx="7">
                  <c:v>433.63611399999996</c:v>
                </c:pt>
                <c:pt idx="8">
                  <c:v>400.42406700000004</c:v>
                </c:pt>
                <c:pt idx="9">
                  <c:v>398.95903099999998</c:v>
                </c:pt>
                <c:pt idx="10">
                  <c:v>356.47857099999999</c:v>
                </c:pt>
                <c:pt idx="11">
                  <c:v>287.72968900000001</c:v>
                </c:pt>
                <c:pt idx="12">
                  <c:v>343.43800100000004</c:v>
                </c:pt>
                <c:pt idx="13">
                  <c:v>355.29310900000002</c:v>
                </c:pt>
                <c:pt idx="14">
                  <c:v>351.48463199999998</c:v>
                </c:pt>
                <c:pt idx="15">
                  <c:v>357.65065299999998</c:v>
                </c:pt>
                <c:pt idx="16">
                  <c:v>385.77190900000005</c:v>
                </c:pt>
                <c:pt idx="17">
                  <c:v>352.74748499999998</c:v>
                </c:pt>
                <c:pt idx="18">
                  <c:v>380.932389</c:v>
                </c:pt>
                <c:pt idx="19">
                  <c:v>417.72379699999999</c:v>
                </c:pt>
                <c:pt idx="20">
                  <c:v>427.37607699999995</c:v>
                </c:pt>
                <c:pt idx="21">
                  <c:v>513.33609699999988</c:v>
                </c:pt>
                <c:pt idx="22">
                  <c:v>494.57319299999995</c:v>
                </c:pt>
                <c:pt idx="23">
                  <c:v>522.07344899999998</c:v>
                </c:pt>
                <c:pt idx="24">
                  <c:v>538.57932000000005</c:v>
                </c:pt>
                <c:pt idx="25">
                  <c:v>546.35632299999997</c:v>
                </c:pt>
                <c:pt idx="26">
                  <c:v>597.59155299999998</c:v>
                </c:pt>
                <c:pt idx="27">
                  <c:v>652.06658900000002</c:v>
                </c:pt>
                <c:pt idx="28">
                  <c:v>694.03656000000001</c:v>
                </c:pt>
                <c:pt idx="29">
                  <c:v>766.95550500000002</c:v>
                </c:pt>
                <c:pt idx="30">
                  <c:v>835.98925799999995</c:v>
                </c:pt>
                <c:pt idx="31">
                  <c:v>926.78662099999997</c:v>
                </c:pt>
                <c:pt idx="32">
                  <c:v>975.52966300000003</c:v>
                </c:pt>
                <c:pt idx="33">
                  <c:v>996.55114700000001</c:v>
                </c:pt>
                <c:pt idx="34">
                  <c:v>1006.574341</c:v>
                </c:pt>
                <c:pt idx="35">
                  <c:v>1015.458252</c:v>
                </c:pt>
                <c:pt idx="36">
                  <c:v>1023.650635</c:v>
                </c:pt>
                <c:pt idx="37">
                  <c:v>1036.9921879999999</c:v>
                </c:pt>
                <c:pt idx="38">
                  <c:v>1054.8339840000001</c:v>
                </c:pt>
                <c:pt idx="39">
                  <c:v>1069.90625</c:v>
                </c:pt>
                <c:pt idx="40">
                  <c:v>1088.3707280000001</c:v>
                </c:pt>
                <c:pt idx="41">
                  <c:v>1114.279053</c:v>
                </c:pt>
                <c:pt idx="42">
                  <c:v>1148.7651370000001</c:v>
                </c:pt>
                <c:pt idx="43">
                  <c:v>1175.830322</c:v>
                </c:pt>
                <c:pt idx="44">
                  <c:v>1201.30603</c:v>
                </c:pt>
                <c:pt idx="45">
                  <c:v>1238.0561520000001</c:v>
                </c:pt>
                <c:pt idx="46">
                  <c:v>1254.1339109999999</c:v>
                </c:pt>
                <c:pt idx="47">
                  <c:v>1297.079346</c:v>
                </c:pt>
                <c:pt idx="48">
                  <c:v>1318.654053</c:v>
                </c:pt>
                <c:pt idx="49">
                  <c:v>1340.005371</c:v>
                </c:pt>
                <c:pt idx="50">
                  <c:v>1374.108154</c:v>
                </c:pt>
                <c:pt idx="51">
                  <c:v>1374.108154</c:v>
                </c:pt>
                <c:pt idx="52">
                  <c:v>963.90106200000002</c:v>
                </c:pt>
                <c:pt idx="53">
                  <c:v>553.69397000000004</c:v>
                </c:pt>
                <c:pt idx="54">
                  <c:v>553.69397000000004</c:v>
                </c:pt>
                <c:pt idx="55">
                  <c:v>546.38763400000005</c:v>
                </c:pt>
                <c:pt idx="56">
                  <c:v>597.20745799999997</c:v>
                </c:pt>
                <c:pt idx="57">
                  <c:v>651.32775900000001</c:v>
                </c:pt>
                <c:pt idx="58">
                  <c:v>690.044983</c:v>
                </c:pt>
                <c:pt idx="59">
                  <c:v>761.68524200000002</c:v>
                </c:pt>
                <c:pt idx="60">
                  <c:v>830.23193400000002</c:v>
                </c:pt>
                <c:pt idx="61">
                  <c:v>863.17242399999998</c:v>
                </c:pt>
                <c:pt idx="62">
                  <c:v>873.65979000000004</c:v>
                </c:pt>
                <c:pt idx="63">
                  <c:v>879.31311000000005</c:v>
                </c:pt>
                <c:pt idx="64">
                  <c:v>885.09704599999998</c:v>
                </c:pt>
                <c:pt idx="65">
                  <c:v>891.52325399999995</c:v>
                </c:pt>
                <c:pt idx="66">
                  <c:v>897.36132799999996</c:v>
                </c:pt>
                <c:pt idx="67">
                  <c:v>913.75976600000001</c:v>
                </c:pt>
                <c:pt idx="68">
                  <c:v>933.97515899999996</c:v>
                </c:pt>
                <c:pt idx="69">
                  <c:v>955.20172100000002</c:v>
                </c:pt>
                <c:pt idx="70">
                  <c:v>972.96667500000001</c:v>
                </c:pt>
                <c:pt idx="71">
                  <c:v>996.05658000000005</c:v>
                </c:pt>
                <c:pt idx="72">
                  <c:v>1010.6135860000001</c:v>
                </c:pt>
                <c:pt idx="73">
                  <c:v>1034.6213379999999</c:v>
                </c:pt>
                <c:pt idx="74">
                  <c:v>1057.6567379999999</c:v>
                </c:pt>
                <c:pt idx="75">
                  <c:v>1084.8975829999999</c:v>
                </c:pt>
                <c:pt idx="76">
                  <c:v>1113.5656739999999</c:v>
                </c:pt>
                <c:pt idx="77">
                  <c:v>1135.607422</c:v>
                </c:pt>
                <c:pt idx="78">
                  <c:v>1165.270264</c:v>
                </c:pt>
                <c:pt idx="79">
                  <c:v>1180.488159</c:v>
                </c:pt>
                <c:pt idx="80">
                  <c:v>1204.434448</c:v>
                </c:pt>
              </c:numCache>
            </c:numRef>
          </c:val>
          <c:smooth val="0"/>
        </c:ser>
        <c:dLbls>
          <c:showLegendKey val="0"/>
          <c:showVal val="0"/>
          <c:showCatName val="0"/>
          <c:showSerName val="0"/>
          <c:showPercent val="0"/>
          <c:showBubbleSize val="0"/>
        </c:dLbls>
        <c:smooth val="0"/>
        <c:axId val="217370368"/>
        <c:axId val="217370928"/>
        <c:extLst>
          <c:ext xmlns:c15="http://schemas.microsoft.com/office/drawing/2012/chart" uri="{02D57815-91ED-43cb-92C2-25804820EDAC}">
            <c15:filteredLineSeries>
              <c15:ser>
                <c:idx val="5"/>
                <c:order val="5"/>
                <c:tx>
                  <c:strRef>
                    <c:extLst>
                      <c:ext uri="{02D57815-91ED-43cb-92C2-25804820EDAC}">
                        <c15:formulaRef>
                          <c15:sqref>ftab!$A$11</c15:sqref>
                        </c15:formulaRef>
                      </c:ext>
                    </c:extLst>
                    <c:strCache>
                      <c:ptCount val="1"/>
                      <c:pt idx="0">
                        <c:v>    Other 11/</c:v>
                      </c:pt>
                    </c:strCache>
                  </c:strRef>
                </c:tx>
                <c:spPr>
                  <a:ln w="28575" cap="rnd">
                    <a:solidFill>
                      <a:schemeClr val="accent6"/>
                    </a:solidFill>
                    <a:round/>
                  </a:ln>
                  <a:effectLst/>
                </c:spPr>
                <c:marker>
                  <c:symbol val="none"/>
                </c:marker>
                <c:cat>
                  <c:numRef>
                    <c:extLst>
                      <c:ext uri="{02D57815-91ED-43cb-92C2-25804820EDAC}">
                        <c15:formulaRef>
                          <c15:sqref>ftab!$B$5:$CD$5</c15:sqref>
                        </c15:formulaRef>
                      </c:ext>
                    </c:extLst>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extLst>
                      <c:ext uri="{02D57815-91ED-43cb-92C2-25804820EDAC}">
                        <c15:formulaRef>
                          <c15:sqref>ftab!$B$11:$CD$11</c15:sqref>
                        </c15:formulaRef>
                      </c:ext>
                    </c:extLst>
                    <c:numCache>
                      <c:formatCode>General</c:formatCode>
                      <c:ptCount val="81"/>
                      <c:pt idx="0">
                        <c:v>10.490751999999702</c:v>
                      </c:pt>
                      <c:pt idx="1">
                        <c:v>11.533006999999543</c:v>
                      </c:pt>
                      <c:pt idx="2">
                        <c:v>12.81354199999987</c:v>
                      </c:pt>
                      <c:pt idx="3">
                        <c:v>12.407382000000325</c:v>
                      </c:pt>
                      <c:pt idx="4">
                        <c:v>13.608150999999907</c:v>
                      </c:pt>
                      <c:pt idx="5">
                        <c:v>15.248627999999826</c:v>
                      </c:pt>
                      <c:pt idx="6">
                        <c:v>14.839014000000134</c:v>
                      </c:pt>
                      <c:pt idx="7">
                        <c:v>12.922719000000143</c:v>
                      </c:pt>
                      <c:pt idx="8">
                        <c:v>12.596360000000004</c:v>
                      </c:pt>
                      <c:pt idx="9">
                        <c:v>12.052466000000095</c:v>
                      </c:pt>
                      <c:pt idx="10">
                        <c:v>13.209812000000056</c:v>
                      </c:pt>
                      <c:pt idx="11">
                        <c:v>12.122370000000501</c:v>
                      </c:pt>
                      <c:pt idx="12">
                        <c:v>16.246664999999666</c:v>
                      </c:pt>
                      <c:pt idx="13">
                        <c:v>21.109466000000339</c:v>
                      </c:pt>
                      <c:pt idx="14">
                        <c:v>20.996622000000116</c:v>
                      </c:pt>
                      <c:pt idx="15">
                        <c:v>19.727414999999382</c:v>
                      </c:pt>
                      <c:pt idx="16">
                        <c:v>20.593363999999838</c:v>
                      </c:pt>
                      <c:pt idx="17">
                        <c:v>18.788133000000016</c:v>
                      </c:pt>
                      <c:pt idx="18">
                        <c:v>17.222477999999683</c:v>
                      </c:pt>
                      <c:pt idx="19">
                        <c:v>17.93309599999975</c:v>
                      </c:pt>
                      <c:pt idx="20">
                        <c:v>18.666995999999926</c:v>
                      </c:pt>
                      <c:pt idx="21">
                        <c:v>19.299284000000625</c:v>
                      </c:pt>
                      <c:pt idx="22">
                        <c:v>20.734155999999075</c:v>
                      </c:pt>
                      <c:pt idx="23">
                        <c:v>21.759425999999621</c:v>
                      </c:pt>
                      <c:pt idx="24">
                        <c:v>19.309533999999985</c:v>
                      </c:pt>
                      <c:pt idx="25">
                        <c:v>17.246013999999999</c:v>
                      </c:pt>
                      <c:pt idx="26">
                        <c:v>17.252344000000001</c:v>
                      </c:pt>
                      <c:pt idx="27">
                        <c:v>17.259878</c:v>
                      </c:pt>
                      <c:pt idx="28">
                        <c:v>26.743293999999999</c:v>
                      </c:pt>
                      <c:pt idx="29">
                        <c:v>26.744661000000001</c:v>
                      </c:pt>
                      <c:pt idx="30">
                        <c:v>26.744956999999999</c:v>
                      </c:pt>
                      <c:pt idx="31">
                        <c:v>26.749417999999999</c:v>
                      </c:pt>
                      <c:pt idx="32">
                        <c:v>26.758537</c:v>
                      </c:pt>
                      <c:pt idx="33">
                        <c:v>26.762308000000001</c:v>
                      </c:pt>
                      <c:pt idx="34">
                        <c:v>26.763914</c:v>
                      </c:pt>
                      <c:pt idx="35">
                        <c:v>26.765388000000002</c:v>
                      </c:pt>
                      <c:pt idx="36">
                        <c:v>26.768345</c:v>
                      </c:pt>
                      <c:pt idx="37">
                        <c:v>26.770690999999999</c:v>
                      </c:pt>
                      <c:pt idx="38">
                        <c:v>26.777274999999999</c:v>
                      </c:pt>
                      <c:pt idx="39">
                        <c:v>26.781281</c:v>
                      </c:pt>
                      <c:pt idx="40">
                        <c:v>26.783387999999999</c:v>
                      </c:pt>
                      <c:pt idx="41">
                        <c:v>26.785789000000001</c:v>
                      </c:pt>
                      <c:pt idx="42">
                        <c:v>26.788772999999999</c:v>
                      </c:pt>
                      <c:pt idx="43">
                        <c:v>26.791976999999999</c:v>
                      </c:pt>
                      <c:pt idx="44">
                        <c:v>26.794682999999999</c:v>
                      </c:pt>
                      <c:pt idx="45">
                        <c:v>26.795652</c:v>
                      </c:pt>
                      <c:pt idx="46">
                        <c:v>26.796634999999998</c:v>
                      </c:pt>
                      <c:pt idx="47">
                        <c:v>26.798632000000001</c:v>
                      </c:pt>
                      <c:pt idx="48">
                        <c:v>26.799458000000001</c:v>
                      </c:pt>
                      <c:pt idx="49">
                        <c:v>26.800829</c:v>
                      </c:pt>
                      <c:pt idx="50">
                        <c:v>26.802437000000001</c:v>
                      </c:pt>
                      <c:pt idx="51">
                        <c:v>26.802437000000001</c:v>
                      </c:pt>
                      <c:pt idx="52">
                        <c:v>22.459060999999998</c:v>
                      </c:pt>
                      <c:pt idx="53">
                        <c:v>18.115684999999999</c:v>
                      </c:pt>
                      <c:pt idx="54">
                        <c:v>18.115684999999999</c:v>
                      </c:pt>
                      <c:pt idx="55">
                        <c:v>17.246013999999999</c:v>
                      </c:pt>
                      <c:pt idx="56">
                        <c:v>17.252344000000001</c:v>
                      </c:pt>
                      <c:pt idx="57">
                        <c:v>17.259879999999999</c:v>
                      </c:pt>
                      <c:pt idx="58">
                        <c:v>26.739979000000002</c:v>
                      </c:pt>
                      <c:pt idx="59">
                        <c:v>26.740462999999998</c:v>
                      </c:pt>
                      <c:pt idx="60">
                        <c:v>26.740879</c:v>
                      </c:pt>
                      <c:pt idx="61">
                        <c:v>26.741340999999998</c:v>
                      </c:pt>
                      <c:pt idx="62">
                        <c:v>26.743824</c:v>
                      </c:pt>
                      <c:pt idx="63">
                        <c:v>26.748180000000001</c:v>
                      </c:pt>
                      <c:pt idx="64">
                        <c:v>26.753654000000001</c:v>
                      </c:pt>
                      <c:pt idx="65">
                        <c:v>26.762722</c:v>
                      </c:pt>
                      <c:pt idx="66">
                        <c:v>26.768984</c:v>
                      </c:pt>
                      <c:pt idx="67">
                        <c:v>26.774742</c:v>
                      </c:pt>
                      <c:pt idx="68">
                        <c:v>26.777284999999999</c:v>
                      </c:pt>
                      <c:pt idx="69">
                        <c:v>26.779181000000001</c:v>
                      </c:pt>
                      <c:pt idx="70">
                        <c:v>26.780411000000001</c:v>
                      </c:pt>
                      <c:pt idx="71">
                        <c:v>26.784786</c:v>
                      </c:pt>
                      <c:pt idx="72">
                        <c:v>26.791954</c:v>
                      </c:pt>
                      <c:pt idx="73">
                        <c:v>26.796215</c:v>
                      </c:pt>
                      <c:pt idx="74">
                        <c:v>26.797438</c:v>
                      </c:pt>
                      <c:pt idx="75">
                        <c:v>26.801743999999999</c:v>
                      </c:pt>
                      <c:pt idx="76">
                        <c:v>26.804908999999999</c:v>
                      </c:pt>
                      <c:pt idx="77">
                        <c:v>26.810687999999999</c:v>
                      </c:pt>
                      <c:pt idx="78">
                        <c:v>26.812854999999999</c:v>
                      </c:pt>
                      <c:pt idx="79">
                        <c:v>26.814785000000001</c:v>
                      </c:pt>
                      <c:pt idx="80">
                        <c:v>26.818439000000001</c:v>
                      </c:pt>
                    </c:numCache>
                  </c:numRef>
                </c:val>
                <c:smooth val="0"/>
              </c15:ser>
            </c15:filteredLineSeries>
          </c:ext>
        </c:extLst>
      </c:lineChart>
      <c:catAx>
        <c:axId val="217370368"/>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7370928"/>
        <c:crosses val="autoZero"/>
        <c:auto val="1"/>
        <c:lblAlgn val="ctr"/>
        <c:lblOffset val="100"/>
        <c:tickLblSkip val="10"/>
        <c:tickMarkSkip val="10"/>
        <c:noMultiLvlLbl val="0"/>
      </c:catAx>
      <c:valAx>
        <c:axId val="217370928"/>
        <c:scaling>
          <c:orientation val="minMax"/>
          <c:max val="2500"/>
          <c:min val="0"/>
        </c:scaling>
        <c:delete val="0"/>
        <c:axPos val="l"/>
        <c:majorGridlines>
          <c:spPr>
            <a:ln w="9525" cap="flat" cmpd="sng" algn="ctr">
              <a:solidFill>
                <a:srgbClr val="FFFFFF">
                  <a:lumMod val="65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7370368"/>
        <c:crosses val="autoZero"/>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17185351831022E-2"/>
          <c:y val="5.2065144048577025E-2"/>
          <c:w val="0.90090213723284585"/>
          <c:h val="0.86655060177125121"/>
        </c:manualLayout>
      </c:layout>
      <c:barChart>
        <c:barDir val="col"/>
        <c:grouping val="stacked"/>
        <c:varyColors val="0"/>
        <c:ser>
          <c:idx val="3"/>
          <c:order val="0"/>
          <c:tx>
            <c:v>Other consumption</c:v>
          </c:tx>
          <c:spPr>
            <a:solidFill>
              <a:srgbClr val="5D9732"/>
            </a:solidFill>
          </c:spPr>
          <c:invertIfNegative val="0"/>
          <c:cat>
            <c:numRef>
              <c:f>'Fig6'!$A$28:$A$36</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'Fig6'!$I$28:$I$36</c:f>
              <c:numCache>
                <c:formatCode>0.000</c:formatCode>
                <c:ptCount val="9"/>
                <c:pt idx="0">
                  <c:v>-0.64214123300001091</c:v>
                </c:pt>
                <c:pt idx="1">
                  <c:v>1.9616617920000081</c:v>
                </c:pt>
                <c:pt idx="2">
                  <c:v>0.65174426099999749</c:v>
                </c:pt>
                <c:pt idx="3">
                  <c:v>1.0271862080000105</c:v>
                </c:pt>
                <c:pt idx="4">
                  <c:v>0.21452828099998555</c:v>
                </c:pt>
                <c:pt idx="5">
                  <c:v>0.59750977900000635</c:v>
                </c:pt>
                <c:pt idx="6">
                  <c:v>0.63791536299999763</c:v>
                </c:pt>
                <c:pt idx="7">
                  <c:v>0.84419268300000994</c:v>
                </c:pt>
                <c:pt idx="8">
                  <c:v>0.75593180099998847</c:v>
                </c:pt>
              </c:numCache>
            </c:numRef>
          </c:val>
        </c:ser>
        <c:ser>
          <c:idx val="0"/>
          <c:order val="1"/>
          <c:tx>
            <c:v>China consumption</c:v>
          </c:tx>
          <c:spPr>
            <a:solidFill>
              <a:schemeClr val="accent2"/>
            </a:solidFill>
          </c:spPr>
          <c:invertIfNegative val="0"/>
          <c:cat>
            <c:numRef>
              <c:f>'Fig6'!$A$28:$A$36</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'Fig6'!$G$28:$G$36</c:f>
              <c:numCache>
                <c:formatCode>0.000</c:formatCode>
                <c:ptCount val="9"/>
                <c:pt idx="0">
                  <c:v>0.37268884000000035</c:v>
                </c:pt>
                <c:pt idx="1">
                  <c:v>0.8685359100000003</c:v>
                </c:pt>
                <c:pt idx="2">
                  <c:v>0.56569105999999891</c:v>
                </c:pt>
                <c:pt idx="3">
                  <c:v>0.67108916000000107</c:v>
                </c:pt>
                <c:pt idx="4">
                  <c:v>0.30486256000000012</c:v>
                </c:pt>
                <c:pt idx="5">
                  <c:v>0.37109069999999988</c:v>
                </c:pt>
                <c:pt idx="6">
                  <c:v>0.43004322500000036</c:v>
                </c:pt>
                <c:pt idx="7">
                  <c:v>0.37350434299999868</c:v>
                </c:pt>
                <c:pt idx="8">
                  <c:v>0.36657004600000143</c:v>
                </c:pt>
              </c:numCache>
            </c:numRef>
          </c:val>
        </c:ser>
        <c:ser>
          <c:idx val="2"/>
          <c:order val="2"/>
          <c:tx>
            <c:v>U.S. consumption)</c:v>
          </c:tx>
          <c:spPr>
            <a:solidFill>
              <a:schemeClr val="accent1"/>
            </a:solidFill>
          </c:spPr>
          <c:invertIfNegative val="0"/>
          <c:cat>
            <c:numRef>
              <c:f>'Fig6'!$A$28:$A$36</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'Fig6'!$H$28:$H$36</c:f>
              <c:numCache>
                <c:formatCode>0.000</c:formatCode>
                <c:ptCount val="9"/>
                <c:pt idx="0">
                  <c:v>-0.72651993700000261</c:v>
                </c:pt>
                <c:pt idx="1">
                  <c:v>0.40866078900000247</c:v>
                </c:pt>
                <c:pt idx="2">
                  <c:v>-0.29805311500000187</c:v>
                </c:pt>
                <c:pt idx="3">
                  <c:v>-0.39185934099999997</c:v>
                </c:pt>
                <c:pt idx="4">
                  <c:v>0.4687144889999999</c:v>
                </c:pt>
                <c:pt idx="5">
                  <c:v>0.14668736700000196</c:v>
                </c:pt>
                <c:pt idx="6">
                  <c:v>0.42506771300000068</c:v>
                </c:pt>
                <c:pt idx="7">
                  <c:v>7.0738507999998035E-2</c:v>
                </c:pt>
                <c:pt idx="8">
                  <c:v>0.22392010500000126</c:v>
                </c:pt>
              </c:numCache>
            </c:numRef>
          </c:val>
        </c:ser>
        <c:dLbls>
          <c:showLegendKey val="0"/>
          <c:showVal val="0"/>
          <c:showCatName val="0"/>
          <c:showSerName val="0"/>
          <c:showPercent val="0"/>
          <c:showBubbleSize val="0"/>
        </c:dLbls>
        <c:gapWidth val="50"/>
        <c:overlap val="100"/>
        <c:axId val="217375968"/>
        <c:axId val="217376528"/>
      </c:barChart>
      <c:lineChart>
        <c:grouping val="standard"/>
        <c:varyColors val="0"/>
        <c:ser>
          <c:idx val="1"/>
          <c:order val="3"/>
          <c:tx>
            <c:v>Total world consumption</c:v>
          </c:tx>
          <c:spPr>
            <a:ln w="22225">
              <a:solidFill>
                <a:schemeClr val="tx1"/>
              </a:solidFill>
            </a:ln>
          </c:spPr>
          <c:marker>
            <c:symbol val="none"/>
          </c:marker>
          <c:cat>
            <c:numRef>
              <c:f>'Fig6'!$A$28:$A$36</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'Fig6'!$E$28:$E$36</c:f>
              <c:numCache>
                <c:formatCode>0.000</c:formatCode>
                <c:ptCount val="9"/>
                <c:pt idx="0">
                  <c:v>84.978305270999996</c:v>
                </c:pt>
                <c:pt idx="1">
                  <c:v>88.217163761999998</c:v>
                </c:pt>
                <c:pt idx="2">
                  <c:v>89.136545967999993</c:v>
                </c:pt>
                <c:pt idx="3">
                  <c:v>90.442961995000005</c:v>
                </c:pt>
                <c:pt idx="4">
                  <c:v>91.431067325000001</c:v>
                </c:pt>
                <c:pt idx="5">
                  <c:v>92.546355171000002</c:v>
                </c:pt>
                <c:pt idx="6">
                  <c:v>94.039381472000002</c:v>
                </c:pt>
                <c:pt idx="7">
                  <c:v>95.327817006000004</c:v>
                </c:pt>
                <c:pt idx="8">
                  <c:v>96.674238958000004</c:v>
                </c:pt>
              </c:numCache>
            </c:numRef>
          </c:val>
          <c:smooth val="0"/>
        </c:ser>
        <c:dLbls>
          <c:showLegendKey val="0"/>
          <c:showVal val="0"/>
          <c:showCatName val="0"/>
          <c:showSerName val="0"/>
          <c:showPercent val="0"/>
          <c:showBubbleSize val="0"/>
        </c:dLbls>
        <c:marker val="1"/>
        <c:smooth val="0"/>
        <c:axId val="217374848"/>
        <c:axId val="217375408"/>
      </c:lineChart>
      <c:scatterChart>
        <c:scatterStyle val="lineMarker"/>
        <c:varyColors val="0"/>
        <c:ser>
          <c:idx val="4"/>
          <c:order val="4"/>
          <c:tx>
            <c:strRef>
              <c:f>'Fig6'!$B$41</c:f>
              <c:strCache>
                <c:ptCount val="1"/>
                <c:pt idx="0">
                  <c:v>Forecast</c:v>
                </c:pt>
              </c:strCache>
            </c:strRef>
          </c:tx>
          <c:spPr>
            <a:ln w="12700">
              <a:solidFill>
                <a:schemeClr val="bg1">
                  <a:lumMod val="65000"/>
                </a:schemeClr>
              </a:solidFill>
              <a:prstDash val="sysDash"/>
            </a:ln>
          </c:spPr>
          <c:marker>
            <c:symbol val="none"/>
          </c:marker>
          <c:dPt>
            <c:idx val="1"/>
            <c:bubble3D val="0"/>
            <c:spPr>
              <a:ln w="22225">
                <a:solidFill>
                  <a:schemeClr val="bg1">
                    <a:lumMod val="65000"/>
                  </a:schemeClr>
                </a:solidFill>
                <a:prstDash val="sysDash"/>
              </a:ln>
            </c:spPr>
          </c:dPt>
          <c:dLbls>
            <c:dLbl>
              <c:idx val="0"/>
              <c:delete val="1"/>
              <c:extLst>
                <c:ext xmlns:c15="http://schemas.microsoft.com/office/drawing/2012/chart" uri="{CE6537A1-D6FC-4f65-9D91-7224C49458BB}"/>
              </c:extLst>
            </c:dLbl>
            <c:dLbl>
              <c:idx val="1"/>
              <c:layout>
                <c:manualLayout>
                  <c:x val="2.3625888227386212E-2"/>
                  <c:y val="2.7491473113599493E-2"/>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'Fig6'!$A$42:$A$43</c:f>
              <c:numCache>
                <c:formatCode>General</c:formatCode>
                <c:ptCount val="2"/>
                <c:pt idx="0">
                  <c:v>7.5</c:v>
                </c:pt>
                <c:pt idx="1">
                  <c:v>7.5</c:v>
                </c:pt>
              </c:numCache>
            </c:numRef>
          </c:xVal>
          <c:yVal>
            <c:numRef>
              <c:f>'Fig6'!$B$42:$B$43</c:f>
              <c:numCache>
                <c:formatCode>General</c:formatCode>
                <c:ptCount val="2"/>
                <c:pt idx="0">
                  <c:v>-2</c:v>
                </c:pt>
                <c:pt idx="1">
                  <c:v>10</c:v>
                </c:pt>
              </c:numCache>
            </c:numRef>
          </c:yVal>
          <c:smooth val="0"/>
        </c:ser>
        <c:dLbls>
          <c:showLegendKey val="0"/>
          <c:showVal val="0"/>
          <c:showCatName val="0"/>
          <c:showSerName val="0"/>
          <c:showPercent val="0"/>
          <c:showBubbleSize val="0"/>
        </c:dLbls>
        <c:axId val="217375968"/>
        <c:axId val="217376528"/>
      </c:scatterChart>
      <c:catAx>
        <c:axId val="217374848"/>
        <c:scaling>
          <c:orientation val="minMax"/>
        </c:scaling>
        <c:delete val="0"/>
        <c:axPos val="b"/>
        <c:numFmt formatCode="General" sourceLinked="1"/>
        <c:majorTickMark val="out"/>
        <c:minorTickMark val="none"/>
        <c:tickLblPos val="low"/>
        <c:spPr>
          <a:ln w="12700">
            <a:solidFill>
              <a:schemeClr val="tx1"/>
            </a:solidFill>
          </a:ln>
        </c:spPr>
        <c:crossAx val="217375408"/>
        <c:crossesAt val="80"/>
        <c:auto val="0"/>
        <c:lblAlgn val="ctr"/>
        <c:lblOffset val="100"/>
        <c:noMultiLvlLbl val="0"/>
      </c:catAx>
      <c:valAx>
        <c:axId val="217375408"/>
        <c:scaling>
          <c:orientation val="minMax"/>
          <c:max val="100"/>
          <c:min val="76"/>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crossAx val="217374848"/>
        <c:crosses val="autoZero"/>
        <c:crossBetween val="between"/>
        <c:majorUnit val="2"/>
      </c:valAx>
      <c:catAx>
        <c:axId val="217375968"/>
        <c:scaling>
          <c:orientation val="minMax"/>
        </c:scaling>
        <c:delete val="1"/>
        <c:axPos val="b"/>
        <c:numFmt formatCode="General" sourceLinked="1"/>
        <c:majorTickMark val="out"/>
        <c:minorTickMark val="none"/>
        <c:tickLblPos val="none"/>
        <c:crossAx val="217376528"/>
        <c:crosses val="autoZero"/>
        <c:auto val="0"/>
        <c:lblAlgn val="ctr"/>
        <c:lblOffset val="100"/>
        <c:noMultiLvlLbl val="0"/>
      </c:catAx>
      <c:valAx>
        <c:axId val="217376528"/>
        <c:scaling>
          <c:orientation val="minMax"/>
          <c:max val="10"/>
          <c:min val="-2"/>
        </c:scaling>
        <c:delete val="0"/>
        <c:axPos val="r"/>
        <c:numFmt formatCode="0" sourceLinked="0"/>
        <c:majorTickMark val="out"/>
        <c:minorTickMark val="none"/>
        <c:tickLblPos val="nextTo"/>
        <c:spPr>
          <a:ln>
            <a:noFill/>
          </a:ln>
        </c:spPr>
        <c:crossAx val="217375968"/>
        <c:crosses val="max"/>
        <c:crossBetween val="between"/>
        <c:majorUnit val="1"/>
      </c:valAx>
      <c:spPr>
        <a:noFill/>
        <a:ln w="25400">
          <a:noFill/>
        </a:ln>
      </c:spPr>
    </c:plotArea>
    <c:legend>
      <c:legendPos val="l"/>
      <c:legendEntry>
        <c:idx val="4"/>
        <c:delete val="1"/>
      </c:legendEntry>
      <c:layout>
        <c:manualLayout>
          <c:xMode val="edge"/>
          <c:yMode val="edge"/>
          <c:x val="4.8741782277215338E-2"/>
          <c:y val="4.0047586823699723E-2"/>
          <c:w val="0.24916760404949376"/>
          <c:h val="0.3082536564827788"/>
        </c:manualLayout>
      </c:layout>
      <c:overlay val="1"/>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37783311274117E-2"/>
          <c:y val="9.9683219672445339E-2"/>
          <c:w val="0.90786952912937169"/>
          <c:h val="0.78734653937302435"/>
        </c:manualLayout>
      </c:layout>
      <c:barChart>
        <c:barDir val="col"/>
        <c:grouping val="clustered"/>
        <c:varyColors val="0"/>
        <c:ser>
          <c:idx val="1"/>
          <c:order val="0"/>
          <c:tx>
            <c:v>OECD*</c:v>
          </c:tx>
          <c:spPr>
            <a:solidFill>
              <a:schemeClr val="accent1"/>
            </a:solidFill>
          </c:spPr>
          <c:invertIfNegative val="0"/>
          <c:cat>
            <c:numRef>
              <c:f>'Fig7'!$I$26:$K$26</c:f>
              <c:numCache>
                <c:formatCode>General</c:formatCode>
                <c:ptCount val="3"/>
                <c:pt idx="0">
                  <c:v>2015</c:v>
                </c:pt>
                <c:pt idx="1">
                  <c:v>2016</c:v>
                </c:pt>
                <c:pt idx="2">
                  <c:v>2017</c:v>
                </c:pt>
              </c:numCache>
            </c:numRef>
          </c:cat>
          <c:val>
            <c:numRef>
              <c:f>'Fig7'!$I$27:$K$27</c:f>
              <c:numCache>
                <c:formatCode>0.00</c:formatCode>
                <c:ptCount val="3"/>
                <c:pt idx="0">
                  <c:v>0.5544469160000034</c:v>
                </c:pt>
                <c:pt idx="1">
                  <c:v>0.11912932899999618</c:v>
                </c:pt>
                <c:pt idx="2">
                  <c:v>7.2442807000001608E-2</c:v>
                </c:pt>
              </c:numCache>
            </c:numRef>
          </c:val>
        </c:ser>
        <c:ser>
          <c:idx val="2"/>
          <c:order val="1"/>
          <c:tx>
            <c:v>Non-OECD Asia</c:v>
          </c:tx>
          <c:spPr>
            <a:solidFill>
              <a:schemeClr val="accent2"/>
            </a:solidFill>
          </c:spPr>
          <c:invertIfNegative val="0"/>
          <c:cat>
            <c:numRef>
              <c:f>'Fig7'!$I$26:$K$26</c:f>
              <c:numCache>
                <c:formatCode>General</c:formatCode>
                <c:ptCount val="3"/>
                <c:pt idx="0">
                  <c:v>2015</c:v>
                </c:pt>
                <c:pt idx="1">
                  <c:v>2016</c:v>
                </c:pt>
                <c:pt idx="2">
                  <c:v>2017</c:v>
                </c:pt>
              </c:numCache>
            </c:numRef>
          </c:cat>
          <c:val>
            <c:numRef>
              <c:f>'Fig7'!$I$28:$K$28</c:f>
              <c:numCache>
                <c:formatCode>0.00</c:formatCode>
                <c:ptCount val="3"/>
                <c:pt idx="0">
                  <c:v>0.85179106900000079</c:v>
                </c:pt>
                <c:pt idx="1">
                  <c:v>0.93701140699999996</c:v>
                </c:pt>
                <c:pt idx="2">
                  <c:v>0.90700933200000122</c:v>
                </c:pt>
              </c:numCache>
            </c:numRef>
          </c:val>
        </c:ser>
        <c:ser>
          <c:idx val="3"/>
          <c:order val="2"/>
          <c:tx>
            <c:v>Former Soviet Union</c:v>
          </c:tx>
          <c:spPr>
            <a:solidFill>
              <a:schemeClr val="accent3"/>
            </a:solidFill>
          </c:spPr>
          <c:invertIfNegative val="0"/>
          <c:cat>
            <c:numRef>
              <c:f>'Fig7'!$I$26:$K$26</c:f>
              <c:numCache>
                <c:formatCode>General</c:formatCode>
                <c:ptCount val="3"/>
                <c:pt idx="0">
                  <c:v>2015</c:v>
                </c:pt>
                <c:pt idx="1">
                  <c:v>2016</c:v>
                </c:pt>
                <c:pt idx="2">
                  <c:v>2017</c:v>
                </c:pt>
              </c:numCache>
            </c:numRef>
          </c:cat>
          <c:val>
            <c:numRef>
              <c:f>'Fig7'!$I$29:$K$29</c:f>
              <c:numCache>
                <c:formatCode>0.00</c:formatCode>
                <c:ptCount val="3"/>
                <c:pt idx="0">
                  <c:v>-7.428153226000056E-2</c:v>
                </c:pt>
                <c:pt idx="1">
                  <c:v>2.4273018260000612E-2</c:v>
                </c:pt>
                <c:pt idx="2">
                  <c:v>6.5140765159999781E-2</c:v>
                </c:pt>
              </c:numCache>
            </c:numRef>
          </c:val>
        </c:ser>
        <c:ser>
          <c:idx val="4"/>
          <c:order val="3"/>
          <c:tx>
            <c:v>Other</c:v>
          </c:tx>
          <c:spPr>
            <a:solidFill>
              <a:schemeClr val="accent4"/>
            </a:solidFill>
          </c:spPr>
          <c:invertIfNegative val="0"/>
          <c:cat>
            <c:numRef>
              <c:f>'Fig7'!$I$26:$K$26</c:f>
              <c:numCache>
                <c:formatCode>General</c:formatCode>
                <c:ptCount val="3"/>
                <c:pt idx="0">
                  <c:v>2015</c:v>
                </c:pt>
                <c:pt idx="1">
                  <c:v>2016</c:v>
                </c:pt>
                <c:pt idx="2">
                  <c:v>2017</c:v>
                </c:pt>
              </c:numCache>
            </c:numRef>
          </c:cat>
          <c:val>
            <c:numRef>
              <c:f>'Fig7'!$I$30:$K$30</c:f>
              <c:numCache>
                <c:formatCode>0.00</c:formatCode>
                <c:ptCount val="3"/>
                <c:pt idx="0">
                  <c:v>0.16106984825999504</c:v>
                </c:pt>
                <c:pt idx="1">
                  <c:v>0.20802177974000458</c:v>
                </c:pt>
                <c:pt idx="2">
                  <c:v>0.30182904783999831</c:v>
                </c:pt>
              </c:numCache>
            </c:numRef>
          </c:val>
        </c:ser>
        <c:dLbls>
          <c:showLegendKey val="0"/>
          <c:showVal val="0"/>
          <c:showCatName val="0"/>
          <c:showSerName val="0"/>
          <c:showPercent val="0"/>
          <c:showBubbleSize val="0"/>
        </c:dLbls>
        <c:gapWidth val="100"/>
        <c:axId val="180786480"/>
        <c:axId val="180787040"/>
      </c:barChart>
      <c:scatterChart>
        <c:scatterStyle val="lineMarker"/>
        <c:varyColors val="0"/>
        <c:ser>
          <c:idx val="0"/>
          <c:order val="4"/>
          <c:tx>
            <c:strRef>
              <c:f>'Fig7'!$D$36</c:f>
              <c:strCache>
                <c:ptCount val="1"/>
                <c:pt idx="0">
                  <c:v>Forecast</c:v>
                </c:pt>
              </c:strCache>
            </c:strRef>
          </c:tx>
          <c:spPr>
            <a:ln w="12700">
              <a:solidFill>
                <a:schemeClr val="bg1">
                  <a:lumMod val="65000"/>
                </a:schemeClr>
              </a:solidFill>
              <a:prstDash val="sysDash"/>
            </a:ln>
          </c:spPr>
          <c:marker>
            <c:symbol val="none"/>
          </c:marker>
          <c:dPt>
            <c:idx val="1"/>
            <c:bubble3D val="0"/>
            <c:spPr>
              <a:ln w="22225">
                <a:solidFill>
                  <a:schemeClr val="bg1">
                    <a:lumMod val="65000"/>
                  </a:schemeClr>
                </a:solidFill>
                <a:prstDash val="sysDash"/>
              </a:ln>
            </c:spPr>
          </c:dPt>
          <c:xVal>
            <c:numRef>
              <c:f>'Fig7'!$C$37:$C$38</c:f>
              <c:numCache>
                <c:formatCode>General</c:formatCode>
                <c:ptCount val="2"/>
                <c:pt idx="0">
                  <c:v>1.5</c:v>
                </c:pt>
                <c:pt idx="1">
                  <c:v>1.5</c:v>
                </c:pt>
              </c:numCache>
            </c:numRef>
          </c:xVal>
          <c:yVal>
            <c:numRef>
              <c:f>'Fig7'!$D$37:$D$38</c:f>
              <c:numCache>
                <c:formatCode>General</c:formatCode>
                <c:ptCount val="2"/>
                <c:pt idx="0">
                  <c:v>0</c:v>
                </c:pt>
                <c:pt idx="1">
                  <c:v>1</c:v>
                </c:pt>
              </c:numCache>
            </c:numRef>
          </c:yVal>
          <c:smooth val="0"/>
        </c:ser>
        <c:dLbls>
          <c:showLegendKey val="0"/>
          <c:showVal val="0"/>
          <c:showCatName val="0"/>
          <c:showSerName val="0"/>
          <c:showPercent val="0"/>
          <c:showBubbleSize val="0"/>
        </c:dLbls>
        <c:axId val="180787600"/>
        <c:axId val="180788160"/>
      </c:scatterChart>
      <c:catAx>
        <c:axId val="180786480"/>
        <c:scaling>
          <c:orientation val="minMax"/>
        </c:scaling>
        <c:delete val="0"/>
        <c:axPos val="b"/>
        <c:numFmt formatCode="General" sourceLinked="1"/>
        <c:majorTickMark val="out"/>
        <c:minorTickMark val="none"/>
        <c:tickLblPos val="low"/>
        <c:spPr>
          <a:ln w="12700">
            <a:solidFill>
              <a:schemeClr val="tx1"/>
            </a:solidFill>
          </a:ln>
        </c:spPr>
        <c:crossAx val="180787040"/>
        <c:crosses val="autoZero"/>
        <c:auto val="1"/>
        <c:lblAlgn val="ctr"/>
        <c:lblOffset val="100"/>
        <c:noMultiLvlLbl val="0"/>
      </c:catAx>
      <c:valAx>
        <c:axId val="180787040"/>
        <c:scaling>
          <c:orientation val="minMax"/>
          <c:max val="1.2"/>
        </c:scaling>
        <c:delete val="0"/>
        <c:axPos val="l"/>
        <c:majorGridlines>
          <c:spPr>
            <a:ln>
              <a:solidFill>
                <a:schemeClr val="bg1">
                  <a:lumMod val="65000"/>
                </a:schemeClr>
              </a:solidFill>
            </a:ln>
          </c:spPr>
        </c:majorGridlines>
        <c:numFmt formatCode="0.0" sourceLinked="0"/>
        <c:majorTickMark val="out"/>
        <c:minorTickMark val="none"/>
        <c:tickLblPos val="nextTo"/>
        <c:spPr>
          <a:noFill/>
          <a:ln>
            <a:noFill/>
          </a:ln>
        </c:spPr>
        <c:crossAx val="180786480"/>
        <c:crosses val="autoZero"/>
        <c:crossBetween val="between"/>
      </c:valAx>
      <c:valAx>
        <c:axId val="180787600"/>
        <c:scaling>
          <c:orientation val="minMax"/>
        </c:scaling>
        <c:delete val="1"/>
        <c:axPos val="b"/>
        <c:numFmt formatCode="General" sourceLinked="1"/>
        <c:majorTickMark val="out"/>
        <c:minorTickMark val="none"/>
        <c:tickLblPos val="none"/>
        <c:crossAx val="180788160"/>
        <c:crosses val="autoZero"/>
        <c:crossBetween val="midCat"/>
      </c:valAx>
      <c:valAx>
        <c:axId val="180788160"/>
        <c:scaling>
          <c:orientation val="minMax"/>
          <c:max val="1"/>
          <c:min val="0"/>
        </c:scaling>
        <c:delete val="0"/>
        <c:axPos val="r"/>
        <c:numFmt formatCode="General" sourceLinked="1"/>
        <c:majorTickMark val="none"/>
        <c:minorTickMark val="none"/>
        <c:tickLblPos val="none"/>
        <c:spPr>
          <a:ln>
            <a:noFill/>
          </a:ln>
        </c:spPr>
        <c:crossAx val="180787600"/>
        <c:crosses val="max"/>
        <c:crossBetween val="midCat"/>
      </c:valAx>
      <c:spPr>
        <a:noFill/>
        <a:ln w="25400">
          <a:noFill/>
        </a:ln>
      </c:spPr>
    </c:plotArea>
    <c:legend>
      <c:legendPos val="b"/>
      <c:legendEntry>
        <c:idx val="4"/>
        <c:delete val="1"/>
      </c:legendEntry>
      <c:layout>
        <c:manualLayout>
          <c:xMode val="edge"/>
          <c:yMode val="edge"/>
          <c:x val="0.21486853683445251"/>
          <c:y val="0.11413495646591816"/>
          <c:w val="0.71652705804936767"/>
          <c:h val="5.0592927852529196E-2"/>
        </c:manualLayout>
      </c:layout>
      <c:overlay val="0"/>
      <c:spPr>
        <a:noFill/>
        <a:ln>
          <a:noFill/>
        </a:ln>
      </c:spPr>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17185351831022E-2"/>
          <c:y val="4.7428612454895977E-2"/>
          <c:w val="0.91049718785151856"/>
          <c:h val="0.87071152502320381"/>
        </c:manualLayout>
      </c:layout>
      <c:barChart>
        <c:barDir val="col"/>
        <c:grouping val="clustered"/>
        <c:varyColors val="0"/>
        <c:ser>
          <c:idx val="2"/>
          <c:order val="2"/>
          <c:tx>
            <c:v>Implied stock change and balance</c:v>
          </c:tx>
          <c:spPr>
            <a:solidFill>
              <a:schemeClr val="accent3">
                <a:lumMod val="60000"/>
                <a:lumOff val="40000"/>
              </a:schemeClr>
            </a:solidFill>
          </c:spPr>
          <c:invertIfNegative val="0"/>
          <c:cat>
            <c:strRef>
              <c:f>'Fig32'!$A$28:$A$55</c:f>
              <c:strCache>
                <c:ptCount val="28"/>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strCache>
            </c:strRef>
          </c:cat>
          <c:val>
            <c:numRef>
              <c:f>'Fig32'!$E$28:$E$55</c:f>
              <c:numCache>
                <c:formatCode>0.00</c:formatCode>
                <c:ptCount val="28"/>
                <c:pt idx="0">
                  <c:v>-0.35941124659000001</c:v>
                </c:pt>
                <c:pt idx="1">
                  <c:v>-0.20277599464000001</c:v>
                </c:pt>
                <c:pt idx="2">
                  <c:v>-1.1977897456</c:v>
                </c:pt>
                <c:pt idx="3">
                  <c:v>-0.60179144595</c:v>
                </c:pt>
                <c:pt idx="4">
                  <c:v>1.3963263598</c:v>
                </c:pt>
                <c:pt idx="5">
                  <c:v>0.54754361455</c:v>
                </c:pt>
                <c:pt idx="6">
                  <c:v>-0.84985091994999995</c:v>
                </c:pt>
                <c:pt idx="7">
                  <c:v>-0.90144139984000005</c:v>
                </c:pt>
                <c:pt idx="8">
                  <c:v>-0.56786327830000005</c:v>
                </c:pt>
                <c:pt idx="9">
                  <c:v>0.11723176291</c:v>
                </c:pt>
                <c:pt idx="10">
                  <c:v>-0.48981713732999999</c:v>
                </c:pt>
                <c:pt idx="11">
                  <c:v>-0.86826803922999995</c:v>
                </c:pt>
                <c:pt idx="12">
                  <c:v>0.32766182290000001</c:v>
                </c:pt>
                <c:pt idx="13">
                  <c:v>0.62185265351999996</c:v>
                </c:pt>
                <c:pt idx="14">
                  <c:v>0.38508157188999997</c:v>
                </c:pt>
                <c:pt idx="15">
                  <c:v>1.8790183438000001</c:v>
                </c:pt>
                <c:pt idx="16">
                  <c:v>1.6902751103</c:v>
                </c:pt>
                <c:pt idx="17">
                  <c:v>1.8442177182999999</c:v>
                </c:pt>
                <c:pt idx="18">
                  <c:v>1.2360443538000001</c:v>
                </c:pt>
                <c:pt idx="19">
                  <c:v>2.3159255686</c:v>
                </c:pt>
                <c:pt idx="20">
                  <c:v>1.3604871284</c:v>
                </c:pt>
                <c:pt idx="21">
                  <c:v>0.25052491084</c:v>
                </c:pt>
                <c:pt idx="22">
                  <c:v>0.44889915043</c:v>
                </c:pt>
                <c:pt idx="23">
                  <c:v>0.77851291848000004</c:v>
                </c:pt>
                <c:pt idx="24">
                  <c:v>0.49798937437000002</c:v>
                </c:pt>
                <c:pt idx="25">
                  <c:v>0.81380562224999997</c:v>
                </c:pt>
                <c:pt idx="26">
                  <c:v>-0.16495561204</c:v>
                </c:pt>
                <c:pt idx="27">
                  <c:v>0.19957620459</c:v>
                </c:pt>
              </c:numCache>
            </c:numRef>
          </c:val>
        </c:ser>
        <c:dLbls>
          <c:showLegendKey val="0"/>
          <c:showVal val="0"/>
          <c:showCatName val="0"/>
          <c:showSerName val="0"/>
          <c:showPercent val="0"/>
          <c:showBubbleSize val="0"/>
        </c:dLbls>
        <c:gapWidth val="50"/>
        <c:axId val="184444928"/>
        <c:axId val="184444368"/>
      </c:barChart>
      <c:lineChart>
        <c:grouping val="standard"/>
        <c:varyColors val="0"/>
        <c:ser>
          <c:idx val="0"/>
          <c:order val="0"/>
          <c:tx>
            <c:v>Production</c:v>
          </c:tx>
          <c:spPr>
            <a:ln w="22225">
              <a:solidFill>
                <a:schemeClr val="accent1"/>
              </a:solidFill>
            </a:ln>
          </c:spPr>
          <c:marker>
            <c:symbol val="none"/>
          </c:marker>
          <c:cat>
            <c:strRef>
              <c:f>'Fig32'!$A$28:$A$55</c:f>
              <c:strCache>
                <c:ptCount val="28"/>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strCache>
            </c:strRef>
          </c:cat>
          <c:val>
            <c:numRef>
              <c:f>'Fig32'!$C$28:$C$55</c:f>
              <c:numCache>
                <c:formatCode>0.00</c:formatCode>
                <c:ptCount val="28"/>
                <c:pt idx="0">
                  <c:v>88.369626697000001</c:v>
                </c:pt>
                <c:pt idx="1">
                  <c:v>87.585152356999998</c:v>
                </c:pt>
                <c:pt idx="2">
                  <c:v>88.651976066000003</c:v>
                </c:pt>
                <c:pt idx="3">
                  <c:v>89.554142561999996</c:v>
                </c:pt>
                <c:pt idx="4">
                  <c:v>90.492912641999993</c:v>
                </c:pt>
                <c:pt idx="5">
                  <c:v>90.315657931000004</c:v>
                </c:pt>
                <c:pt idx="6">
                  <c:v>90.336911158999996</c:v>
                </c:pt>
                <c:pt idx="7">
                  <c:v>90.796974085000002</c:v>
                </c:pt>
                <c:pt idx="8">
                  <c:v>89.801729514000002</c:v>
                </c:pt>
                <c:pt idx="9">
                  <c:v>90.9347365</c:v>
                </c:pt>
                <c:pt idx="10">
                  <c:v>91.533980944000007</c:v>
                </c:pt>
                <c:pt idx="11">
                  <c:v>91.615360957999997</c:v>
                </c:pt>
                <c:pt idx="12">
                  <c:v>91.913994412999998</c:v>
                </c:pt>
                <c:pt idx="13">
                  <c:v>92.561635955</c:v>
                </c:pt>
                <c:pt idx="14">
                  <c:v>93.760044120000003</c:v>
                </c:pt>
                <c:pt idx="15">
                  <c:v>95.135897361000005</c:v>
                </c:pt>
                <c:pt idx="16">
                  <c:v>94.734638629000003</c:v>
                </c:pt>
                <c:pt idx="17">
                  <c:v>95.475787937000007</c:v>
                </c:pt>
                <c:pt idx="18">
                  <c:v>96.466442240999996</c:v>
                </c:pt>
                <c:pt idx="19">
                  <c:v>96.541056275000003</c:v>
                </c:pt>
                <c:pt idx="20">
                  <c:v>95.530583078000006</c:v>
                </c:pt>
                <c:pt idx="21">
                  <c:v>95.525741522999994</c:v>
                </c:pt>
                <c:pt idx="22">
                  <c:v>96.377901605000005</c:v>
                </c:pt>
                <c:pt idx="23">
                  <c:v>96.702310259000001</c:v>
                </c:pt>
                <c:pt idx="24">
                  <c:v>95.995640633999997</c:v>
                </c:pt>
                <c:pt idx="25">
                  <c:v>97.081396588000004</c:v>
                </c:pt>
                <c:pt idx="26">
                  <c:v>97.350481954000003</c:v>
                </c:pt>
                <c:pt idx="27">
                  <c:v>97.585854163999997</c:v>
                </c:pt>
              </c:numCache>
            </c:numRef>
          </c:val>
          <c:smooth val="0"/>
        </c:ser>
        <c:ser>
          <c:idx val="1"/>
          <c:order val="1"/>
          <c:tx>
            <c:v>Consumption</c:v>
          </c:tx>
          <c:spPr>
            <a:ln w="22225">
              <a:solidFill>
                <a:schemeClr val="accent6"/>
              </a:solidFill>
            </a:ln>
          </c:spPr>
          <c:marker>
            <c:symbol val="none"/>
          </c:marker>
          <c:cat>
            <c:strRef>
              <c:f>'Fig32'!$A$28:$A$55</c:f>
              <c:strCache>
                <c:ptCount val="28"/>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strCache>
            </c:strRef>
          </c:cat>
          <c:val>
            <c:numRef>
              <c:f>'Fig32'!$D$28:$D$55</c:f>
              <c:numCache>
                <c:formatCode>0.00</c:formatCode>
                <c:ptCount val="28"/>
                <c:pt idx="0">
                  <c:v>88.729037943999998</c:v>
                </c:pt>
                <c:pt idx="1">
                  <c:v>87.787928351999994</c:v>
                </c:pt>
                <c:pt idx="2">
                  <c:v>89.849765810999997</c:v>
                </c:pt>
                <c:pt idx="3">
                  <c:v>90.155934008000003</c:v>
                </c:pt>
                <c:pt idx="4">
                  <c:v>89.096586282999994</c:v>
                </c:pt>
                <c:pt idx="5">
                  <c:v>89.768114315999995</c:v>
                </c:pt>
                <c:pt idx="6">
                  <c:v>91.186762079000005</c:v>
                </c:pt>
                <c:pt idx="7">
                  <c:v>91.698415484999998</c:v>
                </c:pt>
                <c:pt idx="8">
                  <c:v>90.369592792999995</c:v>
                </c:pt>
                <c:pt idx="9">
                  <c:v>90.817504737999997</c:v>
                </c:pt>
                <c:pt idx="10">
                  <c:v>92.023798080999995</c:v>
                </c:pt>
                <c:pt idx="11">
                  <c:v>92.483628998</c:v>
                </c:pt>
                <c:pt idx="12">
                  <c:v>91.586332589999998</c:v>
                </c:pt>
                <c:pt idx="13">
                  <c:v>91.939783301000006</c:v>
                </c:pt>
                <c:pt idx="14">
                  <c:v>93.374962547999999</c:v>
                </c:pt>
                <c:pt idx="15">
                  <c:v>93.256879017000003</c:v>
                </c:pt>
                <c:pt idx="16">
                  <c:v>93.044363519000001</c:v>
                </c:pt>
                <c:pt idx="17">
                  <c:v>93.631570218999997</c:v>
                </c:pt>
                <c:pt idx="18">
                  <c:v>95.230397886999995</c:v>
                </c:pt>
                <c:pt idx="19">
                  <c:v>94.225130706000002</c:v>
                </c:pt>
                <c:pt idx="20">
                  <c:v>94.170095950000004</c:v>
                </c:pt>
                <c:pt idx="21">
                  <c:v>95.275216611999994</c:v>
                </c:pt>
                <c:pt idx="22">
                  <c:v>95.929002455000003</c:v>
                </c:pt>
                <c:pt idx="23">
                  <c:v>95.923797339999993</c:v>
                </c:pt>
                <c:pt idx="24">
                  <c:v>95.497651259999998</c:v>
                </c:pt>
                <c:pt idx="25">
                  <c:v>96.267590966</c:v>
                </c:pt>
                <c:pt idx="26">
                  <c:v>97.515437566000003</c:v>
                </c:pt>
                <c:pt idx="27">
                  <c:v>97.386277958999997</c:v>
                </c:pt>
              </c:numCache>
            </c:numRef>
          </c:val>
          <c:smooth val="0"/>
        </c:ser>
        <c:dLbls>
          <c:showLegendKey val="0"/>
          <c:showVal val="0"/>
          <c:showCatName val="0"/>
          <c:showSerName val="0"/>
          <c:showPercent val="0"/>
          <c:showBubbleSize val="0"/>
        </c:dLbls>
        <c:marker val="1"/>
        <c:smooth val="0"/>
        <c:axId val="184443248"/>
        <c:axId val="184443808"/>
      </c:lineChart>
      <c:scatterChart>
        <c:scatterStyle val="lineMarker"/>
        <c:varyColors val="0"/>
        <c:ser>
          <c:idx val="3"/>
          <c:order val="3"/>
          <c:tx>
            <c:strRef>
              <c:f>'Fig32'!$B$58</c:f>
              <c:strCache>
                <c:ptCount val="1"/>
                <c:pt idx="0">
                  <c:v>Forecast</c:v>
                </c:pt>
              </c:strCache>
            </c:strRef>
          </c:tx>
          <c:spPr>
            <a:ln w="22225">
              <a:solidFill>
                <a:schemeClr val="bg1">
                  <a:lumMod val="65000"/>
                </a:schemeClr>
              </a:solidFill>
              <a:prstDash val="dash"/>
            </a:ln>
          </c:spPr>
          <c:marker>
            <c:symbol val="none"/>
          </c:marker>
          <c:dPt>
            <c:idx val="1"/>
            <c:bubble3D val="0"/>
            <c:spPr>
              <a:ln w="22225">
                <a:solidFill>
                  <a:schemeClr val="bg1">
                    <a:lumMod val="65000"/>
                  </a:schemeClr>
                </a:solidFill>
                <a:prstDash val="sysDash"/>
              </a:ln>
            </c:spPr>
          </c:dPt>
          <c:dLbls>
            <c:dLbl>
              <c:idx val="0"/>
              <c:delete val="1"/>
              <c:extLst>
                <c:ext xmlns:c15="http://schemas.microsoft.com/office/drawing/2012/chart" uri="{CE6537A1-D6FC-4f65-9D91-7224C49458BB}"/>
              </c:extLst>
            </c:dLbl>
            <c:dLbl>
              <c:idx val="1"/>
              <c:layout>
                <c:manualLayout>
                  <c:x val="1.8582860069320604E-2"/>
                  <c:y val="2.7613342302061451E-2"/>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'Fig32'!$A$59:$A$60</c:f>
              <c:numCache>
                <c:formatCode>General</c:formatCode>
                <c:ptCount val="2"/>
                <c:pt idx="0">
                  <c:v>23.5</c:v>
                </c:pt>
                <c:pt idx="1">
                  <c:v>23.5</c:v>
                </c:pt>
              </c:numCache>
            </c:numRef>
          </c:xVal>
          <c:yVal>
            <c:numRef>
              <c:f>'Fig32'!$B$59:$B$60</c:f>
              <c:numCache>
                <c:formatCode>0</c:formatCode>
                <c:ptCount val="2"/>
                <c:pt idx="0">
                  <c:v>78</c:v>
                </c:pt>
                <c:pt idx="1">
                  <c:v>100</c:v>
                </c:pt>
              </c:numCache>
            </c:numRef>
          </c:yVal>
          <c:smooth val="0"/>
        </c:ser>
        <c:dLbls>
          <c:showLegendKey val="0"/>
          <c:showVal val="0"/>
          <c:showCatName val="0"/>
          <c:showSerName val="0"/>
          <c:showPercent val="0"/>
          <c:showBubbleSize val="0"/>
        </c:dLbls>
        <c:axId val="184443248"/>
        <c:axId val="184443808"/>
      </c:scatterChart>
      <c:catAx>
        <c:axId val="184443248"/>
        <c:scaling>
          <c:orientation val="minMax"/>
        </c:scaling>
        <c:delete val="0"/>
        <c:axPos val="b"/>
        <c:numFmt formatCode="General" sourceLinked="0"/>
        <c:majorTickMark val="out"/>
        <c:minorTickMark val="none"/>
        <c:tickLblPos val="nextTo"/>
        <c:spPr>
          <a:ln w="12700">
            <a:solidFill>
              <a:schemeClr val="tx1"/>
            </a:solidFill>
          </a:ln>
        </c:spPr>
        <c:crossAx val="184443808"/>
        <c:crosses val="autoZero"/>
        <c:auto val="1"/>
        <c:lblAlgn val="ctr"/>
        <c:lblOffset val="100"/>
        <c:tickLblSkip val="4"/>
        <c:noMultiLvlLbl val="0"/>
      </c:catAx>
      <c:valAx>
        <c:axId val="184443808"/>
        <c:scaling>
          <c:orientation val="minMax"/>
          <c:max val="100"/>
          <c:min val="82"/>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crossAx val="184443248"/>
        <c:crosses val="autoZero"/>
        <c:crossBetween val="between"/>
        <c:majorUnit val="2"/>
      </c:valAx>
      <c:valAx>
        <c:axId val="184444368"/>
        <c:scaling>
          <c:orientation val="minMax"/>
          <c:max val="6"/>
          <c:min val="-3"/>
        </c:scaling>
        <c:delete val="0"/>
        <c:axPos val="r"/>
        <c:numFmt formatCode="0" sourceLinked="0"/>
        <c:majorTickMark val="out"/>
        <c:minorTickMark val="none"/>
        <c:tickLblPos val="nextTo"/>
        <c:spPr>
          <a:ln>
            <a:noFill/>
          </a:ln>
        </c:spPr>
        <c:crossAx val="184444928"/>
        <c:crosses val="max"/>
        <c:crossBetween val="between"/>
      </c:valAx>
      <c:catAx>
        <c:axId val="184444928"/>
        <c:scaling>
          <c:orientation val="minMax"/>
        </c:scaling>
        <c:delete val="0"/>
        <c:axPos val="b"/>
        <c:numFmt formatCode="General" sourceLinked="1"/>
        <c:majorTickMark val="none"/>
        <c:minorTickMark val="none"/>
        <c:tickLblPos val="none"/>
        <c:spPr>
          <a:ln>
            <a:solidFill>
              <a:schemeClr val="tx1"/>
            </a:solidFill>
          </a:ln>
        </c:spPr>
        <c:crossAx val="184444368"/>
        <c:crossesAt val="0"/>
        <c:auto val="1"/>
        <c:lblAlgn val="ctr"/>
        <c:lblOffset val="100"/>
        <c:tickLblSkip val="1"/>
        <c:noMultiLvlLbl val="0"/>
      </c:catAx>
    </c:plotArea>
    <c:legend>
      <c:legendPos val="l"/>
      <c:legendEntry>
        <c:idx val="3"/>
        <c:delete val="1"/>
      </c:legendEntry>
      <c:layout>
        <c:manualLayout>
          <c:xMode val="edge"/>
          <c:yMode val="edge"/>
          <c:x val="7.9403824521934757E-2"/>
          <c:y val="7.9181641777904557E-2"/>
          <c:w val="0.38459155105611798"/>
          <c:h val="0.22797818049271595"/>
        </c:manualLayout>
      </c:layout>
      <c:overlay val="1"/>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77377827771529E-2"/>
          <c:y val="4.9533114393227377E-2"/>
          <c:w val="0.9441301087364079"/>
          <c:h val="0.78084948717790448"/>
        </c:manualLayout>
      </c:layout>
      <c:areaChart>
        <c:grouping val="stacked"/>
        <c:varyColors val="0"/>
        <c:ser>
          <c:idx val="1"/>
          <c:order val="1"/>
          <c:tx>
            <c:v>Normal range (low)</c:v>
          </c:tx>
          <c:spPr>
            <a:noFill/>
            <a:ln>
              <a:noFill/>
            </a:ln>
          </c:spPr>
          <c:cat>
            <c:numRef>
              <c:f>'Fig12'!$A$29:$A$112</c:f>
              <c:numCache>
                <c:formatCode>mmm\ yyyy</c:formatCode>
                <c:ptCount val="8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numCache>
            </c:numRef>
          </c:cat>
          <c:val>
            <c:numRef>
              <c:f>'Fig12'!$C$29:$C$112</c:f>
              <c:numCache>
                <c:formatCode>0</c:formatCode>
                <c:ptCount val="84"/>
                <c:pt idx="0">
                  <c:v>54.663631402</c:v>
                </c:pt>
                <c:pt idx="1">
                  <c:v>56.202044712000003</c:v>
                </c:pt>
                <c:pt idx="2">
                  <c:v>56.698923372000003</c:v>
                </c:pt>
                <c:pt idx="3">
                  <c:v>57.998471504999998</c:v>
                </c:pt>
                <c:pt idx="4">
                  <c:v>57.857539721999999</c:v>
                </c:pt>
                <c:pt idx="5">
                  <c:v>56.232392965000003</c:v>
                </c:pt>
                <c:pt idx="6">
                  <c:v>56.458087835999997</c:v>
                </c:pt>
                <c:pt idx="7">
                  <c:v>57.351828869999999</c:v>
                </c:pt>
                <c:pt idx="8">
                  <c:v>57.525133373000003</c:v>
                </c:pt>
                <c:pt idx="9">
                  <c:v>56.031841178999997</c:v>
                </c:pt>
                <c:pt idx="10">
                  <c:v>55.915967166999998</c:v>
                </c:pt>
                <c:pt idx="11">
                  <c:v>55.707367187999999</c:v>
                </c:pt>
                <c:pt idx="12">
                  <c:v>54.663631402</c:v>
                </c:pt>
                <c:pt idx="13">
                  <c:v>56.202044712000003</c:v>
                </c:pt>
                <c:pt idx="14">
                  <c:v>56.698923372000003</c:v>
                </c:pt>
                <c:pt idx="15">
                  <c:v>57.998471504999998</c:v>
                </c:pt>
                <c:pt idx="16">
                  <c:v>57.857539721999999</c:v>
                </c:pt>
                <c:pt idx="17">
                  <c:v>56.232392965000003</c:v>
                </c:pt>
                <c:pt idx="18">
                  <c:v>56.458087835999997</c:v>
                </c:pt>
                <c:pt idx="19">
                  <c:v>57.351828869999999</c:v>
                </c:pt>
                <c:pt idx="20">
                  <c:v>57.525133373000003</c:v>
                </c:pt>
                <c:pt idx="21">
                  <c:v>56.031841178999997</c:v>
                </c:pt>
                <c:pt idx="22">
                  <c:v>55.915967166999998</c:v>
                </c:pt>
                <c:pt idx="23">
                  <c:v>55.707367187999999</c:v>
                </c:pt>
                <c:pt idx="24">
                  <c:v>54.663631402</c:v>
                </c:pt>
                <c:pt idx="25">
                  <c:v>56.202044712000003</c:v>
                </c:pt>
                <c:pt idx="26">
                  <c:v>56.698923372000003</c:v>
                </c:pt>
                <c:pt idx="27">
                  <c:v>57.998471504999998</c:v>
                </c:pt>
                <c:pt idx="28">
                  <c:v>57.857539721999999</c:v>
                </c:pt>
                <c:pt idx="29">
                  <c:v>56.232392965000003</c:v>
                </c:pt>
                <c:pt idx="30">
                  <c:v>56.458087835999997</c:v>
                </c:pt>
                <c:pt idx="31">
                  <c:v>57.351828869999999</c:v>
                </c:pt>
                <c:pt idx="32">
                  <c:v>57.525133373000003</c:v>
                </c:pt>
                <c:pt idx="33">
                  <c:v>56.031841178999997</c:v>
                </c:pt>
                <c:pt idx="34">
                  <c:v>55.915967166999998</c:v>
                </c:pt>
                <c:pt idx="35">
                  <c:v>55.707367187999999</c:v>
                </c:pt>
                <c:pt idx="36">
                  <c:v>54.663631402</c:v>
                </c:pt>
                <c:pt idx="37">
                  <c:v>56.202044712000003</c:v>
                </c:pt>
                <c:pt idx="38">
                  <c:v>56.698923372000003</c:v>
                </c:pt>
                <c:pt idx="39">
                  <c:v>57.998471504999998</c:v>
                </c:pt>
                <c:pt idx="40">
                  <c:v>57.857539721999999</c:v>
                </c:pt>
                <c:pt idx="41">
                  <c:v>56.232392965000003</c:v>
                </c:pt>
                <c:pt idx="42">
                  <c:v>56.458087835999997</c:v>
                </c:pt>
                <c:pt idx="43">
                  <c:v>57.351828869999999</c:v>
                </c:pt>
                <c:pt idx="44">
                  <c:v>57.525133373000003</c:v>
                </c:pt>
                <c:pt idx="45">
                  <c:v>56.031841178999997</c:v>
                </c:pt>
                <c:pt idx="46">
                  <c:v>55.915967166999998</c:v>
                </c:pt>
                <c:pt idx="47">
                  <c:v>55.707367187999999</c:v>
                </c:pt>
                <c:pt idx="48">
                  <c:v>54.663631402</c:v>
                </c:pt>
                <c:pt idx="49">
                  <c:v>56.202044712000003</c:v>
                </c:pt>
                <c:pt idx="50">
                  <c:v>56.698923372000003</c:v>
                </c:pt>
                <c:pt idx="51">
                  <c:v>57.998471504999998</c:v>
                </c:pt>
                <c:pt idx="52">
                  <c:v>57.857539721999999</c:v>
                </c:pt>
                <c:pt idx="53">
                  <c:v>56.232392965000003</c:v>
                </c:pt>
                <c:pt idx="54">
                  <c:v>56.458087835999997</c:v>
                </c:pt>
                <c:pt idx="55">
                  <c:v>57.351828869999999</c:v>
                </c:pt>
                <c:pt idx="56">
                  <c:v>57.525133373000003</c:v>
                </c:pt>
                <c:pt idx="57">
                  <c:v>56.031841178999997</c:v>
                </c:pt>
                <c:pt idx="58">
                  <c:v>55.915967166999998</c:v>
                </c:pt>
                <c:pt idx="59">
                  <c:v>55.707367187999999</c:v>
                </c:pt>
                <c:pt idx="60">
                  <c:v>54.663631402</c:v>
                </c:pt>
                <c:pt idx="61">
                  <c:v>56.202044712000003</c:v>
                </c:pt>
                <c:pt idx="62">
                  <c:v>56.698923372000003</c:v>
                </c:pt>
                <c:pt idx="63">
                  <c:v>57.998471504999998</c:v>
                </c:pt>
                <c:pt idx="64">
                  <c:v>57.857539721999999</c:v>
                </c:pt>
                <c:pt idx="65">
                  <c:v>56.232392965000003</c:v>
                </c:pt>
                <c:pt idx="66">
                  <c:v>56.458087835999997</c:v>
                </c:pt>
                <c:pt idx="67">
                  <c:v>57.351828869999999</c:v>
                </c:pt>
                <c:pt idx="68">
                  <c:v>57.525133373000003</c:v>
                </c:pt>
                <c:pt idx="69">
                  <c:v>56.031841178999997</c:v>
                </c:pt>
                <c:pt idx="70">
                  <c:v>55.915967166999998</c:v>
                </c:pt>
                <c:pt idx="71">
                  <c:v>55.707367187999999</c:v>
                </c:pt>
                <c:pt idx="72">
                  <c:v>54.663631402</c:v>
                </c:pt>
                <c:pt idx="73">
                  <c:v>56.202044712000003</c:v>
                </c:pt>
                <c:pt idx="74">
                  <c:v>56.698923372000003</c:v>
                </c:pt>
                <c:pt idx="75">
                  <c:v>57.998471504999998</c:v>
                </c:pt>
                <c:pt idx="76">
                  <c:v>57.857539721999999</c:v>
                </c:pt>
                <c:pt idx="77">
                  <c:v>56.232392965000003</c:v>
                </c:pt>
                <c:pt idx="78">
                  <c:v>56.458087835999997</c:v>
                </c:pt>
                <c:pt idx="79">
                  <c:v>57.351828869999999</c:v>
                </c:pt>
                <c:pt idx="80">
                  <c:v>57.525133373000003</c:v>
                </c:pt>
                <c:pt idx="81">
                  <c:v>56.031841178999997</c:v>
                </c:pt>
                <c:pt idx="82">
                  <c:v>55.915967166999998</c:v>
                </c:pt>
                <c:pt idx="83">
                  <c:v>55.707367187999999</c:v>
                </c:pt>
              </c:numCache>
            </c:numRef>
          </c:val>
        </c:ser>
        <c:ser>
          <c:idx val="2"/>
          <c:order val="2"/>
          <c:tx>
            <c:v>Normal range</c:v>
          </c:tx>
          <c:spPr>
            <a:solidFill>
              <a:schemeClr val="accent4">
                <a:lumMod val="60000"/>
                <a:lumOff val="40000"/>
              </a:schemeClr>
            </a:solidFill>
            <a:ln>
              <a:noFill/>
            </a:ln>
          </c:spPr>
          <c:cat>
            <c:numRef>
              <c:f>'Fig12'!$A$29:$A$112</c:f>
              <c:numCache>
                <c:formatCode>mmm\ yyyy</c:formatCode>
                <c:ptCount val="8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numCache>
            </c:numRef>
          </c:cat>
          <c:val>
            <c:numRef>
              <c:f>'Fig12'!$E$29:$E$112</c:f>
              <c:numCache>
                <c:formatCode>0</c:formatCode>
                <c:ptCount val="84"/>
                <c:pt idx="0">
                  <c:v>2.4458485850000002</c:v>
                </c:pt>
                <c:pt idx="1">
                  <c:v>2.4773251319999972</c:v>
                </c:pt>
                <c:pt idx="2">
                  <c:v>3.6219108979999959</c:v>
                </c:pt>
                <c:pt idx="3">
                  <c:v>4.7724247140000031</c:v>
                </c:pt>
                <c:pt idx="4">
                  <c:v>3.7916758200000018</c:v>
                </c:pt>
                <c:pt idx="5">
                  <c:v>4.4161455019999991</c:v>
                </c:pt>
                <c:pt idx="6">
                  <c:v>4.7226313670000053</c:v>
                </c:pt>
                <c:pt idx="7">
                  <c:v>5.3366509510000029</c:v>
                </c:pt>
                <c:pt idx="8">
                  <c:v>5.9342970229999992</c:v>
                </c:pt>
                <c:pt idx="9">
                  <c:v>8.2199689939999985</c:v>
                </c:pt>
                <c:pt idx="10">
                  <c:v>6.4329216070000044</c:v>
                </c:pt>
                <c:pt idx="11">
                  <c:v>9.4889215610000051</c:v>
                </c:pt>
                <c:pt idx="12">
                  <c:v>2.4458485850000002</c:v>
                </c:pt>
                <c:pt idx="13">
                  <c:v>2.4773251319999972</c:v>
                </c:pt>
                <c:pt idx="14">
                  <c:v>3.6219108979999959</c:v>
                </c:pt>
                <c:pt idx="15">
                  <c:v>4.7724247140000031</c:v>
                </c:pt>
                <c:pt idx="16">
                  <c:v>3.7916758200000018</c:v>
                </c:pt>
                <c:pt idx="17">
                  <c:v>4.4161455019999991</c:v>
                </c:pt>
                <c:pt idx="18">
                  <c:v>4.7226313670000053</c:v>
                </c:pt>
                <c:pt idx="19">
                  <c:v>5.3366509510000029</c:v>
                </c:pt>
                <c:pt idx="20">
                  <c:v>5.9342970229999992</c:v>
                </c:pt>
                <c:pt idx="21">
                  <c:v>8.2199689939999985</c:v>
                </c:pt>
                <c:pt idx="22">
                  <c:v>6.4329216070000044</c:v>
                </c:pt>
                <c:pt idx="23">
                  <c:v>9.4889215610000051</c:v>
                </c:pt>
                <c:pt idx="24">
                  <c:v>2.4458485850000002</c:v>
                </c:pt>
                <c:pt idx="25">
                  <c:v>2.4773251319999972</c:v>
                </c:pt>
                <c:pt idx="26">
                  <c:v>3.6219108979999959</c:v>
                </c:pt>
                <c:pt idx="27">
                  <c:v>4.7724247140000031</c:v>
                </c:pt>
                <c:pt idx="28">
                  <c:v>3.7916758200000018</c:v>
                </c:pt>
                <c:pt idx="29">
                  <c:v>4.4161455019999991</c:v>
                </c:pt>
                <c:pt idx="30">
                  <c:v>4.7226313670000053</c:v>
                </c:pt>
                <c:pt idx="31">
                  <c:v>5.3366509510000029</c:v>
                </c:pt>
                <c:pt idx="32">
                  <c:v>5.9342970229999992</c:v>
                </c:pt>
                <c:pt idx="33">
                  <c:v>8.2199689939999985</c:v>
                </c:pt>
                <c:pt idx="34">
                  <c:v>6.4329216070000044</c:v>
                </c:pt>
                <c:pt idx="35">
                  <c:v>9.4889215610000051</c:v>
                </c:pt>
                <c:pt idx="36">
                  <c:v>2.4458485850000002</c:v>
                </c:pt>
                <c:pt idx="37">
                  <c:v>2.4773251319999972</c:v>
                </c:pt>
                <c:pt idx="38">
                  <c:v>3.6219108979999959</c:v>
                </c:pt>
                <c:pt idx="39">
                  <c:v>4.7724247140000031</c:v>
                </c:pt>
                <c:pt idx="40">
                  <c:v>3.7916758200000018</c:v>
                </c:pt>
                <c:pt idx="41">
                  <c:v>4.4161455019999991</c:v>
                </c:pt>
                <c:pt idx="42">
                  <c:v>4.7226313670000053</c:v>
                </c:pt>
                <c:pt idx="43">
                  <c:v>5.3366509510000029</c:v>
                </c:pt>
                <c:pt idx="44">
                  <c:v>5.9342970229999992</c:v>
                </c:pt>
                <c:pt idx="45">
                  <c:v>8.2199689939999985</c:v>
                </c:pt>
                <c:pt idx="46">
                  <c:v>6.4329216070000044</c:v>
                </c:pt>
                <c:pt idx="47">
                  <c:v>9.4889215610000051</c:v>
                </c:pt>
                <c:pt idx="48">
                  <c:v>2.4458485850000002</c:v>
                </c:pt>
                <c:pt idx="49">
                  <c:v>2.4773251319999972</c:v>
                </c:pt>
                <c:pt idx="50">
                  <c:v>3.6219108979999959</c:v>
                </c:pt>
                <c:pt idx="51">
                  <c:v>4.7724247140000031</c:v>
                </c:pt>
                <c:pt idx="52">
                  <c:v>3.7916758200000018</c:v>
                </c:pt>
                <c:pt idx="53">
                  <c:v>4.4161455019999991</c:v>
                </c:pt>
                <c:pt idx="54">
                  <c:v>4.7226313670000053</c:v>
                </c:pt>
                <c:pt idx="55">
                  <c:v>5.3366509510000029</c:v>
                </c:pt>
                <c:pt idx="56">
                  <c:v>5.9342970229999992</c:v>
                </c:pt>
                <c:pt idx="57">
                  <c:v>8.2199689939999985</c:v>
                </c:pt>
                <c:pt idx="58">
                  <c:v>6.4329216070000044</c:v>
                </c:pt>
                <c:pt idx="59">
                  <c:v>9.4889215610000051</c:v>
                </c:pt>
                <c:pt idx="60">
                  <c:v>2.4458485850000002</c:v>
                </c:pt>
                <c:pt idx="61">
                  <c:v>2.4773251319999972</c:v>
                </c:pt>
                <c:pt idx="62">
                  <c:v>3.6219108979999959</c:v>
                </c:pt>
                <c:pt idx="63">
                  <c:v>4.7724247140000031</c:v>
                </c:pt>
                <c:pt idx="64">
                  <c:v>3.7916758200000018</c:v>
                </c:pt>
                <c:pt idx="65">
                  <c:v>4.4161455019999991</c:v>
                </c:pt>
                <c:pt idx="66">
                  <c:v>4.7226313670000053</c:v>
                </c:pt>
                <c:pt idx="67">
                  <c:v>5.3366509510000029</c:v>
                </c:pt>
                <c:pt idx="68">
                  <c:v>5.9342970229999992</c:v>
                </c:pt>
                <c:pt idx="69">
                  <c:v>8.2199689939999985</c:v>
                </c:pt>
                <c:pt idx="70">
                  <c:v>6.4329216070000044</c:v>
                </c:pt>
                <c:pt idx="71">
                  <c:v>9.4889215610000051</c:v>
                </c:pt>
                <c:pt idx="72">
                  <c:v>2.4458485850000002</c:v>
                </c:pt>
                <c:pt idx="73">
                  <c:v>2.4773251319999972</c:v>
                </c:pt>
                <c:pt idx="74">
                  <c:v>3.6219108979999959</c:v>
                </c:pt>
                <c:pt idx="75">
                  <c:v>4.7724247140000031</c:v>
                </c:pt>
                <c:pt idx="76">
                  <c:v>3.7916758200000018</c:v>
                </c:pt>
                <c:pt idx="77">
                  <c:v>4.4161455019999991</c:v>
                </c:pt>
                <c:pt idx="78">
                  <c:v>4.7226313670000053</c:v>
                </c:pt>
                <c:pt idx="79">
                  <c:v>5.3366509510000029</c:v>
                </c:pt>
                <c:pt idx="80">
                  <c:v>5.9342970229999992</c:v>
                </c:pt>
                <c:pt idx="81">
                  <c:v>8.2199689939999985</c:v>
                </c:pt>
                <c:pt idx="82">
                  <c:v>6.4329216070000044</c:v>
                </c:pt>
                <c:pt idx="83">
                  <c:v>9.4889215610000051</c:v>
                </c:pt>
              </c:numCache>
            </c:numRef>
          </c:val>
        </c:ser>
        <c:dLbls>
          <c:showLegendKey val="0"/>
          <c:showVal val="0"/>
          <c:showCatName val="0"/>
          <c:showSerName val="0"/>
          <c:showPercent val="0"/>
          <c:showBubbleSize val="0"/>
        </c:dLbls>
        <c:axId val="184448848"/>
        <c:axId val="184449408"/>
      </c:areaChart>
      <c:lineChart>
        <c:grouping val="standard"/>
        <c:varyColors val="0"/>
        <c:ser>
          <c:idx val="0"/>
          <c:order val="0"/>
          <c:tx>
            <c:v>OECD commercial crude oil stocks</c:v>
          </c:tx>
          <c:spPr>
            <a:ln w="22225">
              <a:solidFill>
                <a:schemeClr val="accent1"/>
              </a:solidFill>
            </a:ln>
          </c:spPr>
          <c:marker>
            <c:symbol val="none"/>
          </c:marker>
          <c:cat>
            <c:numRef>
              <c:f>'Fig12'!$A$29:$A$112</c:f>
              <c:numCache>
                <c:formatCode>mmm\ yyyy</c:formatCode>
                <c:ptCount val="8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numCache>
            </c:numRef>
          </c:cat>
          <c:val>
            <c:numRef>
              <c:f>'Fig12'!$B$29:$B$112</c:f>
              <c:numCache>
                <c:formatCode>0.0</c:formatCode>
                <c:ptCount val="84"/>
                <c:pt idx="0">
                  <c:v>57.109479987</c:v>
                </c:pt>
                <c:pt idx="1">
                  <c:v>56.488812332999998</c:v>
                </c:pt>
                <c:pt idx="2">
                  <c:v>58.610947856999999</c:v>
                </c:pt>
                <c:pt idx="3">
                  <c:v>59.577239738999999</c:v>
                </c:pt>
                <c:pt idx="4">
                  <c:v>57.857539721999999</c:v>
                </c:pt>
                <c:pt idx="5">
                  <c:v>57.933792474999997</c:v>
                </c:pt>
                <c:pt idx="6">
                  <c:v>56.458087835999997</c:v>
                </c:pt>
                <c:pt idx="7">
                  <c:v>57.351828869999999</c:v>
                </c:pt>
                <c:pt idx="8">
                  <c:v>57.570915288000002</c:v>
                </c:pt>
                <c:pt idx="9">
                  <c:v>56.505469978999997</c:v>
                </c:pt>
                <c:pt idx="10">
                  <c:v>56.096126265000002</c:v>
                </c:pt>
                <c:pt idx="11">
                  <c:v>57.220607129999998</c:v>
                </c:pt>
                <c:pt idx="12">
                  <c:v>55.423987791000002</c:v>
                </c:pt>
                <c:pt idx="13">
                  <c:v>57.32778682</c:v>
                </c:pt>
                <c:pt idx="14">
                  <c:v>58.736331839999998</c:v>
                </c:pt>
                <c:pt idx="15">
                  <c:v>58.300099748999997</c:v>
                </c:pt>
                <c:pt idx="16">
                  <c:v>57.963218824999998</c:v>
                </c:pt>
                <c:pt idx="17">
                  <c:v>58.027716251999998</c:v>
                </c:pt>
                <c:pt idx="18">
                  <c:v>57.816031787999997</c:v>
                </c:pt>
                <c:pt idx="19">
                  <c:v>59.795496497000002</c:v>
                </c:pt>
                <c:pt idx="20">
                  <c:v>58.277416475999999</c:v>
                </c:pt>
                <c:pt idx="21">
                  <c:v>57.486884387000003</c:v>
                </c:pt>
                <c:pt idx="22">
                  <c:v>58.014264038</c:v>
                </c:pt>
                <c:pt idx="23">
                  <c:v>57.582879443000003</c:v>
                </c:pt>
                <c:pt idx="24">
                  <c:v>56.879203527999998</c:v>
                </c:pt>
                <c:pt idx="25">
                  <c:v>58.115561388000003</c:v>
                </c:pt>
                <c:pt idx="26">
                  <c:v>57.464447479</c:v>
                </c:pt>
                <c:pt idx="27">
                  <c:v>58.038477231999998</c:v>
                </c:pt>
                <c:pt idx="28">
                  <c:v>57.861926707000002</c:v>
                </c:pt>
                <c:pt idx="29">
                  <c:v>56.232392965000003</c:v>
                </c:pt>
                <c:pt idx="30">
                  <c:v>57.14811486</c:v>
                </c:pt>
                <c:pt idx="31">
                  <c:v>57.615733198000001</c:v>
                </c:pt>
                <c:pt idx="32">
                  <c:v>57.525133373000003</c:v>
                </c:pt>
                <c:pt idx="33">
                  <c:v>56.031841178999997</c:v>
                </c:pt>
                <c:pt idx="34">
                  <c:v>55.915967166999998</c:v>
                </c:pt>
                <c:pt idx="35">
                  <c:v>55.707367187999999</c:v>
                </c:pt>
                <c:pt idx="36">
                  <c:v>54.663631402</c:v>
                </c:pt>
                <c:pt idx="37">
                  <c:v>56.202044712000003</c:v>
                </c:pt>
                <c:pt idx="38">
                  <c:v>56.698923372000003</c:v>
                </c:pt>
                <c:pt idx="39">
                  <c:v>57.998471504999998</c:v>
                </c:pt>
                <c:pt idx="40">
                  <c:v>58.388667114</c:v>
                </c:pt>
                <c:pt idx="41">
                  <c:v>56.853039623000001</c:v>
                </c:pt>
                <c:pt idx="42">
                  <c:v>57.844219471000002</c:v>
                </c:pt>
                <c:pt idx="43">
                  <c:v>58.461823013</c:v>
                </c:pt>
                <c:pt idx="44">
                  <c:v>58.107170345</c:v>
                </c:pt>
                <c:pt idx="45">
                  <c:v>58.703204956</c:v>
                </c:pt>
                <c:pt idx="46">
                  <c:v>56.954445775000003</c:v>
                </c:pt>
                <c:pt idx="47">
                  <c:v>58.717235365000001</c:v>
                </c:pt>
                <c:pt idx="48">
                  <c:v>56.771585309000002</c:v>
                </c:pt>
                <c:pt idx="49">
                  <c:v>58.679369844</c:v>
                </c:pt>
                <c:pt idx="50">
                  <c:v>60.320834269999999</c:v>
                </c:pt>
                <c:pt idx="51">
                  <c:v>62.770896219000001</c:v>
                </c:pt>
                <c:pt idx="52">
                  <c:v>61.649215542</c:v>
                </c:pt>
                <c:pt idx="53">
                  <c:v>60.648538467000002</c:v>
                </c:pt>
                <c:pt idx="54">
                  <c:v>61.180719203000002</c:v>
                </c:pt>
                <c:pt idx="55">
                  <c:v>62.688479821000001</c:v>
                </c:pt>
                <c:pt idx="56">
                  <c:v>63.459430396000002</c:v>
                </c:pt>
                <c:pt idx="57">
                  <c:v>64.251810172999996</c:v>
                </c:pt>
                <c:pt idx="58">
                  <c:v>62.348888774000002</c:v>
                </c:pt>
                <c:pt idx="59">
                  <c:v>65.196288749000004</c:v>
                </c:pt>
                <c:pt idx="60">
                  <c:v>63.023638163999998</c:v>
                </c:pt>
                <c:pt idx="61">
                  <c:v>63.861116690000003</c:v>
                </c:pt>
                <c:pt idx="62">
                  <c:v>64.895124468000006</c:v>
                </c:pt>
                <c:pt idx="63">
                  <c:v>66.093113715000001</c:v>
                </c:pt>
                <c:pt idx="64">
                  <c:v>65.734038311000006</c:v>
                </c:pt>
                <c:pt idx="65">
                  <c:v>65.718779682000005</c:v>
                </c:pt>
                <c:pt idx="66">
                  <c:v>66.108729146000002</c:v>
                </c:pt>
                <c:pt idx="67">
                  <c:v>65.652770978999996</c:v>
                </c:pt>
                <c:pt idx="68">
                  <c:v>65.385874643999998</c:v>
                </c:pt>
                <c:pt idx="69">
                  <c:v>65.023569816999995</c:v>
                </c:pt>
                <c:pt idx="70">
                  <c:v>64.589894616999999</c:v>
                </c:pt>
                <c:pt idx="71">
                  <c:v>65.916264784000006</c:v>
                </c:pt>
                <c:pt idx="72">
                  <c:v>64.690602299000005</c:v>
                </c:pt>
                <c:pt idx="73">
                  <c:v>65.242917164999994</c:v>
                </c:pt>
                <c:pt idx="74">
                  <c:v>66.783791485999998</c:v>
                </c:pt>
                <c:pt idx="75">
                  <c:v>67.832778802000007</c:v>
                </c:pt>
                <c:pt idx="76">
                  <c:v>66.773205747000006</c:v>
                </c:pt>
                <c:pt idx="77">
                  <c:v>66.543899444000004</c:v>
                </c:pt>
                <c:pt idx="78">
                  <c:v>66.524387458000007</c:v>
                </c:pt>
                <c:pt idx="79">
                  <c:v>66.220128033999998</c:v>
                </c:pt>
                <c:pt idx="80">
                  <c:v>66.007934672999994</c:v>
                </c:pt>
                <c:pt idx="81">
                  <c:v>65.601482106000006</c:v>
                </c:pt>
                <c:pt idx="82">
                  <c:v>65.020055849000002</c:v>
                </c:pt>
                <c:pt idx="83">
                  <c:v>66.346426015999995</c:v>
                </c:pt>
              </c:numCache>
            </c:numRef>
          </c:val>
          <c:smooth val="0"/>
        </c:ser>
        <c:dLbls>
          <c:showLegendKey val="0"/>
          <c:showVal val="0"/>
          <c:showCatName val="0"/>
          <c:showSerName val="0"/>
          <c:showPercent val="0"/>
          <c:showBubbleSize val="0"/>
        </c:dLbls>
        <c:marker val="1"/>
        <c:smooth val="0"/>
        <c:axId val="184448848"/>
        <c:axId val="184449408"/>
      </c:lineChart>
      <c:scatterChart>
        <c:scatterStyle val="lineMarker"/>
        <c:varyColors val="0"/>
        <c:ser>
          <c:idx val="3"/>
          <c:order val="3"/>
          <c:tx>
            <c:strRef>
              <c:f>'Fig12'!$B$116</c:f>
              <c:strCache>
                <c:ptCount val="1"/>
                <c:pt idx="0">
                  <c:v>Forecast</c:v>
                </c:pt>
              </c:strCache>
            </c:strRef>
          </c:tx>
          <c:spPr>
            <a:ln w="22225">
              <a:solidFill>
                <a:schemeClr val="bg1">
                  <a:lumMod val="65000"/>
                </a:schemeClr>
              </a:solidFill>
              <a:prstDash val="sysDash"/>
            </a:ln>
          </c:spPr>
          <c:marker>
            <c:symbol val="none"/>
          </c:marker>
          <c:dLbls>
            <c:dLbl>
              <c:idx val="0"/>
              <c:delete val="1"/>
              <c:extLst>
                <c:ext xmlns:c15="http://schemas.microsoft.com/office/drawing/2012/chart" uri="{CE6537A1-D6FC-4f65-9D91-7224C49458BB}"/>
              </c:extLst>
            </c:dLbl>
            <c:dLbl>
              <c:idx val="1"/>
              <c:layout>
                <c:manualLayout>
                  <c:x val="2.5346282934145425E-2"/>
                  <c:y val="3.5515846951291889E-2"/>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'Fig12'!$A$117:$A$118</c:f>
              <c:numCache>
                <c:formatCode>General</c:formatCode>
                <c:ptCount val="2"/>
                <c:pt idx="0">
                  <c:v>69</c:v>
                </c:pt>
                <c:pt idx="1">
                  <c:v>69</c:v>
                </c:pt>
              </c:numCache>
            </c:numRef>
          </c:xVal>
          <c:yVal>
            <c:numRef>
              <c:f>'Fig12'!$B$117:$B$118</c:f>
              <c:numCache>
                <c:formatCode>General</c:formatCode>
                <c:ptCount val="2"/>
                <c:pt idx="0">
                  <c:v>0</c:v>
                </c:pt>
                <c:pt idx="1">
                  <c:v>1</c:v>
                </c:pt>
              </c:numCache>
            </c:numRef>
          </c:yVal>
          <c:smooth val="0"/>
        </c:ser>
        <c:dLbls>
          <c:showLegendKey val="0"/>
          <c:showVal val="0"/>
          <c:showCatName val="0"/>
          <c:showSerName val="0"/>
          <c:showPercent val="0"/>
          <c:showBubbleSize val="0"/>
        </c:dLbls>
        <c:axId val="184449968"/>
        <c:axId val="184450528"/>
      </c:scatterChart>
      <c:dateAx>
        <c:axId val="184448848"/>
        <c:scaling>
          <c:orientation val="minMax"/>
        </c:scaling>
        <c:delete val="0"/>
        <c:axPos val="b"/>
        <c:numFmt formatCode="mmm\ yyyy" sourceLinked="0"/>
        <c:majorTickMark val="cross"/>
        <c:minorTickMark val="out"/>
        <c:tickLblPos val="nextTo"/>
        <c:spPr>
          <a:ln w="12700">
            <a:solidFill>
              <a:schemeClr val="tx1"/>
            </a:solidFill>
          </a:ln>
        </c:spPr>
        <c:crossAx val="184449408"/>
        <c:crosses val="autoZero"/>
        <c:auto val="0"/>
        <c:lblOffset val="100"/>
        <c:baseTimeUnit val="months"/>
        <c:majorUnit val="12"/>
        <c:majorTimeUnit val="months"/>
        <c:minorUnit val="1"/>
        <c:minorTimeUnit val="months"/>
      </c:dateAx>
      <c:valAx>
        <c:axId val="184449408"/>
        <c:scaling>
          <c:orientation val="minMax"/>
          <c:max val="80"/>
          <c:min val="45"/>
        </c:scaling>
        <c:delete val="0"/>
        <c:axPos val="l"/>
        <c:majorGridlines>
          <c:spPr>
            <a:ln>
              <a:solidFill>
                <a:schemeClr val="bg1">
                  <a:lumMod val="65000"/>
                </a:schemeClr>
              </a:solidFill>
            </a:ln>
          </c:spPr>
        </c:majorGridlines>
        <c:numFmt formatCode="0" sourceLinked="1"/>
        <c:majorTickMark val="out"/>
        <c:minorTickMark val="none"/>
        <c:tickLblPos val="nextTo"/>
        <c:spPr>
          <a:ln>
            <a:noFill/>
          </a:ln>
        </c:spPr>
        <c:crossAx val="184448848"/>
        <c:crosses val="autoZero"/>
        <c:crossBetween val="between"/>
      </c:valAx>
      <c:valAx>
        <c:axId val="184449968"/>
        <c:scaling>
          <c:orientation val="minMax"/>
          <c:max val="84"/>
          <c:min val="0"/>
        </c:scaling>
        <c:delete val="0"/>
        <c:axPos val="t"/>
        <c:numFmt formatCode="General" sourceLinked="1"/>
        <c:majorTickMark val="none"/>
        <c:minorTickMark val="none"/>
        <c:tickLblPos val="none"/>
        <c:spPr>
          <a:ln>
            <a:noFill/>
          </a:ln>
        </c:spPr>
        <c:crossAx val="184450528"/>
        <c:crosses val="max"/>
        <c:crossBetween val="midCat"/>
      </c:valAx>
      <c:valAx>
        <c:axId val="184450528"/>
        <c:scaling>
          <c:orientation val="minMax"/>
          <c:max val="1"/>
          <c:min val="0"/>
        </c:scaling>
        <c:delete val="0"/>
        <c:axPos val="r"/>
        <c:numFmt formatCode="General" sourceLinked="1"/>
        <c:majorTickMark val="none"/>
        <c:minorTickMark val="none"/>
        <c:tickLblPos val="none"/>
        <c:spPr>
          <a:ln>
            <a:noFill/>
          </a:ln>
        </c:spPr>
        <c:crossAx val="184449968"/>
        <c:crosses val="max"/>
        <c:crossBetween val="midCat"/>
      </c:valAx>
      <c:spPr>
        <a:ln>
          <a:noFill/>
        </a:ln>
      </c:spPr>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5790526184227E-2"/>
          <c:y val="3.228646436202371E-2"/>
          <c:w val="0.89050518685164359"/>
          <c:h val="0.81792484673488719"/>
        </c:manualLayout>
      </c:layout>
      <c:bubbleChart>
        <c:varyColors val="0"/>
        <c:ser>
          <c:idx val="0"/>
          <c:order val="0"/>
          <c:tx>
            <c:strRef>
              <c:f>Data!$B$1</c:f>
              <c:strCache>
                <c:ptCount val="1"/>
                <c:pt idx="0">
                  <c:v>U.S.</c:v>
                </c:pt>
              </c:strCache>
            </c:strRef>
          </c:tx>
          <c:spPr>
            <a:solidFill>
              <a:schemeClr val="accent1">
                <a:alpha val="50000"/>
              </a:schemeClr>
            </a:solidFill>
          </c:spPr>
          <c:invertIfNegative val="0"/>
          <c:dLbls>
            <c:dLbl>
              <c:idx val="0"/>
              <c:layout>
                <c:manualLayout>
                  <c:x val="-0.11508086489188853"/>
                  <c:y val="-6.4014478765419575E-2"/>
                </c:manualLayout>
              </c:layout>
              <c:tx>
                <c:rich>
                  <a:bodyPr/>
                  <a:lstStyle/>
                  <a:p>
                    <a:r>
                      <a:rPr lang="en-US"/>
                      <a:t>United States</a:t>
                    </a:r>
                  </a:p>
                </c:rich>
              </c:tx>
              <c:dLblPos val="r"/>
              <c:showLegendKey val="0"/>
              <c:showVal val="0"/>
              <c:showCatName val="0"/>
              <c:showSerName val="1"/>
              <c:showPercent val="0"/>
              <c:showBubbleSize val="0"/>
              <c:extLst>
                <c:ext xmlns:c15="http://schemas.microsoft.com/office/drawing/2012/chart" uri="{CE6537A1-D6FC-4f65-9D91-7224C49458BB}">
                  <c15:layout>
                    <c:manualLayout>
                      <c:w val="0.12757355330583675"/>
                      <c:h val="0.10467574329234677"/>
                    </c:manualLayout>
                  </c15:layout>
                </c:ext>
              </c:extLst>
            </c:dLbl>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Data!$B$4</c:f>
              <c:numCache>
                <c:formatCode>General</c:formatCode>
                <c:ptCount val="1"/>
                <c:pt idx="0">
                  <c:v>1.7</c:v>
                </c:pt>
              </c:numCache>
            </c:numRef>
          </c:xVal>
          <c:yVal>
            <c:numRef>
              <c:f>Data!$B$3</c:f>
              <c:numCache>
                <c:formatCode>General</c:formatCode>
                <c:ptCount val="1"/>
                <c:pt idx="0">
                  <c:v>0.7</c:v>
                </c:pt>
              </c:numCache>
            </c:numRef>
          </c:yVal>
          <c:bubbleSize>
            <c:numRef>
              <c:f>Data!$B$2</c:f>
              <c:numCache>
                <c:formatCode>General</c:formatCode>
                <c:ptCount val="1"/>
                <c:pt idx="0">
                  <c:v>1.9</c:v>
                </c:pt>
              </c:numCache>
            </c:numRef>
          </c:bubbleSize>
          <c:bubble3D val="0"/>
        </c:ser>
        <c:ser>
          <c:idx val="6"/>
          <c:order val="1"/>
          <c:tx>
            <c:strRef>
              <c:f>Data!$C$1</c:f>
              <c:strCache>
                <c:ptCount val="1"/>
                <c:pt idx="0">
                  <c:v>OECD Europe</c:v>
                </c:pt>
              </c:strCache>
            </c:strRef>
          </c:tx>
          <c:spPr>
            <a:solidFill>
              <a:schemeClr val="accent1">
                <a:alpha val="50000"/>
              </a:schemeClr>
            </a:solidFill>
            <a:ln w="25400">
              <a:noFill/>
            </a:ln>
          </c:spPr>
          <c:invertIfNegative val="0"/>
          <c:dLbls>
            <c:dLbl>
              <c:idx val="0"/>
              <c:layout>
                <c:manualLayout>
                  <c:x val="-0.18886419760853906"/>
                  <c:y val="-5.3642618015471995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9.8250099880143799E-2"/>
                      <c:h val="0.1394708068402272"/>
                    </c:manualLayout>
                  </c15:layout>
                </c:ext>
              </c:extLst>
            </c:dLbl>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Data!$C$4</c:f>
              <c:numCache>
                <c:formatCode>General</c:formatCode>
                <c:ptCount val="1"/>
                <c:pt idx="0">
                  <c:v>1.5</c:v>
                </c:pt>
              </c:numCache>
            </c:numRef>
          </c:xVal>
          <c:yVal>
            <c:numRef>
              <c:f>Data!$C$3</c:f>
              <c:numCache>
                <c:formatCode>General</c:formatCode>
                <c:ptCount val="1"/>
                <c:pt idx="0">
                  <c:v>0.2</c:v>
                </c:pt>
              </c:numCache>
            </c:numRef>
          </c:yVal>
          <c:bubbleSize>
            <c:numRef>
              <c:f>Data!$C$2</c:f>
              <c:numCache>
                <c:formatCode>General</c:formatCode>
                <c:ptCount val="1"/>
                <c:pt idx="0">
                  <c:v>1.1000000000000001</c:v>
                </c:pt>
              </c:numCache>
            </c:numRef>
          </c:bubbleSize>
          <c:bubble3D val="0"/>
        </c:ser>
        <c:ser>
          <c:idx val="1"/>
          <c:order val="2"/>
          <c:tx>
            <c:strRef>
              <c:f>Data!$D$1</c:f>
              <c:strCache>
                <c:ptCount val="1"/>
                <c:pt idx="0">
                  <c:v>Japan</c:v>
                </c:pt>
              </c:strCache>
            </c:strRef>
          </c:tx>
          <c:spPr>
            <a:solidFill>
              <a:schemeClr val="accent1">
                <a:alpha val="50000"/>
              </a:schemeClr>
            </a:solidFill>
            <a:ln w="25400">
              <a:noFill/>
            </a:ln>
          </c:spPr>
          <c:invertIfNegative val="0"/>
          <c:dLbls>
            <c:dLbl>
              <c:idx val="0"/>
              <c:layout>
                <c:manualLayout>
                  <c:x val="-0.11506192568917299"/>
                  <c:y val="-2.8996009738092971E-3"/>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Data!$D$4</c:f>
              <c:numCache>
                <c:formatCode>General</c:formatCode>
                <c:ptCount val="1"/>
                <c:pt idx="0">
                  <c:v>1</c:v>
                </c:pt>
              </c:numCache>
            </c:numRef>
          </c:xVal>
          <c:yVal>
            <c:numRef>
              <c:f>Data!$D$3</c:f>
              <c:numCache>
                <c:formatCode>General</c:formatCode>
                <c:ptCount val="1"/>
                <c:pt idx="0">
                  <c:v>-0.4</c:v>
                </c:pt>
              </c:numCache>
            </c:numRef>
          </c:yVal>
          <c:bubbleSize>
            <c:numRef>
              <c:f>Data!$D$2</c:f>
              <c:numCache>
                <c:formatCode>General</c:formatCode>
                <c:ptCount val="1"/>
                <c:pt idx="0">
                  <c:v>0.5</c:v>
                </c:pt>
              </c:numCache>
            </c:numRef>
          </c:bubbleSize>
          <c:bubble3D val="0"/>
        </c:ser>
        <c:ser>
          <c:idx val="7"/>
          <c:order val="3"/>
          <c:tx>
            <c:strRef>
              <c:f>Data!$E$1</c:f>
              <c:strCache>
                <c:ptCount val="1"/>
                <c:pt idx="0">
                  <c:v>South Korea</c:v>
                </c:pt>
              </c:strCache>
            </c:strRef>
          </c:tx>
          <c:spPr>
            <a:solidFill>
              <a:schemeClr val="accent1">
                <a:alpha val="50000"/>
              </a:schemeClr>
            </a:solidFill>
            <a:ln w="25400">
              <a:noFill/>
            </a:ln>
          </c:spPr>
          <c:invertIfNegative val="0"/>
          <c:dLbls>
            <c:dLbl>
              <c:idx val="0"/>
              <c:layout>
                <c:manualLayout>
                  <c:x val="-9.9826209223847023E-2"/>
                  <c:y val="0.1536786713374178"/>
                </c:manualLayout>
              </c:layout>
              <c:showLegendKey val="0"/>
              <c:showVal val="0"/>
              <c:showCatName val="0"/>
              <c:showSerName val="1"/>
              <c:showPercent val="0"/>
              <c:showBubbleSize val="0"/>
              <c:extLst>
                <c:ext xmlns:c15="http://schemas.microsoft.com/office/drawing/2012/chart" uri="{CE6537A1-D6FC-4f65-9D91-7224C49458BB}">
                  <c15:layout>
                    <c:manualLayout>
                      <c:w val="0.12887114110736156"/>
                      <c:h val="0.11337443793587279"/>
                    </c:manualLayout>
                  </c15:layout>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Data!$E$4</c:f>
              <c:numCache>
                <c:formatCode>General</c:formatCode>
                <c:ptCount val="1"/>
                <c:pt idx="0">
                  <c:v>1.8</c:v>
                </c:pt>
              </c:numCache>
            </c:numRef>
          </c:xVal>
          <c:yVal>
            <c:numRef>
              <c:f>Data!$E$3</c:f>
              <c:numCache>
                <c:formatCode>General</c:formatCode>
                <c:ptCount val="1"/>
                <c:pt idx="0">
                  <c:v>0.2</c:v>
                </c:pt>
              </c:numCache>
            </c:numRef>
          </c:yVal>
          <c:bubbleSize>
            <c:numRef>
              <c:f>Data!$E$2</c:f>
              <c:numCache>
                <c:formatCode>General</c:formatCode>
                <c:ptCount val="1"/>
                <c:pt idx="0">
                  <c:v>0.6</c:v>
                </c:pt>
              </c:numCache>
            </c:numRef>
          </c:bubbleSize>
          <c:bubble3D val="0"/>
        </c:ser>
        <c:ser>
          <c:idx val="2"/>
          <c:order val="4"/>
          <c:tx>
            <c:strRef>
              <c:f>Data!$F$1</c:f>
              <c:strCache>
                <c:ptCount val="1"/>
                <c:pt idx="0">
                  <c:v>China</c:v>
                </c:pt>
              </c:strCache>
            </c:strRef>
          </c:tx>
          <c:spPr>
            <a:solidFill>
              <a:schemeClr val="accent5">
                <a:alpha val="50000"/>
              </a:schemeClr>
            </a:solidFill>
            <a:ln w="25400">
              <a:noFill/>
            </a:ln>
          </c:spPr>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Data!$F$4</c:f>
              <c:numCache>
                <c:formatCode>General</c:formatCode>
                <c:ptCount val="1"/>
                <c:pt idx="0">
                  <c:v>4.5999999999999996</c:v>
                </c:pt>
              </c:numCache>
            </c:numRef>
          </c:xVal>
          <c:yVal>
            <c:numRef>
              <c:f>Data!$F$3</c:f>
              <c:numCache>
                <c:formatCode>General</c:formatCode>
                <c:ptCount val="1"/>
                <c:pt idx="0">
                  <c:v>0.1</c:v>
                </c:pt>
              </c:numCache>
            </c:numRef>
          </c:yVal>
          <c:bubbleSize>
            <c:numRef>
              <c:f>Data!$F$2</c:f>
              <c:numCache>
                <c:formatCode>General</c:formatCode>
                <c:ptCount val="1"/>
                <c:pt idx="0">
                  <c:v>2.8</c:v>
                </c:pt>
              </c:numCache>
            </c:numRef>
          </c:bubbleSize>
          <c:bubble3D val="0"/>
        </c:ser>
        <c:ser>
          <c:idx val="8"/>
          <c:order val="5"/>
          <c:tx>
            <c:strRef>
              <c:f>Data!$G$1</c:f>
              <c:strCache>
                <c:ptCount val="1"/>
                <c:pt idx="0">
                  <c:v>India</c:v>
                </c:pt>
              </c:strCache>
            </c:strRef>
          </c:tx>
          <c:spPr>
            <a:solidFill>
              <a:schemeClr val="accent5">
                <a:alpha val="50000"/>
              </a:schemeClr>
            </a:solidFill>
            <a:ln w="25400">
              <a:noFill/>
            </a:ln>
          </c:spPr>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Data!$G$4</c:f>
              <c:numCache>
                <c:formatCode>General</c:formatCode>
                <c:ptCount val="1"/>
                <c:pt idx="0">
                  <c:v>4.7</c:v>
                </c:pt>
              </c:numCache>
            </c:numRef>
          </c:xVal>
          <c:yVal>
            <c:numRef>
              <c:f>Data!$G$3</c:f>
              <c:numCache>
                <c:formatCode>General</c:formatCode>
                <c:ptCount val="1"/>
                <c:pt idx="0">
                  <c:v>0.8</c:v>
                </c:pt>
              </c:numCache>
            </c:numRef>
          </c:yVal>
          <c:bubbleSize>
            <c:numRef>
              <c:f>Data!$G$2</c:f>
              <c:numCache>
                <c:formatCode>General</c:formatCode>
                <c:ptCount val="1"/>
                <c:pt idx="0">
                  <c:v>2.2999999999999998</c:v>
                </c:pt>
              </c:numCache>
            </c:numRef>
          </c:bubbleSize>
          <c:bubble3D val="0"/>
        </c:ser>
        <c:ser>
          <c:idx val="10"/>
          <c:order val="6"/>
          <c:tx>
            <c:strRef>
              <c:f>Data!$K$1</c:f>
              <c:strCache>
                <c:ptCount val="1"/>
                <c:pt idx="0">
                  <c:v>Russia</c:v>
                </c:pt>
              </c:strCache>
            </c:strRef>
          </c:tx>
          <c:spPr>
            <a:solidFill>
              <a:schemeClr val="accent5">
                <a:alpha val="50000"/>
              </a:schemeClr>
            </a:solidFill>
            <a:ln w="25400">
              <a:noFill/>
            </a:ln>
          </c:spPr>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Data!$K$4</c:f>
              <c:numCache>
                <c:formatCode>General</c:formatCode>
                <c:ptCount val="1"/>
                <c:pt idx="0">
                  <c:v>2.4</c:v>
                </c:pt>
              </c:numCache>
            </c:numRef>
          </c:xVal>
          <c:yVal>
            <c:numRef>
              <c:f>Data!$K$3</c:f>
              <c:numCache>
                <c:formatCode>General</c:formatCode>
                <c:ptCount val="1"/>
                <c:pt idx="0">
                  <c:v>-0.4</c:v>
                </c:pt>
              </c:numCache>
            </c:numRef>
          </c:yVal>
          <c:bubbleSize>
            <c:numRef>
              <c:f>Data!$K$2</c:f>
              <c:numCache>
                <c:formatCode>General</c:formatCode>
                <c:ptCount val="1"/>
                <c:pt idx="0">
                  <c:v>1.7</c:v>
                </c:pt>
              </c:numCache>
            </c:numRef>
          </c:bubbleSize>
          <c:bubble3D val="0"/>
        </c:ser>
        <c:ser>
          <c:idx val="3"/>
          <c:order val="7"/>
          <c:tx>
            <c:strRef>
              <c:f>Data!$H$1</c:f>
              <c:strCache>
                <c:ptCount val="1"/>
                <c:pt idx="0">
                  <c:v>Brazil</c:v>
                </c:pt>
              </c:strCache>
            </c:strRef>
          </c:tx>
          <c:spPr>
            <a:solidFill>
              <a:schemeClr val="accent5">
                <a:alpha val="50000"/>
              </a:schemeClr>
            </a:solidFill>
            <a:ln w="25400">
              <a:noFill/>
            </a:ln>
          </c:spPr>
          <c:invertIfNegative val="0"/>
          <c:dLbls>
            <c:dLbl>
              <c:idx val="0"/>
              <c:layout>
                <c:manualLayout>
                  <c:x val="3.1961646024770275E-3"/>
                  <c:y val="4.6393615580948754E-2"/>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Data!$H$4</c:f>
              <c:numCache>
                <c:formatCode>General</c:formatCode>
                <c:ptCount val="1"/>
                <c:pt idx="0">
                  <c:v>1.9</c:v>
                </c:pt>
              </c:numCache>
            </c:numRef>
          </c:xVal>
          <c:yVal>
            <c:numRef>
              <c:f>Data!$H$3</c:f>
              <c:numCache>
                <c:formatCode>General</c:formatCode>
                <c:ptCount val="1"/>
                <c:pt idx="0">
                  <c:v>0.5</c:v>
                </c:pt>
              </c:numCache>
            </c:numRef>
          </c:yVal>
          <c:bubbleSize>
            <c:numRef>
              <c:f>Data!$H$2</c:f>
              <c:numCache>
                <c:formatCode>General</c:formatCode>
                <c:ptCount val="1"/>
                <c:pt idx="0">
                  <c:v>0.7</c:v>
                </c:pt>
              </c:numCache>
            </c:numRef>
          </c:bubbleSize>
          <c:bubble3D val="0"/>
        </c:ser>
        <c:ser>
          <c:idx val="4"/>
          <c:order val="8"/>
          <c:tx>
            <c:strRef>
              <c:f>Data!$J$1</c:f>
              <c:strCache>
                <c:ptCount val="1"/>
                <c:pt idx="0">
                  <c:v>Africa</c:v>
                </c:pt>
              </c:strCache>
            </c:strRef>
          </c:tx>
          <c:spPr>
            <a:solidFill>
              <a:schemeClr val="accent3">
                <a:alpha val="50000"/>
              </a:schemeClr>
            </a:solidFill>
            <a:ln w="25400">
              <a:noFill/>
            </a:ln>
          </c:spPr>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Data!$J$4</c:f>
              <c:numCache>
                <c:formatCode>General</c:formatCode>
                <c:ptCount val="1"/>
                <c:pt idx="0">
                  <c:v>2.7</c:v>
                </c:pt>
              </c:numCache>
            </c:numRef>
          </c:xVal>
          <c:yVal>
            <c:numRef>
              <c:f>Data!$J$3</c:f>
              <c:numCache>
                <c:formatCode>General</c:formatCode>
                <c:ptCount val="1"/>
                <c:pt idx="0">
                  <c:v>2.1</c:v>
                </c:pt>
              </c:numCache>
            </c:numRef>
          </c:yVal>
          <c:bubbleSize>
            <c:numRef>
              <c:f>Data!$J$2</c:f>
              <c:numCache>
                <c:formatCode>General</c:formatCode>
                <c:ptCount val="1"/>
                <c:pt idx="0">
                  <c:v>2.2000000000000002</c:v>
                </c:pt>
              </c:numCache>
            </c:numRef>
          </c:bubbleSize>
          <c:bubble3D val="0"/>
        </c:ser>
        <c:ser>
          <c:idx val="9"/>
          <c:order val="9"/>
          <c:tx>
            <c:strRef>
              <c:f>Data!$I$1</c:f>
              <c:strCache>
                <c:ptCount val="1"/>
                <c:pt idx="0">
                  <c:v>Middle East</c:v>
                </c:pt>
              </c:strCache>
            </c:strRef>
          </c:tx>
          <c:spPr>
            <a:solidFill>
              <a:schemeClr val="accent3">
                <a:alpha val="50000"/>
              </a:schemeClr>
            </a:solidFill>
            <a:ln w="25400">
              <a:noFill/>
            </a:ln>
          </c:spPr>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Data!$I$4</c:f>
              <c:numCache>
                <c:formatCode>General</c:formatCode>
                <c:ptCount val="1"/>
                <c:pt idx="0">
                  <c:v>2</c:v>
                </c:pt>
              </c:numCache>
            </c:numRef>
          </c:xVal>
          <c:yVal>
            <c:numRef>
              <c:f>Data!$I$3</c:f>
              <c:numCache>
                <c:formatCode>General</c:formatCode>
                <c:ptCount val="1"/>
                <c:pt idx="0">
                  <c:v>1.7</c:v>
                </c:pt>
              </c:numCache>
            </c:numRef>
          </c:yVal>
          <c:bubbleSize>
            <c:numRef>
              <c:f>Data!$I$2</c:f>
              <c:numCache>
                <c:formatCode>General</c:formatCode>
                <c:ptCount val="1"/>
                <c:pt idx="0">
                  <c:v>1.3</c:v>
                </c:pt>
              </c:numCache>
            </c:numRef>
          </c:bubbleSize>
          <c:bubble3D val="0"/>
        </c:ser>
        <c:ser>
          <c:idx val="5"/>
          <c:order val="10"/>
          <c:tx>
            <c:strRef>
              <c:f>Data!$L$1</c:f>
              <c:strCache>
                <c:ptCount val="1"/>
                <c:pt idx="0">
                  <c:v>World average (1.86% annual decrease in energy intensity)</c:v>
                </c:pt>
              </c:strCache>
            </c:strRef>
          </c:tx>
          <c:spPr>
            <a:noFill/>
            <a:ln w="12700">
              <a:solidFill>
                <a:schemeClr val="tx1"/>
              </a:solidFill>
            </a:ln>
          </c:spPr>
          <c:invertIfNegative val="0"/>
          <c:dLbls>
            <c:dLbl>
              <c:idx val="0"/>
              <c:layout>
                <c:manualLayout>
                  <c:x val="2.0581133735630239E-2"/>
                  <c:y val="7.4225300183880433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2474105736782902"/>
                      <c:h val="0.2241392025048706"/>
                    </c:manualLayout>
                  </c15:layout>
                </c:ext>
              </c:extLst>
            </c:dLbl>
            <c:spPr>
              <a:noFill/>
              <a:ln>
                <a:noFill/>
              </a:ln>
              <a:effectLst/>
            </c:spPr>
            <c:dLblPos val="t"/>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Data!$L$4</c:f>
              <c:numCache>
                <c:formatCode>General</c:formatCode>
                <c:ptCount val="1"/>
                <c:pt idx="0">
                  <c:v>2.4500000000000002</c:v>
                </c:pt>
              </c:numCache>
            </c:numRef>
          </c:xVal>
          <c:yVal>
            <c:numRef>
              <c:f>Data!$L$3</c:f>
              <c:numCache>
                <c:formatCode>General</c:formatCode>
                <c:ptCount val="1"/>
                <c:pt idx="0">
                  <c:v>0.87</c:v>
                </c:pt>
              </c:numCache>
            </c:numRef>
          </c:yVal>
          <c:bubbleSize>
            <c:numRef>
              <c:f>Data!$L$2</c:f>
              <c:numCache>
                <c:formatCode>General</c:formatCode>
                <c:ptCount val="1"/>
                <c:pt idx="0">
                  <c:v>1.86</c:v>
                </c:pt>
              </c:numCache>
            </c:numRef>
          </c:bubbleSize>
          <c:bubble3D val="0"/>
        </c:ser>
        <c:dLbls>
          <c:showLegendKey val="0"/>
          <c:showVal val="0"/>
          <c:showCatName val="0"/>
          <c:showSerName val="0"/>
          <c:showPercent val="0"/>
          <c:showBubbleSize val="0"/>
        </c:dLbls>
        <c:bubbleScale val="100"/>
        <c:showNegBubbles val="0"/>
        <c:axId val="186874592"/>
        <c:axId val="186875152"/>
      </c:bubbleChart>
      <c:valAx>
        <c:axId val="186874592"/>
        <c:scaling>
          <c:orientation val="minMax"/>
          <c:max val="5.0999999999999996"/>
          <c:min val="0"/>
        </c:scaling>
        <c:delete val="0"/>
        <c:axPos val="b"/>
        <c:title>
          <c:tx>
            <c:rich>
              <a:bodyPr/>
              <a:lstStyle/>
              <a:p>
                <a:pPr>
                  <a:defRPr/>
                </a:pPr>
                <a:r>
                  <a:rPr lang="en-US"/>
                  <a:t>GDP per capita growth (%)</a:t>
                </a:r>
              </a:p>
            </c:rich>
          </c:tx>
          <c:layout>
            <c:manualLayout>
              <c:xMode val="edge"/>
              <c:yMode val="edge"/>
              <c:x val="0.38406976195494541"/>
              <c:y val="0.94171802042643316"/>
            </c:manualLayout>
          </c:layout>
          <c:overlay val="0"/>
        </c:title>
        <c:numFmt formatCode="#,##0.0" sourceLinked="0"/>
        <c:majorTickMark val="out"/>
        <c:minorTickMark val="none"/>
        <c:tickLblPos val="low"/>
        <c:spPr>
          <a:ln w="12700">
            <a:solidFill>
              <a:schemeClr val="tx1"/>
            </a:solidFill>
          </a:ln>
        </c:spPr>
        <c:crossAx val="186875152"/>
        <c:crosses val="autoZero"/>
        <c:crossBetween val="midCat"/>
        <c:majorUnit val="1"/>
        <c:minorUnit val="0.5"/>
      </c:valAx>
      <c:valAx>
        <c:axId val="186875152"/>
        <c:scaling>
          <c:orientation val="minMax"/>
        </c:scaling>
        <c:delete val="0"/>
        <c:axPos val="l"/>
        <c:majorGridlines>
          <c:spPr>
            <a:ln>
              <a:solidFill>
                <a:schemeClr val="bg1">
                  <a:lumMod val="65000"/>
                </a:schemeClr>
              </a:solidFill>
            </a:ln>
          </c:spPr>
        </c:majorGridlines>
        <c:title>
          <c:tx>
            <c:rich>
              <a:bodyPr/>
              <a:lstStyle/>
              <a:p>
                <a:pPr>
                  <a:defRPr/>
                </a:pPr>
                <a:r>
                  <a:rPr lang="en-US"/>
                  <a:t>Population growth (%)</a:t>
                </a:r>
              </a:p>
            </c:rich>
          </c:tx>
          <c:layout>
            <c:manualLayout>
              <c:xMode val="edge"/>
              <c:yMode val="edge"/>
              <c:x val="4.6344386735916896E-3"/>
              <c:y val="0.24402744986030545"/>
            </c:manualLayout>
          </c:layout>
          <c:overlay val="0"/>
        </c:title>
        <c:numFmt formatCode="#,##0.0" sourceLinked="0"/>
        <c:majorTickMark val="out"/>
        <c:minorTickMark val="none"/>
        <c:tickLblPos val="low"/>
        <c:spPr>
          <a:ln>
            <a:noFill/>
          </a:ln>
        </c:spPr>
        <c:crossAx val="186874592"/>
        <c:crossesAt val="0"/>
        <c:crossBetween val="midCat"/>
        <c:majorUnit val="1"/>
        <c:minorUnit val="0.5"/>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558430196225475E-2"/>
          <c:y val="6.3269293248518862E-2"/>
          <c:w val="0.91872715910511182"/>
          <c:h val="0.82433396588115226"/>
        </c:manualLayout>
      </c:layout>
      <c:lineChart>
        <c:grouping val="standard"/>
        <c:varyColors val="0"/>
        <c:ser>
          <c:idx val="0"/>
          <c:order val="0"/>
          <c:tx>
            <c:strRef>
              <c:f>Sheet1!$A$2</c:f>
              <c:strCache>
                <c:ptCount val="1"/>
                <c:pt idx="0">
                  <c:v>Reference case 2015</c:v>
                </c:pt>
              </c:strCache>
            </c:strRef>
          </c:tx>
          <c:spPr>
            <a:ln w="22225">
              <a:solidFill>
                <a:srgbClr val="000000"/>
              </a:solidFill>
              <a:prstDash val="sysDot"/>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General</c:formatCode>
                <c:ptCount val="51"/>
                <c:pt idx="20">
                  <c:v>86.797461999999996</c:v>
                </c:pt>
                <c:pt idx="21">
                  <c:v>119.00266999999999</c:v>
                </c:pt>
                <c:pt idx="22">
                  <c:v>117.308014</c:v>
                </c:pt>
                <c:pt idx="23">
                  <c:v>112.46597300000001</c:v>
                </c:pt>
                <c:pt idx="24">
                  <c:v>100.909637</c:v>
                </c:pt>
                <c:pt idx="25">
                  <c:v>57.582999999999998</c:v>
                </c:pt>
                <c:pt idx="26">
                  <c:v>73.570876999999996</c:v>
                </c:pt>
                <c:pt idx="27">
                  <c:v>79.044685000000001</c:v>
                </c:pt>
                <c:pt idx="28">
                  <c:v>78.932648</c:v>
                </c:pt>
                <c:pt idx="29">
                  <c:v>80.427466999999993</c:v>
                </c:pt>
                <c:pt idx="30">
                  <c:v>81.922263999999998</c:v>
                </c:pt>
                <c:pt idx="31">
                  <c:v>84.151978</c:v>
                </c:pt>
                <c:pt idx="32">
                  <c:v>86.583243999999993</c:v>
                </c:pt>
                <c:pt idx="33">
                  <c:v>89.121696</c:v>
                </c:pt>
                <c:pt idx="34">
                  <c:v>91.725387999999995</c:v>
                </c:pt>
                <c:pt idx="35">
                  <c:v>94.341042000000002</c:v>
                </c:pt>
                <c:pt idx="36">
                  <c:v>97.171279999999996</c:v>
                </c:pt>
                <c:pt idx="37">
                  <c:v>100.08641799999999</c:v>
                </c:pt>
                <c:pt idx="38">
                  <c:v>103.089012</c:v>
                </c:pt>
                <c:pt idx="39">
                  <c:v>106.181686</c:v>
                </c:pt>
                <c:pt idx="40">
                  <c:v>109.36713399999999</c:v>
                </c:pt>
                <c:pt idx="41">
                  <c:v>112.64814800000001</c:v>
                </c:pt>
                <c:pt idx="42">
                  <c:v>116.02758799999999</c:v>
                </c:pt>
                <c:pt idx="43">
                  <c:v>119.502365</c:v>
                </c:pt>
                <c:pt idx="44">
                  <c:v>122.895348</c:v>
                </c:pt>
                <c:pt idx="45">
                  <c:v>126.510368</c:v>
                </c:pt>
                <c:pt idx="46">
                  <c:v>130.24754300000001</c:v>
                </c:pt>
                <c:pt idx="47">
                  <c:v>133.884277</c:v>
                </c:pt>
                <c:pt idx="48">
                  <c:v>137.86978099999999</c:v>
                </c:pt>
                <c:pt idx="49">
                  <c:v>142.25559999999999</c:v>
                </c:pt>
                <c:pt idx="50">
                  <c:v>146.25550799999999</c:v>
                </c:pt>
              </c:numCache>
            </c:numRef>
          </c:val>
          <c:smooth val="0"/>
        </c:ser>
        <c:ser>
          <c:idx val="1"/>
          <c:order val="1"/>
          <c:tx>
            <c:strRef>
              <c:f>Sheet1!#REF!</c:f>
              <c:strCache>
                <c:ptCount val="1"/>
                <c:pt idx="0">
                  <c:v>#REF!</c:v>
                </c:pt>
              </c:strCache>
            </c:strRef>
          </c:tx>
          <c:spPr>
            <a:ln w="38100">
              <a:solidFill>
                <a:srgbClr val="A3334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Sheet1!#REF!</c:f>
              <c:numCache>
                <c:formatCode>General</c:formatCode>
                <c:ptCount val="1"/>
                <c:pt idx="0">
                  <c:v>1</c:v>
                </c:pt>
              </c:numCache>
            </c:numRef>
          </c:val>
          <c:smooth val="0"/>
        </c:ser>
        <c:ser>
          <c:idx val="2"/>
          <c:order val="2"/>
          <c:tx>
            <c:strRef>
              <c:f>Sheet1!$A$3</c:f>
              <c:strCache>
                <c:ptCount val="1"/>
                <c:pt idx="0">
                  <c:v>Low oil price</c:v>
                </c:pt>
              </c:strCache>
            </c:strRef>
          </c:tx>
          <c:spPr>
            <a:ln w="22225">
              <a:solidFill>
                <a:srgbClr val="BD732A"/>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General</c:formatCode>
                <c:ptCount val="51"/>
                <c:pt idx="25">
                  <c:v>52.318001000000002</c:v>
                </c:pt>
                <c:pt idx="26">
                  <c:v>35.234923999999999</c:v>
                </c:pt>
                <c:pt idx="27">
                  <c:v>36.376140999999997</c:v>
                </c:pt>
                <c:pt idx="28">
                  <c:v>36.875107</c:v>
                </c:pt>
                <c:pt idx="29">
                  <c:v>37.601939999999999</c:v>
                </c:pt>
                <c:pt idx="30">
                  <c:v>37.949447999999997</c:v>
                </c:pt>
                <c:pt idx="31">
                  <c:v>39.044266</c:v>
                </c:pt>
                <c:pt idx="32">
                  <c:v>40.093525</c:v>
                </c:pt>
                <c:pt idx="33">
                  <c:v>41.274352999999998</c:v>
                </c:pt>
                <c:pt idx="34">
                  <c:v>42.148887999999999</c:v>
                </c:pt>
                <c:pt idx="35">
                  <c:v>43.088237999999997</c:v>
                </c:pt>
                <c:pt idx="36">
                  <c:v>44.020251999999999</c:v>
                </c:pt>
                <c:pt idx="37">
                  <c:v>45.215007999999997</c:v>
                </c:pt>
                <c:pt idx="38">
                  <c:v>46.616641999999999</c:v>
                </c:pt>
                <c:pt idx="39">
                  <c:v>48.021709000000001</c:v>
                </c:pt>
                <c:pt idx="40">
                  <c:v>48.941417999999999</c:v>
                </c:pt>
                <c:pt idx="41">
                  <c:v>50.729771</c:v>
                </c:pt>
                <c:pt idx="42">
                  <c:v>52.653080000000003</c:v>
                </c:pt>
                <c:pt idx="43">
                  <c:v>54.710231999999998</c:v>
                </c:pt>
                <c:pt idx="44">
                  <c:v>57.097889000000002</c:v>
                </c:pt>
                <c:pt idx="45">
                  <c:v>59.226151000000002</c:v>
                </c:pt>
                <c:pt idx="46">
                  <c:v>61.763733000000002</c:v>
                </c:pt>
                <c:pt idx="47">
                  <c:v>64.325417000000002</c:v>
                </c:pt>
                <c:pt idx="48">
                  <c:v>67.149108999999996</c:v>
                </c:pt>
                <c:pt idx="49">
                  <c:v>70.147796999999997</c:v>
                </c:pt>
                <c:pt idx="50">
                  <c:v>72.986946000000003</c:v>
                </c:pt>
              </c:numCache>
            </c:numRef>
          </c:val>
          <c:smooth val="0"/>
        </c:ser>
        <c:ser>
          <c:idx val="3"/>
          <c:order val="3"/>
          <c:tx>
            <c:strRef>
              <c:f>Sheet1!$A$4</c:f>
              <c:strCache>
                <c:ptCount val="1"/>
                <c:pt idx="0">
                  <c:v>High oil price</c:v>
                </c:pt>
              </c:strCache>
            </c:strRef>
          </c:tx>
          <c:spPr>
            <a:ln w="22225">
              <a:solidFill>
                <a:srgbClr val="0096D7"/>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General</c:formatCode>
                <c:ptCount val="51"/>
                <c:pt idx="25">
                  <c:v>52.318001000000002</c:v>
                </c:pt>
                <c:pt idx="26">
                  <c:v>111.149323</c:v>
                </c:pt>
                <c:pt idx="27">
                  <c:v>123.03627</c:v>
                </c:pt>
                <c:pt idx="28">
                  <c:v>133.04821799999999</c:v>
                </c:pt>
                <c:pt idx="29">
                  <c:v>142.82017500000001</c:v>
                </c:pt>
                <c:pt idx="30">
                  <c:v>151.61573799999999</c:v>
                </c:pt>
                <c:pt idx="31">
                  <c:v>160.304382</c:v>
                </c:pt>
                <c:pt idx="32">
                  <c:v>168.83612099999999</c:v>
                </c:pt>
                <c:pt idx="33">
                  <c:v>174.39059399999999</c:v>
                </c:pt>
                <c:pt idx="34">
                  <c:v>182.207336</c:v>
                </c:pt>
                <c:pt idx="35">
                  <c:v>187.68791200000001</c:v>
                </c:pt>
                <c:pt idx="36">
                  <c:v>191.882767</c:v>
                </c:pt>
                <c:pt idx="37">
                  <c:v>197.34468100000001</c:v>
                </c:pt>
                <c:pt idx="38">
                  <c:v>199.504242</c:v>
                </c:pt>
                <c:pt idx="39">
                  <c:v>202.092209</c:v>
                </c:pt>
                <c:pt idx="40">
                  <c:v>206.74939000000001</c:v>
                </c:pt>
                <c:pt idx="41">
                  <c:v>211.94177199999999</c:v>
                </c:pt>
                <c:pt idx="42">
                  <c:v>212.30076600000001</c:v>
                </c:pt>
                <c:pt idx="43">
                  <c:v>215.21533199999999</c:v>
                </c:pt>
                <c:pt idx="44">
                  <c:v>221.12150600000001</c:v>
                </c:pt>
                <c:pt idx="45">
                  <c:v>220.71229600000001</c:v>
                </c:pt>
                <c:pt idx="46">
                  <c:v>223.24073799999999</c:v>
                </c:pt>
                <c:pt idx="47">
                  <c:v>227.431107</c:v>
                </c:pt>
                <c:pt idx="48">
                  <c:v>227.73336800000001</c:v>
                </c:pt>
                <c:pt idx="49">
                  <c:v>227.70022599999999</c:v>
                </c:pt>
                <c:pt idx="50">
                  <c:v>229.90971400000001</c:v>
                </c:pt>
              </c:numCache>
            </c:numRef>
          </c:val>
          <c:smooth val="0"/>
        </c:ser>
        <c:ser>
          <c:idx val="4"/>
          <c:order val="4"/>
          <c:tx>
            <c:strRef>
              <c:f>Sheet1!$A$5</c:f>
              <c:strCache>
                <c:ptCount val="1"/>
                <c:pt idx="0">
                  <c:v>Reference case 2016</c:v>
                </c:pt>
              </c:strCache>
            </c:strRef>
          </c:tx>
          <c:spPr>
            <a:ln w="22225">
              <a:solidFill>
                <a:srgbClr val="00000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Sheet1!$B$5:$AZ$5</c:f>
              <c:numCache>
                <c:formatCode>0.0000</c:formatCode>
                <c:ptCount val="51"/>
                <c:pt idx="0">
                  <c:v>38.947688999999997</c:v>
                </c:pt>
                <c:pt idx="1">
                  <c:v>31.848288</c:v>
                </c:pt>
                <c:pt idx="2">
                  <c:v>30.042992000000002</c:v>
                </c:pt>
                <c:pt idx="3">
                  <c:v>25.831467</c:v>
                </c:pt>
                <c:pt idx="4">
                  <c:v>23.579226999999999</c:v>
                </c:pt>
                <c:pt idx="5" formatCode="General">
                  <c:v>24.80575</c:v>
                </c:pt>
                <c:pt idx="6" formatCode="General">
                  <c:v>29.552209999999999</c:v>
                </c:pt>
                <c:pt idx="7" formatCode="General">
                  <c:v>26.853950999999999</c:v>
                </c:pt>
                <c:pt idx="8" formatCode="General">
                  <c:v>17.729085999999999</c:v>
                </c:pt>
                <c:pt idx="9" formatCode="General">
                  <c:v>24.686205000000001</c:v>
                </c:pt>
                <c:pt idx="10" formatCode="General">
                  <c:v>38.345832999999999</c:v>
                </c:pt>
                <c:pt idx="11" formatCode="General">
                  <c:v>32.033042999999999</c:v>
                </c:pt>
                <c:pt idx="12" formatCode="General">
                  <c:v>32.327503</c:v>
                </c:pt>
                <c:pt idx="13" formatCode="General">
                  <c:v>36.544257999999999</c:v>
                </c:pt>
                <c:pt idx="14" formatCode="General">
                  <c:v>47.198737999999999</c:v>
                </c:pt>
                <c:pt idx="15" formatCode="General">
                  <c:v>65.186179999999993</c:v>
                </c:pt>
                <c:pt idx="16" formatCode="General">
                  <c:v>75.501059999999995</c:v>
                </c:pt>
                <c:pt idx="17" formatCode="General">
                  <c:v>81.796111999999994</c:v>
                </c:pt>
                <c:pt idx="18" formatCode="General">
                  <c:v>107.312737</c:v>
                </c:pt>
                <c:pt idx="19" formatCode="General">
                  <c:v>67.818900999999997</c:v>
                </c:pt>
                <c:pt idx="20" formatCode="General">
                  <c:v>86.408767999999995</c:v>
                </c:pt>
                <c:pt idx="21" formatCode="General">
                  <c:v>118.34738900000001</c:v>
                </c:pt>
                <c:pt idx="22" formatCode="General">
                  <c:v>116.541382</c:v>
                </c:pt>
                <c:pt idx="23" formatCode="General">
                  <c:v>111.493004</c:v>
                </c:pt>
                <c:pt idx="24" formatCode="General">
                  <c:v>99.924248000000006</c:v>
                </c:pt>
                <c:pt idx="25" formatCode="General">
                  <c:v>52.318001000000002</c:v>
                </c:pt>
                <c:pt idx="26" formatCode="General">
                  <c:v>36.838993000000002</c:v>
                </c:pt>
                <c:pt idx="27" formatCode="General">
                  <c:v>48.082718</c:v>
                </c:pt>
                <c:pt idx="28" formatCode="General">
                  <c:v>57.014789999999998</c:v>
                </c:pt>
                <c:pt idx="29" formatCode="General">
                  <c:v>70.113799999999998</c:v>
                </c:pt>
                <c:pt idx="30" formatCode="General">
                  <c:v>76.569457999999997</c:v>
                </c:pt>
                <c:pt idx="31" formatCode="General">
                  <c:v>81.158821000000003</c:v>
                </c:pt>
                <c:pt idx="32" formatCode="General">
                  <c:v>84.652359000000004</c:v>
                </c:pt>
                <c:pt idx="33" formatCode="General">
                  <c:v>87.105971999999994</c:v>
                </c:pt>
                <c:pt idx="34" formatCode="General">
                  <c:v>89.147537</c:v>
                </c:pt>
                <c:pt idx="35" formatCode="General">
                  <c:v>91.589507999999995</c:v>
                </c:pt>
                <c:pt idx="36" formatCode="General">
                  <c:v>94.633628999999999</c:v>
                </c:pt>
                <c:pt idx="37" formatCode="General">
                  <c:v>97.183693000000005</c:v>
                </c:pt>
                <c:pt idx="38" formatCode="General">
                  <c:v>99.331017000000003</c:v>
                </c:pt>
                <c:pt idx="39" formatCode="General">
                  <c:v>102.225365</c:v>
                </c:pt>
                <c:pt idx="40" formatCode="General">
                  <c:v>103.995621</c:v>
                </c:pt>
                <c:pt idx="41" formatCode="General">
                  <c:v>107.22551</c:v>
                </c:pt>
                <c:pt idx="42" formatCode="General">
                  <c:v>110.49505600000001</c:v>
                </c:pt>
                <c:pt idx="43" formatCode="General">
                  <c:v>113.845787</c:v>
                </c:pt>
                <c:pt idx="44" formatCode="General">
                  <c:v>117.385498</c:v>
                </c:pt>
                <c:pt idx="45" formatCode="General">
                  <c:v>119.642921</c:v>
                </c:pt>
                <c:pt idx="46" formatCode="General">
                  <c:v>123.288933</c:v>
                </c:pt>
                <c:pt idx="47" formatCode="General">
                  <c:v>125.50882</c:v>
                </c:pt>
                <c:pt idx="48" formatCode="General">
                  <c:v>129.20967099999999</c:v>
                </c:pt>
                <c:pt idx="49" formatCode="General">
                  <c:v>132.08140599999999</c:v>
                </c:pt>
                <c:pt idx="50" formatCode="General">
                  <c:v>136.212479</c:v>
                </c:pt>
              </c:numCache>
            </c:numRef>
          </c:val>
          <c:smooth val="0"/>
        </c:ser>
        <c:dLbls>
          <c:showLegendKey val="0"/>
          <c:showVal val="0"/>
          <c:showCatName val="0"/>
          <c:showSerName val="0"/>
          <c:showPercent val="0"/>
          <c:showBubbleSize val="0"/>
        </c:dLbls>
        <c:smooth val="0"/>
        <c:axId val="186879632"/>
        <c:axId val="186880192"/>
      </c:lineChart>
      <c:catAx>
        <c:axId val="186879632"/>
        <c:scaling>
          <c:orientation val="minMax"/>
        </c:scaling>
        <c:delete val="0"/>
        <c:axPos val="b"/>
        <c:numFmt formatCode="General" sourceLinked="0"/>
        <c:majorTickMark val="out"/>
        <c:minorTickMark val="none"/>
        <c:tickLblPos val="nextTo"/>
        <c:spPr>
          <a:ln w="12700">
            <a:solidFill>
              <a:schemeClr val="tx1"/>
            </a:solidFill>
          </a:ln>
        </c:spPr>
        <c:txPr>
          <a:bodyPr/>
          <a:lstStyle/>
          <a:p>
            <a:pPr>
              <a:defRPr sz="1200"/>
            </a:pPr>
            <a:endParaRPr lang="en-US"/>
          </a:p>
        </c:txPr>
        <c:crossAx val="186880192"/>
        <c:crosses val="autoZero"/>
        <c:auto val="1"/>
        <c:lblAlgn val="ctr"/>
        <c:lblOffset val="100"/>
        <c:tickLblSkip val="5"/>
        <c:tickMarkSkip val="5"/>
        <c:noMultiLvlLbl val="0"/>
      </c:catAx>
      <c:valAx>
        <c:axId val="186880192"/>
        <c:scaling>
          <c:orientation val="minMax"/>
          <c:max val="250"/>
          <c:min val="0"/>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txPr>
          <a:bodyPr/>
          <a:lstStyle/>
          <a:p>
            <a:pPr>
              <a:defRPr sz="1200"/>
            </a:pPr>
            <a:endParaRPr lang="en-US"/>
          </a:p>
        </c:txPr>
        <c:crossAx val="186879632"/>
        <c:crosses val="autoZero"/>
        <c:crossBetween val="midCat"/>
        <c:majorUnit val="50"/>
      </c:valAx>
    </c:plotArea>
    <c:plotVisOnly val="1"/>
    <c:dispBlanksAs val="gap"/>
    <c:showDLblsOverMax val="0"/>
  </c:chart>
  <c:txPr>
    <a:bodyPr/>
    <a:lstStyle/>
    <a:p>
      <a:pPr>
        <a:defRPr sz="14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0.57421</cdr:x>
      <cdr:y>0.00368</cdr:y>
    </cdr:from>
    <cdr:to>
      <cdr:x>0.57543</cdr:x>
      <cdr:y>0.91258</cdr:y>
    </cdr:to>
    <cdr:sp macro="" textlink="">
      <cdr:nvSpPr>
        <cdr:cNvPr id="3" name="Straight Connector 2"/>
        <cdr:cNvSpPr/>
      </cdr:nvSpPr>
      <cdr:spPr bwMode="auto">
        <a:xfrm xmlns:a="http://schemas.openxmlformats.org/drawingml/2006/main">
          <a:off x="2301684" y="10152"/>
          <a:ext cx="4910" cy="2507437"/>
        </a:xfrm>
        <a:prstGeom xmlns:a="http://schemas.openxmlformats.org/drawingml/2006/main" prst="line">
          <a:avLst/>
        </a:prstGeom>
        <a:solidFill xmlns:a="http://schemas.openxmlformats.org/drawingml/2006/main">
          <a:schemeClr val="accent1"/>
        </a:solidFill>
        <a:ln xmlns:a="http://schemas.openxmlformats.org/drawingml/2006/main" w="22225" cap="flat" cmpd="sng" algn="ctr">
          <a:solidFill>
            <a:schemeClr val="bg1">
              <a:lumMod val="65000"/>
            </a:schemeClr>
          </a:solidFill>
          <a:prstDash val="sysDash"/>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0.67338</cdr:x>
      <cdr:y>0.04305</cdr:y>
    </cdr:from>
    <cdr:to>
      <cdr:x>0.92094</cdr:x>
      <cdr:y>0.11835</cdr:y>
    </cdr:to>
    <cdr:sp macro="" textlink="">
      <cdr:nvSpPr>
        <cdr:cNvPr id="2" name="TextBox 8"/>
        <cdr:cNvSpPr txBox="1"/>
      </cdr:nvSpPr>
      <cdr:spPr bwMode="auto">
        <a:xfrm xmlns:a="http://schemas.openxmlformats.org/drawingml/2006/main">
          <a:off x="2616656" y="118760"/>
          <a:ext cx="962025" cy="2077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hangingPunct="0"/>
          <a:r>
            <a:rPr lang="en-US" sz="1000" dirty="0">
              <a:solidFill>
                <a:srgbClr val="333333"/>
              </a:solidFill>
              <a:latin typeface="+mn-lt"/>
              <a:ea typeface="Times New Roman" charset="0"/>
              <a:cs typeface="Times New Roman" charset="0"/>
            </a:rPr>
            <a:t>F</a:t>
          </a:r>
          <a:r>
            <a:rPr lang="en-US" sz="1000" dirty="0" smtClean="0">
              <a:solidFill>
                <a:srgbClr val="333333"/>
              </a:solidFill>
              <a:latin typeface="+mn-lt"/>
              <a:ea typeface="Times New Roman" charset="0"/>
              <a:cs typeface="Times New Roman" charset="0"/>
            </a:rPr>
            <a:t>orecast</a:t>
          </a:r>
          <a:endParaRPr lang="en-US" sz="1050" dirty="0">
            <a:solidFill>
              <a:srgbClr val="333333"/>
            </a:solidFill>
            <a:latin typeface="+mn-lt"/>
            <a:ea typeface="Times New Roman" charset="0"/>
            <a:cs typeface="Times New Roman" charset="0"/>
          </a:endParaRPr>
        </a:p>
      </cdr:txBody>
    </cdr:sp>
  </cdr:relSizeAnchor>
</c:userShapes>
</file>

<file path=ppt/drawings/drawing3.xml><?xml version="1.0" encoding="utf-8"?>
<c:userShapes xmlns:c="http://schemas.openxmlformats.org/drawingml/2006/chart">
  <cdr:absSizeAnchor xmlns:cdr="http://schemas.openxmlformats.org/drawingml/2006/chartDrawing">
    <cdr:from>
      <cdr:x>0.62647</cdr:x>
      <cdr:y>0.0768</cdr:y>
    </cdr:from>
    <cdr:ext cx="2032706" cy="304781"/>
    <cdr:sp macro="" textlink="">
      <cdr:nvSpPr>
        <cdr:cNvPr id="2" name="TextBox 1"/>
        <cdr:cNvSpPr txBox="1">
          <a:spLocks xmlns:a="http://schemas.openxmlformats.org/drawingml/2006/main" noChangeAspect="1"/>
        </cdr:cNvSpPr>
      </cdr:nvSpPr>
      <cdr:spPr>
        <a:xfrm xmlns:a="http://schemas.openxmlformats.org/drawingml/2006/main">
          <a:off x="3425119" y="247240"/>
          <a:ext cx="2032706" cy="3047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endParaRPr lang="en-US" sz="1000" dirty="0">
            <a:latin typeface="Arial" pitchFamily="34" charset="0"/>
            <a:cs typeface="Arial" pitchFamily="34" charset="0"/>
          </a:endParaRPr>
        </a:p>
      </cdr:txBody>
    </cdr:sp>
  </cdr:absSizeAnchor>
  <cdr:absSizeAnchor xmlns:cdr="http://schemas.openxmlformats.org/drawingml/2006/chartDrawing">
    <cdr:from>
      <cdr:x>0.00744</cdr:x>
      <cdr:y>0.90237</cdr:y>
    </cdr:from>
    <cdr:ext cx="3434589" cy="228678"/>
    <cdr:sp macro="" textlink="">
      <cdr:nvSpPr>
        <cdr:cNvPr id="4" name="TextBox 3"/>
        <cdr:cNvSpPr txBox="1">
          <a:spLocks xmlns:a="http://schemas.openxmlformats.org/drawingml/2006/main" noChangeAspect="1"/>
        </cdr:cNvSpPr>
      </cdr:nvSpPr>
      <cdr:spPr>
        <a:xfrm xmlns:a="http://schemas.openxmlformats.org/drawingml/2006/main">
          <a:off x="40689" y="2905125"/>
          <a:ext cx="3434589" cy="2286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endParaRPr lang="en-US" sz="900" dirty="0">
            <a:latin typeface="Arial" pitchFamily="34" charset="0"/>
            <a:cs typeface="Arial" pitchFamily="34" charset="0"/>
          </a:endParaRPr>
        </a:p>
      </cdr:txBody>
    </cdr:sp>
  </cdr:absSizeAnchor>
</c:userShapes>
</file>

<file path=ppt/drawings/drawing4.xml><?xml version="1.0" encoding="utf-8"?>
<c:userShapes xmlns:c="http://schemas.openxmlformats.org/drawingml/2006/chart">
  <cdr:absSizeAnchor xmlns:cdr="http://schemas.openxmlformats.org/drawingml/2006/chartDrawing">
    <cdr:from>
      <cdr:x>0.0057</cdr:x>
      <cdr:y>0.91124</cdr:y>
    </cdr:from>
    <cdr:ext cx="4219575" cy="228604"/>
    <cdr:sp macro="" textlink="">
      <cdr:nvSpPr>
        <cdr:cNvPr id="3" name="TextBox 2"/>
        <cdr:cNvSpPr txBox="1">
          <a:spLocks xmlns:a="http://schemas.openxmlformats.org/drawingml/2006/main" noChangeAspect="1"/>
        </cdr:cNvSpPr>
      </cdr:nvSpPr>
      <cdr:spPr>
        <a:xfrm xmlns:a="http://schemas.openxmlformats.org/drawingml/2006/main">
          <a:off x="31164" y="2933701"/>
          <a:ext cx="4219575" cy="2286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endParaRPr lang="en-US" sz="900" dirty="0">
            <a:latin typeface="Arial" pitchFamily="34" charset="0"/>
            <a:cs typeface="Arial" pitchFamily="34" charset="0"/>
          </a:endParaRPr>
        </a:p>
      </cdr:txBody>
    </cdr:sp>
  </cdr:absSizeAnchor>
  <cdr:absSizeAnchor xmlns:cdr="http://schemas.openxmlformats.org/drawingml/2006/chartDrawing">
    <cdr:from>
      <cdr:x>0.03558</cdr:x>
      <cdr:y>0.84741</cdr:y>
    </cdr:from>
    <cdr:ext cx="5015638" cy="238122"/>
    <cdr:sp macro="" textlink="">
      <cdr:nvSpPr>
        <cdr:cNvPr id="4" name="TextBox 3"/>
        <cdr:cNvSpPr txBox="1">
          <a:spLocks xmlns:a="http://schemas.openxmlformats.org/drawingml/2006/main" noChangeAspect="1"/>
        </cdr:cNvSpPr>
      </cdr:nvSpPr>
      <cdr:spPr>
        <a:xfrm xmlns:a="http://schemas.openxmlformats.org/drawingml/2006/main">
          <a:off x="194537" y="2728185"/>
          <a:ext cx="5015638" cy="238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900" dirty="0">
            <a:latin typeface="Arial" pitchFamily="34" charset="0"/>
            <a:cs typeface="Arial" pitchFamily="34" charset="0"/>
          </a:endParaRPr>
        </a:p>
      </cdr:txBody>
    </cdr:sp>
  </cdr:absSizeAnchor>
  <cdr:absSizeAnchor xmlns:cdr="http://schemas.openxmlformats.org/drawingml/2006/chartDrawing">
    <cdr:from>
      <cdr:x>0.60427</cdr:x>
      <cdr:y>0</cdr:y>
    </cdr:from>
    <cdr:ext cx="1082589" cy="249381"/>
    <cdr:sp macro="" textlink="">
      <cdr:nvSpPr>
        <cdr:cNvPr id="6" name="TextBox 5"/>
        <cdr:cNvSpPr txBox="1">
          <a:spLocks xmlns:a="http://schemas.openxmlformats.org/drawingml/2006/main" noChangeAspect="1"/>
        </cdr:cNvSpPr>
      </cdr:nvSpPr>
      <cdr:spPr>
        <a:xfrm xmlns:a="http://schemas.openxmlformats.org/drawingml/2006/main">
          <a:off x="4994465" y="0"/>
          <a:ext cx="1082589" cy="249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latin typeface="Arial" pitchFamily="34" charset="0"/>
              <a:cs typeface="Arial" pitchFamily="34" charset="0"/>
            </a:rPr>
            <a:t>Forecast</a:t>
          </a:r>
        </a:p>
      </cdr:txBody>
    </cdr:sp>
  </cdr:absSizeAnchor>
</c:userShapes>
</file>

<file path=ppt/drawings/drawing5.xml><?xml version="1.0" encoding="utf-8"?>
<c:userShapes xmlns:c="http://schemas.openxmlformats.org/drawingml/2006/chart">
  <cdr:absSizeAnchor xmlns:cdr="http://schemas.openxmlformats.org/drawingml/2006/chartDrawing">
    <cdr:from>
      <cdr:x>0.00871</cdr:x>
      <cdr:y>0.90237</cdr:y>
    </cdr:from>
    <cdr:ext cx="3600469" cy="209554"/>
    <cdr:sp macro="" textlink="">
      <cdr:nvSpPr>
        <cdr:cNvPr id="3" name="TextBox 2"/>
        <cdr:cNvSpPr txBox="1">
          <a:spLocks xmlns:a="http://schemas.openxmlformats.org/drawingml/2006/main" noChangeAspect="1"/>
        </cdr:cNvSpPr>
      </cdr:nvSpPr>
      <cdr:spPr>
        <a:xfrm xmlns:a="http://schemas.openxmlformats.org/drawingml/2006/main">
          <a:off x="47625" y="2905125"/>
          <a:ext cx="36004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p>
      </cdr:txBody>
    </cdr:sp>
  </cdr:absSizeAnchor>
</c:userShapes>
</file>

<file path=ppt/drawings/drawing6.xml><?xml version="1.0" encoding="utf-8"?>
<c:userShapes xmlns:c="http://schemas.openxmlformats.org/drawingml/2006/chart">
  <cdr:absSizeAnchor xmlns:cdr="http://schemas.openxmlformats.org/drawingml/2006/chartDrawing">
    <cdr:from>
      <cdr:x>0.0106</cdr:x>
      <cdr:y>0.90828</cdr:y>
    </cdr:from>
    <cdr:ext cx="3940866" cy="225522"/>
    <cdr:sp macro="" textlink="">
      <cdr:nvSpPr>
        <cdr:cNvPr id="2" name="TextBox 1"/>
        <cdr:cNvSpPr txBox="1">
          <a:spLocks xmlns:a="http://schemas.openxmlformats.org/drawingml/2006/main" noChangeAspect="1"/>
        </cdr:cNvSpPr>
      </cdr:nvSpPr>
      <cdr:spPr>
        <a:xfrm xmlns:a="http://schemas.openxmlformats.org/drawingml/2006/main">
          <a:off x="57978" y="2924175"/>
          <a:ext cx="3940865" cy="2254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endParaRPr lang="en-US" sz="900" dirty="0">
            <a:latin typeface="Arial" pitchFamily="34" charset="0"/>
            <a:cs typeface="Arial" pitchFamily="34" charset="0"/>
          </a:endParaRPr>
        </a:p>
      </cdr:txBody>
    </cdr:sp>
  </cdr:absSizeAnchor>
  <cdr:absSizeAnchor xmlns:cdr="http://schemas.openxmlformats.org/drawingml/2006/chartDrawing">
    <cdr:from>
      <cdr:x>0.00883</cdr:x>
      <cdr:y>0.81688</cdr:y>
    </cdr:from>
    <cdr:ext cx="5314319" cy="379992"/>
    <cdr:sp macro="" textlink="">
      <cdr:nvSpPr>
        <cdr:cNvPr id="3" name="TextBox 2"/>
        <cdr:cNvSpPr txBox="1">
          <a:spLocks xmlns:a="http://schemas.openxmlformats.org/drawingml/2006/main" noChangeAspect="1"/>
        </cdr:cNvSpPr>
      </cdr:nvSpPr>
      <cdr:spPr>
        <a:xfrm xmlns:a="http://schemas.openxmlformats.org/drawingml/2006/main">
          <a:off x="48297" y="2629908"/>
          <a:ext cx="5314277" cy="379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Arial" pitchFamily="34" charset="0"/>
            <a:cs typeface="Arial" pitchFamily="34" charset="0"/>
          </a:endParaRPr>
        </a:p>
      </cdr:txBody>
    </cdr:sp>
  </cdr:absSizeAnchor>
</c:userShapes>
</file>

<file path=ppt/drawings/drawing7.xml><?xml version="1.0" encoding="utf-8"?>
<c:userShapes xmlns:c="http://schemas.openxmlformats.org/drawingml/2006/chart">
  <cdr:relSizeAnchor xmlns:cdr="http://schemas.openxmlformats.org/drawingml/2006/chartDrawing">
    <cdr:from>
      <cdr:x>0.50503</cdr:x>
      <cdr:y>0.06499</cdr:y>
    </cdr:from>
    <cdr:to>
      <cdr:x>0.50943</cdr:x>
      <cdr:y>0.91653</cdr:y>
    </cdr:to>
    <cdr:cxnSp macro="">
      <cdr:nvCxnSpPr>
        <cdr:cNvPr id="6" name="Straight Connector 5"/>
        <cdr:cNvCxnSpPr/>
      </cdr:nvCxnSpPr>
      <cdr:spPr bwMode="auto">
        <a:xfrm xmlns:a="http://schemas.openxmlformats.org/drawingml/2006/main">
          <a:off x="4090232" y="200043"/>
          <a:ext cx="35635" cy="2621179"/>
        </a:xfrm>
        <a:prstGeom xmlns:a="http://schemas.openxmlformats.org/drawingml/2006/main" prst="line">
          <a:avLst/>
        </a:prstGeom>
        <a:solidFill xmlns:a="http://schemas.openxmlformats.org/drawingml/2006/main">
          <a:schemeClr val="accent1"/>
        </a:solidFill>
        <a:ln xmlns:a="http://schemas.openxmlformats.org/drawingml/2006/main" w="22225" cap="flat" cmpd="sng" algn="ctr">
          <a:solidFill>
            <a:schemeClr val="bg1">
              <a:lumMod val="65000"/>
              <a:alpha val="65000"/>
            </a:schemeClr>
          </a:solidFill>
          <a:prstDash val="sysDash"/>
          <a:round/>
          <a:headEnd type="none" w="med" len="med"/>
          <a:tailEnd type="none" w="med" len="med"/>
        </a:ln>
        <a:effectLst xmlns:a="http://schemas.openxmlformats.org/drawingml/2006/main"/>
      </cdr:spPr>
    </cdr:cxnSp>
  </cdr:relSizeAnchor>
</c:userShapes>
</file>

<file path=ppt/drawings/drawing8.xml><?xml version="1.0" encoding="utf-8"?>
<c:userShapes xmlns:c="http://schemas.openxmlformats.org/drawingml/2006/chart">
  <cdr:relSizeAnchor xmlns:cdr="http://schemas.openxmlformats.org/drawingml/2006/chartDrawing">
    <cdr:from>
      <cdr:x>0.67196</cdr:x>
      <cdr:y>0.0934</cdr:y>
    </cdr:from>
    <cdr:to>
      <cdr:x>0.78624</cdr:x>
      <cdr:y>0.19608</cdr:y>
    </cdr:to>
    <cdr:sp macro="" textlink="">
      <cdr:nvSpPr>
        <cdr:cNvPr id="2" name="TextBox 1"/>
        <cdr:cNvSpPr txBox="1"/>
      </cdr:nvSpPr>
      <cdr:spPr>
        <a:xfrm xmlns:a="http://schemas.openxmlformats.org/drawingml/2006/main">
          <a:off x="5376332" y="287488"/>
          <a:ext cx="914400" cy="3160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solidFill>
                <a:srgbClr val="002060"/>
              </a:solidFill>
            </a:rPr>
            <a:t>OECD</a:t>
          </a:r>
          <a:endParaRPr lang="en-US" sz="1200" dirty="0">
            <a:solidFill>
              <a:srgbClr val="002060"/>
            </a:solidFill>
          </a:endParaRPr>
        </a:p>
      </cdr:txBody>
    </cdr:sp>
  </cdr:relSizeAnchor>
  <cdr:relSizeAnchor xmlns:cdr="http://schemas.openxmlformats.org/drawingml/2006/chartDrawing">
    <cdr:from>
      <cdr:x>0.43139</cdr:x>
      <cdr:y>0.34461</cdr:y>
    </cdr:from>
    <cdr:to>
      <cdr:x>0.54568</cdr:x>
      <cdr:y>0.4473</cdr:y>
    </cdr:to>
    <cdr:sp macro="" textlink="">
      <cdr:nvSpPr>
        <cdr:cNvPr id="3" name="TextBox 1"/>
        <cdr:cNvSpPr txBox="1"/>
      </cdr:nvSpPr>
      <cdr:spPr>
        <a:xfrm xmlns:a="http://schemas.openxmlformats.org/drawingml/2006/main">
          <a:off x="3451577" y="1060777"/>
          <a:ext cx="914400" cy="3160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rgbClr val="C00000"/>
              </a:solidFill>
            </a:rPr>
            <a:t>China</a:t>
          </a:r>
          <a:endParaRPr lang="en-US" sz="1200" dirty="0">
            <a:solidFill>
              <a:srgbClr val="C00000"/>
            </a:solidFill>
          </a:endParaRPr>
        </a:p>
      </cdr:txBody>
    </cdr:sp>
  </cdr:relSizeAnchor>
  <cdr:relSizeAnchor xmlns:cdr="http://schemas.openxmlformats.org/drawingml/2006/chartDrawing">
    <cdr:from>
      <cdr:x>0.27595</cdr:x>
      <cdr:y>0.69251</cdr:y>
    </cdr:from>
    <cdr:to>
      <cdr:x>0.48053</cdr:x>
      <cdr:y>0.8356</cdr:y>
    </cdr:to>
    <cdr:sp macro="" textlink="">
      <cdr:nvSpPr>
        <cdr:cNvPr id="5" name="TextBox 1"/>
        <cdr:cNvSpPr txBox="1"/>
      </cdr:nvSpPr>
      <cdr:spPr>
        <a:xfrm xmlns:a="http://schemas.openxmlformats.org/drawingml/2006/main">
          <a:off x="2207860" y="2131659"/>
          <a:ext cx="1636890" cy="4404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rgbClr val="169DD8"/>
              </a:solidFill>
            </a:rPr>
            <a:t>Other</a:t>
          </a:r>
        </a:p>
        <a:p xmlns:a="http://schemas.openxmlformats.org/drawingml/2006/main">
          <a:r>
            <a:rPr lang="en-US" sz="1200" dirty="0" smtClean="0">
              <a:solidFill>
                <a:srgbClr val="169DD8"/>
              </a:solidFill>
            </a:rPr>
            <a:t>non-OECD Asia</a:t>
          </a:r>
          <a:endParaRPr lang="en-US" sz="1200" dirty="0">
            <a:solidFill>
              <a:srgbClr val="169DD8"/>
            </a:solidFill>
          </a:endParaRPr>
        </a:p>
      </cdr:txBody>
    </cdr:sp>
  </cdr:relSizeAnchor>
  <cdr:relSizeAnchor xmlns:cdr="http://schemas.openxmlformats.org/drawingml/2006/chartDrawing">
    <cdr:from>
      <cdr:x>0.09347</cdr:x>
      <cdr:y>0.65451</cdr:y>
    </cdr:from>
    <cdr:to>
      <cdr:x>0.20776</cdr:x>
      <cdr:y>0.7572</cdr:y>
    </cdr:to>
    <cdr:sp macro="" textlink="">
      <cdr:nvSpPr>
        <cdr:cNvPr id="6" name="TextBox 1"/>
        <cdr:cNvSpPr txBox="1"/>
      </cdr:nvSpPr>
      <cdr:spPr>
        <a:xfrm xmlns:a="http://schemas.openxmlformats.org/drawingml/2006/main">
          <a:off x="747888" y="2014688"/>
          <a:ext cx="914400" cy="3160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chemeClr val="accent3"/>
              </a:solidFill>
            </a:rPr>
            <a:t>Africa</a:t>
          </a:r>
          <a:endParaRPr lang="en-US" sz="1200" dirty="0">
            <a:solidFill>
              <a:schemeClr val="accent3"/>
            </a:solidFill>
          </a:endParaRPr>
        </a:p>
      </cdr:txBody>
    </cdr:sp>
  </cdr:relSizeAnchor>
  <cdr:relSizeAnchor xmlns:cdr="http://schemas.openxmlformats.org/drawingml/2006/chartDrawing">
    <cdr:from>
      <cdr:x>0.20443</cdr:x>
      <cdr:y>0.57999</cdr:y>
    </cdr:from>
    <cdr:to>
      <cdr:x>0.31872</cdr:x>
      <cdr:y>0.68268</cdr:y>
    </cdr:to>
    <cdr:sp macro="" textlink="">
      <cdr:nvSpPr>
        <cdr:cNvPr id="7" name="TextBox 1"/>
        <cdr:cNvSpPr txBox="1"/>
      </cdr:nvSpPr>
      <cdr:spPr>
        <a:xfrm xmlns:a="http://schemas.openxmlformats.org/drawingml/2006/main">
          <a:off x="1635634" y="1785304"/>
          <a:ext cx="914435" cy="3160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rgbClr val="C5600D"/>
              </a:solidFill>
            </a:rPr>
            <a:t>India</a:t>
          </a:r>
          <a:endParaRPr lang="en-US" sz="1200" dirty="0">
            <a:solidFill>
              <a:srgbClr val="C5600D"/>
            </a:solidFill>
          </a:endParaRPr>
        </a:p>
      </cdr:txBody>
    </cdr:sp>
  </cdr:relSizeAnchor>
  <cdr:relSizeAnchor xmlns:cdr="http://schemas.openxmlformats.org/drawingml/2006/chartDrawing">
    <cdr:from>
      <cdr:x>0.23598</cdr:x>
      <cdr:y>0.71091</cdr:y>
    </cdr:from>
    <cdr:to>
      <cdr:x>0.27595</cdr:x>
      <cdr:y>0.76405</cdr:y>
    </cdr:to>
    <cdr:cxnSp macro="">
      <cdr:nvCxnSpPr>
        <cdr:cNvPr id="9" name="Straight Arrow Connector 8"/>
        <cdr:cNvCxnSpPr>
          <a:stCxn xmlns:a="http://schemas.openxmlformats.org/drawingml/2006/main" id="5" idx="1"/>
        </cdr:cNvCxnSpPr>
      </cdr:nvCxnSpPr>
      <cdr:spPr>
        <a:xfrm xmlns:a="http://schemas.openxmlformats.org/drawingml/2006/main" flipH="1" flipV="1">
          <a:off x="1888068" y="2188282"/>
          <a:ext cx="319792" cy="16359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19" tIns="45709" rIns="91419" bIns="457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19" tIns="45709" rIns="91419" bIns="4570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11/7/2016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19" tIns="45709" rIns="91419" bIns="4570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19" tIns="45709" rIns="91419" bIns="4570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11/7/2016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a:t>
            </a:fld>
            <a:endParaRPr lang="en-US" dirty="0">
              <a:solidFill>
                <a:prstClr val="black"/>
              </a:solidFill>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804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338138"/>
            <a:ext cx="6188075" cy="3481387"/>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15</a:t>
            </a:fld>
            <a:endParaRPr lang="en-US" dirty="0"/>
          </a:p>
        </p:txBody>
      </p:sp>
    </p:spTree>
    <p:extLst>
      <p:ext uri="{BB962C8B-B14F-4D97-AF65-F5344CB8AC3E}">
        <p14:creationId xmlns:p14="http://schemas.microsoft.com/office/powerpoint/2010/main" val="134982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8300" y="3924300"/>
            <a:ext cx="3708400" cy="369332"/>
          </a:xfrm>
          <a:prstGeom prst="rect">
            <a:avLst/>
          </a:prstGeom>
          <a:solidFill>
            <a:srgbClr val="FFFF00"/>
          </a:solidFill>
        </p:spPr>
        <p:txBody>
          <a:bodyPr wrap="square" rtlCol="0">
            <a:spAutoFit/>
          </a:bodyPr>
          <a:lstStyle/>
          <a:p>
            <a:endParaRPr lang="en-US" dirty="0"/>
          </a:p>
        </p:txBody>
      </p:sp>
      <p:sp>
        <p:nvSpPr>
          <p:cNvPr id="2" name="Slide Image Placeholder 1"/>
          <p:cNvSpPr>
            <a:spLocks noGrp="1" noRot="1" noChangeAspect="1"/>
          </p:cNvSpPr>
          <p:nvPr>
            <p:ph type="sldImg"/>
          </p:nvPr>
        </p:nvSpPr>
        <p:spPr>
          <a:xfrm>
            <a:off x="454025" y="176213"/>
            <a:ext cx="6196013" cy="3486150"/>
          </a:xfrm>
        </p:spPr>
      </p:sp>
      <p:sp>
        <p:nvSpPr>
          <p:cNvPr id="3" name="Notes Placeholder 2"/>
          <p:cNvSpPr>
            <a:spLocks noGrp="1"/>
          </p:cNvSpPr>
          <p:nvPr>
            <p:ph type="body" idx="1"/>
          </p:nvPr>
        </p:nvSpPr>
        <p:spPr>
          <a:xfrm>
            <a:off x="289368" y="4004843"/>
            <a:ext cx="6412376" cy="5023411"/>
          </a:xfrm>
          <a:noFill/>
          <a:effectLst>
            <a:outerShdw blurRad="50800" dist="50800" dir="5400000" algn="ctr" rotWithShape="0">
              <a:schemeClr val="bg1"/>
            </a:outerShdw>
          </a:effectLst>
        </p:spPr>
        <p:txBody>
          <a:bodyPr>
            <a:normAutofit fontScale="92500" lnSpcReduction="20000"/>
          </a:bodyPr>
          <a:lstStyle/>
          <a:p>
            <a:pPr eaLnBrk="1" hangingPunct="1">
              <a:lnSpc>
                <a:spcPct val="150000"/>
              </a:lnSpc>
              <a:buFont typeface="Arial" pitchFamily="34" charset="0"/>
              <a:buChar char="•"/>
            </a:pPr>
            <a:r>
              <a:rPr lang="en-US" dirty="0" smtClean="0"/>
              <a:t>This chart examines the major drivers of world energy demand. </a:t>
            </a:r>
          </a:p>
          <a:p>
            <a:pPr eaLnBrk="1" hangingPunct="1">
              <a:lnSpc>
                <a:spcPct val="150000"/>
              </a:lnSpc>
              <a:buFont typeface="Arial" pitchFamily="34" charset="0"/>
              <a:buChar char="•"/>
            </a:pPr>
            <a:r>
              <a:rPr lang="en-US" dirty="0" smtClean="0"/>
              <a:t>Prosperity in China and India is rising faster than energy intensity falls</a:t>
            </a:r>
          </a:p>
          <a:p>
            <a:pPr eaLnBrk="1" hangingPunct="1">
              <a:lnSpc>
                <a:spcPct val="150000"/>
              </a:lnSpc>
              <a:buFont typeface="Arial" pitchFamily="34" charset="0"/>
              <a:buChar char="•"/>
            </a:pPr>
            <a:r>
              <a:rPr lang="en-US" dirty="0" smtClean="0"/>
              <a:t>Population growth in the Middle East and Africa</a:t>
            </a:r>
          </a:p>
          <a:p>
            <a:pPr eaLnBrk="1" hangingPunct="1">
              <a:buFont typeface="Arial" pitchFamily="34" charset="0"/>
              <a:buChar char="•"/>
            </a:pPr>
            <a:endParaRPr lang="en-US" dirty="0" smtClean="0"/>
          </a:p>
          <a:p>
            <a:pPr eaLnBrk="1" hangingPunct="1">
              <a:buFont typeface="Arial" pitchFamily="34" charset="0"/>
              <a:buChar char="•"/>
            </a:pPr>
            <a:r>
              <a:rPr lang="en-US" dirty="0" smtClean="0"/>
              <a:t>Economic activity and population growth are major drivers to increases in energy use.  Improvements in energy use per unit of economic output, which result from both efficiency improvements and structural shifts in economies, work in the opposite direction.  </a:t>
            </a:r>
            <a:r>
              <a:rPr lang="en-US" b="1" dirty="0" smtClean="0"/>
              <a:t>World GDP = 3.3% p.a.; OECD = 2.0% p.a.; non-OECD 4.2% p.a.</a:t>
            </a:r>
          </a:p>
          <a:p>
            <a:pPr eaLnBrk="1" hangingPunct="1">
              <a:buFont typeface="Arial" pitchFamily="34" charset="0"/>
              <a:buChar char="•"/>
            </a:pPr>
            <a:endParaRPr lang="en-US" dirty="0" smtClean="0"/>
          </a:p>
          <a:p>
            <a:pPr eaLnBrk="1" hangingPunct="1">
              <a:buFont typeface="Arial" pitchFamily="34" charset="0"/>
              <a:buChar char="•"/>
            </a:pPr>
            <a:r>
              <a:rPr lang="en-US" dirty="0" smtClean="0"/>
              <a:t>For all drivers, there is a significant  differences across key countries and regions  </a:t>
            </a:r>
          </a:p>
          <a:p>
            <a:pPr eaLnBrk="1" hangingPunct="1">
              <a:buFont typeface="Arial" pitchFamily="34" charset="0"/>
              <a:buChar char="•"/>
            </a:pPr>
            <a:endParaRPr lang="en-US" dirty="0" smtClean="0"/>
          </a:p>
          <a:p>
            <a:pPr eaLnBrk="1" hangingPunct="1">
              <a:buFont typeface="Arial" pitchFamily="34" charset="0"/>
              <a:buNone/>
            </a:pPr>
            <a:r>
              <a:rPr lang="en-US" dirty="0" smtClean="0"/>
              <a:t>Per capita economic output  grows</a:t>
            </a:r>
            <a:r>
              <a:rPr lang="en-US" baseline="0" dirty="0" smtClean="0"/>
              <a:t> at a similar rate in the U.S.(1/7%/year)  and OECD Europe (</a:t>
            </a:r>
            <a:r>
              <a:rPr lang="en-US" dirty="0" smtClean="0"/>
              <a:t>1.5%/year), about 40% of the projected growth</a:t>
            </a:r>
            <a:r>
              <a:rPr lang="en-US" baseline="0" dirty="0" smtClean="0"/>
              <a:t> rate of 4.6%/year in China and India</a:t>
            </a:r>
            <a:r>
              <a:rPr lang="en-US" dirty="0" smtClean="0"/>
              <a:t>.</a:t>
            </a:r>
          </a:p>
          <a:p>
            <a:pPr eaLnBrk="1" hangingPunct="1">
              <a:buFont typeface="Arial" pitchFamily="34" charset="0"/>
              <a:buChar char="•"/>
            </a:pPr>
            <a:endParaRPr lang="en-US" dirty="0" smtClean="0"/>
          </a:p>
          <a:p>
            <a:pPr eaLnBrk="1" hangingPunct="1">
              <a:buFont typeface="Arial" pitchFamily="34" charset="0"/>
              <a:buNone/>
            </a:pPr>
            <a:r>
              <a:rPr lang="en-US" dirty="0" smtClean="0"/>
              <a:t>There are also significant differences in projected population growth, where China , South Korea, and OCED Europe have significantly lower growth rates than the U.S. and India.  Moving to the bounding cases, population grows fastest in the Middle East and Africa, and is expected to decline in Russia and Japan</a:t>
            </a:r>
          </a:p>
          <a:p>
            <a:pPr eaLnBrk="1" hangingPunct="1">
              <a:buFont typeface="Arial" pitchFamily="34" charset="0"/>
              <a:buNone/>
            </a:pPr>
            <a:endParaRPr lang="en-US" dirty="0" smtClean="0"/>
          </a:p>
          <a:p>
            <a:pPr eaLnBrk="1" hangingPunct="1">
              <a:buFont typeface="Arial" pitchFamily="34" charset="0"/>
              <a:buChar char="•"/>
            </a:pPr>
            <a:r>
              <a:rPr lang="en-US" dirty="0" smtClean="0"/>
              <a:t>So per capita income growth—as measured by gross domestic product (GDP) in purchasing power parity terms per person—and population growth indicate the amount of increased demand over the projection.  In contrast, energy intensity improvements (declines) over time offset the demand created by income and population. In the Reference case, world GDP per capita increases by an average annual 2.4% from 2010 through 2040.</a:t>
            </a:r>
          </a:p>
          <a:p>
            <a:pPr eaLnBrk="1" hangingPunct="1">
              <a:buFont typeface="Arial" pitchFamily="34" charset="0"/>
              <a:buChar char="•"/>
            </a:pPr>
            <a:endParaRPr lang="en-US" dirty="0" smtClean="0"/>
          </a:p>
          <a:p>
            <a:pPr eaLnBrk="1" hangingPunct="1">
              <a:buFont typeface="Arial" pitchFamily="34" charset="0"/>
              <a:buChar char="•"/>
            </a:pPr>
            <a:r>
              <a:rPr lang="en-US" dirty="0" smtClean="0"/>
              <a:t>In the non-OECD (which includes China and India), GDP per capita is projected to increase by 3.2%/year over the projection period.  In the OECD, however, GDP increases at half the rate of the non-OECD, at 1.6%/year. The large expected productivity gains in China and India (difference between GDP and population growth rates) are a good news story for well-being in those countries, but one that will have very large impacts on international energy markets for next several decades. </a:t>
            </a:r>
          </a:p>
          <a:p>
            <a:pPr eaLnBrk="1" hangingPunct="1">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16</a:t>
            </a:fld>
            <a:endParaRPr lang="en-US" dirty="0"/>
          </a:p>
        </p:txBody>
      </p:sp>
    </p:spTree>
    <p:extLst>
      <p:ext uri="{BB962C8B-B14F-4D97-AF65-F5344CB8AC3E}">
        <p14:creationId xmlns:p14="http://schemas.microsoft.com/office/powerpoint/2010/main" val="43672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6288" y="4275852"/>
            <a:ext cx="2017222" cy="213971"/>
          </a:xfrm>
          <a:prstGeom prst="rect">
            <a:avLst/>
          </a:prstGeom>
          <a:solidFill>
            <a:srgbClr val="FFFF00"/>
          </a:solidFill>
        </p:spPr>
        <p:txBody>
          <a:bodyPr wrap="square" lIns="90788" tIns="45394" rIns="90788" bIns="45394" rtlCol="0">
            <a:spAutoFit/>
          </a:bodyPr>
          <a:lstStyle/>
          <a:p>
            <a:endParaRPr lang="en-US" sz="800" dirty="0"/>
          </a:p>
        </p:txBody>
      </p:sp>
      <p:sp>
        <p:nvSpPr>
          <p:cNvPr id="5" name="TextBox 4"/>
          <p:cNvSpPr txBox="1"/>
          <p:nvPr/>
        </p:nvSpPr>
        <p:spPr>
          <a:xfrm>
            <a:off x="706027" y="4124495"/>
            <a:ext cx="5433891" cy="213971"/>
          </a:xfrm>
          <a:prstGeom prst="rect">
            <a:avLst/>
          </a:prstGeom>
          <a:solidFill>
            <a:srgbClr val="FFFF00"/>
          </a:solidFill>
        </p:spPr>
        <p:txBody>
          <a:bodyPr wrap="square" lIns="90788" tIns="45394" rIns="90788" bIns="45394" rtlCol="0">
            <a:spAutoFit/>
          </a:bodyPr>
          <a:lstStyle/>
          <a:p>
            <a:endParaRPr lang="en-US" sz="800" dirty="0"/>
          </a:p>
        </p:txBody>
      </p:sp>
      <p:sp>
        <p:nvSpPr>
          <p:cNvPr id="2" name="Slide Image Placeholder 1"/>
          <p:cNvSpPr>
            <a:spLocks noGrp="1" noRot="1" noChangeAspect="1"/>
          </p:cNvSpPr>
          <p:nvPr>
            <p:ph type="sldImg"/>
          </p:nvPr>
        </p:nvSpPr>
        <p:spPr>
          <a:xfrm>
            <a:off x="403225" y="592138"/>
            <a:ext cx="6153150" cy="3462337"/>
          </a:xfrm>
        </p:spPr>
      </p:sp>
      <p:sp>
        <p:nvSpPr>
          <p:cNvPr id="3" name="Notes Placeholder 2"/>
          <p:cNvSpPr>
            <a:spLocks noGrp="1"/>
          </p:cNvSpPr>
          <p:nvPr>
            <p:ph type="body" idx="1"/>
          </p:nvPr>
        </p:nvSpPr>
        <p:spPr>
          <a:xfrm>
            <a:off x="695941" y="4162334"/>
            <a:ext cx="5567532" cy="470469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17</a:t>
            </a:fld>
            <a:endParaRPr lang="en-US" dirty="0"/>
          </a:p>
        </p:txBody>
      </p:sp>
    </p:spTree>
    <p:extLst>
      <p:ext uri="{BB962C8B-B14F-4D97-AF65-F5344CB8AC3E}">
        <p14:creationId xmlns:p14="http://schemas.microsoft.com/office/powerpoint/2010/main" val="314694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18</a:t>
            </a:fld>
            <a:endParaRPr lang="en-US" dirty="0"/>
          </a:p>
        </p:txBody>
      </p:sp>
    </p:spTree>
    <p:extLst>
      <p:ext uri="{BB962C8B-B14F-4D97-AF65-F5344CB8AC3E}">
        <p14:creationId xmlns:p14="http://schemas.microsoft.com/office/powerpoint/2010/main" val="297092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buFont typeface="Arial" pitchFamily="34" charset="0"/>
              <a:buChar char="•"/>
            </a:pPr>
            <a:r>
              <a:rPr lang="en-US" altLang="ko-KR" dirty="0">
                <a:ea typeface="굴림" charset="-127"/>
              </a:rPr>
              <a:t>Like everyone else, EIA is paying considerable attention to world oil markets.</a:t>
            </a:r>
          </a:p>
          <a:p>
            <a:pPr eaLnBrk="1" hangingPunct="1">
              <a:lnSpc>
                <a:spcPct val="80000"/>
              </a:lnSpc>
              <a:buFont typeface="Arial" pitchFamily="34" charset="0"/>
              <a:buChar char="•"/>
            </a:pPr>
            <a:endParaRPr lang="en-US" dirty="0" smtClean="0">
              <a:ea typeface="굴림" charset="-127"/>
            </a:endParaRPr>
          </a:p>
          <a:p>
            <a:pPr eaLnBrk="1" hangingPunct="1">
              <a:lnSpc>
                <a:spcPct val="80000"/>
              </a:lnSpc>
              <a:buFont typeface="Arial" pitchFamily="34" charset="0"/>
              <a:buChar char="•"/>
            </a:pPr>
            <a:r>
              <a:rPr lang="en-US" dirty="0" smtClean="0"/>
              <a:t> </a:t>
            </a:r>
            <a:r>
              <a:rPr lang="en-US" altLang="ko-KR" dirty="0" smtClean="0">
                <a:ea typeface="굴림" charset="-127"/>
              </a:rPr>
              <a:t>The </a:t>
            </a:r>
            <a:r>
              <a:rPr lang="en-US" altLang="ko-KR" dirty="0">
                <a:ea typeface="굴림" charset="-127"/>
              </a:rPr>
              <a:t>Short-Term Energy Outlook, updated each month, presents  a forecast of energy markets over the next 12 to 24 months along with quantitative measures of price uncertainty based on the market value of energy futures and options contracts.  That outlook, rather than the IEO we are discussing today, reflects EIA’s perspective on current and near-term oil market conditions.  </a:t>
            </a:r>
            <a:r>
              <a:rPr lang="en-US" altLang="ko-KR" dirty="0" smtClean="0">
                <a:ea typeface="굴림" charset="-127"/>
              </a:rPr>
              <a:t> </a:t>
            </a: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19</a:t>
            </a:fld>
            <a:endParaRPr lang="en-US" dirty="0"/>
          </a:p>
        </p:txBody>
      </p:sp>
    </p:spTree>
    <p:extLst>
      <p:ext uri="{BB962C8B-B14F-4D97-AF65-F5344CB8AC3E}">
        <p14:creationId xmlns:p14="http://schemas.microsoft.com/office/powerpoint/2010/main" val="40468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a:xfrm>
            <a:off x="159000" y="4343699"/>
            <a:ext cx="6528358" cy="4306791"/>
          </a:xfrm>
        </p:spPr>
        <p:txBody>
          <a:bodyPr>
            <a:noAutofit/>
          </a:bodyPr>
          <a:lstStyle/>
          <a:p>
            <a:pPr marL="342900" marR="0" lvl="0" indent="-342900">
              <a:spcBef>
                <a:spcPts val="0"/>
              </a:spcBef>
              <a:spcAft>
                <a:spcPts val="800"/>
              </a:spcAft>
              <a:buFont typeface="Arial" panose="020B0604020202020204" pitchFamily="34" charset="0"/>
              <a:buChar char="•"/>
              <a:tabLst>
                <a:tab pos="457200" algn="l"/>
              </a:tabLst>
            </a:pPr>
            <a:endParaRPr lang="en-US" sz="1200" dirty="0" smtClean="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75818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6700" y="4305300"/>
            <a:ext cx="2032000" cy="215444"/>
          </a:xfrm>
          <a:prstGeom prst="rect">
            <a:avLst/>
          </a:prstGeom>
          <a:solidFill>
            <a:srgbClr val="FFFF00"/>
          </a:solidFill>
        </p:spPr>
        <p:txBody>
          <a:bodyPr wrap="square" rtlCol="0">
            <a:spAutoFit/>
          </a:bodyPr>
          <a:lstStyle/>
          <a:p>
            <a:endParaRPr lang="en-US" sz="800" dirty="0"/>
          </a:p>
        </p:txBody>
      </p:sp>
      <p:sp>
        <p:nvSpPr>
          <p:cNvPr id="5" name="TextBox 4"/>
          <p:cNvSpPr txBox="1"/>
          <p:nvPr/>
        </p:nvSpPr>
        <p:spPr>
          <a:xfrm>
            <a:off x="711200" y="4152900"/>
            <a:ext cx="5473700" cy="215444"/>
          </a:xfrm>
          <a:prstGeom prst="rect">
            <a:avLst/>
          </a:prstGeom>
          <a:solidFill>
            <a:srgbClr val="FFFF00"/>
          </a:solidFill>
        </p:spPr>
        <p:txBody>
          <a:bodyPr wrap="square" rtlCol="0">
            <a:spAutoFit/>
          </a:bodyPr>
          <a:lstStyle/>
          <a:p>
            <a:endParaRPr lang="en-US" sz="800" dirty="0"/>
          </a:p>
        </p:txBody>
      </p:sp>
      <p:sp>
        <p:nvSpPr>
          <p:cNvPr id="2" name="Slide Image Placeholder 1"/>
          <p:cNvSpPr>
            <a:spLocks noGrp="1" noRot="1" noChangeAspect="1"/>
          </p:cNvSpPr>
          <p:nvPr>
            <p:ph type="sldImg"/>
          </p:nvPr>
        </p:nvSpPr>
        <p:spPr>
          <a:xfrm>
            <a:off x="406400" y="595313"/>
            <a:ext cx="6197600" cy="3486150"/>
          </a:xfrm>
        </p:spPr>
      </p:sp>
      <p:sp>
        <p:nvSpPr>
          <p:cNvPr id="3" name="Notes Placeholder 2"/>
          <p:cNvSpPr>
            <a:spLocks noGrp="1"/>
          </p:cNvSpPr>
          <p:nvPr>
            <p:ph type="body" idx="1"/>
          </p:nvPr>
        </p:nvSpPr>
        <p:spPr>
          <a:xfrm>
            <a:off x="701040" y="4191000"/>
            <a:ext cx="5608320" cy="4737100"/>
          </a:xfrm>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Rising global incomes increase the demand for personal mobility, measured as passenger-miles per capita, in all the world regions, with different rates of increase depending on current income levels and travel patterns, as well as the unique nature of regional geographies. Consequently, the rates of increase in travel demand per capita vary across the OECD and non-OECD regions.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OECD regions are, for the most part, economically developed and thus have higher levels of personal mobility than the non-OECD countries. In the IEO2016 Reference case, OECD passenger travel per capita (including light-duty and 2- and 3-wheel vehicles, buses, and passenger rail but excluding aircraft) increases from 9.1 thousand passenger-miles/person in 2012 to 10.3 thousand passenger-miles/person in 2040, while average GDP per capita rises from about $36,000/person to $56,500/person (in inflation-adjusted real 2010 U.S. dollars). In comparison, average non-OECD GDP per capita rises from an average of $8,500/person in 2012 to $20,800/person in 2040, and passenger travel per capita rises from 2.1 thousand passenger-miles/person in 2012 to 4.9 thousand passenger-miles/person in 2040.</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China, GDP per capita increases from about</a:t>
            </a:r>
            <a:r>
              <a:rPr lang="en-US" sz="1200" kern="1200" baseline="0" dirty="0" smtClean="0">
                <a:solidFill>
                  <a:schemeClr val="tx1"/>
                </a:solidFill>
                <a:effectLst/>
                <a:latin typeface="+mn-lt"/>
                <a:ea typeface="+mn-ea"/>
                <a:cs typeface="+mn-cs"/>
              </a:rPr>
              <a:t> $10,400/person in 2012 to $36,100/person in 2040—a level comparable to the OECD average per capita income in 2012. But, passenger travel per capita in China only rise to 6.4 thousand passenger-miles/person by 2040—higher than the non-OECD average in 2040, but still 30% lower than the OECD passenger travel per capita in 2012.</a:t>
            </a:r>
            <a:endParaRPr lang="en-US"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21</a:t>
            </a:fld>
            <a:endParaRPr lang="en-US" dirty="0"/>
          </a:p>
        </p:txBody>
      </p:sp>
    </p:spTree>
    <p:extLst>
      <p:ext uri="{BB962C8B-B14F-4D97-AF65-F5344CB8AC3E}">
        <p14:creationId xmlns:p14="http://schemas.microsoft.com/office/powerpoint/2010/main" val="162731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Turning to natural</a:t>
            </a:r>
            <a:r>
              <a:rPr lang="en-US" baseline="0" dirty="0" smtClean="0"/>
              <a:t> gas markets, in the IEO2016 Reference case, natural gas is the world’s fastest-growing fossil fuel, with consumption increasing at an average rate of 1.7 percent per year from 2010 to 2040.</a:t>
            </a:r>
          </a:p>
          <a:p>
            <a:pPr>
              <a:buFont typeface="Arial" pitchFamily="34" charset="0"/>
              <a:buNone/>
            </a:pPr>
            <a:endParaRPr lang="en-US" baseline="0" dirty="0" smtClean="0"/>
          </a:p>
          <a:p>
            <a:pPr>
              <a:buFont typeface="Arial" pitchFamily="34" charset="0"/>
              <a:buChar char="•"/>
            </a:pPr>
            <a:r>
              <a:rPr lang="en-US" baseline="0" dirty="0" smtClean="0"/>
              <a:t>Although the global recession resulted in an estimated decline of 3.6 trillion cubic feet in natural gas use in 2009, robust demand returned in 2010 with an increase of 7.7 trillion cubic feet, or 4 percent higher than demand in 2008, before the downturn.</a:t>
            </a:r>
          </a:p>
          <a:p>
            <a:pPr>
              <a:buFont typeface="Arial" pitchFamily="34" charset="0"/>
              <a:buNone/>
            </a:pPr>
            <a:endParaRPr lang="en-US" baseline="0" dirty="0" smtClean="0"/>
          </a:p>
          <a:p>
            <a:pPr>
              <a:buFont typeface="Arial" pitchFamily="34" charset="0"/>
              <a:buChar char="•"/>
            </a:pPr>
            <a:r>
              <a:rPr lang="en-US" baseline="0" dirty="0" smtClean="0"/>
              <a:t>Natural gas consumption grows robustly in the IEO2016 Reference case, from 113 trillion cubic feet in 2010 to 185 trillion cubic feet in 2040.</a:t>
            </a:r>
          </a:p>
          <a:p>
            <a:pPr>
              <a:buFont typeface="Arial" pitchFamily="34" charset="0"/>
              <a:buNone/>
            </a:pPr>
            <a:endParaRPr lang="en-US" baseline="0" dirty="0" smtClean="0"/>
          </a:p>
          <a:p>
            <a:pPr>
              <a:buFont typeface="Arial" pitchFamily="34" charset="0"/>
              <a:buChar char="•"/>
            </a:pPr>
            <a:r>
              <a:rPr lang="en-US" dirty="0" smtClean="0"/>
              <a:t>Contributing to the strong competitive position of natural gas among other energy sources is a strong growth outlook for reserves and supplies. Significant changes in natural gas supplies and global markets continue through the</a:t>
            </a:r>
            <a:r>
              <a:rPr lang="en-US" baseline="0" dirty="0" smtClean="0"/>
              <a:t> projection helping to keep markets well-supplied and prices competitive</a:t>
            </a:r>
            <a:r>
              <a:rPr lang="en-US" dirty="0" smtClean="0"/>
              <a:t>.</a:t>
            </a:r>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22</a:t>
            </a:fld>
            <a:endParaRPr lang="en-US" dirty="0"/>
          </a:p>
        </p:txBody>
      </p:sp>
    </p:spTree>
    <p:extLst>
      <p:ext uri="{BB962C8B-B14F-4D97-AF65-F5344CB8AC3E}">
        <p14:creationId xmlns:p14="http://schemas.microsoft.com/office/powerpoint/2010/main" val="4185216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800601"/>
            <a:ext cx="5608320" cy="3798572"/>
          </a:xfrm>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Although there is more to learn about the extent of the world’s tight gas, shale gas, and coalbed methane resource base, the IEO2016 Reference case projects a substantial increase in those supplies—especially in China, the United States, and Canada. The application of horizontal drilling and hydraulic fracturing technologies has made it possible to develop the U.S. shale gas resource, contributing to a near doubling of estimates for total U.S. technically recoverable natural gas resources over the past decade.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Shale gas accounts for more than half of U.S. natural gas production in the IEO2016 Reference case, and tight gas, shale gas, and coalbed methane resources in Canada and China account for about 80% of total domestic production in 2040 in those countries.</a:t>
            </a:r>
          </a:p>
          <a:p>
            <a:pPr>
              <a:buFont typeface="Arial" pitchFamily="34" charset="0"/>
              <a:buNone/>
            </a:pPr>
            <a:endParaRPr lang="en-US" sz="1400"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23</a:t>
            </a:fld>
            <a:endParaRPr lang="en-US" dirty="0"/>
          </a:p>
        </p:txBody>
      </p:sp>
    </p:spTree>
    <p:extLst>
      <p:ext uri="{BB962C8B-B14F-4D97-AF65-F5344CB8AC3E}">
        <p14:creationId xmlns:p14="http://schemas.microsoft.com/office/powerpoint/2010/main" val="2881857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49300" y="7188200"/>
            <a:ext cx="4940300" cy="215900"/>
          </a:xfrm>
          <a:prstGeom prst="rect">
            <a:avLst/>
          </a:prstGeom>
          <a:solidFill>
            <a:srgbClr val="FFFF00"/>
          </a:solidFill>
        </p:spPr>
        <p:txBody>
          <a:bodyPr wrap="square" rtlCol="0">
            <a:spAutoFit/>
          </a:bodyPr>
          <a:lstStyle/>
          <a:p>
            <a:endParaRPr lang="en-US" sz="800" dirty="0"/>
          </a:p>
        </p:txBody>
      </p:sp>
      <p:sp>
        <p:nvSpPr>
          <p:cNvPr id="9" name="TextBox 8"/>
          <p:cNvSpPr txBox="1"/>
          <p:nvPr/>
        </p:nvSpPr>
        <p:spPr>
          <a:xfrm>
            <a:off x="736600" y="6743700"/>
            <a:ext cx="1689100" cy="215444"/>
          </a:xfrm>
          <a:prstGeom prst="rect">
            <a:avLst/>
          </a:prstGeom>
          <a:solidFill>
            <a:srgbClr val="FFFF00"/>
          </a:solidFill>
        </p:spPr>
        <p:txBody>
          <a:bodyPr wrap="square" rtlCol="0">
            <a:spAutoFit/>
          </a:bodyPr>
          <a:lstStyle/>
          <a:p>
            <a:endParaRPr lang="en-US" sz="800" dirty="0"/>
          </a:p>
        </p:txBody>
      </p:sp>
      <p:sp>
        <p:nvSpPr>
          <p:cNvPr id="7" name="TextBox 6"/>
          <p:cNvSpPr txBox="1"/>
          <p:nvPr/>
        </p:nvSpPr>
        <p:spPr>
          <a:xfrm>
            <a:off x="2235200" y="6375400"/>
            <a:ext cx="4025900" cy="369332"/>
          </a:xfrm>
          <a:prstGeom prst="rect">
            <a:avLst/>
          </a:prstGeom>
          <a:solidFill>
            <a:srgbClr val="FFFF00"/>
          </a:solidFill>
        </p:spPr>
        <p:txBody>
          <a:bodyPr wrap="square" rtlCol="0">
            <a:spAutoFit/>
          </a:bodyPr>
          <a:lstStyle/>
          <a:p>
            <a:endParaRPr lang="en-US" dirty="0"/>
          </a:p>
        </p:txBody>
      </p:sp>
      <p:sp>
        <p:nvSpPr>
          <p:cNvPr id="6" name="TextBox 5"/>
          <p:cNvSpPr txBox="1"/>
          <p:nvPr/>
        </p:nvSpPr>
        <p:spPr>
          <a:xfrm>
            <a:off x="774700" y="4432300"/>
            <a:ext cx="5130800" cy="368300"/>
          </a:xfrm>
          <a:prstGeom prst="rect">
            <a:avLst/>
          </a:prstGeom>
          <a:solidFill>
            <a:srgbClr val="FFFF00"/>
          </a:solidFill>
        </p:spPr>
        <p:txBody>
          <a:bodyPr wrap="square" rtlCol="0">
            <a:spAutoFit/>
          </a:bodyPr>
          <a:lstStyle/>
          <a:p>
            <a:endParaRPr lang="en-US" dirty="0"/>
          </a:p>
        </p:txBody>
      </p:sp>
      <p:sp>
        <p:nvSpPr>
          <p:cNvPr id="2" name="Slide Image Placeholder 1"/>
          <p:cNvSpPr>
            <a:spLocks noGrp="1" noRot="1" noChangeAspect="1"/>
          </p:cNvSpPr>
          <p:nvPr>
            <p:ph type="sldImg"/>
          </p:nvPr>
        </p:nvSpPr>
        <p:spPr>
          <a:xfrm>
            <a:off x="171450" y="696913"/>
            <a:ext cx="6197600" cy="3486150"/>
          </a:xfrm>
        </p:spPr>
      </p:sp>
      <p:sp>
        <p:nvSpPr>
          <p:cNvPr id="3" name="Notes Placeholder 2"/>
          <p:cNvSpPr>
            <a:spLocks noGrp="1"/>
          </p:cNvSpPr>
          <p:nvPr>
            <p:ph type="body" idx="1"/>
          </p:nvPr>
        </p:nvSpPr>
        <p:spPr>
          <a:noFill/>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24</a:t>
            </a:fld>
            <a:endParaRPr lang="en-US" dirty="0"/>
          </a:p>
        </p:txBody>
      </p:sp>
      <p:sp>
        <p:nvSpPr>
          <p:cNvPr id="12" name="Rectangle 11"/>
          <p:cNvSpPr/>
          <p:nvPr/>
        </p:nvSpPr>
        <p:spPr>
          <a:xfrm>
            <a:off x="193173" y="8009021"/>
            <a:ext cx="6597985" cy="707886"/>
          </a:xfrm>
          <a:prstGeom prst="rect">
            <a:avLst/>
          </a:prstGeom>
        </p:spPr>
        <p:txBody>
          <a:bodyPr wrap="square">
            <a:spAutoFit/>
          </a:bodyPr>
          <a:lstStyle/>
          <a:p>
            <a:r>
              <a:rPr lang="en-US" sz="1000" dirty="0">
                <a:solidFill>
                  <a:srgbClr val="000000"/>
                </a:solidFill>
              </a:rPr>
              <a:t>Column1	2012	Low Oil Price	Reference	High Oil Price	</a:t>
            </a:r>
          </a:p>
          <a:p>
            <a:r>
              <a:rPr lang="en-US" sz="1000" dirty="0">
                <a:solidFill>
                  <a:srgbClr val="000000"/>
                </a:solidFill>
              </a:rPr>
              <a:t>OPEC crude and lease </a:t>
            </a:r>
            <a:r>
              <a:rPr lang="en-US" sz="1000" dirty="0" smtClean="0">
                <a:solidFill>
                  <a:srgbClr val="000000"/>
                </a:solidFill>
              </a:rPr>
              <a:t>condensate</a:t>
            </a:r>
            <a:r>
              <a:rPr lang="en-US" sz="1000" dirty="0">
                <a:solidFill>
                  <a:srgbClr val="000000"/>
                </a:solidFill>
              </a:rPr>
              <a:t>	32.0	57.0	46.4	34.1	</a:t>
            </a:r>
          </a:p>
          <a:p>
            <a:r>
              <a:rPr lang="en-US" sz="1000" dirty="0">
                <a:solidFill>
                  <a:srgbClr val="000000"/>
                </a:solidFill>
              </a:rPr>
              <a:t>Non-OPEC crude and lease </a:t>
            </a:r>
            <a:r>
              <a:rPr lang="en-US" sz="1000" dirty="0" smtClean="0">
                <a:solidFill>
                  <a:srgbClr val="000000"/>
                </a:solidFill>
              </a:rPr>
              <a:t>conde</a:t>
            </a:r>
            <a:r>
              <a:rPr lang="en-US" sz="1000" dirty="0">
                <a:solidFill>
                  <a:srgbClr val="000000"/>
                </a:solidFill>
              </a:rPr>
              <a:t>	42.6	45.1	53.0	58.0	</a:t>
            </a:r>
          </a:p>
          <a:p>
            <a:r>
              <a:rPr lang="en-US" sz="1000" dirty="0">
                <a:solidFill>
                  <a:srgbClr val="000000"/>
                </a:solidFill>
              </a:rPr>
              <a:t>Other Liquid Fuels	14.2	20.8	</a:t>
            </a:r>
            <a:r>
              <a:rPr lang="en-US" sz="1000" dirty="0">
                <a:solidFill>
                  <a:srgbClr val="FF0000"/>
                </a:solidFill>
              </a:rPr>
              <a:t>21.2	25.3	</a:t>
            </a:r>
          </a:p>
        </p:txBody>
      </p:sp>
    </p:spTree>
    <p:extLst>
      <p:ext uri="{BB962C8B-B14F-4D97-AF65-F5344CB8AC3E}">
        <p14:creationId xmlns:p14="http://schemas.microsoft.com/office/powerpoint/2010/main" val="42704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rPr>
              <a:t>The Department of Energy Organization Act of 1977 established EIA as the primary federal government authority on energy statistics and analysis, building upon systems and organizations first established in 1974 following the oil market disruption of 1973. Located in Washington, DC, EIA is an organization of about 370 federal employees, with an annual budget in Fiscal Year 2016 of $122 million.</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The cornerstone of EIA’s mission</a:t>
            </a:r>
            <a:r>
              <a:rPr lang="en-US" sz="1600" baseline="0" dirty="0" smtClean="0"/>
              <a:t> was, and still is, its impartiality and independence, which </a:t>
            </a:r>
            <a:r>
              <a:rPr lang="en-US" sz="1600" dirty="0" smtClean="0"/>
              <a:t>promotes sound policymaking</a:t>
            </a:r>
            <a:r>
              <a:rPr lang="en-US" sz="1600" baseline="0" dirty="0" smtClean="0"/>
              <a:t> and</a:t>
            </a:r>
            <a:r>
              <a:rPr lang="en-US" sz="1600" dirty="0" smtClean="0"/>
              <a:t> efficient markets. Overall, EIA helps support a public understanding of energy and its interaction with the economy and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a:t>
            </a:fld>
            <a:endParaRPr lang="en-US" dirty="0"/>
          </a:p>
        </p:txBody>
      </p:sp>
    </p:spTree>
    <p:extLst>
      <p:ext uri="{BB962C8B-B14F-4D97-AF65-F5344CB8AC3E}">
        <p14:creationId xmlns:p14="http://schemas.microsoft.com/office/powerpoint/2010/main" val="1190850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Another important area to consider for future</a:t>
            </a:r>
            <a:r>
              <a:rPr lang="en-US" baseline="0" dirty="0" smtClean="0"/>
              <a:t> world energy markets is electric power.  </a:t>
            </a:r>
            <a:r>
              <a:rPr lang="en-US" dirty="0" smtClean="0"/>
              <a:t>Electricity is the world’s fastest-growing form of end-use energy consumption in the Reference case, as it has been for the past several decades. World net electricity generation increases by between 2010 and 2040 in the IEO2016 Reference case. </a:t>
            </a:r>
          </a:p>
          <a:p>
            <a:pPr>
              <a:buFont typeface="Arial" pitchFamily="34" charset="0"/>
              <a:buNone/>
            </a:pPr>
            <a:endParaRPr lang="en-US" dirty="0" smtClean="0"/>
          </a:p>
          <a:p>
            <a:pPr>
              <a:buFont typeface="Arial" pitchFamily="34" charset="0"/>
              <a:buChar char="•"/>
            </a:pPr>
            <a:r>
              <a:rPr lang="en-US" dirty="0" smtClean="0"/>
              <a:t>In general, in OECD countries, where electricity markets are well established and consumption patterns are mature, the growth of electricity demand is slower than in non-OECD countries, where a large amount of potential demand remains unmet. </a:t>
            </a:r>
          </a:p>
          <a:p>
            <a:pPr>
              <a:buFont typeface="Arial" pitchFamily="34" charset="0"/>
              <a:buNone/>
            </a:pPr>
            <a:endParaRPr lang="en-US" dirty="0" smtClean="0"/>
          </a:p>
          <a:p>
            <a:pPr>
              <a:buFont typeface="Arial" pitchFamily="34" charset="0"/>
              <a:buChar char="•"/>
            </a:pPr>
            <a:r>
              <a:rPr lang="en-US" dirty="0" smtClean="0"/>
              <a:t>Total net electricity generation in non-OECD countries increases by an average of 3.1 percent per year in the Reference case, led by non-OECD Asia (including China and India), where annual increases average 3.6 percent from 2010 to 2040. In contrast, net generation among OECD nations grows by an average of 1.1</a:t>
            </a:r>
            <a:r>
              <a:rPr lang="en-US" baseline="0" dirty="0" smtClean="0"/>
              <a:t> </a:t>
            </a:r>
            <a:r>
              <a:rPr lang="en-US" dirty="0" smtClean="0"/>
              <a:t>percent per year from 2010 to 2040.</a:t>
            </a:r>
          </a:p>
        </p:txBody>
      </p:sp>
      <p:sp>
        <p:nvSpPr>
          <p:cNvPr id="4" name="Slide Number Placeholder 3"/>
          <p:cNvSpPr>
            <a:spLocks noGrp="1"/>
          </p:cNvSpPr>
          <p:nvPr>
            <p:ph type="sldNum" sz="quarter" idx="10"/>
          </p:nvPr>
        </p:nvSpPr>
        <p:spPr/>
        <p:txBody>
          <a:bodyPr/>
          <a:lstStyle/>
          <a:p>
            <a:fld id="{0EBA4C88-B6CE-4DF6-AC5C-0E11A83F5D76}" type="slidenum">
              <a:rPr lang="en-US" smtClean="0"/>
              <a:pPr/>
              <a:t>25</a:t>
            </a:fld>
            <a:endParaRPr lang="en-US" dirty="0"/>
          </a:p>
        </p:txBody>
      </p:sp>
    </p:spTree>
    <p:extLst>
      <p:ext uri="{BB962C8B-B14F-4D97-AF65-F5344CB8AC3E}">
        <p14:creationId xmlns:p14="http://schemas.microsoft.com/office/powerpoint/2010/main" val="377661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6700" y="4305300"/>
            <a:ext cx="2032000" cy="215444"/>
          </a:xfrm>
          <a:prstGeom prst="rect">
            <a:avLst/>
          </a:prstGeom>
          <a:solidFill>
            <a:srgbClr val="FFFF00"/>
          </a:solidFill>
        </p:spPr>
        <p:txBody>
          <a:bodyPr wrap="square" rtlCol="0">
            <a:spAutoFit/>
          </a:bodyPr>
          <a:lstStyle/>
          <a:p>
            <a:endParaRPr lang="en-US" sz="800" dirty="0"/>
          </a:p>
        </p:txBody>
      </p:sp>
      <p:sp>
        <p:nvSpPr>
          <p:cNvPr id="5" name="TextBox 4"/>
          <p:cNvSpPr txBox="1"/>
          <p:nvPr/>
        </p:nvSpPr>
        <p:spPr>
          <a:xfrm>
            <a:off x="711200" y="4152900"/>
            <a:ext cx="5473700" cy="215444"/>
          </a:xfrm>
          <a:prstGeom prst="rect">
            <a:avLst/>
          </a:prstGeom>
          <a:solidFill>
            <a:srgbClr val="FFFF00"/>
          </a:solidFill>
        </p:spPr>
        <p:txBody>
          <a:bodyPr wrap="square" rtlCol="0">
            <a:spAutoFit/>
          </a:bodyPr>
          <a:lstStyle/>
          <a:p>
            <a:endParaRPr lang="en-US" sz="800" dirty="0"/>
          </a:p>
        </p:txBody>
      </p:sp>
      <p:sp>
        <p:nvSpPr>
          <p:cNvPr id="2" name="Slide Image Placeholder 1"/>
          <p:cNvSpPr>
            <a:spLocks noGrp="1" noRot="1" noChangeAspect="1"/>
          </p:cNvSpPr>
          <p:nvPr>
            <p:ph type="sldImg"/>
          </p:nvPr>
        </p:nvSpPr>
        <p:spPr>
          <a:xfrm>
            <a:off x="406400" y="595313"/>
            <a:ext cx="6197600" cy="3486150"/>
          </a:xfrm>
        </p:spPr>
      </p:sp>
      <p:sp>
        <p:nvSpPr>
          <p:cNvPr id="3" name="Notes Placeholder 2"/>
          <p:cNvSpPr>
            <a:spLocks noGrp="1"/>
          </p:cNvSpPr>
          <p:nvPr>
            <p:ph type="body" idx="1"/>
          </p:nvPr>
        </p:nvSpPr>
        <p:spPr>
          <a:xfrm>
            <a:off x="701040" y="4191000"/>
            <a:ext cx="5608320" cy="4737100"/>
          </a:xfrm>
        </p:spPr>
        <p:txBody>
          <a:bodyPr>
            <a:normAutofit lnSpcReduction="10000"/>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China currently accounts for almost half of the world’s total coal consumption, but a slowing economy and plans to implement policies to address air pollution and climate change contribute to declining coal use in China in the later years of the projection </a:t>
            </a:r>
            <a:r>
              <a:rPr lang="en-US" baseline="0" dirty="0" smtClean="0"/>
              <a:t> China’s recent moves to reduce coal as a means of addressing air pollution in major urban areas, and the government’s announcement in November 2015 that the country’s carbon dioxide emissions would peak by 2030, result in lower coal demand for China in the IEO2016 Reference case than in previous IEOs. Only 2 years ago, in the IEO2013 Reference case projections, coal use in China totaled 121 quadrillion Btu in 2040. In IEO2016, China’s coal use reaches 88 quadrillion Btu in 2025 before declining to 83 quadrillion Btu in 2040.</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Coal is the world’s slowest-growing energy source in the IEO2016 Reference case, rising by an average 0.6%/year, from 153 quadrillion Btu in 2012 to 180 quadrillion Btu in 2040. Throughout the projection, the top three coal-consuming countries are China, the United States, and India, which together account for more than 70% of world coal use. China currently accounts for almost half of the world’s total coal consumption, but a slowing economy and plans to implement policies to address air pollution and climate change contribute to declining coal use in China in the later years of the projection.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Coal consumption projections in the IEO2016 Reference case do not include the impact of the finalized Clean Power Plan regulations in the United States. Including the CPP would reduce world coal consumption to 165 quadrillion Btu in 2020 and to 176 quadrillion Btu in 2040, based on EIA’s analysis of the CPP proposed rule. EIA’s analysis of the final rule, which will be released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EIA’s </a:t>
            </a:r>
            <a:r>
              <a:rPr lang="en-US" sz="1200" i="1" kern="1200" dirty="0" smtClean="0">
                <a:solidFill>
                  <a:schemeClr val="tx1"/>
                </a:solidFill>
                <a:effectLst/>
                <a:latin typeface="+mn-lt"/>
                <a:ea typeface="+mn-ea"/>
                <a:cs typeface="+mn-cs"/>
              </a:rPr>
              <a:t>Annual Energy Outlook 2016</a:t>
            </a:r>
            <a:r>
              <a:rPr lang="en-US" sz="1200" kern="1200" dirty="0" smtClean="0">
                <a:solidFill>
                  <a:schemeClr val="tx1"/>
                </a:solidFill>
                <a:effectLst/>
                <a:latin typeface="+mn-lt"/>
                <a:ea typeface="+mn-ea"/>
                <a:cs typeface="+mn-cs"/>
              </a:rPr>
              <a:t>, is expected to show a roughly similar impact on projections of U.S. coal use.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26</a:t>
            </a:fld>
            <a:endParaRPr lang="en-US" dirty="0"/>
          </a:p>
        </p:txBody>
      </p:sp>
    </p:spTree>
    <p:extLst>
      <p:ext uri="{BB962C8B-B14F-4D97-AF65-F5344CB8AC3E}">
        <p14:creationId xmlns:p14="http://schemas.microsoft.com/office/powerpoint/2010/main" val="889236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6700" y="4305300"/>
            <a:ext cx="2032000" cy="215444"/>
          </a:xfrm>
          <a:prstGeom prst="rect">
            <a:avLst/>
          </a:prstGeom>
          <a:solidFill>
            <a:srgbClr val="FFFF00"/>
          </a:solidFill>
        </p:spPr>
        <p:txBody>
          <a:bodyPr wrap="square" rtlCol="0">
            <a:spAutoFit/>
          </a:bodyPr>
          <a:lstStyle/>
          <a:p>
            <a:endParaRPr lang="en-US" sz="800" dirty="0"/>
          </a:p>
        </p:txBody>
      </p:sp>
      <p:sp>
        <p:nvSpPr>
          <p:cNvPr id="5" name="TextBox 4"/>
          <p:cNvSpPr txBox="1"/>
          <p:nvPr/>
        </p:nvSpPr>
        <p:spPr>
          <a:xfrm>
            <a:off x="711200" y="4152900"/>
            <a:ext cx="5473700" cy="215444"/>
          </a:xfrm>
          <a:prstGeom prst="rect">
            <a:avLst/>
          </a:prstGeom>
          <a:solidFill>
            <a:srgbClr val="FFFF00"/>
          </a:solidFill>
        </p:spPr>
        <p:txBody>
          <a:bodyPr wrap="square" rtlCol="0">
            <a:spAutoFit/>
          </a:bodyPr>
          <a:lstStyle/>
          <a:p>
            <a:endParaRPr lang="en-US" sz="800" dirty="0"/>
          </a:p>
        </p:txBody>
      </p:sp>
      <p:sp>
        <p:nvSpPr>
          <p:cNvPr id="2" name="Slide Image Placeholder 1"/>
          <p:cNvSpPr>
            <a:spLocks noGrp="1" noRot="1" noChangeAspect="1"/>
          </p:cNvSpPr>
          <p:nvPr>
            <p:ph type="sldImg"/>
          </p:nvPr>
        </p:nvSpPr>
        <p:spPr>
          <a:xfrm>
            <a:off x="406400" y="595313"/>
            <a:ext cx="6197600" cy="3486150"/>
          </a:xfrm>
        </p:spPr>
      </p:sp>
      <p:sp>
        <p:nvSpPr>
          <p:cNvPr id="3" name="Notes Placeholder 2"/>
          <p:cNvSpPr>
            <a:spLocks noGrp="1"/>
          </p:cNvSpPr>
          <p:nvPr>
            <p:ph type="body" idx="1"/>
          </p:nvPr>
        </p:nvSpPr>
        <p:spPr>
          <a:xfrm>
            <a:off x="701040" y="4191000"/>
            <a:ext cx="5608320" cy="47371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27</a:t>
            </a:fld>
            <a:endParaRPr lang="en-US" dirty="0"/>
          </a:p>
        </p:txBody>
      </p:sp>
    </p:spTree>
    <p:extLst>
      <p:ext uri="{BB962C8B-B14F-4D97-AF65-F5344CB8AC3E}">
        <p14:creationId xmlns:p14="http://schemas.microsoft.com/office/powerpoint/2010/main" val="1772648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28</a:t>
            </a:fld>
            <a:endParaRPr lang="en-US" dirty="0"/>
          </a:p>
        </p:txBody>
      </p:sp>
    </p:spTree>
    <p:extLst>
      <p:ext uri="{BB962C8B-B14F-4D97-AF65-F5344CB8AC3E}">
        <p14:creationId xmlns:p14="http://schemas.microsoft.com/office/powerpoint/2010/main" val="25427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3</a:t>
            </a:fld>
            <a:endParaRPr lang="en-US" dirty="0"/>
          </a:p>
        </p:txBody>
      </p:sp>
    </p:spTree>
    <p:extLst>
      <p:ext uri="{BB962C8B-B14F-4D97-AF65-F5344CB8AC3E}">
        <p14:creationId xmlns:p14="http://schemas.microsoft.com/office/powerpoint/2010/main" val="362053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production data provided in this chart is EIA’s official shale gas estimate based on state administrative data collected by DrillingInfo Inc., drilling rig activity, and EIA’s analysis of data reporting trends. This is not survey data. Estimates are through March 2016. State abbreviations indicate primary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Rest of US 'shale‘ include:</a:t>
            </a:r>
          </a:p>
          <a:p>
            <a:r>
              <a:rPr lang="en-US" sz="1200" kern="1200" dirty="0" smtClean="0">
                <a:solidFill>
                  <a:schemeClr val="tx1"/>
                </a:solidFill>
                <a:latin typeface="+mn-lt"/>
                <a:ea typeface="+mn-ea"/>
                <a:cs typeface="+mn-cs"/>
              </a:rPr>
              <a:t>Baxter (WY) (minor shale play)</a:t>
            </a:r>
          </a:p>
          <a:p>
            <a:r>
              <a:rPr lang="en-US" sz="1200" kern="1200" dirty="0" smtClean="0">
                <a:solidFill>
                  <a:schemeClr val="tx1"/>
                </a:solidFill>
                <a:latin typeface="+mn-lt"/>
                <a:ea typeface="+mn-ea"/>
                <a:cs typeface="+mn-cs"/>
              </a:rPr>
              <a:t>Huron (WV) (minor shale play)</a:t>
            </a:r>
          </a:p>
          <a:p>
            <a:r>
              <a:rPr lang="en-US" sz="1200" kern="1200" dirty="0" smtClean="0">
                <a:solidFill>
                  <a:schemeClr val="tx1"/>
                </a:solidFill>
                <a:latin typeface="+mn-lt"/>
                <a:ea typeface="+mn-ea"/>
                <a:cs typeface="+mn-cs"/>
              </a:rPr>
              <a:t>Mancos (CO &amp;NM) (minor shale play)</a:t>
            </a:r>
          </a:p>
          <a:p>
            <a:r>
              <a:rPr lang="en-US" sz="1200" kern="1200" dirty="0" smtClean="0">
                <a:solidFill>
                  <a:schemeClr val="tx1"/>
                </a:solidFill>
                <a:latin typeface="+mn-lt"/>
                <a:ea typeface="+mn-ea"/>
                <a:cs typeface="+mn-cs"/>
              </a:rPr>
              <a:t>Monterey (CA) (shale oil play)</a:t>
            </a:r>
          </a:p>
          <a:p>
            <a:r>
              <a:rPr lang="en-US" sz="1200" kern="1200" dirty="0" smtClean="0">
                <a:solidFill>
                  <a:schemeClr val="tx1"/>
                </a:solidFill>
                <a:latin typeface="+mn-lt"/>
                <a:ea typeface="+mn-ea"/>
                <a:cs typeface="+mn-cs"/>
              </a:rPr>
              <a:t>Pearsall (TX) (minor shale play)</a:t>
            </a:r>
          </a:p>
          <a:p>
            <a:r>
              <a:rPr lang="en-US" sz="1200" kern="1200" dirty="0" smtClean="0">
                <a:solidFill>
                  <a:schemeClr val="tx1"/>
                </a:solidFill>
                <a:latin typeface="+mn-lt"/>
                <a:ea typeface="+mn-ea"/>
                <a:cs typeface="+mn-cs"/>
              </a:rPr>
              <a:t>Pierre (ND) (minor shale play)</a:t>
            </a:r>
          </a:p>
          <a:p>
            <a:r>
              <a:rPr lang="en-US" sz="1200" kern="1200" dirty="0" err="1" smtClean="0">
                <a:solidFill>
                  <a:schemeClr val="tx1"/>
                </a:solidFill>
                <a:latin typeface="+mn-lt"/>
                <a:ea typeface="+mn-ea"/>
                <a:cs typeface="+mn-cs"/>
              </a:rPr>
              <a:t>Wolfcamp</a:t>
            </a:r>
            <a:r>
              <a:rPr lang="en-US" sz="1200" kern="1200" dirty="0" smtClean="0">
                <a:solidFill>
                  <a:schemeClr val="tx1"/>
                </a:solidFill>
                <a:latin typeface="+mn-lt"/>
                <a:ea typeface="+mn-ea"/>
                <a:cs typeface="+mn-cs"/>
              </a:rPr>
              <a:t> (NM &amp; TX) (tight oil play)</a:t>
            </a:r>
          </a:p>
          <a:p>
            <a:r>
              <a:rPr lang="en-US" sz="1200" kern="1200" dirty="0" err="1" smtClean="0">
                <a:solidFill>
                  <a:schemeClr val="tx1"/>
                </a:solidFill>
                <a:latin typeface="+mn-lt"/>
                <a:ea typeface="+mn-ea"/>
                <a:cs typeface="+mn-cs"/>
              </a:rPr>
              <a:t>Yeso-Glorieta</a:t>
            </a:r>
            <a:r>
              <a:rPr lang="en-US" sz="1200" kern="1200" dirty="0" smtClean="0">
                <a:solidFill>
                  <a:schemeClr val="tx1"/>
                </a:solidFill>
                <a:latin typeface="+mn-lt"/>
                <a:ea typeface="+mn-ea"/>
                <a:cs typeface="+mn-cs"/>
              </a:rPr>
              <a:t> (NM &amp; TX) (tight oil play)</a:t>
            </a:r>
          </a:p>
          <a:p>
            <a:r>
              <a:rPr lang="en-US" sz="1200" kern="1200" dirty="0" err="1" smtClean="0">
                <a:solidFill>
                  <a:schemeClr val="tx1"/>
                </a:solidFill>
                <a:latin typeface="+mn-lt"/>
                <a:ea typeface="+mn-ea"/>
                <a:cs typeface="+mn-cs"/>
              </a:rPr>
              <a:t>Bonespring</a:t>
            </a:r>
            <a:r>
              <a:rPr lang="en-US" sz="1200" kern="1200" dirty="0" smtClean="0">
                <a:solidFill>
                  <a:schemeClr val="tx1"/>
                </a:solidFill>
                <a:latin typeface="+mn-lt"/>
                <a:ea typeface="+mn-ea"/>
                <a:cs typeface="+mn-cs"/>
              </a:rPr>
              <a:t> (NM &amp; TX) (tight oil play)</a:t>
            </a:r>
          </a:p>
          <a:p>
            <a:r>
              <a:rPr lang="en-US" sz="1200" kern="1200" dirty="0" err="1" smtClean="0">
                <a:solidFill>
                  <a:schemeClr val="tx1"/>
                </a:solidFill>
                <a:latin typeface="+mn-lt"/>
                <a:ea typeface="+mn-ea"/>
                <a:cs typeface="+mn-cs"/>
              </a:rPr>
              <a:t>Spraberry</a:t>
            </a:r>
            <a:r>
              <a:rPr lang="en-US" sz="1200" kern="1200" dirty="0" smtClean="0">
                <a:solidFill>
                  <a:schemeClr val="tx1"/>
                </a:solidFill>
                <a:latin typeface="+mn-lt"/>
                <a:ea typeface="+mn-ea"/>
                <a:cs typeface="+mn-cs"/>
              </a:rPr>
              <a:t> (NM &amp; TX) (tight oil play)</a:t>
            </a:r>
          </a:p>
          <a:p>
            <a:r>
              <a:rPr lang="en-US" sz="1200" kern="1200" dirty="0" smtClean="0">
                <a:solidFill>
                  <a:schemeClr val="tx1"/>
                </a:solidFill>
                <a:latin typeface="+mn-lt"/>
                <a:ea typeface="+mn-ea"/>
                <a:cs typeface="+mn-cs"/>
              </a:rPr>
              <a:t>Niobrara-</a:t>
            </a:r>
            <a:r>
              <a:rPr lang="en-US" sz="1200" kern="1200" dirty="0" err="1" smtClean="0">
                <a:solidFill>
                  <a:schemeClr val="tx1"/>
                </a:solidFill>
                <a:latin typeface="+mn-lt"/>
                <a:ea typeface="+mn-ea"/>
                <a:cs typeface="+mn-cs"/>
              </a:rPr>
              <a:t>Codell</a:t>
            </a:r>
            <a:r>
              <a:rPr lang="en-US" sz="1200" kern="1200" dirty="0" smtClean="0">
                <a:solidFill>
                  <a:schemeClr val="tx1"/>
                </a:solidFill>
                <a:latin typeface="+mn-lt"/>
                <a:ea typeface="+mn-ea"/>
                <a:cs typeface="+mn-cs"/>
              </a:rPr>
              <a:t> (CO &amp; WY) (shale-sand oil play)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4</a:t>
            </a:fld>
            <a:endParaRPr lang="en-US"/>
          </a:p>
        </p:txBody>
      </p:sp>
    </p:spTree>
    <p:extLst>
      <p:ext uri="{BB962C8B-B14F-4D97-AF65-F5344CB8AC3E}">
        <p14:creationId xmlns:p14="http://schemas.microsoft.com/office/powerpoint/2010/main" val="377817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 DrillingInfo Inc. and EIA’s Drilling Productivity Report (DPR), through September 2016. Note: Information in the chart is estimated not surveyed. State abbreviations indicate primary state(s).</a:t>
            </a: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5</a:t>
            </a:fld>
            <a:endParaRPr lang="en-US"/>
          </a:p>
        </p:txBody>
      </p:sp>
    </p:spTree>
    <p:extLst>
      <p:ext uri="{BB962C8B-B14F-4D97-AF65-F5344CB8AC3E}">
        <p14:creationId xmlns:p14="http://schemas.microsoft.com/office/powerpoint/2010/main" val="20485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31C7969-312A-4AA5-819B-750BA53C2DB5}" type="slidenum">
              <a:rPr lang="en-US" smtClean="0"/>
              <a:pPr>
                <a:defRPr/>
              </a:pPr>
              <a:t>6</a:t>
            </a:fld>
            <a:endParaRPr lang="en-US" dirty="0"/>
          </a:p>
        </p:txBody>
      </p:sp>
    </p:spTree>
    <p:extLst>
      <p:ext uri="{BB962C8B-B14F-4D97-AF65-F5344CB8AC3E}">
        <p14:creationId xmlns:p14="http://schemas.microsoft.com/office/powerpoint/2010/main" val="108605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a:xfrm>
            <a:off x="203250" y="4379598"/>
            <a:ext cx="6483664" cy="4516222"/>
          </a:xfrm>
        </p:spPr>
        <p:txBody>
          <a:bodyPr>
            <a:normAutofit/>
          </a:bodyPr>
          <a:lstStyle/>
          <a:p>
            <a:pPr marL="169838" indent="-169838">
              <a:spcAft>
                <a:spcPts val="800"/>
              </a:spcAf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pPr/>
              <a:t>7</a:t>
            </a:fld>
            <a:endParaRPr lang="en-US" dirty="0"/>
          </a:p>
        </p:txBody>
      </p:sp>
    </p:spTree>
    <p:extLst>
      <p:ext uri="{BB962C8B-B14F-4D97-AF65-F5344CB8AC3E}">
        <p14:creationId xmlns:p14="http://schemas.microsoft.com/office/powerpoint/2010/main" val="153769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84224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051" indent="-228051">
              <a:spcBef>
                <a:spcPts val="575"/>
              </a:spcBef>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14</a:t>
            </a:fld>
            <a:endParaRPr lang="en-US" dirty="0"/>
          </a:p>
        </p:txBody>
      </p:sp>
    </p:spTree>
    <p:extLst>
      <p:ext uri="{BB962C8B-B14F-4D97-AF65-F5344CB8AC3E}">
        <p14:creationId xmlns:p14="http://schemas.microsoft.com/office/powerpoint/2010/main" val="4037693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57914" y="4904385"/>
            <a:ext cx="13692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399" y="1873863"/>
            <a:ext cx="7164449" cy="363309"/>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181513" y="4772025"/>
            <a:ext cx="391148" cy="270213"/>
          </a:xfrm>
          <a:prstGeom prst="rect">
            <a:avLst/>
          </a:prstGeom>
          <a:noFill/>
          <a:ln>
            <a:noFill/>
          </a:ln>
        </p:spPr>
      </p:pic>
      <p:sp>
        <p:nvSpPr>
          <p:cNvPr id="9"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hasCustomPrompt="1"/>
          </p:nvPr>
        </p:nvSpPr>
        <p:spPr>
          <a:xfrm>
            <a:off x="914400" y="387963"/>
            <a:ext cx="7772400" cy="10287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dirty="0" smtClean="0"/>
              <a:t>Title – Click to edit</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0"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2"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3" name="Title 1"/>
          <p:cNvSpPr>
            <a:spLocks noGrp="1"/>
          </p:cNvSpPr>
          <p:nvPr>
            <p:ph type="title" hasCustomPrompt="1"/>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a:t>
            </a:r>
            <a:br>
              <a:rPr lang="en-US" dirty="0" smtClean="0"/>
            </a:br>
            <a:r>
              <a:rPr lang="en-US" dirty="0" smtClean="0"/>
              <a:t>text.</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cxnSp>
        <p:nvCxnSpPr>
          <p:cNvPr id="8"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p:txBody>
      </p:sp>
      <p:sp>
        <p:nvSpPr>
          <p:cNvPr id="14"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21"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Slide Number Placeholder 5"/>
          <p:cNvSpPr>
            <a:spLocks noGrp="1"/>
          </p:cNvSpPr>
          <p:nvPr>
            <p:ph type="sldNum" sz="quarter" idx="4"/>
          </p:nvPr>
        </p:nvSpPr>
        <p:spPr>
          <a:xfrm>
            <a:off x="8644001" y="48085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cxnSp>
        <p:nvCxnSpPr>
          <p:cNvPr id="7"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6"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8"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9" name="Title 1"/>
          <p:cNvSpPr>
            <a:spLocks noGrp="1"/>
          </p:cNvSpPr>
          <p:nvPr>
            <p:ph type="title"/>
          </p:nvPr>
        </p:nvSpPr>
        <p:spPr>
          <a:xfrm>
            <a:off x="685800" y="68579"/>
            <a:ext cx="8001000" cy="776247"/>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3"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pic>
        <p:nvPicPr>
          <p:cNvPr id="1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8"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3"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0"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1"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edits">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685800" y="68579"/>
            <a:ext cx="8001000" cy="766307"/>
          </a:xfrm>
          <a:prstGeom prst="rect">
            <a:avLst/>
          </a:prstGeom>
        </p:spPr>
        <p:txBody>
          <a:bodyPr lIns="0" tIns="0" rIns="0" bIns="0" anchor="b" anchorCtr="0"/>
          <a:lstStyle>
            <a:lvl1pPr algn="l">
              <a:defRPr sz="2400" baseline="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smtClean="0"/>
              <a:t>Click to edit Master text styles</a:t>
            </a:r>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5"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sp>
        <p:nvSpPr>
          <p:cNvPr id="2" name="Title 1"/>
          <p:cNvSpPr>
            <a:spLocks noGrp="1"/>
          </p:cNvSpPr>
          <p:nvPr>
            <p:ph type="title"/>
          </p:nvPr>
        </p:nvSpPr>
        <p:spPr>
          <a:xfrm>
            <a:off x="457200" y="123825"/>
            <a:ext cx="8269288" cy="65722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059656"/>
            <a:ext cx="7772400" cy="3390900"/>
          </a:xfrm>
          <a:prstGeom prst="rect">
            <a:avLst/>
          </a:prstGeom>
        </p:spPr>
        <p:txBody>
          <a:bodyPr/>
          <a:lstStyle/>
          <a:p>
            <a:pPr lvl="0"/>
            <a:endParaRPr lang="en-US" noProof="0" dirty="0" smtClean="0"/>
          </a:p>
        </p:txBody>
      </p:sp>
      <p:sp>
        <p:nvSpPr>
          <p:cNvPr id="6" name="Slide Number Placeholder 2"/>
          <p:cNvSpPr>
            <a:spLocks noGrp="1"/>
          </p:cNvSpPr>
          <p:nvPr>
            <p:ph type="sldNum" sz="quarter" idx="10"/>
          </p:nvPr>
        </p:nvSpPr>
        <p:spPr>
          <a:xfrm>
            <a:off x="8691563" y="4841082"/>
            <a:ext cx="381000" cy="273844"/>
          </a:xfrm>
          <a:prstGeom prst="rect">
            <a:avLst/>
          </a:prstGeom>
        </p:spPr>
        <p:txBody>
          <a:bodyPr/>
          <a:lstStyle>
            <a:lvl1pPr>
              <a:defRPr sz="900"/>
            </a:lvl1pPr>
          </a:lstStyle>
          <a:p>
            <a:pPr>
              <a:defRPr/>
            </a:pPr>
            <a:fld id="{19EAD42F-94A8-483B-B9EC-47CE663E879A}" type="slidenum">
              <a:rPr lang="en-US"/>
              <a:pPr>
                <a:defRPr/>
              </a:pPr>
              <a:t>‹#›</a:t>
            </a:fld>
            <a:endParaRPr lang="en-US" dirty="0"/>
          </a:p>
        </p:txBody>
      </p:sp>
      <p:sp>
        <p:nvSpPr>
          <p:cNvPr id="9" name="Footer Placeholder 3"/>
          <p:cNvSpPr>
            <a:spLocks noGrp="1"/>
          </p:cNvSpPr>
          <p:nvPr userDrawn="1">
            <p:ph type="ftr" sz="quarter" idx="4294967295"/>
          </p:nvPr>
        </p:nvSpPr>
        <p:spPr bwMode="auto">
          <a:xfrm>
            <a:off x="663650" y="4693803"/>
            <a:ext cx="5191125" cy="425773"/>
          </a:xfrm>
          <a:prstGeom prst="rect">
            <a:avLst/>
          </a:prstGeom>
          <a:noFill/>
          <a:ln>
            <a:miter lim="800000"/>
            <a:headEnd/>
            <a:tailEnd/>
          </a:ln>
        </p:spPr>
        <p:txBody>
          <a:bodyPr anchor="b"/>
          <a:lstStyle/>
          <a:p>
            <a:r>
              <a:rPr lang="en-US" sz="900" i="1" dirty="0" smtClean="0">
                <a:solidFill>
                  <a:srgbClr val="FFFFFF"/>
                </a:solidFill>
              </a:rPr>
              <a:t>Short-Term Energy and Winter Fuels Outlook  October 11, 2016</a:t>
            </a:r>
            <a:endParaRPr lang="en-US" sz="900" i="1" dirty="0">
              <a:solidFill>
                <a:schemeClr val="bg1"/>
              </a:solidFill>
            </a:endParaRPr>
          </a:p>
        </p:txBody>
      </p:sp>
    </p:spTree>
    <p:extLst>
      <p:ext uri="{BB962C8B-B14F-4D97-AF65-F5344CB8AC3E}">
        <p14:creationId xmlns:p14="http://schemas.microsoft.com/office/powerpoint/2010/main" val="1755944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5"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sp>
        <p:nvSpPr>
          <p:cNvPr id="2" name="Title 1"/>
          <p:cNvSpPr>
            <a:spLocks noGrp="1"/>
          </p:cNvSpPr>
          <p:nvPr>
            <p:ph type="title"/>
          </p:nvPr>
        </p:nvSpPr>
        <p:spPr>
          <a:xfrm>
            <a:off x="457200" y="123825"/>
            <a:ext cx="8269288" cy="657225"/>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059656"/>
            <a:ext cx="7772400" cy="3390900"/>
          </a:xfrm>
          <a:prstGeom prst="rect">
            <a:avLst/>
          </a:prstGeom>
        </p:spPr>
        <p:txBody>
          <a:bodyPr/>
          <a:lstStyle/>
          <a:p>
            <a:pPr lvl="0"/>
            <a:endParaRPr lang="en-US" noProof="0" dirty="0" smtClean="0"/>
          </a:p>
        </p:txBody>
      </p:sp>
      <p:sp>
        <p:nvSpPr>
          <p:cNvPr id="6" name="Slide Number Placeholder 2"/>
          <p:cNvSpPr>
            <a:spLocks noGrp="1"/>
          </p:cNvSpPr>
          <p:nvPr>
            <p:ph type="sldNum" sz="quarter" idx="10"/>
          </p:nvPr>
        </p:nvSpPr>
        <p:spPr>
          <a:xfrm>
            <a:off x="8691563" y="4841082"/>
            <a:ext cx="381000" cy="273844"/>
          </a:xfrm>
          <a:prstGeom prst="rect">
            <a:avLst/>
          </a:prstGeom>
        </p:spPr>
        <p:txBody>
          <a:bodyPr/>
          <a:lstStyle>
            <a:lvl1pPr>
              <a:defRPr sz="900"/>
            </a:lvl1pPr>
          </a:lstStyle>
          <a:p>
            <a:pPr>
              <a:defRPr/>
            </a:pPr>
            <a:fld id="{3ACDEF69-D9BB-48C2-90C4-E35602CF9338}" type="slidenum">
              <a:rPr lang="en-US"/>
              <a:pPr>
                <a:defRPr/>
              </a:pPr>
              <a:t>‹#›</a:t>
            </a:fld>
            <a:endParaRPr lang="en-US" dirty="0"/>
          </a:p>
        </p:txBody>
      </p:sp>
      <p:sp>
        <p:nvSpPr>
          <p:cNvPr id="9" name="Footer Placeholder 3"/>
          <p:cNvSpPr>
            <a:spLocks noGrp="1"/>
          </p:cNvSpPr>
          <p:nvPr userDrawn="1">
            <p:ph type="ftr" sz="quarter" idx="4294967295"/>
          </p:nvPr>
        </p:nvSpPr>
        <p:spPr bwMode="auto">
          <a:xfrm>
            <a:off x="663650" y="4693803"/>
            <a:ext cx="5191125" cy="425773"/>
          </a:xfrm>
          <a:prstGeom prst="rect">
            <a:avLst/>
          </a:prstGeom>
          <a:noFill/>
          <a:ln>
            <a:miter lim="800000"/>
            <a:headEnd/>
            <a:tailEnd/>
          </a:ln>
        </p:spPr>
        <p:txBody>
          <a:bodyPr anchor="b"/>
          <a:lstStyle/>
          <a:p>
            <a:r>
              <a:rPr lang="en-US" sz="900" i="1" dirty="0" smtClean="0">
                <a:solidFill>
                  <a:srgbClr val="FFFFFF"/>
                </a:solidFill>
              </a:rPr>
              <a:t>Short-Term Energy and Winter Fuels Outlook  October 11, 2016</a:t>
            </a:r>
            <a:endParaRPr lang="en-US" sz="900" i="1" dirty="0">
              <a:solidFill>
                <a:schemeClr val="bg1"/>
              </a:solidFill>
            </a:endParaRPr>
          </a:p>
        </p:txBody>
      </p:sp>
    </p:spTree>
    <p:extLst>
      <p:ext uri="{BB962C8B-B14F-4D97-AF65-F5344CB8AC3E}">
        <p14:creationId xmlns:p14="http://schemas.microsoft.com/office/powerpoint/2010/main" val="4141368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2 Content over Text">
    <p:spTree>
      <p:nvGrpSpPr>
        <p:cNvPr id="1" name=""/>
        <p:cNvGrpSpPr/>
        <p:nvPr/>
      </p:nvGrpSpPr>
      <p:grpSpPr>
        <a:xfrm>
          <a:off x="0" y="0"/>
          <a:ext cx="0" cy="0"/>
          <a:chOff x="0" y="0"/>
          <a:chExt cx="0" cy="0"/>
        </a:xfrm>
      </p:grpSpPr>
      <p:pic>
        <p:nvPicPr>
          <p:cNvPr id="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3"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sp>
        <p:nvSpPr>
          <p:cNvPr id="4" name="Slide Number Placeholder 2"/>
          <p:cNvSpPr>
            <a:spLocks noGrp="1"/>
          </p:cNvSpPr>
          <p:nvPr>
            <p:ph type="sldNum" sz="quarter" idx="10"/>
          </p:nvPr>
        </p:nvSpPr>
        <p:spPr>
          <a:xfrm>
            <a:off x="8691563" y="4841082"/>
            <a:ext cx="381000" cy="273844"/>
          </a:xfrm>
          <a:prstGeom prst="rect">
            <a:avLst/>
          </a:prstGeom>
        </p:spPr>
        <p:txBody>
          <a:bodyPr/>
          <a:lstStyle>
            <a:lvl1pPr>
              <a:defRPr sz="900"/>
            </a:lvl1pPr>
          </a:lstStyle>
          <a:p>
            <a:pPr>
              <a:defRPr/>
            </a:pPr>
            <a:fld id="{84572DF5-4212-402C-BE74-7E3FD5BB0500}" type="slidenum">
              <a:rPr lang="en-US"/>
              <a:pPr>
                <a:defRPr/>
              </a:pPr>
              <a:t>‹#›</a:t>
            </a:fld>
            <a:endParaRPr lang="en-US" dirty="0"/>
          </a:p>
        </p:txBody>
      </p:sp>
      <p:sp>
        <p:nvSpPr>
          <p:cNvPr id="7" name="Footer Placeholder 3"/>
          <p:cNvSpPr>
            <a:spLocks noGrp="1"/>
          </p:cNvSpPr>
          <p:nvPr userDrawn="1">
            <p:ph type="ftr" sz="quarter" idx="4294967295"/>
          </p:nvPr>
        </p:nvSpPr>
        <p:spPr bwMode="auto">
          <a:xfrm>
            <a:off x="663650" y="4693803"/>
            <a:ext cx="5191125" cy="425773"/>
          </a:xfrm>
          <a:prstGeom prst="rect">
            <a:avLst/>
          </a:prstGeom>
          <a:noFill/>
          <a:ln>
            <a:miter lim="800000"/>
            <a:headEnd/>
            <a:tailEnd/>
          </a:ln>
        </p:spPr>
        <p:txBody>
          <a:bodyPr anchor="b"/>
          <a:lstStyle/>
          <a:p>
            <a:r>
              <a:rPr lang="en-US" sz="900" i="1" dirty="0" smtClean="0">
                <a:solidFill>
                  <a:srgbClr val="FFFFFF"/>
                </a:solidFill>
              </a:rPr>
              <a:t>Short-Term Energy and Winter Fuels Outlook  October 11, 2016</a:t>
            </a:r>
            <a:endParaRPr lang="en-US" sz="900" i="1" dirty="0">
              <a:solidFill>
                <a:schemeClr val="bg1"/>
              </a:solidFill>
            </a:endParaRPr>
          </a:p>
        </p:txBody>
      </p:sp>
    </p:spTree>
    <p:extLst>
      <p:ext uri="{BB962C8B-B14F-4D97-AF65-F5344CB8AC3E}">
        <p14:creationId xmlns:p14="http://schemas.microsoft.com/office/powerpoint/2010/main" val="78951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cxnSp>
        <p:nvCxnSpPr>
          <p:cNvPr id="7"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sp>
        <p:nvSpPr>
          <p:cNvPr id="10"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914400" y="387963"/>
            <a:ext cx="7772400" cy="54864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99146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pic>
        <p:nvPicPr>
          <p:cNvPr id="16" name="Picture 11" descr="icon_row-01.png"/>
          <p:cNvPicPr>
            <a:picLocks noChangeAspect="1"/>
          </p:cNvPicPr>
          <p:nvPr userDrawn="1"/>
        </p:nvPicPr>
        <p:blipFill>
          <a:blip r:embed="rId3" cstate="print"/>
          <a:srcRect/>
          <a:stretch>
            <a:fillRect/>
          </a:stretch>
        </p:blipFill>
        <p:spPr bwMode="auto">
          <a:xfrm>
            <a:off x="1041399" y="1873863"/>
            <a:ext cx="7164449" cy="363309"/>
          </a:xfrm>
          <a:prstGeom prst="rect">
            <a:avLst/>
          </a:prstGeom>
          <a:noFill/>
          <a:ln w="9525">
            <a:noFill/>
            <a:miter lim="800000"/>
            <a:headEnd/>
            <a:tailEnd/>
          </a:ln>
        </p:spPr>
      </p:pic>
      <p:sp>
        <p:nvSpPr>
          <p:cNvPr id="20" name="TextBox 19"/>
          <p:cNvSpPr txBox="1">
            <a:spLocks noChangeArrowheads="1"/>
          </p:cNvSpPr>
          <p:nvPr userDrawn="1"/>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21" name="Straight Connector 12"/>
          <p:cNvCxnSpPr>
            <a:cxnSpLocks noChangeShapeType="1"/>
          </p:cNvCxnSpPr>
          <p:nvPr userDrawn="1"/>
        </p:nvCxnSpPr>
        <p:spPr bwMode="auto">
          <a:xfrm rot="5400000">
            <a:off x="7757914" y="4904385"/>
            <a:ext cx="136922" cy="0"/>
          </a:xfrm>
          <a:prstGeom prst="line">
            <a:avLst/>
          </a:prstGeom>
          <a:noFill/>
          <a:ln w="9525">
            <a:solidFill>
              <a:schemeClr val="bg1">
                <a:alpha val="39999"/>
              </a:schemeClr>
            </a:solidFill>
            <a:round/>
            <a:headEnd/>
            <a:tailEnd/>
          </a:ln>
        </p:spPr>
      </p:cxnSp>
      <p:sp>
        <p:nvSpPr>
          <p:cNvPr id="22" name="TextBox 14"/>
          <p:cNvSpPr txBox="1">
            <a:spLocks noChangeArrowheads="1"/>
          </p:cNvSpPr>
          <p:nvPr userDrawn="1"/>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9" y="4842406"/>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57150"/>
            <a:ext cx="8050306" cy="857250"/>
          </a:xfrm>
          <a:prstGeom prst="rect">
            <a:avLst/>
          </a:prstGeom>
        </p:spPr>
        <p:txBody>
          <a:bodyPr anchor="b"/>
          <a:lstStyle>
            <a:lvl1pPr>
              <a:defRPr sz="255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6" name="Text Placeholder 5"/>
          <p:cNvSpPr>
            <a:spLocks noGrp="1"/>
          </p:cNvSpPr>
          <p:nvPr>
            <p:ph type="body" sz="quarter" idx="12"/>
          </p:nvPr>
        </p:nvSpPr>
        <p:spPr>
          <a:xfrm>
            <a:off x="636494" y="988359"/>
            <a:ext cx="8050212" cy="3442448"/>
          </a:xfrm>
          <a:prstGeom prst="rect">
            <a:avLst/>
          </a:prstGeom>
        </p:spPr>
        <p:txBody>
          <a:bodyPr/>
          <a:lstStyle>
            <a:lvl1pPr marL="175022" indent="-175022">
              <a:lnSpc>
                <a:spcPct val="100000"/>
              </a:lnSpc>
              <a:spcBef>
                <a:spcPts val="1200"/>
              </a:spcBef>
              <a:spcAft>
                <a:spcPts val="450"/>
              </a:spcAft>
              <a:defRPr sz="1650" i="0" kern="1200" baseline="0">
                <a:solidFill>
                  <a:schemeClr val="tx1"/>
                </a:solidFill>
                <a:latin typeface="+mn-lt"/>
              </a:defRPr>
            </a:lvl1pPr>
            <a:lvl2pPr marL="517922" indent="-175022">
              <a:lnSpc>
                <a:spcPct val="100000"/>
              </a:lnSpc>
              <a:spcAft>
                <a:spcPts val="300"/>
              </a:spcAft>
              <a:defRPr sz="1200" i="0" kern="1200" baseline="0">
                <a:solidFill>
                  <a:schemeClr val="tx1"/>
                </a:solidFill>
                <a:latin typeface="+mn-lt"/>
              </a:defRPr>
            </a:lvl2pPr>
            <a:lvl3pPr marL="813197" indent="-127397">
              <a:lnSpc>
                <a:spcPct val="100000"/>
              </a:lnSpc>
              <a:spcAft>
                <a:spcPts val="300"/>
              </a:spcAft>
              <a:defRPr sz="1200" i="0" kern="1200" baseline="0">
                <a:solidFill>
                  <a:schemeClr val="tx1"/>
                </a:solidFill>
                <a:latin typeface="+mn-lt"/>
              </a:defRPr>
            </a:lvl3pPr>
            <a:lvl4pPr marL="1203722" indent="-175022">
              <a:lnSpc>
                <a:spcPct val="100000"/>
              </a:lnSpc>
              <a:spcAft>
                <a:spcPts val="300"/>
              </a:spcAft>
              <a:defRPr sz="1200" i="0" kern="1200" baseline="0">
                <a:solidFill>
                  <a:schemeClr val="tx1"/>
                </a:solidFill>
                <a:latin typeface="+mn-lt"/>
              </a:defRPr>
            </a:lvl4pPr>
            <a:lvl5pPr marL="1498997" indent="-127397">
              <a:lnSpc>
                <a:spcPct val="100000"/>
              </a:lnSpc>
              <a:spcAft>
                <a:spcPts val="300"/>
              </a:spcAft>
              <a:buFont typeface="Arial" pitchFamily="34" charset="0"/>
              <a:buChar char="•"/>
              <a:defRPr sz="12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506959" y="4909344"/>
            <a:ext cx="328613"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40" y="4772025"/>
            <a:ext cx="516411" cy="267462"/>
          </a:xfrm>
          <a:prstGeom prst="rect">
            <a:avLst/>
          </a:prstGeom>
          <a:noFill/>
        </p:spPr>
      </p:pic>
      <p:sp>
        <p:nvSpPr>
          <p:cNvPr id="11" name="Footer Placeholder 4"/>
          <p:cNvSpPr>
            <a:spLocks noGrp="1"/>
          </p:cNvSpPr>
          <p:nvPr>
            <p:ph type="ftr" sz="quarter" idx="3"/>
          </p:nvPr>
        </p:nvSpPr>
        <p:spPr>
          <a:xfrm>
            <a:off x="667512" y="4793456"/>
            <a:ext cx="3434588" cy="297748"/>
          </a:xfrm>
          <a:prstGeom prst="rect">
            <a:avLst/>
          </a:prstGeom>
        </p:spPr>
        <p:txBody>
          <a:bodyPr anchor="b"/>
          <a:lstStyle>
            <a:lvl1pPr>
              <a:defRPr sz="900" i="1">
                <a:solidFill>
                  <a:schemeClr val="bg1"/>
                </a:solidFill>
                <a:latin typeface="+mn-lt"/>
                <a:cs typeface="Times New Roman" pitchFamily="18" charset="0"/>
              </a:defRPr>
            </a:lvl1pPr>
          </a:lstStyle>
          <a:p>
            <a:r>
              <a:rPr lang="en-US" smtClean="0"/>
              <a:t>Adam Sieminski, EIA Overview September 28, 2016</a:t>
            </a:r>
            <a:endParaRPr lang="en-US" dirty="0"/>
          </a:p>
        </p:txBody>
      </p:sp>
    </p:spTree>
    <p:extLst>
      <p:ext uri="{BB962C8B-B14F-4D97-AF65-F5344CB8AC3E}">
        <p14:creationId xmlns:p14="http://schemas.microsoft.com/office/powerpoint/2010/main" val="325988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60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4"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sz="1000"/>
            </a:lvl1pPr>
          </a:lstStyle>
          <a:p>
            <a:pPr>
              <a:defRPr/>
            </a:pPr>
            <a:r>
              <a:rPr lang="en-US" smtClean="0"/>
              <a:t>Adam Sieminski, CFA Society Washington, DC (CFAW) October 13, 2016</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Title 1"/>
          <p:cNvSpPr>
            <a:spLocks noGrp="1"/>
          </p:cNvSpPr>
          <p:nvPr>
            <p:ph type="title" hasCustomPrompt="1"/>
          </p:nvPr>
        </p:nvSpPr>
        <p:spPr>
          <a:xfrm>
            <a:off x="685800" y="79513"/>
            <a:ext cx="8001000" cy="755374"/>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8"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3"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dirty="0" smtClean="0"/>
              <a:t>Click to edit Master text styles</a:t>
            </a:r>
          </a:p>
        </p:txBody>
      </p:sp>
      <p:sp>
        <p:nvSpPr>
          <p:cNvPr id="16"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18"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9"/>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21" name="Title 1"/>
          <p:cNvSpPr>
            <a:spLocks noGrp="1"/>
          </p:cNvSpPr>
          <p:nvPr>
            <p:ph type="title"/>
          </p:nvPr>
        </p:nvSpPr>
        <p:spPr>
          <a:xfrm>
            <a:off x="685800" y="91440"/>
            <a:ext cx="8001000" cy="743448"/>
          </a:xfrm>
          <a:prstGeom prst="rect">
            <a:avLst/>
          </a:prstGeom>
        </p:spPr>
        <p:txBody>
          <a:bodyPr lIns="0" tIns="0" rIns="0" bIns="0" anchor="b" anchorCtr="0"/>
          <a:lstStyle>
            <a:lvl1pPr algn="l">
              <a:defRPr sz="2200">
                <a:solidFill>
                  <a:schemeClr val="accent1"/>
                </a:solidFill>
              </a:defRPr>
            </a:lvl1pPr>
          </a:lstStyle>
          <a:p>
            <a:r>
              <a:rPr lang="en-US" smtClean="0"/>
              <a:t>Click to edit Master title style</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9"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smtClean="0"/>
              <a:t>Section Title — click to edit</a:t>
            </a:r>
            <a:endParaRPr lang="en-US" dirty="0"/>
          </a:p>
        </p:txBody>
      </p: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9"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0" name="Slide Number Placeholder 5"/>
          <p:cNvSpPr>
            <a:spLocks noGrp="1"/>
          </p:cNvSpPr>
          <p:nvPr>
            <p:ph type="sldNum" sz="quarter" idx="4"/>
          </p:nvPr>
        </p:nvSpPr>
        <p:spPr>
          <a:xfrm>
            <a:off x="864400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8" name="Title 1"/>
          <p:cNvSpPr>
            <a:spLocks noGrp="1"/>
          </p:cNvSpPr>
          <p:nvPr>
            <p:ph type="title" hasCustomPrompt="1"/>
          </p:nvPr>
        </p:nvSpPr>
        <p:spPr>
          <a:xfrm>
            <a:off x="685800" y="68580"/>
            <a:ext cx="8001000" cy="766307"/>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22" cstate="print"/>
          <a:srcRect t="10667" b="10667"/>
          <a:stretch>
            <a:fillRect/>
          </a:stretch>
        </p:blipFill>
        <p:spPr bwMode="auto">
          <a:xfrm>
            <a:off x="0" y="4669632"/>
            <a:ext cx="9144000" cy="473869"/>
          </a:xfrm>
          <a:prstGeom prst="rect">
            <a:avLst/>
          </a:prstGeom>
          <a:noFill/>
          <a:ln w="9525">
            <a:noFill/>
            <a:miter lim="800000"/>
            <a:headEnd/>
            <a:tailEnd/>
          </a:ln>
        </p:spPr>
      </p:pic>
      <p:sp>
        <p:nvSpPr>
          <p:cNvPr id="1027" name="Rectangle 7"/>
          <p:cNvSpPr>
            <a:spLocks noChangeArrowheads="1"/>
          </p:cNvSpPr>
          <p:nvPr/>
        </p:nvSpPr>
        <p:spPr bwMode="auto">
          <a:xfrm>
            <a:off x="0" y="1"/>
            <a:ext cx="9144000" cy="69056"/>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479345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smtClean="0"/>
              <a:t>Adam Sieminski, CFA Society Washington, DC (CFAW) October 13, 2016</a:t>
            </a:r>
            <a:endParaRPr lang="en-US" dirty="0"/>
          </a:p>
        </p:txBody>
      </p:sp>
      <p:sp>
        <p:nvSpPr>
          <p:cNvPr id="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73" r:id="rId7"/>
    <p:sldLayoutId id="2147485262" r:id="rId8"/>
    <p:sldLayoutId id="2147485263" r:id="rId9"/>
    <p:sldLayoutId id="2147485264" r:id="rId10"/>
    <p:sldLayoutId id="2147485265" r:id="rId11"/>
    <p:sldLayoutId id="2147485266" r:id="rId12"/>
    <p:sldLayoutId id="2147485267" r:id="rId13"/>
    <p:sldLayoutId id="2147485268" r:id="rId14"/>
    <p:sldLayoutId id="2147485269" r:id="rId15"/>
    <p:sldLayoutId id="2147485274" r:id="rId16"/>
    <p:sldLayoutId id="2147485275" r:id="rId17"/>
    <p:sldLayoutId id="2147485276" r:id="rId18"/>
    <p:sldLayoutId id="2147485277" r:id="rId19"/>
    <p:sldLayoutId id="2147485278" r:id="rId20"/>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hyperlink" Target="http://www.eia.gov/todayinenergy" TargetMode="External"/><Relationship Id="rId3" Type="http://schemas.openxmlformats.org/officeDocument/2006/relationships/hyperlink" Target="http://www.eia.gov/" TargetMode="External"/><Relationship Id="rId7" Type="http://schemas.openxmlformats.org/officeDocument/2006/relationships/hyperlink" Target="http://www.eia.gov/mer"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eia.gov/ieo" TargetMode="External"/><Relationship Id="rId11" Type="http://schemas.openxmlformats.org/officeDocument/2006/relationships/hyperlink" Target="http://www.eia.gov/beta/international/?src=home-b1" TargetMode="External"/><Relationship Id="rId5" Type="http://schemas.openxmlformats.org/officeDocument/2006/relationships/hyperlink" Target="http://www.eia.gov/aeo" TargetMode="External"/><Relationship Id="rId10" Type="http://schemas.openxmlformats.org/officeDocument/2006/relationships/hyperlink" Target="http://www.eia.gov/petroleum/drilling/" TargetMode="External"/><Relationship Id="rId4" Type="http://schemas.openxmlformats.org/officeDocument/2006/relationships/hyperlink" Target="http://www.eia.gov/steo" TargetMode="External"/><Relationship Id="rId9" Type="http://schemas.openxmlformats.org/officeDocument/2006/relationships/hyperlink" Target="http://www.eia.gov/stat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740664"/>
            <a:ext cx="7063740" cy="821436"/>
          </a:xfrm>
        </p:spPr>
        <p:txBody>
          <a:bodyPr/>
          <a:lstStyle/>
          <a:p>
            <a:r>
              <a:rPr lang="en-US" i="1" dirty="0" smtClean="0"/>
              <a:t>EIA’s Energy Outlook 2016</a:t>
            </a:r>
            <a:endParaRPr lang="en-US" sz="2100" dirty="0"/>
          </a:p>
        </p:txBody>
      </p:sp>
      <p:sp>
        <p:nvSpPr>
          <p:cNvPr id="3" name="Text Placeholder 2"/>
          <p:cNvSpPr>
            <a:spLocks noGrp="1"/>
          </p:cNvSpPr>
          <p:nvPr>
            <p:ph type="body" sz="quarter" idx="10"/>
          </p:nvPr>
        </p:nvSpPr>
        <p:spPr>
          <a:xfrm>
            <a:off x="594360" y="2507085"/>
            <a:ext cx="7708392" cy="1062990"/>
          </a:xfrm>
        </p:spPr>
        <p:txBody>
          <a:bodyPr/>
          <a:lstStyle/>
          <a:p>
            <a:pPr lvl="0"/>
            <a:r>
              <a:rPr lang="en-US" dirty="0"/>
              <a:t>f</a:t>
            </a:r>
            <a:r>
              <a:rPr lang="en-US" dirty="0" smtClean="0"/>
              <a:t>or</a:t>
            </a:r>
          </a:p>
          <a:p>
            <a:pPr lvl="0"/>
            <a:r>
              <a:rPr lang="en-US" dirty="0" smtClean="0"/>
              <a:t>U.S. EIA China Visit</a:t>
            </a:r>
          </a:p>
          <a:p>
            <a:pPr lvl="0"/>
            <a:r>
              <a:rPr lang="en-US" dirty="0" smtClean="0"/>
              <a:t>November 2016 | China</a:t>
            </a:r>
          </a:p>
          <a:p>
            <a:pPr lvl="0"/>
            <a:endParaRPr lang="en-US" dirty="0"/>
          </a:p>
          <a:p>
            <a:pPr lvl="0"/>
            <a:r>
              <a:rPr lang="en-US" dirty="0"/>
              <a:t>by </a:t>
            </a:r>
          </a:p>
          <a:p>
            <a:pPr lvl="0"/>
            <a:r>
              <a:rPr lang="en-US" dirty="0"/>
              <a:t>Adam Sieminski, Administrator </a:t>
            </a:r>
          </a:p>
        </p:txBody>
      </p:sp>
    </p:spTree>
    <p:extLst>
      <p:ext uri="{BB962C8B-B14F-4D97-AF65-F5344CB8AC3E}">
        <p14:creationId xmlns:p14="http://schemas.microsoft.com/office/powerpoint/2010/main" val="359226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3322149194"/>
              </p:ext>
            </p:extLst>
          </p:nvPr>
        </p:nvGraphicFramePr>
        <p:xfrm>
          <a:off x="421481" y="1133555"/>
          <a:ext cx="8265319" cy="32558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3"/>
          </p:nvPr>
        </p:nvSpPr>
        <p:spPr>
          <a:xfrm>
            <a:off x="670686" y="855254"/>
            <a:ext cx="4005072" cy="411480"/>
          </a:xfrm>
        </p:spPr>
        <p:txBody>
          <a:bodyPr/>
          <a:lstStyle/>
          <a:p>
            <a:r>
              <a:rPr lang="en-US" dirty="0"/>
              <a:t>million barrels per </a:t>
            </a:r>
            <a:r>
              <a:rPr lang="en-US" dirty="0" smtClean="0"/>
              <a:t>day</a:t>
            </a:r>
          </a:p>
          <a:p>
            <a:endParaRPr lang="en-US" dirty="0"/>
          </a:p>
        </p:txBody>
      </p:sp>
      <p:sp>
        <p:nvSpPr>
          <p:cNvPr id="7" name="Text Placeholder 6"/>
          <p:cNvSpPr>
            <a:spLocks noGrp="1"/>
          </p:cNvSpPr>
          <p:nvPr>
            <p:ph type="body" sz="quarter" idx="14"/>
          </p:nvPr>
        </p:nvSpPr>
        <p:spPr/>
        <p:txBody>
          <a:bodyPr/>
          <a:lstStyle/>
          <a:p>
            <a:endParaRPr lang="en-US" dirty="0" smtClean="0"/>
          </a:p>
          <a:p>
            <a:endParaRPr lang="en-US" i="0" dirty="0" smtClean="0">
              <a:solidFill>
                <a:srgbClr val="000000"/>
              </a:solidFill>
              <a:latin typeface="Arialri"/>
              <a:cs typeface="Arial" pitchFamily="34" charset="0"/>
            </a:endParaRPr>
          </a:p>
          <a:p>
            <a:endParaRPr lang="en-US" dirty="0"/>
          </a:p>
        </p:txBody>
      </p:sp>
      <p:sp>
        <p:nvSpPr>
          <p:cNvPr id="5" name="Footer Placeholder 4"/>
          <p:cNvSpPr>
            <a:spLocks noGrp="1"/>
          </p:cNvSpPr>
          <p:nvPr>
            <p:ph type="ftr" sz="quarter" idx="17"/>
          </p:nvPr>
        </p:nvSpPr>
        <p:spPr/>
        <p:txBody>
          <a:bodyPr/>
          <a:lstStyle/>
          <a:p>
            <a:pPr>
              <a:defRPr/>
            </a:pPr>
            <a:r>
              <a:rPr lang="en-US" sz="900" dirty="0"/>
              <a:t>Adam Sieminski</a:t>
            </a:r>
          </a:p>
          <a:p>
            <a:pPr>
              <a:defRPr/>
            </a:pPr>
            <a:r>
              <a:rPr lang="en-US" sz="900" dirty="0"/>
              <a:t>November 2016</a:t>
            </a:r>
          </a:p>
        </p:txBody>
      </p:sp>
      <p:sp>
        <p:nvSpPr>
          <p:cNvPr id="6" name="Title 5"/>
          <p:cNvSpPr>
            <a:spLocks noGrp="1"/>
          </p:cNvSpPr>
          <p:nvPr>
            <p:ph type="title"/>
          </p:nvPr>
        </p:nvSpPr>
        <p:spPr>
          <a:xfrm>
            <a:off x="663129" y="68579"/>
            <a:ext cx="8001000" cy="766308"/>
          </a:xfrm>
        </p:spPr>
        <p:txBody>
          <a:bodyPr/>
          <a:lstStyle/>
          <a:p>
            <a:r>
              <a:rPr lang="en-US" dirty="0"/>
              <a:t>World liquid fuels consumption </a:t>
            </a:r>
            <a:r>
              <a:rPr lang="en-US" dirty="0" smtClean="0"/>
              <a:t>growth</a:t>
            </a:r>
            <a:endParaRPr lang="en-US" dirty="0"/>
          </a:p>
        </p:txBody>
      </p:sp>
      <p:sp>
        <p:nvSpPr>
          <p:cNvPr id="10" name="Text Placeholder 9"/>
          <p:cNvSpPr>
            <a:spLocks noGrp="1"/>
          </p:cNvSpPr>
          <p:nvPr>
            <p:ph type="body" sz="quarter" idx="18"/>
          </p:nvPr>
        </p:nvSpPr>
        <p:spPr/>
        <p:txBody>
          <a:bodyPr/>
          <a:lstStyle/>
          <a:p>
            <a:r>
              <a:rPr lang="en-US" dirty="0"/>
              <a:t>*  Countries belonging to the Organization for Economic Cooperation and </a:t>
            </a:r>
            <a:r>
              <a:rPr lang="en-US" dirty="0" smtClean="0"/>
              <a:t>Development</a:t>
            </a:r>
          </a:p>
          <a:p>
            <a:r>
              <a:rPr lang="en-US" dirty="0" smtClean="0"/>
              <a:t>Source</a:t>
            </a:r>
            <a:r>
              <a:rPr lang="en-US" dirty="0"/>
              <a:t>: Short-Term Energy Outlook, October 2016</a:t>
            </a:r>
            <a:r>
              <a:rPr lang="en-US" dirty="0" smtClean="0"/>
              <a:t>.</a:t>
            </a:r>
            <a:endParaRPr lang="en-US" dirty="0"/>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10</a:t>
            </a:fld>
            <a:endParaRPr lang="en-US" dirty="0"/>
          </a:p>
        </p:txBody>
      </p:sp>
    </p:spTree>
    <p:extLst>
      <p:ext uri="{BB962C8B-B14F-4D97-AF65-F5344CB8AC3E}">
        <p14:creationId xmlns:p14="http://schemas.microsoft.com/office/powerpoint/2010/main" val="3716721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p:cNvGraphicFramePr>
            <a:graphicFrameLocks noGrp="1"/>
          </p:cNvGraphicFramePr>
          <p:nvPr>
            <p:ph type="chart" sz="quarter" idx="12"/>
            <p:extLst>
              <p:ext uri="{D42A27DB-BD31-4B8C-83A1-F6EECF244321}">
                <p14:modId xmlns:p14="http://schemas.microsoft.com/office/powerpoint/2010/main" val="1061249102"/>
              </p:ext>
            </p:extLst>
          </p:nvPr>
        </p:nvGraphicFramePr>
        <p:xfrm>
          <a:off x="666750" y="1311275"/>
          <a:ext cx="7977251" cy="30781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3"/>
          </p:nvPr>
        </p:nvSpPr>
        <p:spPr>
          <a:xfrm>
            <a:off x="671513" y="850106"/>
            <a:ext cx="4019359" cy="401514"/>
          </a:xfrm>
        </p:spPr>
        <p:txBody>
          <a:bodyPr/>
          <a:lstStyle/>
          <a:p>
            <a:r>
              <a:rPr lang="en-US" dirty="0" smtClean="0"/>
              <a:t>world production and consumption</a:t>
            </a:r>
          </a:p>
          <a:p>
            <a:r>
              <a:rPr lang="en-US" dirty="0" smtClean="0"/>
              <a:t>million </a:t>
            </a:r>
            <a:r>
              <a:rPr lang="en-US" dirty="0"/>
              <a:t>barrels per day (</a:t>
            </a:r>
            <a:r>
              <a:rPr lang="en-US" dirty="0" smtClean="0"/>
              <a:t>MMb/d)</a:t>
            </a:r>
            <a:endParaRPr lang="en-US" dirty="0"/>
          </a:p>
        </p:txBody>
      </p:sp>
      <p:sp>
        <p:nvSpPr>
          <p:cNvPr id="8" name="Text Placeholder 7"/>
          <p:cNvSpPr>
            <a:spLocks noGrp="1"/>
          </p:cNvSpPr>
          <p:nvPr>
            <p:ph type="body" sz="quarter" idx="14"/>
          </p:nvPr>
        </p:nvSpPr>
        <p:spPr>
          <a:xfrm>
            <a:off x="4800600" y="840140"/>
            <a:ext cx="3843401" cy="411480"/>
          </a:xfrm>
        </p:spPr>
        <p:txBody>
          <a:bodyPr/>
          <a:lstStyle/>
          <a:p>
            <a:r>
              <a:rPr lang="en-US" dirty="0"/>
              <a:t>i</a:t>
            </a:r>
            <a:r>
              <a:rPr lang="en-US" dirty="0" smtClean="0"/>
              <a:t>mplied stock change and balance</a:t>
            </a:r>
          </a:p>
          <a:p>
            <a:r>
              <a:rPr lang="en-US" dirty="0" smtClean="0"/>
              <a:t>million </a:t>
            </a:r>
            <a:r>
              <a:rPr lang="en-US" dirty="0"/>
              <a:t>barrels per day (MMb/d)</a:t>
            </a:r>
          </a:p>
        </p:txBody>
      </p:sp>
      <p:sp>
        <p:nvSpPr>
          <p:cNvPr id="3" name="Footer Placeholder 2"/>
          <p:cNvSpPr>
            <a:spLocks noGrp="1"/>
          </p:cNvSpPr>
          <p:nvPr>
            <p:ph type="ftr" sz="quarter" idx="17"/>
          </p:nvPr>
        </p:nvSpPr>
        <p:spPr/>
        <p:txBody>
          <a:bodyPr/>
          <a:lstStyle/>
          <a:p>
            <a:pPr>
              <a:defRPr/>
            </a:pPr>
            <a:r>
              <a:rPr lang="en-US" sz="900" dirty="0"/>
              <a:t>Adam Sieminski</a:t>
            </a:r>
          </a:p>
          <a:p>
            <a:pPr>
              <a:defRPr/>
            </a:pPr>
            <a:r>
              <a:rPr lang="en-US" sz="900" dirty="0"/>
              <a:t>November 2016</a:t>
            </a:r>
          </a:p>
        </p:txBody>
      </p:sp>
      <p:sp>
        <p:nvSpPr>
          <p:cNvPr id="9" name="Text Placeholder 8"/>
          <p:cNvSpPr>
            <a:spLocks noGrp="1"/>
          </p:cNvSpPr>
          <p:nvPr>
            <p:ph type="body" sz="quarter" idx="18"/>
          </p:nvPr>
        </p:nvSpPr>
        <p:spPr/>
        <p:txBody>
          <a:bodyPr/>
          <a:lstStyle/>
          <a:p>
            <a:r>
              <a:rPr lang="en-US" dirty="0"/>
              <a:t>Source: Short-Term Energy Outlook, October 2016.</a:t>
            </a: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11</a:t>
            </a:fld>
            <a:endParaRPr lang="en-US" dirty="0"/>
          </a:p>
        </p:txBody>
      </p:sp>
      <p:sp>
        <p:nvSpPr>
          <p:cNvPr id="11" name="Title 10"/>
          <p:cNvSpPr>
            <a:spLocks noGrp="1"/>
          </p:cNvSpPr>
          <p:nvPr>
            <p:ph type="title"/>
          </p:nvPr>
        </p:nvSpPr>
        <p:spPr>
          <a:xfrm>
            <a:off x="666750" y="68579"/>
            <a:ext cx="8020050" cy="766308"/>
          </a:xfrm>
        </p:spPr>
        <p:txBody>
          <a:bodyPr/>
          <a:lstStyle/>
          <a:p>
            <a:r>
              <a:rPr lang="en-US" dirty="0"/>
              <a:t>World liquid fuels production </a:t>
            </a:r>
            <a:r>
              <a:rPr lang="en-US" dirty="0" smtClean="0"/>
              <a:t>and consumption </a:t>
            </a:r>
            <a:r>
              <a:rPr lang="en-US" dirty="0"/>
              <a:t>balance</a:t>
            </a:r>
          </a:p>
        </p:txBody>
      </p:sp>
    </p:spTree>
    <p:extLst>
      <p:ext uri="{BB962C8B-B14F-4D97-AF65-F5344CB8AC3E}">
        <p14:creationId xmlns:p14="http://schemas.microsoft.com/office/powerpoint/2010/main" val="1053003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5800" y="840140"/>
            <a:ext cx="4005072" cy="414326"/>
          </a:xfrm>
        </p:spPr>
        <p:txBody>
          <a:bodyPr/>
          <a:lstStyle/>
          <a:p>
            <a:r>
              <a:rPr lang="en-US" dirty="0"/>
              <a:t>days of </a:t>
            </a:r>
            <a:r>
              <a:rPr lang="en-US" dirty="0" smtClean="0"/>
              <a:t>supply</a:t>
            </a:r>
          </a:p>
          <a:p>
            <a:endParaRPr lang="en-US" dirty="0"/>
          </a:p>
        </p:txBody>
      </p:sp>
      <p:sp>
        <p:nvSpPr>
          <p:cNvPr id="5" name="Footer Placeholder 4"/>
          <p:cNvSpPr>
            <a:spLocks noGrp="1"/>
          </p:cNvSpPr>
          <p:nvPr>
            <p:ph type="ftr" sz="quarter" idx="17"/>
          </p:nvPr>
        </p:nvSpPr>
        <p:spPr/>
        <p:txBody>
          <a:bodyPr/>
          <a:lstStyle/>
          <a:p>
            <a:pPr>
              <a:defRPr/>
            </a:pPr>
            <a:r>
              <a:rPr lang="en-US" sz="900" dirty="0"/>
              <a:t>Adam Sieminski</a:t>
            </a:r>
          </a:p>
          <a:p>
            <a:pPr>
              <a:defRPr/>
            </a:pPr>
            <a:r>
              <a:rPr lang="en-US" sz="900" dirty="0"/>
              <a:t>November 2016</a:t>
            </a:r>
          </a:p>
        </p:txBody>
      </p:sp>
      <p:sp>
        <p:nvSpPr>
          <p:cNvPr id="6" name="Title 5"/>
          <p:cNvSpPr>
            <a:spLocks noGrp="1"/>
          </p:cNvSpPr>
          <p:nvPr>
            <p:ph type="title"/>
          </p:nvPr>
        </p:nvSpPr>
        <p:spPr/>
        <p:txBody>
          <a:bodyPr/>
          <a:lstStyle/>
          <a:p>
            <a:r>
              <a:rPr lang="en-US" dirty="0"/>
              <a:t>OECD commercial stocks of crude oil and </a:t>
            </a:r>
            <a:r>
              <a:rPr lang="en-US" dirty="0" smtClean="0"/>
              <a:t>other liquids</a:t>
            </a:r>
            <a:endParaRPr lang="en-US" dirty="0"/>
          </a:p>
        </p:txBody>
      </p:sp>
      <p:sp>
        <p:nvSpPr>
          <p:cNvPr id="7" name="Text Placeholder 6"/>
          <p:cNvSpPr>
            <a:spLocks noGrp="1"/>
          </p:cNvSpPr>
          <p:nvPr>
            <p:ph type="body" sz="quarter" idx="18"/>
          </p:nvPr>
        </p:nvSpPr>
        <p:spPr/>
        <p:txBody>
          <a:bodyPr/>
          <a:lstStyle/>
          <a:p>
            <a:fld id="{44B82C80-563C-430A-B67F-00109FB5EB30}" type="TxLink">
              <a:rPr lang="en-US" smtClean="0">
                <a:solidFill>
                  <a:srgbClr val="000000"/>
                </a:solidFill>
                <a:cs typeface="Arial" pitchFamily="34" charset="0"/>
              </a:rPr>
              <a:pPr/>
              <a:t>Note:  Colored band around days of supply of crude oil and other liquids stocks represents the range between the minimum and maximum from Jan. 2011 - Dec. 2015.</a:t>
            </a:fld>
            <a:endParaRPr lang="en-US" dirty="0" smtClean="0">
              <a:solidFill>
                <a:srgbClr val="000000"/>
              </a:solidFill>
              <a:cs typeface="Arial" pitchFamily="34" charset="0"/>
            </a:endParaRPr>
          </a:p>
          <a:p>
            <a:r>
              <a:rPr lang="en-US" dirty="0" smtClean="0"/>
              <a:t>Source</a:t>
            </a:r>
            <a:r>
              <a:rPr lang="en-US" dirty="0"/>
              <a:t>: Short-Term Energy Outlook, October 2016.</a:t>
            </a:r>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12</a:t>
            </a:fld>
            <a:endParaRPr lang="en-US" dirty="0"/>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4119377683"/>
              </p:ext>
            </p:extLst>
          </p:nvPr>
        </p:nvGraphicFramePr>
        <p:xfrm>
          <a:off x="685800" y="1204179"/>
          <a:ext cx="8001000" cy="3078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9183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International long-term energy outlook</a:t>
            </a:r>
            <a:endParaRPr lang="en-US" dirty="0"/>
          </a:p>
        </p:txBody>
      </p:sp>
      <p:sp>
        <p:nvSpPr>
          <p:cNvPr id="5" name="Footer Placeholder 4"/>
          <p:cNvSpPr>
            <a:spLocks noGrp="1"/>
          </p:cNvSpPr>
          <p:nvPr>
            <p:ph type="ftr" sz="quarter" idx="13"/>
          </p:nvPr>
        </p:nvSpPr>
        <p:spPr/>
        <p:txBody>
          <a:bodyPr/>
          <a:lstStyle/>
          <a:p>
            <a:pPr>
              <a:defRPr/>
            </a:pPr>
            <a:r>
              <a:rPr lang="en-US" sz="900" dirty="0"/>
              <a:t>Adam Sieminski</a:t>
            </a:r>
          </a:p>
          <a:p>
            <a:pPr>
              <a:defRPr/>
            </a:pPr>
            <a:r>
              <a:rPr lang="en-US" sz="900" dirty="0"/>
              <a:t>November 2016</a:t>
            </a:r>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13</a:t>
            </a:fld>
            <a:endParaRPr lang="en-US" dirty="0"/>
          </a:p>
        </p:txBody>
      </p:sp>
    </p:spTree>
    <p:extLst>
      <p:ext uri="{BB962C8B-B14F-4D97-AF65-F5344CB8AC3E}">
        <p14:creationId xmlns:p14="http://schemas.microsoft.com/office/powerpoint/2010/main" val="85211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in EIA’s long-term global outlook (IEO2016)</a:t>
            </a:r>
            <a:endParaRPr lang="en-US" dirty="0"/>
          </a:p>
        </p:txBody>
      </p:sp>
      <p:sp useBgFill="1">
        <p:nvSpPr>
          <p:cNvPr id="5" name="Text Placeholder 4"/>
          <p:cNvSpPr>
            <a:spLocks noGrp="1"/>
          </p:cNvSpPr>
          <p:nvPr>
            <p:ph type="body" sz="quarter" idx="12"/>
          </p:nvPr>
        </p:nvSpPr>
        <p:spPr>
          <a:xfrm>
            <a:off x="685800" y="891540"/>
            <a:ext cx="8001000" cy="3771900"/>
          </a:xfrm>
        </p:spPr>
        <p:txBody>
          <a:bodyPr>
            <a:normAutofit fontScale="92500" lnSpcReduction="10000"/>
          </a:bodyPr>
          <a:lstStyle/>
          <a:p>
            <a:r>
              <a:rPr lang="en-US" altLang="ja-JP" dirty="0"/>
              <a:t>World energy consumption increases from 549 quadrillion Btu in 2012 to 629 quadrillion Btu in 2020 and then to 815 quadrillion Btu in 2040, a 48% increase (1.4%/year). Non-OECD Asia (including China and India) account for more than half of the increase</a:t>
            </a:r>
            <a:r>
              <a:rPr lang="en-US" altLang="ja-JP" dirty="0" smtClean="0"/>
              <a:t>. Population grows 0.9%/year.</a:t>
            </a:r>
            <a:endParaRPr lang="en-US" altLang="ja-JP" dirty="0"/>
          </a:p>
          <a:p>
            <a:r>
              <a:rPr lang="en-US" altLang="ja-JP" dirty="0"/>
              <a:t>The industrial sector continues to account for the largest share of delivered energy consumption; the world industrial sector still consumes over half of global delivered energy in 2040.</a:t>
            </a:r>
          </a:p>
          <a:p>
            <a:r>
              <a:rPr lang="en-US" altLang="ja-JP" dirty="0"/>
              <a:t>Renewable energy is the world’s fastest-growing energy source, increasing by 2.6%/year; nuclear energy grows by 2.3%/year, from 4% of the global total in 2012 to 6% in 2040.</a:t>
            </a:r>
          </a:p>
          <a:p>
            <a:r>
              <a:rPr lang="en-US" altLang="ja-JP" dirty="0"/>
              <a:t>Fossil fuels continue to supply more than three-fourths of world energy use in 2040.</a:t>
            </a:r>
          </a:p>
        </p:txBody>
      </p:sp>
      <p:sp>
        <p:nvSpPr>
          <p:cNvPr id="4" name="Footer Placeholder 3"/>
          <p:cNvSpPr>
            <a:spLocks noGrp="1"/>
          </p:cNvSpPr>
          <p:nvPr>
            <p:ph type="ftr" sz="quarter" idx="13"/>
          </p:nvPr>
        </p:nvSpPr>
        <p:spPr>
          <a:xfrm>
            <a:off x="666750" y="4793456"/>
            <a:ext cx="3826422" cy="295275"/>
          </a:xfrm>
        </p:spPr>
        <p:txBody>
          <a:bodyPr/>
          <a:lstStyle/>
          <a:p>
            <a:pPr>
              <a:defRPr/>
            </a:pPr>
            <a:r>
              <a:rPr lang="en-US" sz="900"/>
              <a:t>Adam Sieminski</a:t>
            </a:r>
          </a:p>
          <a:p>
            <a:pPr>
              <a:defRPr/>
            </a:pPr>
            <a:r>
              <a:rPr lang="en-US" sz="900"/>
              <a:t>November 2016</a:t>
            </a:r>
            <a:endParaRPr lang="en-US" sz="900" dirty="0"/>
          </a:p>
        </p:txBody>
      </p:sp>
      <p:sp>
        <p:nvSpPr>
          <p:cNvPr id="3" name="Slide Number Placeholder 2"/>
          <p:cNvSpPr>
            <a:spLocks noGrp="1"/>
          </p:cNvSpPr>
          <p:nvPr>
            <p:ph type="sldNum" sz="quarter" idx="4"/>
          </p:nvPr>
        </p:nvSpPr>
        <p:spPr>
          <a:xfrm>
            <a:off x="8653624" y="4805461"/>
            <a:ext cx="384175" cy="273844"/>
          </a:xfrm>
        </p:spPr>
        <p:txBody>
          <a:bodyPr/>
          <a:lstStyle/>
          <a:p>
            <a:fld id="{2D80C5C9-96E0-47EC-B500-37C5FE284639}" type="slidenum">
              <a:rPr lang="en-US" smtClean="0"/>
              <a:pPr/>
              <a:t>14</a:t>
            </a:fld>
            <a:endParaRPr lang="en-US" dirty="0"/>
          </a:p>
        </p:txBody>
      </p:sp>
    </p:spTree>
    <p:extLst>
      <p:ext uri="{BB962C8B-B14F-4D97-AF65-F5344CB8AC3E}">
        <p14:creationId xmlns:p14="http://schemas.microsoft.com/office/powerpoint/2010/main" val="2131225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in the IEO2016 (continued)</a:t>
            </a:r>
            <a:endParaRPr lang="en-US" dirty="0"/>
          </a:p>
        </p:txBody>
      </p:sp>
      <p:sp>
        <p:nvSpPr>
          <p:cNvPr id="5" name="Text Placeholder 4"/>
          <p:cNvSpPr>
            <a:spLocks noGrp="1"/>
          </p:cNvSpPr>
          <p:nvPr>
            <p:ph type="body" sz="quarter" idx="12"/>
          </p:nvPr>
        </p:nvSpPr>
        <p:spPr/>
        <p:txBody>
          <a:bodyPr/>
          <a:lstStyle/>
          <a:p>
            <a:r>
              <a:rPr lang="en-US" altLang="ja-JP" dirty="0"/>
              <a:t>Among the fossil fuels, natural gas grows the fastest. Coal use plateaus in the mid-term as China shifts from energy-intensive industries to services and worldwide policies to limit coal use intensify. By 2030, natural gas surpasses coal as the world’s second largest energy source.</a:t>
            </a:r>
          </a:p>
          <a:p>
            <a:r>
              <a:rPr lang="en-US" altLang="ja-JP" dirty="0"/>
              <a:t>In 2012, coal provided 40% of the world’s total net electricity generation.  By 2040, coal, natural gas, and renewable energy sources provide roughly equal shares (28-29%) of world generation.</a:t>
            </a:r>
          </a:p>
          <a:p>
            <a:r>
              <a:rPr lang="en-US" altLang="ja-JP" dirty="0"/>
              <a:t>With current policies and regulations, worldwide energy-related carbon dioxide emissions rise from about 32 billion metric tons in 2012 to 36 billion metric tons in 2020 and then to 43 billion metric tons in 2040, a 34% increase.</a:t>
            </a:r>
          </a:p>
        </p:txBody>
      </p:sp>
      <p:sp>
        <p:nvSpPr>
          <p:cNvPr id="3" name="Slide Number Placeholder 2"/>
          <p:cNvSpPr>
            <a:spLocks noGrp="1"/>
          </p:cNvSpPr>
          <p:nvPr>
            <p:ph type="sldNum" sz="quarter" idx="4"/>
          </p:nvPr>
        </p:nvSpPr>
        <p:spPr>
          <a:xfrm>
            <a:off x="8653624" y="4805461"/>
            <a:ext cx="384175" cy="273844"/>
          </a:xfrm>
        </p:spPr>
        <p:txBody>
          <a:bodyPr/>
          <a:lstStyle/>
          <a:p>
            <a:fld id="{2D80C5C9-96E0-47EC-B500-37C5FE284639}" type="slidenum">
              <a:rPr lang="en-US" smtClean="0"/>
              <a:pPr/>
              <a:t>15</a:t>
            </a:fld>
            <a:endParaRPr lang="en-US" dirty="0"/>
          </a:p>
        </p:txBody>
      </p:sp>
      <p:sp>
        <p:nvSpPr>
          <p:cNvPr id="8" name="Footer Placeholder 3"/>
          <p:cNvSpPr>
            <a:spLocks noGrp="1"/>
          </p:cNvSpPr>
          <p:nvPr>
            <p:ph type="ftr" sz="quarter" idx="13"/>
          </p:nvPr>
        </p:nvSpPr>
        <p:spPr>
          <a:xfrm>
            <a:off x="666750" y="4793456"/>
            <a:ext cx="3826422" cy="295275"/>
          </a:xfrm>
        </p:spPr>
        <p:txBody>
          <a:bodyPr/>
          <a:lstStyle/>
          <a:p>
            <a:pPr>
              <a:defRPr/>
            </a:pPr>
            <a:r>
              <a:rPr lang="en-US" sz="900"/>
              <a:t>Adam Sieminski</a:t>
            </a:r>
          </a:p>
          <a:p>
            <a:pPr>
              <a:defRPr/>
            </a:pPr>
            <a:r>
              <a:rPr lang="en-US" sz="900"/>
              <a:t>November 2016</a:t>
            </a:r>
            <a:endParaRPr lang="en-US" sz="900" dirty="0"/>
          </a:p>
        </p:txBody>
      </p:sp>
    </p:spTree>
    <p:extLst>
      <p:ext uri="{BB962C8B-B14F-4D97-AF65-F5344CB8AC3E}">
        <p14:creationId xmlns:p14="http://schemas.microsoft.com/office/powerpoint/2010/main" val="69931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average annual percent change (2012–40)</a:t>
            </a:r>
          </a:p>
          <a:p>
            <a:r>
              <a:rPr lang="en-US" dirty="0" smtClean="0"/>
              <a:t>percent per year</a:t>
            </a:r>
            <a:endParaRPr lang="en-GB" dirty="0" smtClean="0"/>
          </a:p>
        </p:txBody>
      </p:sp>
      <p:sp>
        <p:nvSpPr>
          <p:cNvPr id="10" name="Footer Placeholder 3"/>
          <p:cNvSpPr>
            <a:spLocks noGrp="1"/>
          </p:cNvSpPr>
          <p:nvPr>
            <p:ph type="ftr" sz="quarter" idx="17"/>
          </p:nvPr>
        </p:nvSpPr>
        <p:spPr>
          <a:xfrm>
            <a:off x="666749" y="4793456"/>
            <a:ext cx="4024123" cy="295275"/>
          </a:xfrm>
        </p:spPr>
        <p:txBody>
          <a:bodyPr/>
          <a:lstStyle/>
          <a:p>
            <a:pPr>
              <a:defRPr/>
            </a:pPr>
            <a:r>
              <a:rPr lang="en-US" sz="900" dirty="0"/>
              <a:t>Adam Sieminski</a:t>
            </a:r>
          </a:p>
          <a:p>
            <a:pPr>
              <a:defRPr/>
            </a:pPr>
            <a:r>
              <a:rPr lang="en-US" sz="900" dirty="0"/>
              <a:t>November 2016</a:t>
            </a:r>
          </a:p>
        </p:txBody>
      </p:sp>
      <p:sp>
        <p:nvSpPr>
          <p:cNvPr id="2" name="Title 1"/>
          <p:cNvSpPr>
            <a:spLocks noGrp="1"/>
          </p:cNvSpPr>
          <p:nvPr>
            <p:ph type="title"/>
          </p:nvPr>
        </p:nvSpPr>
        <p:spPr/>
        <p:txBody>
          <a:bodyPr/>
          <a:lstStyle/>
          <a:p>
            <a:r>
              <a:rPr lang="en-US" dirty="0" smtClean="0"/>
              <a:t>Economic activity and population drive increases in energy use; energy intensity (E/GDP) improvements moderate this trend</a:t>
            </a:r>
            <a:endParaRPr lang="en-US" dirty="0"/>
          </a:p>
        </p:txBody>
      </p:sp>
      <p:sp>
        <p:nvSpPr>
          <p:cNvPr id="14" name="Text Placeholder 13"/>
          <p:cNvSpPr>
            <a:spLocks noGrp="1"/>
          </p:cNvSpPr>
          <p:nvPr>
            <p:ph type="body" sz="quarter" idx="18"/>
          </p:nvPr>
        </p:nvSpPr>
        <p:spPr/>
        <p:txBody>
          <a:bodyPr/>
          <a:lstStyle/>
          <a:p>
            <a:r>
              <a:rPr lang="en-US" dirty="0" smtClean="0"/>
              <a:t>Source:  EIA, International Energy Outlook 2016</a:t>
            </a:r>
            <a:endParaRPr lang="en-US" dirty="0"/>
          </a:p>
        </p:txBody>
      </p:sp>
      <p:sp>
        <p:nvSpPr>
          <p:cNvPr id="3" name="Slide Number Placeholder 2"/>
          <p:cNvSpPr>
            <a:spLocks noGrp="1"/>
          </p:cNvSpPr>
          <p:nvPr>
            <p:ph type="sldNum" sz="quarter" idx="4"/>
          </p:nvPr>
        </p:nvSpPr>
        <p:spPr>
          <a:xfrm>
            <a:off x="8653624" y="4814888"/>
            <a:ext cx="384175" cy="273844"/>
          </a:xfrm>
        </p:spPr>
        <p:txBody>
          <a:bodyPr/>
          <a:lstStyle/>
          <a:p>
            <a:fld id="{2D80C5C9-96E0-47EC-B500-37C5FE284639}" type="slidenum">
              <a:rPr lang="en-US" smtClean="0"/>
              <a:pPr/>
              <a:t>16</a:t>
            </a:fld>
            <a:endParaRPr lang="en-US" dirty="0"/>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2186612435"/>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3701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3"/>
          </p:nvPr>
        </p:nvSpPr>
        <p:spPr/>
        <p:txBody>
          <a:bodyPr/>
          <a:lstStyle/>
          <a:p>
            <a:r>
              <a:rPr lang="en-US" dirty="0" smtClean="0"/>
              <a:t>world energy consumption</a:t>
            </a:r>
          </a:p>
          <a:p>
            <a:r>
              <a:rPr lang="en-US" dirty="0" smtClean="0"/>
              <a:t>quadrillion Btu</a:t>
            </a:r>
          </a:p>
        </p:txBody>
      </p:sp>
      <p:sp>
        <p:nvSpPr>
          <p:cNvPr id="25" name="Footer Placeholder 3"/>
          <p:cNvSpPr>
            <a:spLocks noGrp="1"/>
          </p:cNvSpPr>
          <p:nvPr>
            <p:ph type="ftr" sz="quarter" idx="17"/>
          </p:nvPr>
        </p:nvSpPr>
        <p:spPr>
          <a:xfrm>
            <a:off x="666749" y="4793456"/>
            <a:ext cx="3952548" cy="295275"/>
          </a:xfrm>
        </p:spPr>
        <p:txBody>
          <a:bodyPr/>
          <a:lstStyle/>
          <a:p>
            <a:pPr>
              <a:defRPr/>
            </a:pPr>
            <a:r>
              <a:rPr lang="en-US" sz="900" dirty="0"/>
              <a:t>Adam Sieminski</a:t>
            </a:r>
          </a:p>
          <a:p>
            <a:pPr>
              <a:defRPr/>
            </a:pPr>
            <a:r>
              <a:rPr lang="en-US" sz="900" dirty="0"/>
              <a:t>November 2016</a:t>
            </a:r>
          </a:p>
        </p:txBody>
      </p:sp>
      <p:sp>
        <p:nvSpPr>
          <p:cNvPr id="2" name="Title 1"/>
          <p:cNvSpPr>
            <a:spLocks noGrp="1"/>
          </p:cNvSpPr>
          <p:nvPr>
            <p:ph type="title"/>
          </p:nvPr>
        </p:nvSpPr>
        <p:spPr>
          <a:xfrm>
            <a:off x="663129" y="68579"/>
            <a:ext cx="8001000" cy="766308"/>
          </a:xfrm>
        </p:spPr>
        <p:txBody>
          <a:bodyPr/>
          <a:lstStyle/>
          <a:p>
            <a:r>
              <a:rPr lang="en-US" dirty="0" smtClean="0"/>
              <a:t>Global energy shares: renewables grow fastest, coal use plateaus, natural gas surpasses coal by 2030, and oil maintains its leading share</a:t>
            </a:r>
            <a:endParaRPr lang="en-US" dirty="0"/>
          </a:p>
        </p:txBody>
      </p:sp>
      <p:sp>
        <p:nvSpPr>
          <p:cNvPr id="30" name="Text Placeholder 29"/>
          <p:cNvSpPr>
            <a:spLocks noGrp="1"/>
          </p:cNvSpPr>
          <p:nvPr>
            <p:ph type="body" sz="quarter" idx="18"/>
          </p:nvPr>
        </p:nvSpPr>
        <p:spPr/>
        <p:txBody>
          <a:bodyPr/>
          <a:lstStyle/>
          <a:p>
            <a:r>
              <a:rPr lang="en-US" dirty="0" smtClean="0"/>
              <a:t>Source:  EIA, International Energy Outlook 2016 and EIA, Analysis of the Impacts of the Clean Power Plan (May 2015)</a:t>
            </a:r>
            <a:endParaRPr lang="en-US" dirty="0"/>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17</a:t>
            </a:fld>
            <a:endParaRPr lang="en-US" dirty="0"/>
          </a:p>
        </p:txBody>
      </p:sp>
      <p:pic>
        <p:nvPicPr>
          <p:cNvPr id="10" name="Chart Placeholder 9"/>
          <p:cNvPicPr>
            <a:picLocks noGrp="1" noChangeAspect="1"/>
          </p:cNvPicPr>
          <p:nvPr>
            <p:ph type="chart" sz="quarter" idx="12"/>
          </p:nvPr>
        </p:nvPicPr>
        <p:blipFill>
          <a:blip r:embed="rId3"/>
          <a:stretch>
            <a:fillRect/>
          </a:stretch>
        </p:blipFill>
        <p:spPr>
          <a:xfrm>
            <a:off x="685800" y="1298560"/>
            <a:ext cx="7803055" cy="3078163"/>
          </a:xfrm>
          <a:prstGeom prst="rect">
            <a:avLst/>
          </a:prstGeom>
        </p:spPr>
      </p:pic>
    </p:spTree>
    <p:extLst>
      <p:ext uri="{BB962C8B-B14F-4D97-AF65-F5344CB8AC3E}">
        <p14:creationId xmlns:p14="http://schemas.microsoft.com/office/powerpoint/2010/main" val="1724723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lstStyle/>
          <a:p>
            <a:pPr lvl="0"/>
            <a:r>
              <a:rPr lang="en-US" dirty="0" smtClean="0"/>
              <a:t>world delivered energy consumption by end-use sector</a:t>
            </a:r>
          </a:p>
          <a:p>
            <a:pPr lvl="0"/>
            <a:r>
              <a:rPr lang="en-US" dirty="0" smtClean="0"/>
              <a:t>quadrillion Btu</a:t>
            </a:r>
            <a:endParaRPr lang="en-GB" dirty="0"/>
          </a:p>
        </p:txBody>
      </p:sp>
      <p:sp>
        <p:nvSpPr>
          <p:cNvPr id="13" name="Footer Placeholder 12"/>
          <p:cNvSpPr>
            <a:spLocks noGrp="1"/>
          </p:cNvSpPr>
          <p:nvPr>
            <p:ph type="ftr" sz="quarter" idx="17"/>
          </p:nvPr>
        </p:nvSpPr>
        <p:spPr>
          <a:xfrm>
            <a:off x="666749" y="4793456"/>
            <a:ext cx="3936782" cy="295275"/>
          </a:xfrm>
        </p:spPr>
        <p:txBody>
          <a:bodyPr/>
          <a:lstStyle/>
          <a:p>
            <a:pPr>
              <a:defRPr/>
            </a:pPr>
            <a:r>
              <a:rPr lang="en-US" sz="900"/>
              <a:t>Adam Sieminski</a:t>
            </a:r>
          </a:p>
          <a:p>
            <a:pPr>
              <a:defRPr/>
            </a:pPr>
            <a:r>
              <a:rPr lang="en-US" sz="900"/>
              <a:t>November 2016</a:t>
            </a:r>
            <a:endParaRPr lang="en-US" sz="900" dirty="0"/>
          </a:p>
        </p:txBody>
      </p:sp>
      <p:sp>
        <p:nvSpPr>
          <p:cNvPr id="2" name="Title 1"/>
          <p:cNvSpPr>
            <a:spLocks noGrp="1"/>
          </p:cNvSpPr>
          <p:nvPr>
            <p:ph type="title"/>
          </p:nvPr>
        </p:nvSpPr>
        <p:spPr/>
        <p:txBody>
          <a:bodyPr/>
          <a:lstStyle/>
          <a:p>
            <a:r>
              <a:rPr lang="en-US" dirty="0" smtClean="0"/>
              <a:t>As total world energy consumption grows, shares by end-use sector remain relatively unchanged</a:t>
            </a:r>
            <a:endParaRPr lang="en-US" dirty="0"/>
          </a:p>
        </p:txBody>
      </p:sp>
      <p:sp>
        <p:nvSpPr>
          <p:cNvPr id="14" name="Text Placeholder 13"/>
          <p:cNvSpPr>
            <a:spLocks noGrp="1"/>
          </p:cNvSpPr>
          <p:nvPr>
            <p:ph type="body" sz="quarter" idx="18"/>
          </p:nvPr>
        </p:nvSpPr>
        <p:spPr/>
        <p:txBody>
          <a:bodyPr/>
          <a:lstStyle/>
          <a:p>
            <a:pPr lvl="0"/>
            <a:r>
              <a:rPr lang="en-US" dirty="0" smtClean="0"/>
              <a:t>Source:  EIA, International Energy Outlook 2016</a:t>
            </a:r>
            <a:endParaRPr lang="en-US" dirty="0"/>
          </a:p>
        </p:txBody>
      </p:sp>
      <p:sp>
        <p:nvSpPr>
          <p:cNvPr id="10" name="Slide Number Placeholder 9"/>
          <p:cNvSpPr>
            <a:spLocks noGrp="1"/>
          </p:cNvSpPr>
          <p:nvPr>
            <p:ph type="sldNum" sz="quarter" idx="4"/>
          </p:nvPr>
        </p:nvSpPr>
        <p:spPr>
          <a:xfrm>
            <a:off x="8644197" y="4814888"/>
            <a:ext cx="384175" cy="273844"/>
          </a:xfrm>
        </p:spPr>
        <p:txBody>
          <a:bodyPr/>
          <a:lstStyle/>
          <a:p>
            <a:fld id="{E4E96853-06F4-43A6-A754-E3DD0854F343}" type="slidenum">
              <a:rPr lang="en-US" smtClean="0"/>
              <a:pPr/>
              <a:t>18</a:t>
            </a:fld>
            <a:endParaRPr lang="en-US" dirty="0"/>
          </a:p>
        </p:txBody>
      </p:sp>
      <p:pic>
        <p:nvPicPr>
          <p:cNvPr id="7" name="Chart Placeholder 6"/>
          <p:cNvPicPr>
            <a:picLocks noGrp="1" noChangeAspect="1"/>
          </p:cNvPicPr>
          <p:nvPr>
            <p:ph type="chart" sz="quarter" idx="12"/>
          </p:nvPr>
        </p:nvPicPr>
        <p:blipFill>
          <a:blip r:embed="rId3"/>
          <a:stretch>
            <a:fillRect/>
          </a:stretch>
        </p:blipFill>
        <p:spPr>
          <a:xfrm>
            <a:off x="685800" y="1359743"/>
            <a:ext cx="8001000" cy="2981226"/>
          </a:xfrm>
          <a:prstGeom prst="rect">
            <a:avLst/>
          </a:prstGeom>
        </p:spPr>
      </p:pic>
    </p:spTree>
    <p:extLst>
      <p:ext uri="{BB962C8B-B14F-4D97-AF65-F5344CB8AC3E}">
        <p14:creationId xmlns:p14="http://schemas.microsoft.com/office/powerpoint/2010/main" val="1643449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fuels markets</a:t>
            </a:r>
          </a:p>
        </p:txBody>
      </p:sp>
      <p:sp>
        <p:nvSpPr>
          <p:cNvPr id="5" name="Footer Placeholder 3"/>
          <p:cNvSpPr>
            <a:spLocks noGrp="1"/>
          </p:cNvSpPr>
          <p:nvPr>
            <p:ph type="ftr" sz="quarter" idx="13"/>
          </p:nvPr>
        </p:nvSpPr>
        <p:spPr>
          <a:xfrm>
            <a:off x="666749" y="4793456"/>
            <a:ext cx="3928899" cy="295275"/>
          </a:xfrm>
        </p:spPr>
        <p:txBody>
          <a:bodyPr/>
          <a:lstStyle/>
          <a:p>
            <a:pPr>
              <a:defRPr/>
            </a:pPr>
            <a:r>
              <a:rPr lang="en-US" sz="900" dirty="0"/>
              <a:t>Adam Sieminski</a:t>
            </a:r>
          </a:p>
          <a:p>
            <a:pPr>
              <a:defRPr/>
            </a:pPr>
            <a:r>
              <a:rPr lang="en-US" sz="900" dirty="0"/>
              <a:t>November 2016</a:t>
            </a:r>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19</a:t>
            </a:fld>
            <a:endParaRPr lang="en-US" dirty="0"/>
          </a:p>
        </p:txBody>
      </p:sp>
    </p:spTree>
    <p:extLst>
      <p:ext uri="{BB962C8B-B14F-4D97-AF65-F5344CB8AC3E}">
        <p14:creationId xmlns:p14="http://schemas.microsoft.com/office/powerpoint/2010/main" val="2314858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821531" y="1263305"/>
            <a:ext cx="3771900" cy="3262975"/>
          </a:xfrm>
        </p:spPr>
        <p:txBody>
          <a:bodyPr/>
          <a:lstStyle/>
          <a:p>
            <a:pPr marL="0" indent="0">
              <a:buNone/>
            </a:pPr>
            <a:r>
              <a:rPr lang="en-US" sz="1200" b="1" dirty="0" smtClean="0"/>
              <a:t>Mission</a:t>
            </a:r>
            <a:r>
              <a:rPr lang="en-US" sz="1200" b="1" dirty="0"/>
              <a:t>:</a:t>
            </a:r>
            <a:r>
              <a:rPr lang="en-US" sz="1200" dirty="0"/>
              <a:t> EIA collects, analyzes, and disseminates independent and impartial energy information to promote sound policymaking, efficient markets, and public understanding of energy and its interaction with the economy and the environment. </a:t>
            </a:r>
          </a:p>
          <a:p>
            <a:pPr marL="0" indent="0">
              <a:buNone/>
            </a:pPr>
            <a:r>
              <a:rPr lang="en-US" sz="1200" dirty="0"/>
              <a:t>EIA is the Nation’s official source of energy information and, by law, its data, analyses, and forecasts are independent of approval by any other officer or employee of the United States Government. </a:t>
            </a:r>
          </a:p>
          <a:p>
            <a:pPr marL="0" indent="0">
              <a:buNone/>
            </a:pPr>
            <a:endParaRPr lang="en-US" sz="1050" dirty="0"/>
          </a:p>
          <a:p>
            <a:pPr marL="0" indent="0">
              <a:buNone/>
            </a:pPr>
            <a:endParaRPr lang="en-US" sz="1050" dirty="0"/>
          </a:p>
        </p:txBody>
      </p:sp>
      <p:sp>
        <p:nvSpPr>
          <p:cNvPr id="9" name="Footer Placeholder 8"/>
          <p:cNvSpPr>
            <a:spLocks noGrp="1"/>
          </p:cNvSpPr>
          <p:nvPr>
            <p:ph type="ftr" sz="quarter" idx="13"/>
          </p:nvPr>
        </p:nvSpPr>
        <p:spPr/>
        <p:txBody>
          <a:bodyPr vert="horz" lIns="91440" tIns="45720" rIns="91440" bIns="34290" rtlCol="0" anchor="b" anchorCtr="0"/>
          <a:lstStyle/>
          <a:p>
            <a:r>
              <a:rPr lang="en-US" sz="900" dirty="0"/>
              <a:t>Adam Sieminski</a:t>
            </a:r>
          </a:p>
          <a:p>
            <a:r>
              <a:rPr lang="en-US" sz="900" dirty="0"/>
              <a:t>November 2016</a:t>
            </a:r>
          </a:p>
        </p:txBody>
      </p:sp>
      <p:sp>
        <p:nvSpPr>
          <p:cNvPr id="3" name="Slide Number Placeholder 2"/>
          <p:cNvSpPr>
            <a:spLocks noGrp="1"/>
          </p:cNvSpPr>
          <p:nvPr>
            <p:ph type="sldNum" sz="quarter" idx="4"/>
          </p:nvPr>
        </p:nvSpPr>
        <p:spPr/>
        <p:txBody>
          <a:bodyPr/>
          <a:lstStyle/>
          <a:p>
            <a:fld id="{2D80C5C9-96E0-47EC-B500-37C5FE284639}" type="slidenum">
              <a:rPr lang="en-US" smtClean="0"/>
              <a:pPr/>
              <a:t>2</a:t>
            </a:fld>
            <a:endParaRPr lang="en-US" dirty="0"/>
          </a:p>
        </p:txBody>
      </p:sp>
      <p:pic>
        <p:nvPicPr>
          <p:cNvPr id="2057" name="Picture 9" descr="http://inside.eia.gov/content_OC/eia_logos/large%20full%20EIA%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374095"/>
            <a:ext cx="3702551" cy="755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1379483" y="2719552"/>
            <a:ext cx="65"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endParaRPr lang="en-US" sz="1200" i="1" dirty="0">
              <a:solidFill>
                <a:srgbClr val="333333"/>
              </a:solidFill>
              <a:latin typeface="Times New Roman" charset="0"/>
              <a:ea typeface="Times New Roman" charset="0"/>
              <a:cs typeface="Times New Roman" charset="0"/>
            </a:endParaRPr>
          </a:p>
        </p:txBody>
      </p:sp>
      <p:pic>
        <p:nvPicPr>
          <p:cNvPr id="10" name="Picture 9"/>
          <p:cNvPicPr>
            <a:picLocks noChangeAspect="1"/>
          </p:cNvPicPr>
          <p:nvPr/>
        </p:nvPicPr>
        <p:blipFill>
          <a:blip r:embed="rId4"/>
          <a:stretch>
            <a:fillRect/>
          </a:stretch>
        </p:blipFill>
        <p:spPr>
          <a:xfrm>
            <a:off x="4645491" y="1263305"/>
            <a:ext cx="3338411" cy="2891209"/>
          </a:xfrm>
          <a:prstGeom prst="rect">
            <a:avLst/>
          </a:prstGeom>
          <a:noFill/>
          <a:ln>
            <a:solidFill>
              <a:schemeClr val="accent1"/>
            </a:solidFill>
          </a:ln>
        </p:spPr>
      </p:pic>
    </p:spTree>
    <p:extLst>
      <p:ext uri="{BB962C8B-B14F-4D97-AF65-F5344CB8AC3E}">
        <p14:creationId xmlns:p14="http://schemas.microsoft.com/office/powerpoint/2010/main" val="2412456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5"/>
          <p:cNvSpPr>
            <a:spLocks noGrp="1"/>
          </p:cNvSpPr>
          <p:nvPr>
            <p:ph type="body" sz="quarter" idx="13"/>
          </p:nvPr>
        </p:nvSpPr>
        <p:spPr/>
        <p:txBody>
          <a:bodyPr/>
          <a:lstStyle/>
          <a:p>
            <a:r>
              <a:rPr lang="en-US" dirty="0" smtClean="0"/>
              <a:t>Brent crude oil spot price</a:t>
            </a:r>
          </a:p>
          <a:p>
            <a:r>
              <a:rPr lang="en-US" dirty="0" smtClean="0"/>
              <a:t>2015 dollars per barrel</a:t>
            </a:r>
          </a:p>
        </p:txBody>
      </p:sp>
      <p:sp>
        <p:nvSpPr>
          <p:cNvPr id="10" name="Footer Placeholder 2"/>
          <p:cNvSpPr>
            <a:spLocks noGrp="1"/>
          </p:cNvSpPr>
          <p:nvPr>
            <p:ph type="ftr" sz="quarter" idx="17"/>
          </p:nvPr>
        </p:nvSpPr>
        <p:spPr>
          <a:xfrm>
            <a:off x="666750" y="4793456"/>
            <a:ext cx="2547790" cy="295275"/>
          </a:xfrm>
        </p:spPr>
        <p:txBody>
          <a:bodyPr/>
          <a:lstStyle/>
          <a:p>
            <a:pPr>
              <a:defRPr/>
            </a:pPr>
            <a:r>
              <a:rPr lang="en-US" sz="900" dirty="0"/>
              <a:t>Adam Sieminski</a:t>
            </a:r>
          </a:p>
          <a:p>
            <a:pPr>
              <a:defRPr/>
            </a:pPr>
            <a:r>
              <a:rPr lang="en-US" sz="900" dirty="0"/>
              <a:t>November 2016</a:t>
            </a:r>
          </a:p>
        </p:txBody>
      </p:sp>
      <p:sp>
        <p:nvSpPr>
          <p:cNvPr id="2" name="Title 1"/>
          <p:cNvSpPr>
            <a:spLocks noGrp="1"/>
          </p:cNvSpPr>
          <p:nvPr>
            <p:ph type="title"/>
          </p:nvPr>
        </p:nvSpPr>
        <p:spPr/>
        <p:txBody>
          <a:bodyPr/>
          <a:lstStyle/>
          <a:p>
            <a:r>
              <a:rPr lang="en-US" dirty="0" smtClean="0"/>
              <a:t>Near-term crude oil price scenario is lower in AEO2016</a:t>
            </a:r>
            <a:endParaRPr lang="en-US" dirty="0"/>
          </a:p>
        </p:txBody>
      </p:sp>
      <p:sp>
        <p:nvSpPr>
          <p:cNvPr id="12" name="Text Placeholder 11"/>
          <p:cNvSpPr>
            <a:spLocks noGrp="1"/>
          </p:cNvSpPr>
          <p:nvPr>
            <p:ph type="body" sz="quarter" idx="18"/>
          </p:nvPr>
        </p:nvSpPr>
        <p:spPr/>
        <p:txBody>
          <a:bodyPr/>
          <a:lstStyle/>
          <a:p>
            <a:r>
              <a:rPr lang="en-US" dirty="0"/>
              <a:t>Source:  EIA, Annual Energy Outlook 2016 Reference case and Annual Energy Outlook 2015 Reference </a:t>
            </a:r>
            <a:r>
              <a:rPr lang="en-US" dirty="0" smtClean="0"/>
              <a:t>case</a:t>
            </a:r>
            <a:endParaRPr lang="en-US" dirty="0"/>
          </a:p>
        </p:txBody>
      </p:sp>
      <p:sp>
        <p:nvSpPr>
          <p:cNvPr id="3" name="Slide Number Placeholder 2"/>
          <p:cNvSpPr>
            <a:spLocks noGrp="1"/>
          </p:cNvSpPr>
          <p:nvPr>
            <p:ph type="sldNum" sz="quarter" idx="4"/>
          </p:nvPr>
        </p:nvSpPr>
        <p:spPr>
          <a:xfrm>
            <a:off x="8651435" y="4808538"/>
            <a:ext cx="384175" cy="273844"/>
          </a:xfrm>
        </p:spPr>
        <p:txBody>
          <a:bodyPr/>
          <a:lstStyle/>
          <a:p>
            <a:fld id="{2D80C5C9-96E0-47EC-B500-37C5FE284639}" type="slidenum">
              <a:rPr lang="en-US" smtClean="0"/>
              <a:pPr/>
              <a:t>20</a:t>
            </a:fld>
            <a:endParaRPr lang="en-US" dirty="0"/>
          </a:p>
        </p:txBody>
      </p:sp>
      <p:graphicFrame>
        <p:nvGraphicFramePr>
          <p:cNvPr id="16" name="Chart Placeholder 10"/>
          <p:cNvGraphicFramePr>
            <a:graphicFrameLocks noGrp="1"/>
          </p:cNvGraphicFramePr>
          <p:nvPr>
            <p:ph type="chart" sz="quarter" idx="12"/>
            <p:extLst>
              <p:ext uri="{D42A27DB-BD31-4B8C-83A1-F6EECF244321}">
                <p14:modId xmlns:p14="http://schemas.microsoft.com/office/powerpoint/2010/main" val="2619287479"/>
              </p:ext>
            </p:extLst>
          </p:nvPr>
        </p:nvGraphicFramePr>
        <p:xfrm>
          <a:off x="636814" y="1308767"/>
          <a:ext cx="8098971"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20"/>
          <p:cNvSpPr txBox="1"/>
          <p:nvPr/>
        </p:nvSpPr>
        <p:spPr bwMode="auto">
          <a:xfrm>
            <a:off x="1110594" y="1308767"/>
            <a:ext cx="3616452" cy="24573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smtClean="0">
                <a:solidFill>
                  <a:srgbClr val="000000"/>
                </a:solidFill>
                <a:ea typeface="Times New Roman" charset="0"/>
                <a:cs typeface="Times New Roman" charset="0"/>
              </a:rPr>
              <a:t>History</a:t>
            </a:r>
          </a:p>
        </p:txBody>
      </p:sp>
      <p:sp>
        <p:nvSpPr>
          <p:cNvPr id="11" name="TextBox 21"/>
          <p:cNvSpPr txBox="1"/>
          <p:nvPr/>
        </p:nvSpPr>
        <p:spPr bwMode="auto">
          <a:xfrm>
            <a:off x="5160750" y="1308767"/>
            <a:ext cx="3329856" cy="24573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smtClean="0">
                <a:solidFill>
                  <a:srgbClr val="000000"/>
                </a:solidFill>
                <a:ea typeface="Times New Roman" charset="0"/>
                <a:cs typeface="Times New Roman" charset="0"/>
              </a:rPr>
              <a:t>Projections</a:t>
            </a:r>
          </a:p>
        </p:txBody>
      </p:sp>
      <p:sp>
        <p:nvSpPr>
          <p:cNvPr id="13" name="TextBox 23"/>
          <p:cNvSpPr txBox="1"/>
          <p:nvPr/>
        </p:nvSpPr>
        <p:spPr bwMode="auto">
          <a:xfrm>
            <a:off x="4578757" y="1308767"/>
            <a:ext cx="464938" cy="24182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ea typeface="Times New Roman" charset="0"/>
                <a:cs typeface="Times New Roman" charset="0"/>
              </a:rPr>
              <a:t>2015</a:t>
            </a:r>
          </a:p>
        </p:txBody>
      </p:sp>
      <p:sp>
        <p:nvSpPr>
          <p:cNvPr id="14" name="Text Box 20"/>
          <p:cNvSpPr txBox="1">
            <a:spLocks noChangeArrowheads="1"/>
          </p:cNvSpPr>
          <p:nvPr/>
        </p:nvSpPr>
        <p:spPr bwMode="auto">
          <a:xfrm>
            <a:off x="5974081" y="2530632"/>
            <a:ext cx="1809798" cy="377134"/>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t>AEO2015 Reference</a:t>
            </a:r>
            <a:endParaRPr lang="en-US" sz="1200" dirty="0"/>
          </a:p>
        </p:txBody>
      </p:sp>
      <p:sp>
        <p:nvSpPr>
          <p:cNvPr id="15" name="Text Box 20"/>
          <p:cNvSpPr txBox="1">
            <a:spLocks noChangeArrowheads="1"/>
          </p:cNvSpPr>
          <p:nvPr/>
        </p:nvSpPr>
        <p:spPr bwMode="auto">
          <a:xfrm>
            <a:off x="6492240" y="2998254"/>
            <a:ext cx="1687607" cy="339306"/>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solidFill>
                  <a:srgbClr val="000000"/>
                </a:solidFill>
              </a:rPr>
              <a:t>AEO2016 Reference</a:t>
            </a:r>
            <a:endParaRPr lang="en-US" sz="1200" dirty="0">
              <a:solidFill>
                <a:srgbClr val="000000"/>
              </a:solidFill>
            </a:endParaRPr>
          </a:p>
        </p:txBody>
      </p:sp>
      <p:sp>
        <p:nvSpPr>
          <p:cNvPr id="17" name="Text Box 20"/>
          <p:cNvSpPr txBox="1">
            <a:spLocks noChangeArrowheads="1"/>
          </p:cNvSpPr>
          <p:nvPr/>
        </p:nvSpPr>
        <p:spPr bwMode="auto">
          <a:xfrm>
            <a:off x="5974081" y="3612399"/>
            <a:ext cx="1265111" cy="249845"/>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accent2"/>
                </a:solidFill>
              </a:rPr>
              <a:t>Low Oil Price</a:t>
            </a:r>
            <a:endParaRPr lang="en-US" sz="1200" dirty="0">
              <a:solidFill>
                <a:schemeClr val="accent2"/>
              </a:solidFill>
            </a:endParaRPr>
          </a:p>
        </p:txBody>
      </p:sp>
      <p:sp>
        <p:nvSpPr>
          <p:cNvPr id="18" name="Text Box 20"/>
          <p:cNvSpPr txBox="1">
            <a:spLocks noChangeArrowheads="1"/>
          </p:cNvSpPr>
          <p:nvPr/>
        </p:nvSpPr>
        <p:spPr bwMode="auto">
          <a:xfrm>
            <a:off x="5710973" y="1698312"/>
            <a:ext cx="1185585" cy="282821"/>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solidFill>
                  <a:schemeClr val="accent1"/>
                </a:solidFill>
              </a:rPr>
              <a:t>High Oil Price</a:t>
            </a:r>
            <a:endParaRPr lang="en-US" sz="1200" dirty="0">
              <a:solidFill>
                <a:schemeClr val="accent1"/>
              </a:solidFill>
            </a:endParaRPr>
          </a:p>
        </p:txBody>
      </p:sp>
    </p:spTree>
    <p:extLst>
      <p:ext uri="{BB962C8B-B14F-4D97-AF65-F5344CB8AC3E}">
        <p14:creationId xmlns:p14="http://schemas.microsoft.com/office/powerpoint/2010/main" val="695387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3"/>
          </p:nvPr>
        </p:nvSpPr>
        <p:spPr>
          <a:xfrm>
            <a:off x="685800" y="868940"/>
            <a:ext cx="7083000" cy="411480"/>
          </a:xfrm>
        </p:spPr>
        <p:txBody>
          <a:bodyPr/>
          <a:lstStyle/>
          <a:p>
            <a:r>
              <a:rPr lang="en-US" dirty="0" smtClean="0"/>
              <a:t>passenger-miles </a:t>
            </a:r>
            <a:r>
              <a:rPr lang="en-US" dirty="0"/>
              <a:t>per capita </a:t>
            </a:r>
            <a:r>
              <a:rPr lang="en-US" dirty="0" smtClean="0"/>
              <a:t>(left-axis) and GDP per capita (horizontal-axis) </a:t>
            </a:r>
            <a:r>
              <a:rPr lang="en-US" dirty="0"/>
              <a:t>for </a:t>
            </a:r>
            <a:endParaRPr lang="en-US" dirty="0" smtClean="0"/>
          </a:p>
          <a:p>
            <a:r>
              <a:rPr lang="en-US" dirty="0" smtClean="0"/>
              <a:t>selected </a:t>
            </a:r>
            <a:r>
              <a:rPr lang="en-US" dirty="0"/>
              <a:t>country </a:t>
            </a:r>
            <a:r>
              <a:rPr lang="en-US" dirty="0" smtClean="0"/>
              <a:t>groupings 2010–40</a:t>
            </a:r>
          </a:p>
        </p:txBody>
      </p:sp>
      <p:sp>
        <p:nvSpPr>
          <p:cNvPr id="12" name="Footer Placeholder 3"/>
          <p:cNvSpPr>
            <a:spLocks noGrp="1"/>
          </p:cNvSpPr>
          <p:nvPr>
            <p:ph type="ftr" sz="quarter" idx="17"/>
          </p:nvPr>
        </p:nvSpPr>
        <p:spPr>
          <a:xfrm>
            <a:off x="666749" y="4793456"/>
            <a:ext cx="3999843" cy="295275"/>
          </a:xfrm>
        </p:spPr>
        <p:txBody>
          <a:bodyPr/>
          <a:lstStyle/>
          <a:p>
            <a:pPr>
              <a:defRPr/>
            </a:pPr>
            <a:r>
              <a:rPr lang="en-US" sz="900" dirty="0"/>
              <a:t>Adam Sieminski</a:t>
            </a:r>
          </a:p>
          <a:p>
            <a:pPr>
              <a:defRPr/>
            </a:pPr>
            <a:r>
              <a:rPr lang="en-US" sz="900" dirty="0"/>
              <a:t>November 2016</a:t>
            </a:r>
          </a:p>
        </p:txBody>
      </p:sp>
      <p:sp>
        <p:nvSpPr>
          <p:cNvPr id="2" name="Title 1"/>
          <p:cNvSpPr>
            <a:spLocks noGrp="1"/>
          </p:cNvSpPr>
          <p:nvPr>
            <p:ph type="title"/>
          </p:nvPr>
        </p:nvSpPr>
        <p:spPr/>
        <p:txBody>
          <a:bodyPr/>
          <a:lstStyle/>
          <a:p>
            <a:r>
              <a:rPr lang="en-US" dirty="0"/>
              <a:t>Passenger-miles per person </a:t>
            </a:r>
            <a:r>
              <a:rPr lang="en-US" dirty="0" smtClean="0"/>
              <a:t>will </a:t>
            </a:r>
            <a:r>
              <a:rPr lang="en-US" dirty="0"/>
              <a:t>rise as GDP per capita </a:t>
            </a:r>
            <a:r>
              <a:rPr lang="en-US" dirty="0" smtClean="0"/>
              <a:t>grows; travel </a:t>
            </a:r>
            <a:r>
              <a:rPr lang="en-US" dirty="0"/>
              <a:t>growth is largely outside the OECD </a:t>
            </a:r>
          </a:p>
        </p:txBody>
      </p:sp>
      <p:sp>
        <p:nvSpPr>
          <p:cNvPr id="18" name="Text Placeholder 17"/>
          <p:cNvSpPr>
            <a:spLocks noGrp="1"/>
          </p:cNvSpPr>
          <p:nvPr>
            <p:ph type="body" sz="quarter" idx="18"/>
          </p:nvPr>
        </p:nvSpPr>
        <p:spPr/>
        <p:txBody>
          <a:bodyPr/>
          <a:lstStyle/>
          <a:p>
            <a:r>
              <a:rPr lang="en-US" dirty="0"/>
              <a:t>Source:  EIA, International Energy Outlook 2016</a:t>
            </a:r>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21</a:t>
            </a:fld>
            <a:endParaRPr lang="en-US" dirty="0"/>
          </a:p>
        </p:txBody>
      </p:sp>
      <p:graphicFrame>
        <p:nvGraphicFramePr>
          <p:cNvPr id="9" name="Chart Placeholder 8"/>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2195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 markets</a:t>
            </a:r>
            <a:endParaRPr lang="en-US" dirty="0"/>
          </a:p>
        </p:txBody>
      </p:sp>
      <p:sp>
        <p:nvSpPr>
          <p:cNvPr id="6" name="Footer Placeholder 3"/>
          <p:cNvSpPr>
            <a:spLocks noGrp="1"/>
          </p:cNvSpPr>
          <p:nvPr>
            <p:ph type="ftr" sz="quarter" idx="13"/>
          </p:nvPr>
        </p:nvSpPr>
        <p:spPr>
          <a:xfrm>
            <a:off x="666749" y="4793456"/>
            <a:ext cx="3952548" cy="295275"/>
          </a:xfrm>
        </p:spPr>
        <p:txBody>
          <a:bodyPr/>
          <a:lstStyle/>
          <a:p>
            <a:pPr>
              <a:defRPr/>
            </a:pPr>
            <a:r>
              <a:rPr lang="en-US" sz="900" dirty="0"/>
              <a:t>Adam Sieminski</a:t>
            </a:r>
          </a:p>
          <a:p>
            <a:pPr>
              <a:defRPr/>
            </a:pPr>
            <a:r>
              <a:rPr lang="en-US" sz="900" dirty="0"/>
              <a:t>November 2016</a:t>
            </a:r>
          </a:p>
        </p:txBody>
      </p:sp>
      <p:sp>
        <p:nvSpPr>
          <p:cNvPr id="3" name="Slide Number Placeholder 2"/>
          <p:cNvSpPr>
            <a:spLocks noGrp="1"/>
          </p:cNvSpPr>
          <p:nvPr>
            <p:ph type="sldNum" sz="quarter" idx="4"/>
          </p:nvPr>
        </p:nvSpPr>
        <p:spPr>
          <a:xfrm>
            <a:off x="8653624" y="4814888"/>
            <a:ext cx="384175" cy="273844"/>
          </a:xfrm>
        </p:spPr>
        <p:txBody>
          <a:bodyPr/>
          <a:lstStyle/>
          <a:p>
            <a:fld id="{2D80C5C9-96E0-47EC-B500-37C5FE284639}" type="slidenum">
              <a:rPr lang="en-US" smtClean="0"/>
              <a:pPr/>
              <a:t>22</a:t>
            </a:fld>
            <a:endParaRPr lang="en-US" dirty="0"/>
          </a:p>
        </p:txBody>
      </p:sp>
    </p:spTree>
    <p:extLst>
      <p:ext uri="{BB962C8B-B14F-4D97-AF65-F5344CB8AC3E}">
        <p14:creationId xmlns:p14="http://schemas.microsoft.com/office/powerpoint/2010/main" val="1964056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
          <p:cNvGraphicFramePr>
            <a:graphicFrameLocks noGrp="1" noChangeAspect="1"/>
          </p:cNvGraphicFramePr>
          <p:nvPr>
            <p:ph type="chart" sz="quarter" idx="12"/>
            <p:extLst>
              <p:ext uri="{D42A27DB-BD31-4B8C-83A1-F6EECF244321}">
                <p14:modId xmlns:p14="http://schemas.microsoft.com/office/powerpoint/2010/main" val="1990086117"/>
              </p:ext>
            </p:extLst>
          </p:nvPr>
        </p:nvGraphicFramePr>
        <p:xfrm>
          <a:off x="576906" y="1219506"/>
          <a:ext cx="8187179"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648092" y="840140"/>
            <a:ext cx="4005072" cy="411480"/>
          </a:xfrm>
        </p:spPr>
        <p:txBody>
          <a:bodyPr/>
          <a:lstStyle/>
          <a:p>
            <a:r>
              <a:rPr lang="en-US" dirty="0" smtClean="0"/>
              <a:t>natural gas production by type</a:t>
            </a:r>
          </a:p>
          <a:p>
            <a:r>
              <a:rPr lang="en-US" dirty="0" smtClean="0"/>
              <a:t>trillion cubic meters</a:t>
            </a:r>
          </a:p>
        </p:txBody>
      </p:sp>
      <p:sp>
        <p:nvSpPr>
          <p:cNvPr id="12" name="Footer Placeholder 3"/>
          <p:cNvSpPr>
            <a:spLocks noGrp="1"/>
          </p:cNvSpPr>
          <p:nvPr>
            <p:ph type="ftr" sz="quarter" idx="17"/>
          </p:nvPr>
        </p:nvSpPr>
        <p:spPr>
          <a:xfrm>
            <a:off x="666749" y="4793456"/>
            <a:ext cx="3739713" cy="295275"/>
          </a:xfrm>
        </p:spPr>
        <p:txBody>
          <a:bodyPr/>
          <a:lstStyle/>
          <a:p>
            <a:pPr>
              <a:defRPr/>
            </a:pPr>
            <a:r>
              <a:rPr lang="en-US" sz="900" dirty="0"/>
              <a:t>Adam Sieminski</a:t>
            </a:r>
          </a:p>
          <a:p>
            <a:pPr>
              <a:defRPr/>
            </a:pPr>
            <a:r>
              <a:rPr lang="en-US" sz="900" dirty="0"/>
              <a:t>November 2016</a:t>
            </a:r>
          </a:p>
        </p:txBody>
      </p:sp>
      <p:sp>
        <p:nvSpPr>
          <p:cNvPr id="2" name="Title 1"/>
          <p:cNvSpPr>
            <a:spLocks noGrp="1"/>
          </p:cNvSpPr>
          <p:nvPr>
            <p:ph type="title"/>
          </p:nvPr>
        </p:nvSpPr>
        <p:spPr>
          <a:xfrm>
            <a:off x="576906" y="12739"/>
            <a:ext cx="8442039" cy="766308"/>
          </a:xfrm>
        </p:spPr>
        <p:txBody>
          <a:bodyPr/>
          <a:lstStyle/>
          <a:p>
            <a:pPr marL="57150"/>
            <a:r>
              <a:rPr lang="en-US" dirty="0" smtClean="0"/>
              <a:t>Shale gas, tight gas, and coalbed methane will become increasingly important to gas supplies, not only for the U.S., but also China and Canada</a:t>
            </a:r>
            <a:endParaRPr lang="en-US" dirty="0"/>
          </a:p>
        </p:txBody>
      </p:sp>
      <p:sp>
        <p:nvSpPr>
          <p:cNvPr id="30" name="Text Placeholder 29"/>
          <p:cNvSpPr>
            <a:spLocks noGrp="1"/>
          </p:cNvSpPr>
          <p:nvPr>
            <p:ph type="body" sz="quarter" idx="18"/>
          </p:nvPr>
        </p:nvSpPr>
        <p:spPr>
          <a:xfrm>
            <a:off x="685800" y="4082703"/>
            <a:ext cx="8001000" cy="580737"/>
          </a:xfrm>
        </p:spPr>
        <p:txBody>
          <a:bodyPr/>
          <a:lstStyle/>
          <a:p>
            <a:r>
              <a:rPr lang="en-US" dirty="0" smtClean="0"/>
              <a:t>Note</a:t>
            </a:r>
            <a:r>
              <a:rPr lang="en-US" dirty="0"/>
              <a:t>: Other natural gas includes natural gas produced from structural and stratigraphic </a:t>
            </a:r>
            <a:r>
              <a:rPr lang="en-US" dirty="0" smtClean="0"/>
              <a:t>traps (e.g</a:t>
            </a:r>
            <a:r>
              <a:rPr lang="en-US" dirty="0"/>
              <a:t>. reservoirs), historically referred to as ‘conventional’ production</a:t>
            </a:r>
            <a:r>
              <a:rPr lang="en-US" dirty="0" smtClean="0"/>
              <a:t>.</a:t>
            </a:r>
          </a:p>
          <a:p>
            <a:r>
              <a:rPr lang="en-US" dirty="0" smtClean="0"/>
              <a:t>Source:  EIA, International Energy Outlook 2016</a:t>
            </a:r>
            <a:endParaRPr lang="en-US" dirty="0"/>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23</a:t>
            </a:fld>
            <a:endParaRPr lang="en-US" dirty="0"/>
          </a:p>
        </p:txBody>
      </p:sp>
      <p:sp>
        <p:nvSpPr>
          <p:cNvPr id="10" name="Text Box 9"/>
          <p:cNvSpPr txBox="1">
            <a:spLocks noChangeArrowheads="1"/>
          </p:cNvSpPr>
          <p:nvPr/>
        </p:nvSpPr>
        <p:spPr bwMode="auto">
          <a:xfrm>
            <a:off x="1679697" y="1303401"/>
            <a:ext cx="734060" cy="206828"/>
          </a:xfrm>
          <a:prstGeom prst="rect">
            <a:avLst/>
          </a:prstGeom>
          <a:solidFill>
            <a:schemeClr val="bg1"/>
          </a:solidFill>
          <a:ln w="9525" algn="ctr">
            <a:noFill/>
            <a:miter lim="800000"/>
            <a:headEnd/>
            <a:tailEnd/>
          </a:ln>
        </p:spPr>
        <p:txBody>
          <a:bodyPr lIns="0" tIns="0" rIns="0" bIns="0"/>
          <a:lstStyle/>
          <a:p>
            <a:pPr algn="ctr"/>
            <a:r>
              <a:rPr lang="en-US" sz="1200" dirty="0">
                <a:solidFill>
                  <a:srgbClr val="000000"/>
                </a:solidFill>
              </a:rPr>
              <a:t>China</a:t>
            </a:r>
          </a:p>
        </p:txBody>
      </p:sp>
      <p:sp>
        <p:nvSpPr>
          <p:cNvPr id="11" name="Text Box 10"/>
          <p:cNvSpPr txBox="1">
            <a:spLocks noChangeArrowheads="1"/>
          </p:cNvSpPr>
          <p:nvPr/>
        </p:nvSpPr>
        <p:spPr bwMode="auto">
          <a:xfrm>
            <a:off x="3856023" y="1305037"/>
            <a:ext cx="620486" cy="185057"/>
          </a:xfrm>
          <a:prstGeom prst="rect">
            <a:avLst/>
          </a:prstGeom>
          <a:solidFill>
            <a:schemeClr val="bg1"/>
          </a:solidFill>
          <a:ln w="9525" algn="ctr">
            <a:noFill/>
            <a:miter lim="800000"/>
            <a:headEnd/>
            <a:tailEnd/>
          </a:ln>
        </p:spPr>
        <p:txBody>
          <a:bodyPr lIns="0" tIns="0" rIns="0" bIns="0"/>
          <a:lstStyle/>
          <a:p>
            <a:pPr algn="ctr"/>
            <a:r>
              <a:rPr lang="en-US" sz="1200" dirty="0">
                <a:solidFill>
                  <a:srgbClr val="000000"/>
                </a:solidFill>
              </a:rPr>
              <a:t>Canada</a:t>
            </a:r>
          </a:p>
        </p:txBody>
      </p:sp>
      <p:sp>
        <p:nvSpPr>
          <p:cNvPr id="14" name="Rectangle 18"/>
          <p:cNvSpPr>
            <a:spLocks noChangeArrowheads="1"/>
          </p:cNvSpPr>
          <p:nvPr/>
        </p:nvSpPr>
        <p:spPr bwMode="auto">
          <a:xfrm>
            <a:off x="7764918" y="2209747"/>
            <a:ext cx="829309" cy="184666"/>
          </a:xfrm>
          <a:prstGeom prst="rect">
            <a:avLst/>
          </a:prstGeom>
          <a:solidFill>
            <a:schemeClr val="bg1"/>
          </a:solidFill>
          <a:ln w="9525">
            <a:noFill/>
            <a:miter lim="800000"/>
            <a:headEnd/>
            <a:tailEnd/>
          </a:ln>
        </p:spPr>
        <p:txBody>
          <a:bodyPr wrap="square" lIns="0" tIns="0" rIns="0" bIns="0">
            <a:spAutoFit/>
          </a:bodyPr>
          <a:lstStyle/>
          <a:p>
            <a:pPr algn="l" eaLnBrk="0" hangingPunct="0"/>
            <a:r>
              <a:rPr lang="en-US" sz="1200" dirty="0">
                <a:solidFill>
                  <a:srgbClr val="002060"/>
                </a:solidFill>
              </a:rPr>
              <a:t>Shale gas</a:t>
            </a:r>
          </a:p>
        </p:txBody>
      </p:sp>
      <p:sp>
        <p:nvSpPr>
          <p:cNvPr id="17" name="Rectangle 22"/>
          <p:cNvSpPr>
            <a:spLocks noChangeArrowheads="1"/>
          </p:cNvSpPr>
          <p:nvPr/>
        </p:nvSpPr>
        <p:spPr bwMode="auto">
          <a:xfrm>
            <a:off x="7764918" y="3651924"/>
            <a:ext cx="1087635" cy="166199"/>
          </a:xfrm>
          <a:prstGeom prst="rect">
            <a:avLst/>
          </a:prstGeom>
          <a:solidFill>
            <a:schemeClr val="bg1"/>
          </a:solidFill>
          <a:ln w="9525">
            <a:noFill/>
            <a:miter lim="800000"/>
            <a:headEnd/>
            <a:tailEnd/>
          </a:ln>
        </p:spPr>
        <p:txBody>
          <a:bodyPr wrap="square" lIns="0" tIns="0" rIns="0" bIns="0">
            <a:spAutoFit/>
          </a:bodyPr>
          <a:lstStyle/>
          <a:p>
            <a:pPr algn="l" eaLnBrk="0" hangingPunct="0">
              <a:lnSpc>
                <a:spcPct val="90000"/>
              </a:lnSpc>
            </a:pPr>
            <a:r>
              <a:rPr lang="en-US" sz="1200" dirty="0">
                <a:solidFill>
                  <a:srgbClr val="5D9732"/>
                </a:solidFill>
              </a:rPr>
              <a:t>Other gas</a:t>
            </a:r>
          </a:p>
        </p:txBody>
      </p:sp>
      <p:sp>
        <p:nvSpPr>
          <p:cNvPr id="18" name="Rectangle 23"/>
          <p:cNvSpPr>
            <a:spLocks noChangeArrowheads="1"/>
          </p:cNvSpPr>
          <p:nvPr/>
        </p:nvSpPr>
        <p:spPr bwMode="auto">
          <a:xfrm>
            <a:off x="6040166" y="1304767"/>
            <a:ext cx="1520326" cy="184666"/>
          </a:xfrm>
          <a:prstGeom prst="rect">
            <a:avLst/>
          </a:prstGeom>
          <a:solidFill>
            <a:schemeClr val="bg1"/>
          </a:solidFill>
          <a:ln w="9525">
            <a:noFill/>
            <a:miter lim="800000"/>
            <a:headEnd/>
            <a:tailEnd/>
          </a:ln>
        </p:spPr>
        <p:txBody>
          <a:bodyPr wrap="square" lIns="0" tIns="0" rIns="0" bIns="0">
            <a:spAutoFit/>
          </a:bodyPr>
          <a:lstStyle/>
          <a:p>
            <a:pPr algn="l" eaLnBrk="0" hangingPunct="0"/>
            <a:r>
              <a:rPr lang="en-US" sz="1200" dirty="0">
                <a:solidFill>
                  <a:srgbClr val="000000"/>
                </a:solidFill>
              </a:rPr>
              <a:t>United States</a:t>
            </a:r>
          </a:p>
        </p:txBody>
      </p:sp>
      <p:sp>
        <p:nvSpPr>
          <p:cNvPr id="13" name="Rectangle 18"/>
          <p:cNvSpPr>
            <a:spLocks noChangeArrowheads="1"/>
          </p:cNvSpPr>
          <p:nvPr/>
        </p:nvSpPr>
        <p:spPr bwMode="auto">
          <a:xfrm>
            <a:off x="7764918" y="3360030"/>
            <a:ext cx="1395365" cy="184666"/>
          </a:xfrm>
          <a:prstGeom prst="rect">
            <a:avLst/>
          </a:prstGeom>
          <a:solidFill>
            <a:schemeClr val="bg1"/>
          </a:solidFill>
          <a:ln w="9525">
            <a:noFill/>
            <a:miter lim="800000"/>
            <a:headEnd/>
            <a:tailEnd/>
          </a:ln>
        </p:spPr>
        <p:txBody>
          <a:bodyPr wrap="square" lIns="0" tIns="0" rIns="0" bIns="0">
            <a:spAutoFit/>
          </a:bodyPr>
          <a:lstStyle/>
          <a:p>
            <a:pPr algn="l" eaLnBrk="0" hangingPunct="0"/>
            <a:r>
              <a:rPr lang="en-US" sz="1200" dirty="0">
                <a:solidFill>
                  <a:srgbClr val="9E5710"/>
                </a:solidFill>
              </a:rPr>
              <a:t>Coalbed methane</a:t>
            </a:r>
          </a:p>
        </p:txBody>
      </p:sp>
      <p:sp>
        <p:nvSpPr>
          <p:cNvPr id="15" name="Rectangle 18"/>
          <p:cNvSpPr>
            <a:spLocks noChangeArrowheads="1"/>
          </p:cNvSpPr>
          <p:nvPr/>
        </p:nvSpPr>
        <p:spPr bwMode="auto">
          <a:xfrm>
            <a:off x="7764918" y="3071128"/>
            <a:ext cx="1395365" cy="184666"/>
          </a:xfrm>
          <a:prstGeom prst="rect">
            <a:avLst/>
          </a:prstGeom>
          <a:solidFill>
            <a:schemeClr val="bg1"/>
          </a:solidFill>
          <a:ln w="9525">
            <a:noFill/>
            <a:miter lim="800000"/>
            <a:headEnd/>
            <a:tailEnd/>
          </a:ln>
        </p:spPr>
        <p:txBody>
          <a:bodyPr wrap="square" lIns="0" tIns="0" rIns="0" bIns="0">
            <a:spAutoFit/>
          </a:bodyPr>
          <a:lstStyle/>
          <a:p>
            <a:pPr algn="l" eaLnBrk="0" hangingPunct="0"/>
            <a:r>
              <a:rPr lang="en-US" sz="1200" dirty="0">
                <a:solidFill>
                  <a:srgbClr val="169DD8"/>
                </a:solidFill>
              </a:rPr>
              <a:t>Tight gas</a:t>
            </a:r>
          </a:p>
        </p:txBody>
      </p:sp>
      <p:cxnSp>
        <p:nvCxnSpPr>
          <p:cNvPr id="19" name="Straight Connector 18"/>
          <p:cNvCxnSpPr/>
          <p:nvPr/>
        </p:nvCxnSpPr>
        <p:spPr bwMode="auto">
          <a:xfrm flipV="1">
            <a:off x="3088257" y="1489432"/>
            <a:ext cx="13747" cy="2560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5391509" y="1466608"/>
            <a:ext cx="3080" cy="25603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Right Brace 20"/>
          <p:cNvSpPr/>
          <p:nvPr/>
        </p:nvSpPr>
        <p:spPr bwMode="auto">
          <a:xfrm>
            <a:off x="7492272" y="1682352"/>
            <a:ext cx="143483" cy="1239456"/>
          </a:xfrm>
          <a:prstGeom prst="rightBrace">
            <a:avLst/>
          </a:prstGeom>
          <a:noFill/>
          <a:ln w="12700" cap="flat" cmpd="sng" algn="ctr">
            <a:solidFill>
              <a:srgbClr val="00206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200" dirty="0">
              <a:latin typeface="Arial" pitchFamily="-112" charset="0"/>
              <a:ea typeface="ＭＳ Ｐゴシック" pitchFamily="-112" charset="-128"/>
              <a:cs typeface="ＭＳ Ｐゴシック" pitchFamily="-112" charset="-128"/>
            </a:endParaRPr>
          </a:p>
        </p:txBody>
      </p:sp>
      <p:sp>
        <p:nvSpPr>
          <p:cNvPr id="24" name="Right Brace 23"/>
          <p:cNvSpPr/>
          <p:nvPr/>
        </p:nvSpPr>
        <p:spPr bwMode="auto">
          <a:xfrm>
            <a:off x="7492272" y="2956576"/>
            <a:ext cx="143483" cy="425843"/>
          </a:xfrm>
          <a:prstGeom prst="rightBrace">
            <a:avLst/>
          </a:prstGeom>
          <a:noFill/>
          <a:ln w="12700" cap="flat" cmpd="sng" algn="ctr">
            <a:solidFill>
              <a:srgbClr val="169DD8"/>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200" dirty="0">
              <a:latin typeface="Arial" pitchFamily="-112" charset="0"/>
              <a:ea typeface="ＭＳ Ｐゴシック" pitchFamily="-112" charset="-128"/>
              <a:cs typeface="ＭＳ Ｐゴシック" pitchFamily="-112" charset="-128"/>
            </a:endParaRPr>
          </a:p>
        </p:txBody>
      </p:sp>
      <p:sp>
        <p:nvSpPr>
          <p:cNvPr id="25" name="Right Brace 24"/>
          <p:cNvSpPr/>
          <p:nvPr/>
        </p:nvSpPr>
        <p:spPr bwMode="auto">
          <a:xfrm>
            <a:off x="7510530" y="3512435"/>
            <a:ext cx="49962" cy="440252"/>
          </a:xfrm>
          <a:prstGeom prst="rightBrace">
            <a:avLst/>
          </a:prstGeom>
          <a:noFill/>
          <a:ln w="12700" cap="flat" cmpd="sng" algn="ctr">
            <a:solidFill>
              <a:schemeClr val="accent3"/>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200" dirty="0">
              <a:latin typeface="Arial" pitchFamily="-112" charset="0"/>
              <a:ea typeface="ＭＳ Ｐゴシック" pitchFamily="-112" charset="-128"/>
              <a:cs typeface="ＭＳ Ｐゴシック" pitchFamily="-112" charset="-128"/>
            </a:endParaRPr>
          </a:p>
        </p:txBody>
      </p:sp>
      <p:cxnSp>
        <p:nvCxnSpPr>
          <p:cNvPr id="5" name="Straight Connector 4"/>
          <p:cNvCxnSpPr/>
          <p:nvPr/>
        </p:nvCxnSpPr>
        <p:spPr bwMode="auto">
          <a:xfrm flipH="1">
            <a:off x="7504295" y="3452363"/>
            <a:ext cx="112394" cy="0"/>
          </a:xfrm>
          <a:prstGeom prst="line">
            <a:avLst/>
          </a:prstGeom>
          <a:solidFill>
            <a:schemeClr val="accent1"/>
          </a:solidFill>
          <a:ln w="9525" cap="flat" cmpd="sng" algn="ctr">
            <a:solidFill>
              <a:srgbClr val="9E5710"/>
            </a:solidFill>
            <a:prstDash val="solid"/>
            <a:round/>
            <a:headEnd type="none" w="med" len="med"/>
            <a:tailEnd type="none" w="med" len="med"/>
          </a:ln>
          <a:effectLst/>
        </p:spPr>
      </p:cxnSp>
    </p:spTree>
    <p:extLst>
      <p:ext uri="{BB962C8B-B14F-4D97-AF65-F5344CB8AC3E}">
        <p14:creationId xmlns:p14="http://schemas.microsoft.com/office/powerpoint/2010/main" val="1288832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LNG capacity additions</a:t>
            </a:r>
          </a:p>
          <a:p>
            <a:r>
              <a:rPr lang="en-US" dirty="0"/>
              <a:t>m</a:t>
            </a:r>
            <a:r>
              <a:rPr lang="en-US" dirty="0" smtClean="0"/>
              <a:t>illion cubic meters per day</a:t>
            </a:r>
            <a:endParaRPr lang="en-US" dirty="0"/>
          </a:p>
        </p:txBody>
      </p:sp>
      <p:sp>
        <p:nvSpPr>
          <p:cNvPr id="14" name="Footer Placeholder 3"/>
          <p:cNvSpPr>
            <a:spLocks noGrp="1"/>
          </p:cNvSpPr>
          <p:nvPr>
            <p:ph type="ftr" sz="quarter" idx="17"/>
          </p:nvPr>
        </p:nvSpPr>
        <p:spPr>
          <a:xfrm>
            <a:off x="666750" y="4793456"/>
            <a:ext cx="4024122" cy="295275"/>
          </a:xfrm>
        </p:spPr>
        <p:txBody>
          <a:bodyPr/>
          <a:lstStyle/>
          <a:p>
            <a:pPr>
              <a:defRPr/>
            </a:pPr>
            <a:r>
              <a:rPr lang="en-US" sz="900" dirty="0"/>
              <a:t>Adam Sieminski</a:t>
            </a:r>
          </a:p>
          <a:p>
            <a:pPr>
              <a:defRPr/>
            </a:pPr>
            <a:r>
              <a:rPr lang="en-US" sz="900" dirty="0"/>
              <a:t>November 2016</a:t>
            </a:r>
          </a:p>
        </p:txBody>
      </p:sp>
      <p:sp>
        <p:nvSpPr>
          <p:cNvPr id="2" name="Title 1"/>
          <p:cNvSpPr>
            <a:spLocks noGrp="1"/>
          </p:cNvSpPr>
          <p:nvPr>
            <p:ph type="title"/>
          </p:nvPr>
        </p:nvSpPr>
        <p:spPr/>
        <p:txBody>
          <a:bodyPr/>
          <a:lstStyle/>
          <a:p>
            <a:r>
              <a:rPr lang="en-US" dirty="0" smtClean="0"/>
              <a:t>Liquefaction capacity additions over the 2015-19 time period will increase global capacity by over 30%</a:t>
            </a:r>
            <a:endParaRPr lang="en-US" dirty="0"/>
          </a:p>
        </p:txBody>
      </p:sp>
      <p:sp>
        <p:nvSpPr>
          <p:cNvPr id="13" name="Text Placeholder 12"/>
          <p:cNvSpPr>
            <a:spLocks noGrp="1"/>
          </p:cNvSpPr>
          <p:nvPr>
            <p:ph type="body" sz="quarter" idx="18"/>
          </p:nvPr>
        </p:nvSpPr>
        <p:spPr/>
        <p:txBody>
          <a:bodyPr/>
          <a:lstStyle/>
          <a:p>
            <a:pPr lvl="0" eaLnBrk="0" hangingPunct="0"/>
            <a:r>
              <a:rPr lang="en-US" altLang="en-US" dirty="0">
                <a:ea typeface="Calibri" pitchFamily="34" charset="0"/>
                <a:cs typeface="Times New Roman" pitchFamily="18" charset="0"/>
              </a:rPr>
              <a:t>Note: Capacity additions in 2015-19 include projects currently under construction, and represent n</a:t>
            </a:r>
            <a:r>
              <a:rPr lang="en-US" dirty="0"/>
              <a:t>ameplate capacity, </a:t>
            </a:r>
          </a:p>
          <a:p>
            <a:pPr lvl="0" eaLnBrk="0" hangingPunct="0"/>
            <a:r>
              <a:rPr lang="en-US" dirty="0"/>
              <a:t>not adjusted for ramp-up</a:t>
            </a:r>
            <a:r>
              <a:rPr lang="en-US" altLang="en-US" dirty="0"/>
              <a:t> </a:t>
            </a:r>
          </a:p>
          <a:p>
            <a:pPr lvl="0">
              <a:spcBef>
                <a:spcPct val="0"/>
              </a:spcBef>
              <a:tabLst>
                <a:tab pos="5486400" algn="l"/>
              </a:tabLst>
            </a:pPr>
            <a:r>
              <a:rPr lang="en-US" altLang="en-US" dirty="0" smtClean="0">
                <a:ea typeface="Calibri" pitchFamily="34" charset="0"/>
                <a:cs typeface="Times New Roman" pitchFamily="18" charset="0"/>
              </a:rPr>
              <a:t>Source</a:t>
            </a:r>
            <a:r>
              <a:rPr lang="en-US" altLang="en-US" dirty="0">
                <a:ea typeface="Calibri" pitchFamily="34" charset="0"/>
                <a:cs typeface="Times New Roman" pitchFamily="18" charset="0"/>
              </a:rPr>
              <a:t>: U.S. Energy Information Administration estimates based on trade </a:t>
            </a:r>
            <a:r>
              <a:rPr lang="en-US" altLang="en-US" dirty="0" smtClean="0">
                <a:ea typeface="Calibri" pitchFamily="34" charset="0"/>
                <a:cs typeface="Times New Roman" pitchFamily="18" charset="0"/>
              </a:rPr>
              <a:t>press</a:t>
            </a:r>
            <a:endParaRPr lang="en-US" altLang="en-US" dirty="0">
              <a:ea typeface="Calibri" pitchFamily="34" charset="0"/>
              <a:cs typeface="Times New Roman" pitchFamily="18" charset="0"/>
            </a:endParaRPr>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24</a:t>
            </a:fld>
            <a:endParaRPr lang="en-US" dirty="0"/>
          </a:p>
        </p:txBody>
      </p:sp>
      <p:pic>
        <p:nvPicPr>
          <p:cNvPr id="5" name="Picture 4"/>
          <p:cNvPicPr>
            <a:picLocks noChangeAspect="1"/>
          </p:cNvPicPr>
          <p:nvPr/>
        </p:nvPicPr>
        <p:blipFill>
          <a:blip r:embed="rId3"/>
          <a:stretch>
            <a:fillRect/>
          </a:stretch>
        </p:blipFill>
        <p:spPr>
          <a:xfrm>
            <a:off x="666750" y="1323094"/>
            <a:ext cx="7877404" cy="2717873"/>
          </a:xfrm>
          <a:prstGeom prst="rect">
            <a:avLst/>
          </a:prstGeom>
        </p:spPr>
      </p:pic>
    </p:spTree>
    <p:extLst>
      <p:ext uri="{BB962C8B-B14F-4D97-AF65-F5344CB8AC3E}">
        <p14:creationId xmlns:p14="http://schemas.microsoft.com/office/powerpoint/2010/main" val="2672294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markets</a:t>
            </a:r>
            <a:endParaRPr lang="en-US" dirty="0"/>
          </a:p>
        </p:txBody>
      </p:sp>
      <p:sp>
        <p:nvSpPr>
          <p:cNvPr id="6" name="Footer Placeholder 3"/>
          <p:cNvSpPr>
            <a:spLocks noGrp="1"/>
          </p:cNvSpPr>
          <p:nvPr>
            <p:ph type="ftr" sz="quarter" idx="13"/>
          </p:nvPr>
        </p:nvSpPr>
        <p:spPr>
          <a:xfrm>
            <a:off x="666749" y="4793456"/>
            <a:ext cx="3842189" cy="295275"/>
          </a:xfrm>
        </p:spPr>
        <p:txBody>
          <a:bodyPr/>
          <a:lstStyle/>
          <a:p>
            <a:pPr>
              <a:defRPr/>
            </a:pPr>
            <a:r>
              <a:rPr lang="en-US" sz="900" dirty="0"/>
              <a:t>Adam Sieminski</a:t>
            </a:r>
          </a:p>
          <a:p>
            <a:pPr>
              <a:defRPr/>
            </a:pPr>
            <a:r>
              <a:rPr lang="en-US" sz="900" dirty="0"/>
              <a:t>November 2016</a:t>
            </a:r>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25</a:t>
            </a:fld>
            <a:endParaRPr lang="en-US" dirty="0"/>
          </a:p>
        </p:txBody>
      </p:sp>
    </p:spTree>
    <p:extLst>
      <p:ext uri="{BB962C8B-B14F-4D97-AF65-F5344CB8AC3E}">
        <p14:creationId xmlns:p14="http://schemas.microsoft.com/office/powerpoint/2010/main" val="235152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3"/>
          </p:nvPr>
        </p:nvSpPr>
        <p:spPr/>
        <p:txBody>
          <a:bodyPr/>
          <a:lstStyle/>
          <a:p>
            <a:r>
              <a:rPr lang="en-US" dirty="0" smtClean="0"/>
              <a:t>coal consumption in the US, China, and India</a:t>
            </a:r>
          </a:p>
          <a:p>
            <a:r>
              <a:rPr lang="en-US" dirty="0" smtClean="0"/>
              <a:t>quadrillion Btu</a:t>
            </a:r>
          </a:p>
        </p:txBody>
      </p:sp>
      <p:sp>
        <p:nvSpPr>
          <p:cNvPr id="13" name="Footer Placeholder 3"/>
          <p:cNvSpPr>
            <a:spLocks noGrp="1"/>
          </p:cNvSpPr>
          <p:nvPr>
            <p:ph type="ftr" sz="quarter" idx="17"/>
          </p:nvPr>
        </p:nvSpPr>
        <p:spPr>
          <a:xfrm>
            <a:off x="666749" y="4793456"/>
            <a:ext cx="3921017" cy="295275"/>
          </a:xfrm>
        </p:spPr>
        <p:txBody>
          <a:bodyPr/>
          <a:lstStyle/>
          <a:p>
            <a:pPr>
              <a:defRPr/>
            </a:pPr>
            <a:r>
              <a:rPr lang="en-US" sz="900" dirty="0"/>
              <a:t>Adam Sieminski</a:t>
            </a:r>
          </a:p>
          <a:p>
            <a:pPr>
              <a:defRPr/>
            </a:pPr>
            <a:r>
              <a:rPr lang="en-US" sz="900" dirty="0"/>
              <a:t>November 2016</a:t>
            </a:r>
          </a:p>
        </p:txBody>
      </p:sp>
      <p:sp>
        <p:nvSpPr>
          <p:cNvPr id="2" name="Title 1"/>
          <p:cNvSpPr>
            <a:spLocks noGrp="1"/>
          </p:cNvSpPr>
          <p:nvPr>
            <p:ph type="title"/>
          </p:nvPr>
        </p:nvSpPr>
        <p:spPr/>
        <p:txBody>
          <a:bodyPr/>
          <a:lstStyle/>
          <a:p>
            <a:r>
              <a:rPr lang="en-US" dirty="0" smtClean="0"/>
              <a:t>Of the world’s three largest coal consumers, only India is projected to continue to increase throughout the projection</a:t>
            </a:r>
            <a:endParaRPr lang="en-US" dirty="0"/>
          </a:p>
        </p:txBody>
      </p:sp>
      <p:sp>
        <p:nvSpPr>
          <p:cNvPr id="19" name="Text Placeholder 18"/>
          <p:cNvSpPr>
            <a:spLocks noGrp="1"/>
          </p:cNvSpPr>
          <p:nvPr>
            <p:ph type="body" sz="quarter" idx="18"/>
          </p:nvPr>
        </p:nvSpPr>
        <p:spPr/>
        <p:txBody>
          <a:bodyPr/>
          <a:lstStyle/>
          <a:p>
            <a:r>
              <a:rPr lang="en-US" dirty="0"/>
              <a:t>Source:  EIA, International Energy Outlook 2016 and EIA, Analysis of the Impacts of the Clean Power Plan (May 2015</a:t>
            </a:r>
            <a:r>
              <a:rPr lang="en-US" dirty="0" smtClean="0"/>
              <a:t>)</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26</a:t>
            </a:fld>
            <a:endParaRPr lang="en-US" dirty="0"/>
          </a:p>
        </p:txBody>
      </p:sp>
      <p:pic>
        <p:nvPicPr>
          <p:cNvPr id="7" name="Picture 6"/>
          <p:cNvPicPr>
            <a:picLocks noChangeAspect="1"/>
          </p:cNvPicPr>
          <p:nvPr/>
        </p:nvPicPr>
        <p:blipFill>
          <a:blip r:embed="rId3"/>
          <a:stretch>
            <a:fillRect/>
          </a:stretch>
        </p:blipFill>
        <p:spPr>
          <a:xfrm>
            <a:off x="674224" y="1245026"/>
            <a:ext cx="8038782" cy="3167672"/>
          </a:xfrm>
          <a:prstGeom prst="rect">
            <a:avLst/>
          </a:prstGeom>
        </p:spPr>
      </p:pic>
    </p:spTree>
    <p:extLst>
      <p:ext uri="{BB962C8B-B14F-4D97-AF65-F5344CB8AC3E}">
        <p14:creationId xmlns:p14="http://schemas.microsoft.com/office/powerpoint/2010/main" val="2928238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3"/>
          </p:nvPr>
        </p:nvSpPr>
        <p:spPr/>
        <p:txBody>
          <a:bodyPr/>
          <a:lstStyle/>
          <a:p>
            <a:r>
              <a:rPr lang="en-US" dirty="0" smtClean="0"/>
              <a:t>world net electricity generation by source</a:t>
            </a:r>
          </a:p>
          <a:p>
            <a:r>
              <a:rPr lang="en-US" dirty="0" smtClean="0"/>
              <a:t>trillion kilowatthours</a:t>
            </a:r>
          </a:p>
        </p:txBody>
      </p:sp>
      <p:sp>
        <p:nvSpPr>
          <p:cNvPr id="12" name="Footer Placeholder 3"/>
          <p:cNvSpPr>
            <a:spLocks noGrp="1"/>
          </p:cNvSpPr>
          <p:nvPr>
            <p:ph type="ftr" sz="quarter" idx="17"/>
          </p:nvPr>
        </p:nvSpPr>
        <p:spPr>
          <a:xfrm>
            <a:off x="666749" y="4793456"/>
            <a:ext cx="3779127" cy="295275"/>
          </a:xfrm>
        </p:spPr>
        <p:txBody>
          <a:bodyPr/>
          <a:lstStyle/>
          <a:p>
            <a:pPr>
              <a:defRPr/>
            </a:pPr>
            <a:r>
              <a:rPr lang="en-US" sz="900" dirty="0"/>
              <a:t>Adam Sieminski</a:t>
            </a:r>
          </a:p>
          <a:p>
            <a:pPr>
              <a:defRPr/>
            </a:pPr>
            <a:r>
              <a:rPr lang="en-US" sz="900" dirty="0"/>
              <a:t>November 2016</a:t>
            </a:r>
          </a:p>
        </p:txBody>
      </p:sp>
      <p:sp>
        <p:nvSpPr>
          <p:cNvPr id="2" name="Title 1"/>
          <p:cNvSpPr>
            <a:spLocks noGrp="1"/>
          </p:cNvSpPr>
          <p:nvPr>
            <p:ph type="title"/>
          </p:nvPr>
        </p:nvSpPr>
        <p:spPr/>
        <p:txBody>
          <a:bodyPr/>
          <a:lstStyle/>
          <a:p>
            <a:r>
              <a:rPr lang="en-US" dirty="0" smtClean="0"/>
              <a:t>Renewables, natural gas, and coal all contribute roughly the same amount of global net electricity generation in 2040</a:t>
            </a:r>
            <a:endParaRPr lang="en-US" dirty="0"/>
          </a:p>
        </p:txBody>
      </p:sp>
      <p:sp>
        <p:nvSpPr>
          <p:cNvPr id="21" name="Text Placeholder 20"/>
          <p:cNvSpPr>
            <a:spLocks noGrp="1"/>
          </p:cNvSpPr>
          <p:nvPr>
            <p:ph type="body" sz="quarter" idx="18"/>
          </p:nvPr>
        </p:nvSpPr>
        <p:spPr/>
        <p:txBody>
          <a:bodyPr/>
          <a:lstStyle/>
          <a:p>
            <a:r>
              <a:rPr lang="en-US" dirty="0" smtClean="0"/>
              <a:t>Source:  EIA, International Energy Outlook 2016</a:t>
            </a:r>
            <a:endParaRPr lang="en-US" dirty="0"/>
          </a:p>
        </p:txBody>
      </p:sp>
      <p:sp>
        <p:nvSpPr>
          <p:cNvPr id="3" name="Slide Number Placeholder 2"/>
          <p:cNvSpPr>
            <a:spLocks noGrp="1"/>
          </p:cNvSpPr>
          <p:nvPr>
            <p:ph type="sldNum" sz="quarter" idx="4"/>
          </p:nvPr>
        </p:nvSpPr>
        <p:spPr>
          <a:xfrm>
            <a:off x="8653624" y="4814888"/>
            <a:ext cx="384175" cy="273844"/>
          </a:xfrm>
        </p:spPr>
        <p:txBody>
          <a:bodyPr/>
          <a:lstStyle/>
          <a:p>
            <a:fld id="{2D80C5C9-96E0-47EC-B500-37C5FE284639}" type="slidenum">
              <a:rPr lang="en-US" smtClean="0"/>
              <a:pPr/>
              <a:t>27</a:t>
            </a:fld>
            <a:endParaRPr lang="en-US" dirty="0"/>
          </a:p>
        </p:txBody>
      </p:sp>
      <p:pic>
        <p:nvPicPr>
          <p:cNvPr id="5" name="Chart Placeholder 4"/>
          <p:cNvPicPr>
            <a:picLocks noGrp="1" noChangeAspect="1"/>
          </p:cNvPicPr>
          <p:nvPr>
            <p:ph type="chart" sz="quarter" idx="12"/>
          </p:nvPr>
        </p:nvPicPr>
        <p:blipFill>
          <a:blip r:embed="rId3"/>
          <a:stretch>
            <a:fillRect/>
          </a:stretch>
        </p:blipFill>
        <p:spPr>
          <a:xfrm>
            <a:off x="685800" y="1341396"/>
            <a:ext cx="8001000" cy="3050870"/>
          </a:xfrm>
          <a:prstGeom prst="rect">
            <a:avLst/>
          </a:prstGeom>
        </p:spPr>
      </p:pic>
    </p:spTree>
    <p:extLst>
      <p:ext uri="{BB962C8B-B14F-4D97-AF65-F5344CB8AC3E}">
        <p14:creationId xmlns:p14="http://schemas.microsoft.com/office/powerpoint/2010/main" val="3396862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For more information</a:t>
            </a:r>
            <a:endParaRPr lang="en-US" dirty="0"/>
          </a:p>
        </p:txBody>
      </p:sp>
      <p:sp>
        <p:nvSpPr>
          <p:cNvPr id="11" name="Text Placeholder 10"/>
          <p:cNvSpPr>
            <a:spLocks noGrp="1"/>
          </p:cNvSpPr>
          <p:nvPr>
            <p:ph type="body" sz="quarter" idx="12"/>
          </p:nvPr>
        </p:nvSpPr>
        <p:spPr>
          <a:xfrm>
            <a:off x="685800" y="891540"/>
            <a:ext cx="8001000" cy="3750034"/>
          </a:xfrm>
        </p:spPr>
        <p:txBody>
          <a:bodyPr>
            <a:normAutofit fontScale="70000" lnSpcReduction="20000"/>
          </a:bodyPr>
          <a:lstStyle/>
          <a:p>
            <a:pPr marL="0" indent="0">
              <a:buNone/>
            </a:pPr>
            <a:r>
              <a:rPr lang="en-US" dirty="0" smtClean="0"/>
              <a:t>U.S. Energy Information Administration home page | </a:t>
            </a:r>
            <a:r>
              <a:rPr lang="en-US" dirty="0" smtClean="0">
                <a:hlinkClick r:id="rId3"/>
              </a:rPr>
              <a:t>www.eia.gov</a:t>
            </a:r>
            <a:endParaRPr lang="en-US" dirty="0" smtClean="0"/>
          </a:p>
          <a:p>
            <a:pPr marL="0" indent="0">
              <a:buNone/>
            </a:pPr>
            <a:r>
              <a:rPr lang="en-US" dirty="0"/>
              <a:t>Short-Term Energy Outlook | </a:t>
            </a:r>
            <a:r>
              <a:rPr lang="en-US" dirty="0">
                <a:hlinkClick r:id="rId4"/>
              </a:rPr>
              <a:t>www.eia.gov/steo</a:t>
            </a:r>
            <a:endParaRPr lang="en-US" dirty="0"/>
          </a:p>
          <a:p>
            <a:pPr marL="0" indent="0">
              <a:buNone/>
            </a:pPr>
            <a:r>
              <a:rPr lang="en-US" dirty="0" smtClean="0"/>
              <a:t>U.S. Annual Energy Outlook | </a:t>
            </a:r>
            <a:r>
              <a:rPr lang="en-US" dirty="0" smtClean="0">
                <a:hlinkClick r:id="rId5"/>
              </a:rPr>
              <a:t>www.eia.gov/aeo</a:t>
            </a:r>
            <a:endParaRPr lang="en-US" dirty="0" smtClean="0"/>
          </a:p>
          <a:p>
            <a:pPr marL="0" indent="0">
              <a:buNone/>
            </a:pPr>
            <a:r>
              <a:rPr lang="en-US" dirty="0" smtClean="0"/>
              <a:t>International Energy Outlook | </a:t>
            </a:r>
            <a:r>
              <a:rPr lang="en-US" dirty="0" smtClean="0">
                <a:hlinkClick r:id="rId6"/>
              </a:rPr>
              <a:t>www.eia.gov/ieo</a:t>
            </a:r>
            <a:endParaRPr lang="en-US" dirty="0" smtClean="0"/>
          </a:p>
          <a:p>
            <a:pPr marL="0" indent="0">
              <a:buNone/>
            </a:pPr>
            <a:r>
              <a:rPr lang="en-US" dirty="0" smtClean="0"/>
              <a:t>Monthly Energy Review | </a:t>
            </a:r>
            <a:r>
              <a:rPr lang="en-US" dirty="0" smtClean="0">
                <a:hlinkClick r:id="rId7"/>
              </a:rPr>
              <a:t>www.eia.gov/mer</a:t>
            </a:r>
            <a:endParaRPr lang="en-US" dirty="0" smtClean="0"/>
          </a:p>
          <a:p>
            <a:pPr marL="0" indent="0">
              <a:buNone/>
            </a:pPr>
            <a:r>
              <a:rPr lang="en-US" dirty="0" smtClean="0"/>
              <a:t>Today in Energy | </a:t>
            </a:r>
            <a:r>
              <a:rPr lang="en-US" dirty="0" smtClean="0">
                <a:hlinkClick r:id="rId8"/>
              </a:rPr>
              <a:t>www.eia.gov/todayinenergy</a:t>
            </a:r>
            <a:endParaRPr lang="en-US" dirty="0" smtClean="0"/>
          </a:p>
          <a:p>
            <a:pPr marL="0" indent="0">
              <a:buNone/>
            </a:pPr>
            <a:r>
              <a:rPr lang="en-US" dirty="0" smtClean="0"/>
              <a:t>State Energy Profiles | </a:t>
            </a:r>
            <a:r>
              <a:rPr lang="en-US" dirty="0" smtClean="0">
                <a:hlinkClick r:id="rId9"/>
              </a:rPr>
              <a:t>www.eia.gov/state</a:t>
            </a:r>
            <a:endParaRPr lang="en-US" dirty="0" smtClean="0"/>
          </a:p>
          <a:p>
            <a:pPr marL="0" indent="0">
              <a:buNone/>
            </a:pPr>
            <a:r>
              <a:rPr lang="en-US" dirty="0" smtClean="0"/>
              <a:t>Drilling Productivity Report | </a:t>
            </a:r>
            <a:r>
              <a:rPr lang="en-US" dirty="0" smtClean="0">
                <a:hlinkClick r:id="rId10"/>
              </a:rPr>
              <a:t>www.eia.gov/petroleum/drilling/</a:t>
            </a:r>
            <a:endParaRPr lang="en-US" dirty="0" smtClean="0"/>
          </a:p>
          <a:p>
            <a:pPr marL="0" indent="0">
              <a:buNone/>
            </a:pPr>
            <a:r>
              <a:rPr lang="en-US" dirty="0" smtClean="0"/>
              <a:t>International Energy Portal | </a:t>
            </a:r>
            <a:r>
              <a:rPr lang="en-US" dirty="0" smtClean="0">
                <a:hlinkClick r:id="rId11"/>
              </a:rPr>
              <a:t>www.eia.gov/beta/international/?src=home-b1</a:t>
            </a:r>
            <a:r>
              <a:rPr lang="en-US" dirty="0" smtClean="0"/>
              <a:t> </a:t>
            </a:r>
          </a:p>
          <a:p>
            <a:pPr marL="0" indent="0">
              <a:buNone/>
            </a:pPr>
            <a:endParaRPr lang="en-US" dirty="0" smtClean="0"/>
          </a:p>
        </p:txBody>
      </p:sp>
      <p:sp>
        <p:nvSpPr>
          <p:cNvPr id="3" name="Slide Number Placeholder 2"/>
          <p:cNvSpPr>
            <a:spLocks noGrp="1"/>
          </p:cNvSpPr>
          <p:nvPr>
            <p:ph type="sldNum" sz="quarter" idx="4"/>
          </p:nvPr>
        </p:nvSpPr>
        <p:spPr>
          <a:xfrm>
            <a:off x="8663051" y="4814888"/>
            <a:ext cx="384175" cy="273844"/>
          </a:xfrm>
        </p:spPr>
        <p:txBody>
          <a:bodyPr/>
          <a:lstStyle/>
          <a:p>
            <a:fld id="{2D80C5C9-96E0-47EC-B500-37C5FE284639}" type="slidenum">
              <a:rPr lang="en-US" smtClean="0"/>
              <a:pPr/>
              <a:t>28</a:t>
            </a:fld>
            <a:endParaRPr lang="en-US" dirty="0"/>
          </a:p>
        </p:txBody>
      </p:sp>
      <p:sp>
        <p:nvSpPr>
          <p:cNvPr id="6" name="Footer Placeholder 3"/>
          <p:cNvSpPr>
            <a:spLocks noGrp="1"/>
          </p:cNvSpPr>
          <p:nvPr>
            <p:ph type="ftr" sz="quarter" idx="13"/>
          </p:nvPr>
        </p:nvSpPr>
        <p:spPr>
          <a:xfrm>
            <a:off x="666750" y="4793456"/>
            <a:ext cx="3991960" cy="295275"/>
          </a:xfrm>
        </p:spPr>
        <p:txBody>
          <a:bodyPr/>
          <a:lstStyle/>
          <a:p>
            <a:pPr>
              <a:defRPr/>
            </a:pPr>
            <a:r>
              <a:rPr lang="en-US" sz="900" dirty="0"/>
              <a:t>Adam Sieminski</a:t>
            </a:r>
          </a:p>
          <a:p>
            <a:pPr>
              <a:defRPr/>
            </a:pPr>
            <a:r>
              <a:rPr lang="en-US" sz="900" dirty="0"/>
              <a:t>November 2016</a:t>
            </a:r>
          </a:p>
        </p:txBody>
      </p:sp>
    </p:spTree>
    <p:extLst>
      <p:ext uri="{BB962C8B-B14F-4D97-AF65-F5344CB8AC3E}">
        <p14:creationId xmlns:p14="http://schemas.microsoft.com/office/powerpoint/2010/main" val="2150272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 short term oil and natural gas outlook</a:t>
            </a:r>
            <a:endParaRPr lang="en-US" dirty="0"/>
          </a:p>
        </p:txBody>
      </p:sp>
      <p:sp>
        <p:nvSpPr>
          <p:cNvPr id="3" name="Footer Placeholder 2"/>
          <p:cNvSpPr>
            <a:spLocks noGrp="1"/>
          </p:cNvSpPr>
          <p:nvPr>
            <p:ph type="ftr" sz="quarter" idx="4294967295"/>
          </p:nvPr>
        </p:nvSpPr>
        <p:spPr>
          <a:xfrm>
            <a:off x="667512" y="4791456"/>
            <a:ext cx="7195102" cy="295275"/>
          </a:xfrm>
          <a:prstGeom prst="rect">
            <a:avLst/>
          </a:prstGeom>
        </p:spPr>
        <p:txBody>
          <a:bodyPr/>
          <a:lstStyle/>
          <a:p>
            <a:pPr>
              <a:defRPr/>
            </a:pPr>
            <a:r>
              <a:rPr lang="en-US" sz="900" dirty="0"/>
              <a:t>Adam </a:t>
            </a:r>
            <a:r>
              <a:rPr lang="en-US" sz="900" dirty="0" smtClean="0"/>
              <a:t>Sieminski</a:t>
            </a:r>
            <a:endParaRPr lang="en-US" sz="900" dirty="0"/>
          </a:p>
          <a:p>
            <a:pPr>
              <a:defRPr/>
            </a:pPr>
            <a:r>
              <a:rPr lang="en-US" sz="900" dirty="0" smtClean="0"/>
              <a:t>November </a:t>
            </a:r>
            <a:r>
              <a:rPr lang="en-US" sz="900" dirty="0"/>
              <a:t>2016</a:t>
            </a: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3</a:t>
            </a:fld>
            <a:endParaRPr lang="en-US" dirty="0"/>
          </a:p>
        </p:txBody>
      </p:sp>
    </p:spTree>
    <p:extLst>
      <p:ext uri="{BB962C8B-B14F-4D97-AF65-F5344CB8AC3E}">
        <p14:creationId xmlns:p14="http://schemas.microsoft.com/office/powerpoint/2010/main" val="730756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7"/>
          <p:cNvSpPr>
            <a:spLocks noGrp="1"/>
          </p:cNvSpPr>
          <p:nvPr>
            <p:ph type="body" sz="quarter" idx="13"/>
          </p:nvPr>
        </p:nvSpPr>
        <p:spPr>
          <a:xfrm>
            <a:off x="6306861" y="841248"/>
            <a:ext cx="2416062" cy="411480"/>
          </a:xfrm>
        </p:spPr>
        <p:txBody>
          <a:bodyPr lIns="0" rIns="91440"/>
          <a:lstStyle/>
          <a:p>
            <a:pPr algn="r"/>
            <a:r>
              <a:rPr lang="en-US" dirty="0" smtClean="0"/>
              <a:t> Shale gas production as a </a:t>
            </a:r>
          </a:p>
          <a:p>
            <a:pPr algn="r"/>
            <a:r>
              <a:rPr lang="en-US" dirty="0" smtClean="0"/>
              <a:t>      percent of total gas production</a:t>
            </a:r>
            <a:endParaRPr lang="en-US" dirty="0"/>
          </a:p>
        </p:txBody>
      </p:sp>
      <p:sp>
        <p:nvSpPr>
          <p:cNvPr id="7" name="Text Placeholder 6"/>
          <p:cNvSpPr>
            <a:spLocks noGrp="1"/>
          </p:cNvSpPr>
          <p:nvPr>
            <p:ph type="body" sz="quarter" idx="14"/>
          </p:nvPr>
        </p:nvSpPr>
        <p:spPr>
          <a:xfrm>
            <a:off x="685800" y="841248"/>
            <a:ext cx="4005072" cy="411480"/>
          </a:xfrm>
        </p:spPr>
        <p:txBody>
          <a:bodyPr lIns="0" rIns="91440"/>
          <a:lstStyle/>
          <a:p>
            <a:pPr algn="l"/>
            <a:r>
              <a:rPr lang="en-US" dirty="0"/>
              <a:t>n</a:t>
            </a:r>
            <a:r>
              <a:rPr lang="en-US" dirty="0" smtClean="0"/>
              <a:t>atural gas production (dry)</a:t>
            </a:r>
          </a:p>
          <a:p>
            <a:pPr algn="l"/>
            <a:r>
              <a:rPr lang="en-US" dirty="0" smtClean="0"/>
              <a:t>billion cubic meters per day</a:t>
            </a:r>
          </a:p>
        </p:txBody>
      </p:sp>
      <p:sp>
        <p:nvSpPr>
          <p:cNvPr id="9" name="Title 9"/>
          <p:cNvSpPr>
            <a:spLocks noGrp="1"/>
          </p:cNvSpPr>
          <p:nvPr>
            <p:ph type="title"/>
          </p:nvPr>
        </p:nvSpPr>
        <p:spPr>
          <a:xfrm>
            <a:off x="694943" y="73832"/>
            <a:ext cx="7873559" cy="766308"/>
          </a:xfrm>
        </p:spPr>
        <p:txBody>
          <a:bodyPr/>
          <a:lstStyle/>
          <a:p>
            <a:pPr lvl="0"/>
            <a:r>
              <a:rPr lang="en-US" dirty="0" smtClean="0"/>
              <a:t>Estimated U.S. shale gas production was 1.2 </a:t>
            </a:r>
            <a:r>
              <a:rPr lang="en-US" dirty="0" err="1" smtClean="0"/>
              <a:t>Bcm</a:t>
            </a:r>
            <a:r>
              <a:rPr lang="en-US" dirty="0" smtClean="0"/>
              <a:t>/d in September 2016 about 60% of total U.S. dry production (2.0 </a:t>
            </a:r>
            <a:r>
              <a:rPr lang="en-US" dirty="0" err="1" smtClean="0"/>
              <a:t>Bcm</a:t>
            </a:r>
            <a:r>
              <a:rPr lang="en-US" dirty="0" smtClean="0"/>
              <a:t>/d)</a:t>
            </a:r>
            <a:endParaRPr lang="en-US" dirty="0"/>
          </a:p>
        </p:txBody>
      </p:sp>
      <p:sp>
        <p:nvSpPr>
          <p:cNvPr id="8" name="Text Placeholder 7"/>
          <p:cNvSpPr>
            <a:spLocks noGrp="1"/>
          </p:cNvSpPr>
          <p:nvPr>
            <p:ph type="body" sz="quarter" idx="18"/>
          </p:nvPr>
        </p:nvSpPr>
        <p:spPr/>
        <p:txBody>
          <a:bodyPr/>
          <a:lstStyle/>
          <a:p>
            <a:pPr lvl="0"/>
            <a:r>
              <a:rPr lang="en-US" dirty="0" smtClean="0"/>
              <a:t>Sources: EIA Natural Gas Monthly, STEO through September 2016 and DrillingInfo.</a:t>
            </a:r>
          </a:p>
        </p:txBody>
      </p:sp>
      <p:sp>
        <p:nvSpPr>
          <p:cNvPr id="4" name="Slide Number Placeholder 3"/>
          <p:cNvSpPr>
            <a:spLocks noGrp="1"/>
          </p:cNvSpPr>
          <p:nvPr>
            <p:ph type="sldNum" sz="quarter" idx="4"/>
          </p:nvPr>
        </p:nvSpPr>
        <p:spPr/>
        <p:txBody>
          <a:bodyPr/>
          <a:lstStyle/>
          <a:p>
            <a:fld id="{2D80C5C9-96E0-47EC-B500-37C5FE284639}" type="slidenum">
              <a:rPr lang="en-US" smtClean="0"/>
              <a:pPr/>
              <a:t>4</a:t>
            </a:fld>
            <a:endParaRPr lang="en-US" dirty="0"/>
          </a:p>
        </p:txBody>
      </p:sp>
      <p:sp>
        <p:nvSpPr>
          <p:cNvPr id="3" name="Footer Placeholder 2"/>
          <p:cNvSpPr>
            <a:spLocks noGrp="1"/>
          </p:cNvSpPr>
          <p:nvPr>
            <p:ph type="ftr" sz="quarter" idx="4294967295"/>
          </p:nvPr>
        </p:nvSpPr>
        <p:spPr>
          <a:xfrm>
            <a:off x="667512" y="4791456"/>
            <a:ext cx="7195102" cy="295275"/>
          </a:xfrm>
          <a:prstGeom prst="rect">
            <a:avLst/>
          </a:prstGeom>
        </p:spPr>
        <p:txBody>
          <a:bodyPr/>
          <a:lstStyle/>
          <a:p>
            <a:pPr>
              <a:defRPr/>
            </a:pPr>
            <a:r>
              <a:rPr lang="en-US" sz="900" dirty="0"/>
              <a:t>Adam Sieminski</a:t>
            </a:r>
          </a:p>
          <a:p>
            <a:pPr>
              <a:defRPr/>
            </a:pPr>
            <a:r>
              <a:rPr lang="en-US" sz="900" dirty="0"/>
              <a:t>November 2016</a:t>
            </a:r>
          </a:p>
        </p:txBody>
      </p:sp>
      <p:pic>
        <p:nvPicPr>
          <p:cNvPr id="2" name="Picture 1"/>
          <p:cNvPicPr>
            <a:picLocks noChangeAspect="1"/>
          </p:cNvPicPr>
          <p:nvPr/>
        </p:nvPicPr>
        <p:blipFill>
          <a:blip r:embed="rId3"/>
          <a:stretch>
            <a:fillRect/>
          </a:stretch>
        </p:blipFill>
        <p:spPr>
          <a:xfrm>
            <a:off x="649224" y="1252728"/>
            <a:ext cx="7927848" cy="3093031"/>
          </a:xfrm>
          <a:prstGeom prst="rect">
            <a:avLst/>
          </a:prstGeom>
        </p:spPr>
      </p:pic>
    </p:spTree>
    <p:extLst>
      <p:ext uri="{BB962C8B-B14F-4D97-AF65-F5344CB8AC3E}">
        <p14:creationId xmlns:p14="http://schemas.microsoft.com/office/powerpoint/2010/main" val="3871890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a:t>t</a:t>
            </a:r>
            <a:r>
              <a:rPr lang="en-US" dirty="0" smtClean="0"/>
              <a:t>ight oil production</a:t>
            </a:r>
          </a:p>
          <a:p>
            <a:r>
              <a:rPr lang="en-US" dirty="0" smtClean="0"/>
              <a:t>million barrels of oil per day</a:t>
            </a:r>
          </a:p>
        </p:txBody>
      </p:sp>
      <p:sp>
        <p:nvSpPr>
          <p:cNvPr id="8" name="Text Placeholder 7"/>
          <p:cNvSpPr>
            <a:spLocks noGrp="1"/>
          </p:cNvSpPr>
          <p:nvPr>
            <p:ph type="body" sz="quarter" idx="14"/>
          </p:nvPr>
        </p:nvSpPr>
        <p:spPr>
          <a:xfrm>
            <a:off x="4647139" y="840140"/>
            <a:ext cx="3895344" cy="411480"/>
          </a:xfrm>
        </p:spPr>
        <p:txBody>
          <a:bodyPr/>
          <a:lstStyle/>
          <a:p>
            <a:pPr lvl="0"/>
            <a:r>
              <a:rPr lang="en-US" dirty="0"/>
              <a:t>t</a:t>
            </a:r>
            <a:r>
              <a:rPr lang="en-US" dirty="0" smtClean="0"/>
              <a:t>ight oil production as a</a:t>
            </a:r>
          </a:p>
          <a:p>
            <a:pPr lvl="0"/>
            <a:r>
              <a:rPr lang="en-US" dirty="0" smtClean="0"/>
              <a:t>percent of total oil production</a:t>
            </a:r>
          </a:p>
        </p:txBody>
      </p:sp>
      <p:sp>
        <p:nvSpPr>
          <p:cNvPr id="2" name="Title 1"/>
          <p:cNvSpPr>
            <a:spLocks noGrp="1"/>
          </p:cNvSpPr>
          <p:nvPr>
            <p:ph type="title"/>
          </p:nvPr>
        </p:nvSpPr>
        <p:spPr/>
        <p:txBody>
          <a:bodyPr/>
          <a:lstStyle/>
          <a:p>
            <a:r>
              <a:rPr lang="en-US" dirty="0" smtClean="0"/>
              <a:t>Estimated U.S. tight oil production was 3.9 </a:t>
            </a:r>
            <a:r>
              <a:rPr lang="en-US" dirty="0" err="1" smtClean="0"/>
              <a:t>MMbbl</a:t>
            </a:r>
            <a:r>
              <a:rPr lang="en-US" dirty="0" smtClean="0"/>
              <a:t>/d in September 2016 about 47% of total U.S. oil production (8.4 </a:t>
            </a:r>
            <a:r>
              <a:rPr lang="en-US" dirty="0" err="1" smtClean="0"/>
              <a:t>MMbbl</a:t>
            </a:r>
            <a:r>
              <a:rPr lang="en-US" dirty="0" smtClean="0"/>
              <a:t>/d)</a:t>
            </a:r>
            <a:endParaRPr lang="en-US" dirty="0"/>
          </a:p>
        </p:txBody>
      </p:sp>
      <p:sp>
        <p:nvSpPr>
          <p:cNvPr id="5" name="Text Placeholder 4"/>
          <p:cNvSpPr>
            <a:spLocks noGrp="1"/>
          </p:cNvSpPr>
          <p:nvPr>
            <p:ph type="body" sz="quarter" idx="18"/>
          </p:nvPr>
        </p:nvSpPr>
        <p:spPr/>
        <p:txBody>
          <a:bodyPr/>
          <a:lstStyle/>
          <a:p>
            <a:pPr lvl="0"/>
            <a:r>
              <a:rPr lang="en-US" dirty="0" smtClean="0"/>
              <a:t>Sources: EIA derived from state administrative data collected by DrillingInfo Inc. Data are through September 2016 and represent EIA’s </a:t>
            </a:r>
          </a:p>
          <a:p>
            <a:pPr lvl="0"/>
            <a:r>
              <a:rPr lang="en-US" dirty="0" smtClean="0"/>
              <a:t>official tight oil estimates, but are not survey data. State abbreviations indicate primary state(s).</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5</a:t>
            </a:fld>
            <a:endParaRPr lang="en-US" dirty="0"/>
          </a:p>
        </p:txBody>
      </p:sp>
      <p:sp>
        <p:nvSpPr>
          <p:cNvPr id="3" name="Footer Placeholder 2"/>
          <p:cNvSpPr>
            <a:spLocks noGrp="1"/>
          </p:cNvSpPr>
          <p:nvPr>
            <p:ph type="ftr" sz="quarter" idx="4294967295"/>
          </p:nvPr>
        </p:nvSpPr>
        <p:spPr>
          <a:xfrm>
            <a:off x="667512" y="4791456"/>
            <a:ext cx="7196328" cy="292608"/>
          </a:xfrm>
          <a:prstGeom prst="rect">
            <a:avLst/>
          </a:prstGeom>
        </p:spPr>
        <p:txBody>
          <a:bodyPr wrap="none" bIns="0">
            <a:noAutofit/>
          </a:bodyPr>
          <a:lstStyle/>
          <a:p>
            <a:pPr>
              <a:defRPr/>
            </a:pPr>
            <a:r>
              <a:rPr lang="en-US" sz="900" dirty="0"/>
              <a:t>Adam Sieminski</a:t>
            </a:r>
          </a:p>
          <a:p>
            <a:pPr>
              <a:defRPr/>
            </a:pPr>
            <a:r>
              <a:rPr lang="en-US" sz="900" dirty="0"/>
              <a:t>November 2016</a:t>
            </a:r>
          </a:p>
        </p:txBody>
      </p:sp>
      <p:pic>
        <p:nvPicPr>
          <p:cNvPr id="9" name="Picture 8"/>
          <p:cNvPicPr>
            <a:picLocks noChangeAspect="1"/>
          </p:cNvPicPr>
          <p:nvPr/>
        </p:nvPicPr>
        <p:blipFill rotWithShape="1">
          <a:blip r:embed="rId3"/>
          <a:srcRect l="916"/>
          <a:stretch/>
        </p:blipFill>
        <p:spPr>
          <a:xfrm>
            <a:off x="650081" y="1251620"/>
            <a:ext cx="7931490" cy="3084843"/>
          </a:xfrm>
          <a:prstGeom prst="rect">
            <a:avLst/>
          </a:prstGeom>
        </p:spPr>
      </p:pic>
    </p:spTree>
    <p:extLst>
      <p:ext uri="{BB962C8B-B14F-4D97-AF65-F5344CB8AC3E}">
        <p14:creationId xmlns:p14="http://schemas.microsoft.com/office/powerpoint/2010/main" val="2725343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p:cNvGraphicFramePr>
            <a:graphicFrameLocks noGrp="1"/>
          </p:cNvGraphicFramePr>
          <p:nvPr>
            <p:ph sz="quarter" idx="12"/>
            <p:extLst>
              <p:ext uri="{D42A27DB-BD31-4B8C-83A1-F6EECF244321}">
                <p14:modId xmlns:p14="http://schemas.microsoft.com/office/powerpoint/2010/main" val="2334362536"/>
              </p:ext>
            </p:extLst>
          </p:nvPr>
        </p:nvGraphicFramePr>
        <p:xfrm>
          <a:off x="609600" y="1280054"/>
          <a:ext cx="4008438" cy="275875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6"/>
          </p:nvPr>
        </p:nvSpPr>
        <p:spPr/>
        <p:txBody>
          <a:bodyPr/>
          <a:lstStyle/>
          <a:p>
            <a:r>
              <a:rPr lang="en-US" dirty="0"/>
              <a:t>Note: Confidence interval derived from options market information for the 5 trading days ending October 6, 2016 Intervals not calculated for months with sparse trading in near-the-money options contracts.</a:t>
            </a:r>
          </a:p>
          <a:p>
            <a:r>
              <a:rPr lang="en-US" dirty="0"/>
              <a:t>Source: EIA Short-Term Energy Outlook, October 2016, and CME Group. </a:t>
            </a:r>
          </a:p>
        </p:txBody>
      </p:sp>
      <p:sp>
        <p:nvSpPr>
          <p:cNvPr id="2" name="Title 1"/>
          <p:cNvSpPr>
            <a:spLocks noGrp="1"/>
          </p:cNvSpPr>
          <p:nvPr>
            <p:ph type="title"/>
          </p:nvPr>
        </p:nvSpPr>
        <p:spPr/>
        <p:txBody>
          <a:bodyPr/>
          <a:lstStyle/>
          <a:p>
            <a:r>
              <a:rPr lang="en-US" sz="2200" dirty="0">
                <a:latin typeface="Times New Roman" pitchFamily="18" charset="0"/>
                <a:cs typeface="Times New Roman" pitchFamily="18" charset="0"/>
              </a:rPr>
              <a:t>EIA forecasts Henry Hub spot prices to average $</a:t>
            </a:r>
            <a:r>
              <a:rPr lang="en-US" sz="2200" dirty="0" smtClean="0">
                <a:latin typeface="Times New Roman" pitchFamily="18" charset="0"/>
                <a:cs typeface="Times New Roman" pitchFamily="18" charset="0"/>
              </a:rPr>
              <a:t>3.15/MMBtu and West Texas intermediate crude oil to average $47/b this winter.</a:t>
            </a:r>
            <a:endParaRPr lang="en-US" sz="2200" dirty="0"/>
          </a:p>
        </p:txBody>
      </p:sp>
      <p:sp>
        <p:nvSpPr>
          <p:cNvPr id="13" name="Footer Placeholder 3"/>
          <p:cNvSpPr>
            <a:spLocks noGrp="1"/>
          </p:cNvSpPr>
          <p:nvPr>
            <p:ph type="ftr" sz="quarter" idx="17"/>
          </p:nvPr>
        </p:nvSpPr>
        <p:spPr bwMode="auto">
          <a:xfrm>
            <a:off x="666750" y="4793455"/>
            <a:ext cx="7196328" cy="292608"/>
          </a:xfrm>
          <a:prstGeom prst="rect">
            <a:avLst/>
          </a:prstGeom>
          <a:noFill/>
          <a:ln>
            <a:miter lim="800000"/>
            <a:headEnd/>
            <a:tailEnd/>
          </a:ln>
        </p:spPr>
        <p:txBody>
          <a:bodyPr anchor="b"/>
          <a:lstStyle/>
          <a:p>
            <a:pPr>
              <a:defRPr/>
            </a:pPr>
            <a:r>
              <a:rPr lang="en-US" sz="900" dirty="0"/>
              <a:t>Adam Sieminski</a:t>
            </a:r>
          </a:p>
          <a:p>
            <a:pPr>
              <a:defRPr/>
            </a:pPr>
            <a:r>
              <a:rPr lang="en-US" sz="900" dirty="0"/>
              <a:t>November 2016</a:t>
            </a:r>
          </a:p>
        </p:txBody>
      </p:sp>
      <p:sp>
        <p:nvSpPr>
          <p:cNvPr id="4" name="Slide Number Placeholder 3"/>
          <p:cNvSpPr>
            <a:spLocks noGrp="1"/>
          </p:cNvSpPr>
          <p:nvPr>
            <p:ph type="sldNum" sz="quarter" idx="4"/>
          </p:nvPr>
        </p:nvSpPr>
        <p:spPr/>
        <p:txBody>
          <a:bodyPr/>
          <a:lstStyle/>
          <a:p>
            <a:pPr>
              <a:defRPr/>
            </a:pPr>
            <a:fld id="{19EAD42F-94A8-483B-B9EC-47CE663E879A}" type="slidenum">
              <a:rPr lang="en-US" smtClean="0">
                <a:latin typeface="+mj-lt"/>
              </a:rPr>
              <a:pPr>
                <a:defRPr/>
              </a:pPr>
              <a:t>6</a:t>
            </a:fld>
            <a:endParaRPr lang="en-US" dirty="0">
              <a:latin typeface="+mj-lt"/>
            </a:endParaRPr>
          </a:p>
        </p:txBody>
      </p:sp>
      <p:sp>
        <p:nvSpPr>
          <p:cNvPr id="9" name="TextBox 8"/>
          <p:cNvSpPr txBox="1"/>
          <p:nvPr/>
        </p:nvSpPr>
        <p:spPr bwMode="auto">
          <a:xfrm>
            <a:off x="3197702" y="1398812"/>
            <a:ext cx="962025" cy="207749"/>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000" dirty="0">
                <a:solidFill>
                  <a:srgbClr val="333333"/>
                </a:solidFill>
                <a:latin typeface="+mn-lt"/>
                <a:ea typeface="Times New Roman" charset="0"/>
                <a:cs typeface="Times New Roman" charset="0"/>
              </a:rPr>
              <a:t>F</a:t>
            </a:r>
            <a:r>
              <a:rPr lang="en-US" sz="1000" dirty="0" smtClean="0">
                <a:solidFill>
                  <a:srgbClr val="333333"/>
                </a:solidFill>
                <a:latin typeface="+mn-lt"/>
                <a:ea typeface="Times New Roman" charset="0"/>
                <a:cs typeface="Times New Roman" charset="0"/>
              </a:rPr>
              <a:t>orecast</a:t>
            </a:r>
            <a:endParaRPr lang="en-US" sz="1050" dirty="0">
              <a:solidFill>
                <a:srgbClr val="333333"/>
              </a:solidFill>
              <a:latin typeface="+mn-lt"/>
              <a:ea typeface="Times New Roman" charset="0"/>
              <a:cs typeface="Times New Roman" charset="0"/>
            </a:endParaRPr>
          </a:p>
        </p:txBody>
      </p:sp>
      <p:sp>
        <p:nvSpPr>
          <p:cNvPr id="12" name="Text Box 6"/>
          <p:cNvSpPr txBox="1">
            <a:spLocks noChangeArrowheads="1"/>
          </p:cNvSpPr>
          <p:nvPr/>
        </p:nvSpPr>
        <p:spPr bwMode="auto">
          <a:xfrm>
            <a:off x="685800" y="861162"/>
            <a:ext cx="1876376" cy="392617"/>
          </a:xfrm>
          <a:prstGeom prst="rect">
            <a:avLst/>
          </a:prstGeom>
          <a:noFill/>
          <a:ln w="9525">
            <a:noFill/>
            <a:miter lim="800000"/>
            <a:headEnd/>
            <a:tailEnd/>
          </a:ln>
        </p:spPr>
        <p:txBody>
          <a:bodyPr wrap="square" lIns="0" tIns="34390" rIns="0" bIns="34390">
            <a:spAutoFit/>
          </a:bodyPr>
          <a:lstStyle/>
          <a:p>
            <a:pPr eaLnBrk="0" hangingPunct="0">
              <a:buFont typeface="Wingdings" pitchFamily="2" charset="2"/>
              <a:buNone/>
            </a:pPr>
            <a:r>
              <a:rPr lang="en-US" sz="1050" dirty="0"/>
              <a:t>Henry Hub natural gas price</a:t>
            </a:r>
          </a:p>
          <a:p>
            <a:pPr eaLnBrk="0" hangingPunct="0"/>
            <a:r>
              <a:rPr lang="en-US" sz="1050" dirty="0">
                <a:solidFill>
                  <a:srgbClr val="333333"/>
                </a:solidFill>
                <a:ea typeface="Times New Roman" charset="0"/>
                <a:cs typeface="Times New Roman" charset="0"/>
              </a:rPr>
              <a:t>dollars per million Btu</a:t>
            </a:r>
          </a:p>
        </p:txBody>
      </p:sp>
      <p:graphicFrame>
        <p:nvGraphicFramePr>
          <p:cNvPr id="16" name="Chart 15"/>
          <p:cNvGraphicFramePr>
            <a:graphicFrameLocks/>
          </p:cNvGraphicFramePr>
          <p:nvPr>
            <p:extLst>
              <p:ext uri="{D42A27DB-BD31-4B8C-83A1-F6EECF244321}">
                <p14:modId xmlns:p14="http://schemas.microsoft.com/office/powerpoint/2010/main" val="16402553"/>
              </p:ext>
            </p:extLst>
          </p:nvPr>
        </p:nvGraphicFramePr>
        <p:xfrm>
          <a:off x="4618038" y="1280052"/>
          <a:ext cx="3885882" cy="2758756"/>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Box 6"/>
          <p:cNvSpPr txBox="1">
            <a:spLocks noChangeArrowheads="1"/>
          </p:cNvSpPr>
          <p:nvPr/>
        </p:nvSpPr>
        <p:spPr bwMode="auto">
          <a:xfrm>
            <a:off x="4626276" y="861161"/>
            <a:ext cx="2783882" cy="392617"/>
          </a:xfrm>
          <a:prstGeom prst="rect">
            <a:avLst/>
          </a:prstGeom>
          <a:noFill/>
          <a:ln w="9525">
            <a:noFill/>
            <a:miter lim="800000"/>
            <a:headEnd/>
            <a:tailEnd/>
          </a:ln>
        </p:spPr>
        <p:txBody>
          <a:bodyPr wrap="square" lIns="0" tIns="34390" rIns="0" bIns="34390">
            <a:spAutoFit/>
          </a:bodyPr>
          <a:lstStyle/>
          <a:p>
            <a:pPr eaLnBrk="0" hangingPunct="0">
              <a:buFont typeface="Wingdings" pitchFamily="2" charset="2"/>
              <a:buNone/>
            </a:pPr>
            <a:r>
              <a:rPr lang="en-US" sz="1050" dirty="0" smtClean="0"/>
              <a:t>West Texas intermediate (WTI) crude oil price</a:t>
            </a:r>
          </a:p>
          <a:p>
            <a:pPr eaLnBrk="0" hangingPunct="0">
              <a:buFont typeface="Wingdings" pitchFamily="2" charset="2"/>
              <a:buNone/>
            </a:pPr>
            <a:r>
              <a:rPr lang="en-US" sz="1050" dirty="0" smtClean="0">
                <a:solidFill>
                  <a:srgbClr val="333333"/>
                </a:solidFill>
                <a:ea typeface="Times New Roman" charset="0"/>
                <a:cs typeface="Times New Roman" charset="0"/>
              </a:rPr>
              <a:t>dollars per barrel</a:t>
            </a:r>
            <a:endParaRPr lang="en-US" sz="1050" dirty="0">
              <a:solidFill>
                <a:srgbClr val="333333"/>
              </a:solidFill>
              <a:ea typeface="Times New Roman" charset="0"/>
              <a:cs typeface="Times New Roman" charset="0"/>
            </a:endParaRPr>
          </a:p>
        </p:txBody>
      </p:sp>
      <p:sp>
        <p:nvSpPr>
          <p:cNvPr id="22" name="Straight Connector 21"/>
          <p:cNvSpPr/>
          <p:nvPr/>
        </p:nvSpPr>
        <p:spPr bwMode="auto">
          <a:xfrm flipH="1">
            <a:off x="7043350" y="1253778"/>
            <a:ext cx="19185" cy="2543865"/>
          </a:xfrm>
          <a:prstGeom prst="line">
            <a:avLst/>
          </a:prstGeom>
          <a:solidFill>
            <a:schemeClr val="accent1"/>
          </a:solidFill>
          <a:ln w="22225" cap="flat" cmpd="sng" algn="ctr">
            <a:solidFill>
              <a:schemeClr val="bg1">
                <a:lumMod val="65000"/>
              </a:schemeClr>
            </a:solidFill>
            <a:prstDash val="sysDash"/>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Tree>
    <p:extLst>
      <p:ext uri="{BB962C8B-B14F-4D97-AF65-F5344CB8AC3E}">
        <p14:creationId xmlns:p14="http://schemas.microsoft.com/office/powerpoint/2010/main" val="1600865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15"/>
          <p:cNvGraphicFramePr>
            <a:graphicFrameLocks noGrp="1"/>
          </p:cNvGraphicFramePr>
          <p:nvPr>
            <p:ph type="chart" sz="quarter" idx="12"/>
            <p:extLst>
              <p:ext uri="{D42A27DB-BD31-4B8C-83A1-F6EECF244321}">
                <p14:modId xmlns:p14="http://schemas.microsoft.com/office/powerpoint/2010/main" val="526415453"/>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5"/>
          <p:cNvSpPr>
            <a:spLocks noGrp="1"/>
          </p:cNvSpPr>
          <p:nvPr>
            <p:ph type="body" sz="quarter" idx="13"/>
          </p:nvPr>
        </p:nvSpPr>
        <p:spPr/>
        <p:txBody>
          <a:bodyPr/>
          <a:lstStyle/>
          <a:p>
            <a:pPr marL="60325" indent="0">
              <a:spcBef>
                <a:spcPts val="0"/>
              </a:spcBef>
              <a:spcAft>
                <a:spcPts val="0"/>
              </a:spcAft>
              <a:buNone/>
            </a:pPr>
            <a:r>
              <a:rPr lang="en-US" sz="1200" dirty="0"/>
              <a:t>net electricity generation</a:t>
            </a:r>
          </a:p>
          <a:p>
            <a:pPr marL="60325" indent="0">
              <a:spcBef>
                <a:spcPts val="0"/>
              </a:spcBef>
              <a:spcAft>
                <a:spcPts val="0"/>
              </a:spcAft>
              <a:buNone/>
            </a:pPr>
            <a:r>
              <a:rPr lang="en-US" sz="1200" dirty="0" smtClean="0"/>
              <a:t>billion </a:t>
            </a:r>
            <a:r>
              <a:rPr lang="en-US" sz="1200" dirty="0"/>
              <a:t>kilowatthours</a:t>
            </a:r>
          </a:p>
        </p:txBody>
      </p:sp>
      <p:sp>
        <p:nvSpPr>
          <p:cNvPr id="14" name="TextBox 24"/>
          <p:cNvSpPr txBox="1"/>
          <p:nvPr/>
        </p:nvSpPr>
        <p:spPr bwMode="auto">
          <a:xfrm>
            <a:off x="3330179" y="1418562"/>
            <a:ext cx="340043" cy="250962"/>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a:solidFill>
                  <a:srgbClr val="000000"/>
                </a:solidFill>
                <a:ea typeface="Times New Roman" charset="0"/>
                <a:cs typeface="Times New Roman" charset="0"/>
              </a:rPr>
              <a:t>2015</a:t>
            </a:r>
          </a:p>
        </p:txBody>
      </p:sp>
      <p:sp>
        <p:nvSpPr>
          <p:cNvPr id="15" name="Footer Placeholder 7"/>
          <p:cNvSpPr>
            <a:spLocks noGrp="1"/>
          </p:cNvSpPr>
          <p:nvPr>
            <p:ph type="ftr" sz="quarter" idx="17"/>
          </p:nvPr>
        </p:nvSpPr>
        <p:spPr>
          <a:xfrm>
            <a:off x="666750" y="4793456"/>
            <a:ext cx="7196328" cy="295275"/>
          </a:xfrm>
          <a:prstGeom prst="rect">
            <a:avLst/>
          </a:prstGeom>
        </p:spPr>
        <p:txBody>
          <a:bodyPr/>
          <a:lstStyle/>
          <a:p>
            <a:pPr>
              <a:defRPr/>
            </a:pPr>
            <a:r>
              <a:rPr lang="en-US" sz="900" dirty="0"/>
              <a:t>Adam Sieminski</a:t>
            </a:r>
          </a:p>
          <a:p>
            <a:pPr>
              <a:defRPr/>
            </a:pPr>
            <a:r>
              <a:rPr lang="en-US" sz="900" dirty="0"/>
              <a:t>November 2016</a:t>
            </a:r>
          </a:p>
        </p:txBody>
      </p:sp>
      <p:sp>
        <p:nvSpPr>
          <p:cNvPr id="2" name="Title 1"/>
          <p:cNvSpPr>
            <a:spLocks noGrp="1"/>
          </p:cNvSpPr>
          <p:nvPr>
            <p:ph type="title"/>
          </p:nvPr>
        </p:nvSpPr>
        <p:spPr/>
        <p:txBody>
          <a:bodyPr/>
          <a:lstStyle/>
          <a:p>
            <a:pPr marL="60325"/>
            <a:r>
              <a:rPr lang="en-US" dirty="0"/>
              <a:t>B</a:t>
            </a:r>
            <a:r>
              <a:rPr lang="en-US" dirty="0" smtClean="0"/>
              <a:t>oth natural gas </a:t>
            </a:r>
            <a:r>
              <a:rPr lang="en-US" dirty="0"/>
              <a:t>and renewable generation surpass coal by 2030 in the Reference case, but only </a:t>
            </a:r>
            <a:r>
              <a:rPr lang="en-US" dirty="0" smtClean="0"/>
              <a:t>natural gas </a:t>
            </a:r>
            <a:r>
              <a:rPr lang="en-US" dirty="0"/>
              <a:t>does so in the No CPP case</a:t>
            </a:r>
          </a:p>
        </p:txBody>
      </p:sp>
      <p:sp>
        <p:nvSpPr>
          <p:cNvPr id="3" name="Text Placeholder 2"/>
          <p:cNvSpPr>
            <a:spLocks noGrp="1"/>
          </p:cNvSpPr>
          <p:nvPr>
            <p:ph type="body" sz="quarter" idx="18"/>
          </p:nvPr>
        </p:nvSpPr>
        <p:spPr>
          <a:xfrm>
            <a:off x="713793" y="4457700"/>
            <a:ext cx="8001000" cy="205740"/>
          </a:xfrm>
        </p:spPr>
        <p:txBody>
          <a:bodyPr/>
          <a:lstStyle/>
          <a:p>
            <a:r>
              <a:rPr lang="en-US" dirty="0"/>
              <a:t>Source:  EIA, Annual Energy Outlook 2016</a:t>
            </a:r>
          </a:p>
        </p:txBody>
      </p:sp>
      <p:sp>
        <p:nvSpPr>
          <p:cNvPr id="4" name="Slide Number Placeholder 3"/>
          <p:cNvSpPr>
            <a:spLocks noGrp="1"/>
          </p:cNvSpPr>
          <p:nvPr>
            <p:ph type="sldNum" sz="quarter" idx="4"/>
          </p:nvPr>
        </p:nvSpPr>
        <p:spPr>
          <a:prstGeom prst="rect">
            <a:avLst/>
          </a:prstGeom>
        </p:spPr>
        <p:txBody>
          <a:bodyPr/>
          <a:lstStyle/>
          <a:p>
            <a:fld id="{2D80C5C9-96E0-47EC-B500-37C5FE284639}" type="slidenum">
              <a:rPr lang="en-US" smtClean="0"/>
              <a:pPr/>
              <a:t>7</a:t>
            </a:fld>
            <a:endParaRPr lang="en-US" dirty="0"/>
          </a:p>
        </p:txBody>
      </p:sp>
      <p:sp>
        <p:nvSpPr>
          <p:cNvPr id="8" name="Rectangle 7"/>
          <p:cNvSpPr/>
          <p:nvPr/>
        </p:nvSpPr>
        <p:spPr>
          <a:xfrm>
            <a:off x="5726876" y="1606835"/>
            <a:ext cx="324325" cy="2455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FFFFFF"/>
              </a:solidFill>
            </a:endParaRPr>
          </a:p>
        </p:txBody>
      </p:sp>
      <p:cxnSp>
        <p:nvCxnSpPr>
          <p:cNvPr id="12" name="Straight Connector 11"/>
          <p:cNvCxnSpPr/>
          <p:nvPr/>
        </p:nvCxnSpPr>
        <p:spPr bwMode="auto">
          <a:xfrm flipH="1">
            <a:off x="3493294" y="1622229"/>
            <a:ext cx="3780" cy="2397321"/>
          </a:xfrm>
          <a:prstGeom prst="line">
            <a:avLst/>
          </a:prstGeom>
          <a:solidFill>
            <a:schemeClr val="accent1"/>
          </a:solidFill>
          <a:ln w="22225" cap="flat" cmpd="sng" algn="ctr">
            <a:solidFill>
              <a:schemeClr val="bg1">
                <a:lumMod val="65000"/>
              </a:schemeClr>
            </a:solidFill>
            <a:prstDash val="sysDash"/>
            <a:round/>
            <a:headEnd type="none" w="med" len="med"/>
            <a:tailEnd type="none" w="med" len="med"/>
          </a:ln>
          <a:effectLst/>
        </p:spPr>
      </p:cxnSp>
      <p:cxnSp>
        <p:nvCxnSpPr>
          <p:cNvPr id="13" name="Straight Connector 12"/>
          <p:cNvCxnSpPr/>
          <p:nvPr/>
        </p:nvCxnSpPr>
        <p:spPr bwMode="auto">
          <a:xfrm flipH="1">
            <a:off x="6160294" y="1622054"/>
            <a:ext cx="746" cy="2397496"/>
          </a:xfrm>
          <a:prstGeom prst="line">
            <a:avLst/>
          </a:prstGeom>
          <a:solidFill>
            <a:schemeClr val="accent1"/>
          </a:solidFill>
          <a:ln w="22225" cap="flat" cmpd="sng" algn="ctr">
            <a:solidFill>
              <a:schemeClr val="bg1">
                <a:lumMod val="65000"/>
              </a:schemeClr>
            </a:solidFill>
            <a:prstDash val="sysDash"/>
            <a:round/>
            <a:headEnd type="none" w="med" len="med"/>
            <a:tailEnd type="none" w="med" len="med"/>
          </a:ln>
          <a:effectLst/>
        </p:spPr>
      </p:cxnSp>
      <p:sp>
        <p:nvSpPr>
          <p:cNvPr id="16" name="Text Box 9"/>
          <p:cNvSpPr txBox="1">
            <a:spLocks noChangeArrowheads="1"/>
          </p:cNvSpPr>
          <p:nvPr/>
        </p:nvSpPr>
        <p:spPr bwMode="auto">
          <a:xfrm>
            <a:off x="1712205" y="1589762"/>
            <a:ext cx="1510589" cy="330379"/>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rPr>
              <a:t>History</a:t>
            </a:r>
          </a:p>
        </p:txBody>
      </p:sp>
      <p:sp>
        <p:nvSpPr>
          <p:cNvPr id="17" name="TextBox 27"/>
          <p:cNvSpPr txBox="1"/>
          <p:nvPr/>
        </p:nvSpPr>
        <p:spPr bwMode="auto">
          <a:xfrm>
            <a:off x="6001797" y="1418561"/>
            <a:ext cx="340043" cy="250963"/>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a:solidFill>
                  <a:srgbClr val="000000"/>
                </a:solidFill>
                <a:ea typeface="Times New Roman" charset="0"/>
                <a:cs typeface="Times New Roman" charset="0"/>
              </a:rPr>
              <a:t>2015</a:t>
            </a:r>
          </a:p>
        </p:txBody>
      </p:sp>
      <p:sp>
        <p:nvSpPr>
          <p:cNvPr id="18" name="TextBox 2"/>
          <p:cNvSpPr txBox="1"/>
          <p:nvPr/>
        </p:nvSpPr>
        <p:spPr>
          <a:xfrm>
            <a:off x="3512169" y="1356864"/>
            <a:ext cx="2317249" cy="30113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AEO2016 Reference</a:t>
            </a:r>
          </a:p>
        </p:txBody>
      </p:sp>
      <p:sp>
        <p:nvSpPr>
          <p:cNvPr id="19" name="TextBox 4"/>
          <p:cNvSpPr txBox="1"/>
          <p:nvPr/>
        </p:nvSpPr>
        <p:spPr>
          <a:xfrm>
            <a:off x="5999089" y="1356864"/>
            <a:ext cx="2472869" cy="30113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No CPP</a:t>
            </a:r>
          </a:p>
        </p:txBody>
      </p:sp>
      <p:sp>
        <p:nvSpPr>
          <p:cNvPr id="20" name="TextBox 9"/>
          <p:cNvSpPr txBox="1"/>
          <p:nvPr/>
        </p:nvSpPr>
        <p:spPr bwMode="auto">
          <a:xfrm>
            <a:off x="1281642" y="3149318"/>
            <a:ext cx="782338" cy="230832"/>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chemeClr val="accent5"/>
                </a:solidFill>
                <a:ea typeface="Times New Roman" charset="0"/>
                <a:cs typeface="Times New Roman" charset="0"/>
              </a:rPr>
              <a:t>Nuclear</a:t>
            </a:r>
          </a:p>
        </p:txBody>
      </p:sp>
      <p:sp>
        <p:nvSpPr>
          <p:cNvPr id="21" name="TextBox 10"/>
          <p:cNvSpPr txBox="1"/>
          <p:nvPr/>
        </p:nvSpPr>
        <p:spPr bwMode="auto">
          <a:xfrm>
            <a:off x="1359900" y="3703314"/>
            <a:ext cx="698909" cy="230832"/>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chemeClr val="accent2"/>
                </a:solidFill>
                <a:ea typeface="Times New Roman" charset="0"/>
                <a:cs typeface="Times New Roman" charset="0"/>
              </a:rPr>
              <a:t>Petroleum</a:t>
            </a:r>
          </a:p>
        </p:txBody>
      </p:sp>
      <p:sp>
        <p:nvSpPr>
          <p:cNvPr id="22" name="TextBox 11"/>
          <p:cNvSpPr txBox="1"/>
          <p:nvPr/>
        </p:nvSpPr>
        <p:spPr bwMode="auto">
          <a:xfrm>
            <a:off x="2276694" y="2859386"/>
            <a:ext cx="783869" cy="230832"/>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chemeClr val="accent1"/>
                </a:solidFill>
                <a:ea typeface="Times New Roman" charset="0"/>
                <a:cs typeface="Times New Roman" charset="0"/>
              </a:rPr>
              <a:t>Natural gas</a:t>
            </a:r>
          </a:p>
        </p:txBody>
      </p:sp>
      <p:sp>
        <p:nvSpPr>
          <p:cNvPr id="23" name="TextBox 12"/>
          <p:cNvSpPr txBox="1"/>
          <p:nvPr/>
        </p:nvSpPr>
        <p:spPr bwMode="auto">
          <a:xfrm>
            <a:off x="1395165" y="2165697"/>
            <a:ext cx="314189" cy="230832"/>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ea typeface="Times New Roman" charset="0"/>
                <a:cs typeface="Times New Roman" charset="0"/>
              </a:rPr>
              <a:t>Coal</a:t>
            </a:r>
          </a:p>
        </p:txBody>
      </p:sp>
      <p:sp>
        <p:nvSpPr>
          <p:cNvPr id="24" name="TextBox 13"/>
          <p:cNvSpPr txBox="1"/>
          <p:nvPr/>
        </p:nvSpPr>
        <p:spPr bwMode="auto">
          <a:xfrm>
            <a:off x="2625781" y="3650640"/>
            <a:ext cx="841577" cy="230832"/>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chemeClr val="accent3"/>
                </a:solidFill>
                <a:ea typeface="Times New Roman" charset="0"/>
                <a:cs typeface="Times New Roman" charset="0"/>
              </a:rPr>
              <a:t>Renewables</a:t>
            </a:r>
          </a:p>
        </p:txBody>
      </p:sp>
      <p:sp>
        <p:nvSpPr>
          <p:cNvPr id="25" name="TextBox 21"/>
          <p:cNvSpPr txBox="1"/>
          <p:nvPr/>
        </p:nvSpPr>
        <p:spPr bwMode="auto">
          <a:xfrm>
            <a:off x="3111182" y="1637405"/>
            <a:ext cx="3150235" cy="12237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rgbClr val="000000"/>
                </a:solidFill>
                <a:ea typeface="Times New Roman" charset="0"/>
                <a:cs typeface="Times New Roman" charset="0"/>
              </a:rPr>
              <a:t>Projections</a:t>
            </a:r>
          </a:p>
        </p:txBody>
      </p:sp>
      <p:sp>
        <p:nvSpPr>
          <p:cNvPr id="26" name="TextBox 21"/>
          <p:cNvSpPr txBox="1"/>
          <p:nvPr/>
        </p:nvSpPr>
        <p:spPr bwMode="auto">
          <a:xfrm>
            <a:off x="5660405" y="1637405"/>
            <a:ext cx="3150235" cy="12237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rgbClr val="000000"/>
                </a:solidFill>
                <a:ea typeface="Times New Roman" charset="0"/>
                <a:cs typeface="Times New Roman" charset="0"/>
              </a:rPr>
              <a:t>Projections</a:t>
            </a:r>
          </a:p>
        </p:txBody>
      </p:sp>
    </p:spTree>
    <p:extLst>
      <p:ext uri="{BB962C8B-B14F-4D97-AF65-F5344CB8AC3E}">
        <p14:creationId xmlns:p14="http://schemas.microsoft.com/office/powerpoint/2010/main" val="2801144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short term energy outlook</a:t>
            </a:r>
            <a:endParaRPr lang="en-US" dirty="0"/>
          </a:p>
        </p:txBody>
      </p:sp>
      <p:sp>
        <p:nvSpPr>
          <p:cNvPr id="3" name="Slide Number Placeholder 2"/>
          <p:cNvSpPr>
            <a:spLocks noGrp="1"/>
          </p:cNvSpPr>
          <p:nvPr>
            <p:ph type="sldNum" sz="quarter" idx="4"/>
          </p:nvPr>
        </p:nvSpPr>
        <p:spPr>
          <a:prstGeom prst="rect">
            <a:avLst/>
          </a:prstGeom>
        </p:spPr>
        <p:txBody>
          <a:bodyPr/>
          <a:lstStyle/>
          <a:p>
            <a:fld id="{2D80C5C9-96E0-47EC-B500-37C5FE284639}" type="slidenum">
              <a:rPr lang="en-US" smtClean="0">
                <a:solidFill>
                  <a:srgbClr val="000000"/>
                </a:solidFill>
              </a:rPr>
              <a:pPr/>
              <a:t>8</a:t>
            </a:fld>
            <a:endParaRPr lang="en-US" dirty="0">
              <a:solidFill>
                <a:srgbClr val="000000"/>
              </a:solidFill>
            </a:endParaRPr>
          </a:p>
        </p:txBody>
      </p:sp>
      <p:sp>
        <p:nvSpPr>
          <p:cNvPr id="6" name="Footer Placeholder 2"/>
          <p:cNvSpPr>
            <a:spLocks noGrp="1"/>
          </p:cNvSpPr>
          <p:nvPr>
            <p:ph type="ftr" sz="quarter" idx="13"/>
          </p:nvPr>
        </p:nvSpPr>
        <p:spPr>
          <a:xfrm>
            <a:off x="666749" y="4793456"/>
            <a:ext cx="4762944" cy="295275"/>
          </a:xfrm>
          <a:prstGeom prst="rect">
            <a:avLst/>
          </a:prstGeom>
        </p:spPr>
        <p:txBody>
          <a:bodyPr/>
          <a:lstStyle/>
          <a:p>
            <a:pPr>
              <a:defRPr/>
            </a:pPr>
            <a:r>
              <a:rPr lang="en-US" sz="900" dirty="0"/>
              <a:t>Adam Sieminski</a:t>
            </a:r>
          </a:p>
          <a:p>
            <a:pPr>
              <a:defRPr/>
            </a:pPr>
            <a:r>
              <a:rPr lang="en-US" sz="900" dirty="0"/>
              <a:t>November 2016</a:t>
            </a:r>
          </a:p>
        </p:txBody>
      </p:sp>
    </p:spTree>
    <p:extLst>
      <p:ext uri="{BB962C8B-B14F-4D97-AF65-F5344CB8AC3E}">
        <p14:creationId xmlns:p14="http://schemas.microsoft.com/office/powerpoint/2010/main" val="2992195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00914" y="840140"/>
            <a:ext cx="4005072" cy="411480"/>
          </a:xfrm>
        </p:spPr>
        <p:txBody>
          <a:bodyPr/>
          <a:lstStyle/>
          <a:p>
            <a:r>
              <a:rPr lang="en-US" dirty="0"/>
              <a:t>t</a:t>
            </a:r>
            <a:r>
              <a:rPr lang="en-US" dirty="0" smtClean="0"/>
              <a:t>otal world consumption</a:t>
            </a:r>
          </a:p>
          <a:p>
            <a:r>
              <a:rPr lang="en-US" dirty="0" smtClean="0"/>
              <a:t>million </a:t>
            </a:r>
            <a:r>
              <a:rPr lang="en-US" dirty="0"/>
              <a:t>barrels per day (MMb/d</a:t>
            </a:r>
            <a:r>
              <a:rPr lang="en-US" dirty="0" smtClean="0"/>
              <a:t>)</a:t>
            </a:r>
            <a:endParaRPr lang="en-US" dirty="0"/>
          </a:p>
        </p:txBody>
      </p:sp>
      <p:sp>
        <p:nvSpPr>
          <p:cNvPr id="4" name="Text Placeholder 3"/>
          <p:cNvSpPr>
            <a:spLocks noGrp="1"/>
          </p:cNvSpPr>
          <p:nvPr>
            <p:ph type="body" sz="quarter" idx="14"/>
          </p:nvPr>
        </p:nvSpPr>
        <p:spPr>
          <a:xfrm>
            <a:off x="4702359" y="840140"/>
            <a:ext cx="3895344" cy="411480"/>
          </a:xfrm>
        </p:spPr>
        <p:txBody>
          <a:bodyPr/>
          <a:lstStyle/>
          <a:p>
            <a:r>
              <a:rPr lang="en-US" dirty="0"/>
              <a:t>c</a:t>
            </a:r>
            <a:r>
              <a:rPr lang="en-US" dirty="0" smtClean="0"/>
              <a:t>hange in consumption</a:t>
            </a:r>
          </a:p>
          <a:p>
            <a:r>
              <a:rPr lang="en-US" dirty="0" smtClean="0"/>
              <a:t>annual </a:t>
            </a:r>
            <a:r>
              <a:rPr lang="en-US" dirty="0"/>
              <a:t>change (MMb/d</a:t>
            </a:r>
            <a:r>
              <a:rPr lang="en-US" dirty="0" smtClean="0"/>
              <a:t>)</a:t>
            </a:r>
            <a:endParaRPr lang="en-US" dirty="0"/>
          </a:p>
        </p:txBody>
      </p:sp>
      <p:sp>
        <p:nvSpPr>
          <p:cNvPr id="5" name="Footer Placeholder 4"/>
          <p:cNvSpPr>
            <a:spLocks noGrp="1"/>
          </p:cNvSpPr>
          <p:nvPr>
            <p:ph type="ftr" sz="quarter" idx="17"/>
          </p:nvPr>
        </p:nvSpPr>
        <p:spPr/>
        <p:txBody>
          <a:bodyPr/>
          <a:lstStyle/>
          <a:p>
            <a:pPr>
              <a:defRPr/>
            </a:pPr>
            <a:r>
              <a:rPr lang="en-US" sz="900" dirty="0"/>
              <a:t>Adam Sieminski</a:t>
            </a:r>
          </a:p>
          <a:p>
            <a:pPr>
              <a:defRPr/>
            </a:pPr>
            <a:r>
              <a:rPr lang="en-US" sz="900" dirty="0"/>
              <a:t>November 2016</a:t>
            </a:r>
          </a:p>
        </p:txBody>
      </p:sp>
      <p:sp>
        <p:nvSpPr>
          <p:cNvPr id="6" name="Title 5"/>
          <p:cNvSpPr>
            <a:spLocks noGrp="1"/>
          </p:cNvSpPr>
          <p:nvPr>
            <p:ph type="title"/>
          </p:nvPr>
        </p:nvSpPr>
        <p:spPr>
          <a:xfrm>
            <a:off x="685800" y="68578"/>
            <a:ext cx="8001000" cy="771561"/>
          </a:xfrm>
        </p:spPr>
        <p:txBody>
          <a:bodyPr/>
          <a:lstStyle/>
          <a:p>
            <a:r>
              <a:rPr lang="en-US" dirty="0"/>
              <a:t>World liquid fuels </a:t>
            </a:r>
            <a:r>
              <a:rPr lang="en-US" dirty="0" smtClean="0"/>
              <a:t>consumption</a:t>
            </a:r>
            <a:endParaRPr lang="en-US" dirty="0"/>
          </a:p>
        </p:txBody>
      </p:sp>
      <p:sp>
        <p:nvSpPr>
          <p:cNvPr id="7" name="Text Placeholder 6"/>
          <p:cNvSpPr>
            <a:spLocks noGrp="1"/>
          </p:cNvSpPr>
          <p:nvPr>
            <p:ph type="body" sz="quarter" idx="18"/>
          </p:nvPr>
        </p:nvSpPr>
        <p:spPr/>
        <p:txBody>
          <a:bodyPr/>
          <a:lstStyle/>
          <a:p>
            <a:r>
              <a:rPr lang="en-US" dirty="0"/>
              <a:t>Source: Short-Term Energy Outlook, October 2016.</a:t>
            </a:r>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9</a:t>
            </a:fld>
            <a:endParaRPr lang="en-US" dirty="0"/>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2911415322"/>
              </p:ext>
            </p:extLst>
          </p:nvPr>
        </p:nvGraphicFramePr>
        <p:xfrm>
          <a:off x="685800" y="1311275"/>
          <a:ext cx="8010144" cy="3078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59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EIA_template_16x9_FINAL</Template>
  <TotalTime>5148</TotalTime>
  <Words>3321</Words>
  <Application>Microsoft Office PowerPoint</Application>
  <PresentationFormat>On-screen Show (16:9)</PresentationFormat>
  <Paragraphs>326</Paragraphs>
  <Slides>28</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굴림</vt:lpstr>
      <vt:lpstr>ＭＳ Ｐゴシック</vt:lpstr>
      <vt:lpstr>Arial</vt:lpstr>
      <vt:lpstr>Arialri</vt:lpstr>
      <vt:lpstr>Calibri</vt:lpstr>
      <vt:lpstr>Times New Roman</vt:lpstr>
      <vt:lpstr>Wingdings</vt:lpstr>
      <vt:lpstr>eia_template_16x9</vt:lpstr>
      <vt:lpstr>EIA’s Energy Outlook 2016</vt:lpstr>
      <vt:lpstr>PowerPoint Presentation</vt:lpstr>
      <vt:lpstr>U.S. short term oil and natural gas outlook</vt:lpstr>
      <vt:lpstr>Estimated U.S. shale gas production was 1.2 Bcm/d in September 2016 about 60% of total U.S. dry production (2.0 Bcm/d)</vt:lpstr>
      <vt:lpstr>Estimated U.S. tight oil production was 3.9 MMbbl/d in September 2016 about 47% of total U.S. oil production (8.4 MMbbl/d)</vt:lpstr>
      <vt:lpstr>EIA forecasts Henry Hub spot prices to average $3.15/MMBtu and West Texas intermediate crude oil to average $47/b this winter.</vt:lpstr>
      <vt:lpstr>Both natural gas and renewable generation surpass coal by 2030 in the Reference case, but only natural gas does so in the No CPP case</vt:lpstr>
      <vt:lpstr>International short term energy outlook</vt:lpstr>
      <vt:lpstr>World liquid fuels consumption</vt:lpstr>
      <vt:lpstr>World liquid fuels consumption growth</vt:lpstr>
      <vt:lpstr>World liquid fuels production and consumption balance</vt:lpstr>
      <vt:lpstr>OECD commercial stocks of crude oil and other liquids</vt:lpstr>
      <vt:lpstr>International long-term energy outlook</vt:lpstr>
      <vt:lpstr>Key findings in EIA’s long-term global outlook (IEO2016)</vt:lpstr>
      <vt:lpstr>Key findings in the IEO2016 (continued)</vt:lpstr>
      <vt:lpstr>Economic activity and population drive increases in energy use; energy intensity (E/GDP) improvements moderate this trend</vt:lpstr>
      <vt:lpstr>Global energy shares: renewables grow fastest, coal use plateaus, natural gas surpasses coal by 2030, and oil maintains its leading share</vt:lpstr>
      <vt:lpstr>As total world energy consumption grows, shares by end-use sector remain relatively unchanged</vt:lpstr>
      <vt:lpstr>Liquid fuels markets</vt:lpstr>
      <vt:lpstr>Near-term crude oil price scenario is lower in AEO2016</vt:lpstr>
      <vt:lpstr>Passenger-miles per person will rise as GDP per capita grows; travel growth is largely outside the OECD </vt:lpstr>
      <vt:lpstr>Natural gas markets</vt:lpstr>
      <vt:lpstr>Shale gas, tight gas, and coalbed methane will become increasingly important to gas supplies, not only for the U.S., but also China and Canada</vt:lpstr>
      <vt:lpstr>Liquefaction capacity additions over the 2015-19 time period will increase global capacity by over 30%</vt:lpstr>
      <vt:lpstr>Electricity markets</vt:lpstr>
      <vt:lpstr>Of the world’s three largest coal consumers, only India is projected to continue to increase throughout the projection</vt:lpstr>
      <vt:lpstr>Renewables, natural gas, and coal all contribute roughly the same amount of global net electricity generation in 2040</vt:lpstr>
      <vt:lpstr>For more information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Energy Outlook 2016: Summary of  Two Cases</dc:title>
  <dc:creator>LaRose, Angelina</dc:creator>
  <cp:lastModifiedBy>Gilchrist, Laverne</cp:lastModifiedBy>
  <cp:revision>422</cp:revision>
  <cp:lastPrinted>2016-06-27T18:30:44Z</cp:lastPrinted>
  <dcterms:created xsi:type="dcterms:W3CDTF">2016-04-13T16:49:24Z</dcterms:created>
  <dcterms:modified xsi:type="dcterms:W3CDTF">2016-11-07T18:59:32Z</dcterms:modified>
</cp:coreProperties>
</file>