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6"/>
  </p:notesMasterIdLst>
  <p:handoutMasterIdLst>
    <p:handoutMasterId r:id="rId27"/>
  </p:handoutMasterIdLst>
  <p:sldIdLst>
    <p:sldId id="665" r:id="rId2"/>
    <p:sldId id="807" r:id="rId3"/>
    <p:sldId id="810" r:id="rId4"/>
    <p:sldId id="809" r:id="rId5"/>
    <p:sldId id="802" r:id="rId6"/>
    <p:sldId id="803" r:id="rId7"/>
    <p:sldId id="804" r:id="rId8"/>
    <p:sldId id="789" r:id="rId9"/>
    <p:sldId id="791" r:id="rId10"/>
    <p:sldId id="668" r:id="rId11"/>
    <p:sldId id="671" r:id="rId12"/>
    <p:sldId id="774" r:id="rId13"/>
    <p:sldId id="780" r:id="rId14"/>
    <p:sldId id="781" r:id="rId15"/>
    <p:sldId id="741" r:id="rId16"/>
    <p:sldId id="742" r:id="rId17"/>
    <p:sldId id="674" r:id="rId18"/>
    <p:sldId id="792" r:id="rId19"/>
    <p:sldId id="793" r:id="rId20"/>
    <p:sldId id="794" r:id="rId21"/>
    <p:sldId id="795" r:id="rId22"/>
    <p:sldId id="797" r:id="rId23"/>
    <p:sldId id="799" r:id="rId24"/>
    <p:sldId id="800" r:id="rId25"/>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trom, Perry" initials="LP" lastIdx="20" clrIdx="0">
    <p:extLst>
      <p:ext uri="{19B8F6BF-5375-455C-9EA6-DF929625EA0E}">
        <p15:presenceInfo xmlns:p15="http://schemas.microsoft.com/office/powerpoint/2012/main" userId="S-1-5-21-2005352356-2018378189-366286951-1908" providerId="AD"/>
      </p:ext>
    </p:extLst>
  </p:cmAuthor>
  <p:cmAuthor id="2" name="Boedecker, Erin" initials="BE" lastIdx="3" clrIdx="1">
    <p:extLst>
      <p:ext uri="{19B8F6BF-5375-455C-9EA6-DF929625EA0E}">
        <p15:presenceInfo xmlns:p15="http://schemas.microsoft.com/office/powerpoint/2012/main" userId="S-1-5-21-2005352356-2018378189-366286951-1449" providerId="AD"/>
      </p:ext>
    </p:extLst>
  </p:cmAuthor>
  <p:cmAuthor id="3" name="Staub, John" initials="SJ" lastIdx="2" clrIdx="2">
    <p:extLst>
      <p:ext uri="{19B8F6BF-5375-455C-9EA6-DF929625EA0E}">
        <p15:presenceInfo xmlns:p15="http://schemas.microsoft.com/office/powerpoint/2012/main" userId="S-1-5-21-2005352356-2018378189-366286951-8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732A"/>
    <a:srgbClr val="169DD8"/>
    <a:srgbClr val="FFFFFF"/>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0241" autoAdjust="0"/>
  </p:normalViewPr>
  <p:slideViewPr>
    <p:cSldViewPr snapToGrid="0">
      <p:cViewPr varScale="1">
        <p:scale>
          <a:sx n="110" d="100"/>
          <a:sy n="110" d="100"/>
        </p:scale>
        <p:origin x="67" y="269"/>
      </p:cViewPr>
      <p:guideLst>
        <p:guide orient="horz" pos="2160"/>
        <p:guide pos="2880"/>
        <p:guide orient="horz" pos="1620"/>
      </p:guideLst>
    </p:cSldViewPr>
  </p:slideViewPr>
  <p:outlineViewPr>
    <p:cViewPr>
      <p:scale>
        <a:sx n="33" d="100"/>
        <a:sy n="33" d="100"/>
      </p:scale>
      <p:origin x="0" y="-26430"/>
    </p:cViewPr>
  </p:outlineViewPr>
  <p:notesTextViewPr>
    <p:cViewPr>
      <p:scale>
        <a:sx n="100" d="100"/>
        <a:sy n="100" d="100"/>
      </p:scale>
      <p:origin x="0" y="0"/>
    </p:cViewPr>
  </p:notesTextViewPr>
  <p:sorterViewPr>
    <p:cViewPr varScale="1">
      <p:scale>
        <a:sx n="1" d="1"/>
        <a:sy n="1" d="1"/>
      </p:scale>
      <p:origin x="0" y="-11802"/>
    </p:cViewPr>
  </p:sorterViewPr>
  <p:notesViewPr>
    <p:cSldViewPr snapToGrid="0">
      <p:cViewPr varScale="1">
        <p:scale>
          <a:sx n="84" d="100"/>
          <a:sy n="84" d="100"/>
        </p:scale>
        <p:origin x="3792" y="108"/>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37102473498226E-2"/>
          <c:y val="6.5822784810127405E-2"/>
          <c:w val="0.89634864546525328"/>
          <c:h val="0.80506329113924047"/>
        </c:manualLayout>
      </c:layout>
      <c:areaChart>
        <c:grouping val="stacked"/>
        <c:varyColors val="0"/>
        <c:ser>
          <c:idx val="3"/>
          <c:order val="0"/>
          <c:tx>
            <c:strRef>
              <c:f>Sheet1!$A$2</c:f>
              <c:strCache>
                <c:ptCount val="1"/>
                <c:pt idx="0">
                  <c:v>Coal</c:v>
                </c:pt>
              </c:strCache>
            </c:strRef>
          </c:tx>
          <c:spPr>
            <a:solidFill>
              <a:schemeClr val="tx1"/>
            </a:solidFill>
            <a:ln>
              <a:noFill/>
            </a:ln>
          </c:spPr>
          <c:cat>
            <c:numRef>
              <c:f>Sheet1!$B$1:$CN$1</c:f>
              <c:numCache>
                <c:formatCode>General</c:formatCode>
                <c:ptCount val="9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numCache>
            </c:numRef>
          </c:cat>
          <c:val>
            <c:numRef>
              <c:f>Sheet1!$B$2:$CN$2</c:f>
              <c:numCache>
                <c:formatCode>General</c:formatCode>
                <c:ptCount val="91"/>
                <c:pt idx="0">
                  <c:v>15.422809000000001</c:v>
                </c:pt>
                <c:pt idx="1">
                  <c:v>15.907526000000001</c:v>
                </c:pt>
                <c:pt idx="2">
                  <c:v>15.321581</c:v>
                </c:pt>
                <c:pt idx="3">
                  <c:v>15.894442</c:v>
                </c:pt>
                <c:pt idx="4">
                  <c:v>17.070622</c:v>
                </c:pt>
                <c:pt idx="5">
                  <c:v>17.478428000000001</c:v>
                </c:pt>
                <c:pt idx="6">
                  <c:v>17.260404999999999</c:v>
                </c:pt>
                <c:pt idx="7">
                  <c:v>18.008451000000001</c:v>
                </c:pt>
                <c:pt idx="8">
                  <c:v>18.846312000000001</c:v>
                </c:pt>
                <c:pt idx="9">
                  <c:v>19.069762000000001</c:v>
                </c:pt>
                <c:pt idx="10">
                  <c:v>19.172635</c:v>
                </c:pt>
                <c:pt idx="11">
                  <c:v>18.991669999999999</c:v>
                </c:pt>
                <c:pt idx="12">
                  <c:v>19.122471000000001</c:v>
                </c:pt>
                <c:pt idx="13">
                  <c:v>19.835148</c:v>
                </c:pt>
                <c:pt idx="14">
                  <c:v>19.909462999999999</c:v>
                </c:pt>
                <c:pt idx="15">
                  <c:v>20.088726999999999</c:v>
                </c:pt>
                <c:pt idx="16">
                  <c:v>21.001913999999999</c:v>
                </c:pt>
                <c:pt idx="17">
                  <c:v>21.445411</c:v>
                </c:pt>
                <c:pt idx="18">
                  <c:v>21.655743999999999</c:v>
                </c:pt>
                <c:pt idx="19">
                  <c:v>21.622544000000001</c:v>
                </c:pt>
                <c:pt idx="20">
                  <c:v>22.579528</c:v>
                </c:pt>
                <c:pt idx="21">
                  <c:v>21.914268</c:v>
                </c:pt>
                <c:pt idx="22">
                  <c:v>21.903988999999999</c:v>
                </c:pt>
                <c:pt idx="23">
                  <c:v>22.320927999999999</c:v>
                </c:pt>
                <c:pt idx="24">
                  <c:v>22.466194999999999</c:v>
                </c:pt>
                <c:pt idx="25">
                  <c:v>22.796543</c:v>
                </c:pt>
                <c:pt idx="26">
                  <c:v>22.44716</c:v>
                </c:pt>
                <c:pt idx="27">
                  <c:v>22.749466000000002</c:v>
                </c:pt>
                <c:pt idx="28">
                  <c:v>22.387436999999998</c:v>
                </c:pt>
                <c:pt idx="29">
                  <c:v>19.691205</c:v>
                </c:pt>
                <c:pt idx="30">
                  <c:v>20.833967999999999</c:v>
                </c:pt>
                <c:pt idx="31">
                  <c:v>19.657783999999999</c:v>
                </c:pt>
                <c:pt idx="32">
                  <c:v>17.378233999999999</c:v>
                </c:pt>
                <c:pt idx="33">
                  <c:v>18.038633000000001</c:v>
                </c:pt>
                <c:pt idx="34">
                  <c:v>17.993925999999998</c:v>
                </c:pt>
                <c:pt idx="35">
                  <c:v>15.480128000000001</c:v>
                </c:pt>
                <c:pt idx="36">
                  <c:v>15.500090999999999</c:v>
                </c:pt>
                <c:pt idx="37">
                  <c:v>15.533125999999999</c:v>
                </c:pt>
                <c:pt idx="38">
                  <c:v>15.661073999999999</c:v>
                </c:pt>
                <c:pt idx="39">
                  <c:v>15.660437</c:v>
                </c:pt>
                <c:pt idx="40">
                  <c:v>15.624076000000001</c:v>
                </c:pt>
                <c:pt idx="41">
                  <c:v>15.207176</c:v>
                </c:pt>
                <c:pt idx="42">
                  <c:v>14.686553999999999</c:v>
                </c:pt>
                <c:pt idx="43">
                  <c:v>14.440332</c:v>
                </c:pt>
                <c:pt idx="44">
                  <c:v>13.903007000000001</c:v>
                </c:pt>
                <c:pt idx="45">
                  <c:v>13.486446000000001</c:v>
                </c:pt>
                <c:pt idx="46">
                  <c:v>13.11581</c:v>
                </c:pt>
                <c:pt idx="47">
                  <c:v>12.575144999999999</c:v>
                </c:pt>
                <c:pt idx="48">
                  <c:v>12.110507999999999</c:v>
                </c:pt>
                <c:pt idx="49">
                  <c:v>11.657241000000001</c:v>
                </c:pt>
                <c:pt idx="50">
                  <c:v>11.321877000000001</c:v>
                </c:pt>
                <c:pt idx="51">
                  <c:v>11.336802</c:v>
                </c:pt>
                <c:pt idx="52">
                  <c:v>11.373513000000001</c:v>
                </c:pt>
                <c:pt idx="53">
                  <c:v>11.30256</c:v>
                </c:pt>
                <c:pt idx="54">
                  <c:v>11.238213999999999</c:v>
                </c:pt>
                <c:pt idx="55">
                  <c:v>11.209626</c:v>
                </c:pt>
                <c:pt idx="56">
                  <c:v>11.090170000000001</c:v>
                </c:pt>
                <c:pt idx="57">
                  <c:v>11.06841</c:v>
                </c:pt>
                <c:pt idx="58">
                  <c:v>10.954787</c:v>
                </c:pt>
                <c:pt idx="59">
                  <c:v>10.841176000000001</c:v>
                </c:pt>
                <c:pt idx="60">
                  <c:v>10.74976</c:v>
                </c:pt>
                <c:pt idx="61">
                  <c:v>15.452951000000001</c:v>
                </c:pt>
                <c:pt idx="62">
                  <c:v>16.7234385</c:v>
                </c:pt>
                <c:pt idx="63">
                  <c:v>17.993925999999998</c:v>
                </c:pt>
                <c:pt idx="64">
                  <c:v>17.993925999999998</c:v>
                </c:pt>
                <c:pt idx="65">
                  <c:v>15.480127</c:v>
                </c:pt>
                <c:pt idx="66">
                  <c:v>15.500095</c:v>
                </c:pt>
                <c:pt idx="67">
                  <c:v>15.533129000000001</c:v>
                </c:pt>
                <c:pt idx="68">
                  <c:v>15.848705000000001</c:v>
                </c:pt>
                <c:pt idx="69">
                  <c:v>15.956360999999999</c:v>
                </c:pt>
                <c:pt idx="70">
                  <c:v>15.947751</c:v>
                </c:pt>
                <c:pt idx="71">
                  <c:v>15.941583</c:v>
                </c:pt>
                <c:pt idx="72">
                  <c:v>16.008789</c:v>
                </c:pt>
                <c:pt idx="73">
                  <c:v>16.186136000000001</c:v>
                </c:pt>
                <c:pt idx="74">
                  <c:v>16.270121</c:v>
                </c:pt>
                <c:pt idx="75">
                  <c:v>16.212264999999999</c:v>
                </c:pt>
                <c:pt idx="76">
                  <c:v>16.231503</c:v>
                </c:pt>
                <c:pt idx="77">
                  <c:v>16.204236999999999</c:v>
                </c:pt>
                <c:pt idx="78">
                  <c:v>16.174399999999999</c:v>
                </c:pt>
                <c:pt idx="79">
                  <c:v>16.164207000000001</c:v>
                </c:pt>
                <c:pt idx="80">
                  <c:v>16.102812</c:v>
                </c:pt>
                <c:pt idx="81">
                  <c:v>15.993297</c:v>
                </c:pt>
                <c:pt idx="82">
                  <c:v>15.999413000000001</c:v>
                </c:pt>
                <c:pt idx="83">
                  <c:v>15.959403</c:v>
                </c:pt>
                <c:pt idx="84">
                  <c:v>15.900691999999999</c:v>
                </c:pt>
                <c:pt idx="85">
                  <c:v>15.826485</c:v>
                </c:pt>
                <c:pt idx="86">
                  <c:v>15.630782</c:v>
                </c:pt>
                <c:pt idx="87">
                  <c:v>15.698715999999999</c:v>
                </c:pt>
                <c:pt idx="88">
                  <c:v>15.596202</c:v>
                </c:pt>
                <c:pt idx="89">
                  <c:v>15.571902</c:v>
                </c:pt>
                <c:pt idx="90">
                  <c:v>15.461358000000001</c:v>
                </c:pt>
              </c:numCache>
            </c:numRef>
          </c:val>
        </c:ser>
        <c:ser>
          <c:idx val="7"/>
          <c:order val="1"/>
          <c:tx>
            <c:strRef>
              <c:f>Sheet1!$A$3</c:f>
              <c:strCache>
                <c:ptCount val="1"/>
                <c:pt idx="0">
                  <c:v>Nuclear</c:v>
                </c:pt>
              </c:strCache>
            </c:strRef>
          </c:tx>
          <c:spPr>
            <a:solidFill>
              <a:schemeClr val="accent5"/>
            </a:solidFill>
            <a:ln>
              <a:noFill/>
            </a:ln>
          </c:spPr>
          <c:cat>
            <c:numRef>
              <c:f>Sheet1!$B$1:$CN$1</c:f>
              <c:numCache>
                <c:formatCode>General</c:formatCode>
                <c:ptCount val="9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numCache>
            </c:numRef>
          </c:cat>
          <c:val>
            <c:numRef>
              <c:f>Sheet1!$B$3:$CN$3</c:f>
              <c:numCache>
                <c:formatCode>General</c:formatCode>
                <c:ptCount val="91"/>
                <c:pt idx="0">
                  <c:v>2.739169</c:v>
                </c:pt>
                <c:pt idx="1">
                  <c:v>3.0075889999999998</c:v>
                </c:pt>
                <c:pt idx="2">
                  <c:v>3.131148</c:v>
                </c:pt>
                <c:pt idx="3">
                  <c:v>3.2025489999999999</c:v>
                </c:pt>
                <c:pt idx="4">
                  <c:v>3.5525310000000001</c:v>
                </c:pt>
                <c:pt idx="5">
                  <c:v>4.0755629999999998</c:v>
                </c:pt>
                <c:pt idx="6">
                  <c:v>4.380109</c:v>
                </c:pt>
                <c:pt idx="7">
                  <c:v>4.753933</c:v>
                </c:pt>
                <c:pt idx="8">
                  <c:v>5.5869679999999997</c:v>
                </c:pt>
                <c:pt idx="9">
                  <c:v>5.6021609999999997</c:v>
                </c:pt>
                <c:pt idx="10">
                  <c:v>6.1043500000000002</c:v>
                </c:pt>
                <c:pt idx="11">
                  <c:v>6.4221320000000004</c:v>
                </c:pt>
                <c:pt idx="12">
                  <c:v>6.4792059999999996</c:v>
                </c:pt>
                <c:pt idx="13">
                  <c:v>6.4104989999999997</c:v>
                </c:pt>
                <c:pt idx="14">
                  <c:v>6.6938769999999996</c:v>
                </c:pt>
                <c:pt idx="15">
                  <c:v>7.0754359999999998</c:v>
                </c:pt>
                <c:pt idx="16">
                  <c:v>7.0866740000000004</c:v>
                </c:pt>
                <c:pt idx="17">
                  <c:v>6.5969920000000002</c:v>
                </c:pt>
                <c:pt idx="18">
                  <c:v>7.0678089999999996</c:v>
                </c:pt>
                <c:pt idx="19">
                  <c:v>7.6102559999999997</c:v>
                </c:pt>
                <c:pt idx="20">
                  <c:v>7.862349</c:v>
                </c:pt>
                <c:pt idx="21">
                  <c:v>8.0288529999999998</c:v>
                </c:pt>
                <c:pt idx="22">
                  <c:v>8.145429</c:v>
                </c:pt>
                <c:pt idx="23">
                  <c:v>7.9596220000000004</c:v>
                </c:pt>
                <c:pt idx="24">
                  <c:v>8.2227739999999994</c:v>
                </c:pt>
                <c:pt idx="25">
                  <c:v>8.1608099999999997</c:v>
                </c:pt>
                <c:pt idx="26">
                  <c:v>8.2146260000000009</c:v>
                </c:pt>
                <c:pt idx="27">
                  <c:v>8.4585889999999999</c:v>
                </c:pt>
                <c:pt idx="28">
                  <c:v>8.4264910000000004</c:v>
                </c:pt>
                <c:pt idx="29">
                  <c:v>8.3552199999999992</c:v>
                </c:pt>
                <c:pt idx="30">
                  <c:v>8.4344330000000003</c:v>
                </c:pt>
                <c:pt idx="31">
                  <c:v>8.2686980000000005</c:v>
                </c:pt>
                <c:pt idx="32">
                  <c:v>8.0618219999999994</c:v>
                </c:pt>
                <c:pt idx="33">
                  <c:v>8.2444330000000008</c:v>
                </c:pt>
                <c:pt idx="34">
                  <c:v>8.3375590000000006</c:v>
                </c:pt>
                <c:pt idx="35">
                  <c:v>8.3350279999999994</c:v>
                </c:pt>
                <c:pt idx="36">
                  <c:v>8.1641659999999998</c:v>
                </c:pt>
                <c:pt idx="37">
                  <c:v>8.2152170000000009</c:v>
                </c:pt>
                <c:pt idx="38">
                  <c:v>8.0606299999999997</c:v>
                </c:pt>
                <c:pt idx="39">
                  <c:v>8.0493400000000008</c:v>
                </c:pt>
                <c:pt idx="40">
                  <c:v>8.1240089999999991</c:v>
                </c:pt>
                <c:pt idx="41">
                  <c:v>8.224475</c:v>
                </c:pt>
                <c:pt idx="42">
                  <c:v>8.2452079999999999</c:v>
                </c:pt>
                <c:pt idx="43">
                  <c:v>8.2452079999999999</c:v>
                </c:pt>
                <c:pt idx="44">
                  <c:v>8.2452079999999999</c:v>
                </c:pt>
                <c:pt idx="45">
                  <c:v>8.2452079999999999</c:v>
                </c:pt>
                <c:pt idx="46">
                  <c:v>8.2452079999999999</c:v>
                </c:pt>
                <c:pt idx="47">
                  <c:v>8.2452079999999999</c:v>
                </c:pt>
                <c:pt idx="48">
                  <c:v>8.2452170000000002</c:v>
                </c:pt>
                <c:pt idx="49">
                  <c:v>8.2452079999999999</c:v>
                </c:pt>
                <c:pt idx="50">
                  <c:v>8.2452079999999999</c:v>
                </c:pt>
                <c:pt idx="51">
                  <c:v>8.2452079999999999</c:v>
                </c:pt>
                <c:pt idx="52">
                  <c:v>8.2452079999999999</c:v>
                </c:pt>
                <c:pt idx="53">
                  <c:v>8.2452079999999999</c:v>
                </c:pt>
                <c:pt idx="54">
                  <c:v>8.2452079999999999</c:v>
                </c:pt>
                <c:pt idx="55">
                  <c:v>8.2452079999999999</c:v>
                </c:pt>
                <c:pt idx="56">
                  <c:v>8.2452079999999999</c:v>
                </c:pt>
                <c:pt idx="57">
                  <c:v>8.2452079999999999</c:v>
                </c:pt>
                <c:pt idx="58">
                  <c:v>8.2452079999999999</c:v>
                </c:pt>
                <c:pt idx="59">
                  <c:v>8.2452079999999999</c:v>
                </c:pt>
                <c:pt idx="60">
                  <c:v>8.2452079999999999</c:v>
                </c:pt>
                <c:pt idx="61">
                  <c:v>8.2452079999999999</c:v>
                </c:pt>
                <c:pt idx="62">
                  <c:v>8.2913835000000002</c:v>
                </c:pt>
                <c:pt idx="63">
                  <c:v>8.3375590000000006</c:v>
                </c:pt>
                <c:pt idx="64">
                  <c:v>8.3375590000000006</c:v>
                </c:pt>
                <c:pt idx="65">
                  <c:v>8.3350279999999994</c:v>
                </c:pt>
                <c:pt idx="66">
                  <c:v>8.1641659999999998</c:v>
                </c:pt>
                <c:pt idx="67">
                  <c:v>8.2152180000000001</c:v>
                </c:pt>
                <c:pt idx="68">
                  <c:v>8.0606299999999997</c:v>
                </c:pt>
                <c:pt idx="69">
                  <c:v>8.0493400000000008</c:v>
                </c:pt>
                <c:pt idx="70">
                  <c:v>8.1240089999999991</c:v>
                </c:pt>
                <c:pt idx="71">
                  <c:v>8.224475</c:v>
                </c:pt>
                <c:pt idx="72">
                  <c:v>8.2452079999999999</c:v>
                </c:pt>
                <c:pt idx="73">
                  <c:v>8.2452079999999999</c:v>
                </c:pt>
                <c:pt idx="74">
                  <c:v>8.2452079999999999</c:v>
                </c:pt>
                <c:pt idx="75">
                  <c:v>8.2452079999999999</c:v>
                </c:pt>
                <c:pt idx="76">
                  <c:v>8.2452079999999999</c:v>
                </c:pt>
                <c:pt idx="77">
                  <c:v>8.2452079999999999</c:v>
                </c:pt>
                <c:pt idx="78">
                  <c:v>8.2452170000000002</c:v>
                </c:pt>
                <c:pt idx="79">
                  <c:v>8.2452079999999999</c:v>
                </c:pt>
                <c:pt idx="80">
                  <c:v>8.2452079999999999</c:v>
                </c:pt>
                <c:pt idx="81">
                  <c:v>8.2452079999999999</c:v>
                </c:pt>
                <c:pt idx="82">
                  <c:v>8.2452079999999999</c:v>
                </c:pt>
                <c:pt idx="83">
                  <c:v>8.2452079999999999</c:v>
                </c:pt>
                <c:pt idx="84">
                  <c:v>8.2452079999999999</c:v>
                </c:pt>
                <c:pt idx="85">
                  <c:v>8.2452079999999999</c:v>
                </c:pt>
                <c:pt idx="86">
                  <c:v>8.2452079999999999</c:v>
                </c:pt>
                <c:pt idx="87">
                  <c:v>8.2452079999999999</c:v>
                </c:pt>
                <c:pt idx="88">
                  <c:v>8.2452079999999999</c:v>
                </c:pt>
                <c:pt idx="89">
                  <c:v>8.2452079999999999</c:v>
                </c:pt>
                <c:pt idx="90">
                  <c:v>8.2452079999999999</c:v>
                </c:pt>
              </c:numCache>
            </c:numRef>
          </c:val>
        </c:ser>
        <c:ser>
          <c:idx val="0"/>
          <c:order val="2"/>
          <c:tx>
            <c:strRef>
              <c:f>Sheet1!$A$4</c:f>
              <c:strCache>
                <c:ptCount val="1"/>
                <c:pt idx="0">
                  <c:v>Liquid biofuels</c:v>
                </c:pt>
              </c:strCache>
            </c:strRef>
          </c:tx>
          <c:spPr>
            <a:solidFill>
              <a:schemeClr val="accent4"/>
            </a:solidFill>
            <a:ln>
              <a:noFill/>
            </a:ln>
          </c:spPr>
          <c:cat>
            <c:numRef>
              <c:f>Sheet1!$B$1:$CN$1</c:f>
              <c:numCache>
                <c:formatCode>General</c:formatCode>
                <c:ptCount val="9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numCache>
            </c:numRef>
          </c:cat>
          <c:val>
            <c:numRef>
              <c:f>Sheet1!$B$4:$CN$4</c:f>
              <c:numCache>
                <c:formatCode>General</c:formatCode>
                <c:ptCount val="91"/>
                <c:pt idx="0">
                  <c:v>0</c:v>
                </c:pt>
                <c:pt idx="1">
                  <c:v>6.7229999999999998E-3</c:v>
                </c:pt>
                <c:pt idx="2">
                  <c:v>1.8284999999999999E-2</c:v>
                </c:pt>
                <c:pt idx="3">
                  <c:v>3.372E-2</c:v>
                </c:pt>
                <c:pt idx="4">
                  <c:v>4.1265000000000003E-2</c:v>
                </c:pt>
                <c:pt idx="5">
                  <c:v>4.9737999999999997E-2</c:v>
                </c:pt>
                <c:pt idx="6">
                  <c:v>5.7436999999999995E-2</c:v>
                </c:pt>
                <c:pt idx="7">
                  <c:v>6.6071000000000005E-2</c:v>
                </c:pt>
                <c:pt idx="8">
                  <c:v>6.7125000000000004E-2</c:v>
                </c:pt>
                <c:pt idx="9">
                  <c:v>6.8090999999999999E-2</c:v>
                </c:pt>
                <c:pt idx="10">
                  <c:v>6.0421000000000002E-2</c:v>
                </c:pt>
                <c:pt idx="11">
                  <c:v>7.0095000000000005E-2</c:v>
                </c:pt>
                <c:pt idx="12">
                  <c:v>7.9745999999999997E-2</c:v>
                </c:pt>
                <c:pt idx="13">
                  <c:v>9.3659999999999993E-2</c:v>
                </c:pt>
                <c:pt idx="14">
                  <c:v>0.10484</c:v>
                </c:pt>
                <c:pt idx="15">
                  <c:v>0.11248999999999999</c:v>
                </c:pt>
                <c:pt idx="16">
                  <c:v>8.0660999999999997E-2</c:v>
                </c:pt>
                <c:pt idx="17">
                  <c:v>0.10196599999999999</c:v>
                </c:pt>
                <c:pt idx="18">
                  <c:v>0.112843</c:v>
                </c:pt>
                <c:pt idx="19">
                  <c:v>0.117795</c:v>
                </c:pt>
                <c:pt idx="20">
                  <c:v>0.13488700000000001</c:v>
                </c:pt>
                <c:pt idx="21">
                  <c:v>0.14213200000000001</c:v>
                </c:pt>
                <c:pt idx="22">
                  <c:v>0.16967500000000002</c:v>
                </c:pt>
                <c:pt idx="23">
                  <c:v>0.22981000000000001</c:v>
                </c:pt>
                <c:pt idx="24">
                  <c:v>0.289715</c:v>
                </c:pt>
                <c:pt idx="25">
                  <c:v>0.33901600000000004</c:v>
                </c:pt>
                <c:pt idx="26">
                  <c:v>0.474995</c:v>
                </c:pt>
                <c:pt idx="27">
                  <c:v>0.60192200000000007</c:v>
                </c:pt>
                <c:pt idx="28">
                  <c:v>0.82457599999999998</c:v>
                </c:pt>
                <c:pt idx="29">
                  <c:v>0.93498599999999998</c:v>
                </c:pt>
                <c:pt idx="30">
                  <c:v>1.0746800000000001</c:v>
                </c:pt>
                <c:pt idx="31">
                  <c:v>1.15808</c:v>
                </c:pt>
                <c:pt idx="32">
                  <c:v>1.1621379999999999</c:v>
                </c:pt>
                <c:pt idx="33">
                  <c:v>1.277676</c:v>
                </c:pt>
                <c:pt idx="34">
                  <c:v>1.291242</c:v>
                </c:pt>
                <c:pt idx="35">
                  <c:v>1.3754189999999999</c:v>
                </c:pt>
                <c:pt idx="36">
                  <c:v>1.4765889999999999</c:v>
                </c:pt>
                <c:pt idx="37">
                  <c:v>1.499735</c:v>
                </c:pt>
                <c:pt idx="38">
                  <c:v>1.5250410000000001</c:v>
                </c:pt>
                <c:pt idx="39">
                  <c:v>1.536216</c:v>
                </c:pt>
                <c:pt idx="40">
                  <c:v>1.533496</c:v>
                </c:pt>
                <c:pt idx="41">
                  <c:v>1.5155810000000001</c:v>
                </c:pt>
                <c:pt idx="42">
                  <c:v>1.5023029999999999</c:v>
                </c:pt>
                <c:pt idx="43">
                  <c:v>1.4877260000000001</c:v>
                </c:pt>
                <c:pt idx="44">
                  <c:v>1.477109</c:v>
                </c:pt>
                <c:pt idx="45">
                  <c:v>1.4754860000000001</c:v>
                </c:pt>
                <c:pt idx="46">
                  <c:v>1.4719260000000001</c:v>
                </c:pt>
                <c:pt idx="47">
                  <c:v>1.4695590000000001</c:v>
                </c:pt>
                <c:pt idx="48">
                  <c:v>1.472348</c:v>
                </c:pt>
                <c:pt idx="49">
                  <c:v>1.473535</c:v>
                </c:pt>
                <c:pt idx="50">
                  <c:v>1.4733560000000001</c:v>
                </c:pt>
                <c:pt idx="51">
                  <c:v>1.4767049999999999</c:v>
                </c:pt>
                <c:pt idx="52">
                  <c:v>1.47851</c:v>
                </c:pt>
                <c:pt idx="53">
                  <c:v>1.484219</c:v>
                </c:pt>
                <c:pt idx="54">
                  <c:v>1.4921759999999999</c:v>
                </c:pt>
                <c:pt idx="55">
                  <c:v>1.5004150000000001</c:v>
                </c:pt>
                <c:pt idx="56">
                  <c:v>1.5156909999999999</c:v>
                </c:pt>
                <c:pt idx="57">
                  <c:v>1.5301309999999999</c:v>
                </c:pt>
                <c:pt idx="58">
                  <c:v>1.5463309999999999</c:v>
                </c:pt>
                <c:pt idx="59">
                  <c:v>1.5709070000000001</c:v>
                </c:pt>
                <c:pt idx="60">
                  <c:v>1.593936</c:v>
                </c:pt>
                <c:pt idx="61">
                  <c:v>1.5961160000000001</c:v>
                </c:pt>
                <c:pt idx="62">
                  <c:v>1.4436789999999999</c:v>
                </c:pt>
                <c:pt idx="63">
                  <c:v>1.291242</c:v>
                </c:pt>
                <c:pt idx="64">
                  <c:v>1.291242</c:v>
                </c:pt>
                <c:pt idx="65">
                  <c:v>1.3754189999999999</c:v>
                </c:pt>
                <c:pt idx="66">
                  <c:v>1.4766030000000001</c:v>
                </c:pt>
                <c:pt idx="67">
                  <c:v>1.499735</c:v>
                </c:pt>
                <c:pt idx="68">
                  <c:v>1.5250779999999999</c:v>
                </c:pt>
                <c:pt idx="69">
                  <c:v>1.53624</c:v>
                </c:pt>
                <c:pt idx="70">
                  <c:v>1.533544</c:v>
                </c:pt>
                <c:pt idx="71">
                  <c:v>1.5156240000000001</c:v>
                </c:pt>
                <c:pt idx="72">
                  <c:v>1.5027649999999999</c:v>
                </c:pt>
                <c:pt idx="73">
                  <c:v>1.4882200000000001</c:v>
                </c:pt>
                <c:pt idx="74">
                  <c:v>1.4779519999999999</c:v>
                </c:pt>
                <c:pt idx="75">
                  <c:v>1.4762500000000001</c:v>
                </c:pt>
                <c:pt idx="76">
                  <c:v>1.4729410000000001</c:v>
                </c:pt>
                <c:pt idx="77">
                  <c:v>1.4720340000000001</c:v>
                </c:pt>
                <c:pt idx="78">
                  <c:v>1.472415</c:v>
                </c:pt>
                <c:pt idx="79">
                  <c:v>1.4740839999999999</c:v>
                </c:pt>
                <c:pt idx="80">
                  <c:v>1.475339</c:v>
                </c:pt>
                <c:pt idx="81">
                  <c:v>1.4768520000000001</c:v>
                </c:pt>
                <c:pt idx="82">
                  <c:v>1.478485</c:v>
                </c:pt>
                <c:pt idx="83">
                  <c:v>1.485447</c:v>
                </c:pt>
                <c:pt idx="84">
                  <c:v>1.493717</c:v>
                </c:pt>
                <c:pt idx="85">
                  <c:v>1.5015750000000001</c:v>
                </c:pt>
                <c:pt idx="86">
                  <c:v>1.5176670000000001</c:v>
                </c:pt>
                <c:pt idx="87">
                  <c:v>1.5310760000000001</c:v>
                </c:pt>
                <c:pt idx="88">
                  <c:v>1.549679</c:v>
                </c:pt>
                <c:pt idx="89">
                  <c:v>1.573315</c:v>
                </c:pt>
                <c:pt idx="90">
                  <c:v>1.5956079999999999</c:v>
                </c:pt>
              </c:numCache>
            </c:numRef>
          </c:val>
        </c:ser>
        <c:ser>
          <c:idx val="1"/>
          <c:order val="3"/>
          <c:tx>
            <c:strRef>
              <c:f>Sheet1!$A$5</c:f>
              <c:strCache>
                <c:ptCount val="1"/>
                <c:pt idx="0">
                  <c:v>Petroleum and other liquids</c:v>
                </c:pt>
              </c:strCache>
            </c:strRef>
          </c:tx>
          <c:spPr>
            <a:solidFill>
              <a:schemeClr val="accent2"/>
            </a:solidFill>
            <a:ln>
              <a:noFill/>
            </a:ln>
          </c:spPr>
          <c:cat>
            <c:numRef>
              <c:f>Sheet1!$B$1:$CN$1</c:f>
              <c:numCache>
                <c:formatCode>General</c:formatCode>
                <c:ptCount val="9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numCache>
            </c:numRef>
          </c:cat>
          <c:val>
            <c:numRef>
              <c:f>Sheet1!$B$5:$CN$5</c:f>
              <c:numCache>
                <c:formatCode>General</c:formatCode>
                <c:ptCount val="91"/>
                <c:pt idx="0">
                  <c:v>34.204520000000002</c:v>
                </c:pt>
                <c:pt idx="1">
                  <c:v>31.932206000000001</c:v>
                </c:pt>
                <c:pt idx="2">
                  <c:v>30.232226000000001</c:v>
                </c:pt>
                <c:pt idx="3">
                  <c:v>30.052216000000001</c:v>
                </c:pt>
                <c:pt idx="4">
                  <c:v>31.053236999999999</c:v>
                </c:pt>
                <c:pt idx="5">
                  <c:v>30.924731999999999</c:v>
                </c:pt>
                <c:pt idx="6">
                  <c:v>32.198259999999998</c:v>
                </c:pt>
                <c:pt idx="7">
                  <c:v>32.863733000000003</c:v>
                </c:pt>
                <c:pt idx="8">
                  <c:v>34.222794999999998</c:v>
                </c:pt>
                <c:pt idx="9">
                  <c:v>34.209296000000002</c:v>
                </c:pt>
                <c:pt idx="10">
                  <c:v>33.551622999999999</c:v>
                </c:pt>
                <c:pt idx="11">
                  <c:v>32.846032000000001</c:v>
                </c:pt>
                <c:pt idx="12">
                  <c:v>33.524957000000001</c:v>
                </c:pt>
                <c:pt idx="13">
                  <c:v>33.687240000000003</c:v>
                </c:pt>
                <c:pt idx="14">
                  <c:v>34.557544999999998</c:v>
                </c:pt>
                <c:pt idx="15">
                  <c:v>34.441046</c:v>
                </c:pt>
                <c:pt idx="16">
                  <c:v>35.674967000000002</c:v>
                </c:pt>
                <c:pt idx="17">
                  <c:v>36.158479999999997</c:v>
                </c:pt>
                <c:pt idx="18">
                  <c:v>36.817371999999999</c:v>
                </c:pt>
                <c:pt idx="19">
                  <c:v>37.836036</c:v>
                </c:pt>
                <c:pt idx="20">
                  <c:v>38.265934000000001</c:v>
                </c:pt>
                <c:pt idx="21">
                  <c:v>38.189655999999999</c:v>
                </c:pt>
                <c:pt idx="22">
                  <c:v>38.225566000000001</c:v>
                </c:pt>
                <c:pt idx="23">
                  <c:v>38.789797999999998</c:v>
                </c:pt>
                <c:pt idx="24">
                  <c:v>40.226666999999999</c:v>
                </c:pt>
                <c:pt idx="25">
                  <c:v>40.302833999999997</c:v>
                </c:pt>
                <c:pt idx="26">
                  <c:v>39.823636</c:v>
                </c:pt>
                <c:pt idx="27">
                  <c:v>39.490782000000003</c:v>
                </c:pt>
                <c:pt idx="28">
                  <c:v>36.906820000000003</c:v>
                </c:pt>
                <c:pt idx="29">
                  <c:v>34.959049999999998</c:v>
                </c:pt>
                <c:pt idx="30">
                  <c:v>35.488765999999998</c:v>
                </c:pt>
                <c:pt idx="31">
                  <c:v>34.823507999999997</c:v>
                </c:pt>
                <c:pt idx="32">
                  <c:v>34.015931999999999</c:v>
                </c:pt>
                <c:pt idx="33">
                  <c:v>34.613245999999997</c:v>
                </c:pt>
                <c:pt idx="34">
                  <c:v>34.881100000000004</c:v>
                </c:pt>
                <c:pt idx="35">
                  <c:v>35.111474000000001</c:v>
                </c:pt>
                <c:pt idx="36">
                  <c:v>35.308602</c:v>
                </c:pt>
                <c:pt idx="37">
                  <c:v>35.643105999999996</c:v>
                </c:pt>
                <c:pt idx="38">
                  <c:v>36.038564999999998</c:v>
                </c:pt>
                <c:pt idx="39">
                  <c:v>36.27702</c:v>
                </c:pt>
                <c:pt idx="40">
                  <c:v>36.316181999999998</c:v>
                </c:pt>
                <c:pt idx="41">
                  <c:v>36.247881</c:v>
                </c:pt>
                <c:pt idx="42">
                  <c:v>36.103379000000004</c:v>
                </c:pt>
                <c:pt idx="43">
                  <c:v>36.060125999999997</c:v>
                </c:pt>
                <c:pt idx="44">
                  <c:v>35.974059000000004</c:v>
                </c:pt>
                <c:pt idx="45">
                  <c:v>35.837586000000002</c:v>
                </c:pt>
                <c:pt idx="46">
                  <c:v>35.678448999999993</c:v>
                </c:pt>
                <c:pt idx="47">
                  <c:v>35.504814000000003</c:v>
                </c:pt>
                <c:pt idx="48">
                  <c:v>35.314933000000003</c:v>
                </c:pt>
                <c:pt idx="49">
                  <c:v>35.194769000000001</c:v>
                </c:pt>
                <c:pt idx="50">
                  <c:v>35.142522999999997</c:v>
                </c:pt>
                <c:pt idx="51">
                  <c:v>35.129148999999998</c:v>
                </c:pt>
                <c:pt idx="52">
                  <c:v>35.137312000000001</c:v>
                </c:pt>
                <c:pt idx="53">
                  <c:v>35.172576999999997</c:v>
                </c:pt>
                <c:pt idx="54">
                  <c:v>35.236354999999996</c:v>
                </c:pt>
                <c:pt idx="55">
                  <c:v>35.308041000000003</c:v>
                </c:pt>
                <c:pt idx="56">
                  <c:v>35.382464000000006</c:v>
                </c:pt>
                <c:pt idx="57">
                  <c:v>35.509462000000006</c:v>
                </c:pt>
                <c:pt idx="58">
                  <c:v>35.657122000000001</c:v>
                </c:pt>
                <c:pt idx="59">
                  <c:v>35.781041000000002</c:v>
                </c:pt>
                <c:pt idx="60">
                  <c:v>35.929420999999998</c:v>
                </c:pt>
                <c:pt idx="61">
                  <c:v>36.118811999999998</c:v>
                </c:pt>
                <c:pt idx="62">
                  <c:v>35.499955999999997</c:v>
                </c:pt>
                <c:pt idx="63">
                  <c:v>34.881100000000004</c:v>
                </c:pt>
                <c:pt idx="64">
                  <c:v>34.881100000000004</c:v>
                </c:pt>
                <c:pt idx="65">
                  <c:v>35.111427999999997</c:v>
                </c:pt>
                <c:pt idx="66">
                  <c:v>35.308485000000005</c:v>
                </c:pt>
                <c:pt idx="67">
                  <c:v>35.643113999999997</c:v>
                </c:pt>
                <c:pt idx="68">
                  <c:v>36.045814</c:v>
                </c:pt>
                <c:pt idx="69">
                  <c:v>36.289844000000002</c:v>
                </c:pt>
                <c:pt idx="70">
                  <c:v>36.333102000000004</c:v>
                </c:pt>
                <c:pt idx="71">
                  <c:v>36.271160999999999</c:v>
                </c:pt>
                <c:pt idx="72">
                  <c:v>36.157109000000005</c:v>
                </c:pt>
                <c:pt idx="73">
                  <c:v>36.137233999999999</c:v>
                </c:pt>
                <c:pt idx="74">
                  <c:v>36.097097999999995</c:v>
                </c:pt>
                <c:pt idx="75">
                  <c:v>35.996035999999997</c:v>
                </c:pt>
                <c:pt idx="76">
                  <c:v>35.883108</c:v>
                </c:pt>
                <c:pt idx="77">
                  <c:v>35.749290999999999</c:v>
                </c:pt>
                <c:pt idx="78">
                  <c:v>35.602845000000002</c:v>
                </c:pt>
                <c:pt idx="79">
                  <c:v>35.524611</c:v>
                </c:pt>
                <c:pt idx="80">
                  <c:v>35.497644999999999</c:v>
                </c:pt>
                <c:pt idx="81">
                  <c:v>35.478141999999998</c:v>
                </c:pt>
                <c:pt idx="82">
                  <c:v>35.461258000000001</c:v>
                </c:pt>
                <c:pt idx="83">
                  <c:v>35.475592999999996</c:v>
                </c:pt>
                <c:pt idx="84">
                  <c:v>35.517609</c:v>
                </c:pt>
                <c:pt idx="85">
                  <c:v>35.568897999999997</c:v>
                </c:pt>
                <c:pt idx="86">
                  <c:v>35.632551999999997</c:v>
                </c:pt>
                <c:pt idx="87">
                  <c:v>35.748643999999999</c:v>
                </c:pt>
                <c:pt idx="88">
                  <c:v>35.895035</c:v>
                </c:pt>
                <c:pt idx="89">
                  <c:v>36.031832999999999</c:v>
                </c:pt>
                <c:pt idx="90">
                  <c:v>36.176749999999998</c:v>
                </c:pt>
              </c:numCache>
            </c:numRef>
          </c:val>
        </c:ser>
        <c:ser>
          <c:idx val="5"/>
          <c:order val="4"/>
          <c:tx>
            <c:strRef>
              <c:f>Sheet1!$A$6</c:f>
              <c:strCache>
                <c:ptCount val="1"/>
                <c:pt idx="0">
                  <c:v>Renewables (excluding liquid biofuels)</c:v>
                </c:pt>
              </c:strCache>
            </c:strRef>
          </c:tx>
          <c:spPr>
            <a:solidFill>
              <a:schemeClr val="accent3"/>
            </a:solidFill>
            <a:ln>
              <a:noFill/>
            </a:ln>
          </c:spPr>
          <c:cat>
            <c:numRef>
              <c:f>Sheet1!$B$1:$CN$1</c:f>
              <c:numCache>
                <c:formatCode>General</c:formatCode>
                <c:ptCount val="9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numCache>
            </c:numRef>
          </c:cat>
          <c:val>
            <c:numRef>
              <c:f>Sheet1!$B$6:$CN$6</c:f>
              <c:numCache>
                <c:formatCode>General</c:formatCode>
                <c:ptCount val="91"/>
                <c:pt idx="0">
                  <c:v>5.4283419999999998</c:v>
                </c:pt>
                <c:pt idx="1">
                  <c:v>5.4069649999999996</c:v>
                </c:pt>
                <c:pt idx="2">
                  <c:v>5.9613520000000007</c:v>
                </c:pt>
                <c:pt idx="3">
                  <c:v>6.4618920000000006</c:v>
                </c:pt>
                <c:pt idx="4">
                  <c:v>6.3965990000000001</c:v>
                </c:pt>
                <c:pt idx="5">
                  <c:v>6.0342790000000006</c:v>
                </c:pt>
                <c:pt idx="6">
                  <c:v>6.0537029999999996</c:v>
                </c:pt>
                <c:pt idx="7">
                  <c:v>5.5557360000000005</c:v>
                </c:pt>
                <c:pt idx="8">
                  <c:v>5.3896290000000002</c:v>
                </c:pt>
                <c:pt idx="9">
                  <c:v>6.167141</c:v>
                </c:pt>
                <c:pt idx="10">
                  <c:v>5.9802550000000005</c:v>
                </c:pt>
                <c:pt idx="11">
                  <c:v>5.9984209999999996</c:v>
                </c:pt>
                <c:pt idx="12">
                  <c:v>5.741606</c:v>
                </c:pt>
                <c:pt idx="13">
                  <c:v>5.9888450000000004</c:v>
                </c:pt>
                <c:pt idx="14">
                  <c:v>5.8832769999999996</c:v>
                </c:pt>
                <c:pt idx="15">
                  <c:v>6.4479929999999994</c:v>
                </c:pt>
                <c:pt idx="16">
                  <c:v>6.9330169999999995</c:v>
                </c:pt>
                <c:pt idx="17">
                  <c:v>6.9135759999999999</c:v>
                </c:pt>
                <c:pt idx="18">
                  <c:v>6.3800560000000006</c:v>
                </c:pt>
                <c:pt idx="19">
                  <c:v>6.3978229999999998</c:v>
                </c:pt>
                <c:pt idx="20">
                  <c:v>5.9714640000000001</c:v>
                </c:pt>
                <c:pt idx="21">
                  <c:v>5.0204269999999998</c:v>
                </c:pt>
                <c:pt idx="22">
                  <c:v>5.5594670000000006</c:v>
                </c:pt>
                <c:pt idx="23">
                  <c:v>5.7178660000000008</c:v>
                </c:pt>
                <c:pt idx="24">
                  <c:v>5.78932</c:v>
                </c:pt>
                <c:pt idx="25">
                  <c:v>5.900093</c:v>
                </c:pt>
                <c:pt idx="26">
                  <c:v>6.1695590000000005</c:v>
                </c:pt>
                <c:pt idx="27">
                  <c:v>5.9312249999999995</c:v>
                </c:pt>
                <c:pt idx="28">
                  <c:v>6.3646729999999998</c:v>
                </c:pt>
                <c:pt idx="29">
                  <c:v>6.6889469999999998</c:v>
                </c:pt>
                <c:pt idx="30">
                  <c:v>6.9908880000000009</c:v>
                </c:pt>
                <c:pt idx="31">
                  <c:v>7.9012569999999993</c:v>
                </c:pt>
                <c:pt idx="32">
                  <c:v>7.6146870000000009</c:v>
                </c:pt>
                <c:pt idx="33">
                  <c:v>8.0784210000000005</c:v>
                </c:pt>
                <c:pt idx="34">
                  <c:v>8.3497570000000003</c:v>
                </c:pt>
                <c:pt idx="35">
                  <c:v>7.7061799999999998</c:v>
                </c:pt>
                <c:pt idx="36">
                  <c:v>8.0747980000000013</c:v>
                </c:pt>
                <c:pt idx="37">
                  <c:v>8.5475019999999997</c:v>
                </c:pt>
                <c:pt idx="38">
                  <c:v>8.967867</c:v>
                </c:pt>
                <c:pt idx="39">
                  <c:v>9.643495999999999</c:v>
                </c:pt>
                <c:pt idx="40">
                  <c:v>10.221653</c:v>
                </c:pt>
                <c:pt idx="41">
                  <c:v>11.021398</c:v>
                </c:pt>
                <c:pt idx="42">
                  <c:v>11.463802000000001</c:v>
                </c:pt>
                <c:pt idx="43">
                  <c:v>11.663320000000001</c:v>
                </c:pt>
                <c:pt idx="44">
                  <c:v>11.761962</c:v>
                </c:pt>
                <c:pt idx="45">
                  <c:v>11.843260000000001</c:v>
                </c:pt>
                <c:pt idx="46">
                  <c:v>11.914118999999999</c:v>
                </c:pt>
                <c:pt idx="47">
                  <c:v>12.018405000000001</c:v>
                </c:pt>
                <c:pt idx="48">
                  <c:v>12.158795999999999</c:v>
                </c:pt>
                <c:pt idx="49">
                  <c:v>12.260351999999999</c:v>
                </c:pt>
                <c:pt idx="50">
                  <c:v>12.405664000000002</c:v>
                </c:pt>
                <c:pt idx="51">
                  <c:v>12.605969999999999</c:v>
                </c:pt>
                <c:pt idx="52">
                  <c:v>12.889604</c:v>
                </c:pt>
                <c:pt idx="53">
                  <c:v>13.106587000000001</c:v>
                </c:pt>
                <c:pt idx="54">
                  <c:v>13.305291</c:v>
                </c:pt>
                <c:pt idx="55">
                  <c:v>13.630571</c:v>
                </c:pt>
                <c:pt idx="56">
                  <c:v>13.750995</c:v>
                </c:pt>
                <c:pt idx="57">
                  <c:v>14.132304999999999</c:v>
                </c:pt>
                <c:pt idx="58">
                  <c:v>14.322558999999998</c:v>
                </c:pt>
                <c:pt idx="59">
                  <c:v>14.495987</c:v>
                </c:pt>
                <c:pt idx="60">
                  <c:v>14.801134999999999</c:v>
                </c:pt>
                <c:pt idx="61">
                  <c:v>13.164102</c:v>
                </c:pt>
                <c:pt idx="62">
                  <c:v>10.7569295</c:v>
                </c:pt>
                <c:pt idx="63">
                  <c:v>8.3497570000000003</c:v>
                </c:pt>
                <c:pt idx="64">
                  <c:v>8.3497570000000003</c:v>
                </c:pt>
                <c:pt idx="65">
                  <c:v>7.7064749999999993</c:v>
                </c:pt>
                <c:pt idx="66">
                  <c:v>8.0676170000000003</c:v>
                </c:pt>
                <c:pt idx="67">
                  <c:v>8.5449559999999991</c:v>
                </c:pt>
                <c:pt idx="68">
                  <c:v>8.9341609999999996</c:v>
                </c:pt>
                <c:pt idx="69">
                  <c:v>9.5789080000000002</c:v>
                </c:pt>
                <c:pt idx="70">
                  <c:v>10.141247</c:v>
                </c:pt>
                <c:pt idx="71">
                  <c:v>10.394717</c:v>
                </c:pt>
                <c:pt idx="72">
                  <c:v>10.470549999999999</c:v>
                </c:pt>
                <c:pt idx="73">
                  <c:v>10.526268</c:v>
                </c:pt>
                <c:pt idx="74">
                  <c:v>10.585342000000001</c:v>
                </c:pt>
                <c:pt idx="75">
                  <c:v>10.646431</c:v>
                </c:pt>
                <c:pt idx="76">
                  <c:v>10.693933000000001</c:v>
                </c:pt>
                <c:pt idx="77">
                  <c:v>10.835467999999999</c:v>
                </c:pt>
                <c:pt idx="78">
                  <c:v>10.996780000000001</c:v>
                </c:pt>
                <c:pt idx="79">
                  <c:v>11.160322000000001</c:v>
                </c:pt>
                <c:pt idx="80">
                  <c:v>11.302250000000001</c:v>
                </c:pt>
                <c:pt idx="81">
                  <c:v>11.483616000000001</c:v>
                </c:pt>
                <c:pt idx="82">
                  <c:v>11.579328</c:v>
                </c:pt>
                <c:pt idx="83">
                  <c:v>11.772227000000001</c:v>
                </c:pt>
                <c:pt idx="84">
                  <c:v>11.953887999999999</c:v>
                </c:pt>
                <c:pt idx="85">
                  <c:v>12.194189999999999</c:v>
                </c:pt>
                <c:pt idx="86">
                  <c:v>12.437863</c:v>
                </c:pt>
                <c:pt idx="87">
                  <c:v>12.620730999999999</c:v>
                </c:pt>
                <c:pt idx="88">
                  <c:v>12.884751</c:v>
                </c:pt>
                <c:pt idx="89">
                  <c:v>12.997923</c:v>
                </c:pt>
                <c:pt idx="90">
                  <c:v>13.211967999999999</c:v>
                </c:pt>
              </c:numCache>
            </c:numRef>
          </c:val>
        </c:ser>
        <c:ser>
          <c:idx val="2"/>
          <c:order val="5"/>
          <c:tx>
            <c:strRef>
              <c:f>Sheet1!$A$7</c:f>
              <c:strCache>
                <c:ptCount val="1"/>
                <c:pt idx="0">
                  <c:v>Natural gas</c:v>
                </c:pt>
              </c:strCache>
            </c:strRef>
          </c:tx>
          <c:spPr>
            <a:solidFill>
              <a:schemeClr val="accent1"/>
            </a:solidFill>
            <a:ln w="25400">
              <a:noFill/>
            </a:ln>
          </c:spPr>
          <c:cat>
            <c:numRef>
              <c:f>Sheet1!$B$1:$CN$1</c:f>
              <c:numCache>
                <c:formatCode>General</c:formatCode>
                <c:ptCount val="9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numCache>
            </c:numRef>
          </c:cat>
          <c:val>
            <c:numRef>
              <c:f>Sheet1!$B$7:$CN$7</c:f>
              <c:numCache>
                <c:formatCode>General</c:formatCode>
                <c:ptCount val="91"/>
                <c:pt idx="0">
                  <c:v>20.235458999999999</c:v>
                </c:pt>
                <c:pt idx="1">
                  <c:v>19.747309999999999</c:v>
                </c:pt>
                <c:pt idx="2">
                  <c:v>18.356221999999999</c:v>
                </c:pt>
                <c:pt idx="3">
                  <c:v>17.220835999999998</c:v>
                </c:pt>
                <c:pt idx="4">
                  <c:v>18.393612999999998</c:v>
                </c:pt>
                <c:pt idx="5">
                  <c:v>17.703482000000001</c:v>
                </c:pt>
                <c:pt idx="6">
                  <c:v>16.591363999999999</c:v>
                </c:pt>
                <c:pt idx="7">
                  <c:v>17.639800999999999</c:v>
                </c:pt>
                <c:pt idx="8">
                  <c:v>18.448392999999999</c:v>
                </c:pt>
                <c:pt idx="9">
                  <c:v>19.601693000000001</c:v>
                </c:pt>
                <c:pt idx="10">
                  <c:v>19.603166999999999</c:v>
                </c:pt>
                <c:pt idx="11">
                  <c:v>20.032958000000001</c:v>
                </c:pt>
                <c:pt idx="12">
                  <c:v>20.713632</c:v>
                </c:pt>
                <c:pt idx="13">
                  <c:v>21.228902000000001</c:v>
                </c:pt>
                <c:pt idx="14">
                  <c:v>21.728066999999999</c:v>
                </c:pt>
                <c:pt idx="15">
                  <c:v>22.671139</c:v>
                </c:pt>
                <c:pt idx="16">
                  <c:v>23.084647</c:v>
                </c:pt>
                <c:pt idx="17">
                  <c:v>23.222715999999998</c:v>
                </c:pt>
                <c:pt idx="18">
                  <c:v>22.830226</c:v>
                </c:pt>
                <c:pt idx="19">
                  <c:v>22.909227000000001</c:v>
                </c:pt>
                <c:pt idx="20">
                  <c:v>23.823976999999999</c:v>
                </c:pt>
                <c:pt idx="21">
                  <c:v>22.772558</c:v>
                </c:pt>
                <c:pt idx="22">
                  <c:v>23.510081</c:v>
                </c:pt>
                <c:pt idx="23">
                  <c:v>22.830642000000001</c:v>
                </c:pt>
                <c:pt idx="24">
                  <c:v>22.923061000000001</c:v>
                </c:pt>
                <c:pt idx="25">
                  <c:v>22.565363999999999</c:v>
                </c:pt>
                <c:pt idx="26">
                  <c:v>22.238738000000001</c:v>
                </c:pt>
                <c:pt idx="27">
                  <c:v>23.662759000000001</c:v>
                </c:pt>
                <c:pt idx="28">
                  <c:v>23.842953000000001</c:v>
                </c:pt>
                <c:pt idx="29">
                  <c:v>23.415939999999999</c:v>
                </c:pt>
                <c:pt idx="30">
                  <c:v>24.574753999999999</c:v>
                </c:pt>
                <c:pt idx="31">
                  <c:v>24.954539</c:v>
                </c:pt>
                <c:pt idx="32">
                  <c:v>26.088581999999999</c:v>
                </c:pt>
                <c:pt idx="33">
                  <c:v>26.805133999999999</c:v>
                </c:pt>
                <c:pt idx="34">
                  <c:v>27.487804000000001</c:v>
                </c:pt>
                <c:pt idx="35">
                  <c:v>28.313376999999999</c:v>
                </c:pt>
                <c:pt idx="36">
                  <c:v>28.640481999999999</c:v>
                </c:pt>
                <c:pt idx="37">
                  <c:v>28.964275000000001</c:v>
                </c:pt>
                <c:pt idx="38">
                  <c:v>28.697949999999999</c:v>
                </c:pt>
                <c:pt idx="39">
                  <c:v>28.611214</c:v>
                </c:pt>
                <c:pt idx="40">
                  <c:v>28.304069999999999</c:v>
                </c:pt>
                <c:pt idx="41">
                  <c:v>28.173120000000001</c:v>
                </c:pt>
                <c:pt idx="42">
                  <c:v>28.553809999999999</c:v>
                </c:pt>
                <c:pt idx="43">
                  <c:v>29.056312999999999</c:v>
                </c:pt>
                <c:pt idx="44">
                  <c:v>29.697409</c:v>
                </c:pt>
                <c:pt idx="45">
                  <c:v>30.217535000000002</c:v>
                </c:pt>
                <c:pt idx="46">
                  <c:v>30.695882999999998</c:v>
                </c:pt>
                <c:pt idx="47">
                  <c:v>31.231190000000002</c:v>
                </c:pt>
                <c:pt idx="48">
                  <c:v>31.657961</c:v>
                </c:pt>
                <c:pt idx="49">
                  <c:v>32.163006000000003</c:v>
                </c:pt>
                <c:pt idx="50">
                  <c:v>32.506900999999999</c:v>
                </c:pt>
                <c:pt idx="51">
                  <c:v>32.586105000000003</c:v>
                </c:pt>
                <c:pt idx="52">
                  <c:v>32.703006999999999</c:v>
                </c:pt>
                <c:pt idx="53">
                  <c:v>32.966495999999999</c:v>
                </c:pt>
                <c:pt idx="54">
                  <c:v>33.268416999999999</c:v>
                </c:pt>
                <c:pt idx="55">
                  <c:v>33.521991999999997</c:v>
                </c:pt>
                <c:pt idx="56">
                  <c:v>33.953834999999998</c:v>
                </c:pt>
                <c:pt idx="57">
                  <c:v>34.165947000000003</c:v>
                </c:pt>
                <c:pt idx="58">
                  <c:v>34.591141</c:v>
                </c:pt>
                <c:pt idx="59">
                  <c:v>35.004142999999999</c:v>
                </c:pt>
                <c:pt idx="60">
                  <c:v>35.393935999999997</c:v>
                </c:pt>
                <c:pt idx="61">
                  <c:v>34.783088999999997</c:v>
                </c:pt>
                <c:pt idx="62">
                  <c:v>31.1354465</c:v>
                </c:pt>
                <c:pt idx="63">
                  <c:v>27.487804000000001</c:v>
                </c:pt>
                <c:pt idx="64">
                  <c:v>27.487804000000001</c:v>
                </c:pt>
                <c:pt idx="65">
                  <c:v>28.311074999999999</c:v>
                </c:pt>
                <c:pt idx="66">
                  <c:v>28.640245</c:v>
                </c:pt>
                <c:pt idx="67">
                  <c:v>28.962506999999999</c:v>
                </c:pt>
                <c:pt idx="68">
                  <c:v>28.658276000000001</c:v>
                </c:pt>
                <c:pt idx="69">
                  <c:v>28.513065000000001</c:v>
                </c:pt>
                <c:pt idx="70">
                  <c:v>28.2258</c:v>
                </c:pt>
                <c:pt idx="71">
                  <c:v>28.256526999999998</c:v>
                </c:pt>
                <c:pt idx="72">
                  <c:v>28.551838</c:v>
                </c:pt>
                <c:pt idx="73">
                  <c:v>28.949152000000002</c:v>
                </c:pt>
                <c:pt idx="74">
                  <c:v>29.368131999999999</c:v>
                </c:pt>
                <c:pt idx="75">
                  <c:v>29.848458999999998</c:v>
                </c:pt>
                <c:pt idx="76">
                  <c:v>30.232500000000002</c:v>
                </c:pt>
                <c:pt idx="77">
                  <c:v>30.540962</c:v>
                </c:pt>
                <c:pt idx="78">
                  <c:v>30.805727000000001</c:v>
                </c:pt>
                <c:pt idx="79">
                  <c:v>31.070464999999999</c:v>
                </c:pt>
                <c:pt idx="80">
                  <c:v>31.319241000000002</c:v>
                </c:pt>
                <c:pt idx="81">
                  <c:v>31.580088</c:v>
                </c:pt>
                <c:pt idx="82">
                  <c:v>31.864924999999999</c:v>
                </c:pt>
                <c:pt idx="83">
                  <c:v>32.122169</c:v>
                </c:pt>
                <c:pt idx="84">
                  <c:v>32.375584000000003</c:v>
                </c:pt>
                <c:pt idx="85">
                  <c:v>32.699706999999997</c:v>
                </c:pt>
                <c:pt idx="86">
                  <c:v>33.137462999999997</c:v>
                </c:pt>
                <c:pt idx="87">
                  <c:v>33.445469000000003</c:v>
                </c:pt>
                <c:pt idx="88">
                  <c:v>33.863083000000003</c:v>
                </c:pt>
                <c:pt idx="89">
                  <c:v>34.289993000000003</c:v>
                </c:pt>
                <c:pt idx="90">
                  <c:v>34.758510999999999</c:v>
                </c:pt>
              </c:numCache>
            </c:numRef>
          </c:val>
        </c:ser>
        <c:ser>
          <c:idx val="4"/>
          <c:order val="6"/>
          <c:tx>
            <c:strRef>
              <c:f>Sheet1!$A$8</c:f>
              <c:strCache>
                <c:ptCount val="1"/>
                <c:pt idx="0">
                  <c:v>Other fuels</c:v>
                </c:pt>
              </c:strCache>
            </c:strRef>
          </c:tx>
          <c:spPr>
            <a:solidFill>
              <a:schemeClr val="tx1"/>
            </a:solidFill>
            <a:ln w="25400">
              <a:noFill/>
            </a:ln>
          </c:spPr>
          <c:cat>
            <c:numRef>
              <c:f>Sheet1!$B$1:$CN$1</c:f>
              <c:numCache>
                <c:formatCode>General</c:formatCode>
                <c:ptCount val="9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numCache>
            </c:numRef>
          </c:cat>
          <c:val>
            <c:numRef>
              <c:f>Sheet1!$B$8:$CN$8</c:f>
              <c:numCache>
                <c:formatCode>General</c:formatCode>
                <c:ptCount val="91"/>
                <c:pt idx="0">
                  <c:v>3.636900000000054E-2</c:v>
                </c:pt>
                <c:pt idx="1">
                  <c:v>9.7457000000016336E-2</c:v>
                </c:pt>
                <c:pt idx="2">
                  <c:v>7.8371000000002411E-2</c:v>
                </c:pt>
                <c:pt idx="3">
                  <c:v>0.10491100000001374</c:v>
                </c:pt>
                <c:pt idx="4">
                  <c:v>0.12383400000000577</c:v>
                </c:pt>
                <c:pt idx="5">
                  <c:v>0.12616299999999825</c:v>
                </c:pt>
                <c:pt idx="6">
                  <c:v>0.10572699999998747</c:v>
                </c:pt>
                <c:pt idx="7">
                  <c:v>0.16673099999999152</c:v>
                </c:pt>
                <c:pt idx="8">
                  <c:v>0.14794999999999447</c:v>
                </c:pt>
                <c:pt idx="9">
                  <c:v>6.7854000000011183E-2</c:v>
                </c:pt>
                <c:pt idx="10">
                  <c:v>1.2667000000000428E-2</c:v>
                </c:pt>
                <c:pt idx="11">
                  <c:v>7.6653999999990674E-2</c:v>
                </c:pt>
                <c:pt idx="12">
                  <c:v>0.12135899999999111</c:v>
                </c:pt>
                <c:pt idx="13">
                  <c:v>0.12201999999999913</c:v>
                </c:pt>
                <c:pt idx="14">
                  <c:v>0.21126500000000448</c:v>
                </c:pt>
                <c:pt idx="15">
                  <c:v>0.19491699999999312</c:v>
                </c:pt>
                <c:pt idx="16">
                  <c:v>0.15995499999999296</c:v>
                </c:pt>
                <c:pt idx="17">
                  <c:v>0.16264300000000276</c:v>
                </c:pt>
                <c:pt idx="18">
                  <c:v>0.15531900000000931</c:v>
                </c:pt>
                <c:pt idx="19">
                  <c:v>0.15661599999998188</c:v>
                </c:pt>
                <c:pt idx="20">
                  <c:v>0.18056300000000292</c:v>
                </c:pt>
                <c:pt idx="21">
                  <c:v>0.10441599999999696</c:v>
                </c:pt>
                <c:pt idx="22">
                  <c:v>0.13235299999999128</c:v>
                </c:pt>
                <c:pt idx="23">
                  <c:v>7.2420000000008145E-2</c:v>
                </c:pt>
                <c:pt idx="24">
                  <c:v>0.17635999999999896</c:v>
                </c:pt>
                <c:pt idx="25">
                  <c:v>0.12873400000000501</c:v>
                </c:pt>
                <c:pt idx="26">
                  <c:v>0.12363600000000474</c:v>
                </c:pt>
                <c:pt idx="27">
                  <c:v>0.13182299999999358</c:v>
                </c:pt>
                <c:pt idx="28">
                  <c:v>0.15275899999999609</c:v>
                </c:pt>
                <c:pt idx="29">
                  <c:v>9.2378000000007177E-2</c:v>
                </c:pt>
                <c:pt idx="30">
                  <c:v>8.2462000000006697E-2</c:v>
                </c:pt>
                <c:pt idx="31">
                  <c:v>0.1382050000000099</c:v>
                </c:pt>
                <c:pt idx="32">
                  <c:v>0.16523900000000324</c:v>
                </c:pt>
                <c:pt idx="33">
                  <c:v>0.18389400000000222</c:v>
                </c:pt>
                <c:pt idx="34">
                  <c:v>0.1426270000000045</c:v>
                </c:pt>
                <c:pt idx="35">
                  <c:v>0.41845100000000002</c:v>
                </c:pt>
                <c:pt idx="36">
                  <c:v>0.40372599999999997</c:v>
                </c:pt>
                <c:pt idx="37">
                  <c:v>0.30482100000000001</c:v>
                </c:pt>
                <c:pt idx="38">
                  <c:v>0.42037000000000002</c:v>
                </c:pt>
                <c:pt idx="39">
                  <c:v>0.42478900000000003</c:v>
                </c:pt>
                <c:pt idx="40">
                  <c:v>0.42584899999999998</c:v>
                </c:pt>
                <c:pt idx="41">
                  <c:v>0.44758399999999998</c:v>
                </c:pt>
                <c:pt idx="42">
                  <c:v>0.45111200000000001</c:v>
                </c:pt>
                <c:pt idx="43">
                  <c:v>0.45041199999999998</c:v>
                </c:pt>
                <c:pt idx="44">
                  <c:v>0.44979599999999997</c:v>
                </c:pt>
                <c:pt idx="45">
                  <c:v>0.44983200000000001</c:v>
                </c:pt>
                <c:pt idx="46">
                  <c:v>0.446799</c:v>
                </c:pt>
                <c:pt idx="47">
                  <c:v>0.44691999999999998</c:v>
                </c:pt>
                <c:pt idx="48">
                  <c:v>0.43981399999999998</c:v>
                </c:pt>
                <c:pt idx="49">
                  <c:v>0.43845000000000001</c:v>
                </c:pt>
                <c:pt idx="50">
                  <c:v>0.43984000000000001</c:v>
                </c:pt>
                <c:pt idx="51">
                  <c:v>0.44470999999999999</c:v>
                </c:pt>
                <c:pt idx="52">
                  <c:v>0.437135</c:v>
                </c:pt>
                <c:pt idx="53">
                  <c:v>0.43687399999999998</c:v>
                </c:pt>
                <c:pt idx="54">
                  <c:v>0.43647000000000002</c:v>
                </c:pt>
                <c:pt idx="55">
                  <c:v>0.43667400000000001</c:v>
                </c:pt>
                <c:pt idx="56">
                  <c:v>0.43607600000000002</c:v>
                </c:pt>
                <c:pt idx="57">
                  <c:v>0.43559799999999999</c:v>
                </c:pt>
                <c:pt idx="58">
                  <c:v>0.43494699999999997</c:v>
                </c:pt>
                <c:pt idx="59">
                  <c:v>0.43418699999999999</c:v>
                </c:pt>
                <c:pt idx="60">
                  <c:v>0.43334400000000001</c:v>
                </c:pt>
                <c:pt idx="61">
                  <c:v>0.43337599999999998</c:v>
                </c:pt>
                <c:pt idx="62">
                  <c:v>0.28800150000000224</c:v>
                </c:pt>
                <c:pt idx="63">
                  <c:v>0.1426270000000045</c:v>
                </c:pt>
                <c:pt idx="64">
                  <c:v>0.1426270000000045</c:v>
                </c:pt>
                <c:pt idx="65">
                  <c:v>0.41885299999999998</c:v>
                </c:pt>
                <c:pt idx="66">
                  <c:v>0.40540599999999999</c:v>
                </c:pt>
                <c:pt idx="67">
                  <c:v>0.32170900000000002</c:v>
                </c:pt>
                <c:pt idx="68">
                  <c:v>0.42037000000000002</c:v>
                </c:pt>
                <c:pt idx="69">
                  <c:v>0.424813</c:v>
                </c:pt>
                <c:pt idx="70">
                  <c:v>0.420344</c:v>
                </c:pt>
                <c:pt idx="71">
                  <c:v>0.44758399999999998</c:v>
                </c:pt>
                <c:pt idx="72">
                  <c:v>0.45111200000000001</c:v>
                </c:pt>
                <c:pt idx="73">
                  <c:v>0.45041300000000001</c:v>
                </c:pt>
                <c:pt idx="74">
                  <c:v>0.44977899999999998</c:v>
                </c:pt>
                <c:pt idx="75">
                  <c:v>0.44972800000000002</c:v>
                </c:pt>
                <c:pt idx="76">
                  <c:v>0.44676900000000003</c:v>
                </c:pt>
                <c:pt idx="77">
                  <c:v>0.44688699999999998</c:v>
                </c:pt>
                <c:pt idx="78">
                  <c:v>0.43983800000000001</c:v>
                </c:pt>
                <c:pt idx="79">
                  <c:v>0.43846200000000002</c:v>
                </c:pt>
                <c:pt idx="80">
                  <c:v>0.43984499999999999</c:v>
                </c:pt>
                <c:pt idx="81">
                  <c:v>0.444747</c:v>
                </c:pt>
                <c:pt idx="82">
                  <c:v>0.43725199999999997</c:v>
                </c:pt>
                <c:pt idx="83">
                  <c:v>0.43700800000000001</c:v>
                </c:pt>
                <c:pt idx="84">
                  <c:v>0.43662600000000001</c:v>
                </c:pt>
                <c:pt idx="85">
                  <c:v>0.43684699999999999</c:v>
                </c:pt>
                <c:pt idx="86">
                  <c:v>0.43625900000000001</c:v>
                </c:pt>
                <c:pt idx="87">
                  <c:v>0.43576500000000001</c:v>
                </c:pt>
                <c:pt idx="88">
                  <c:v>0.43507800000000002</c:v>
                </c:pt>
                <c:pt idx="89">
                  <c:v>0.43427100000000002</c:v>
                </c:pt>
                <c:pt idx="90">
                  <c:v>0.43332399999999999</c:v>
                </c:pt>
              </c:numCache>
            </c:numRef>
          </c:val>
        </c:ser>
        <c:dLbls>
          <c:showLegendKey val="0"/>
          <c:showVal val="0"/>
          <c:showCatName val="0"/>
          <c:showSerName val="0"/>
          <c:showPercent val="0"/>
          <c:showBubbleSize val="0"/>
        </c:dLbls>
        <c:axId val="205314928"/>
        <c:axId val="205315488"/>
      </c:areaChart>
      <c:catAx>
        <c:axId val="205314928"/>
        <c:scaling>
          <c:orientation val="minMax"/>
        </c:scaling>
        <c:delete val="0"/>
        <c:axPos val="b"/>
        <c:numFmt formatCode="General" sourceLinked="0"/>
        <c:majorTickMark val="out"/>
        <c:minorTickMark val="none"/>
        <c:tickLblPos val="nextTo"/>
        <c:spPr>
          <a:ln w="12700">
            <a:solidFill>
              <a:schemeClr val="tx1"/>
            </a:solidFill>
          </a:ln>
        </c:spPr>
        <c:txPr>
          <a:bodyPr rot="0" vert="horz"/>
          <a:lstStyle/>
          <a:p>
            <a:pPr>
              <a:defRPr sz="1200"/>
            </a:pPr>
            <a:endParaRPr lang="en-US"/>
          </a:p>
        </c:txPr>
        <c:crossAx val="205315488"/>
        <c:crosses val="autoZero"/>
        <c:auto val="1"/>
        <c:lblAlgn val="ctr"/>
        <c:lblOffset val="100"/>
        <c:tickLblSkip val="10"/>
        <c:tickMarkSkip val="10"/>
        <c:noMultiLvlLbl val="0"/>
      </c:catAx>
      <c:valAx>
        <c:axId val="205315488"/>
        <c:scaling>
          <c:orientation val="minMax"/>
          <c:max val="120"/>
          <c:min val="0"/>
        </c:scaling>
        <c:delete val="0"/>
        <c:axPos val="l"/>
        <c:majorGridlines>
          <c:spPr>
            <a:ln w="9525">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200"/>
            </a:pPr>
            <a:endParaRPr lang="en-US"/>
          </a:p>
        </c:txPr>
        <c:crossAx val="205314928"/>
        <c:crosses val="autoZero"/>
        <c:crossBetween val="midCat"/>
        <c:majorUnit val="20"/>
        <c:minorUnit val="1.2E-2"/>
      </c:valAx>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631296087989E-2"/>
          <c:y val="6.6496163682864456E-2"/>
          <c:w val="0.92640519935008125"/>
          <c:h val="0.81957225786938503"/>
        </c:manualLayout>
      </c:layout>
      <c:areaChart>
        <c:grouping val="stacked"/>
        <c:varyColors val="0"/>
        <c:ser>
          <c:idx val="2"/>
          <c:order val="0"/>
          <c:tx>
            <c:strRef>
              <c:f>Sheet1!$A$2</c:f>
              <c:strCache>
                <c:ptCount val="1"/>
                <c:pt idx="0">
                  <c:v>Other</c:v>
                </c:pt>
              </c:strCache>
            </c:strRef>
          </c:tx>
          <c:spPr>
            <a:solidFill>
              <a:srgbClr val="A33340"/>
            </a:solidFill>
            <a:ln>
              <a:noFill/>
            </a:ln>
          </c:spPr>
          <c:cat>
            <c:numRef>
              <c:f>Sheet1!$B$1:$CX$1</c:f>
              <c:numCache>
                <c:formatCode>General</c:formatCode>
                <c:ptCount val="10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pt idx="75">
                  <c:v>2015</c:v>
                </c:pt>
                <c:pt idx="80">
                  <c:v>2020</c:v>
                </c:pt>
                <c:pt idx="85">
                  <c:v>2025</c:v>
                </c:pt>
                <c:pt idx="90">
                  <c:v>2030</c:v>
                </c:pt>
                <c:pt idx="95">
                  <c:v>2035</c:v>
                </c:pt>
                <c:pt idx="100">
                  <c:v>2040</c:v>
                </c:pt>
              </c:numCache>
            </c:numRef>
          </c:cat>
          <c:val>
            <c:numRef>
              <c:f>Sheet1!$B$2:$CX$2</c:f>
              <c:numCache>
                <c:formatCode>General</c:formatCode>
                <c:ptCount val="101"/>
                <c:pt idx="0">
                  <c:v>0.23973399999999945</c:v>
                </c:pt>
                <c:pt idx="1">
                  <c:v>0.35560500000000017</c:v>
                </c:pt>
                <c:pt idx="2">
                  <c:v>0.66340699999999764</c:v>
                </c:pt>
                <c:pt idx="3">
                  <c:v>0.33670400000000034</c:v>
                </c:pt>
                <c:pt idx="4">
                  <c:v>0.29890499999999887</c:v>
                </c:pt>
                <c:pt idx="5">
                  <c:v>0.4681390000000003</c:v>
                </c:pt>
                <c:pt idx="6">
                  <c:v>0.63582899999999998</c:v>
                </c:pt>
                <c:pt idx="7">
                  <c:v>4.6300000000021324E-3</c:v>
                </c:pt>
                <c:pt idx="8">
                  <c:v>0.57021099999999847</c:v>
                </c:pt>
                <c:pt idx="9">
                  <c:v>0.39209100000000197</c:v>
                </c:pt>
                <c:pt idx="10">
                  <c:v>0.52143699999999793</c:v>
                </c:pt>
                <c:pt idx="11">
                  <c:v>0.47648499999999916</c:v>
                </c:pt>
                <c:pt idx="12">
                  <c:v>0.7986309999999992</c:v>
                </c:pt>
                <c:pt idx="13">
                  <c:v>0.67273799999999984</c:v>
                </c:pt>
                <c:pt idx="14">
                  <c:v>0.50148400000000093</c:v>
                </c:pt>
                <c:pt idx="15">
                  <c:v>0.85970599999999697</c:v>
                </c:pt>
                <c:pt idx="16">
                  <c:v>0.61087299999999956</c:v>
                </c:pt>
                <c:pt idx="17">
                  <c:v>0.8067019999999967</c:v>
                </c:pt>
                <c:pt idx="18">
                  <c:v>0.93223900000000004</c:v>
                </c:pt>
                <c:pt idx="19">
                  <c:v>0.96477599999999542</c:v>
                </c:pt>
                <c:pt idx="20">
                  <c:v>0.91340099999999902</c:v>
                </c:pt>
                <c:pt idx="21">
                  <c:v>1.0121409999999995</c:v>
                </c:pt>
                <c:pt idx="22">
                  <c:v>1.2265079999999988</c:v>
                </c:pt>
                <c:pt idx="23">
                  <c:v>1.0366479999999998</c:v>
                </c:pt>
                <c:pt idx="24">
                  <c:v>1.2759629999999995</c:v>
                </c:pt>
                <c:pt idx="25">
                  <c:v>1.5170730000000001</c:v>
                </c:pt>
                <c:pt idx="26">
                  <c:v>1.5163679999999984</c:v>
                </c:pt>
                <c:pt idx="27">
                  <c:v>1.1934300000000007</c:v>
                </c:pt>
                <c:pt idx="28">
                  <c:v>1.1423170000000005</c:v>
                </c:pt>
                <c:pt idx="29">
                  <c:v>1.8757489999999994</c:v>
                </c:pt>
                <c:pt idx="30">
                  <c:v>1.5494420000000015</c:v>
                </c:pt>
                <c:pt idx="31">
                  <c:v>1.0785879999999977</c:v>
                </c:pt>
                <c:pt idx="32">
                  <c:v>1.5905169999999984</c:v>
                </c:pt>
                <c:pt idx="33">
                  <c:v>1.4272129999999992</c:v>
                </c:pt>
                <c:pt idx="34">
                  <c:v>1.3840860000000028</c:v>
                </c:pt>
                <c:pt idx="35">
                  <c:v>1.3524370000000001</c:v>
                </c:pt>
                <c:pt idx="36">
                  <c:v>1.4715800000000008</c:v>
                </c:pt>
                <c:pt idx="37">
                  <c:v>1.784172000000001</c:v>
                </c:pt>
                <c:pt idx="38">
                  <c:v>1.5994930000000001</c:v>
                </c:pt>
                <c:pt idx="39">
                  <c:v>1.8407919999999995</c:v>
                </c:pt>
                <c:pt idx="40">
                  <c:v>2.1898490000000019</c:v>
                </c:pt>
                <c:pt idx="41">
                  <c:v>2.5784129999999998</c:v>
                </c:pt>
                <c:pt idx="42">
                  <c:v>2.2134190000000022</c:v>
                </c:pt>
                <c:pt idx="43">
                  <c:v>2.6638520000000026</c:v>
                </c:pt>
                <c:pt idx="44">
                  <c:v>2.3177040000000027</c:v>
                </c:pt>
                <c:pt idx="45">
                  <c:v>1.9940500000000005</c:v>
                </c:pt>
                <c:pt idx="46">
                  <c:v>2.588279</c:v>
                </c:pt>
                <c:pt idx="47">
                  <c:v>2.5919110000000001</c:v>
                </c:pt>
                <c:pt idx="48">
                  <c:v>2.3798879999999998</c:v>
                </c:pt>
                <c:pt idx="49">
                  <c:v>2.4060980000000001</c:v>
                </c:pt>
                <c:pt idx="50">
                  <c:v>2.3920780000000001</c:v>
                </c:pt>
                <c:pt idx="51">
                  <c:v>2.3713389999999999</c:v>
                </c:pt>
                <c:pt idx="52">
                  <c:v>2.3704640000000001</c:v>
                </c:pt>
                <c:pt idx="53">
                  <c:v>2.4023729999999999</c:v>
                </c:pt>
                <c:pt idx="54">
                  <c:v>2.4250510000000007</c:v>
                </c:pt>
                <c:pt idx="55">
                  <c:v>2.3889049999999998</c:v>
                </c:pt>
                <c:pt idx="56">
                  <c:v>2.3070650000000001</c:v>
                </c:pt>
                <c:pt idx="57">
                  <c:v>2.2968120000000001</c:v>
                </c:pt>
                <c:pt idx="58">
                  <c:v>2.301647</c:v>
                </c:pt>
                <c:pt idx="59">
                  <c:v>2.2988100000000005</c:v>
                </c:pt>
                <c:pt idx="60">
                  <c:v>2.2988610000000005</c:v>
                </c:pt>
                <c:pt idx="61">
                  <c:v>2.3007890000000004</c:v>
                </c:pt>
                <c:pt idx="62">
                  <c:v>2.2984290000000001</c:v>
                </c:pt>
                <c:pt idx="63">
                  <c:v>2.2956850000000002</c:v>
                </c:pt>
                <c:pt idx="64">
                  <c:v>2.2957670000000001</c:v>
                </c:pt>
                <c:pt idx="65">
                  <c:v>2.3103560000000001</c:v>
                </c:pt>
                <c:pt idx="66">
                  <c:v>2.3230500000000003</c:v>
                </c:pt>
                <c:pt idx="67">
                  <c:v>2.3292209999999995</c:v>
                </c:pt>
                <c:pt idx="68">
                  <c:v>2.3473679999999999</c:v>
                </c:pt>
                <c:pt idx="69">
                  <c:v>2.3616070000000002</c:v>
                </c:pt>
                <c:pt idx="70">
                  <c:v>2.3716339999999998</c:v>
                </c:pt>
                <c:pt idx="71">
                  <c:v>2.3716339999999998</c:v>
                </c:pt>
                <c:pt idx="72">
                  <c:v>2.1828420000000008</c:v>
                </c:pt>
                <c:pt idx="73">
                  <c:v>1.9940500000000023</c:v>
                </c:pt>
                <c:pt idx="74">
                  <c:v>1.9940500000000023</c:v>
                </c:pt>
                <c:pt idx="75">
                  <c:v>2.1626910000000001</c:v>
                </c:pt>
                <c:pt idx="76">
                  <c:v>2.2519970000000002</c:v>
                </c:pt>
                <c:pt idx="77">
                  <c:v>2.3008129999999998</c:v>
                </c:pt>
                <c:pt idx="78">
                  <c:v>2.3458759999999996</c:v>
                </c:pt>
                <c:pt idx="79">
                  <c:v>2.3811879999999999</c:v>
                </c:pt>
                <c:pt idx="80">
                  <c:v>2.451479</c:v>
                </c:pt>
                <c:pt idx="81">
                  <c:v>2.4287659999999995</c:v>
                </c:pt>
                <c:pt idx="82">
                  <c:v>2.4265840000000005</c:v>
                </c:pt>
                <c:pt idx="83">
                  <c:v>2.4559379999999997</c:v>
                </c:pt>
                <c:pt idx="84">
                  <c:v>2.4642020000000002</c:v>
                </c:pt>
                <c:pt idx="85">
                  <c:v>2.4194279999999999</c:v>
                </c:pt>
                <c:pt idx="86">
                  <c:v>2.3370740000000003</c:v>
                </c:pt>
                <c:pt idx="87">
                  <c:v>2.3178609999999997</c:v>
                </c:pt>
                <c:pt idx="88">
                  <c:v>2.3138749999999995</c:v>
                </c:pt>
                <c:pt idx="89">
                  <c:v>2.2964059999999997</c:v>
                </c:pt>
                <c:pt idx="90">
                  <c:v>2.297606</c:v>
                </c:pt>
                <c:pt idx="91">
                  <c:v>2.284872</c:v>
                </c:pt>
                <c:pt idx="92">
                  <c:v>2.2758249999999998</c:v>
                </c:pt>
                <c:pt idx="93">
                  <c:v>2.2808249999999997</c:v>
                </c:pt>
                <c:pt idx="94">
                  <c:v>2.2712960000000004</c:v>
                </c:pt>
                <c:pt idx="95">
                  <c:v>2.2601279999999999</c:v>
                </c:pt>
                <c:pt idx="96">
                  <c:v>2.2714460000000001</c:v>
                </c:pt>
                <c:pt idx="97">
                  <c:v>2.2756949999999998</c:v>
                </c:pt>
                <c:pt idx="98">
                  <c:v>2.2700400000000003</c:v>
                </c:pt>
                <c:pt idx="99">
                  <c:v>2.2843170000000006</c:v>
                </c:pt>
                <c:pt idx="100">
                  <c:v>2.2821620000000005</c:v>
                </c:pt>
              </c:numCache>
            </c:numRef>
          </c:val>
        </c:ser>
        <c:ser>
          <c:idx val="0"/>
          <c:order val="1"/>
          <c:tx>
            <c:strRef>
              <c:f>Sheet1!$A$3</c:f>
              <c:strCache>
                <c:ptCount val="1"/>
                <c:pt idx="0">
                  <c:v>Natural Gas Plant Liquids</c:v>
                </c:pt>
              </c:strCache>
            </c:strRef>
          </c:tx>
          <c:spPr>
            <a:solidFill>
              <a:srgbClr val="FFC702"/>
            </a:solidFill>
            <a:ln w="25400">
              <a:noFill/>
            </a:ln>
          </c:spPr>
          <c:cat>
            <c:numRef>
              <c:f>Sheet1!$B$1:$CX$1</c:f>
              <c:numCache>
                <c:formatCode>General</c:formatCode>
                <c:ptCount val="10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pt idx="75">
                  <c:v>2015</c:v>
                </c:pt>
                <c:pt idx="80">
                  <c:v>2020</c:v>
                </c:pt>
                <c:pt idx="85">
                  <c:v>2025</c:v>
                </c:pt>
                <c:pt idx="90">
                  <c:v>2030</c:v>
                </c:pt>
                <c:pt idx="95">
                  <c:v>2035</c:v>
                </c:pt>
                <c:pt idx="100">
                  <c:v>2040</c:v>
                </c:pt>
              </c:numCache>
            </c:numRef>
          </c:cat>
          <c:val>
            <c:numRef>
              <c:f>Sheet1!$B$3:$CX$3</c:f>
              <c:numCache>
                <c:formatCode>General</c:formatCode>
                <c:ptCount val="101"/>
                <c:pt idx="0">
                  <c:v>1.6600440000000001</c:v>
                </c:pt>
                <c:pt idx="1">
                  <c:v>1.692644</c:v>
                </c:pt>
                <c:pt idx="2">
                  <c:v>1.74376</c:v>
                </c:pt>
                <c:pt idx="3">
                  <c:v>1.7381450000000001</c:v>
                </c:pt>
                <c:pt idx="4">
                  <c:v>1.68794</c:v>
                </c:pt>
                <c:pt idx="5">
                  <c:v>1.632762</c:v>
                </c:pt>
                <c:pt idx="6">
                  <c:v>1.6039480000000002</c:v>
                </c:pt>
                <c:pt idx="7">
                  <c:v>1.617685</c:v>
                </c:pt>
                <c:pt idx="8">
                  <c:v>1.5673589999999999</c:v>
                </c:pt>
                <c:pt idx="9">
                  <c:v>1.5836250000000001</c:v>
                </c:pt>
                <c:pt idx="10">
                  <c:v>1.5731890000000002</c:v>
                </c:pt>
                <c:pt idx="11">
                  <c:v>1.6085480000000001</c:v>
                </c:pt>
                <c:pt idx="12">
                  <c:v>1.550349</c:v>
                </c:pt>
                <c:pt idx="13">
                  <c:v>1.5587010000000001</c:v>
                </c:pt>
                <c:pt idx="14">
                  <c:v>1.6297190000000001</c:v>
                </c:pt>
                <c:pt idx="15">
                  <c:v>1.6092</c:v>
                </c:pt>
                <c:pt idx="16">
                  <c:v>1.5506849999999999</c:v>
                </c:pt>
                <c:pt idx="17">
                  <c:v>1.595318</c:v>
                </c:pt>
                <c:pt idx="18">
                  <c:v>1.6248420000000001</c:v>
                </c:pt>
                <c:pt idx="19">
                  <c:v>1.5455479999999999</c:v>
                </c:pt>
                <c:pt idx="20">
                  <c:v>1.5589010000000001</c:v>
                </c:pt>
                <c:pt idx="21">
                  <c:v>1.6593370000000001</c:v>
                </c:pt>
                <c:pt idx="22">
                  <c:v>1.697208</c:v>
                </c:pt>
                <c:pt idx="23">
                  <c:v>1.7356659999999999</c:v>
                </c:pt>
                <c:pt idx="24">
                  <c:v>1.726575</c:v>
                </c:pt>
                <c:pt idx="25">
                  <c:v>1.762189</c:v>
                </c:pt>
                <c:pt idx="26">
                  <c:v>1.830109</c:v>
                </c:pt>
                <c:pt idx="27">
                  <c:v>1.817167</c:v>
                </c:pt>
                <c:pt idx="28">
                  <c:v>1.7594580000000002</c:v>
                </c:pt>
                <c:pt idx="29">
                  <c:v>1.8496440000000001</c:v>
                </c:pt>
                <c:pt idx="30">
                  <c:v>1.9109700000000001</c:v>
                </c:pt>
                <c:pt idx="31">
                  <c:v>1.868395</c:v>
                </c:pt>
                <c:pt idx="32">
                  <c:v>1.8802410000000001</c:v>
                </c:pt>
                <c:pt idx="33">
                  <c:v>1.7192049999999999</c:v>
                </c:pt>
                <c:pt idx="34">
                  <c:v>1.809156</c:v>
                </c:pt>
                <c:pt idx="35">
                  <c:v>1.7169949999999998</c:v>
                </c:pt>
                <c:pt idx="36">
                  <c:v>1.7387779999999999</c:v>
                </c:pt>
                <c:pt idx="37">
                  <c:v>1.7829970000000002</c:v>
                </c:pt>
                <c:pt idx="38">
                  <c:v>1.7836669999999999</c:v>
                </c:pt>
                <c:pt idx="39">
                  <c:v>1.909929</c:v>
                </c:pt>
                <c:pt idx="40">
                  <c:v>2.0740250000000002</c:v>
                </c:pt>
                <c:pt idx="41">
                  <c:v>2.2160680000000004</c:v>
                </c:pt>
                <c:pt idx="42">
                  <c:v>2.40794</c:v>
                </c:pt>
                <c:pt idx="43">
                  <c:v>2.6056360000000001</c:v>
                </c:pt>
                <c:pt idx="44">
                  <c:v>3.0145149999999998</c:v>
                </c:pt>
                <c:pt idx="45">
                  <c:v>3.2873009999999998</c:v>
                </c:pt>
                <c:pt idx="46">
                  <c:v>3.454602</c:v>
                </c:pt>
                <c:pt idx="47">
                  <c:v>3.724043</c:v>
                </c:pt>
                <c:pt idx="48">
                  <c:v>4.2837180000000004</c:v>
                </c:pt>
                <c:pt idx="49">
                  <c:v>4.450723</c:v>
                </c:pt>
                <c:pt idx="50">
                  <c:v>4.5698249999999998</c:v>
                </c:pt>
                <c:pt idx="51">
                  <c:v>4.6506780000000001</c:v>
                </c:pt>
                <c:pt idx="52">
                  <c:v>4.6712210000000001</c:v>
                </c:pt>
                <c:pt idx="53">
                  <c:v>4.673</c:v>
                </c:pt>
                <c:pt idx="54">
                  <c:v>4.7168960000000002</c:v>
                </c:pt>
                <c:pt idx="55">
                  <c:v>4.7666899999999996</c:v>
                </c:pt>
                <c:pt idx="56">
                  <c:v>4.8228359999999997</c:v>
                </c:pt>
                <c:pt idx="57">
                  <c:v>4.85473</c:v>
                </c:pt>
                <c:pt idx="58">
                  <c:v>4.8402960000000004</c:v>
                </c:pt>
                <c:pt idx="59">
                  <c:v>4.8602499999999997</c:v>
                </c:pt>
                <c:pt idx="60">
                  <c:v>4.8966620000000001</c:v>
                </c:pt>
                <c:pt idx="61">
                  <c:v>4.9028499999999999</c:v>
                </c:pt>
                <c:pt idx="62">
                  <c:v>4.9006489999999996</c:v>
                </c:pt>
                <c:pt idx="63">
                  <c:v>4.9144439999999996</c:v>
                </c:pt>
                <c:pt idx="64">
                  <c:v>4.9346329999999998</c:v>
                </c:pt>
                <c:pt idx="65">
                  <c:v>4.9548269999999999</c:v>
                </c:pt>
                <c:pt idx="66">
                  <c:v>4.9717289999999998</c:v>
                </c:pt>
                <c:pt idx="67">
                  <c:v>4.975657</c:v>
                </c:pt>
                <c:pt idx="68">
                  <c:v>4.9547509999999999</c:v>
                </c:pt>
                <c:pt idx="69">
                  <c:v>4.9558119999999999</c:v>
                </c:pt>
                <c:pt idx="70">
                  <c:v>4.9901999999999997</c:v>
                </c:pt>
                <c:pt idx="71">
                  <c:v>4.9901999999999997</c:v>
                </c:pt>
                <c:pt idx="72">
                  <c:v>4.1387504999999996</c:v>
                </c:pt>
                <c:pt idx="73">
                  <c:v>3.2873009999999998</c:v>
                </c:pt>
                <c:pt idx="74">
                  <c:v>3.2873009999999998</c:v>
                </c:pt>
                <c:pt idx="75">
                  <c:v>3.2539940000000001</c:v>
                </c:pt>
                <c:pt idx="76">
                  <c:v>3.6080610000000002</c:v>
                </c:pt>
                <c:pt idx="77">
                  <c:v>3.9321290000000002</c:v>
                </c:pt>
                <c:pt idx="78">
                  <c:v>4.5787500000000003</c:v>
                </c:pt>
                <c:pt idx="79">
                  <c:v>4.9531400000000003</c:v>
                </c:pt>
                <c:pt idx="80">
                  <c:v>5.0870579999999999</c:v>
                </c:pt>
                <c:pt idx="81">
                  <c:v>5.2074809999999996</c:v>
                </c:pt>
                <c:pt idx="82">
                  <c:v>5.2763450000000001</c:v>
                </c:pt>
                <c:pt idx="83">
                  <c:v>5.2949469999999996</c:v>
                </c:pt>
                <c:pt idx="84">
                  <c:v>5.3771310000000003</c:v>
                </c:pt>
                <c:pt idx="85">
                  <c:v>5.4503459999999997</c:v>
                </c:pt>
                <c:pt idx="86">
                  <c:v>5.5060200000000004</c:v>
                </c:pt>
                <c:pt idx="87">
                  <c:v>5.5709569999999999</c:v>
                </c:pt>
                <c:pt idx="88">
                  <c:v>5.5899460000000003</c:v>
                </c:pt>
                <c:pt idx="89">
                  <c:v>5.6432979999999997</c:v>
                </c:pt>
                <c:pt idx="90">
                  <c:v>5.7219139999999999</c:v>
                </c:pt>
                <c:pt idx="91">
                  <c:v>5.8011530000000002</c:v>
                </c:pt>
                <c:pt idx="92">
                  <c:v>5.8612349999999998</c:v>
                </c:pt>
                <c:pt idx="93">
                  <c:v>5.8988550000000002</c:v>
                </c:pt>
                <c:pt idx="94">
                  <c:v>5.9542859999999997</c:v>
                </c:pt>
                <c:pt idx="95">
                  <c:v>6.0010849999999998</c:v>
                </c:pt>
                <c:pt idx="96">
                  <c:v>6.0468909999999996</c:v>
                </c:pt>
                <c:pt idx="97">
                  <c:v>6.0785499999999999</c:v>
                </c:pt>
                <c:pt idx="98">
                  <c:v>6.1278259999999998</c:v>
                </c:pt>
                <c:pt idx="99">
                  <c:v>6.1941129999999998</c:v>
                </c:pt>
                <c:pt idx="100">
                  <c:v>6.2370650000000003</c:v>
                </c:pt>
              </c:numCache>
            </c:numRef>
          </c:val>
        </c:ser>
        <c:ser>
          <c:idx val="7"/>
          <c:order val="2"/>
          <c:tx>
            <c:strRef>
              <c:f>Sheet1!$A$4</c:f>
              <c:strCache>
                <c:ptCount val="1"/>
                <c:pt idx="0">
                  <c:v>Crude Oil</c:v>
                </c:pt>
              </c:strCache>
            </c:strRef>
          </c:tx>
          <c:spPr>
            <a:solidFill>
              <a:srgbClr val="5D9732"/>
            </a:solidFill>
            <a:ln>
              <a:noFill/>
            </a:ln>
          </c:spPr>
          <c:cat>
            <c:numRef>
              <c:f>Sheet1!$B$1:$CX$1</c:f>
              <c:numCache>
                <c:formatCode>General</c:formatCode>
                <c:ptCount val="10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pt idx="75">
                  <c:v>2015</c:v>
                </c:pt>
                <c:pt idx="80">
                  <c:v>2020</c:v>
                </c:pt>
                <c:pt idx="85">
                  <c:v>2025</c:v>
                </c:pt>
                <c:pt idx="90">
                  <c:v>2030</c:v>
                </c:pt>
                <c:pt idx="95">
                  <c:v>2035</c:v>
                </c:pt>
                <c:pt idx="100">
                  <c:v>2040</c:v>
                </c:pt>
              </c:numCache>
            </c:numRef>
          </c:cat>
          <c:val>
            <c:numRef>
              <c:f>Sheet1!$B$4:$CX$4</c:f>
              <c:numCache>
                <c:formatCode>General</c:formatCode>
                <c:ptCount val="101"/>
                <c:pt idx="0">
                  <c:v>9.6368489999999998</c:v>
                </c:pt>
                <c:pt idx="1">
                  <c:v>9.4627780000000001</c:v>
                </c:pt>
                <c:pt idx="2">
                  <c:v>9.4408960000000004</c:v>
                </c:pt>
                <c:pt idx="3">
                  <c:v>9.2079529999999998</c:v>
                </c:pt>
                <c:pt idx="4">
                  <c:v>8.7742050000000003</c:v>
                </c:pt>
                <c:pt idx="5">
                  <c:v>8.3747369999999997</c:v>
                </c:pt>
                <c:pt idx="6">
                  <c:v>8.1316389999999998</c:v>
                </c:pt>
                <c:pt idx="7">
                  <c:v>8.2445620000000002</c:v>
                </c:pt>
                <c:pt idx="8">
                  <c:v>8.7074410000000011</c:v>
                </c:pt>
                <c:pt idx="9">
                  <c:v>8.5515340000000002</c:v>
                </c:pt>
                <c:pt idx="10">
                  <c:v>8.5966260000000005</c:v>
                </c:pt>
                <c:pt idx="11">
                  <c:v>8.5715730000000008</c:v>
                </c:pt>
                <c:pt idx="12">
                  <c:v>8.6485339999999997</c:v>
                </c:pt>
                <c:pt idx="13">
                  <c:v>8.6876680000000004</c:v>
                </c:pt>
                <c:pt idx="14">
                  <c:v>8.8789509999999989</c:v>
                </c:pt>
                <c:pt idx="15">
                  <c:v>8.9713780000000014</c:v>
                </c:pt>
                <c:pt idx="16">
                  <c:v>8.680142</c:v>
                </c:pt>
                <c:pt idx="17">
                  <c:v>8.3489779999999989</c:v>
                </c:pt>
                <c:pt idx="18">
                  <c:v>8.1396890000000006</c:v>
                </c:pt>
                <c:pt idx="19">
                  <c:v>7.6130770000000005</c:v>
                </c:pt>
                <c:pt idx="20">
                  <c:v>7.3553069999999998</c:v>
                </c:pt>
                <c:pt idx="21">
                  <c:v>7.4165450000000002</c:v>
                </c:pt>
                <c:pt idx="22">
                  <c:v>7.171125</c:v>
                </c:pt>
                <c:pt idx="23">
                  <c:v>6.8466649999999998</c:v>
                </c:pt>
                <c:pt idx="24">
                  <c:v>6.6615789999999997</c:v>
                </c:pt>
                <c:pt idx="25">
                  <c:v>6.5596389999999998</c:v>
                </c:pt>
                <c:pt idx="26">
                  <c:v>6.4645270000000004</c:v>
                </c:pt>
                <c:pt idx="27">
                  <c:v>6.4515919999999998</c:v>
                </c:pt>
                <c:pt idx="28">
                  <c:v>6.2518329999999995</c:v>
                </c:pt>
                <c:pt idx="29">
                  <c:v>5.8814579999999994</c:v>
                </c:pt>
                <c:pt idx="30">
                  <c:v>5.2506040000000009</c:v>
                </c:pt>
                <c:pt idx="31">
                  <c:v>5.2404010000000003</c:v>
                </c:pt>
                <c:pt idx="32">
                  <c:v>5.1990780000000001</c:v>
                </c:pt>
                <c:pt idx="33">
                  <c:v>5.1082999999999998</c:v>
                </c:pt>
                <c:pt idx="34">
                  <c:v>4.8889949999999995</c:v>
                </c:pt>
                <c:pt idx="35">
                  <c:v>4.5958220000000001</c:v>
                </c:pt>
                <c:pt idx="36">
                  <c:v>4.4705919999999999</c:v>
                </c:pt>
                <c:pt idx="37">
                  <c:v>4.4143789999999994</c:v>
                </c:pt>
                <c:pt idx="38">
                  <c:v>4.2331370000000001</c:v>
                </c:pt>
                <c:pt idx="39">
                  <c:v>4.5160850000000003</c:v>
                </c:pt>
                <c:pt idx="40">
                  <c:v>4.4465709999999996</c:v>
                </c:pt>
                <c:pt idx="41">
                  <c:v>4.1542829999999995</c:v>
                </c:pt>
                <c:pt idx="42">
                  <c:v>4.1367209999999996</c:v>
                </c:pt>
                <c:pt idx="43">
                  <c:v>4.2401970000000002</c:v>
                </c:pt>
                <c:pt idx="44">
                  <c:v>4.431635</c:v>
                </c:pt>
                <c:pt idx="45">
                  <c:v>4.5384379999999984</c:v>
                </c:pt>
                <c:pt idx="46">
                  <c:v>4.5656000000000008</c:v>
                </c:pt>
                <c:pt idx="47">
                  <c:v>4.3653009999999997</c:v>
                </c:pt>
                <c:pt idx="48">
                  <c:v>4.3671130000000007</c:v>
                </c:pt>
                <c:pt idx="49">
                  <c:v>4.3065110000000004</c:v>
                </c:pt>
                <c:pt idx="50">
                  <c:v>4.2973270000000001</c:v>
                </c:pt>
                <c:pt idx="51">
                  <c:v>4.2539829999999998</c:v>
                </c:pt>
                <c:pt idx="52">
                  <c:v>4.1619320000000002</c:v>
                </c:pt>
                <c:pt idx="53">
                  <c:v>4.0369659999999996</c:v>
                </c:pt>
                <c:pt idx="54">
                  <c:v>3.9624920000000001</c:v>
                </c:pt>
                <c:pt idx="55">
                  <c:v>3.9284609999999995</c:v>
                </c:pt>
                <c:pt idx="56">
                  <c:v>3.8901389999999996</c:v>
                </c:pt>
                <c:pt idx="57">
                  <c:v>3.8310219999999999</c:v>
                </c:pt>
                <c:pt idx="58">
                  <c:v>3.818378</c:v>
                </c:pt>
                <c:pt idx="59">
                  <c:v>3.8269890000000011</c:v>
                </c:pt>
                <c:pt idx="60">
                  <c:v>3.8131950000000003</c:v>
                </c:pt>
                <c:pt idx="61">
                  <c:v>3.852818000000001</c:v>
                </c:pt>
                <c:pt idx="62">
                  <c:v>3.8567819999999999</c:v>
                </c:pt>
                <c:pt idx="63">
                  <c:v>3.8350739999999996</c:v>
                </c:pt>
                <c:pt idx="64">
                  <c:v>3.9115179999999992</c:v>
                </c:pt>
                <c:pt idx="65">
                  <c:v>3.9483869999999994</c:v>
                </c:pt>
                <c:pt idx="66">
                  <c:v>3.9923159999999998</c:v>
                </c:pt>
                <c:pt idx="67">
                  <c:v>4.0571759999999992</c:v>
                </c:pt>
                <c:pt idx="68">
                  <c:v>4.1098769999999991</c:v>
                </c:pt>
                <c:pt idx="69">
                  <c:v>4.1064290000000003</c:v>
                </c:pt>
                <c:pt idx="70">
                  <c:v>4.1826119999999989</c:v>
                </c:pt>
                <c:pt idx="71">
                  <c:v>4.1826119999999989</c:v>
                </c:pt>
                <c:pt idx="72">
                  <c:v>4.7075074999999984</c:v>
                </c:pt>
                <c:pt idx="73">
                  <c:v>5.2324029999999988</c:v>
                </c:pt>
                <c:pt idx="74">
                  <c:v>5.2324029999999988</c:v>
                </c:pt>
                <c:pt idx="75">
                  <c:v>4.271687</c:v>
                </c:pt>
                <c:pt idx="76">
                  <c:v>3.709058999999999</c:v>
                </c:pt>
                <c:pt idx="77">
                  <c:v>3.2895669999999999</c:v>
                </c:pt>
                <c:pt idx="78">
                  <c:v>3.4518319999999996</c:v>
                </c:pt>
                <c:pt idx="79">
                  <c:v>3.6074480000000007</c:v>
                </c:pt>
                <c:pt idx="80">
                  <c:v>3.7992470000000003</c:v>
                </c:pt>
                <c:pt idx="81">
                  <c:v>3.9630960000000002</c:v>
                </c:pt>
                <c:pt idx="82">
                  <c:v>3.8653429999999993</c:v>
                </c:pt>
                <c:pt idx="83">
                  <c:v>3.7588179999999998</c:v>
                </c:pt>
                <c:pt idx="84">
                  <c:v>3.6554699999999993</c:v>
                </c:pt>
                <c:pt idx="85">
                  <c:v>3.5104990000000011</c:v>
                </c:pt>
                <c:pt idx="86">
                  <c:v>3.5810650000000006</c:v>
                </c:pt>
                <c:pt idx="87">
                  <c:v>3.5806199999999997</c:v>
                </c:pt>
                <c:pt idx="88">
                  <c:v>3.6167990000000003</c:v>
                </c:pt>
                <c:pt idx="89">
                  <c:v>3.6446730000000009</c:v>
                </c:pt>
                <c:pt idx="90">
                  <c:v>3.6625569999999996</c:v>
                </c:pt>
                <c:pt idx="91">
                  <c:v>3.7678180000000001</c:v>
                </c:pt>
                <c:pt idx="92">
                  <c:v>3.9261240000000015</c:v>
                </c:pt>
                <c:pt idx="93">
                  <c:v>3.9793020000000006</c:v>
                </c:pt>
                <c:pt idx="94">
                  <c:v>4.1869639999999997</c:v>
                </c:pt>
                <c:pt idx="95">
                  <c:v>4.3522220000000011</c:v>
                </c:pt>
                <c:pt idx="96">
                  <c:v>4.5922000000000001</c:v>
                </c:pt>
                <c:pt idx="97">
                  <c:v>4.8592500000000012</c:v>
                </c:pt>
                <c:pt idx="98">
                  <c:v>5.3462760000000014</c:v>
                </c:pt>
                <c:pt idx="99">
                  <c:v>5.7601579999999988</c:v>
                </c:pt>
                <c:pt idx="100">
                  <c:v>6.1205610000000004</c:v>
                </c:pt>
              </c:numCache>
            </c:numRef>
          </c:val>
        </c:ser>
        <c:ser>
          <c:idx val="3"/>
          <c:order val="3"/>
          <c:tx>
            <c:strRef>
              <c:f>Sheet1!$A$5</c:f>
              <c:strCache>
                <c:ptCount val="1"/>
                <c:pt idx="0">
                  <c:v>Tight oil</c:v>
                </c:pt>
              </c:strCache>
            </c:strRef>
          </c:tx>
          <c:spPr>
            <a:solidFill>
              <a:srgbClr val="BD732A"/>
            </a:solidFill>
            <a:ln>
              <a:noFill/>
            </a:ln>
          </c:spPr>
          <c:cat>
            <c:numRef>
              <c:f>Sheet1!$B$1:$CX$1</c:f>
              <c:numCache>
                <c:formatCode>General</c:formatCode>
                <c:ptCount val="10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pt idx="75">
                  <c:v>2015</c:v>
                </c:pt>
                <c:pt idx="80">
                  <c:v>2020</c:v>
                </c:pt>
                <c:pt idx="85">
                  <c:v>2025</c:v>
                </c:pt>
                <c:pt idx="90">
                  <c:v>2030</c:v>
                </c:pt>
                <c:pt idx="95">
                  <c:v>2035</c:v>
                </c:pt>
                <c:pt idx="100">
                  <c:v>2040</c:v>
                </c:pt>
              </c:numCache>
            </c:numRef>
          </c:cat>
          <c:val>
            <c:numRef>
              <c:f>Sheet1!$B$5:$CX$5</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0.57099999999999995</c:v>
                </c:pt>
                <c:pt idx="31">
                  <c:v>0.56100000000000005</c:v>
                </c:pt>
                <c:pt idx="32">
                  <c:v>0.54500000000000004</c:v>
                </c:pt>
                <c:pt idx="33">
                  <c:v>0.54100000000000004</c:v>
                </c:pt>
                <c:pt idx="34">
                  <c:v>0.55200000000000005</c:v>
                </c:pt>
                <c:pt idx="35">
                  <c:v>0.58799999999999997</c:v>
                </c:pt>
                <c:pt idx="36">
                  <c:v>0.61599999999999999</c:v>
                </c:pt>
                <c:pt idx="37">
                  <c:v>0.66300000000000003</c:v>
                </c:pt>
                <c:pt idx="38">
                  <c:v>0.76800000000000002</c:v>
                </c:pt>
                <c:pt idx="39">
                  <c:v>0.83799999999999997</c:v>
                </c:pt>
                <c:pt idx="40">
                  <c:v>1.0289999999999999</c:v>
                </c:pt>
                <c:pt idx="41">
                  <c:v>1.4830000000000001</c:v>
                </c:pt>
                <c:pt idx="42">
                  <c:v>2.339</c:v>
                </c:pt>
                <c:pt idx="43">
                  <c:v>3.214</c:v>
                </c:pt>
                <c:pt idx="44">
                  <c:v>4.2767359999999996</c:v>
                </c:pt>
                <c:pt idx="45">
                  <c:v>4.886933</c:v>
                </c:pt>
                <c:pt idx="46">
                  <c:v>4.270537</c:v>
                </c:pt>
                <c:pt idx="47">
                  <c:v>4.1892240000000003</c:v>
                </c:pt>
                <c:pt idx="48">
                  <c:v>4.644082</c:v>
                </c:pt>
                <c:pt idx="49">
                  <c:v>4.878266</c:v>
                </c:pt>
                <c:pt idx="50">
                  <c:v>5.0800460000000003</c:v>
                </c:pt>
                <c:pt idx="51">
                  <c:v>5.1503610000000002</c:v>
                </c:pt>
                <c:pt idx="52">
                  <c:v>5.2158759999999997</c:v>
                </c:pt>
                <c:pt idx="53">
                  <c:v>5.3373299999999997</c:v>
                </c:pt>
                <c:pt idx="54">
                  <c:v>5.4409169999999998</c:v>
                </c:pt>
                <c:pt idx="55">
                  <c:v>5.505674</c:v>
                </c:pt>
                <c:pt idx="56">
                  <c:v>5.6514629999999997</c:v>
                </c:pt>
                <c:pt idx="57">
                  <c:v>5.8142290000000001</c:v>
                </c:pt>
                <c:pt idx="58">
                  <c:v>5.9535159999999996</c:v>
                </c:pt>
                <c:pt idx="59">
                  <c:v>6.1325649999999996</c:v>
                </c:pt>
                <c:pt idx="60">
                  <c:v>6.2480349999999998</c:v>
                </c:pt>
                <c:pt idx="61">
                  <c:v>6.3223029999999998</c:v>
                </c:pt>
                <c:pt idx="62">
                  <c:v>6.4407810000000003</c:v>
                </c:pt>
                <c:pt idx="63">
                  <c:v>6.5934350000000004</c:v>
                </c:pt>
                <c:pt idx="64">
                  <c:v>6.6191680000000002</c:v>
                </c:pt>
                <c:pt idx="65">
                  <c:v>6.7166009999999998</c:v>
                </c:pt>
                <c:pt idx="66">
                  <c:v>6.8189950000000001</c:v>
                </c:pt>
                <c:pt idx="67">
                  <c:v>6.8698670000000002</c:v>
                </c:pt>
                <c:pt idx="68">
                  <c:v>6.900112</c:v>
                </c:pt>
                <c:pt idx="69">
                  <c:v>6.9843820000000001</c:v>
                </c:pt>
                <c:pt idx="70">
                  <c:v>7.0771680000000003</c:v>
                </c:pt>
                <c:pt idx="71">
                  <c:v>7.0771680000000003</c:v>
                </c:pt>
                <c:pt idx="72">
                  <c:v>5.6350680000000004</c:v>
                </c:pt>
                <c:pt idx="73">
                  <c:v>4.1929679999999996</c:v>
                </c:pt>
                <c:pt idx="74">
                  <c:v>4.1929679999999996</c:v>
                </c:pt>
                <c:pt idx="75">
                  <c:v>5.1531099999999999</c:v>
                </c:pt>
                <c:pt idx="76">
                  <c:v>5.4929490000000003</c:v>
                </c:pt>
                <c:pt idx="77">
                  <c:v>5.9178879999999996</c:v>
                </c:pt>
                <c:pt idx="78">
                  <c:v>6.5691170000000003</c:v>
                </c:pt>
                <c:pt idx="79">
                  <c:v>7.1017599999999996</c:v>
                </c:pt>
                <c:pt idx="80">
                  <c:v>7.4466469999999996</c:v>
                </c:pt>
                <c:pt idx="81">
                  <c:v>7.6076180000000004</c:v>
                </c:pt>
                <c:pt idx="82">
                  <c:v>7.8934259999999998</c:v>
                </c:pt>
                <c:pt idx="83">
                  <c:v>8.1518169999999994</c:v>
                </c:pt>
                <c:pt idx="84">
                  <c:v>8.5533619999999999</c:v>
                </c:pt>
                <c:pt idx="85">
                  <c:v>8.9126429999999992</c:v>
                </c:pt>
                <c:pt idx="86">
                  <c:v>9.0545229999999997</c:v>
                </c:pt>
                <c:pt idx="87">
                  <c:v>9.3000070000000008</c:v>
                </c:pt>
                <c:pt idx="88">
                  <c:v>9.5503669999999996</c:v>
                </c:pt>
                <c:pt idx="89">
                  <c:v>9.9027049999999992</c:v>
                </c:pt>
                <c:pt idx="90">
                  <c:v>10.230471</c:v>
                </c:pt>
                <c:pt idx="91">
                  <c:v>10.472885</c:v>
                </c:pt>
                <c:pt idx="92">
                  <c:v>10.693059999999999</c:v>
                </c:pt>
                <c:pt idx="93">
                  <c:v>10.884762</c:v>
                </c:pt>
                <c:pt idx="94">
                  <c:v>11.080588000000001</c:v>
                </c:pt>
                <c:pt idx="95">
                  <c:v>11.243145999999999</c:v>
                </c:pt>
                <c:pt idx="96">
                  <c:v>11.369232</c:v>
                </c:pt>
                <c:pt idx="97">
                  <c:v>11.46421</c:v>
                </c:pt>
                <c:pt idx="98">
                  <c:v>11.51374</c:v>
                </c:pt>
                <c:pt idx="99">
                  <c:v>11.543341</c:v>
                </c:pt>
                <c:pt idx="100">
                  <c:v>11.564401999999999</c:v>
                </c:pt>
              </c:numCache>
            </c:numRef>
          </c:val>
        </c:ser>
        <c:ser>
          <c:idx val="1"/>
          <c:order val="4"/>
          <c:tx>
            <c:strRef>
              <c:f>Sheet1!$A$6</c:f>
              <c:strCache>
                <c:ptCount val="1"/>
                <c:pt idx="0">
                  <c:v>Net Petroleum and Biofuels Imports</c:v>
                </c:pt>
              </c:strCache>
            </c:strRef>
          </c:tx>
          <c:spPr>
            <a:solidFill>
              <a:srgbClr val="000000"/>
            </a:solidFill>
            <a:ln>
              <a:noFill/>
            </a:ln>
          </c:spPr>
          <c:cat>
            <c:numRef>
              <c:f>Sheet1!$B$1:$CX$1</c:f>
              <c:numCache>
                <c:formatCode>General</c:formatCode>
                <c:ptCount val="10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pt idx="75">
                  <c:v>2015</c:v>
                </c:pt>
                <c:pt idx="80">
                  <c:v>2020</c:v>
                </c:pt>
                <c:pt idx="85">
                  <c:v>2025</c:v>
                </c:pt>
                <c:pt idx="90">
                  <c:v>2030</c:v>
                </c:pt>
                <c:pt idx="95">
                  <c:v>2035</c:v>
                </c:pt>
                <c:pt idx="100">
                  <c:v>2040</c:v>
                </c:pt>
              </c:numCache>
            </c:numRef>
          </c:cat>
          <c:val>
            <c:numRef>
              <c:f>Sheet1!$B$6:$CX$6</c:f>
              <c:numCache>
                <c:formatCode>General</c:formatCode>
                <c:ptCount val="101"/>
                <c:pt idx="0">
                  <c:v>3.1605590000000001</c:v>
                </c:pt>
                <c:pt idx="1">
                  <c:v>3.7014659999999999</c:v>
                </c:pt>
                <c:pt idx="2">
                  <c:v>4.5189210000000006</c:v>
                </c:pt>
                <c:pt idx="3">
                  <c:v>6.024877</c:v>
                </c:pt>
                <c:pt idx="4">
                  <c:v>5.8916599999999999</c:v>
                </c:pt>
                <c:pt idx="5">
                  <c:v>5.8463209999999997</c:v>
                </c:pt>
                <c:pt idx="6">
                  <c:v>7.0896499999999998</c:v>
                </c:pt>
                <c:pt idx="7">
                  <c:v>8.5645419999999994</c:v>
                </c:pt>
                <c:pt idx="8">
                  <c:v>8.0016110000000005</c:v>
                </c:pt>
                <c:pt idx="9">
                  <c:v>7.98529</c:v>
                </c:pt>
                <c:pt idx="10">
                  <c:v>6.3646090000000006</c:v>
                </c:pt>
                <c:pt idx="11">
                  <c:v>5.4010899999999999</c:v>
                </c:pt>
                <c:pt idx="12">
                  <c:v>4.2982060000000004</c:v>
                </c:pt>
                <c:pt idx="13">
                  <c:v>4.3120269999999996</c:v>
                </c:pt>
                <c:pt idx="14">
                  <c:v>4.7154610000000003</c:v>
                </c:pt>
                <c:pt idx="15">
                  <c:v>4.2861339999999997</c:v>
                </c:pt>
                <c:pt idx="16">
                  <c:v>5.4389269999999996</c:v>
                </c:pt>
                <c:pt idx="17">
                  <c:v>5.9140480000000002</c:v>
                </c:pt>
                <c:pt idx="18">
                  <c:v>6.5865400000000003</c:v>
                </c:pt>
                <c:pt idx="19">
                  <c:v>7.2017520000000008</c:v>
                </c:pt>
                <c:pt idx="20">
                  <c:v>7.1608869999999998</c:v>
                </c:pt>
                <c:pt idx="21">
                  <c:v>6.625813</c:v>
                </c:pt>
                <c:pt idx="22">
                  <c:v>6.9380139999999999</c:v>
                </c:pt>
                <c:pt idx="23">
                  <c:v>7.6177520000000003</c:v>
                </c:pt>
                <c:pt idx="24">
                  <c:v>8.0540420000000008</c:v>
                </c:pt>
                <c:pt idx="25">
                  <c:v>7.8856890000000002</c:v>
                </c:pt>
                <c:pt idx="26">
                  <c:v>8.4978999999999996</c:v>
                </c:pt>
                <c:pt idx="27">
                  <c:v>9.1581150000000004</c:v>
                </c:pt>
                <c:pt idx="28">
                  <c:v>9.7635319999999997</c:v>
                </c:pt>
                <c:pt idx="29">
                  <c:v>9.9124860000000012</c:v>
                </c:pt>
                <c:pt idx="30">
                  <c:v>10.419060999999999</c:v>
                </c:pt>
                <c:pt idx="31">
                  <c:v>10.900323</c:v>
                </c:pt>
                <c:pt idx="32">
                  <c:v>10.546468000000001</c:v>
                </c:pt>
                <c:pt idx="33">
                  <c:v>11.237789000000001</c:v>
                </c:pt>
                <c:pt idx="34">
                  <c:v>12.096913000000001</c:v>
                </c:pt>
                <c:pt idx="35">
                  <c:v>12.548907999999999</c:v>
                </c:pt>
                <c:pt idx="36">
                  <c:v>12.390468</c:v>
                </c:pt>
                <c:pt idx="37">
                  <c:v>12.035830000000001</c:v>
                </c:pt>
                <c:pt idx="38">
                  <c:v>11.113667</c:v>
                </c:pt>
                <c:pt idx="39">
                  <c:v>9.6665939999999999</c:v>
                </c:pt>
                <c:pt idx="40">
                  <c:v>9.4406809999999997</c:v>
                </c:pt>
                <c:pt idx="41">
                  <c:v>8.4503080000000015</c:v>
                </c:pt>
                <c:pt idx="42">
                  <c:v>7.3931339999999999</c:v>
                </c:pt>
                <c:pt idx="43">
                  <c:v>6.2374429999999998</c:v>
                </c:pt>
                <c:pt idx="44">
                  <c:v>5.0650240000000002</c:v>
                </c:pt>
                <c:pt idx="45">
                  <c:v>4.7065460000000003</c:v>
                </c:pt>
                <c:pt idx="46">
                  <c:v>4.6578530000000002</c:v>
                </c:pt>
                <c:pt idx="47">
                  <c:v>4.8626910000000008</c:v>
                </c:pt>
                <c:pt idx="48">
                  <c:v>4.1650219999999996</c:v>
                </c:pt>
                <c:pt idx="49">
                  <c:v>3.9831490000000001</c:v>
                </c:pt>
                <c:pt idx="50">
                  <c:v>3.7359220000000004</c:v>
                </c:pt>
                <c:pt idx="51">
                  <c:v>3.6278220000000001</c:v>
                </c:pt>
                <c:pt idx="52">
                  <c:v>3.568352</c:v>
                </c:pt>
                <c:pt idx="53">
                  <c:v>3.5169320000000002</c:v>
                </c:pt>
                <c:pt idx="54">
                  <c:v>3.3807309999999995</c:v>
                </c:pt>
                <c:pt idx="55">
                  <c:v>3.2783180000000001</c:v>
                </c:pt>
                <c:pt idx="56">
                  <c:v>3.1221170000000003</c:v>
                </c:pt>
                <c:pt idx="57">
                  <c:v>2.9055230000000001</c:v>
                </c:pt>
                <c:pt idx="58">
                  <c:v>2.6901299999999999</c:v>
                </c:pt>
                <c:pt idx="59">
                  <c:v>2.4244659999999993</c:v>
                </c:pt>
                <c:pt idx="60">
                  <c:v>2.2604799999999994</c:v>
                </c:pt>
                <c:pt idx="61">
                  <c:v>2.1392679999999991</c:v>
                </c:pt>
                <c:pt idx="62">
                  <c:v>2.0366400000000002</c:v>
                </c:pt>
                <c:pt idx="63">
                  <c:v>1.9270180000000006</c:v>
                </c:pt>
                <c:pt idx="64">
                  <c:v>1.853507</c:v>
                </c:pt>
                <c:pt idx="65">
                  <c:v>1.7347350000000004</c:v>
                </c:pt>
                <c:pt idx="66">
                  <c:v>1.6192249999999995</c:v>
                </c:pt>
                <c:pt idx="67">
                  <c:v>1.5818199999999998</c:v>
                </c:pt>
                <c:pt idx="68">
                  <c:v>1.6053539999999997</c:v>
                </c:pt>
                <c:pt idx="69">
                  <c:v>1.6017160000000004</c:v>
                </c:pt>
                <c:pt idx="70">
                  <c:v>1.4947839999999997</c:v>
                </c:pt>
                <c:pt idx="71">
                  <c:v>1.4947839999999997</c:v>
                </c:pt>
                <c:pt idx="72">
                  <c:v>3.1006650000000002</c:v>
                </c:pt>
                <c:pt idx="73">
                  <c:v>4.7065460000000003</c:v>
                </c:pt>
                <c:pt idx="74">
                  <c:v>4.7065460000000003</c:v>
                </c:pt>
                <c:pt idx="75">
                  <c:v>4.6156329999999999</c:v>
                </c:pt>
                <c:pt idx="76">
                  <c:v>4.3305319999999989</c:v>
                </c:pt>
                <c:pt idx="77">
                  <c:v>4.112673</c:v>
                </c:pt>
                <c:pt idx="78">
                  <c:v>2.8879080000000004</c:v>
                </c:pt>
                <c:pt idx="79">
                  <c:v>1.95244</c:v>
                </c:pt>
                <c:pt idx="80">
                  <c:v>1.2501000000000002</c:v>
                </c:pt>
                <c:pt idx="81">
                  <c:v>0.78682200000000035</c:v>
                </c:pt>
                <c:pt idx="82">
                  <c:v>0.475026</c:v>
                </c:pt>
                <c:pt idx="83">
                  <c:v>0.28097200000000022</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ser>
        <c:ser>
          <c:idx val="4"/>
          <c:order val="5"/>
          <c:tx>
            <c:strRef>
              <c:f>Sheet1!$A$7</c:f>
              <c:strCache>
                <c:ptCount val="1"/>
                <c:pt idx="0">
                  <c:v>Net Exports</c:v>
                </c:pt>
              </c:strCache>
            </c:strRef>
          </c:tx>
          <c:spPr>
            <a:pattFill prst="wdDnDiag">
              <a:fgClr>
                <a:srgbClr val="BD732A"/>
              </a:fgClr>
              <a:bgClr>
                <a:srgbClr val="FFFFFF"/>
              </a:bgClr>
            </a:pattFill>
            <a:ln w="25400">
              <a:noFill/>
            </a:ln>
          </c:spPr>
          <c:cat>
            <c:numRef>
              <c:f>Sheet1!$B$1:$CX$1</c:f>
              <c:numCache>
                <c:formatCode>General</c:formatCode>
                <c:ptCount val="10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pt idx="75">
                  <c:v>2015</c:v>
                </c:pt>
                <c:pt idx="80">
                  <c:v>2020</c:v>
                </c:pt>
                <c:pt idx="85">
                  <c:v>2025</c:v>
                </c:pt>
                <c:pt idx="90">
                  <c:v>2030</c:v>
                </c:pt>
                <c:pt idx="95">
                  <c:v>2035</c:v>
                </c:pt>
                <c:pt idx="100">
                  <c:v>2040</c:v>
                </c:pt>
              </c:numCache>
            </c:numRef>
          </c:cat>
          <c:val>
            <c:numRef>
              <c:f>Sheet1!$B$7:$CX$7</c:f>
              <c:numCache>
                <c:formatCode>General</c:formatCode>
                <c:ptCount val="101"/>
                <c:pt idx="84">
                  <c:v>-0.11051900000000021</c:v>
                </c:pt>
                <c:pt idx="85">
                  <c:v>-0.36351100000000014</c:v>
                </c:pt>
                <c:pt idx="86">
                  <c:v>-0.58071000000000017</c:v>
                </c:pt>
                <c:pt idx="87">
                  <c:v>-0.91630499999999959</c:v>
                </c:pt>
                <c:pt idx="88">
                  <c:v>-1.2985650000000002</c:v>
                </c:pt>
                <c:pt idx="89">
                  <c:v>-1.7346739999999996</c:v>
                </c:pt>
                <c:pt idx="90">
                  <c:v>-2.1092270000000002</c:v>
                </c:pt>
                <c:pt idx="91">
                  <c:v>-2.5125929999999994</c:v>
                </c:pt>
                <c:pt idx="92">
                  <c:v>-2.9086200000000004</c:v>
                </c:pt>
                <c:pt idx="93">
                  <c:v>-3.1427109999999998</c:v>
                </c:pt>
                <c:pt idx="94">
                  <c:v>-3.5320110000000002</c:v>
                </c:pt>
                <c:pt idx="95">
                  <c:v>-3.8474550000000001</c:v>
                </c:pt>
                <c:pt idx="96">
                  <c:v>-4.1692579999999992</c:v>
                </c:pt>
                <c:pt idx="97">
                  <c:v>-4.4386659999999996</c:v>
                </c:pt>
                <c:pt idx="98">
                  <c:v>-4.8958960000000005</c:v>
                </c:pt>
                <c:pt idx="99">
                  <c:v>-5.2957849999999995</c:v>
                </c:pt>
                <c:pt idx="100">
                  <c:v>-5.5728359999999997</c:v>
                </c:pt>
              </c:numCache>
            </c:numRef>
          </c:val>
        </c:ser>
        <c:dLbls>
          <c:showLegendKey val="0"/>
          <c:showVal val="0"/>
          <c:showCatName val="0"/>
          <c:showSerName val="0"/>
          <c:showPercent val="0"/>
          <c:showBubbleSize val="0"/>
        </c:dLbls>
        <c:axId val="174796208"/>
        <c:axId val="174796768"/>
      </c:areaChart>
      <c:catAx>
        <c:axId val="174796208"/>
        <c:scaling>
          <c:orientation val="minMax"/>
        </c:scaling>
        <c:delete val="0"/>
        <c:axPos val="b"/>
        <c:numFmt formatCode="General" sourceLinked="0"/>
        <c:majorTickMark val="out"/>
        <c:minorTickMark val="none"/>
        <c:tickLblPos val="nextTo"/>
        <c:spPr>
          <a:ln>
            <a:solidFill>
              <a:srgbClr val="000000"/>
            </a:solidFill>
          </a:ln>
        </c:spPr>
        <c:txPr>
          <a:bodyPr rot="0" vert="horz"/>
          <a:lstStyle/>
          <a:p>
            <a:pPr>
              <a:defRPr/>
            </a:pPr>
            <a:endParaRPr lang="en-US"/>
          </a:p>
        </c:txPr>
        <c:crossAx val="174796768"/>
        <c:crosses val="autoZero"/>
        <c:auto val="1"/>
        <c:lblAlgn val="ctr"/>
        <c:lblOffset val="100"/>
        <c:tickLblSkip val="10"/>
        <c:tickMarkSkip val="10"/>
        <c:noMultiLvlLbl val="0"/>
      </c:catAx>
      <c:valAx>
        <c:axId val="174796768"/>
        <c:scaling>
          <c:orientation val="minMax"/>
          <c:max val="27"/>
          <c:min val="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a:pPr>
            <a:endParaRPr lang="en-US"/>
          </a:p>
        </c:txPr>
        <c:crossAx val="174796208"/>
        <c:crosses val="autoZero"/>
        <c:crossBetween val="midCat"/>
        <c:majorUnit val="5"/>
      </c:valAx>
    </c:plotArea>
    <c:plotVisOnly val="1"/>
    <c:dispBlanksAs val="zero"/>
    <c:showDLblsOverMax val="0"/>
  </c:chart>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6.5989847715736072E-2"/>
          <c:w val="0.75546647990279325"/>
          <c:h val="0.80456852791878153"/>
        </c:manualLayout>
      </c:layout>
      <c:areaChart>
        <c:grouping val="stacked"/>
        <c:varyColors val="0"/>
        <c:ser>
          <c:idx val="0"/>
          <c:order val="0"/>
          <c:tx>
            <c:strRef>
              <c:f>Sheet1!$A$2</c:f>
              <c:strCache>
                <c:ptCount val="1"/>
                <c:pt idx="0">
                  <c:v>Alaska</c:v>
                </c:pt>
              </c:strCache>
            </c:strRef>
          </c:tx>
          <c:spPr>
            <a:solidFill>
              <a:srgbClr val="003953"/>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Sheet1!$B$2:$AZ$2</c:f>
              <c:numCache>
                <c:formatCode>General</c:formatCode>
                <c:ptCount val="51"/>
                <c:pt idx="0">
                  <c:v>0.38143100000000002</c:v>
                </c:pt>
                <c:pt idx="1">
                  <c:v>0.40938200000000002</c:v>
                </c:pt>
                <c:pt idx="2">
                  <c:v>0.41159299999999999</c:v>
                </c:pt>
                <c:pt idx="3">
                  <c:v>0.39809299999999997</c:v>
                </c:pt>
                <c:pt idx="4">
                  <c:v>0.52445699999999995</c:v>
                </c:pt>
                <c:pt idx="5">
                  <c:v>0.434498</c:v>
                </c:pt>
                <c:pt idx="6">
                  <c:v>0.44237500000000002</c:v>
                </c:pt>
                <c:pt idx="7">
                  <c:v>0.42677599999999999</c:v>
                </c:pt>
                <c:pt idx="8">
                  <c:v>0.42652800000000002</c:v>
                </c:pt>
                <c:pt idx="9">
                  <c:v>0.42455500000000002</c:v>
                </c:pt>
                <c:pt idx="10">
                  <c:v>0.41967100000000002</c:v>
                </c:pt>
                <c:pt idx="11">
                  <c:v>0.43529099999999998</c:v>
                </c:pt>
                <c:pt idx="12">
                  <c:v>0.428595</c:v>
                </c:pt>
                <c:pt idx="13">
                  <c:v>0.45644099999999999</c:v>
                </c:pt>
                <c:pt idx="14">
                  <c:v>0.438855</c:v>
                </c:pt>
                <c:pt idx="15">
                  <c:v>0.45932600000000001</c:v>
                </c:pt>
                <c:pt idx="16">
                  <c:v>0.42008600000000001</c:v>
                </c:pt>
                <c:pt idx="17">
                  <c:v>0.40715299999999999</c:v>
                </c:pt>
                <c:pt idx="18">
                  <c:v>0.37410500000000002</c:v>
                </c:pt>
                <c:pt idx="19">
                  <c:v>0.37415199999999998</c:v>
                </c:pt>
                <c:pt idx="20">
                  <c:v>0.35339100000000001</c:v>
                </c:pt>
                <c:pt idx="21">
                  <c:v>0.334671</c:v>
                </c:pt>
                <c:pt idx="22">
                  <c:v>0.329789</c:v>
                </c:pt>
                <c:pt idx="23">
                  <c:v>0.31750299999999998</c:v>
                </c:pt>
                <c:pt idx="24">
                  <c:v>0.32342900000000002</c:v>
                </c:pt>
                <c:pt idx="25">
                  <c:v>0.290572</c:v>
                </c:pt>
                <c:pt idx="26">
                  <c:v>0.30038799999999999</c:v>
                </c:pt>
                <c:pt idx="27">
                  <c:v>0.295485</c:v>
                </c:pt>
                <c:pt idx="28">
                  <c:v>0.29503299999999999</c:v>
                </c:pt>
                <c:pt idx="29">
                  <c:v>0.29492499999999999</c:v>
                </c:pt>
                <c:pt idx="30">
                  <c:v>0.29309200000000002</c:v>
                </c:pt>
                <c:pt idx="31">
                  <c:v>0.29189900000000002</c:v>
                </c:pt>
                <c:pt idx="32">
                  <c:v>0.28972700000000001</c:v>
                </c:pt>
                <c:pt idx="33">
                  <c:v>0.28833700000000001</c:v>
                </c:pt>
                <c:pt idx="34">
                  <c:v>0.28698000000000001</c:v>
                </c:pt>
                <c:pt idx="35">
                  <c:v>0.28579700000000002</c:v>
                </c:pt>
                <c:pt idx="36">
                  <c:v>0.28475499999999998</c:v>
                </c:pt>
                <c:pt idx="37">
                  <c:v>0.28348200000000001</c:v>
                </c:pt>
                <c:pt idx="38">
                  <c:v>0.28232800000000002</c:v>
                </c:pt>
                <c:pt idx="39">
                  <c:v>0.28133799999999998</c:v>
                </c:pt>
                <c:pt idx="40">
                  <c:v>0.28037699999999999</c:v>
                </c:pt>
                <c:pt idx="41">
                  <c:v>0.27953600000000001</c:v>
                </c:pt>
                <c:pt idx="42">
                  <c:v>0.27880899999999997</c:v>
                </c:pt>
                <c:pt idx="43">
                  <c:v>0.278221</c:v>
                </c:pt>
                <c:pt idx="44">
                  <c:v>0.27779100000000001</c:v>
                </c:pt>
                <c:pt idx="45">
                  <c:v>0.27741300000000002</c:v>
                </c:pt>
                <c:pt idx="46">
                  <c:v>0.27716000000000002</c:v>
                </c:pt>
                <c:pt idx="47">
                  <c:v>0.27693699999999999</c:v>
                </c:pt>
                <c:pt idx="48">
                  <c:v>0.27681099999999997</c:v>
                </c:pt>
                <c:pt idx="49">
                  <c:v>0.27670400000000001</c:v>
                </c:pt>
                <c:pt idx="50">
                  <c:v>0.27672000000000002</c:v>
                </c:pt>
              </c:numCache>
            </c:numRef>
          </c:val>
        </c:ser>
        <c:ser>
          <c:idx val="2"/>
          <c:order val="1"/>
          <c:tx>
            <c:strRef>
              <c:f>Sheet1!$A$3</c:f>
              <c:strCache>
                <c:ptCount val="1"/>
                <c:pt idx="0">
                  <c:v>Lower 48 Offshore</c:v>
                </c:pt>
              </c:strCache>
            </c:strRef>
          </c:tx>
          <c:spPr>
            <a:solidFill>
              <a:srgbClr val="FFC702"/>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Sheet1!$B$3:$AZ$3</c:f>
              <c:numCache>
                <c:formatCode>General</c:formatCode>
                <c:ptCount val="51"/>
                <c:pt idx="0">
                  <c:v>5.3334799999999998</c:v>
                </c:pt>
                <c:pt idx="1">
                  <c:v>5.0845180000000001</c:v>
                </c:pt>
                <c:pt idx="2">
                  <c:v>4.9496409999999997</c:v>
                </c:pt>
                <c:pt idx="3">
                  <c:v>5.0921890000000003</c:v>
                </c:pt>
                <c:pt idx="4">
                  <c:v>5.3883349999999997</c:v>
                </c:pt>
                <c:pt idx="5">
                  <c:v>5.3286280000000001</c:v>
                </c:pt>
                <c:pt idx="6">
                  <c:v>5.5270979999999996</c:v>
                </c:pt>
                <c:pt idx="7">
                  <c:v>5.5097079999999998</c:v>
                </c:pt>
                <c:pt idx="8">
                  <c:v>5.4457610000000001</c:v>
                </c:pt>
                <c:pt idx="9">
                  <c:v>5.3688700000000003</c:v>
                </c:pt>
                <c:pt idx="10">
                  <c:v>5.1748260000000004</c:v>
                </c:pt>
                <c:pt idx="11">
                  <c:v>5.3283800000000001</c:v>
                </c:pt>
                <c:pt idx="12">
                  <c:v>4.7506529999999998</c:v>
                </c:pt>
                <c:pt idx="13">
                  <c:v>4.7584569999999999</c:v>
                </c:pt>
                <c:pt idx="14">
                  <c:v>4.2175149999999997</c:v>
                </c:pt>
                <c:pt idx="15">
                  <c:v>3.3657859999999999</c:v>
                </c:pt>
                <c:pt idx="16">
                  <c:v>3.096139</c:v>
                </c:pt>
                <c:pt idx="17">
                  <c:v>2.9841579999999999</c:v>
                </c:pt>
                <c:pt idx="18">
                  <c:v>2.6834769999999999</c:v>
                </c:pt>
                <c:pt idx="19">
                  <c:v>2.7041270000000002</c:v>
                </c:pt>
                <c:pt idx="20">
                  <c:v>2.438761</c:v>
                </c:pt>
                <c:pt idx="21">
                  <c:v>1.875014</c:v>
                </c:pt>
                <c:pt idx="22">
                  <c:v>1.569529</c:v>
                </c:pt>
                <c:pt idx="23">
                  <c:v>1.4117420000000001</c:v>
                </c:pt>
                <c:pt idx="24">
                  <c:v>1.3571</c:v>
                </c:pt>
                <c:pt idx="25">
                  <c:v>1.696377</c:v>
                </c:pt>
                <c:pt idx="26">
                  <c:v>1.43286</c:v>
                </c:pt>
                <c:pt idx="27">
                  <c:v>1.3918060000000001</c:v>
                </c:pt>
                <c:pt idx="28">
                  <c:v>1.4345429999999999</c:v>
                </c:pt>
                <c:pt idx="29">
                  <c:v>1.4015899999999999</c:v>
                </c:pt>
                <c:pt idx="30">
                  <c:v>1.3868959999999999</c:v>
                </c:pt>
                <c:pt idx="31">
                  <c:v>1.306244</c:v>
                </c:pt>
                <c:pt idx="32">
                  <c:v>1.2428300000000001</c:v>
                </c:pt>
                <c:pt idx="33">
                  <c:v>1.2123949999999999</c:v>
                </c:pt>
                <c:pt idx="34">
                  <c:v>1.209192</c:v>
                </c:pt>
                <c:pt idx="35">
                  <c:v>1.212437</c:v>
                </c:pt>
                <c:pt idx="36">
                  <c:v>1.205713</c:v>
                </c:pt>
                <c:pt idx="37">
                  <c:v>1.1995009999999999</c:v>
                </c:pt>
                <c:pt idx="38">
                  <c:v>1.2272130000000001</c:v>
                </c:pt>
                <c:pt idx="39">
                  <c:v>1.2897320000000001</c:v>
                </c:pt>
                <c:pt idx="40">
                  <c:v>1.3265070000000001</c:v>
                </c:pt>
                <c:pt idx="41">
                  <c:v>1.4264730000000001</c:v>
                </c:pt>
                <c:pt idx="42">
                  <c:v>1.4549810000000001</c:v>
                </c:pt>
                <c:pt idx="43">
                  <c:v>1.473868</c:v>
                </c:pt>
                <c:pt idx="44">
                  <c:v>1.594006</c:v>
                </c:pt>
                <c:pt idx="45">
                  <c:v>1.6545019999999999</c:v>
                </c:pt>
                <c:pt idx="46">
                  <c:v>1.7122189999999999</c:v>
                </c:pt>
                <c:pt idx="47">
                  <c:v>1.7008859999999999</c:v>
                </c:pt>
                <c:pt idx="48">
                  <c:v>1.6829510000000001</c:v>
                </c:pt>
                <c:pt idx="49">
                  <c:v>1.6347640000000001</c:v>
                </c:pt>
                <c:pt idx="50">
                  <c:v>1.665143</c:v>
                </c:pt>
              </c:numCache>
            </c:numRef>
          </c:val>
        </c:ser>
        <c:ser>
          <c:idx val="3"/>
          <c:order val="2"/>
          <c:tx>
            <c:strRef>
              <c:f>Sheet1!$A$4</c:f>
              <c:strCache>
                <c:ptCount val="1"/>
                <c:pt idx="0">
                  <c:v>Coalbed methane</c:v>
                </c:pt>
              </c:strCache>
            </c:strRef>
          </c:tx>
          <c:spPr>
            <a:solidFill>
              <a:srgbClr val="000000"/>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Sheet1!$B$4:$AZ$4</c:f>
              <c:numCache>
                <c:formatCode>General</c:formatCode>
                <c:ptCount val="51"/>
                <c:pt idx="0">
                  <c:v>0.22001599999999999</c:v>
                </c:pt>
                <c:pt idx="1">
                  <c:v>0.33441599999999999</c:v>
                </c:pt>
                <c:pt idx="2">
                  <c:v>0.496033</c:v>
                </c:pt>
                <c:pt idx="3">
                  <c:v>0.62653999999999999</c:v>
                </c:pt>
                <c:pt idx="4">
                  <c:v>0.74358500000000005</c:v>
                </c:pt>
                <c:pt idx="5">
                  <c:v>0.80955500000000002</c:v>
                </c:pt>
                <c:pt idx="6">
                  <c:v>0.84484199999999998</c:v>
                </c:pt>
                <c:pt idx="7">
                  <c:v>0.96078600000000003</c:v>
                </c:pt>
                <c:pt idx="8">
                  <c:v>1.051957</c:v>
                </c:pt>
                <c:pt idx="9">
                  <c:v>1.095434</c:v>
                </c:pt>
                <c:pt idx="10">
                  <c:v>1.216008</c:v>
                </c:pt>
                <c:pt idx="11">
                  <c:v>1.348813</c:v>
                </c:pt>
                <c:pt idx="12">
                  <c:v>1.4186970000000001</c:v>
                </c:pt>
                <c:pt idx="13">
                  <c:v>1.481266</c:v>
                </c:pt>
                <c:pt idx="14">
                  <c:v>1.5164550000000001</c:v>
                </c:pt>
                <c:pt idx="15">
                  <c:v>1.5538289999999999</c:v>
                </c:pt>
                <c:pt idx="16">
                  <c:v>1.6291450000000001</c:v>
                </c:pt>
                <c:pt idx="17">
                  <c:v>1.666436</c:v>
                </c:pt>
                <c:pt idx="18">
                  <c:v>1.7749200000000001</c:v>
                </c:pt>
                <c:pt idx="19">
                  <c:v>1.7678990000000001</c:v>
                </c:pt>
                <c:pt idx="20">
                  <c:v>1.692882</c:v>
                </c:pt>
                <c:pt idx="21">
                  <c:v>1.5796829999999999</c:v>
                </c:pt>
                <c:pt idx="22">
                  <c:v>1.446661</c:v>
                </c:pt>
                <c:pt idx="23">
                  <c:v>1.259422</c:v>
                </c:pt>
                <c:pt idx="24">
                  <c:v>1.1560010000000001</c:v>
                </c:pt>
                <c:pt idx="25">
                  <c:v>1.2414099999999999</c:v>
                </c:pt>
                <c:pt idx="26">
                  <c:v>1.087755</c:v>
                </c:pt>
                <c:pt idx="27">
                  <c:v>1.081572</c:v>
                </c:pt>
                <c:pt idx="28">
                  <c:v>1.0782849999999999</c:v>
                </c:pt>
                <c:pt idx="29">
                  <c:v>1.0521940000000001</c:v>
                </c:pt>
                <c:pt idx="30">
                  <c:v>1.0443439999999999</c:v>
                </c:pt>
                <c:pt idx="31">
                  <c:v>1.025938</c:v>
                </c:pt>
                <c:pt idx="32">
                  <c:v>1.023641</c:v>
                </c:pt>
                <c:pt idx="33">
                  <c:v>1.0326709999999999</c:v>
                </c:pt>
                <c:pt idx="34">
                  <c:v>1.0249710000000001</c:v>
                </c:pt>
                <c:pt idx="35">
                  <c:v>1.024356</c:v>
                </c:pt>
                <c:pt idx="36">
                  <c:v>1.010432</c:v>
                </c:pt>
                <c:pt idx="37">
                  <c:v>0.99161600000000005</c:v>
                </c:pt>
                <c:pt idx="38">
                  <c:v>0.97381499999999999</c:v>
                </c:pt>
                <c:pt idx="39">
                  <c:v>0.95983399999999996</c:v>
                </c:pt>
                <c:pt idx="40">
                  <c:v>0.94410899999999998</c:v>
                </c:pt>
                <c:pt idx="41">
                  <c:v>0.92564000000000002</c:v>
                </c:pt>
                <c:pt idx="42">
                  <c:v>0.913242</c:v>
                </c:pt>
                <c:pt idx="43">
                  <c:v>0.88896299999999995</c:v>
                </c:pt>
                <c:pt idx="44">
                  <c:v>0.87554799999999999</c:v>
                </c:pt>
                <c:pt idx="45">
                  <c:v>0.85323499999999997</c:v>
                </c:pt>
                <c:pt idx="46">
                  <c:v>0.83624799999999999</c:v>
                </c:pt>
                <c:pt idx="47">
                  <c:v>0.814994</c:v>
                </c:pt>
                <c:pt idx="48">
                  <c:v>0.80191800000000002</c:v>
                </c:pt>
                <c:pt idx="49">
                  <c:v>0.79176500000000005</c:v>
                </c:pt>
                <c:pt idx="50">
                  <c:v>0.77784399999999998</c:v>
                </c:pt>
              </c:numCache>
            </c:numRef>
          </c:val>
        </c:ser>
        <c:ser>
          <c:idx val="7"/>
          <c:order val="3"/>
          <c:tx>
            <c:strRef>
              <c:f>Sheet1!$A$5</c:f>
              <c:strCache>
                <c:ptCount val="1"/>
                <c:pt idx="0">
                  <c:v>Other Onshore</c:v>
                </c:pt>
              </c:strCache>
            </c:strRef>
          </c:tx>
          <c:spPr>
            <a:solidFill>
              <a:srgbClr val="A33340"/>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Sheet1!$B$5:$AZ$5</c:f>
              <c:numCache>
                <c:formatCode>General</c:formatCode>
                <c:ptCount val="51"/>
                <c:pt idx="0">
                  <c:v>8.0965810000000005</c:v>
                </c:pt>
                <c:pt idx="1">
                  <c:v>7.9980599999999997</c:v>
                </c:pt>
                <c:pt idx="2">
                  <c:v>8.0002150000000007</c:v>
                </c:pt>
                <c:pt idx="3">
                  <c:v>7.7482769999999999</c:v>
                </c:pt>
                <c:pt idx="4">
                  <c:v>7.7918320000000003</c:v>
                </c:pt>
                <c:pt idx="5">
                  <c:v>7.6624689999999998</c:v>
                </c:pt>
                <c:pt idx="6">
                  <c:v>7.5382870000000004</c:v>
                </c:pt>
                <c:pt idx="7">
                  <c:v>7.2555969999999999</c:v>
                </c:pt>
                <c:pt idx="8">
                  <c:v>7.1282899999999998</c:v>
                </c:pt>
                <c:pt idx="9">
                  <c:v>6.9127390000000002</c:v>
                </c:pt>
                <c:pt idx="10">
                  <c:v>7.0893329999999999</c:v>
                </c:pt>
                <c:pt idx="11">
                  <c:v>6.8843719999999999</c:v>
                </c:pt>
                <c:pt idx="12">
                  <c:v>6.5706629999999997</c:v>
                </c:pt>
                <c:pt idx="13">
                  <c:v>6.4333450000000001</c:v>
                </c:pt>
                <c:pt idx="14">
                  <c:v>6.3126259999999998</c:v>
                </c:pt>
                <c:pt idx="15">
                  <c:v>6.1337700000000002</c:v>
                </c:pt>
                <c:pt idx="16">
                  <c:v>6.1447859999999999</c:v>
                </c:pt>
                <c:pt idx="17">
                  <c:v>6.1310310000000001</c:v>
                </c:pt>
                <c:pt idx="18">
                  <c:v>6.1704629999999998</c:v>
                </c:pt>
                <c:pt idx="19">
                  <c:v>5.5074860000000001</c:v>
                </c:pt>
                <c:pt idx="20">
                  <c:v>5.0694460000000001</c:v>
                </c:pt>
                <c:pt idx="21">
                  <c:v>5.1401450000000004</c:v>
                </c:pt>
                <c:pt idx="22">
                  <c:v>5.2607169999999996</c:v>
                </c:pt>
                <c:pt idx="23">
                  <c:v>5.4475769999999999</c:v>
                </c:pt>
                <c:pt idx="24">
                  <c:v>5.7893140000000001</c:v>
                </c:pt>
                <c:pt idx="25">
                  <c:v>5.3196279999999998</c:v>
                </c:pt>
                <c:pt idx="26">
                  <c:v>5.3542019999999999</c:v>
                </c:pt>
                <c:pt idx="27">
                  <c:v>5.2346539999999999</c:v>
                </c:pt>
                <c:pt idx="28">
                  <c:v>5.0994419999999998</c:v>
                </c:pt>
                <c:pt idx="29">
                  <c:v>4.9568060000000003</c:v>
                </c:pt>
                <c:pt idx="30">
                  <c:v>4.8968829999999999</c:v>
                </c:pt>
                <c:pt idx="31">
                  <c:v>4.7016450000000001</c:v>
                </c:pt>
                <c:pt idx="32">
                  <c:v>4.619624</c:v>
                </c:pt>
                <c:pt idx="33">
                  <c:v>4.5924769999999997</c:v>
                </c:pt>
                <c:pt idx="34">
                  <c:v>4.4758509999999996</c:v>
                </c:pt>
                <c:pt idx="35">
                  <c:v>4.3594949999999999</c:v>
                </c:pt>
                <c:pt idx="36">
                  <c:v>4.238632</c:v>
                </c:pt>
                <c:pt idx="37">
                  <c:v>4.1815959999999999</c:v>
                </c:pt>
                <c:pt idx="38">
                  <c:v>4.065976</c:v>
                </c:pt>
                <c:pt idx="39">
                  <c:v>4.0207829999999998</c:v>
                </c:pt>
                <c:pt idx="40">
                  <c:v>3.9665759999999999</c:v>
                </c:pt>
                <c:pt idx="41">
                  <c:v>3.900315</c:v>
                </c:pt>
                <c:pt idx="42">
                  <c:v>3.8701340000000002</c:v>
                </c:pt>
                <c:pt idx="43">
                  <c:v>3.8383509999999998</c:v>
                </c:pt>
                <c:pt idx="44">
                  <c:v>3.8039999999999998</c:v>
                </c:pt>
                <c:pt idx="45">
                  <c:v>3.786626</c:v>
                </c:pt>
                <c:pt idx="46">
                  <c:v>3.804465</c:v>
                </c:pt>
                <c:pt idx="47">
                  <c:v>3.8117700000000001</c:v>
                </c:pt>
                <c:pt idx="48">
                  <c:v>3.8232439999999999</c:v>
                </c:pt>
                <c:pt idx="49">
                  <c:v>3.8337729999999999</c:v>
                </c:pt>
                <c:pt idx="50">
                  <c:v>3.8488639999999998</c:v>
                </c:pt>
              </c:numCache>
            </c:numRef>
          </c:val>
        </c:ser>
        <c:ser>
          <c:idx val="9"/>
          <c:order val="4"/>
          <c:tx>
            <c:strRef>
              <c:f>Sheet1!$A$6</c:f>
              <c:strCache>
                <c:ptCount val="1"/>
                <c:pt idx="0">
                  <c:v>Tight gas</c:v>
                </c:pt>
              </c:strCache>
            </c:strRef>
          </c:tx>
          <c:spPr>
            <a:solidFill>
              <a:srgbClr val="BD732A"/>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Sheet1!$B$6:$AZ$6</c:f>
              <c:numCache>
                <c:formatCode>General</c:formatCode>
                <c:ptCount val="51"/>
                <c:pt idx="0">
                  <c:v>2.2091669999999999</c:v>
                </c:pt>
                <c:pt idx="1">
                  <c:v>2.2904279999999999</c:v>
                </c:pt>
                <c:pt idx="2">
                  <c:v>2.4264239999999999</c:v>
                </c:pt>
                <c:pt idx="3">
                  <c:v>2.736364</c:v>
                </c:pt>
                <c:pt idx="4">
                  <c:v>2.931816</c:v>
                </c:pt>
                <c:pt idx="5">
                  <c:v>2.9165299999999998</c:v>
                </c:pt>
                <c:pt idx="6">
                  <c:v>2.9934620000000001</c:v>
                </c:pt>
                <c:pt idx="7">
                  <c:v>3.126468</c:v>
                </c:pt>
                <c:pt idx="8">
                  <c:v>3.248014</c:v>
                </c:pt>
                <c:pt idx="9">
                  <c:v>3.2976390000000002</c:v>
                </c:pt>
                <c:pt idx="10">
                  <c:v>3.5081310000000001</c:v>
                </c:pt>
                <c:pt idx="11">
                  <c:v>3.7724540000000002</c:v>
                </c:pt>
                <c:pt idx="12">
                  <c:v>3.8861789999999998</c:v>
                </c:pt>
                <c:pt idx="13">
                  <c:v>4.054036</c:v>
                </c:pt>
                <c:pt idx="14">
                  <c:v>4.1814410000000004</c:v>
                </c:pt>
                <c:pt idx="15">
                  <c:v>4.5698879999999997</c:v>
                </c:pt>
                <c:pt idx="16">
                  <c:v>5.0174469999999998</c:v>
                </c:pt>
                <c:pt idx="17">
                  <c:v>5.425249</c:v>
                </c:pt>
                <c:pt idx="18">
                  <c:v>5.9597689999999997</c:v>
                </c:pt>
                <c:pt idx="19">
                  <c:v>5.860188</c:v>
                </c:pt>
                <c:pt idx="20">
                  <c:v>5.6020250000000003</c:v>
                </c:pt>
                <c:pt idx="21">
                  <c:v>5.5463690000000003</c:v>
                </c:pt>
                <c:pt idx="22">
                  <c:v>5.3815720000000002</c:v>
                </c:pt>
                <c:pt idx="23">
                  <c:v>5.0404679999999997</c:v>
                </c:pt>
                <c:pt idx="24">
                  <c:v>4.814692</c:v>
                </c:pt>
                <c:pt idx="25">
                  <c:v>5.0009550000000003</c:v>
                </c:pt>
                <c:pt idx="26">
                  <c:v>4.9107130000000003</c:v>
                </c:pt>
                <c:pt idx="27">
                  <c:v>4.9471040000000004</c:v>
                </c:pt>
                <c:pt idx="28">
                  <c:v>4.9940910000000001</c:v>
                </c:pt>
                <c:pt idx="29">
                  <c:v>4.9251519999999998</c:v>
                </c:pt>
                <c:pt idx="30">
                  <c:v>4.9183560000000002</c:v>
                </c:pt>
                <c:pt idx="31">
                  <c:v>4.8470560000000003</c:v>
                </c:pt>
                <c:pt idx="32">
                  <c:v>4.9170920000000002</c:v>
                </c:pt>
                <c:pt idx="33">
                  <c:v>5.1360849999999996</c:v>
                </c:pt>
                <c:pt idx="34">
                  <c:v>5.3038460000000001</c:v>
                </c:pt>
                <c:pt idx="35">
                  <c:v>5.4323230000000002</c:v>
                </c:pt>
                <c:pt idx="36">
                  <c:v>5.504143</c:v>
                </c:pt>
                <c:pt idx="37">
                  <c:v>5.6360840000000003</c:v>
                </c:pt>
                <c:pt idx="38">
                  <c:v>5.7795629999999996</c:v>
                </c:pt>
                <c:pt idx="39">
                  <c:v>5.9528850000000002</c:v>
                </c:pt>
                <c:pt idx="40">
                  <c:v>6.0839309999999998</c:v>
                </c:pt>
                <c:pt idx="41">
                  <c:v>6.1457980000000001</c:v>
                </c:pt>
                <c:pt idx="42">
                  <c:v>6.1836339999999996</c:v>
                </c:pt>
                <c:pt idx="43">
                  <c:v>6.23278</c:v>
                </c:pt>
                <c:pt idx="44">
                  <c:v>6.2446380000000001</c:v>
                </c:pt>
                <c:pt idx="45">
                  <c:v>6.3016759999999996</c:v>
                </c:pt>
                <c:pt idx="46">
                  <c:v>6.3616630000000001</c:v>
                </c:pt>
                <c:pt idx="47">
                  <c:v>6.393472</c:v>
                </c:pt>
                <c:pt idx="48">
                  <c:v>6.4359890000000002</c:v>
                </c:pt>
                <c:pt idx="49">
                  <c:v>6.5050129999999999</c:v>
                </c:pt>
                <c:pt idx="50">
                  <c:v>6.5468250000000001</c:v>
                </c:pt>
              </c:numCache>
            </c:numRef>
          </c:val>
        </c:ser>
        <c:ser>
          <c:idx val="5"/>
          <c:order val="5"/>
          <c:tx>
            <c:strRef>
              <c:f>Sheet1!$A$7</c:f>
              <c:strCache>
                <c:ptCount val="1"/>
                <c:pt idx="0">
                  <c:v>Shale gas</c:v>
                </c:pt>
              </c:strCache>
            </c:strRef>
          </c:tx>
          <c:spPr>
            <a:solidFill>
              <a:srgbClr val="5D9732"/>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Sheet1!$B$7:$AZ$7</c:f>
              <c:numCache>
                <c:formatCode>General</c:formatCode>
                <c:ptCount val="51"/>
                <c:pt idx="0">
                  <c:v>1.569</c:v>
                </c:pt>
                <c:pt idx="1">
                  <c:v>1.581</c:v>
                </c:pt>
                <c:pt idx="2">
                  <c:v>1.556</c:v>
                </c:pt>
                <c:pt idx="3">
                  <c:v>1.494</c:v>
                </c:pt>
                <c:pt idx="4">
                  <c:v>1.4410000000000001</c:v>
                </c:pt>
                <c:pt idx="5">
                  <c:v>1.4470000000000001</c:v>
                </c:pt>
                <c:pt idx="6">
                  <c:v>1.508</c:v>
                </c:pt>
                <c:pt idx="7">
                  <c:v>1.623</c:v>
                </c:pt>
                <c:pt idx="8">
                  <c:v>1.7230000000000001</c:v>
                </c:pt>
                <c:pt idx="9">
                  <c:v>1.7330000000000001</c:v>
                </c:pt>
                <c:pt idx="10">
                  <c:v>1.774</c:v>
                </c:pt>
                <c:pt idx="11">
                  <c:v>1.847</c:v>
                </c:pt>
                <c:pt idx="12">
                  <c:v>1.873</c:v>
                </c:pt>
                <c:pt idx="13">
                  <c:v>1.915</c:v>
                </c:pt>
                <c:pt idx="14">
                  <c:v>1.9239999999999999</c:v>
                </c:pt>
                <c:pt idx="15">
                  <c:v>1.968</c:v>
                </c:pt>
                <c:pt idx="16">
                  <c:v>2.1960000000000002</c:v>
                </c:pt>
                <c:pt idx="17">
                  <c:v>2.6520000000000001</c:v>
                </c:pt>
                <c:pt idx="18">
                  <c:v>3.351</c:v>
                </c:pt>
                <c:pt idx="19">
                  <c:v>4.41</c:v>
                </c:pt>
                <c:pt idx="20">
                  <c:v>6.1589989999999997</c:v>
                </c:pt>
                <c:pt idx="21">
                  <c:v>8.4259989999999991</c:v>
                </c:pt>
                <c:pt idx="22">
                  <c:v>10.045000999999999</c:v>
                </c:pt>
                <c:pt idx="23">
                  <c:v>10.856999</c:v>
                </c:pt>
                <c:pt idx="24">
                  <c:v>12.291001</c:v>
                </c:pt>
                <c:pt idx="25">
                  <c:v>13.636469</c:v>
                </c:pt>
                <c:pt idx="26">
                  <c:v>14.294827</c:v>
                </c:pt>
                <c:pt idx="27">
                  <c:v>15.176341000000001</c:v>
                </c:pt>
                <c:pt idx="28">
                  <c:v>15.961130000000001</c:v>
                </c:pt>
                <c:pt idx="29">
                  <c:v>16.862583000000001</c:v>
                </c:pt>
                <c:pt idx="30">
                  <c:v>17.961158999999999</c:v>
                </c:pt>
                <c:pt idx="31">
                  <c:v>18.869807999999999</c:v>
                </c:pt>
                <c:pt idx="32">
                  <c:v>19.803179</c:v>
                </c:pt>
                <c:pt idx="33">
                  <c:v>20.812355</c:v>
                </c:pt>
                <c:pt idx="34">
                  <c:v>21.792477000000002</c:v>
                </c:pt>
                <c:pt idx="35">
                  <c:v>22.498745</c:v>
                </c:pt>
                <c:pt idx="36">
                  <c:v>23.070620000000002</c:v>
                </c:pt>
                <c:pt idx="37">
                  <c:v>23.686764</c:v>
                </c:pt>
                <c:pt idx="38">
                  <c:v>24.168838999999998</c:v>
                </c:pt>
                <c:pt idx="39">
                  <c:v>24.714179999999999</c:v>
                </c:pt>
                <c:pt idx="40">
                  <c:v>25.158992999999999</c:v>
                </c:pt>
                <c:pt idx="41">
                  <c:v>25.447966000000001</c:v>
                </c:pt>
                <c:pt idx="42">
                  <c:v>25.801846999999999</c:v>
                </c:pt>
                <c:pt idx="43">
                  <c:v>26.252825000000001</c:v>
                </c:pt>
                <c:pt idx="44">
                  <c:v>26.658881999999998</c:v>
                </c:pt>
                <c:pt idx="45">
                  <c:v>27.044373</c:v>
                </c:pt>
                <c:pt idx="46">
                  <c:v>27.502006999999999</c:v>
                </c:pt>
                <c:pt idx="47">
                  <c:v>27.764906</c:v>
                </c:pt>
                <c:pt idx="48">
                  <c:v>28.121613</c:v>
                </c:pt>
                <c:pt idx="49">
                  <c:v>28.600601000000001</c:v>
                </c:pt>
                <c:pt idx="50">
                  <c:v>29.002392</c:v>
                </c:pt>
              </c:numCache>
            </c:numRef>
          </c:val>
        </c:ser>
        <c:ser>
          <c:idx val="4"/>
          <c:order val="6"/>
          <c:tx>
            <c:strRef>
              <c:f>Sheet1!$A$10</c:f>
              <c:strCache>
                <c:ptCount val="1"/>
              </c:strCache>
            </c:strRef>
          </c:tx>
          <c:spPr>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Sheet1!$B$10:$AZ$10</c:f>
              <c:numCache>
                <c:formatCode>General</c:formatCode>
                <c:ptCount val="51"/>
              </c:numCache>
            </c:numRef>
          </c:val>
        </c:ser>
        <c:ser>
          <c:idx val="6"/>
          <c:order val="7"/>
          <c:tx>
            <c:strRef>
              <c:f>Sheet1!$A$11</c:f>
              <c:strCache>
                <c:ptCount val="1"/>
                <c:pt idx="0">
                  <c:v>These are plotted vs a secondary y-axis whose max is calculated below, corresponding to the primary maximum</c:v>
                </c:pt>
              </c:strCache>
            </c:strRef>
          </c:tx>
          <c:spPr>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Sheet1!$B$11:$AZ$11</c:f>
              <c:numCache>
                <c:formatCode>General</c:formatCode>
                <c:ptCount val="51"/>
              </c:numCache>
            </c:numRef>
          </c:val>
        </c:ser>
        <c:dLbls>
          <c:showLegendKey val="0"/>
          <c:showVal val="0"/>
          <c:showCatName val="0"/>
          <c:showSerName val="0"/>
          <c:showPercent val="0"/>
          <c:showBubbleSize val="0"/>
        </c:dLbls>
        <c:axId val="175001920"/>
        <c:axId val="175002480"/>
      </c:areaChart>
      <c:areaChart>
        <c:grouping val="stacked"/>
        <c:varyColors val="0"/>
        <c:ser>
          <c:idx val="8"/>
          <c:order val="8"/>
          <c:tx>
            <c:strRef>
              <c:f>Sheet1!$A$12</c:f>
              <c:strCache>
                <c:ptCount val="1"/>
                <c:pt idx="0">
                  <c:v>Alaska</c:v>
                </c:pt>
              </c:strCache>
            </c:strRef>
          </c:tx>
          <c:spPr>
            <a:solidFill>
              <a:srgbClr val="FFC70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Sheet1!$B$12:$AZ$12</c:f>
              <c:numCache>
                <c:formatCode>General</c:formatCode>
                <c:ptCount val="51"/>
                <c:pt idx="0">
                  <c:v>1.0450164383561644</c:v>
                </c:pt>
                <c:pt idx="1">
                  <c:v>1.1215945205479454</c:v>
                </c:pt>
                <c:pt idx="2">
                  <c:v>1.1276520547945206</c:v>
                </c:pt>
                <c:pt idx="3">
                  <c:v>1.0906657534246575</c:v>
                </c:pt>
                <c:pt idx="4">
                  <c:v>1.4368684931506848</c:v>
                </c:pt>
                <c:pt idx="5">
                  <c:v>1.1904054794520547</c:v>
                </c:pt>
                <c:pt idx="6">
                  <c:v>1.2119863013698631</c:v>
                </c:pt>
                <c:pt idx="7">
                  <c:v>1.1692493150684931</c:v>
                </c:pt>
                <c:pt idx="8">
                  <c:v>1.1685698630136987</c:v>
                </c:pt>
                <c:pt idx="9">
                  <c:v>1.1631643835616441</c:v>
                </c:pt>
                <c:pt idx="10">
                  <c:v>1.1497835616438357</c:v>
                </c:pt>
                <c:pt idx="11">
                  <c:v>1.1925780821917809</c:v>
                </c:pt>
                <c:pt idx="12">
                  <c:v>1.1742328767123287</c:v>
                </c:pt>
                <c:pt idx="13">
                  <c:v>1.2505232876712329</c:v>
                </c:pt>
                <c:pt idx="14">
                  <c:v>1.2023424657534247</c:v>
                </c:pt>
                <c:pt idx="15">
                  <c:v>1.258427397260274</c:v>
                </c:pt>
                <c:pt idx="16">
                  <c:v>1.1509205479452054</c:v>
                </c:pt>
                <c:pt idx="17">
                  <c:v>1.1154876712328767</c:v>
                </c:pt>
                <c:pt idx="18">
                  <c:v>1.0249452054794521</c:v>
                </c:pt>
                <c:pt idx="19">
                  <c:v>1.0250739726027398</c:v>
                </c:pt>
                <c:pt idx="20">
                  <c:v>0.9681945205479453</c:v>
                </c:pt>
                <c:pt idx="21">
                  <c:v>0.9169068493150685</c:v>
                </c:pt>
                <c:pt idx="22">
                  <c:v>0.90353150684931505</c:v>
                </c:pt>
                <c:pt idx="23">
                  <c:v>0.86987123287671231</c:v>
                </c:pt>
                <c:pt idx="24">
                  <c:v>0.88610684931506856</c:v>
                </c:pt>
                <c:pt idx="25">
                  <c:v>0.79608767123287671</c:v>
                </c:pt>
                <c:pt idx="26">
                  <c:v>0.82298082191780819</c:v>
                </c:pt>
                <c:pt idx="27">
                  <c:v>0.80954794520547946</c:v>
                </c:pt>
                <c:pt idx="28">
                  <c:v>0.80830958904109584</c:v>
                </c:pt>
                <c:pt idx="29">
                  <c:v>0.80801369863013695</c:v>
                </c:pt>
                <c:pt idx="30">
                  <c:v>0.8029917808219178</c:v>
                </c:pt>
                <c:pt idx="31">
                  <c:v>0.79972328767123291</c:v>
                </c:pt>
                <c:pt idx="32">
                  <c:v>0.79377260273972605</c:v>
                </c:pt>
                <c:pt idx="33">
                  <c:v>0.78996438356164389</c:v>
                </c:pt>
                <c:pt idx="34">
                  <c:v>0.78624657534246578</c:v>
                </c:pt>
                <c:pt idx="35">
                  <c:v>0.7830054794520549</c:v>
                </c:pt>
                <c:pt idx="36">
                  <c:v>0.78015068493150674</c:v>
                </c:pt>
                <c:pt idx="37">
                  <c:v>0.77666301369863011</c:v>
                </c:pt>
                <c:pt idx="38">
                  <c:v>0.77350136986301377</c:v>
                </c:pt>
                <c:pt idx="39">
                  <c:v>0.77078904109589041</c:v>
                </c:pt>
                <c:pt idx="40">
                  <c:v>0.7681561643835616</c:v>
                </c:pt>
                <c:pt idx="41">
                  <c:v>0.76585205479452056</c:v>
                </c:pt>
                <c:pt idx="42">
                  <c:v>0.76386027397260259</c:v>
                </c:pt>
                <c:pt idx="43">
                  <c:v>0.76224931506849314</c:v>
                </c:pt>
                <c:pt idx="44">
                  <c:v>0.76107123287671241</c:v>
                </c:pt>
                <c:pt idx="45">
                  <c:v>0.76003561643835627</c:v>
                </c:pt>
                <c:pt idx="46">
                  <c:v>0.75934246575342479</c:v>
                </c:pt>
                <c:pt idx="47">
                  <c:v>0.75873150684931501</c:v>
                </c:pt>
                <c:pt idx="48">
                  <c:v>0.75838630136986296</c:v>
                </c:pt>
                <c:pt idx="49">
                  <c:v>0.75809315068493144</c:v>
                </c:pt>
                <c:pt idx="50">
                  <c:v>0.75813698630136994</c:v>
                </c:pt>
              </c:numCache>
            </c:numRef>
          </c:val>
        </c:ser>
        <c:ser>
          <c:idx val="10"/>
          <c:order val="9"/>
          <c:tx>
            <c:strRef>
              <c:f>Sheet1!$A$13</c:f>
              <c:strCache>
                <c:ptCount val="1"/>
                <c:pt idx="0">
                  <c:v>Lower 48 Offshore</c:v>
                </c:pt>
              </c:strCache>
            </c:strRef>
          </c:tx>
          <c:spPr>
            <a:solidFill>
              <a:srgbClr val="0096D7"/>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Sheet1!$B$13:$AZ$13</c:f>
              <c:numCache>
                <c:formatCode>General</c:formatCode>
                <c:ptCount val="51"/>
                <c:pt idx="0">
                  <c:v>14.61227397260274</c:v>
                </c:pt>
                <c:pt idx="1">
                  <c:v>13.930186301369863</c:v>
                </c:pt>
                <c:pt idx="2">
                  <c:v>13.560660273972601</c:v>
                </c:pt>
                <c:pt idx="3">
                  <c:v>13.951202739726028</c:v>
                </c:pt>
                <c:pt idx="4">
                  <c:v>14.762561643835616</c:v>
                </c:pt>
                <c:pt idx="5">
                  <c:v>14.598980821917809</c:v>
                </c:pt>
                <c:pt idx="6">
                  <c:v>15.142734246575342</c:v>
                </c:pt>
                <c:pt idx="7">
                  <c:v>15.095090410958905</c:v>
                </c:pt>
                <c:pt idx="8">
                  <c:v>14.919893150684931</c:v>
                </c:pt>
                <c:pt idx="9">
                  <c:v>14.709232876712329</c:v>
                </c:pt>
                <c:pt idx="10">
                  <c:v>14.177605479452055</c:v>
                </c:pt>
                <c:pt idx="11">
                  <c:v>14.598301369863014</c:v>
                </c:pt>
                <c:pt idx="12">
                  <c:v>13.015487671232876</c:v>
                </c:pt>
                <c:pt idx="13">
                  <c:v>13.036868493150685</c:v>
                </c:pt>
                <c:pt idx="14">
                  <c:v>11.554835616438355</c:v>
                </c:pt>
                <c:pt idx="15">
                  <c:v>9.2213315068493156</c:v>
                </c:pt>
                <c:pt idx="16">
                  <c:v>8.4825726027397259</c:v>
                </c:pt>
                <c:pt idx="17">
                  <c:v>8.1757753424657533</c:v>
                </c:pt>
                <c:pt idx="18">
                  <c:v>7.3519917808219173</c:v>
                </c:pt>
                <c:pt idx="19">
                  <c:v>7.4085671232876713</c:v>
                </c:pt>
                <c:pt idx="20">
                  <c:v>6.6815369863013698</c:v>
                </c:pt>
                <c:pt idx="21">
                  <c:v>5.137024657534246</c:v>
                </c:pt>
                <c:pt idx="22">
                  <c:v>4.3000794520547947</c:v>
                </c:pt>
                <c:pt idx="23">
                  <c:v>3.8677863013698635</c:v>
                </c:pt>
                <c:pt idx="24">
                  <c:v>3.7180821917808218</c:v>
                </c:pt>
                <c:pt idx="25">
                  <c:v>4.6476082191780819</c:v>
                </c:pt>
                <c:pt idx="26">
                  <c:v>3.9256438356164383</c:v>
                </c:pt>
                <c:pt idx="27">
                  <c:v>3.8131671232876716</c:v>
                </c:pt>
                <c:pt idx="28">
                  <c:v>3.9302547945205477</c:v>
                </c:pt>
                <c:pt idx="29">
                  <c:v>3.8399726027397256</c:v>
                </c:pt>
                <c:pt idx="30">
                  <c:v>3.7997150684931502</c:v>
                </c:pt>
                <c:pt idx="31">
                  <c:v>3.5787506849315069</c:v>
                </c:pt>
                <c:pt idx="32">
                  <c:v>3.4050136986301376</c:v>
                </c:pt>
                <c:pt idx="33">
                  <c:v>3.3216301369863013</c:v>
                </c:pt>
                <c:pt idx="34">
                  <c:v>3.3128547945205478</c:v>
                </c:pt>
                <c:pt idx="35">
                  <c:v>3.3217452054794521</c:v>
                </c:pt>
                <c:pt idx="36">
                  <c:v>3.3033232876712333</c:v>
                </c:pt>
                <c:pt idx="37">
                  <c:v>3.2863041095890408</c:v>
                </c:pt>
                <c:pt idx="38">
                  <c:v>3.3622273972602743</c:v>
                </c:pt>
                <c:pt idx="39">
                  <c:v>3.5335123287671237</c:v>
                </c:pt>
                <c:pt idx="40">
                  <c:v>3.6342657534246579</c:v>
                </c:pt>
                <c:pt idx="41">
                  <c:v>3.9081452054794519</c:v>
                </c:pt>
                <c:pt idx="42">
                  <c:v>3.9862493150684939</c:v>
                </c:pt>
                <c:pt idx="43">
                  <c:v>4.0379945205479455</c:v>
                </c:pt>
                <c:pt idx="44">
                  <c:v>4.3671397260273972</c:v>
                </c:pt>
                <c:pt idx="45">
                  <c:v>4.5328821917808213</c:v>
                </c:pt>
                <c:pt idx="46">
                  <c:v>4.6910109589041094</c:v>
                </c:pt>
                <c:pt idx="47">
                  <c:v>4.6599616438356168</c:v>
                </c:pt>
                <c:pt idx="48">
                  <c:v>4.6108246575342466</c:v>
                </c:pt>
                <c:pt idx="49">
                  <c:v>4.4788054794520553</c:v>
                </c:pt>
                <c:pt idx="50">
                  <c:v>4.5620356164383562</c:v>
                </c:pt>
              </c:numCache>
            </c:numRef>
          </c:val>
        </c:ser>
        <c:ser>
          <c:idx val="11"/>
          <c:order val="10"/>
          <c:tx>
            <c:strRef>
              <c:f>Sheet1!$A$14</c:f>
              <c:strCache>
                <c:ptCount val="1"/>
                <c:pt idx="0">
                  <c:v>Coalbed methane</c:v>
                </c:pt>
              </c:strCache>
            </c:strRef>
          </c:tx>
          <c:spPr>
            <a:solidFill>
              <a:srgbClr val="00000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Sheet1!$B$14:$AZ$14</c:f>
              <c:numCache>
                <c:formatCode>General</c:formatCode>
                <c:ptCount val="51"/>
                <c:pt idx="0">
                  <c:v>0.60278356164383562</c:v>
                </c:pt>
                <c:pt idx="1">
                  <c:v>0.91620821917808226</c:v>
                </c:pt>
                <c:pt idx="2">
                  <c:v>1.358994520547945</c:v>
                </c:pt>
                <c:pt idx="3">
                  <c:v>1.7165479452054793</c:v>
                </c:pt>
                <c:pt idx="4">
                  <c:v>2.037219178082192</c:v>
                </c:pt>
                <c:pt idx="5">
                  <c:v>2.2179589041095893</c:v>
                </c:pt>
                <c:pt idx="6">
                  <c:v>2.3146356164383564</c:v>
                </c:pt>
                <c:pt idx="7">
                  <c:v>2.6322904109589045</c:v>
                </c:pt>
                <c:pt idx="8">
                  <c:v>2.8820739726027398</c:v>
                </c:pt>
                <c:pt idx="9">
                  <c:v>3.0011890410958908</c:v>
                </c:pt>
                <c:pt idx="10">
                  <c:v>3.3315287671232876</c:v>
                </c:pt>
                <c:pt idx="11">
                  <c:v>3.6953780821917808</c:v>
                </c:pt>
                <c:pt idx="12">
                  <c:v>3.8868410958904112</c:v>
                </c:pt>
                <c:pt idx="13">
                  <c:v>4.05826301369863</c:v>
                </c:pt>
                <c:pt idx="14">
                  <c:v>4.1546712328767121</c:v>
                </c:pt>
                <c:pt idx="15">
                  <c:v>4.2570657534246568</c:v>
                </c:pt>
                <c:pt idx="16">
                  <c:v>4.4634109589041095</c:v>
                </c:pt>
                <c:pt idx="17">
                  <c:v>4.5655780821917809</c:v>
                </c:pt>
                <c:pt idx="18">
                  <c:v>4.8627945205479453</c:v>
                </c:pt>
                <c:pt idx="19">
                  <c:v>4.8435589041095897</c:v>
                </c:pt>
                <c:pt idx="20">
                  <c:v>4.6380328767123284</c:v>
                </c:pt>
                <c:pt idx="21">
                  <c:v>4.3278986301369864</c:v>
                </c:pt>
                <c:pt idx="22">
                  <c:v>3.9634547945205481</c:v>
                </c:pt>
                <c:pt idx="23">
                  <c:v>3.4504712328767124</c:v>
                </c:pt>
                <c:pt idx="24">
                  <c:v>3.1671260273972606</c:v>
                </c:pt>
                <c:pt idx="25">
                  <c:v>3.4011232876712327</c:v>
                </c:pt>
                <c:pt idx="26">
                  <c:v>2.9801506849315067</c:v>
                </c:pt>
                <c:pt idx="27">
                  <c:v>2.9632109589041096</c:v>
                </c:pt>
                <c:pt idx="28">
                  <c:v>2.9542054794520545</c:v>
                </c:pt>
                <c:pt idx="29">
                  <c:v>2.882723287671233</c:v>
                </c:pt>
                <c:pt idx="30">
                  <c:v>2.861216438356164</c:v>
                </c:pt>
                <c:pt idx="31">
                  <c:v>2.8107890410958905</c:v>
                </c:pt>
                <c:pt idx="32">
                  <c:v>2.8044958904109589</c:v>
                </c:pt>
                <c:pt idx="33">
                  <c:v>2.8292356164383561</c:v>
                </c:pt>
                <c:pt idx="34">
                  <c:v>2.8081397260273975</c:v>
                </c:pt>
                <c:pt idx="35">
                  <c:v>2.806454794520548</c:v>
                </c:pt>
                <c:pt idx="36">
                  <c:v>2.7683068493150689</c:v>
                </c:pt>
                <c:pt idx="37">
                  <c:v>2.7167561643835616</c:v>
                </c:pt>
                <c:pt idx="38">
                  <c:v>2.6679863013698628</c:v>
                </c:pt>
                <c:pt idx="39">
                  <c:v>2.6296821917808217</c:v>
                </c:pt>
                <c:pt idx="40">
                  <c:v>2.5866000000000002</c:v>
                </c:pt>
                <c:pt idx="41">
                  <c:v>2.536</c:v>
                </c:pt>
                <c:pt idx="42">
                  <c:v>2.5020328767123288</c:v>
                </c:pt>
                <c:pt idx="43">
                  <c:v>2.4355150684931504</c:v>
                </c:pt>
                <c:pt idx="44">
                  <c:v>2.3987616438356163</c:v>
                </c:pt>
                <c:pt idx="45">
                  <c:v>2.3376301369863013</c:v>
                </c:pt>
                <c:pt idx="46">
                  <c:v>2.2910904109589039</c:v>
                </c:pt>
                <c:pt idx="47">
                  <c:v>2.2328602739726024</c:v>
                </c:pt>
                <c:pt idx="48">
                  <c:v>2.197035616438356</c:v>
                </c:pt>
                <c:pt idx="49">
                  <c:v>2.1692191780821917</c:v>
                </c:pt>
                <c:pt idx="50">
                  <c:v>2.1310794520547942</c:v>
                </c:pt>
              </c:numCache>
            </c:numRef>
          </c:val>
        </c:ser>
        <c:ser>
          <c:idx val="12"/>
          <c:order val="11"/>
          <c:tx>
            <c:strRef>
              <c:f>Sheet1!$A$15</c:f>
              <c:strCache>
                <c:ptCount val="1"/>
                <c:pt idx="0">
                  <c:v>Other Onshore</c:v>
                </c:pt>
              </c:strCache>
            </c:strRef>
          </c:tx>
          <c:spPr>
            <a:solidFill>
              <a:srgbClr val="A3334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Sheet1!$B$15:$AZ$15</c:f>
              <c:numCache>
                <c:formatCode>General</c:formatCode>
                <c:ptCount val="51"/>
                <c:pt idx="0">
                  <c:v>22.182413698630139</c:v>
                </c:pt>
                <c:pt idx="1">
                  <c:v>21.912493150684931</c:v>
                </c:pt>
                <c:pt idx="2">
                  <c:v>21.918397260273974</c:v>
                </c:pt>
                <c:pt idx="3">
                  <c:v>21.228156164383559</c:v>
                </c:pt>
                <c:pt idx="4">
                  <c:v>21.347484931506852</c:v>
                </c:pt>
                <c:pt idx="5">
                  <c:v>20.993065753424659</c:v>
                </c:pt>
                <c:pt idx="6">
                  <c:v>20.652841095890413</c:v>
                </c:pt>
                <c:pt idx="7">
                  <c:v>19.878347945205476</c:v>
                </c:pt>
                <c:pt idx="8">
                  <c:v>19.529561643835617</c:v>
                </c:pt>
                <c:pt idx="9">
                  <c:v>18.939010958904113</c:v>
                </c:pt>
                <c:pt idx="10">
                  <c:v>19.422830136986299</c:v>
                </c:pt>
                <c:pt idx="11">
                  <c:v>18.861293150684929</c:v>
                </c:pt>
                <c:pt idx="12">
                  <c:v>18.001816438356165</c:v>
                </c:pt>
                <c:pt idx="13">
                  <c:v>17.625602739726027</c:v>
                </c:pt>
                <c:pt idx="14">
                  <c:v>17.294865753424656</c:v>
                </c:pt>
                <c:pt idx="15">
                  <c:v>16.804849315068491</c:v>
                </c:pt>
                <c:pt idx="16">
                  <c:v>16.835030136986301</c:v>
                </c:pt>
                <c:pt idx="17">
                  <c:v>16.797345205479452</c:v>
                </c:pt>
                <c:pt idx="18">
                  <c:v>16.905378082191781</c:v>
                </c:pt>
                <c:pt idx="19">
                  <c:v>15.089002739726027</c:v>
                </c:pt>
                <c:pt idx="20">
                  <c:v>13.888893150684932</c:v>
                </c:pt>
                <c:pt idx="21">
                  <c:v>14.082589041095892</c:v>
                </c:pt>
                <c:pt idx="22">
                  <c:v>14.412923287671232</c:v>
                </c:pt>
                <c:pt idx="23">
                  <c:v>14.924868493150685</c:v>
                </c:pt>
                <c:pt idx="24">
                  <c:v>15.861134246575343</c:v>
                </c:pt>
                <c:pt idx="25">
                  <c:v>14.574323287671232</c:v>
                </c:pt>
                <c:pt idx="26">
                  <c:v>14.669046575342467</c:v>
                </c:pt>
                <c:pt idx="27">
                  <c:v>14.341517808219177</c:v>
                </c:pt>
                <c:pt idx="28">
                  <c:v>13.971073972602738</c:v>
                </c:pt>
                <c:pt idx="29">
                  <c:v>13.580290410958904</c:v>
                </c:pt>
                <c:pt idx="30">
                  <c:v>13.416117808219177</c:v>
                </c:pt>
                <c:pt idx="31">
                  <c:v>12.881219178082192</c:v>
                </c:pt>
                <c:pt idx="32">
                  <c:v>12.656504109589042</c:v>
                </c:pt>
                <c:pt idx="33">
                  <c:v>12.582128767123287</c:v>
                </c:pt>
                <c:pt idx="34">
                  <c:v>12.262605479452054</c:v>
                </c:pt>
                <c:pt idx="35">
                  <c:v>11.943821917808219</c:v>
                </c:pt>
                <c:pt idx="36">
                  <c:v>11.612690410958905</c:v>
                </c:pt>
                <c:pt idx="37">
                  <c:v>11.456427397260272</c:v>
                </c:pt>
                <c:pt idx="38">
                  <c:v>11.139660273972602</c:v>
                </c:pt>
                <c:pt idx="39">
                  <c:v>11.015843835616439</c:v>
                </c:pt>
                <c:pt idx="40">
                  <c:v>10.867331506849315</c:v>
                </c:pt>
                <c:pt idx="41">
                  <c:v>10.685794520547946</c:v>
                </c:pt>
                <c:pt idx="42">
                  <c:v>10.603106849315068</c:v>
                </c:pt>
                <c:pt idx="43">
                  <c:v>10.516030136986302</c:v>
                </c:pt>
                <c:pt idx="44">
                  <c:v>10.421917808219179</c:v>
                </c:pt>
                <c:pt idx="45">
                  <c:v>10.374317808219178</c:v>
                </c:pt>
                <c:pt idx="46">
                  <c:v>10.423191780821918</c:v>
                </c:pt>
                <c:pt idx="47">
                  <c:v>10.443205479452056</c:v>
                </c:pt>
                <c:pt idx="48">
                  <c:v>10.47464109589041</c:v>
                </c:pt>
                <c:pt idx="49">
                  <c:v>10.503487671232877</c:v>
                </c:pt>
                <c:pt idx="50">
                  <c:v>10.544832876712329</c:v>
                </c:pt>
              </c:numCache>
            </c:numRef>
          </c:val>
        </c:ser>
        <c:ser>
          <c:idx val="13"/>
          <c:order val="12"/>
          <c:tx>
            <c:strRef>
              <c:f>Sheet1!$A$16</c:f>
              <c:strCache>
                <c:ptCount val="1"/>
                <c:pt idx="0">
                  <c:v>Tight gas</c:v>
                </c:pt>
              </c:strCache>
            </c:strRef>
          </c:tx>
          <c:spPr>
            <a:solidFill>
              <a:srgbClr val="BD732A"/>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Sheet1!$B$16:$AZ$16</c:f>
              <c:numCache>
                <c:formatCode>General</c:formatCode>
                <c:ptCount val="51"/>
                <c:pt idx="0">
                  <c:v>6.052512328767123</c:v>
                </c:pt>
                <c:pt idx="1">
                  <c:v>6.2751452054794523</c:v>
                </c:pt>
                <c:pt idx="2">
                  <c:v>6.6477369863013704</c:v>
                </c:pt>
                <c:pt idx="3">
                  <c:v>7.4968876712328765</c:v>
                </c:pt>
                <c:pt idx="4">
                  <c:v>8.0323726027397253</c:v>
                </c:pt>
                <c:pt idx="5">
                  <c:v>7.990493150684931</c:v>
                </c:pt>
                <c:pt idx="6">
                  <c:v>8.2012657534246571</c:v>
                </c:pt>
                <c:pt idx="7">
                  <c:v>8.565665753424657</c:v>
                </c:pt>
                <c:pt idx="8">
                  <c:v>8.8986684931506854</c:v>
                </c:pt>
                <c:pt idx="9">
                  <c:v>9.0346273972602749</c:v>
                </c:pt>
                <c:pt idx="10">
                  <c:v>9.6113178082191784</c:v>
                </c:pt>
                <c:pt idx="11">
                  <c:v>10.335490410958904</c:v>
                </c:pt>
                <c:pt idx="12">
                  <c:v>10.647065753424657</c:v>
                </c:pt>
                <c:pt idx="13">
                  <c:v>11.106947945205478</c:v>
                </c:pt>
                <c:pt idx="14">
                  <c:v>11.456002739726028</c:v>
                </c:pt>
                <c:pt idx="15">
                  <c:v>12.520241095890411</c:v>
                </c:pt>
                <c:pt idx="16">
                  <c:v>13.746430136986302</c:v>
                </c:pt>
                <c:pt idx="17">
                  <c:v>14.863695890410959</c:v>
                </c:pt>
                <c:pt idx="18">
                  <c:v>16.328134246575342</c:v>
                </c:pt>
                <c:pt idx="19">
                  <c:v>16.055309589041098</c:v>
                </c:pt>
                <c:pt idx="20">
                  <c:v>15.348013698630137</c:v>
                </c:pt>
                <c:pt idx="21">
                  <c:v>15.195531506849315</c:v>
                </c:pt>
                <c:pt idx="22">
                  <c:v>14.74403287671233</c:v>
                </c:pt>
                <c:pt idx="23">
                  <c:v>13.809501369863014</c:v>
                </c:pt>
                <c:pt idx="24">
                  <c:v>13.190936986301368</c:v>
                </c:pt>
                <c:pt idx="25">
                  <c:v>13.701246575342466</c:v>
                </c:pt>
                <c:pt idx="26">
                  <c:v>13.454008219178084</c:v>
                </c:pt>
                <c:pt idx="27">
                  <c:v>13.553709589041098</c:v>
                </c:pt>
                <c:pt idx="28">
                  <c:v>13.682441095890413</c:v>
                </c:pt>
                <c:pt idx="29">
                  <c:v>13.49356712328767</c:v>
                </c:pt>
                <c:pt idx="30">
                  <c:v>13.474947945205479</c:v>
                </c:pt>
                <c:pt idx="31">
                  <c:v>13.279605479452057</c:v>
                </c:pt>
                <c:pt idx="32">
                  <c:v>13.471484931506851</c:v>
                </c:pt>
                <c:pt idx="33">
                  <c:v>14.071465753424656</c:v>
                </c:pt>
                <c:pt idx="34">
                  <c:v>14.531084931506848</c:v>
                </c:pt>
                <c:pt idx="35">
                  <c:v>14.883076712328767</c:v>
                </c:pt>
                <c:pt idx="36">
                  <c:v>15.079843835616439</c:v>
                </c:pt>
                <c:pt idx="37">
                  <c:v>15.441326027397261</c:v>
                </c:pt>
                <c:pt idx="38">
                  <c:v>15.834419178082189</c:v>
                </c:pt>
                <c:pt idx="39">
                  <c:v>16.309273972602739</c:v>
                </c:pt>
                <c:pt idx="40">
                  <c:v>16.668304109589041</c:v>
                </c:pt>
                <c:pt idx="41">
                  <c:v>16.83780273972603</c:v>
                </c:pt>
                <c:pt idx="42">
                  <c:v>16.94146301369863</c:v>
                </c:pt>
                <c:pt idx="43">
                  <c:v>17.076109589041096</c:v>
                </c:pt>
                <c:pt idx="44">
                  <c:v>17.108597260273971</c:v>
                </c:pt>
                <c:pt idx="45">
                  <c:v>17.264865753424658</c:v>
                </c:pt>
                <c:pt idx="46">
                  <c:v>17.429213698630139</c:v>
                </c:pt>
                <c:pt idx="47">
                  <c:v>17.516361643835619</c:v>
                </c:pt>
                <c:pt idx="48">
                  <c:v>17.632846575342466</c:v>
                </c:pt>
                <c:pt idx="49">
                  <c:v>17.821953424657533</c:v>
                </c:pt>
                <c:pt idx="50">
                  <c:v>17.936506849315066</c:v>
                </c:pt>
              </c:numCache>
            </c:numRef>
          </c:val>
        </c:ser>
        <c:ser>
          <c:idx val="14"/>
          <c:order val="13"/>
          <c:tx>
            <c:strRef>
              <c:f>Sheet1!$A$17</c:f>
              <c:strCache>
                <c:ptCount val="1"/>
                <c:pt idx="0">
                  <c:v>Shale gas</c:v>
                </c:pt>
              </c:strCache>
            </c:strRef>
          </c:tx>
          <c:spPr>
            <a:solidFill>
              <a:srgbClr val="5D973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Sheet1!$B$17:$AZ$17</c:f>
              <c:numCache>
                <c:formatCode>General</c:formatCode>
                <c:ptCount val="51"/>
                <c:pt idx="0">
                  <c:v>4.2986301369863007</c:v>
                </c:pt>
                <c:pt idx="1">
                  <c:v>4.3315068493150681</c:v>
                </c:pt>
                <c:pt idx="2">
                  <c:v>4.2630136986301368</c:v>
                </c:pt>
                <c:pt idx="3">
                  <c:v>4.0931506849315067</c:v>
                </c:pt>
                <c:pt idx="4">
                  <c:v>3.9479452054794524</c:v>
                </c:pt>
                <c:pt idx="5">
                  <c:v>3.9643835616438357</c:v>
                </c:pt>
                <c:pt idx="6">
                  <c:v>4.1315068493150688</c:v>
                </c:pt>
                <c:pt idx="7">
                  <c:v>4.4465753424657528</c:v>
                </c:pt>
                <c:pt idx="8">
                  <c:v>4.720547945205479</c:v>
                </c:pt>
                <c:pt idx="9">
                  <c:v>4.7479452054794518</c:v>
                </c:pt>
                <c:pt idx="10">
                  <c:v>4.86027397260274</c:v>
                </c:pt>
                <c:pt idx="11">
                  <c:v>5.0602739726027393</c:v>
                </c:pt>
                <c:pt idx="12">
                  <c:v>5.1315068493150688</c:v>
                </c:pt>
                <c:pt idx="13">
                  <c:v>5.2465753424657535</c:v>
                </c:pt>
                <c:pt idx="14">
                  <c:v>5.2712328767123289</c:v>
                </c:pt>
                <c:pt idx="15">
                  <c:v>5.3917808219178074</c:v>
                </c:pt>
                <c:pt idx="16">
                  <c:v>6.0164383561643842</c:v>
                </c:pt>
                <c:pt idx="17">
                  <c:v>7.265753424657535</c:v>
                </c:pt>
                <c:pt idx="18">
                  <c:v>9.1808219178082187</c:v>
                </c:pt>
                <c:pt idx="19">
                  <c:v>12.082191780821919</c:v>
                </c:pt>
                <c:pt idx="20">
                  <c:v>16.873969863013699</c:v>
                </c:pt>
                <c:pt idx="21">
                  <c:v>23.084928767123287</c:v>
                </c:pt>
                <c:pt idx="22">
                  <c:v>27.520550684931504</c:v>
                </c:pt>
                <c:pt idx="23">
                  <c:v>29.745202739726029</c:v>
                </c:pt>
                <c:pt idx="24">
                  <c:v>33.673975342465752</c:v>
                </c:pt>
                <c:pt idx="25">
                  <c:v>37.360189041095893</c:v>
                </c:pt>
                <c:pt idx="26">
                  <c:v>39.163909589041097</c:v>
                </c:pt>
                <c:pt idx="27">
                  <c:v>41.57901643835617</c:v>
                </c:pt>
                <c:pt idx="28">
                  <c:v>43.729123287671236</c:v>
                </c:pt>
                <c:pt idx="29">
                  <c:v>46.198857534246578</c:v>
                </c:pt>
                <c:pt idx="30">
                  <c:v>49.208654794520541</c:v>
                </c:pt>
                <c:pt idx="31">
                  <c:v>51.698104109589039</c:v>
                </c:pt>
                <c:pt idx="32">
                  <c:v>54.25528493150685</c:v>
                </c:pt>
                <c:pt idx="33">
                  <c:v>57.020150684931508</c:v>
                </c:pt>
                <c:pt idx="34">
                  <c:v>59.705416438356167</c:v>
                </c:pt>
                <c:pt idx="35">
                  <c:v>61.640397260273971</c:v>
                </c:pt>
                <c:pt idx="36">
                  <c:v>63.207178082191781</c:v>
                </c:pt>
                <c:pt idx="37">
                  <c:v>64.895243835616441</c:v>
                </c:pt>
                <c:pt idx="38">
                  <c:v>66.215997260273966</c:v>
                </c:pt>
                <c:pt idx="39">
                  <c:v>67.710082191780813</c:v>
                </c:pt>
                <c:pt idx="40">
                  <c:v>68.928747945205487</c:v>
                </c:pt>
                <c:pt idx="41">
                  <c:v>69.720454794520549</c:v>
                </c:pt>
                <c:pt idx="42">
                  <c:v>70.689991780821913</c:v>
                </c:pt>
                <c:pt idx="43">
                  <c:v>71.925547945205494</c:v>
                </c:pt>
                <c:pt idx="44">
                  <c:v>73.038032876712336</c:v>
                </c:pt>
                <c:pt idx="45">
                  <c:v>74.094172602739732</c:v>
                </c:pt>
                <c:pt idx="46">
                  <c:v>75.347964383561646</c:v>
                </c:pt>
                <c:pt idx="47">
                  <c:v>76.068235616438358</c:v>
                </c:pt>
                <c:pt idx="48">
                  <c:v>77.045515068493145</c:v>
                </c:pt>
                <c:pt idx="49">
                  <c:v>78.357810958904111</c:v>
                </c:pt>
                <c:pt idx="50">
                  <c:v>79.458608219178075</c:v>
                </c:pt>
              </c:numCache>
            </c:numRef>
          </c:val>
        </c:ser>
        <c:dLbls>
          <c:showLegendKey val="0"/>
          <c:showVal val="0"/>
          <c:showCatName val="0"/>
          <c:showSerName val="0"/>
          <c:showPercent val="0"/>
          <c:showBubbleSize val="0"/>
        </c:dLbls>
        <c:axId val="205683728"/>
        <c:axId val="205683168"/>
      </c:areaChart>
      <c:catAx>
        <c:axId val="175001920"/>
        <c:scaling>
          <c:orientation val="minMax"/>
        </c:scaling>
        <c:delete val="0"/>
        <c:axPos val="b"/>
        <c:numFmt formatCode="General" sourceLinked="0"/>
        <c:majorTickMark val="out"/>
        <c:minorTickMark val="none"/>
        <c:tickLblPos val="nextTo"/>
        <c:spPr>
          <a:ln w="12700">
            <a:solidFill>
              <a:srgbClr val="000000"/>
            </a:solidFill>
          </a:ln>
        </c:spPr>
        <c:txPr>
          <a:bodyPr rot="0" vert="horz"/>
          <a:lstStyle/>
          <a:p>
            <a:pPr>
              <a:defRPr/>
            </a:pPr>
            <a:endParaRPr lang="en-US"/>
          </a:p>
        </c:txPr>
        <c:crossAx val="175002480"/>
        <c:crosses val="autoZero"/>
        <c:auto val="1"/>
        <c:lblAlgn val="ctr"/>
        <c:lblOffset val="100"/>
        <c:tickLblSkip val="10"/>
        <c:tickMarkSkip val="5"/>
        <c:noMultiLvlLbl val="0"/>
      </c:catAx>
      <c:valAx>
        <c:axId val="175002480"/>
        <c:scaling>
          <c:orientation val="minMax"/>
          <c:max val="60"/>
          <c:min val="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a:pPr>
            <a:endParaRPr lang="en-US"/>
          </a:p>
        </c:txPr>
        <c:crossAx val="175001920"/>
        <c:crosses val="autoZero"/>
        <c:crossBetween val="midCat"/>
        <c:majorUnit val="10"/>
      </c:valAx>
      <c:valAx>
        <c:axId val="205683168"/>
        <c:scaling>
          <c:orientation val="minMax"/>
          <c:max val="164.38000000000002"/>
          <c:min val="0"/>
        </c:scaling>
        <c:delete val="0"/>
        <c:axPos val="r"/>
        <c:numFmt formatCode="General" sourceLinked="1"/>
        <c:majorTickMark val="out"/>
        <c:minorTickMark val="none"/>
        <c:tickLblPos val="nextTo"/>
        <c:spPr>
          <a:ln>
            <a:solidFill>
              <a:srgbClr val="FFFFFF"/>
            </a:solidFill>
          </a:ln>
        </c:spPr>
        <c:crossAx val="205683728"/>
        <c:crosses val="max"/>
        <c:crossBetween val="midCat"/>
        <c:majorUnit val="20"/>
      </c:valAx>
      <c:catAx>
        <c:axId val="205683728"/>
        <c:scaling>
          <c:orientation val="minMax"/>
        </c:scaling>
        <c:delete val="1"/>
        <c:axPos val="b"/>
        <c:numFmt formatCode="General" sourceLinked="1"/>
        <c:majorTickMark val="out"/>
        <c:minorTickMark val="none"/>
        <c:tickLblPos val="none"/>
        <c:crossAx val="205683168"/>
        <c:crosses val="autoZero"/>
        <c:auto val="1"/>
        <c:lblAlgn val="ctr"/>
        <c:lblOffset val="100"/>
        <c:noMultiLvlLbl val="0"/>
      </c:catAx>
      <c:spPr>
        <a:noFill/>
        <a:ln w="25400">
          <a:noFill/>
        </a:ln>
      </c:spPr>
    </c:plotArea>
    <c:plotVisOnly val="1"/>
    <c:dispBlanksAs val="zero"/>
    <c:showDLblsOverMax val="0"/>
  </c:chart>
  <c:txPr>
    <a:bodyPr/>
    <a:lstStyle/>
    <a:p>
      <a:pPr>
        <a:defRPr sz="12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631296087989E-2"/>
          <c:y val="4.4641560567130457E-2"/>
          <c:w val="0.89698650168728922"/>
          <c:h val="0.82089739887069013"/>
        </c:manualLayout>
      </c:layout>
      <c:lineChart>
        <c:grouping val="standard"/>
        <c:varyColors val="0"/>
        <c:ser>
          <c:idx val="0"/>
          <c:order val="0"/>
          <c:tx>
            <c:strRef>
              <c:f>Sheet1!$B$1</c:f>
              <c:strCache>
                <c:ptCount val="1"/>
                <c:pt idx="0">
                  <c:v>ref2016</c:v>
                </c:pt>
              </c:strCache>
            </c:strRef>
          </c:tx>
          <c:spPr>
            <a:ln w="22225">
              <a:solidFill>
                <a:schemeClr val="tx1"/>
              </a:solidFill>
            </a:ln>
          </c:spPr>
          <c:marker>
            <c:symbol val="none"/>
          </c:marker>
          <c:cat>
            <c:numRef>
              <c:f>Sheet1!$A$2:$A$27</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Sheet1!$B$2:$B$27</c:f>
              <c:numCache>
                <c:formatCode>0.00</c:formatCode>
                <c:ptCount val="26"/>
                <c:pt idx="0">
                  <c:v>27.185410999999998</c:v>
                </c:pt>
                <c:pt idx="1">
                  <c:v>27.380745000000001</c:v>
                </c:pt>
                <c:pt idx="2">
                  <c:v>28.126964999999998</c:v>
                </c:pt>
                <c:pt idx="3">
                  <c:v>28.862521999999998</c:v>
                </c:pt>
                <c:pt idx="4">
                  <c:v>29.493254</c:v>
                </c:pt>
                <c:pt idx="5">
                  <c:v>30.500730999999998</c:v>
                </c:pt>
                <c:pt idx="6">
                  <c:v>31.042591000000002</c:v>
                </c:pt>
                <c:pt idx="7">
                  <c:v>31.896094999999999</c:v>
                </c:pt>
                <c:pt idx="8">
                  <c:v>33.074322000000002</c:v>
                </c:pt>
                <c:pt idx="9">
                  <c:v>34.093322999999998</c:v>
                </c:pt>
                <c:pt idx="10">
                  <c:v>34.813152000000002</c:v>
                </c:pt>
                <c:pt idx="11">
                  <c:v>35.314292999999999</c:v>
                </c:pt>
                <c:pt idx="12">
                  <c:v>35.979042</c:v>
                </c:pt>
                <c:pt idx="13">
                  <c:v>36.497737999999998</c:v>
                </c:pt>
                <c:pt idx="14">
                  <c:v>37.218753999999997</c:v>
                </c:pt>
                <c:pt idx="15">
                  <c:v>37.760497999999998</c:v>
                </c:pt>
                <c:pt idx="16">
                  <c:v>38.125729</c:v>
                </c:pt>
                <c:pt idx="17">
                  <c:v>38.502647000000003</c:v>
                </c:pt>
                <c:pt idx="18">
                  <c:v>38.965004</c:v>
                </c:pt>
                <c:pt idx="19">
                  <c:v>39.454867999999998</c:v>
                </c:pt>
                <c:pt idx="20">
                  <c:v>39.917828</c:v>
                </c:pt>
                <c:pt idx="21">
                  <c:v>40.493763000000001</c:v>
                </c:pt>
                <c:pt idx="22">
                  <c:v>40.762965999999999</c:v>
                </c:pt>
                <c:pt idx="23">
                  <c:v>41.142529000000003</c:v>
                </c:pt>
                <c:pt idx="24">
                  <c:v>41.642623999999998</c:v>
                </c:pt>
                <c:pt idx="25">
                  <c:v>42.117789999999999</c:v>
                </c:pt>
              </c:numCache>
            </c:numRef>
          </c:val>
          <c:smooth val="0"/>
        </c:ser>
        <c:ser>
          <c:idx val="1"/>
          <c:order val="1"/>
          <c:tx>
            <c:strRef>
              <c:f>Sheet1!$C$1</c:f>
              <c:strCache>
                <c:ptCount val="1"/>
                <c:pt idx="0">
                  <c:v>ref2015</c:v>
                </c:pt>
              </c:strCache>
            </c:strRef>
          </c:tx>
          <c:spPr>
            <a:ln>
              <a:solidFill>
                <a:schemeClr val="tx1"/>
              </a:solidFill>
              <a:prstDash val="sysDot"/>
            </a:ln>
          </c:spPr>
          <c:marker>
            <c:symbol val="none"/>
          </c:marker>
          <c:cat>
            <c:numRef>
              <c:f>Sheet1!$A$2:$A$27</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Sheet1!$C$2:$C$27</c:f>
              <c:numCache>
                <c:formatCode>0.00</c:formatCode>
                <c:ptCount val="26"/>
                <c:pt idx="0">
                  <c:v>26.431799999999999</c:v>
                </c:pt>
                <c:pt idx="1">
                  <c:v>27.298100000000002</c:v>
                </c:pt>
                <c:pt idx="2">
                  <c:v>27.178899999999999</c:v>
                </c:pt>
                <c:pt idx="3">
                  <c:v>27.675799999999999</c:v>
                </c:pt>
                <c:pt idx="4">
                  <c:v>28.273399999999999</c:v>
                </c:pt>
                <c:pt idx="5">
                  <c:v>28.821000000000002</c:v>
                </c:pt>
                <c:pt idx="6">
                  <c:v>29.168199999999999</c:v>
                </c:pt>
                <c:pt idx="7">
                  <c:v>29.530999999999999</c:v>
                </c:pt>
                <c:pt idx="8">
                  <c:v>29.851900000000001</c:v>
                </c:pt>
                <c:pt idx="9">
                  <c:v>30.171600000000002</c:v>
                </c:pt>
                <c:pt idx="10">
                  <c:v>30.507999999999999</c:v>
                </c:pt>
                <c:pt idx="11">
                  <c:v>30.784700000000001</c:v>
                </c:pt>
                <c:pt idx="12">
                  <c:v>31.372900000000001</c:v>
                </c:pt>
                <c:pt idx="13">
                  <c:v>31.9359</c:v>
                </c:pt>
                <c:pt idx="14">
                  <c:v>32.495199999999997</c:v>
                </c:pt>
                <c:pt idx="15">
                  <c:v>33.014099999999999</c:v>
                </c:pt>
                <c:pt idx="16">
                  <c:v>33.194000000000003</c:v>
                </c:pt>
                <c:pt idx="17">
                  <c:v>33.404200000000003</c:v>
                </c:pt>
                <c:pt idx="18">
                  <c:v>33.628999999999998</c:v>
                </c:pt>
                <c:pt idx="19">
                  <c:v>33.841799999999999</c:v>
                </c:pt>
                <c:pt idx="20">
                  <c:v>34.1387</c:v>
                </c:pt>
                <c:pt idx="21">
                  <c:v>34.461100000000002</c:v>
                </c:pt>
                <c:pt idx="22">
                  <c:v>34.753700000000002</c:v>
                </c:pt>
                <c:pt idx="23">
                  <c:v>35.035899999999998</c:v>
                </c:pt>
                <c:pt idx="24">
                  <c:v>35.275100000000002</c:v>
                </c:pt>
                <c:pt idx="25">
                  <c:v>35.450899999999997</c:v>
                </c:pt>
              </c:numCache>
            </c:numRef>
          </c:val>
          <c:smooth val="0"/>
        </c:ser>
        <c:ser>
          <c:idx val="2"/>
          <c:order val="2"/>
          <c:tx>
            <c:strRef>
              <c:f>Sheet1!$D$1</c:f>
              <c:strCache>
                <c:ptCount val="1"/>
                <c:pt idx="0">
                  <c:v>highprice</c:v>
                </c:pt>
              </c:strCache>
            </c:strRef>
          </c:tx>
          <c:spPr>
            <a:ln w="22225">
              <a:solidFill>
                <a:schemeClr val="accent1"/>
              </a:solidFill>
            </a:ln>
          </c:spPr>
          <c:marker>
            <c:symbol val="none"/>
          </c:marker>
          <c:cat>
            <c:numRef>
              <c:f>Sheet1!$A$2:$A$27</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Sheet1!$D$2:$D$27</c:f>
              <c:numCache>
                <c:formatCode>0.00</c:formatCode>
                <c:ptCount val="26"/>
                <c:pt idx="0">
                  <c:v>27.156808999999999</c:v>
                </c:pt>
                <c:pt idx="1">
                  <c:v>27.687939</c:v>
                </c:pt>
                <c:pt idx="2">
                  <c:v>28.165728000000001</c:v>
                </c:pt>
                <c:pt idx="3">
                  <c:v>29.720589</c:v>
                </c:pt>
                <c:pt idx="4">
                  <c:v>30.056595000000002</c:v>
                </c:pt>
                <c:pt idx="5">
                  <c:v>30.884027</c:v>
                </c:pt>
                <c:pt idx="6">
                  <c:v>31.538397</c:v>
                </c:pt>
                <c:pt idx="7">
                  <c:v>32.491337000000001</c:v>
                </c:pt>
                <c:pt idx="8">
                  <c:v>33.753357000000001</c:v>
                </c:pt>
                <c:pt idx="9">
                  <c:v>35.130462999999999</c:v>
                </c:pt>
                <c:pt idx="10">
                  <c:v>36.511246</c:v>
                </c:pt>
                <c:pt idx="11">
                  <c:v>37.550293000000003</c:v>
                </c:pt>
                <c:pt idx="12">
                  <c:v>38.447178000000001</c:v>
                </c:pt>
                <c:pt idx="13">
                  <c:v>39.036320000000003</c:v>
                </c:pt>
                <c:pt idx="14">
                  <c:v>39.879199999999997</c:v>
                </c:pt>
                <c:pt idx="15">
                  <c:v>40.535290000000003</c:v>
                </c:pt>
                <c:pt idx="16">
                  <c:v>41.141517999999998</c:v>
                </c:pt>
                <c:pt idx="17">
                  <c:v>42.015239999999999</c:v>
                </c:pt>
                <c:pt idx="18">
                  <c:v>42.752056000000003</c:v>
                </c:pt>
                <c:pt idx="19">
                  <c:v>43.272723999999997</c:v>
                </c:pt>
                <c:pt idx="20">
                  <c:v>43.852469999999997</c:v>
                </c:pt>
                <c:pt idx="21">
                  <c:v>44.305092000000002</c:v>
                </c:pt>
                <c:pt idx="22">
                  <c:v>44.862685999999997</c:v>
                </c:pt>
                <c:pt idx="23">
                  <c:v>45.474589999999999</c:v>
                </c:pt>
                <c:pt idx="24">
                  <c:v>46.062427999999997</c:v>
                </c:pt>
                <c:pt idx="25">
                  <c:v>46.576672000000002</c:v>
                </c:pt>
              </c:numCache>
            </c:numRef>
          </c:val>
          <c:smooth val="0"/>
        </c:ser>
        <c:ser>
          <c:idx val="3"/>
          <c:order val="3"/>
          <c:tx>
            <c:strRef>
              <c:f>Sheet1!$E$1</c:f>
              <c:strCache>
                <c:ptCount val="1"/>
                <c:pt idx="0">
                  <c:v>lowprice</c:v>
                </c:pt>
              </c:strCache>
            </c:strRef>
          </c:tx>
          <c:spPr>
            <a:ln w="22225">
              <a:solidFill>
                <a:schemeClr val="accent2"/>
              </a:solidFill>
            </a:ln>
          </c:spPr>
          <c:marker>
            <c:symbol val="none"/>
          </c:marker>
          <c:cat>
            <c:numRef>
              <c:f>Sheet1!$A$2:$A$27</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Sheet1!$E$2:$E$27</c:f>
              <c:numCache>
                <c:formatCode>0.00</c:formatCode>
                <c:ptCount val="26"/>
                <c:pt idx="0">
                  <c:v>27.203764</c:v>
                </c:pt>
                <c:pt idx="1">
                  <c:v>27.344721</c:v>
                </c:pt>
                <c:pt idx="2">
                  <c:v>27.721525</c:v>
                </c:pt>
                <c:pt idx="3">
                  <c:v>28.398175999999999</c:v>
                </c:pt>
                <c:pt idx="4">
                  <c:v>28.696691999999999</c:v>
                </c:pt>
                <c:pt idx="5">
                  <c:v>29.190104000000002</c:v>
                </c:pt>
                <c:pt idx="6">
                  <c:v>29.729127999999999</c:v>
                </c:pt>
                <c:pt idx="7">
                  <c:v>30.318047</c:v>
                </c:pt>
                <c:pt idx="8">
                  <c:v>30.863306000000001</c:v>
                </c:pt>
                <c:pt idx="9">
                  <c:v>31.535886999999999</c:v>
                </c:pt>
                <c:pt idx="10">
                  <c:v>32.014842999999999</c:v>
                </c:pt>
                <c:pt idx="11">
                  <c:v>32.510047999999998</c:v>
                </c:pt>
                <c:pt idx="12">
                  <c:v>33.109974000000001</c:v>
                </c:pt>
                <c:pt idx="13">
                  <c:v>33.53463</c:v>
                </c:pt>
                <c:pt idx="14">
                  <c:v>34.109406</c:v>
                </c:pt>
                <c:pt idx="15">
                  <c:v>34.555759000000002</c:v>
                </c:pt>
                <c:pt idx="16">
                  <c:v>34.686703000000001</c:v>
                </c:pt>
                <c:pt idx="17">
                  <c:v>34.983733999999998</c:v>
                </c:pt>
                <c:pt idx="18">
                  <c:v>35.344067000000003</c:v>
                </c:pt>
                <c:pt idx="19">
                  <c:v>35.623249000000001</c:v>
                </c:pt>
                <c:pt idx="20">
                  <c:v>35.954749999999997</c:v>
                </c:pt>
                <c:pt idx="21">
                  <c:v>36.525748999999998</c:v>
                </c:pt>
                <c:pt idx="22">
                  <c:v>37.074806000000002</c:v>
                </c:pt>
                <c:pt idx="23">
                  <c:v>37.730164000000002</c:v>
                </c:pt>
                <c:pt idx="24">
                  <c:v>38.263725000000001</c:v>
                </c:pt>
                <c:pt idx="25">
                  <c:v>38.776608000000003</c:v>
                </c:pt>
              </c:numCache>
            </c:numRef>
          </c:val>
          <c:smooth val="0"/>
        </c:ser>
        <c:ser>
          <c:idx val="4"/>
          <c:order val="4"/>
          <c:tx>
            <c:strRef>
              <c:f>Sheet1!$F$1</c:f>
              <c:strCache>
                <c:ptCount val="1"/>
                <c:pt idx="0">
                  <c:v>highresource</c:v>
                </c:pt>
              </c:strCache>
            </c:strRef>
          </c:tx>
          <c:spPr>
            <a:ln w="22225">
              <a:solidFill>
                <a:schemeClr val="accent3"/>
              </a:solidFill>
            </a:ln>
          </c:spPr>
          <c:marker>
            <c:symbol val="none"/>
          </c:marker>
          <c:cat>
            <c:numRef>
              <c:f>Sheet1!$A$2:$A$27</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Sheet1!$F$2:$F$27</c:f>
              <c:numCache>
                <c:formatCode>0.00</c:formatCode>
                <c:ptCount val="26"/>
                <c:pt idx="0">
                  <c:v>27.185798999999999</c:v>
                </c:pt>
                <c:pt idx="1">
                  <c:v>27.633167</c:v>
                </c:pt>
                <c:pt idx="2">
                  <c:v>28.520845000000001</c:v>
                </c:pt>
                <c:pt idx="3">
                  <c:v>30.614208000000001</c:v>
                </c:pt>
                <c:pt idx="4">
                  <c:v>32.271824000000002</c:v>
                </c:pt>
                <c:pt idx="5">
                  <c:v>34.188721000000001</c:v>
                </c:pt>
                <c:pt idx="6">
                  <c:v>35.649475000000002</c:v>
                </c:pt>
                <c:pt idx="7">
                  <c:v>36.849758000000001</c:v>
                </c:pt>
                <c:pt idx="8">
                  <c:v>38.240288</c:v>
                </c:pt>
                <c:pt idx="9">
                  <c:v>39.621707999999998</c:v>
                </c:pt>
                <c:pt idx="10">
                  <c:v>40.933826000000003</c:v>
                </c:pt>
                <c:pt idx="11">
                  <c:v>42.163390999999997</c:v>
                </c:pt>
                <c:pt idx="12">
                  <c:v>43.415790999999999</c:v>
                </c:pt>
                <c:pt idx="13">
                  <c:v>44.635784000000001</c:v>
                </c:pt>
                <c:pt idx="14">
                  <c:v>45.956550999999997</c:v>
                </c:pt>
                <c:pt idx="15">
                  <c:v>47.135531999999998</c:v>
                </c:pt>
                <c:pt idx="16">
                  <c:v>48.178024000000001</c:v>
                </c:pt>
                <c:pt idx="17">
                  <c:v>49.240631</c:v>
                </c:pt>
                <c:pt idx="18">
                  <c:v>50.186202999999999</c:v>
                </c:pt>
                <c:pt idx="19">
                  <c:v>51.074432000000002</c:v>
                </c:pt>
                <c:pt idx="20">
                  <c:v>51.759017999999998</c:v>
                </c:pt>
                <c:pt idx="21">
                  <c:v>52.465988000000003</c:v>
                </c:pt>
                <c:pt idx="22">
                  <c:v>53.203819000000003</c:v>
                </c:pt>
                <c:pt idx="23">
                  <c:v>53.955036</c:v>
                </c:pt>
                <c:pt idx="24">
                  <c:v>54.705086000000001</c:v>
                </c:pt>
                <c:pt idx="25">
                  <c:v>55.525005</c:v>
                </c:pt>
              </c:numCache>
            </c:numRef>
          </c:val>
          <c:smooth val="0"/>
        </c:ser>
        <c:ser>
          <c:idx val="5"/>
          <c:order val="5"/>
          <c:tx>
            <c:strRef>
              <c:f>Sheet1!$G$1</c:f>
              <c:strCache>
                <c:ptCount val="1"/>
                <c:pt idx="0">
                  <c:v>lowresource</c:v>
                </c:pt>
              </c:strCache>
            </c:strRef>
          </c:tx>
          <c:spPr>
            <a:ln w="22225">
              <a:solidFill>
                <a:schemeClr val="accent5"/>
              </a:solidFill>
            </a:ln>
          </c:spPr>
          <c:marker>
            <c:symbol val="none"/>
          </c:marker>
          <c:cat>
            <c:numRef>
              <c:f>Sheet1!$A$2:$A$27</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Sheet1!$G$2:$G$27</c:f>
              <c:numCache>
                <c:formatCode>0.00</c:formatCode>
                <c:ptCount val="26"/>
                <c:pt idx="0">
                  <c:v>27.075717999999998</c:v>
                </c:pt>
                <c:pt idx="1">
                  <c:v>27.026909</c:v>
                </c:pt>
                <c:pt idx="2">
                  <c:v>27.358979999999999</c:v>
                </c:pt>
                <c:pt idx="3">
                  <c:v>27.022435999999999</c:v>
                </c:pt>
                <c:pt idx="4">
                  <c:v>27.215311</c:v>
                </c:pt>
                <c:pt idx="5">
                  <c:v>27.348866999999998</c:v>
                </c:pt>
                <c:pt idx="6">
                  <c:v>26.540073</c:v>
                </c:pt>
                <c:pt idx="7">
                  <c:v>26.306508999999998</c:v>
                </c:pt>
                <c:pt idx="8">
                  <c:v>26.193747999999999</c:v>
                </c:pt>
                <c:pt idx="9">
                  <c:v>26.091159999999999</c:v>
                </c:pt>
                <c:pt idx="10">
                  <c:v>25.940975000000002</c:v>
                </c:pt>
                <c:pt idx="11">
                  <c:v>25.897255000000001</c:v>
                </c:pt>
                <c:pt idx="12">
                  <c:v>25.809462</c:v>
                </c:pt>
                <c:pt idx="13">
                  <c:v>25.582934999999999</c:v>
                </c:pt>
                <c:pt idx="14">
                  <c:v>25.541551999999999</c:v>
                </c:pt>
                <c:pt idx="15">
                  <c:v>25.503851000000001</c:v>
                </c:pt>
                <c:pt idx="16">
                  <c:v>25.481480000000001</c:v>
                </c:pt>
                <c:pt idx="17">
                  <c:v>25.713688000000001</c:v>
                </c:pt>
                <c:pt idx="18">
                  <c:v>26.053851999999999</c:v>
                </c:pt>
                <c:pt idx="19">
                  <c:v>26.128409999999999</c:v>
                </c:pt>
                <c:pt idx="20">
                  <c:v>26.343540000000001</c:v>
                </c:pt>
                <c:pt idx="21">
                  <c:v>26.616913</c:v>
                </c:pt>
                <c:pt idx="22">
                  <c:v>26.532135</c:v>
                </c:pt>
                <c:pt idx="23">
                  <c:v>26.562636999999999</c:v>
                </c:pt>
                <c:pt idx="24">
                  <c:v>26.572409</c:v>
                </c:pt>
                <c:pt idx="25">
                  <c:v>26.681206</c:v>
                </c:pt>
              </c:numCache>
            </c:numRef>
          </c:val>
          <c:smooth val="0"/>
        </c:ser>
        <c:dLbls>
          <c:showLegendKey val="0"/>
          <c:showVal val="0"/>
          <c:showCatName val="0"/>
          <c:showSerName val="0"/>
          <c:showPercent val="0"/>
          <c:showBubbleSize val="0"/>
        </c:dLbls>
        <c:smooth val="0"/>
        <c:axId val="205728688"/>
        <c:axId val="205729248"/>
      </c:lineChart>
      <c:catAx>
        <c:axId val="205728688"/>
        <c:scaling>
          <c:orientation val="minMax"/>
        </c:scaling>
        <c:delete val="0"/>
        <c:axPos val="b"/>
        <c:numFmt formatCode="General" sourceLinked="0"/>
        <c:majorTickMark val="out"/>
        <c:minorTickMark val="none"/>
        <c:tickLblPos val="nextTo"/>
        <c:spPr>
          <a:ln w="12700">
            <a:solidFill>
              <a:schemeClr val="tx1"/>
            </a:solidFill>
          </a:ln>
        </c:spPr>
        <c:crossAx val="205729248"/>
        <c:crosses val="autoZero"/>
        <c:auto val="1"/>
        <c:lblAlgn val="ctr"/>
        <c:lblOffset val="100"/>
        <c:tickLblSkip val="5"/>
        <c:tickMarkSkip val="5"/>
        <c:noMultiLvlLbl val="0"/>
      </c:catAx>
      <c:valAx>
        <c:axId val="205729248"/>
        <c:scaling>
          <c:orientation val="minMax"/>
        </c:scaling>
        <c:delete val="0"/>
        <c:axPos val="l"/>
        <c:majorGridlines/>
        <c:numFmt formatCode="0" sourceLinked="0"/>
        <c:majorTickMark val="out"/>
        <c:minorTickMark val="none"/>
        <c:tickLblPos val="nextTo"/>
        <c:spPr>
          <a:ln>
            <a:noFill/>
          </a:ln>
        </c:spPr>
        <c:crossAx val="205728688"/>
        <c:crosses val="autoZero"/>
        <c:crossBetween val="midCat"/>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951756030496186E-2"/>
          <c:y val="0.11018064995258536"/>
          <c:w val="0.87868028996375469"/>
          <c:h val="0.68206297067439248"/>
        </c:manualLayout>
      </c:layout>
      <c:barChart>
        <c:barDir val="col"/>
        <c:grouping val="stacked"/>
        <c:varyColors val="0"/>
        <c:ser>
          <c:idx val="0"/>
          <c:order val="0"/>
          <c:tx>
            <c:strRef>
              <c:f>Sheet1!$A$2</c:f>
              <c:strCache>
                <c:ptCount val="1"/>
                <c:pt idx="0">
                  <c:v>Residential</c:v>
                </c:pt>
              </c:strCache>
            </c:strRef>
          </c:tx>
          <c:spPr>
            <a:solidFill>
              <a:srgbClr val="5D9732"/>
            </a:solidFill>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Sheet1!$B$2:$BA$2</c:f>
              <c:numCache>
                <c:formatCode>General</c:formatCode>
                <c:ptCount val="8"/>
                <c:pt idx="0">
                  <c:v>4.8267749999999996</c:v>
                </c:pt>
                <c:pt idx="1">
                  <c:v>4.6193390000000001</c:v>
                </c:pt>
                <c:pt idx="2">
                  <c:v>4.7142609999999996</c:v>
                </c:pt>
                <c:pt idx="3">
                  <c:v>4.7186430000000001</c:v>
                </c:pt>
                <c:pt idx="4">
                  <c:v>4.6499759999999997</c:v>
                </c:pt>
                <c:pt idx="5">
                  <c:v>4.6793779999999998</c:v>
                </c:pt>
                <c:pt idx="6">
                  <c:v>4.584066</c:v>
                </c:pt>
                <c:pt idx="7">
                  <c:v>4.5977059999999996</c:v>
                </c:pt>
              </c:numCache>
            </c:numRef>
          </c:val>
        </c:ser>
        <c:ser>
          <c:idx val="1"/>
          <c:order val="1"/>
          <c:tx>
            <c:strRef>
              <c:f>Sheet1!$A$3</c:f>
              <c:strCache>
                <c:ptCount val="1"/>
                <c:pt idx="0">
                  <c:v>Commercial</c:v>
                </c:pt>
              </c:strCache>
            </c:strRef>
          </c:tx>
          <c:spPr>
            <a:solidFill>
              <a:srgbClr val="A33340"/>
            </a:solidFill>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Sheet1!$B$3:$BA$3</c:f>
              <c:numCache>
                <c:formatCode>General</c:formatCode>
                <c:ptCount val="8"/>
                <c:pt idx="0">
                  <c:v>2.99892</c:v>
                </c:pt>
                <c:pt idx="1">
                  <c:v>3.2167379999999999</c:v>
                </c:pt>
                <c:pt idx="2">
                  <c:v>3.3441749999999999</c:v>
                </c:pt>
                <c:pt idx="3">
                  <c:v>3.3494429999999999</c:v>
                </c:pt>
                <c:pt idx="4">
                  <c:v>3.4247700000000001</c:v>
                </c:pt>
                <c:pt idx="5">
                  <c:v>3.4594019999999999</c:v>
                </c:pt>
                <c:pt idx="6">
                  <c:v>3.689184</c:v>
                </c:pt>
                <c:pt idx="7">
                  <c:v>3.6855009999999999</c:v>
                </c:pt>
              </c:numCache>
            </c:numRef>
          </c:val>
        </c:ser>
        <c:ser>
          <c:idx val="2"/>
          <c:order val="2"/>
          <c:tx>
            <c:strRef>
              <c:f>Sheet1!$A$4</c:f>
              <c:strCache>
                <c:ptCount val="1"/>
                <c:pt idx="0">
                  <c:v>Transportation</c:v>
                </c:pt>
              </c:strCache>
            </c:strRef>
          </c:tx>
          <c:spPr>
            <a:solidFill>
              <a:srgbClr val="0096D7"/>
            </a:solidFill>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Sheet1!$B$4:$BA$4</c:f>
              <c:numCache>
                <c:formatCode>General</c:formatCode>
                <c:ptCount val="8"/>
                <c:pt idx="0">
                  <c:v>0.60690999999999995</c:v>
                </c:pt>
                <c:pt idx="1">
                  <c:v>0.92875299999999994</c:v>
                </c:pt>
                <c:pt idx="2">
                  <c:v>0.89920299999999997</c:v>
                </c:pt>
                <c:pt idx="3">
                  <c:v>0.89848799999999995</c:v>
                </c:pt>
                <c:pt idx="4">
                  <c:v>1.1352869999999999</c:v>
                </c:pt>
                <c:pt idx="5">
                  <c:v>1.112547</c:v>
                </c:pt>
                <c:pt idx="6">
                  <c:v>1.6952050000000001</c:v>
                </c:pt>
                <c:pt idx="7">
                  <c:v>1.7147990000000002</c:v>
                </c:pt>
              </c:numCache>
            </c:numRef>
          </c:val>
        </c:ser>
        <c:ser>
          <c:idx val="4"/>
          <c:order val="3"/>
          <c:tx>
            <c:strRef>
              <c:f>Sheet1!$A$5</c:f>
              <c:strCache>
                <c:ptCount val="1"/>
                <c:pt idx="0">
                  <c:v>Industrial</c:v>
                </c:pt>
              </c:strCache>
            </c:strRef>
          </c:tx>
          <c:spPr>
            <a:solidFill>
              <a:srgbClr val="000000"/>
            </a:solidFill>
            <a:ln w="25400">
              <a:noFill/>
            </a:ln>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Sheet1!$B$5:$BA$5</c:f>
              <c:numCache>
                <c:formatCode>General</c:formatCode>
                <c:ptCount val="8"/>
                <c:pt idx="0">
                  <c:v>7.7126849999999996</c:v>
                </c:pt>
                <c:pt idx="1">
                  <c:v>9.0947519999999997</c:v>
                </c:pt>
                <c:pt idx="2">
                  <c:v>10.242564</c:v>
                </c:pt>
                <c:pt idx="3">
                  <c:v>10.255767000000001</c:v>
                </c:pt>
                <c:pt idx="4">
                  <c:v>11.360924000000001</c:v>
                </c:pt>
                <c:pt idx="5">
                  <c:v>11.497995999999999</c:v>
                </c:pt>
                <c:pt idx="6">
                  <c:v>12.490684999999999</c:v>
                </c:pt>
                <c:pt idx="7">
                  <c:v>12.620206000000001</c:v>
                </c:pt>
              </c:numCache>
            </c:numRef>
          </c:val>
        </c:ser>
        <c:ser>
          <c:idx val="5"/>
          <c:order val="4"/>
          <c:tx>
            <c:strRef>
              <c:f>Sheet1!$A$6</c:f>
              <c:strCache>
                <c:ptCount val="1"/>
                <c:pt idx="0">
                  <c:v>Electric power</c:v>
                </c:pt>
              </c:strCache>
            </c:strRef>
          </c:tx>
          <c:spPr>
            <a:solidFill>
              <a:srgbClr val="BD732A"/>
            </a:solidFill>
            <a:ln w="25400">
              <a:noFill/>
            </a:ln>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Sheet1!$B$6:$BA$6</c:f>
              <c:numCache>
                <c:formatCode>General</c:formatCode>
                <c:ptCount val="8"/>
                <c:pt idx="0">
                  <c:v>5.8691450000000005</c:v>
                </c:pt>
                <c:pt idx="1">
                  <c:v>9.6066509999999994</c:v>
                </c:pt>
                <c:pt idx="2">
                  <c:v>8.2622800000000005</c:v>
                </c:pt>
                <c:pt idx="3">
                  <c:v>8.1640119999999996</c:v>
                </c:pt>
                <c:pt idx="4">
                  <c:v>11.022814</c:v>
                </c:pt>
                <c:pt idx="5">
                  <c:v>9.6897289999999998</c:v>
                </c:pt>
                <c:pt idx="6">
                  <c:v>11.961382</c:v>
                </c:pt>
                <c:pt idx="7">
                  <c:v>11.184361000000001</c:v>
                </c:pt>
              </c:numCache>
            </c:numRef>
          </c:val>
        </c:ser>
        <c:ser>
          <c:idx val="3"/>
          <c:order val="5"/>
          <c:tx>
            <c:strRef>
              <c:f>Sheet1!$A$7</c:f>
              <c:strCache>
                <c:ptCount val="1"/>
                <c:pt idx="0">
                  <c:v>Gas to Liquids</c:v>
                </c:pt>
              </c:strCache>
            </c:strRef>
          </c:tx>
          <c:spPr>
            <a:solidFill>
              <a:srgbClr val="0096D7"/>
            </a:solidFill>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Sheet1!$B$7:$BA$7</c:f>
              <c:numCache>
                <c:formatCode>General</c:formatCode>
                <c:ptCount val="8"/>
                <c:pt idx="0">
                  <c:v>0</c:v>
                </c:pt>
                <c:pt idx="1">
                  <c:v>0</c:v>
                </c:pt>
                <c:pt idx="2">
                  <c:v>0</c:v>
                </c:pt>
                <c:pt idx="3">
                  <c:v>0</c:v>
                </c:pt>
                <c:pt idx="4">
                  <c:v>0</c:v>
                </c:pt>
                <c:pt idx="5">
                  <c:v>0</c:v>
                </c:pt>
                <c:pt idx="6">
                  <c:v>0</c:v>
                </c:pt>
                <c:pt idx="7">
                  <c:v>0</c:v>
                </c:pt>
              </c:numCache>
            </c:numRef>
          </c:val>
        </c:ser>
        <c:ser>
          <c:idx val="6"/>
          <c:order val="6"/>
          <c:tx>
            <c:strRef>
              <c:f>Sheet1!$A$8</c:f>
              <c:strCache>
                <c:ptCount val="1"/>
              </c:strCache>
            </c:strRef>
          </c:tx>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Sheet1!$B$8:$BA$8</c:f>
              <c:numCache>
                <c:formatCode>General</c:formatCode>
                <c:ptCount val="8"/>
              </c:numCache>
            </c:numRef>
          </c:val>
        </c:ser>
        <c:ser>
          <c:idx val="12"/>
          <c:order val="12"/>
          <c:tx>
            <c:strRef>
              <c:f>Sheet1!$A$14</c:f>
              <c:strCache>
                <c:ptCount val="1"/>
                <c:pt idx="0">
                  <c:v>Gas to Liquids</c:v>
                </c:pt>
              </c:strCache>
            </c:strRef>
          </c:tx>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Sheet1!$B$14:$BA$14</c:f>
              <c:numCache>
                <c:formatCode>General</c:formatCode>
                <c:ptCount val="8"/>
                <c:pt idx="0">
                  <c:v>0</c:v>
                </c:pt>
                <c:pt idx="1">
                  <c:v>0</c:v>
                </c:pt>
                <c:pt idx="2">
                  <c:v>0</c:v>
                </c:pt>
                <c:pt idx="3">
                  <c:v>0</c:v>
                </c:pt>
                <c:pt idx="4">
                  <c:v>0</c:v>
                </c:pt>
                <c:pt idx="5">
                  <c:v>0</c:v>
                </c:pt>
                <c:pt idx="6">
                  <c:v>0</c:v>
                </c:pt>
                <c:pt idx="7">
                  <c:v>0</c:v>
                </c:pt>
              </c:numCache>
            </c:numRef>
          </c:val>
        </c:ser>
        <c:dLbls>
          <c:showLegendKey val="0"/>
          <c:showVal val="0"/>
          <c:showCatName val="0"/>
          <c:showSerName val="0"/>
          <c:showPercent val="0"/>
          <c:showBubbleSize val="0"/>
        </c:dLbls>
        <c:gapWidth val="50"/>
        <c:overlap val="100"/>
        <c:axId val="206661328"/>
        <c:axId val="206694832"/>
      </c:barChart>
      <c:barChart>
        <c:barDir val="col"/>
        <c:grouping val="stacked"/>
        <c:varyColors val="0"/>
        <c:ser>
          <c:idx val="7"/>
          <c:order val="7"/>
          <c:tx>
            <c:strRef>
              <c:f>Sheet1!$A$9</c:f>
              <c:strCache>
                <c:ptCount val="1"/>
                <c:pt idx="0">
                  <c:v>Residential</c:v>
                </c:pt>
              </c:strCache>
            </c:strRef>
          </c:tx>
          <c:spPr>
            <a:solidFill>
              <a:srgbClr val="5D9732"/>
            </a:solidFill>
            <a:ln>
              <a:noFill/>
            </a:ln>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Sheet1!$B$9:$BA$9</c:f>
              <c:numCache>
                <c:formatCode>General</c:formatCode>
                <c:ptCount val="8"/>
                <c:pt idx="0">
                  <c:v>13.224041095890408</c:v>
                </c:pt>
                <c:pt idx="1">
                  <c:v>12.655723287671233</c:v>
                </c:pt>
                <c:pt idx="2">
                  <c:v>12.880494535519125</c:v>
                </c:pt>
                <c:pt idx="3">
                  <c:v>12.92778904109589</c:v>
                </c:pt>
                <c:pt idx="4">
                  <c:v>12.739660273972602</c:v>
                </c:pt>
                <c:pt idx="5">
                  <c:v>12.820213698630138</c:v>
                </c:pt>
                <c:pt idx="6">
                  <c:v>12.524770491803277</c:v>
                </c:pt>
                <c:pt idx="7">
                  <c:v>12.56203825136612</c:v>
                </c:pt>
              </c:numCache>
            </c:numRef>
          </c:val>
        </c:ser>
        <c:ser>
          <c:idx val="8"/>
          <c:order val="8"/>
          <c:tx>
            <c:strRef>
              <c:f>Sheet1!$A$10</c:f>
              <c:strCache>
                <c:ptCount val="1"/>
                <c:pt idx="0">
                  <c:v>Commercial</c:v>
                </c:pt>
              </c:strCache>
            </c:strRef>
          </c:tx>
          <c:spPr>
            <a:solidFill>
              <a:srgbClr val="A33340"/>
            </a:solidFill>
            <a:ln>
              <a:noFill/>
            </a:ln>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Sheet1!$B$10:$BA$10</c:f>
              <c:numCache>
                <c:formatCode>General</c:formatCode>
                <c:ptCount val="8"/>
                <c:pt idx="0">
                  <c:v>8.2162191780821914</c:v>
                </c:pt>
                <c:pt idx="1">
                  <c:v>8.8129808219178081</c:v>
                </c:pt>
                <c:pt idx="2">
                  <c:v>9.1370901639344257</c:v>
                </c:pt>
                <c:pt idx="3">
                  <c:v>9.1765561643835607</c:v>
                </c:pt>
                <c:pt idx="4">
                  <c:v>9.3829315068493155</c:v>
                </c:pt>
                <c:pt idx="5">
                  <c:v>9.4778136986301362</c:v>
                </c:pt>
                <c:pt idx="6">
                  <c:v>10.079737704918031</c:v>
                </c:pt>
                <c:pt idx="7">
                  <c:v>10.069674863387979</c:v>
                </c:pt>
              </c:numCache>
            </c:numRef>
          </c:val>
        </c:ser>
        <c:ser>
          <c:idx val="9"/>
          <c:order val="9"/>
          <c:tx>
            <c:strRef>
              <c:f>Sheet1!$A$11</c:f>
              <c:strCache>
                <c:ptCount val="1"/>
                <c:pt idx="0">
                  <c:v>Transportation</c:v>
                </c:pt>
              </c:strCache>
            </c:strRef>
          </c:tx>
          <c:spPr>
            <a:solidFill>
              <a:srgbClr val="0096D7"/>
            </a:solidFill>
            <a:ln>
              <a:noFill/>
            </a:ln>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Sheet1!$B$11:$BA$11</c:f>
              <c:numCache>
                <c:formatCode>General</c:formatCode>
                <c:ptCount val="8"/>
                <c:pt idx="0">
                  <c:v>1.6627671232876713</c:v>
                </c:pt>
                <c:pt idx="1">
                  <c:v>2.5445287671232877</c:v>
                </c:pt>
                <c:pt idx="2">
                  <c:v>2.4568387978142079</c:v>
                </c:pt>
                <c:pt idx="3">
                  <c:v>2.4616109589041093</c:v>
                </c:pt>
                <c:pt idx="4">
                  <c:v>3.110375342465753</c:v>
                </c:pt>
                <c:pt idx="5">
                  <c:v>3.0480739726027397</c:v>
                </c:pt>
                <c:pt idx="6">
                  <c:v>4.6317076502732242</c:v>
                </c:pt>
                <c:pt idx="7">
                  <c:v>4.6852431693989081</c:v>
                </c:pt>
              </c:numCache>
            </c:numRef>
          </c:val>
        </c:ser>
        <c:ser>
          <c:idx val="10"/>
          <c:order val="10"/>
          <c:tx>
            <c:strRef>
              <c:f>Sheet1!$A$12</c:f>
              <c:strCache>
                <c:ptCount val="1"/>
                <c:pt idx="0">
                  <c:v>Industrial</c:v>
                </c:pt>
              </c:strCache>
            </c:strRef>
          </c:tx>
          <c:spPr>
            <a:solidFill>
              <a:srgbClr val="BD732A"/>
            </a:solidFill>
            <a:ln>
              <a:noFill/>
            </a:ln>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Sheet1!$B$12:$BA$12</c:f>
              <c:numCache>
                <c:formatCode>General</c:formatCode>
                <c:ptCount val="8"/>
                <c:pt idx="0">
                  <c:v>21.130643835616439</c:v>
                </c:pt>
                <c:pt idx="1">
                  <c:v>24.917128767123284</c:v>
                </c:pt>
                <c:pt idx="2">
                  <c:v>27.985147540983608</c:v>
                </c:pt>
                <c:pt idx="3">
                  <c:v>28.097991780821921</c:v>
                </c:pt>
                <c:pt idx="4">
                  <c:v>31.125819178082192</c:v>
                </c:pt>
                <c:pt idx="5">
                  <c:v>31.501358904109587</c:v>
                </c:pt>
                <c:pt idx="6">
                  <c:v>34.12755464480874</c:v>
                </c:pt>
                <c:pt idx="7">
                  <c:v>34.481437158469951</c:v>
                </c:pt>
              </c:numCache>
            </c:numRef>
          </c:val>
        </c:ser>
        <c:ser>
          <c:idx val="11"/>
          <c:order val="11"/>
          <c:tx>
            <c:strRef>
              <c:f>Sheet1!$A$13</c:f>
              <c:strCache>
                <c:ptCount val="1"/>
                <c:pt idx="0">
                  <c:v>Electric power</c:v>
                </c:pt>
              </c:strCache>
            </c:strRef>
          </c:tx>
          <c:spPr>
            <a:solidFill>
              <a:srgbClr val="000000"/>
            </a:solidFill>
            <a:ln>
              <a:noFill/>
            </a:ln>
          </c:spPr>
          <c:invertIfNegative val="0"/>
          <c:cat>
            <c:strRef>
              <c:f>Sheet1!$B$1:$BA$1</c:f>
              <c:strCache>
                <c:ptCount val="8"/>
                <c:pt idx="0">
                  <c:v>2005</c:v>
                </c:pt>
                <c:pt idx="1">
                  <c:v>2015</c:v>
                </c:pt>
                <c:pt idx="2">
                  <c:v>Reference</c:v>
                </c:pt>
                <c:pt idx="3">
                  <c:v>  No CPP  </c:v>
                </c:pt>
                <c:pt idx="4">
                  <c:v> Reference </c:v>
                </c:pt>
                <c:pt idx="5">
                  <c:v>No CPP</c:v>
                </c:pt>
                <c:pt idx="6">
                  <c:v> Reference</c:v>
                </c:pt>
                <c:pt idx="7">
                  <c:v> No CPP </c:v>
                </c:pt>
              </c:strCache>
            </c:strRef>
          </c:cat>
          <c:val>
            <c:numRef>
              <c:f>Sheet1!$B$13:$BA$13</c:f>
              <c:numCache>
                <c:formatCode>General</c:formatCode>
                <c:ptCount val="8"/>
                <c:pt idx="0">
                  <c:v>16.079849315068497</c:v>
                </c:pt>
                <c:pt idx="1">
                  <c:v>26.319591780821916</c:v>
                </c:pt>
                <c:pt idx="2">
                  <c:v>22.574535519125682</c:v>
                </c:pt>
                <c:pt idx="3">
                  <c:v>22.367156164383562</c:v>
                </c:pt>
                <c:pt idx="4">
                  <c:v>30.199490410958905</c:v>
                </c:pt>
                <c:pt idx="5">
                  <c:v>26.547202739726025</c:v>
                </c:pt>
                <c:pt idx="6">
                  <c:v>32.681371584699455</c:v>
                </c:pt>
                <c:pt idx="7">
                  <c:v>30.558363387978144</c:v>
                </c:pt>
              </c:numCache>
            </c:numRef>
          </c:val>
        </c:ser>
        <c:dLbls>
          <c:showLegendKey val="0"/>
          <c:showVal val="0"/>
          <c:showCatName val="0"/>
          <c:showSerName val="0"/>
          <c:showPercent val="0"/>
          <c:showBubbleSize val="0"/>
        </c:dLbls>
        <c:gapWidth val="50"/>
        <c:overlap val="100"/>
        <c:axId val="206695952"/>
        <c:axId val="206695392"/>
      </c:barChart>
      <c:catAx>
        <c:axId val="206661328"/>
        <c:scaling>
          <c:orientation val="minMax"/>
        </c:scaling>
        <c:delete val="0"/>
        <c:axPos val="b"/>
        <c:numFmt formatCode="General" sourceLinked="0"/>
        <c:majorTickMark val="out"/>
        <c:minorTickMark val="none"/>
        <c:tickLblPos val="nextTo"/>
        <c:spPr>
          <a:ln w="12700">
            <a:solidFill>
              <a:schemeClr val="tx1"/>
            </a:solidFill>
          </a:ln>
        </c:spPr>
        <c:crossAx val="206694832"/>
        <c:crosses val="autoZero"/>
        <c:auto val="1"/>
        <c:lblAlgn val="ctr"/>
        <c:lblOffset val="100"/>
        <c:tickLblSkip val="1"/>
        <c:tickMarkSkip val="1"/>
        <c:noMultiLvlLbl val="0"/>
      </c:catAx>
      <c:valAx>
        <c:axId val="206694832"/>
        <c:scaling>
          <c:orientation val="minMax"/>
          <c:max val="40"/>
        </c:scaling>
        <c:delete val="0"/>
        <c:axPos val="l"/>
        <c:majorGridlines>
          <c:spPr>
            <a:ln>
              <a:solidFill>
                <a:srgbClr val="FFFFFF">
                  <a:lumMod val="65000"/>
                </a:srgbClr>
              </a:solidFill>
            </a:ln>
          </c:spPr>
        </c:majorGridlines>
        <c:numFmt formatCode="General" sourceLinked="1"/>
        <c:majorTickMark val="out"/>
        <c:minorTickMark val="none"/>
        <c:tickLblPos val="nextTo"/>
        <c:spPr>
          <a:ln>
            <a:noFill/>
          </a:ln>
        </c:spPr>
        <c:crossAx val="206661328"/>
        <c:crosses val="autoZero"/>
        <c:crossBetween val="between"/>
      </c:valAx>
      <c:valAx>
        <c:axId val="206695392"/>
        <c:scaling>
          <c:orientation val="minMax"/>
          <c:max val="109.58904"/>
          <c:min val="0"/>
        </c:scaling>
        <c:delete val="0"/>
        <c:axPos val="r"/>
        <c:numFmt formatCode="#,##0" sourceLinked="0"/>
        <c:majorTickMark val="none"/>
        <c:minorTickMark val="out"/>
        <c:tickLblPos val="nextTo"/>
        <c:spPr>
          <a:noFill/>
          <a:ln>
            <a:solidFill>
              <a:srgbClr val="FFFFFF"/>
            </a:solidFill>
          </a:ln>
        </c:spPr>
        <c:crossAx val="206695952"/>
        <c:crosses val="max"/>
        <c:crossBetween val="between"/>
        <c:majorUnit val="10"/>
        <c:minorUnit val="10"/>
      </c:valAx>
      <c:catAx>
        <c:axId val="206695952"/>
        <c:scaling>
          <c:orientation val="minMax"/>
        </c:scaling>
        <c:delete val="1"/>
        <c:axPos val="b"/>
        <c:numFmt formatCode="General" sourceLinked="1"/>
        <c:majorTickMark val="out"/>
        <c:minorTickMark val="none"/>
        <c:tickLblPos val="nextTo"/>
        <c:crossAx val="206695392"/>
        <c:crosses val="autoZero"/>
        <c:auto val="1"/>
        <c:lblAlgn val="ctr"/>
        <c:lblOffset val="100"/>
        <c:noMultiLvlLbl val="0"/>
      </c:catAx>
    </c:plotArea>
    <c:plotVisOnly val="1"/>
    <c:dispBlanksAs val="gap"/>
    <c:showDLblsOverMax val="0"/>
  </c:chart>
  <c:txPr>
    <a:bodyPr/>
    <a:lstStyle/>
    <a:p>
      <a:pPr>
        <a:defRPr sz="12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428249884508191E-2"/>
          <c:y val="0.10184382985411476"/>
          <c:w val="0.88689781369689091"/>
          <c:h val="0.77635920864185992"/>
        </c:manualLayout>
      </c:layout>
      <c:lineChart>
        <c:grouping val="standard"/>
        <c:varyColors val="0"/>
        <c:ser>
          <c:idx val="0"/>
          <c:order val="0"/>
          <c:tx>
            <c:strRef>
              <c:f>ftab!$A$6</c:f>
              <c:strCache>
                <c:ptCount val="1"/>
                <c:pt idx="0">
                  <c:v>    Coal</c:v>
                </c:pt>
              </c:strCache>
            </c:strRef>
          </c:tx>
          <c:spPr>
            <a:ln w="22225" cap="rnd">
              <a:solidFill>
                <a:sysClr val="windowText" lastClr="000000"/>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ftab!$B$6:$CD$6</c:f>
              <c:numCache>
                <c:formatCode>General</c:formatCode>
                <c:ptCount val="81"/>
                <c:pt idx="0">
                  <c:v>1594.011479</c:v>
                </c:pt>
                <c:pt idx="1">
                  <c:v>1590.622748</c:v>
                </c:pt>
                <c:pt idx="2">
                  <c:v>1621.2060390000001</c:v>
                </c:pt>
                <c:pt idx="3">
                  <c:v>1690.070232</c:v>
                </c:pt>
                <c:pt idx="4">
                  <c:v>1690.6938640000001</c:v>
                </c:pt>
                <c:pt idx="5">
                  <c:v>1709.4264680000001</c:v>
                </c:pt>
                <c:pt idx="6">
                  <c:v>1795.1955930000001</c:v>
                </c:pt>
                <c:pt idx="7">
                  <c:v>1845.0157360000001</c:v>
                </c:pt>
                <c:pt idx="8">
                  <c:v>1873.5156899999999</c:v>
                </c:pt>
                <c:pt idx="9">
                  <c:v>1881.0872239999999</c:v>
                </c:pt>
                <c:pt idx="10">
                  <c:v>1966.264596</c:v>
                </c:pt>
                <c:pt idx="11">
                  <c:v>1903.9559420000001</c:v>
                </c:pt>
                <c:pt idx="12">
                  <c:v>1933.1303540000001</c:v>
                </c:pt>
                <c:pt idx="13">
                  <c:v>1973.736752</c:v>
                </c:pt>
                <c:pt idx="14">
                  <c:v>1978.300549</c:v>
                </c:pt>
                <c:pt idx="15">
                  <c:v>2012.8730460000002</c:v>
                </c:pt>
                <c:pt idx="16">
                  <c:v>1990.511135</c:v>
                </c:pt>
                <c:pt idx="17">
                  <c:v>2016.455584</c:v>
                </c:pt>
                <c:pt idx="18">
                  <c:v>1985.8012469999999</c:v>
                </c:pt>
                <c:pt idx="19">
                  <c:v>1755.9042529999999</c:v>
                </c:pt>
                <c:pt idx="20">
                  <c:v>1847.2902790000001</c:v>
                </c:pt>
                <c:pt idx="21">
                  <c:v>1733.4300049999999</c:v>
                </c:pt>
                <c:pt idx="22">
                  <c:v>1514.0429450000001</c:v>
                </c:pt>
                <c:pt idx="23">
                  <c:v>1581.114716</c:v>
                </c:pt>
                <c:pt idx="24">
                  <c:v>1581.7103500000001</c:v>
                </c:pt>
                <c:pt idx="25">
                  <c:v>1354.9011230000001</c:v>
                </c:pt>
                <c:pt idx="26">
                  <c:v>1356.8364260000001</c:v>
                </c:pt>
                <c:pt idx="27">
                  <c:v>1365.220581</c:v>
                </c:pt>
                <c:pt idx="28">
                  <c:v>1386.101318</c:v>
                </c:pt>
                <c:pt idx="29">
                  <c:v>1387.0151370000001</c:v>
                </c:pt>
                <c:pt idx="30">
                  <c:v>1388.029053</c:v>
                </c:pt>
                <c:pt idx="31">
                  <c:v>1346.7982179999999</c:v>
                </c:pt>
                <c:pt idx="32">
                  <c:v>1296.1304929999999</c:v>
                </c:pt>
                <c:pt idx="33">
                  <c:v>1272.7467039999999</c:v>
                </c:pt>
                <c:pt idx="34">
                  <c:v>1222.2921140000001</c:v>
                </c:pt>
                <c:pt idx="35">
                  <c:v>1179.269043</c:v>
                </c:pt>
                <c:pt idx="36">
                  <c:v>1143.134033</c:v>
                </c:pt>
                <c:pt idx="37">
                  <c:v>1093.1019289999999</c:v>
                </c:pt>
                <c:pt idx="38">
                  <c:v>1049.6400149999999</c:v>
                </c:pt>
                <c:pt idx="39">
                  <c:v>1004.679504</c:v>
                </c:pt>
                <c:pt idx="40">
                  <c:v>972.48999000000003</c:v>
                </c:pt>
                <c:pt idx="41">
                  <c:v>973.92340100000001</c:v>
                </c:pt>
                <c:pt idx="42">
                  <c:v>978.40228300000001</c:v>
                </c:pt>
                <c:pt idx="43">
                  <c:v>971.55627400000003</c:v>
                </c:pt>
                <c:pt idx="44">
                  <c:v>965.12481700000001</c:v>
                </c:pt>
                <c:pt idx="45">
                  <c:v>962.43237299999998</c:v>
                </c:pt>
                <c:pt idx="46">
                  <c:v>951.58679199999995</c:v>
                </c:pt>
                <c:pt idx="47">
                  <c:v>949.22454800000003</c:v>
                </c:pt>
                <c:pt idx="48">
                  <c:v>937.91980000000001</c:v>
                </c:pt>
                <c:pt idx="49">
                  <c:v>927.56756600000006</c:v>
                </c:pt>
                <c:pt idx="50">
                  <c:v>918.78625499999998</c:v>
                </c:pt>
                <c:pt idx="51">
                  <c:v>918.78625499999998</c:v>
                </c:pt>
                <c:pt idx="52">
                  <c:v>1250.1663819999999</c:v>
                </c:pt>
                <c:pt idx="53">
                  <c:v>1581.546509</c:v>
                </c:pt>
                <c:pt idx="54">
                  <c:v>1581.546509</c:v>
                </c:pt>
                <c:pt idx="55">
                  <c:v>1355.1102289999999</c:v>
                </c:pt>
                <c:pt idx="56">
                  <c:v>1356.685547</c:v>
                </c:pt>
                <c:pt idx="57">
                  <c:v>1363.589966</c:v>
                </c:pt>
                <c:pt idx="58">
                  <c:v>1401.6326899999999</c:v>
                </c:pt>
                <c:pt idx="59">
                  <c:v>1412.9724120000001</c:v>
                </c:pt>
                <c:pt idx="60">
                  <c:v>1416.2073969999999</c:v>
                </c:pt>
                <c:pt idx="61">
                  <c:v>1414.216553</c:v>
                </c:pt>
                <c:pt idx="62">
                  <c:v>1419.1782229999999</c:v>
                </c:pt>
                <c:pt idx="63">
                  <c:v>1434.729736</c:v>
                </c:pt>
                <c:pt idx="64">
                  <c:v>1441.5405270000001</c:v>
                </c:pt>
                <c:pt idx="65">
                  <c:v>1432.3707280000001</c:v>
                </c:pt>
                <c:pt idx="66">
                  <c:v>1432.490112</c:v>
                </c:pt>
                <c:pt idx="67">
                  <c:v>1430.2441409999999</c:v>
                </c:pt>
                <c:pt idx="68">
                  <c:v>1427.9626459999999</c:v>
                </c:pt>
                <c:pt idx="69">
                  <c:v>1426.625</c:v>
                </c:pt>
                <c:pt idx="70">
                  <c:v>1421.5133060000001</c:v>
                </c:pt>
                <c:pt idx="71">
                  <c:v>1412.118774</c:v>
                </c:pt>
                <c:pt idx="72">
                  <c:v>1413.661255</c:v>
                </c:pt>
                <c:pt idx="73">
                  <c:v>1410.4228519999999</c:v>
                </c:pt>
                <c:pt idx="74">
                  <c:v>1405.1579589999999</c:v>
                </c:pt>
                <c:pt idx="75">
                  <c:v>1398.209595</c:v>
                </c:pt>
                <c:pt idx="76">
                  <c:v>1380.2932129999999</c:v>
                </c:pt>
                <c:pt idx="77">
                  <c:v>1387.3084719999999</c:v>
                </c:pt>
                <c:pt idx="78">
                  <c:v>1377.442505</c:v>
                </c:pt>
                <c:pt idx="79">
                  <c:v>1375.579346</c:v>
                </c:pt>
                <c:pt idx="80">
                  <c:v>1364.1625979999999</c:v>
                </c:pt>
              </c:numCache>
            </c:numRef>
          </c:val>
          <c:smooth val="0"/>
        </c:ser>
        <c:ser>
          <c:idx val="1"/>
          <c:order val="1"/>
          <c:tx>
            <c:strRef>
              <c:f>ftab!$A$7</c:f>
              <c:strCache>
                <c:ptCount val="1"/>
                <c:pt idx="0">
                  <c:v>    Petroleum</c:v>
                </c:pt>
              </c:strCache>
            </c:strRef>
          </c:tx>
          <c:spPr>
            <a:ln w="22225" cap="rnd">
              <a:solidFill>
                <a:srgbClr val="BD732A"/>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ftab!$B$7:$CD$7</c:f>
              <c:numCache>
                <c:formatCode>General</c:formatCode>
                <c:ptCount val="81"/>
                <c:pt idx="0">
                  <c:v>126.46020200000001</c:v>
                </c:pt>
                <c:pt idx="1">
                  <c:v>119.75157300000001</c:v>
                </c:pt>
                <c:pt idx="2">
                  <c:v>100.154163</c:v>
                </c:pt>
                <c:pt idx="3">
                  <c:v>112.78818</c:v>
                </c:pt>
                <c:pt idx="4">
                  <c:v>105.900983</c:v>
                </c:pt>
                <c:pt idx="5">
                  <c:v>74.554065000000008</c:v>
                </c:pt>
                <c:pt idx="6">
                  <c:v>81.411225000000002</c:v>
                </c:pt>
                <c:pt idx="7">
                  <c:v>92.554873000000001</c:v>
                </c:pt>
                <c:pt idx="8">
                  <c:v>128.800173</c:v>
                </c:pt>
                <c:pt idx="9">
                  <c:v>118.060838</c:v>
                </c:pt>
                <c:pt idx="10">
                  <c:v>111.22096499999999</c:v>
                </c:pt>
                <c:pt idx="11">
                  <c:v>124.88022100000001</c:v>
                </c:pt>
                <c:pt idx="12">
                  <c:v>94.567395000000005</c:v>
                </c:pt>
                <c:pt idx="13">
                  <c:v>119.405643</c:v>
                </c:pt>
                <c:pt idx="14">
                  <c:v>121.14505699999999</c:v>
                </c:pt>
                <c:pt idx="15">
                  <c:v>122.22501700000001</c:v>
                </c:pt>
                <c:pt idx="16">
                  <c:v>64.166414000000003</c:v>
                </c:pt>
                <c:pt idx="17">
                  <c:v>65.738978000000003</c:v>
                </c:pt>
                <c:pt idx="18">
                  <c:v>46.242612000000001</c:v>
                </c:pt>
                <c:pt idx="19">
                  <c:v>38.936515</c:v>
                </c:pt>
                <c:pt idx="20">
                  <c:v>37.061012999999996</c:v>
                </c:pt>
                <c:pt idx="21">
                  <c:v>30.182244999999998</c:v>
                </c:pt>
                <c:pt idx="22">
                  <c:v>23.189542000000003</c:v>
                </c:pt>
                <c:pt idx="23">
                  <c:v>27.164444</c:v>
                </c:pt>
                <c:pt idx="24">
                  <c:v>30.231862</c:v>
                </c:pt>
                <c:pt idx="25">
                  <c:v>25.836991999999999</c:v>
                </c:pt>
                <c:pt idx="26">
                  <c:v>24.284949999999998</c:v>
                </c:pt>
                <c:pt idx="27">
                  <c:v>21.897411000000002</c:v>
                </c:pt>
                <c:pt idx="28">
                  <c:v>21.240394999999999</c:v>
                </c:pt>
                <c:pt idx="29">
                  <c:v>15.100471000000001</c:v>
                </c:pt>
                <c:pt idx="30">
                  <c:v>14.876619</c:v>
                </c:pt>
                <c:pt idx="31">
                  <c:v>14.560392</c:v>
                </c:pt>
                <c:pt idx="32">
                  <c:v>14.221413</c:v>
                </c:pt>
                <c:pt idx="33">
                  <c:v>13.968439</c:v>
                </c:pt>
                <c:pt idx="34">
                  <c:v>13.628057999999999</c:v>
                </c:pt>
                <c:pt idx="35">
                  <c:v>13.192622999999999</c:v>
                </c:pt>
                <c:pt idx="36">
                  <c:v>12.66371</c:v>
                </c:pt>
                <c:pt idx="37">
                  <c:v>12.266976</c:v>
                </c:pt>
                <c:pt idx="38">
                  <c:v>11.933494</c:v>
                </c:pt>
                <c:pt idx="39">
                  <c:v>11.643884999999999</c:v>
                </c:pt>
                <c:pt idx="40">
                  <c:v>11.356859999999999</c:v>
                </c:pt>
                <c:pt idx="41">
                  <c:v>11.016071999999999</c:v>
                </c:pt>
                <c:pt idx="42">
                  <c:v>10.898203000000001</c:v>
                </c:pt>
                <c:pt idx="43">
                  <c:v>10.728304</c:v>
                </c:pt>
                <c:pt idx="44">
                  <c:v>10.573342</c:v>
                </c:pt>
                <c:pt idx="45">
                  <c:v>10.436223999999999</c:v>
                </c:pt>
                <c:pt idx="46">
                  <c:v>10.243569000000001</c:v>
                </c:pt>
                <c:pt idx="47">
                  <c:v>10.067904</c:v>
                </c:pt>
                <c:pt idx="48">
                  <c:v>9.6967140000000001</c:v>
                </c:pt>
                <c:pt idx="49">
                  <c:v>9.5088229999999996</c:v>
                </c:pt>
                <c:pt idx="50">
                  <c:v>9.3471220000000006</c:v>
                </c:pt>
                <c:pt idx="51">
                  <c:v>9.3471220000000006</c:v>
                </c:pt>
                <c:pt idx="52">
                  <c:v>19.708381500000002</c:v>
                </c:pt>
                <c:pt idx="53">
                  <c:v>30.069641000000001</c:v>
                </c:pt>
                <c:pt idx="54">
                  <c:v>30.069641000000001</c:v>
                </c:pt>
                <c:pt idx="55">
                  <c:v>25.833217999999999</c:v>
                </c:pt>
                <c:pt idx="56">
                  <c:v>24.307082999999999</c:v>
                </c:pt>
                <c:pt idx="57">
                  <c:v>21.892782</c:v>
                </c:pt>
                <c:pt idx="58">
                  <c:v>21.304998000000001</c:v>
                </c:pt>
                <c:pt idx="59">
                  <c:v>15.242743000000001</c:v>
                </c:pt>
                <c:pt idx="60">
                  <c:v>15.038738</c:v>
                </c:pt>
                <c:pt idx="61">
                  <c:v>14.894823000000001</c:v>
                </c:pt>
                <c:pt idx="62">
                  <c:v>14.772657000000001</c:v>
                </c:pt>
                <c:pt idx="63">
                  <c:v>14.664543</c:v>
                </c:pt>
                <c:pt idx="64">
                  <c:v>14.571605999999999</c:v>
                </c:pt>
                <c:pt idx="65">
                  <c:v>14.295147</c:v>
                </c:pt>
                <c:pt idx="66">
                  <c:v>13.943541</c:v>
                </c:pt>
                <c:pt idx="67">
                  <c:v>13.715894</c:v>
                </c:pt>
                <c:pt idx="68">
                  <c:v>13.558723000000001</c:v>
                </c:pt>
                <c:pt idx="69">
                  <c:v>13.404761000000001</c:v>
                </c:pt>
                <c:pt idx="70">
                  <c:v>13.240500000000001</c:v>
                </c:pt>
                <c:pt idx="71">
                  <c:v>12.89986</c:v>
                </c:pt>
                <c:pt idx="72">
                  <c:v>12.789237999999999</c:v>
                </c:pt>
                <c:pt idx="73">
                  <c:v>12.629811</c:v>
                </c:pt>
                <c:pt idx="74">
                  <c:v>12.474818000000001</c:v>
                </c:pt>
                <c:pt idx="75">
                  <c:v>12.325684000000001</c:v>
                </c:pt>
                <c:pt idx="76">
                  <c:v>12.120011</c:v>
                </c:pt>
                <c:pt idx="77">
                  <c:v>11.970024</c:v>
                </c:pt>
                <c:pt idx="78">
                  <c:v>11.612475999999999</c:v>
                </c:pt>
                <c:pt idx="79">
                  <c:v>11.480001</c:v>
                </c:pt>
                <c:pt idx="80">
                  <c:v>11.303065</c:v>
                </c:pt>
              </c:numCache>
            </c:numRef>
          </c:val>
          <c:smooth val="0"/>
        </c:ser>
        <c:ser>
          <c:idx val="2"/>
          <c:order val="2"/>
          <c:tx>
            <c:strRef>
              <c:f>ftab!$A$8</c:f>
              <c:strCache>
                <c:ptCount val="1"/>
                <c:pt idx="0">
                  <c:v>    Natural Gas</c:v>
                </c:pt>
              </c:strCache>
            </c:strRef>
          </c:tx>
          <c:spPr>
            <a:ln w="22225" cap="rnd">
              <a:solidFill>
                <a:srgbClr val="0096D7"/>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ftab!$B$8:$CD$8</c:f>
              <c:numCache>
                <c:formatCode>General</c:formatCode>
                <c:ptCount val="81"/>
                <c:pt idx="0">
                  <c:v>372.765154</c:v>
                </c:pt>
                <c:pt idx="1">
                  <c:v>381.55301700000001</c:v>
                </c:pt>
                <c:pt idx="2">
                  <c:v>404.07437199999998</c:v>
                </c:pt>
                <c:pt idx="3">
                  <c:v>414.92679800000002</c:v>
                </c:pt>
                <c:pt idx="4">
                  <c:v>460.21868199999994</c:v>
                </c:pt>
                <c:pt idx="5">
                  <c:v>496.05794500000002</c:v>
                </c:pt>
                <c:pt idx="6">
                  <c:v>455.05557599999997</c:v>
                </c:pt>
                <c:pt idx="7">
                  <c:v>479.39866999999998</c:v>
                </c:pt>
                <c:pt idx="8">
                  <c:v>531.25710400000003</c:v>
                </c:pt>
                <c:pt idx="9">
                  <c:v>556.39612699999998</c:v>
                </c:pt>
                <c:pt idx="10">
                  <c:v>601.03815899999995</c:v>
                </c:pt>
                <c:pt idx="11">
                  <c:v>639.12911899999995</c:v>
                </c:pt>
                <c:pt idx="12">
                  <c:v>691.00574399999994</c:v>
                </c:pt>
                <c:pt idx="13">
                  <c:v>649.90753900000004</c:v>
                </c:pt>
                <c:pt idx="14">
                  <c:v>710.10001699999998</c:v>
                </c:pt>
                <c:pt idx="15">
                  <c:v>760.96025399999996</c:v>
                </c:pt>
                <c:pt idx="16">
                  <c:v>816.44077000000004</c:v>
                </c:pt>
                <c:pt idx="17">
                  <c:v>896.58979099999999</c:v>
                </c:pt>
                <c:pt idx="18">
                  <c:v>882.9805990000001</c:v>
                </c:pt>
                <c:pt idx="19">
                  <c:v>920.97868099999994</c:v>
                </c:pt>
                <c:pt idx="20">
                  <c:v>987.69723400000009</c:v>
                </c:pt>
                <c:pt idx="21">
                  <c:v>1013.688929</c:v>
                </c:pt>
                <c:pt idx="22">
                  <c:v>1225.8941750000001</c:v>
                </c:pt>
                <c:pt idx="23">
                  <c:v>1124.83556</c:v>
                </c:pt>
                <c:pt idx="24">
                  <c:v>1126.608958</c:v>
                </c:pt>
                <c:pt idx="25">
                  <c:v>1348.2673339999999</c:v>
                </c:pt>
                <c:pt idx="26">
                  <c:v>1330.2725829999999</c:v>
                </c:pt>
                <c:pt idx="27">
                  <c:v>1322.6225589999999</c:v>
                </c:pt>
                <c:pt idx="28">
                  <c:v>1288.8046879999999</c:v>
                </c:pt>
                <c:pt idx="29">
                  <c:v>1265.559937</c:v>
                </c:pt>
                <c:pt idx="30">
                  <c:v>1201.190063</c:v>
                </c:pt>
                <c:pt idx="31">
                  <c:v>1163.623413</c:v>
                </c:pt>
                <c:pt idx="32">
                  <c:v>1196.445068</c:v>
                </c:pt>
                <c:pt idx="33">
                  <c:v>1244.237793</c:v>
                </c:pt>
                <c:pt idx="34">
                  <c:v>1326.68103</c:v>
                </c:pt>
                <c:pt idx="35">
                  <c:v>1396.410889</c:v>
                </c:pt>
                <c:pt idx="36">
                  <c:v>1463.6739500000001</c:v>
                </c:pt>
                <c:pt idx="37">
                  <c:v>1536.8670649999999</c:v>
                </c:pt>
                <c:pt idx="38">
                  <c:v>1597.8735349999999</c:v>
                </c:pt>
                <c:pt idx="39">
                  <c:v>1661.8637699999999</c:v>
                </c:pt>
                <c:pt idx="40">
                  <c:v>1702.086548</c:v>
                </c:pt>
                <c:pt idx="41">
                  <c:v>1703.9964600000001</c:v>
                </c:pt>
                <c:pt idx="42">
                  <c:v>1704.794067</c:v>
                </c:pt>
                <c:pt idx="43">
                  <c:v>1726.8249510000001</c:v>
                </c:pt>
                <c:pt idx="44">
                  <c:v>1753.181885</c:v>
                </c:pt>
                <c:pt idx="45">
                  <c:v>1768.43335</c:v>
                </c:pt>
                <c:pt idx="46">
                  <c:v>1812.692749</c:v>
                </c:pt>
                <c:pt idx="47">
                  <c:v>1823.9580080000001</c:v>
                </c:pt>
                <c:pt idx="48">
                  <c:v>1868.3393550000001</c:v>
                </c:pt>
                <c:pt idx="49">
                  <c:v>1909.7344969999999</c:v>
                </c:pt>
                <c:pt idx="50">
                  <c:v>1942.2574460000001</c:v>
                </c:pt>
                <c:pt idx="51">
                  <c:v>1942.2574460000001</c:v>
                </c:pt>
                <c:pt idx="52">
                  <c:v>1535.314392</c:v>
                </c:pt>
                <c:pt idx="53">
                  <c:v>1128.3713379999999</c:v>
                </c:pt>
                <c:pt idx="54">
                  <c:v>1128.3713379999999</c:v>
                </c:pt>
                <c:pt idx="55">
                  <c:v>1347.720703</c:v>
                </c:pt>
                <c:pt idx="56">
                  <c:v>1329.8770750000001</c:v>
                </c:pt>
                <c:pt idx="57">
                  <c:v>1321.9101559999999</c:v>
                </c:pt>
                <c:pt idx="58">
                  <c:v>1279.699707</c:v>
                </c:pt>
                <c:pt idx="59">
                  <c:v>1246.8066409999999</c:v>
                </c:pt>
                <c:pt idx="60">
                  <c:v>1184.974121</c:v>
                </c:pt>
                <c:pt idx="61">
                  <c:v>1168.065918</c:v>
                </c:pt>
                <c:pt idx="62">
                  <c:v>1190.1168210000001</c:v>
                </c:pt>
                <c:pt idx="63">
                  <c:v>1221.499268</c:v>
                </c:pt>
                <c:pt idx="64">
                  <c:v>1257.942871</c:v>
                </c:pt>
                <c:pt idx="65">
                  <c:v>1306.6209719999999</c:v>
                </c:pt>
                <c:pt idx="66">
                  <c:v>1348.3706050000001</c:v>
                </c:pt>
                <c:pt idx="67">
                  <c:v>1384.250366</c:v>
                </c:pt>
                <c:pt idx="68">
                  <c:v>1414.173828</c:v>
                </c:pt>
                <c:pt idx="69">
                  <c:v>1442.919189</c:v>
                </c:pt>
                <c:pt idx="70">
                  <c:v>1470.81897</c:v>
                </c:pt>
                <c:pt idx="71">
                  <c:v>1494.847534</c:v>
                </c:pt>
                <c:pt idx="72">
                  <c:v>1520.671509</c:v>
                </c:pt>
                <c:pt idx="73">
                  <c:v>1544.2576899999999</c:v>
                </c:pt>
                <c:pt idx="74">
                  <c:v>1570.6649170000001</c:v>
                </c:pt>
                <c:pt idx="75">
                  <c:v>1598.62915</c:v>
                </c:pt>
                <c:pt idx="76">
                  <c:v>1638.202393</c:v>
                </c:pt>
                <c:pt idx="77">
                  <c:v>1663.271362</c:v>
                </c:pt>
                <c:pt idx="78">
                  <c:v>1698.116943</c:v>
                </c:pt>
                <c:pt idx="79">
                  <c:v>1739.7086179999999</c:v>
                </c:pt>
                <c:pt idx="80">
                  <c:v>1784.352783</c:v>
                </c:pt>
              </c:numCache>
            </c:numRef>
          </c:val>
          <c:smooth val="0"/>
        </c:ser>
        <c:ser>
          <c:idx val="3"/>
          <c:order val="3"/>
          <c:tx>
            <c:strRef>
              <c:f>ftab!$A$9</c:f>
              <c:strCache>
                <c:ptCount val="1"/>
                <c:pt idx="0">
                  <c:v>    Nuclear Power</c:v>
                </c:pt>
              </c:strCache>
            </c:strRef>
          </c:tx>
          <c:spPr>
            <a:ln w="22225" cap="rnd">
              <a:solidFill>
                <a:srgbClr val="A33340"/>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ftab!$B$9:$CD$9</c:f>
              <c:numCache>
                <c:formatCode>General</c:formatCode>
                <c:ptCount val="81"/>
                <c:pt idx="0">
                  <c:v>576.86167799999998</c:v>
                </c:pt>
                <c:pt idx="1">
                  <c:v>612.56508700000006</c:v>
                </c:pt>
                <c:pt idx="2">
                  <c:v>618.77626300000009</c:v>
                </c:pt>
                <c:pt idx="3">
                  <c:v>610.29121400000008</c:v>
                </c:pt>
                <c:pt idx="4">
                  <c:v>640.43983200000002</c:v>
                </c:pt>
                <c:pt idx="5">
                  <c:v>673.40212300000007</c:v>
                </c:pt>
                <c:pt idx="6">
                  <c:v>674.72854599999994</c:v>
                </c:pt>
                <c:pt idx="7">
                  <c:v>628.64417100000003</c:v>
                </c:pt>
                <c:pt idx="8">
                  <c:v>673.70210400000008</c:v>
                </c:pt>
                <c:pt idx="9">
                  <c:v>728.25412399999993</c:v>
                </c:pt>
                <c:pt idx="10">
                  <c:v>753.89293999999995</c:v>
                </c:pt>
                <c:pt idx="11">
                  <c:v>768.82630799999993</c:v>
                </c:pt>
                <c:pt idx="12">
                  <c:v>780.06408700000009</c:v>
                </c:pt>
                <c:pt idx="13">
                  <c:v>763.73269499999992</c:v>
                </c:pt>
                <c:pt idx="14">
                  <c:v>788.52838699999995</c:v>
                </c:pt>
                <c:pt idx="15">
                  <c:v>781.98636499999998</c:v>
                </c:pt>
                <c:pt idx="16">
                  <c:v>787.21863600000006</c:v>
                </c:pt>
                <c:pt idx="17">
                  <c:v>806.42475300000001</c:v>
                </c:pt>
                <c:pt idx="18">
                  <c:v>806.20843500000001</c:v>
                </c:pt>
                <c:pt idx="19">
                  <c:v>798.85458499999993</c:v>
                </c:pt>
                <c:pt idx="20">
                  <c:v>806.968301</c:v>
                </c:pt>
                <c:pt idx="21">
                  <c:v>790.20436699999993</c:v>
                </c:pt>
                <c:pt idx="22">
                  <c:v>769.33124899999996</c:v>
                </c:pt>
                <c:pt idx="23">
                  <c:v>789.01647300000002</c:v>
                </c:pt>
                <c:pt idx="24">
                  <c:v>797.16598199999999</c:v>
                </c:pt>
                <c:pt idx="25">
                  <c:v>797.68652299999997</c:v>
                </c:pt>
                <c:pt idx="26">
                  <c:v>781.33459500000004</c:v>
                </c:pt>
                <c:pt idx="27">
                  <c:v>786.22033699999997</c:v>
                </c:pt>
                <c:pt idx="28">
                  <c:v>771.42590299999995</c:v>
                </c:pt>
                <c:pt idx="29">
                  <c:v>770.34551999999996</c:v>
                </c:pt>
                <c:pt idx="30">
                  <c:v>777.49151600000005</c:v>
                </c:pt>
                <c:pt idx="31">
                  <c:v>787.10632299999997</c:v>
                </c:pt>
                <c:pt idx="32">
                  <c:v>789.09045400000002</c:v>
                </c:pt>
                <c:pt idx="33">
                  <c:v>789.09045400000002</c:v>
                </c:pt>
                <c:pt idx="34">
                  <c:v>789.09045400000002</c:v>
                </c:pt>
                <c:pt idx="35">
                  <c:v>789.09045400000002</c:v>
                </c:pt>
                <c:pt idx="36">
                  <c:v>789.09045400000002</c:v>
                </c:pt>
                <c:pt idx="37">
                  <c:v>789.09045400000002</c:v>
                </c:pt>
                <c:pt idx="38">
                  <c:v>789.09143100000006</c:v>
                </c:pt>
                <c:pt idx="39">
                  <c:v>789.09045400000002</c:v>
                </c:pt>
                <c:pt idx="40">
                  <c:v>789.09045400000002</c:v>
                </c:pt>
                <c:pt idx="41">
                  <c:v>789.09045400000002</c:v>
                </c:pt>
                <c:pt idx="42">
                  <c:v>789.09045400000002</c:v>
                </c:pt>
                <c:pt idx="43">
                  <c:v>789.09045400000002</c:v>
                </c:pt>
                <c:pt idx="44">
                  <c:v>789.09045400000002</c:v>
                </c:pt>
                <c:pt idx="45">
                  <c:v>789.09045400000002</c:v>
                </c:pt>
                <c:pt idx="46">
                  <c:v>789.09045400000002</c:v>
                </c:pt>
                <c:pt idx="47">
                  <c:v>789.09045400000002</c:v>
                </c:pt>
                <c:pt idx="48">
                  <c:v>789.09045400000002</c:v>
                </c:pt>
                <c:pt idx="49">
                  <c:v>789.09045400000002</c:v>
                </c:pt>
                <c:pt idx="50">
                  <c:v>789.09045400000002</c:v>
                </c:pt>
                <c:pt idx="51">
                  <c:v>789.09045400000002</c:v>
                </c:pt>
                <c:pt idx="52">
                  <c:v>793.07922350000001</c:v>
                </c:pt>
                <c:pt idx="53">
                  <c:v>797.067993</c:v>
                </c:pt>
                <c:pt idx="54">
                  <c:v>797.067993</c:v>
                </c:pt>
                <c:pt idx="55">
                  <c:v>797.686646</c:v>
                </c:pt>
                <c:pt idx="56">
                  <c:v>781.33459500000004</c:v>
                </c:pt>
                <c:pt idx="57">
                  <c:v>786.22033699999997</c:v>
                </c:pt>
                <c:pt idx="58">
                  <c:v>771.42590299999995</c:v>
                </c:pt>
                <c:pt idx="59">
                  <c:v>770.34551999999996</c:v>
                </c:pt>
                <c:pt idx="60">
                  <c:v>777.49151600000005</c:v>
                </c:pt>
                <c:pt idx="61">
                  <c:v>787.10632299999997</c:v>
                </c:pt>
                <c:pt idx="62">
                  <c:v>789.09045400000002</c:v>
                </c:pt>
                <c:pt idx="63">
                  <c:v>789.09045400000002</c:v>
                </c:pt>
                <c:pt idx="64">
                  <c:v>789.09045400000002</c:v>
                </c:pt>
                <c:pt idx="65">
                  <c:v>789.09045400000002</c:v>
                </c:pt>
                <c:pt idx="66">
                  <c:v>789.09045400000002</c:v>
                </c:pt>
                <c:pt idx="67">
                  <c:v>789.09045400000002</c:v>
                </c:pt>
                <c:pt idx="68">
                  <c:v>789.09143100000006</c:v>
                </c:pt>
                <c:pt idx="69">
                  <c:v>789.09045400000002</c:v>
                </c:pt>
                <c:pt idx="70">
                  <c:v>789.09045400000002</c:v>
                </c:pt>
                <c:pt idx="71">
                  <c:v>789.09045400000002</c:v>
                </c:pt>
                <c:pt idx="72">
                  <c:v>789.09045400000002</c:v>
                </c:pt>
                <c:pt idx="73">
                  <c:v>789.09045400000002</c:v>
                </c:pt>
                <c:pt idx="74">
                  <c:v>789.09045400000002</c:v>
                </c:pt>
                <c:pt idx="75">
                  <c:v>789.09045400000002</c:v>
                </c:pt>
                <c:pt idx="76">
                  <c:v>789.09045400000002</c:v>
                </c:pt>
                <c:pt idx="77">
                  <c:v>789.09045400000002</c:v>
                </c:pt>
                <c:pt idx="78">
                  <c:v>789.09045400000002</c:v>
                </c:pt>
                <c:pt idx="79">
                  <c:v>789.09045400000002</c:v>
                </c:pt>
                <c:pt idx="80">
                  <c:v>789.09045400000002</c:v>
                </c:pt>
              </c:numCache>
            </c:numRef>
          </c:val>
          <c:smooth val="0"/>
        </c:ser>
        <c:ser>
          <c:idx val="4"/>
          <c:order val="4"/>
          <c:tx>
            <c:strRef>
              <c:f>ftab!$A$10</c:f>
              <c:strCache>
                <c:ptCount val="1"/>
                <c:pt idx="0">
                  <c:v>Renewable Sources</c:v>
                </c:pt>
              </c:strCache>
            </c:strRef>
          </c:tx>
          <c:spPr>
            <a:ln w="22225" cap="rnd">
              <a:solidFill>
                <a:srgbClr val="5D9732"/>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ftab!$B$10:$CD$10</c:f>
              <c:numCache>
                <c:formatCode>General</c:formatCode>
                <c:ptCount val="81"/>
                <c:pt idx="0">
                  <c:v>357.23807200000005</c:v>
                </c:pt>
                <c:pt idx="1">
                  <c:v>357.77345300000002</c:v>
                </c:pt>
                <c:pt idx="2">
                  <c:v>326.85782499999993</c:v>
                </c:pt>
                <c:pt idx="3">
                  <c:v>356.70729</c:v>
                </c:pt>
                <c:pt idx="4">
                  <c:v>336.66087599999997</c:v>
                </c:pt>
                <c:pt idx="5">
                  <c:v>384.79813300000001</c:v>
                </c:pt>
                <c:pt idx="6">
                  <c:v>422.95766700000007</c:v>
                </c:pt>
                <c:pt idx="7">
                  <c:v>433.63611399999996</c:v>
                </c:pt>
                <c:pt idx="8">
                  <c:v>400.42406700000004</c:v>
                </c:pt>
                <c:pt idx="9">
                  <c:v>398.95903099999998</c:v>
                </c:pt>
                <c:pt idx="10">
                  <c:v>356.47857099999999</c:v>
                </c:pt>
                <c:pt idx="11">
                  <c:v>287.72968900000001</c:v>
                </c:pt>
                <c:pt idx="12">
                  <c:v>343.43800100000004</c:v>
                </c:pt>
                <c:pt idx="13">
                  <c:v>355.29310900000002</c:v>
                </c:pt>
                <c:pt idx="14">
                  <c:v>351.48463199999998</c:v>
                </c:pt>
                <c:pt idx="15">
                  <c:v>357.65065299999998</c:v>
                </c:pt>
                <c:pt idx="16">
                  <c:v>385.77190900000005</c:v>
                </c:pt>
                <c:pt idx="17">
                  <c:v>352.74748499999998</c:v>
                </c:pt>
                <c:pt idx="18">
                  <c:v>380.932389</c:v>
                </c:pt>
                <c:pt idx="19">
                  <c:v>417.72379699999999</c:v>
                </c:pt>
                <c:pt idx="20">
                  <c:v>427.37607699999995</c:v>
                </c:pt>
                <c:pt idx="21">
                  <c:v>513.33609699999988</c:v>
                </c:pt>
                <c:pt idx="22">
                  <c:v>494.57319299999995</c:v>
                </c:pt>
                <c:pt idx="23">
                  <c:v>522.07344899999998</c:v>
                </c:pt>
                <c:pt idx="24">
                  <c:v>538.57932000000005</c:v>
                </c:pt>
                <c:pt idx="25">
                  <c:v>546.35632299999997</c:v>
                </c:pt>
                <c:pt idx="26">
                  <c:v>597.59155299999998</c:v>
                </c:pt>
                <c:pt idx="27">
                  <c:v>652.06658900000002</c:v>
                </c:pt>
                <c:pt idx="28">
                  <c:v>694.03656000000001</c:v>
                </c:pt>
                <c:pt idx="29">
                  <c:v>766.95550500000002</c:v>
                </c:pt>
                <c:pt idx="30">
                  <c:v>835.98925799999995</c:v>
                </c:pt>
                <c:pt idx="31">
                  <c:v>926.78662099999997</c:v>
                </c:pt>
                <c:pt idx="32">
                  <c:v>975.52966300000003</c:v>
                </c:pt>
                <c:pt idx="33">
                  <c:v>996.55114700000001</c:v>
                </c:pt>
                <c:pt idx="34">
                  <c:v>1006.574341</c:v>
                </c:pt>
                <c:pt idx="35">
                  <c:v>1015.458252</c:v>
                </c:pt>
                <c:pt idx="36">
                  <c:v>1023.650635</c:v>
                </c:pt>
                <c:pt idx="37">
                  <c:v>1036.9921879999999</c:v>
                </c:pt>
                <c:pt idx="38">
                  <c:v>1054.8339840000001</c:v>
                </c:pt>
                <c:pt idx="39">
                  <c:v>1069.90625</c:v>
                </c:pt>
                <c:pt idx="40">
                  <c:v>1088.3707280000001</c:v>
                </c:pt>
                <c:pt idx="41">
                  <c:v>1114.279053</c:v>
                </c:pt>
                <c:pt idx="42">
                  <c:v>1148.7651370000001</c:v>
                </c:pt>
                <c:pt idx="43">
                  <c:v>1175.830322</c:v>
                </c:pt>
                <c:pt idx="44">
                  <c:v>1201.30603</c:v>
                </c:pt>
                <c:pt idx="45">
                  <c:v>1238.0561520000001</c:v>
                </c:pt>
                <c:pt idx="46">
                  <c:v>1254.1339109999999</c:v>
                </c:pt>
                <c:pt idx="47">
                  <c:v>1297.079346</c:v>
                </c:pt>
                <c:pt idx="48">
                  <c:v>1318.654053</c:v>
                </c:pt>
                <c:pt idx="49">
                  <c:v>1340.005371</c:v>
                </c:pt>
                <c:pt idx="50">
                  <c:v>1374.108154</c:v>
                </c:pt>
                <c:pt idx="51">
                  <c:v>1374.108154</c:v>
                </c:pt>
                <c:pt idx="52">
                  <c:v>963.90106200000002</c:v>
                </c:pt>
                <c:pt idx="53">
                  <c:v>553.69397000000004</c:v>
                </c:pt>
                <c:pt idx="54">
                  <c:v>553.69397000000004</c:v>
                </c:pt>
                <c:pt idx="55">
                  <c:v>546.38763400000005</c:v>
                </c:pt>
                <c:pt idx="56">
                  <c:v>597.20745799999997</c:v>
                </c:pt>
                <c:pt idx="57">
                  <c:v>651.32775900000001</c:v>
                </c:pt>
                <c:pt idx="58">
                  <c:v>690.044983</c:v>
                </c:pt>
                <c:pt idx="59">
                  <c:v>761.68524200000002</c:v>
                </c:pt>
                <c:pt idx="60">
                  <c:v>830.23193400000002</c:v>
                </c:pt>
                <c:pt idx="61">
                  <c:v>863.17242399999998</c:v>
                </c:pt>
                <c:pt idx="62">
                  <c:v>873.65979000000004</c:v>
                </c:pt>
                <c:pt idx="63">
                  <c:v>879.31311000000005</c:v>
                </c:pt>
                <c:pt idx="64">
                  <c:v>885.09704599999998</c:v>
                </c:pt>
                <c:pt idx="65">
                  <c:v>891.52325399999995</c:v>
                </c:pt>
                <c:pt idx="66">
                  <c:v>897.36132799999996</c:v>
                </c:pt>
                <c:pt idx="67">
                  <c:v>913.75976600000001</c:v>
                </c:pt>
                <c:pt idx="68">
                  <c:v>933.97515899999996</c:v>
                </c:pt>
                <c:pt idx="69">
                  <c:v>955.20172100000002</c:v>
                </c:pt>
                <c:pt idx="70">
                  <c:v>972.96667500000001</c:v>
                </c:pt>
                <c:pt idx="71">
                  <c:v>996.05658000000005</c:v>
                </c:pt>
                <c:pt idx="72">
                  <c:v>1010.6135860000001</c:v>
                </c:pt>
                <c:pt idx="73">
                  <c:v>1034.6213379999999</c:v>
                </c:pt>
                <c:pt idx="74">
                  <c:v>1057.6567379999999</c:v>
                </c:pt>
                <c:pt idx="75">
                  <c:v>1084.8975829999999</c:v>
                </c:pt>
                <c:pt idx="76">
                  <c:v>1113.5656739999999</c:v>
                </c:pt>
                <c:pt idx="77">
                  <c:v>1135.607422</c:v>
                </c:pt>
                <c:pt idx="78">
                  <c:v>1165.270264</c:v>
                </c:pt>
                <c:pt idx="79">
                  <c:v>1180.488159</c:v>
                </c:pt>
                <c:pt idx="80">
                  <c:v>1204.434448</c:v>
                </c:pt>
              </c:numCache>
            </c:numRef>
          </c:val>
          <c:smooth val="0"/>
        </c:ser>
        <c:dLbls>
          <c:showLegendKey val="0"/>
          <c:showVal val="0"/>
          <c:showCatName val="0"/>
          <c:showSerName val="0"/>
          <c:showPercent val="0"/>
          <c:showBubbleSize val="0"/>
        </c:dLbls>
        <c:smooth val="0"/>
        <c:axId val="207595296"/>
        <c:axId val="207595856"/>
        <c:extLst>
          <c:ext xmlns:c15="http://schemas.microsoft.com/office/drawing/2012/chart" uri="{02D57815-91ED-43cb-92C2-25804820EDAC}">
            <c15:filteredLineSeries>
              <c15:ser>
                <c:idx val="5"/>
                <c:order val="5"/>
                <c:tx>
                  <c:strRef>
                    <c:extLst>
                      <c:ext uri="{02D57815-91ED-43cb-92C2-25804820EDAC}">
                        <c15:formulaRef>
                          <c15:sqref>ftab!$A$11</c15:sqref>
                        </c15:formulaRef>
                      </c:ext>
                    </c:extLst>
                    <c:strCache>
                      <c:ptCount val="1"/>
                      <c:pt idx="0">
                        <c:v>    Other 11/</c:v>
                      </c:pt>
                    </c:strCache>
                  </c:strRef>
                </c:tx>
                <c:spPr>
                  <a:ln w="28575" cap="rnd">
                    <a:solidFill>
                      <a:schemeClr val="accent6"/>
                    </a:solidFill>
                    <a:round/>
                  </a:ln>
                  <a:effectLst/>
                </c:spPr>
                <c:marker>
                  <c:symbol val="none"/>
                </c:marker>
                <c:cat>
                  <c:numRef>
                    <c:extLst>
                      <c:ext uri="{02D57815-91ED-43cb-92C2-25804820EDAC}">
                        <c15:formulaRef>
                          <c15:sqref>ftab!$B$5:$CD$5</c15:sqref>
                        </c15:formulaRef>
                      </c:ext>
                    </c:extLst>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extLst>
                      <c:ext uri="{02D57815-91ED-43cb-92C2-25804820EDAC}">
                        <c15:formulaRef>
                          <c15:sqref>ftab!$B$11:$CD$11</c15:sqref>
                        </c15:formulaRef>
                      </c:ext>
                    </c:extLst>
                    <c:numCache>
                      <c:formatCode>General</c:formatCode>
                      <c:ptCount val="81"/>
                      <c:pt idx="0">
                        <c:v>10.490751999999702</c:v>
                      </c:pt>
                      <c:pt idx="1">
                        <c:v>11.533006999999543</c:v>
                      </c:pt>
                      <c:pt idx="2">
                        <c:v>12.81354199999987</c:v>
                      </c:pt>
                      <c:pt idx="3">
                        <c:v>12.407382000000325</c:v>
                      </c:pt>
                      <c:pt idx="4">
                        <c:v>13.608150999999907</c:v>
                      </c:pt>
                      <c:pt idx="5">
                        <c:v>15.248627999999826</c:v>
                      </c:pt>
                      <c:pt idx="6">
                        <c:v>14.839014000000134</c:v>
                      </c:pt>
                      <c:pt idx="7">
                        <c:v>12.922719000000143</c:v>
                      </c:pt>
                      <c:pt idx="8">
                        <c:v>12.596360000000004</c:v>
                      </c:pt>
                      <c:pt idx="9">
                        <c:v>12.052466000000095</c:v>
                      </c:pt>
                      <c:pt idx="10">
                        <c:v>13.209812000000056</c:v>
                      </c:pt>
                      <c:pt idx="11">
                        <c:v>12.122370000000501</c:v>
                      </c:pt>
                      <c:pt idx="12">
                        <c:v>16.246664999999666</c:v>
                      </c:pt>
                      <c:pt idx="13">
                        <c:v>21.109466000000339</c:v>
                      </c:pt>
                      <c:pt idx="14">
                        <c:v>20.996622000000116</c:v>
                      </c:pt>
                      <c:pt idx="15">
                        <c:v>19.727414999999382</c:v>
                      </c:pt>
                      <c:pt idx="16">
                        <c:v>20.593363999999838</c:v>
                      </c:pt>
                      <c:pt idx="17">
                        <c:v>18.788133000000016</c:v>
                      </c:pt>
                      <c:pt idx="18">
                        <c:v>17.222477999999683</c:v>
                      </c:pt>
                      <c:pt idx="19">
                        <c:v>17.93309599999975</c:v>
                      </c:pt>
                      <c:pt idx="20">
                        <c:v>18.666995999999926</c:v>
                      </c:pt>
                      <c:pt idx="21">
                        <c:v>19.299284000000625</c:v>
                      </c:pt>
                      <c:pt idx="22">
                        <c:v>20.734155999999075</c:v>
                      </c:pt>
                      <c:pt idx="23">
                        <c:v>21.759425999999621</c:v>
                      </c:pt>
                      <c:pt idx="24">
                        <c:v>19.309533999999985</c:v>
                      </c:pt>
                      <c:pt idx="25">
                        <c:v>17.246013999999999</c:v>
                      </c:pt>
                      <c:pt idx="26">
                        <c:v>17.252344000000001</c:v>
                      </c:pt>
                      <c:pt idx="27">
                        <c:v>17.259878</c:v>
                      </c:pt>
                      <c:pt idx="28">
                        <c:v>26.743293999999999</c:v>
                      </c:pt>
                      <c:pt idx="29">
                        <c:v>26.744661000000001</c:v>
                      </c:pt>
                      <c:pt idx="30">
                        <c:v>26.744956999999999</c:v>
                      </c:pt>
                      <c:pt idx="31">
                        <c:v>26.749417999999999</c:v>
                      </c:pt>
                      <c:pt idx="32">
                        <c:v>26.758537</c:v>
                      </c:pt>
                      <c:pt idx="33">
                        <c:v>26.762308000000001</c:v>
                      </c:pt>
                      <c:pt idx="34">
                        <c:v>26.763914</c:v>
                      </c:pt>
                      <c:pt idx="35">
                        <c:v>26.765388000000002</c:v>
                      </c:pt>
                      <c:pt idx="36">
                        <c:v>26.768345</c:v>
                      </c:pt>
                      <c:pt idx="37">
                        <c:v>26.770690999999999</c:v>
                      </c:pt>
                      <c:pt idx="38">
                        <c:v>26.777274999999999</c:v>
                      </c:pt>
                      <c:pt idx="39">
                        <c:v>26.781281</c:v>
                      </c:pt>
                      <c:pt idx="40">
                        <c:v>26.783387999999999</c:v>
                      </c:pt>
                      <c:pt idx="41">
                        <c:v>26.785789000000001</c:v>
                      </c:pt>
                      <c:pt idx="42">
                        <c:v>26.788772999999999</c:v>
                      </c:pt>
                      <c:pt idx="43">
                        <c:v>26.791976999999999</c:v>
                      </c:pt>
                      <c:pt idx="44">
                        <c:v>26.794682999999999</c:v>
                      </c:pt>
                      <c:pt idx="45">
                        <c:v>26.795652</c:v>
                      </c:pt>
                      <c:pt idx="46">
                        <c:v>26.796634999999998</c:v>
                      </c:pt>
                      <c:pt idx="47">
                        <c:v>26.798632000000001</c:v>
                      </c:pt>
                      <c:pt idx="48">
                        <c:v>26.799458000000001</c:v>
                      </c:pt>
                      <c:pt idx="49">
                        <c:v>26.800829</c:v>
                      </c:pt>
                      <c:pt idx="50">
                        <c:v>26.802437000000001</c:v>
                      </c:pt>
                      <c:pt idx="51">
                        <c:v>26.802437000000001</c:v>
                      </c:pt>
                      <c:pt idx="52">
                        <c:v>22.459060999999998</c:v>
                      </c:pt>
                      <c:pt idx="53">
                        <c:v>18.115684999999999</c:v>
                      </c:pt>
                      <c:pt idx="54">
                        <c:v>18.115684999999999</c:v>
                      </c:pt>
                      <c:pt idx="55">
                        <c:v>17.246013999999999</c:v>
                      </c:pt>
                      <c:pt idx="56">
                        <c:v>17.252344000000001</c:v>
                      </c:pt>
                      <c:pt idx="57">
                        <c:v>17.259879999999999</c:v>
                      </c:pt>
                      <c:pt idx="58">
                        <c:v>26.739979000000002</c:v>
                      </c:pt>
                      <c:pt idx="59">
                        <c:v>26.740462999999998</c:v>
                      </c:pt>
                      <c:pt idx="60">
                        <c:v>26.740879</c:v>
                      </c:pt>
                      <c:pt idx="61">
                        <c:v>26.741340999999998</c:v>
                      </c:pt>
                      <c:pt idx="62">
                        <c:v>26.743824</c:v>
                      </c:pt>
                      <c:pt idx="63">
                        <c:v>26.748180000000001</c:v>
                      </c:pt>
                      <c:pt idx="64">
                        <c:v>26.753654000000001</c:v>
                      </c:pt>
                      <c:pt idx="65">
                        <c:v>26.762722</c:v>
                      </c:pt>
                      <c:pt idx="66">
                        <c:v>26.768984</c:v>
                      </c:pt>
                      <c:pt idx="67">
                        <c:v>26.774742</c:v>
                      </c:pt>
                      <c:pt idx="68">
                        <c:v>26.777284999999999</c:v>
                      </c:pt>
                      <c:pt idx="69">
                        <c:v>26.779181000000001</c:v>
                      </c:pt>
                      <c:pt idx="70">
                        <c:v>26.780411000000001</c:v>
                      </c:pt>
                      <c:pt idx="71">
                        <c:v>26.784786</c:v>
                      </c:pt>
                      <c:pt idx="72">
                        <c:v>26.791954</c:v>
                      </c:pt>
                      <c:pt idx="73">
                        <c:v>26.796215</c:v>
                      </c:pt>
                      <c:pt idx="74">
                        <c:v>26.797438</c:v>
                      </c:pt>
                      <c:pt idx="75">
                        <c:v>26.801743999999999</c:v>
                      </c:pt>
                      <c:pt idx="76">
                        <c:v>26.804908999999999</c:v>
                      </c:pt>
                      <c:pt idx="77">
                        <c:v>26.810687999999999</c:v>
                      </c:pt>
                      <c:pt idx="78">
                        <c:v>26.812854999999999</c:v>
                      </c:pt>
                      <c:pt idx="79">
                        <c:v>26.814785000000001</c:v>
                      </c:pt>
                      <c:pt idx="80">
                        <c:v>26.818439000000001</c:v>
                      </c:pt>
                    </c:numCache>
                  </c:numRef>
                </c:val>
                <c:smooth val="0"/>
              </c15:ser>
            </c15:filteredLineSeries>
          </c:ext>
        </c:extLst>
      </c:lineChart>
      <c:catAx>
        <c:axId val="2075952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7595856"/>
        <c:crosses val="autoZero"/>
        <c:auto val="1"/>
        <c:lblAlgn val="ctr"/>
        <c:lblOffset val="100"/>
        <c:tickLblSkip val="10"/>
        <c:tickMarkSkip val="10"/>
        <c:noMultiLvlLbl val="0"/>
      </c:catAx>
      <c:valAx>
        <c:axId val="207595856"/>
        <c:scaling>
          <c:orientation val="minMax"/>
          <c:max val="2500"/>
          <c:min val="0"/>
        </c:scaling>
        <c:delete val="0"/>
        <c:axPos val="l"/>
        <c:majorGridlines>
          <c:spPr>
            <a:ln w="9525" cap="flat" cmpd="sng" algn="ctr">
              <a:solidFill>
                <a:srgbClr val="FFFFFF">
                  <a:lumMod val="6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7595296"/>
        <c:crosses val="autoZero"/>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983510011778119E-2"/>
          <c:y val="6.5822784810130736E-2"/>
          <c:w val="0.86572438162544174"/>
          <c:h val="0.80506329113924047"/>
        </c:manualLayout>
      </c:layout>
      <c:areaChart>
        <c:grouping val="stacked"/>
        <c:varyColors val="0"/>
        <c:ser>
          <c:idx val="5"/>
          <c:order val="0"/>
          <c:tx>
            <c:strRef>
              <c:f>Sheet1!$A$7</c:f>
              <c:strCache>
                <c:ptCount val="1"/>
                <c:pt idx="0">
                  <c:v>Hydro</c:v>
                </c:pt>
              </c:strCache>
            </c:strRef>
          </c:tx>
          <c:spPr>
            <a:solidFill>
              <a:srgbClr val="003953"/>
            </a:solidFill>
            <a:ln w="38100">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Sheet1!$B$7:$BT$7</c:f>
              <c:numCache>
                <c:formatCode>General</c:formatCode>
                <c:ptCount val="71"/>
                <c:pt idx="0">
                  <c:v>275.57259700000003</c:v>
                </c:pt>
                <c:pt idx="1">
                  <c:v>216.96104500000001</c:v>
                </c:pt>
                <c:pt idx="2">
                  <c:v>264.32883099999998</c:v>
                </c:pt>
                <c:pt idx="3">
                  <c:v>275.80632299999996</c:v>
                </c:pt>
                <c:pt idx="4">
                  <c:v>268.41730799999999</c:v>
                </c:pt>
                <c:pt idx="5">
                  <c:v>270.32125500000001</c:v>
                </c:pt>
                <c:pt idx="6">
                  <c:v>289.24641600000001</c:v>
                </c:pt>
                <c:pt idx="7">
                  <c:v>247.509974</c:v>
                </c:pt>
                <c:pt idx="8">
                  <c:v>254.83138500000001</c:v>
                </c:pt>
                <c:pt idx="9">
                  <c:v>273.44509399999998</c:v>
                </c:pt>
                <c:pt idx="10">
                  <c:v>260.20306900000003</c:v>
                </c:pt>
                <c:pt idx="11">
                  <c:v>319.35490399999998</c:v>
                </c:pt>
                <c:pt idx="12">
                  <c:v>276.24022300000001</c:v>
                </c:pt>
                <c:pt idx="13">
                  <c:v>268.565383</c:v>
                </c:pt>
                <c:pt idx="14">
                  <c:v>259.36662200000001</c:v>
                </c:pt>
                <c:pt idx="15">
                  <c:v>246.80154400000001</c:v>
                </c:pt>
                <c:pt idx="16">
                  <c:v>256.28653000000003</c:v>
                </c:pt>
                <c:pt idx="17">
                  <c:v>272.76504499999999</c:v>
                </c:pt>
                <c:pt idx="18">
                  <c:v>282.015198</c:v>
                </c:pt>
                <c:pt idx="19">
                  <c:v>294.29397599999999</c:v>
                </c:pt>
                <c:pt idx="20">
                  <c:v>294.05212399999999</c:v>
                </c:pt>
                <c:pt idx="21">
                  <c:v>294.06793199999998</c:v>
                </c:pt>
                <c:pt idx="22">
                  <c:v>294.08532700000001</c:v>
                </c:pt>
                <c:pt idx="23">
                  <c:v>294.10549900000001</c:v>
                </c:pt>
                <c:pt idx="24">
                  <c:v>294.779449</c:v>
                </c:pt>
                <c:pt idx="25">
                  <c:v>295.03970299999997</c:v>
                </c:pt>
                <c:pt idx="26">
                  <c:v>295.17971799999998</c:v>
                </c:pt>
                <c:pt idx="27">
                  <c:v>295.20083599999998</c:v>
                </c:pt>
                <c:pt idx="28">
                  <c:v>295.22137500000002</c:v>
                </c:pt>
                <c:pt idx="29">
                  <c:v>295.53836100000001</c:v>
                </c:pt>
                <c:pt idx="30">
                  <c:v>295.55697600000002</c:v>
                </c:pt>
                <c:pt idx="31">
                  <c:v>295.71142600000002</c:v>
                </c:pt>
                <c:pt idx="32">
                  <c:v>295.73117100000002</c:v>
                </c:pt>
                <c:pt idx="33">
                  <c:v>295.83520499999997</c:v>
                </c:pt>
                <c:pt idx="34">
                  <c:v>295.85983299999998</c:v>
                </c:pt>
                <c:pt idx="35">
                  <c:v>296.11520400000001</c:v>
                </c:pt>
                <c:pt idx="36">
                  <c:v>296.44335899999999</c:v>
                </c:pt>
                <c:pt idx="37">
                  <c:v>297.05581699999999</c:v>
                </c:pt>
                <c:pt idx="38">
                  <c:v>297.25256300000001</c:v>
                </c:pt>
                <c:pt idx="39">
                  <c:v>297.28131100000002</c:v>
                </c:pt>
                <c:pt idx="40">
                  <c:v>297.57275399999997</c:v>
                </c:pt>
                <c:pt idx="41">
                  <c:v>297.57275399999997</c:v>
                </c:pt>
                <c:pt idx="42">
                  <c:v>297.57275399999997</c:v>
                </c:pt>
                <c:pt idx="43">
                  <c:v>259.36662200000001</c:v>
                </c:pt>
                <c:pt idx="44">
                  <c:v>259.36662200000001</c:v>
                </c:pt>
                <c:pt idx="45">
                  <c:v>246.80154400000001</c:v>
                </c:pt>
                <c:pt idx="46">
                  <c:v>256.28656000000001</c:v>
                </c:pt>
                <c:pt idx="47">
                  <c:v>272.76504499999999</c:v>
                </c:pt>
                <c:pt idx="48">
                  <c:v>282.015717</c:v>
                </c:pt>
                <c:pt idx="49">
                  <c:v>294.29458599999998</c:v>
                </c:pt>
                <c:pt idx="50">
                  <c:v>294.05365</c:v>
                </c:pt>
                <c:pt idx="51">
                  <c:v>294.07174700000002</c:v>
                </c:pt>
                <c:pt idx="52">
                  <c:v>294.09344499999997</c:v>
                </c:pt>
                <c:pt idx="53">
                  <c:v>294.11639400000001</c:v>
                </c:pt>
                <c:pt idx="54">
                  <c:v>294.13861100000003</c:v>
                </c:pt>
                <c:pt idx="55">
                  <c:v>294.160706</c:v>
                </c:pt>
                <c:pt idx="56">
                  <c:v>294.18441799999999</c:v>
                </c:pt>
                <c:pt idx="57">
                  <c:v>294.20895400000001</c:v>
                </c:pt>
                <c:pt idx="58">
                  <c:v>294.23358200000001</c:v>
                </c:pt>
                <c:pt idx="59">
                  <c:v>294.25976600000001</c:v>
                </c:pt>
                <c:pt idx="60">
                  <c:v>294.28277600000001</c:v>
                </c:pt>
                <c:pt idx="61">
                  <c:v>294.30423000000002</c:v>
                </c:pt>
                <c:pt idx="62">
                  <c:v>294.32629400000002</c:v>
                </c:pt>
                <c:pt idx="63">
                  <c:v>294.35012799999998</c:v>
                </c:pt>
                <c:pt idx="64">
                  <c:v>294.37481700000001</c:v>
                </c:pt>
                <c:pt idx="65">
                  <c:v>294.40197799999999</c:v>
                </c:pt>
                <c:pt idx="66">
                  <c:v>294.429596</c:v>
                </c:pt>
                <c:pt idx="67">
                  <c:v>294.458527</c:v>
                </c:pt>
                <c:pt idx="68">
                  <c:v>294.48968500000001</c:v>
                </c:pt>
                <c:pt idx="69">
                  <c:v>294.934845</c:v>
                </c:pt>
                <c:pt idx="70">
                  <c:v>294.96786500000002</c:v>
                </c:pt>
              </c:numCache>
            </c:numRef>
          </c:val>
        </c:ser>
        <c:ser>
          <c:idx val="7"/>
          <c:order val="1"/>
          <c:tx>
            <c:strRef>
              <c:f>Sheet1!$A$2</c:f>
              <c:strCache>
                <c:ptCount val="1"/>
                <c:pt idx="0">
                  <c:v>MSW/LFG</c:v>
                </c:pt>
              </c:strCache>
            </c:strRef>
          </c:tx>
          <c:spPr>
            <a:solidFill>
              <a:srgbClr val="675005"/>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Sheet1!$B$2:$BT$2</c:f>
              <c:numCache>
                <c:formatCode>General</c:formatCode>
                <c:ptCount val="71"/>
                <c:pt idx="0">
                  <c:v>23.131314</c:v>
                </c:pt>
                <c:pt idx="1">
                  <c:v>14.548152</c:v>
                </c:pt>
                <c:pt idx="2">
                  <c:v>15.043711999999999</c:v>
                </c:pt>
                <c:pt idx="3">
                  <c:v>15.811992</c:v>
                </c:pt>
                <c:pt idx="4">
                  <c:v>15.42057</c:v>
                </c:pt>
                <c:pt idx="5">
                  <c:v>15.420393000000001</c:v>
                </c:pt>
                <c:pt idx="6">
                  <c:v>16.098524999999999</c:v>
                </c:pt>
                <c:pt idx="7">
                  <c:v>16.524553999999998</c:v>
                </c:pt>
                <c:pt idx="8">
                  <c:v>17.733758999999999</c:v>
                </c:pt>
                <c:pt idx="9">
                  <c:v>18.442596000000002</c:v>
                </c:pt>
                <c:pt idx="10">
                  <c:v>18.917206999999998</c:v>
                </c:pt>
                <c:pt idx="11">
                  <c:v>19.221762999999999</c:v>
                </c:pt>
                <c:pt idx="12">
                  <c:v>19.823036999999999</c:v>
                </c:pt>
                <c:pt idx="13">
                  <c:v>20.830490000000001</c:v>
                </c:pt>
                <c:pt idx="14">
                  <c:v>21.649719000000001</c:v>
                </c:pt>
                <c:pt idx="15">
                  <c:v>23.514174000000001</c:v>
                </c:pt>
                <c:pt idx="16">
                  <c:v>24.787424000000001</c:v>
                </c:pt>
                <c:pt idx="17">
                  <c:v>24.31945</c:v>
                </c:pt>
                <c:pt idx="18">
                  <c:v>24.480694</c:v>
                </c:pt>
                <c:pt idx="19">
                  <c:v>24.957560000000001</c:v>
                </c:pt>
                <c:pt idx="20">
                  <c:v>25.031642999999999</c:v>
                </c:pt>
                <c:pt idx="21">
                  <c:v>24.576205999999999</c:v>
                </c:pt>
                <c:pt idx="22">
                  <c:v>25.116479999999999</c:v>
                </c:pt>
                <c:pt idx="23">
                  <c:v>24.782347000000001</c:v>
                </c:pt>
                <c:pt idx="24">
                  <c:v>24.721188999999999</c:v>
                </c:pt>
                <c:pt idx="25">
                  <c:v>24.868269000000002</c:v>
                </c:pt>
                <c:pt idx="26">
                  <c:v>24.91217</c:v>
                </c:pt>
                <c:pt idx="27">
                  <c:v>24.298721</c:v>
                </c:pt>
                <c:pt idx="28">
                  <c:v>25.415338999999999</c:v>
                </c:pt>
                <c:pt idx="29">
                  <c:v>24.3034</c:v>
                </c:pt>
                <c:pt idx="30">
                  <c:v>24.861629000000001</c:v>
                </c:pt>
                <c:pt idx="31">
                  <c:v>25.059211999999999</c:v>
                </c:pt>
                <c:pt idx="32">
                  <c:v>25.494731999999999</c:v>
                </c:pt>
                <c:pt idx="33">
                  <c:v>25.666129999999999</c:v>
                </c:pt>
                <c:pt idx="34">
                  <c:v>25.204205999999999</c:v>
                </c:pt>
                <c:pt idx="35">
                  <c:v>25.775020999999999</c:v>
                </c:pt>
                <c:pt idx="36">
                  <c:v>25.313158000000001</c:v>
                </c:pt>
                <c:pt idx="37">
                  <c:v>25.768839</c:v>
                </c:pt>
                <c:pt idx="38">
                  <c:v>26.234729999999999</c:v>
                </c:pt>
                <c:pt idx="39">
                  <c:v>26.289082000000001</c:v>
                </c:pt>
                <c:pt idx="40">
                  <c:v>25.955639000000001</c:v>
                </c:pt>
                <c:pt idx="41">
                  <c:v>25.955639000000001</c:v>
                </c:pt>
                <c:pt idx="42">
                  <c:v>25.955639000000001</c:v>
                </c:pt>
                <c:pt idx="43">
                  <c:v>21.649719000000001</c:v>
                </c:pt>
                <c:pt idx="44">
                  <c:v>21.649719000000001</c:v>
                </c:pt>
                <c:pt idx="45">
                  <c:v>23.495381999999999</c:v>
                </c:pt>
                <c:pt idx="46">
                  <c:v>24.392481</c:v>
                </c:pt>
                <c:pt idx="47">
                  <c:v>24.742419999999999</c:v>
                </c:pt>
                <c:pt idx="48">
                  <c:v>24.883655999999998</c:v>
                </c:pt>
                <c:pt idx="49">
                  <c:v>24.939427999999999</c:v>
                </c:pt>
                <c:pt idx="50">
                  <c:v>24.525918999999998</c:v>
                </c:pt>
                <c:pt idx="51">
                  <c:v>24.669495000000001</c:v>
                </c:pt>
                <c:pt idx="52">
                  <c:v>24.716801</c:v>
                </c:pt>
                <c:pt idx="53">
                  <c:v>24.637965999999999</c:v>
                </c:pt>
                <c:pt idx="54">
                  <c:v>24.507916999999999</c:v>
                </c:pt>
                <c:pt idx="55">
                  <c:v>24.597615999999999</c:v>
                </c:pt>
                <c:pt idx="56">
                  <c:v>24.245781000000001</c:v>
                </c:pt>
                <c:pt idx="57">
                  <c:v>24.305754</c:v>
                </c:pt>
                <c:pt idx="58">
                  <c:v>24.736549</c:v>
                </c:pt>
                <c:pt idx="59">
                  <c:v>24.388318999999999</c:v>
                </c:pt>
                <c:pt idx="60">
                  <c:v>24.444196999999999</c:v>
                </c:pt>
                <c:pt idx="61">
                  <c:v>24.491721999999999</c:v>
                </c:pt>
                <c:pt idx="62">
                  <c:v>24.534718000000002</c:v>
                </c:pt>
                <c:pt idx="63">
                  <c:v>25.436388000000001</c:v>
                </c:pt>
                <c:pt idx="64">
                  <c:v>25.197293999999999</c:v>
                </c:pt>
                <c:pt idx="65">
                  <c:v>25.805111</c:v>
                </c:pt>
                <c:pt idx="66">
                  <c:v>25.849730000000001</c:v>
                </c:pt>
                <c:pt idx="67">
                  <c:v>26.309767000000001</c:v>
                </c:pt>
                <c:pt idx="68">
                  <c:v>26.152073000000001</c:v>
                </c:pt>
                <c:pt idx="69">
                  <c:v>25.635120000000001</c:v>
                </c:pt>
                <c:pt idx="70">
                  <c:v>26.388770999999998</c:v>
                </c:pt>
              </c:numCache>
            </c:numRef>
          </c:val>
        </c:ser>
        <c:ser>
          <c:idx val="8"/>
          <c:order val="2"/>
          <c:tx>
            <c:strRef>
              <c:f>Sheet1!$A$3</c:f>
              <c:strCache>
                <c:ptCount val="1"/>
                <c:pt idx="0">
                  <c:v>Biomass</c:v>
                </c:pt>
              </c:strCache>
            </c:strRef>
          </c:tx>
          <c:spPr>
            <a:solidFill>
              <a:srgbClr val="333333">
                <a:lumMod val="40000"/>
                <a:lumOff val="60000"/>
              </a:srgbClr>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Sheet1!$B$3:$BT$3</c:f>
              <c:numCache>
                <c:formatCode>General</c:formatCode>
                <c:ptCount val="71"/>
                <c:pt idx="0">
                  <c:v>37.594866000000003</c:v>
                </c:pt>
                <c:pt idx="1">
                  <c:v>35.199905000000001</c:v>
                </c:pt>
                <c:pt idx="2">
                  <c:v>38.665036999999998</c:v>
                </c:pt>
                <c:pt idx="3">
                  <c:v>37.529095999999996</c:v>
                </c:pt>
                <c:pt idx="4">
                  <c:v>38.116883000000001</c:v>
                </c:pt>
                <c:pt idx="5">
                  <c:v>38.856417</c:v>
                </c:pt>
                <c:pt idx="6">
                  <c:v>38.762096</c:v>
                </c:pt>
                <c:pt idx="7">
                  <c:v>39.014023999999999</c:v>
                </c:pt>
                <c:pt idx="8">
                  <c:v>37.299853000000006</c:v>
                </c:pt>
                <c:pt idx="9">
                  <c:v>36.050137999999997</c:v>
                </c:pt>
                <c:pt idx="10">
                  <c:v>37.172160000000005</c:v>
                </c:pt>
                <c:pt idx="11">
                  <c:v>37.449066999999999</c:v>
                </c:pt>
                <c:pt idx="12">
                  <c:v>37.799129000000001</c:v>
                </c:pt>
                <c:pt idx="13">
                  <c:v>40.027536999999995</c:v>
                </c:pt>
                <c:pt idx="14">
                  <c:v>42.339725000000001</c:v>
                </c:pt>
                <c:pt idx="15">
                  <c:v>32.117561000000002</c:v>
                </c:pt>
                <c:pt idx="16">
                  <c:v>31.746302</c:v>
                </c:pt>
                <c:pt idx="17">
                  <c:v>30.980754999999998</c:v>
                </c:pt>
                <c:pt idx="18">
                  <c:v>35.079608999999998</c:v>
                </c:pt>
                <c:pt idx="19">
                  <c:v>35.055304999999997</c:v>
                </c:pt>
                <c:pt idx="20">
                  <c:v>35.288978999999998</c:v>
                </c:pt>
                <c:pt idx="21">
                  <c:v>35.358184999999999</c:v>
                </c:pt>
                <c:pt idx="22">
                  <c:v>35.641663000000001</c:v>
                </c:pt>
                <c:pt idx="23">
                  <c:v>37.038685000000001</c:v>
                </c:pt>
                <c:pt idx="24">
                  <c:v>38.631400999999997</c:v>
                </c:pt>
                <c:pt idx="25">
                  <c:v>39.685299000000001</c:v>
                </c:pt>
                <c:pt idx="26">
                  <c:v>40.232444999999998</c:v>
                </c:pt>
                <c:pt idx="27">
                  <c:v>40.792758999999997</c:v>
                </c:pt>
                <c:pt idx="28">
                  <c:v>41.004981999999998</c:v>
                </c:pt>
                <c:pt idx="29">
                  <c:v>41.97242</c:v>
                </c:pt>
                <c:pt idx="30">
                  <c:v>42.196731999999997</c:v>
                </c:pt>
                <c:pt idx="31">
                  <c:v>41.232658000000001</c:v>
                </c:pt>
                <c:pt idx="32">
                  <c:v>41.009887999999997</c:v>
                </c:pt>
                <c:pt idx="33">
                  <c:v>41.932147999999998</c:v>
                </c:pt>
                <c:pt idx="34">
                  <c:v>41.223297000000002</c:v>
                </c:pt>
                <c:pt idx="35">
                  <c:v>41.197204999999997</c:v>
                </c:pt>
                <c:pt idx="36">
                  <c:v>41.328662999999999</c:v>
                </c:pt>
                <c:pt idx="37">
                  <c:v>42.305168000000002</c:v>
                </c:pt>
                <c:pt idx="38">
                  <c:v>42.890076000000001</c:v>
                </c:pt>
                <c:pt idx="39">
                  <c:v>43.137633999999998</c:v>
                </c:pt>
                <c:pt idx="40">
                  <c:v>45.243110999999999</c:v>
                </c:pt>
                <c:pt idx="41">
                  <c:v>45.243110999999999</c:v>
                </c:pt>
                <c:pt idx="42">
                  <c:v>45.243110999999999</c:v>
                </c:pt>
                <c:pt idx="43">
                  <c:v>42.339725000000001</c:v>
                </c:pt>
                <c:pt idx="44">
                  <c:v>42.339725000000001</c:v>
                </c:pt>
                <c:pt idx="45">
                  <c:v>32.167473000000001</c:v>
                </c:pt>
                <c:pt idx="46">
                  <c:v>31.756519000000001</c:v>
                </c:pt>
                <c:pt idx="47">
                  <c:v>31.238077000000001</c:v>
                </c:pt>
                <c:pt idx="48">
                  <c:v>35.18927</c:v>
                </c:pt>
                <c:pt idx="49">
                  <c:v>34.960999000000001</c:v>
                </c:pt>
                <c:pt idx="50">
                  <c:v>35.20776</c:v>
                </c:pt>
                <c:pt idx="51">
                  <c:v>35.646687</c:v>
                </c:pt>
                <c:pt idx="52">
                  <c:v>35.840705999999997</c:v>
                </c:pt>
                <c:pt idx="53">
                  <c:v>36.94556</c:v>
                </c:pt>
                <c:pt idx="54">
                  <c:v>38.292724999999997</c:v>
                </c:pt>
                <c:pt idx="55">
                  <c:v>39.277107000000001</c:v>
                </c:pt>
                <c:pt idx="56">
                  <c:v>39.644424000000001</c:v>
                </c:pt>
                <c:pt idx="57">
                  <c:v>39.839432000000002</c:v>
                </c:pt>
                <c:pt idx="58">
                  <c:v>39.901198999999998</c:v>
                </c:pt>
                <c:pt idx="59">
                  <c:v>39.507522999999999</c:v>
                </c:pt>
                <c:pt idx="60">
                  <c:v>39.932693</c:v>
                </c:pt>
                <c:pt idx="61">
                  <c:v>39.731704999999998</c:v>
                </c:pt>
                <c:pt idx="62">
                  <c:v>40.074463000000002</c:v>
                </c:pt>
                <c:pt idx="63">
                  <c:v>40.077174999999997</c:v>
                </c:pt>
                <c:pt idx="64">
                  <c:v>39.732467999999997</c:v>
                </c:pt>
                <c:pt idx="65">
                  <c:v>39.931880999999997</c:v>
                </c:pt>
                <c:pt idx="66">
                  <c:v>39.698394999999998</c:v>
                </c:pt>
                <c:pt idx="67">
                  <c:v>40.064929999999997</c:v>
                </c:pt>
                <c:pt idx="68">
                  <c:v>40.113059999999997</c:v>
                </c:pt>
                <c:pt idx="69">
                  <c:v>40.373252999999998</c:v>
                </c:pt>
                <c:pt idx="70">
                  <c:v>40.964950999999999</c:v>
                </c:pt>
              </c:numCache>
            </c:numRef>
          </c:val>
        </c:ser>
        <c:ser>
          <c:idx val="0"/>
          <c:order val="3"/>
          <c:tx>
            <c:strRef>
              <c:f>Sheet1!$A$4</c:f>
              <c:strCache>
                <c:ptCount val="1"/>
                <c:pt idx="0">
                  <c:v>Geothermal</c:v>
                </c:pt>
              </c:strCache>
            </c:strRef>
          </c:tx>
          <c:spPr>
            <a:solidFill>
              <a:srgbClr val="A33340">
                <a:lumMod val="50000"/>
              </a:srgbClr>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Sheet1!$B$4:$BT$4</c:f>
              <c:numCache>
                <c:formatCode>General</c:formatCode>
                <c:ptCount val="71"/>
                <c:pt idx="0">
                  <c:v>14.093157999999999</c:v>
                </c:pt>
                <c:pt idx="1">
                  <c:v>13.740501</c:v>
                </c:pt>
                <c:pt idx="2">
                  <c:v>14.49131</c:v>
                </c:pt>
                <c:pt idx="3">
                  <c:v>14.424230999999999</c:v>
                </c:pt>
                <c:pt idx="4">
                  <c:v>14.810975000000001</c:v>
                </c:pt>
                <c:pt idx="5">
                  <c:v>14.691745000000001</c:v>
                </c:pt>
                <c:pt idx="6">
                  <c:v>14.568029000000001</c:v>
                </c:pt>
                <c:pt idx="7">
                  <c:v>14.637212999999999</c:v>
                </c:pt>
                <c:pt idx="8">
                  <c:v>14.839977000000001</c:v>
                </c:pt>
                <c:pt idx="9">
                  <c:v>15.008657999999999</c:v>
                </c:pt>
                <c:pt idx="10">
                  <c:v>15.219213</c:v>
                </c:pt>
                <c:pt idx="11">
                  <c:v>15.316068</c:v>
                </c:pt>
                <c:pt idx="12">
                  <c:v>15.562426</c:v>
                </c:pt>
                <c:pt idx="13">
                  <c:v>15.774674000000003</c:v>
                </c:pt>
                <c:pt idx="14">
                  <c:v>15.876941000000002</c:v>
                </c:pt>
                <c:pt idx="15">
                  <c:v>16.675781000000001</c:v>
                </c:pt>
                <c:pt idx="16">
                  <c:v>17.164847999999999</c:v>
                </c:pt>
                <c:pt idx="17">
                  <c:v>17.248055999999998</c:v>
                </c:pt>
                <c:pt idx="18">
                  <c:v>16.967447</c:v>
                </c:pt>
                <c:pt idx="19">
                  <c:v>18.884288999999999</c:v>
                </c:pt>
                <c:pt idx="20">
                  <c:v>21.482309000000001</c:v>
                </c:pt>
                <c:pt idx="21">
                  <c:v>23.868670999999999</c:v>
                </c:pt>
                <c:pt idx="22">
                  <c:v>26.277197000000001</c:v>
                </c:pt>
                <c:pt idx="23">
                  <c:v>28.620718</c:v>
                </c:pt>
                <c:pt idx="24">
                  <c:v>30.774543999999999</c:v>
                </c:pt>
                <c:pt idx="25">
                  <c:v>32.616810000000001</c:v>
                </c:pt>
                <c:pt idx="26">
                  <c:v>34.385539999999999</c:v>
                </c:pt>
                <c:pt idx="27">
                  <c:v>36.709201999999998</c:v>
                </c:pt>
                <c:pt idx="28">
                  <c:v>38.899796000000002</c:v>
                </c:pt>
                <c:pt idx="29">
                  <c:v>40.742054000000003</c:v>
                </c:pt>
                <c:pt idx="30">
                  <c:v>42.269356000000002</c:v>
                </c:pt>
                <c:pt idx="31">
                  <c:v>44.209431000000002</c:v>
                </c:pt>
                <c:pt idx="32">
                  <c:v>47.037841999999998</c:v>
                </c:pt>
                <c:pt idx="33">
                  <c:v>48.296776000000001</c:v>
                </c:pt>
                <c:pt idx="34">
                  <c:v>50.512138</c:v>
                </c:pt>
                <c:pt idx="35">
                  <c:v>51.375534000000002</c:v>
                </c:pt>
                <c:pt idx="36">
                  <c:v>52.351337000000001</c:v>
                </c:pt>
                <c:pt idx="37">
                  <c:v>53.133994999999999</c:v>
                </c:pt>
                <c:pt idx="38">
                  <c:v>54.188412</c:v>
                </c:pt>
                <c:pt idx="39">
                  <c:v>54.971622000000004</c:v>
                </c:pt>
                <c:pt idx="40">
                  <c:v>55.526024</c:v>
                </c:pt>
                <c:pt idx="41">
                  <c:v>55.526024</c:v>
                </c:pt>
                <c:pt idx="42">
                  <c:v>55.526024</c:v>
                </c:pt>
                <c:pt idx="43">
                  <c:v>15.876941000000002</c:v>
                </c:pt>
                <c:pt idx="44">
                  <c:v>15.876941000000002</c:v>
                </c:pt>
                <c:pt idx="45">
                  <c:v>16.675782999999999</c:v>
                </c:pt>
                <c:pt idx="46">
                  <c:v>17.164850000000001</c:v>
                </c:pt>
                <c:pt idx="47">
                  <c:v>17.252092000000001</c:v>
                </c:pt>
                <c:pt idx="48">
                  <c:v>16.972729000000001</c:v>
                </c:pt>
                <c:pt idx="49">
                  <c:v>18.884253000000001</c:v>
                </c:pt>
                <c:pt idx="50">
                  <c:v>21.475891000000001</c:v>
                </c:pt>
                <c:pt idx="51">
                  <c:v>23.679428000000001</c:v>
                </c:pt>
                <c:pt idx="52">
                  <c:v>26.105854000000001</c:v>
                </c:pt>
                <c:pt idx="53">
                  <c:v>28.378817000000002</c:v>
                </c:pt>
                <c:pt idx="54">
                  <c:v>30.117419999999999</c:v>
                </c:pt>
                <c:pt idx="55">
                  <c:v>31.800735</c:v>
                </c:pt>
                <c:pt idx="56">
                  <c:v>33.400424999999998</c:v>
                </c:pt>
                <c:pt idx="57">
                  <c:v>35.920966999999997</c:v>
                </c:pt>
                <c:pt idx="58">
                  <c:v>38.458153000000003</c:v>
                </c:pt>
                <c:pt idx="59">
                  <c:v>41.009265999999997</c:v>
                </c:pt>
                <c:pt idx="60">
                  <c:v>42.853920000000002</c:v>
                </c:pt>
                <c:pt idx="61">
                  <c:v>44.440254000000003</c:v>
                </c:pt>
                <c:pt idx="62">
                  <c:v>45.785319999999999</c:v>
                </c:pt>
                <c:pt idx="63">
                  <c:v>46.839409000000003</c:v>
                </c:pt>
                <c:pt idx="64">
                  <c:v>47.647700999999998</c:v>
                </c:pt>
                <c:pt idx="65">
                  <c:v>49.432448999999998</c:v>
                </c:pt>
                <c:pt idx="66">
                  <c:v>50.445186999999997</c:v>
                </c:pt>
                <c:pt idx="67">
                  <c:v>51.237018999999997</c:v>
                </c:pt>
                <c:pt idx="68">
                  <c:v>52.524898999999998</c:v>
                </c:pt>
                <c:pt idx="69">
                  <c:v>53.529632999999997</c:v>
                </c:pt>
                <c:pt idx="70">
                  <c:v>54.647826999999999</c:v>
                </c:pt>
              </c:numCache>
            </c:numRef>
          </c:val>
        </c:ser>
        <c:ser>
          <c:idx val="1"/>
          <c:order val="4"/>
          <c:tx>
            <c:strRef>
              <c:f>Sheet1!$A$5</c:f>
              <c:strCache>
                <c:ptCount val="1"/>
                <c:pt idx="0">
                  <c:v>Solar </c:v>
                </c:pt>
              </c:strCache>
            </c:strRef>
          </c:tx>
          <c:spPr>
            <a:solidFill>
              <a:srgbClr val="FFC702"/>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Sheet1!$B$5:$BT$5</c:f>
              <c:numCache>
                <c:formatCode>General</c:formatCode>
                <c:ptCount val="71"/>
                <c:pt idx="0">
                  <c:v>0.49399999999999999</c:v>
                </c:pt>
                <c:pt idx="1">
                  <c:v>0.54200000000000004</c:v>
                </c:pt>
                <c:pt idx="2">
                  <c:v>0.55500000000000005</c:v>
                </c:pt>
                <c:pt idx="3">
                  <c:v>0.53400000000000003</c:v>
                </c:pt>
                <c:pt idx="4">
                  <c:v>0.72979300000000003</c:v>
                </c:pt>
                <c:pt idx="5">
                  <c:v>0.81311100000000003</c:v>
                </c:pt>
                <c:pt idx="6">
                  <c:v>1.0635190000000001</c:v>
                </c:pt>
                <c:pt idx="7">
                  <c:v>1.4028940000000001</c:v>
                </c:pt>
                <c:pt idx="8">
                  <c:v>2.0734689999999998</c:v>
                </c:pt>
                <c:pt idx="9">
                  <c:v>2.4408500000000002</c:v>
                </c:pt>
                <c:pt idx="10">
                  <c:v>3.6641629999999998</c:v>
                </c:pt>
                <c:pt idx="11">
                  <c:v>5.6472540000000002</c:v>
                </c:pt>
                <c:pt idx="12">
                  <c:v>10.402443</c:v>
                </c:pt>
                <c:pt idx="13">
                  <c:v>17.322590000000002</c:v>
                </c:pt>
                <c:pt idx="14">
                  <c:v>29.349377</c:v>
                </c:pt>
                <c:pt idx="15">
                  <c:v>37.620185999999997</c:v>
                </c:pt>
                <c:pt idx="16">
                  <c:v>51.223736000000002</c:v>
                </c:pt>
                <c:pt idx="17">
                  <c:v>72.461380000000005</c:v>
                </c:pt>
                <c:pt idx="18">
                  <c:v>81.010436999999996</c:v>
                </c:pt>
                <c:pt idx="19">
                  <c:v>86.681563999999995</c:v>
                </c:pt>
                <c:pt idx="20">
                  <c:v>92.523346000000004</c:v>
                </c:pt>
                <c:pt idx="21">
                  <c:v>115.082489</c:v>
                </c:pt>
                <c:pt idx="22">
                  <c:v>142.71585099999999</c:v>
                </c:pt>
                <c:pt idx="23">
                  <c:v>159.07515000000001</c:v>
                </c:pt>
                <c:pt idx="24">
                  <c:v>164.61837800000001</c:v>
                </c:pt>
                <c:pt idx="25">
                  <c:v>170.09509299999999</c:v>
                </c:pt>
                <c:pt idx="26">
                  <c:v>175.50058000000001</c:v>
                </c:pt>
                <c:pt idx="27">
                  <c:v>185.91746499999999</c:v>
                </c:pt>
                <c:pt idx="28">
                  <c:v>199.27233899999999</c:v>
                </c:pt>
                <c:pt idx="29">
                  <c:v>211.30755600000001</c:v>
                </c:pt>
                <c:pt idx="30">
                  <c:v>226.822678</c:v>
                </c:pt>
                <c:pt idx="31">
                  <c:v>250.86416600000001</c:v>
                </c:pt>
                <c:pt idx="32">
                  <c:v>281.587738</c:v>
                </c:pt>
                <c:pt idx="33">
                  <c:v>305.63909899999999</c:v>
                </c:pt>
                <c:pt idx="34">
                  <c:v>329.463257</c:v>
                </c:pt>
                <c:pt idx="35">
                  <c:v>363.64575200000002</c:v>
                </c:pt>
                <c:pt idx="36">
                  <c:v>378.21017499999999</c:v>
                </c:pt>
                <c:pt idx="37">
                  <c:v>413.41113300000001</c:v>
                </c:pt>
                <c:pt idx="38">
                  <c:v>430.76995799999997</c:v>
                </c:pt>
                <c:pt idx="39">
                  <c:v>449.740814</c:v>
                </c:pt>
                <c:pt idx="40">
                  <c:v>477.05593900000002</c:v>
                </c:pt>
                <c:pt idx="41">
                  <c:v>477.05593900000002</c:v>
                </c:pt>
                <c:pt idx="42">
                  <c:v>477.05593900000002</c:v>
                </c:pt>
                <c:pt idx="43">
                  <c:v>29.349377</c:v>
                </c:pt>
                <c:pt idx="44">
                  <c:v>29.349377</c:v>
                </c:pt>
                <c:pt idx="45">
                  <c:v>37.620426000000002</c:v>
                </c:pt>
                <c:pt idx="46">
                  <c:v>51.224342</c:v>
                </c:pt>
                <c:pt idx="47">
                  <c:v>71.038391000000004</c:v>
                </c:pt>
                <c:pt idx="48">
                  <c:v>81.288573999999997</c:v>
                </c:pt>
                <c:pt idx="49">
                  <c:v>87.487503000000004</c:v>
                </c:pt>
                <c:pt idx="50">
                  <c:v>93.327208999999996</c:v>
                </c:pt>
                <c:pt idx="51">
                  <c:v>100.89207500000001</c:v>
                </c:pt>
                <c:pt idx="52">
                  <c:v>105.35290500000001</c:v>
                </c:pt>
                <c:pt idx="53">
                  <c:v>107.361862</c:v>
                </c:pt>
                <c:pt idx="54">
                  <c:v>110.04349499999999</c:v>
                </c:pt>
                <c:pt idx="55">
                  <c:v>113.34998299999999</c:v>
                </c:pt>
                <c:pt idx="56">
                  <c:v>117.02480300000001</c:v>
                </c:pt>
                <c:pt idx="57">
                  <c:v>129.834686</c:v>
                </c:pt>
                <c:pt idx="58">
                  <c:v>146.42169200000001</c:v>
                </c:pt>
                <c:pt idx="59">
                  <c:v>165.315552</c:v>
                </c:pt>
                <c:pt idx="60">
                  <c:v>180.167633</c:v>
                </c:pt>
                <c:pt idx="61">
                  <c:v>201.262451</c:v>
                </c:pt>
                <c:pt idx="62">
                  <c:v>213.61608899999999</c:v>
                </c:pt>
                <c:pt idx="63">
                  <c:v>234.93261699999999</c:v>
                </c:pt>
                <c:pt idx="64">
                  <c:v>256.99255399999998</c:v>
                </c:pt>
                <c:pt idx="65">
                  <c:v>280.83502199999998</c:v>
                </c:pt>
                <c:pt idx="66">
                  <c:v>307.64389</c:v>
                </c:pt>
                <c:pt idx="67">
                  <c:v>327.51709</c:v>
                </c:pt>
                <c:pt idx="68">
                  <c:v>355.172211</c:v>
                </c:pt>
                <c:pt idx="69">
                  <c:v>368.44534299999998</c:v>
                </c:pt>
                <c:pt idx="70">
                  <c:v>388.560181</c:v>
                </c:pt>
              </c:numCache>
            </c:numRef>
          </c:val>
        </c:ser>
        <c:ser>
          <c:idx val="4"/>
          <c:order val="5"/>
          <c:tx>
            <c:strRef>
              <c:f>Sheet1!$A$6</c:f>
              <c:strCache>
                <c:ptCount val="1"/>
                <c:pt idx="0">
                  <c:v>Wind</c:v>
                </c:pt>
              </c:strCache>
            </c:strRef>
          </c:tx>
          <c:spPr>
            <a:solidFill>
              <a:srgbClr val="5D9732"/>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Sheet1!$B$6:$BT$6</c:f>
              <c:numCache>
                <c:formatCode>General</c:formatCode>
                <c:ptCount val="71"/>
                <c:pt idx="0">
                  <c:v>5.593261</c:v>
                </c:pt>
                <c:pt idx="1">
                  <c:v>6.7373310000000002</c:v>
                </c:pt>
                <c:pt idx="2">
                  <c:v>10.354280000000001</c:v>
                </c:pt>
                <c:pt idx="3">
                  <c:v>11.187466000000001</c:v>
                </c:pt>
                <c:pt idx="4">
                  <c:v>14.143741</c:v>
                </c:pt>
                <c:pt idx="5">
                  <c:v>17.810548999999998</c:v>
                </c:pt>
                <c:pt idx="6">
                  <c:v>26.589136999999997</c:v>
                </c:pt>
                <c:pt idx="7">
                  <c:v>34.449927000000002</c:v>
                </c:pt>
                <c:pt idx="8">
                  <c:v>55.363099999999996</c:v>
                </c:pt>
                <c:pt idx="9">
                  <c:v>73.886132000000003</c:v>
                </c:pt>
                <c:pt idx="10">
                  <c:v>94.652246000000005</c:v>
                </c:pt>
                <c:pt idx="11">
                  <c:v>120.176599</c:v>
                </c:pt>
                <c:pt idx="12">
                  <c:v>140.82170300000001</c:v>
                </c:pt>
                <c:pt idx="13">
                  <c:v>167.83974499999999</c:v>
                </c:pt>
                <c:pt idx="14">
                  <c:v>181.655282</c:v>
                </c:pt>
                <c:pt idx="15">
                  <c:v>189.627014</c:v>
                </c:pt>
                <c:pt idx="16">
                  <c:v>216.38269</c:v>
                </c:pt>
                <c:pt idx="17">
                  <c:v>234.29182399999999</c:v>
                </c:pt>
                <c:pt idx="18">
                  <c:v>254.48318499999999</c:v>
                </c:pt>
                <c:pt idx="19">
                  <c:v>307.08282500000001</c:v>
                </c:pt>
                <c:pt idx="20">
                  <c:v>367.61090100000001</c:v>
                </c:pt>
                <c:pt idx="21">
                  <c:v>433.83312999999998</c:v>
                </c:pt>
                <c:pt idx="22">
                  <c:v>451.69317599999999</c:v>
                </c:pt>
                <c:pt idx="23">
                  <c:v>452.92880200000002</c:v>
                </c:pt>
                <c:pt idx="24">
                  <c:v>453.04934700000001</c:v>
                </c:pt>
                <c:pt idx="25">
                  <c:v>453.153076</c:v>
                </c:pt>
                <c:pt idx="26">
                  <c:v>453.44012500000002</c:v>
                </c:pt>
                <c:pt idx="27">
                  <c:v>454.07321200000001</c:v>
                </c:pt>
                <c:pt idx="28">
                  <c:v>455.020081</c:v>
                </c:pt>
                <c:pt idx="29">
                  <c:v>456.04248000000001</c:v>
                </c:pt>
                <c:pt idx="30">
                  <c:v>456.66339099999999</c:v>
                </c:pt>
                <c:pt idx="31">
                  <c:v>457.20208700000001</c:v>
                </c:pt>
                <c:pt idx="32">
                  <c:v>457.90371699999997</c:v>
                </c:pt>
                <c:pt idx="33">
                  <c:v>458.46099900000002</c:v>
                </c:pt>
                <c:pt idx="34">
                  <c:v>459.043091</c:v>
                </c:pt>
                <c:pt idx="35">
                  <c:v>459.94738799999999</c:v>
                </c:pt>
                <c:pt idx="36">
                  <c:v>460.48703</c:v>
                </c:pt>
                <c:pt idx="37">
                  <c:v>465.40429699999999</c:v>
                </c:pt>
                <c:pt idx="38">
                  <c:v>467.31839000000002</c:v>
                </c:pt>
                <c:pt idx="39">
                  <c:v>468.58483899999999</c:v>
                </c:pt>
                <c:pt idx="40">
                  <c:v>472.75466899999998</c:v>
                </c:pt>
                <c:pt idx="41">
                  <c:v>472.75466899999998</c:v>
                </c:pt>
                <c:pt idx="42">
                  <c:v>472.75466899999998</c:v>
                </c:pt>
                <c:pt idx="43">
                  <c:v>181.655282</c:v>
                </c:pt>
                <c:pt idx="44">
                  <c:v>181.655282</c:v>
                </c:pt>
                <c:pt idx="45">
                  <c:v>189.62704500000001</c:v>
                </c:pt>
                <c:pt idx="46">
                  <c:v>216.38275100000001</c:v>
                </c:pt>
                <c:pt idx="47">
                  <c:v>234.29173299999999</c:v>
                </c:pt>
                <c:pt idx="48">
                  <c:v>249.69490099999999</c:v>
                </c:pt>
                <c:pt idx="49">
                  <c:v>301.11837800000001</c:v>
                </c:pt>
                <c:pt idx="50">
                  <c:v>361.64160199999998</c:v>
                </c:pt>
                <c:pt idx="51">
                  <c:v>384.21298200000001</c:v>
                </c:pt>
                <c:pt idx="52">
                  <c:v>387.55017099999998</c:v>
                </c:pt>
                <c:pt idx="53">
                  <c:v>387.872589</c:v>
                </c:pt>
                <c:pt idx="54">
                  <c:v>387.99688700000002</c:v>
                </c:pt>
                <c:pt idx="55">
                  <c:v>388.33712800000001</c:v>
                </c:pt>
                <c:pt idx="56">
                  <c:v>388.86148100000003</c:v>
                </c:pt>
                <c:pt idx="57">
                  <c:v>389.65002399999997</c:v>
                </c:pt>
                <c:pt idx="58">
                  <c:v>390.22418199999998</c:v>
                </c:pt>
                <c:pt idx="59">
                  <c:v>390.721161</c:v>
                </c:pt>
                <c:pt idx="60">
                  <c:v>391.28539999999998</c:v>
                </c:pt>
                <c:pt idx="61">
                  <c:v>391.826233</c:v>
                </c:pt>
                <c:pt idx="62">
                  <c:v>392.27664199999998</c:v>
                </c:pt>
                <c:pt idx="63">
                  <c:v>392.98568699999998</c:v>
                </c:pt>
                <c:pt idx="64">
                  <c:v>393.71170000000001</c:v>
                </c:pt>
                <c:pt idx="65">
                  <c:v>394.49121100000002</c:v>
                </c:pt>
                <c:pt idx="66">
                  <c:v>395.49896200000001</c:v>
                </c:pt>
                <c:pt idx="67">
                  <c:v>396.02011099999999</c:v>
                </c:pt>
                <c:pt idx="68">
                  <c:v>396.81829800000003</c:v>
                </c:pt>
                <c:pt idx="69">
                  <c:v>397.57000699999998</c:v>
                </c:pt>
                <c:pt idx="70">
                  <c:v>398.904877</c:v>
                </c:pt>
              </c:numCache>
            </c:numRef>
          </c:val>
        </c:ser>
        <c:dLbls>
          <c:showLegendKey val="0"/>
          <c:showVal val="0"/>
          <c:showCatName val="0"/>
          <c:showSerName val="0"/>
          <c:showPercent val="0"/>
          <c:showBubbleSize val="0"/>
        </c:dLbls>
        <c:axId val="209329200"/>
        <c:axId val="209329760"/>
      </c:areaChart>
      <c:catAx>
        <c:axId val="209329200"/>
        <c:scaling>
          <c:orientation val="minMax"/>
        </c:scaling>
        <c:delete val="0"/>
        <c:axPos val="b"/>
        <c:numFmt formatCode="General" sourceLinked="0"/>
        <c:majorTickMark val="out"/>
        <c:minorTickMark val="none"/>
        <c:tickLblPos val="nextTo"/>
        <c:spPr>
          <a:ln w="12700">
            <a:solidFill>
              <a:srgbClr val="000000"/>
            </a:solidFill>
            <a:prstDash val="solid"/>
          </a:ln>
        </c:spPr>
        <c:txPr>
          <a:bodyPr rot="0" vert="horz"/>
          <a:lstStyle/>
          <a:p>
            <a:pPr>
              <a:defRPr/>
            </a:pPr>
            <a:endParaRPr lang="en-US"/>
          </a:p>
        </c:txPr>
        <c:crossAx val="209329760"/>
        <c:crosses val="autoZero"/>
        <c:auto val="1"/>
        <c:lblAlgn val="ctr"/>
        <c:lblOffset val="100"/>
        <c:tickLblSkip val="1"/>
        <c:tickMarkSkip val="5"/>
        <c:noMultiLvlLbl val="0"/>
      </c:catAx>
      <c:valAx>
        <c:axId val="209329760"/>
        <c:scaling>
          <c:orientation val="minMax"/>
          <c:max val="1400"/>
        </c:scaling>
        <c:delete val="0"/>
        <c:axPos val="l"/>
        <c:majorGridlines>
          <c:spPr>
            <a:ln w="9525">
              <a:solidFill>
                <a:srgbClr val="FFFFFF">
                  <a:lumMod val="65000"/>
                </a:srgbClr>
              </a:solidFill>
              <a:prstDash val="solid"/>
            </a:ln>
          </c:spPr>
        </c:majorGridlines>
        <c:numFmt formatCode="#,##0" sourceLinked="0"/>
        <c:majorTickMark val="out"/>
        <c:minorTickMark val="none"/>
        <c:tickLblPos val="nextTo"/>
        <c:spPr>
          <a:ln w="10802">
            <a:noFill/>
          </a:ln>
        </c:spPr>
        <c:txPr>
          <a:bodyPr rot="0" vert="horz"/>
          <a:lstStyle/>
          <a:p>
            <a:pPr>
              <a:defRPr/>
            </a:pPr>
            <a:endParaRPr lang="en-US"/>
          </a:p>
        </c:txPr>
        <c:crossAx val="209329200"/>
        <c:crosses val="autoZero"/>
        <c:crossBetween val="midCat"/>
      </c:valAx>
      <c:spPr>
        <a:noFill/>
        <a:ln w="28806">
          <a:noFill/>
        </a:ln>
      </c:spPr>
    </c:plotArea>
    <c:plotVisOnly val="1"/>
    <c:dispBlanksAs val="zero"/>
    <c:showDLblsOverMax val="0"/>
  </c:chart>
  <c:spPr>
    <a:noFill/>
    <a:ln>
      <a:noFill/>
    </a:ln>
  </c:spPr>
  <c:txPr>
    <a:bodyPr/>
    <a:lstStyle/>
    <a:p>
      <a:pPr>
        <a:defRPr sz="1200" b="0" i="0" u="none" strike="noStrike" baseline="0">
          <a:solidFill>
            <a:schemeClr val="tx1"/>
          </a:solidFill>
          <a:latin typeface="+mn-lt"/>
          <a:ea typeface="Tahoma"/>
          <a:cs typeface="Tahoma"/>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19" tIns="45709" rIns="91419" bIns="4570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11/7/2016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19" tIns="45709" rIns="91419" bIns="4570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11/7/2016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7804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496" y="8685521"/>
            <a:ext cx="2972780" cy="457545"/>
          </a:xfrm>
          <a:prstGeom prst="rect">
            <a:avLst/>
          </a:prstGeom>
          <a:noFill/>
          <a:ln w="9525">
            <a:noFill/>
            <a:miter lim="800000"/>
            <a:headEnd/>
            <a:tailEnd/>
          </a:ln>
        </p:spPr>
        <p:txBody>
          <a:bodyPr lIns="91398" tIns="45698" rIns="91398" bIns="45698" anchor="b"/>
          <a:lstStyle/>
          <a:p>
            <a:pPr algn="r" defTabSz="912764"/>
            <a:fld id="{10E5EEC7-062D-4A4F-B235-43C101952428}" type="slidenum">
              <a:rPr lang="en-US" sz="1200">
                <a:solidFill>
                  <a:prstClr val="black"/>
                </a:solidFill>
              </a:rPr>
              <a:pPr algn="r" defTabSz="912764"/>
              <a:t>13</a:t>
            </a:fld>
            <a:endParaRPr lang="en-US" sz="1200" dirty="0">
              <a:solidFill>
                <a:prstClr val="black"/>
              </a:solidFill>
            </a:endParaRPr>
          </a:p>
        </p:txBody>
      </p:sp>
      <p:sp>
        <p:nvSpPr>
          <p:cNvPr id="27650" name="Rectangle 7"/>
          <p:cNvSpPr txBox="1">
            <a:spLocks noGrp="1" noChangeArrowheads="1"/>
          </p:cNvSpPr>
          <p:nvPr/>
        </p:nvSpPr>
        <p:spPr bwMode="auto">
          <a:xfrm>
            <a:off x="3884496" y="8687084"/>
            <a:ext cx="2972780" cy="455983"/>
          </a:xfrm>
          <a:prstGeom prst="rect">
            <a:avLst/>
          </a:prstGeom>
          <a:noFill/>
          <a:ln w="9525">
            <a:noFill/>
            <a:miter lim="800000"/>
            <a:headEnd/>
            <a:tailEnd/>
          </a:ln>
        </p:spPr>
        <p:txBody>
          <a:bodyPr lIns="91481" tIns="45743" rIns="91481" bIns="45743" anchor="b"/>
          <a:lstStyle/>
          <a:p>
            <a:pPr algn="r" defTabSz="914324"/>
            <a:fld id="{82F1F28D-463C-4AD6-BC28-DCFFF59488E5}" type="slidenum">
              <a:rPr lang="en-US" sz="1200">
                <a:solidFill>
                  <a:prstClr val="black"/>
                </a:solidFill>
              </a:rPr>
              <a:pPr algn="r" defTabSz="914324"/>
              <a:t>13</a:t>
            </a:fld>
            <a:endParaRPr lang="en-US" sz="1200" dirty="0">
              <a:solidFill>
                <a:prstClr val="black"/>
              </a:solidFill>
            </a:endParaRPr>
          </a:p>
        </p:txBody>
      </p:sp>
      <p:sp>
        <p:nvSpPr>
          <p:cNvPr id="27651" name="Rectangle 2"/>
          <p:cNvSpPr>
            <a:spLocks noGrp="1" noRot="1" noChangeAspect="1" noChangeArrowheads="1" noTextEdit="1"/>
          </p:cNvSpPr>
          <p:nvPr>
            <p:ph type="sldImg"/>
          </p:nvPr>
        </p:nvSpPr>
        <p:spPr>
          <a:xfrm>
            <a:off x="395288" y="688975"/>
            <a:ext cx="6121400" cy="3443288"/>
          </a:xfrm>
          <a:ln/>
        </p:spPr>
      </p:sp>
      <p:sp>
        <p:nvSpPr>
          <p:cNvPr id="27652" name="Rectangle 94"/>
          <p:cNvSpPr>
            <a:spLocks noGrp="1" noChangeArrowheads="1"/>
          </p:cNvSpPr>
          <p:nvPr>
            <p:ph type="body" idx="1"/>
          </p:nvPr>
        </p:nvSpPr>
        <p:spPr>
          <a:xfrm>
            <a:off x="142274" y="4133030"/>
            <a:ext cx="6625938" cy="4762789"/>
          </a:xfrm>
          <a:noFill/>
          <a:ln/>
        </p:spPr>
        <p:txBody>
          <a:bodyPr lIns="91398" tIns="45698" rIns="91398" bIns="45698">
            <a:noAutofit/>
          </a:bodyPr>
          <a:lstStyle/>
          <a:p>
            <a:pPr marL="342900" marR="0" lvl="0" indent="-342900">
              <a:spcBef>
                <a:spcPts val="0"/>
              </a:spcBef>
              <a:spcAft>
                <a:spcPts val="800"/>
              </a:spcAft>
              <a:buFont typeface="Arial" panose="020B0604020202020204" pitchFamily="34" charset="0"/>
              <a:buChar char="•"/>
              <a:tabLst>
                <a:tab pos="457200" algn="l"/>
              </a:tabLst>
            </a:pPr>
            <a:endParaRPr lang="en-US" sz="1200" dirty="0" smtClean="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8682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a:xfrm>
            <a:off x="156154" y="4237212"/>
            <a:ext cx="6589680" cy="4620998"/>
          </a:xfrm>
        </p:spPr>
        <p:txBody>
          <a:bodyPr>
            <a:normAutofit/>
          </a:bodyPr>
          <a:lstStyle/>
          <a:p>
            <a:pPr marL="342900" marR="0" lvl="0" indent="-342900">
              <a:spcBef>
                <a:spcPts val="0"/>
              </a:spcBef>
              <a:spcAft>
                <a:spcPts val="800"/>
              </a:spcAft>
              <a:buFont typeface="Arial" panose="020B0604020202020204" pitchFamily="34" charset="0"/>
              <a:buChar char="•"/>
              <a:tabLst>
                <a:tab pos="457200" algn="l"/>
              </a:tabLst>
            </a:pPr>
            <a:endParaRPr lang="en-US" sz="1200" dirty="0" smtClean="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9920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a:xfrm>
            <a:off x="203250" y="4379598"/>
            <a:ext cx="6483664" cy="4516222"/>
          </a:xfrm>
        </p:spPr>
        <p:txBody>
          <a:bodyPr>
            <a:normAutofit/>
          </a:bodyPr>
          <a:lstStyle/>
          <a:p>
            <a:pPr marL="169838" indent="-169838">
              <a:spcAft>
                <a:spcPts val="800"/>
              </a:spcAf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pPr/>
              <a:t>15</a:t>
            </a:fld>
            <a:endParaRPr lang="en-US" dirty="0"/>
          </a:p>
        </p:txBody>
      </p:sp>
    </p:spTree>
    <p:extLst>
      <p:ext uri="{BB962C8B-B14F-4D97-AF65-F5344CB8AC3E}">
        <p14:creationId xmlns:p14="http://schemas.microsoft.com/office/powerpoint/2010/main" val="410428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20970"/>
            <a:fld id="{38FABFD5-4B9A-4C7C-B778-B3DA3431C652}" type="slidenum">
              <a:rPr lang="en-US" smtClean="0">
                <a:solidFill>
                  <a:prstClr val="black"/>
                </a:solidFill>
              </a:rPr>
              <a:pPr defTabSz="920970"/>
              <a:t>16</a:t>
            </a:fld>
            <a:endParaRPr lang="en-US" dirty="0" smtClean="0">
              <a:solidFill>
                <a:prstClr val="black"/>
              </a:solidFill>
            </a:endParaRPr>
          </a:p>
        </p:txBody>
      </p:sp>
      <p:sp>
        <p:nvSpPr>
          <p:cNvPr id="27652" name="Rectangle 2"/>
          <p:cNvSpPr>
            <a:spLocks noGrp="1" noRot="1" noChangeAspect="1" noChangeArrowheads="1" noTextEdit="1"/>
          </p:cNvSpPr>
          <p:nvPr>
            <p:ph type="sldImg"/>
          </p:nvPr>
        </p:nvSpPr>
        <p:spPr>
          <a:xfrm>
            <a:off x="393700" y="688975"/>
            <a:ext cx="6140450" cy="3454400"/>
          </a:xfrm>
          <a:ln/>
        </p:spPr>
      </p:sp>
      <p:sp>
        <p:nvSpPr>
          <p:cNvPr id="27653" name="Rectangle 3"/>
          <p:cNvSpPr>
            <a:spLocks noGrp="1" noChangeArrowheads="1"/>
          </p:cNvSpPr>
          <p:nvPr>
            <p:ph type="body" idx="1"/>
          </p:nvPr>
        </p:nvSpPr>
        <p:spPr>
          <a:xfrm>
            <a:off x="122926" y="4270014"/>
            <a:ext cx="6685199" cy="4718743"/>
          </a:xfrm>
          <a:noFill/>
          <a:ln/>
        </p:spPr>
        <p:txBody>
          <a:bodyPr lIns="92302" tIns="46155" rIns="92302" bIns="46155">
            <a:noAutofit/>
          </a:bodyPr>
          <a:lstStyle/>
          <a:p>
            <a:pPr marL="283666" indent="-283666">
              <a:spcAft>
                <a:spcPts val="800"/>
              </a:spcAf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03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842240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051" indent="-228051">
              <a:spcBef>
                <a:spcPts val="575"/>
              </a:spcBef>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18</a:t>
            </a:fld>
            <a:endParaRPr lang="en-US" dirty="0"/>
          </a:p>
        </p:txBody>
      </p:sp>
    </p:spTree>
    <p:extLst>
      <p:ext uri="{BB962C8B-B14F-4D97-AF65-F5344CB8AC3E}">
        <p14:creationId xmlns:p14="http://schemas.microsoft.com/office/powerpoint/2010/main" val="403769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38138"/>
            <a:ext cx="6188075" cy="3481387"/>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19</a:t>
            </a:fld>
            <a:endParaRPr lang="en-US" dirty="0"/>
          </a:p>
        </p:txBody>
      </p:sp>
    </p:spTree>
    <p:extLst>
      <p:ext uri="{BB962C8B-B14F-4D97-AF65-F5344CB8AC3E}">
        <p14:creationId xmlns:p14="http://schemas.microsoft.com/office/powerpoint/2010/main" val="134982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6288" y="4275852"/>
            <a:ext cx="2017222" cy="213971"/>
          </a:xfrm>
          <a:prstGeom prst="rect">
            <a:avLst/>
          </a:prstGeom>
          <a:solidFill>
            <a:srgbClr val="FFFF00"/>
          </a:solidFill>
        </p:spPr>
        <p:txBody>
          <a:bodyPr wrap="square" lIns="90788" tIns="45394" rIns="90788" bIns="45394" rtlCol="0">
            <a:spAutoFit/>
          </a:bodyPr>
          <a:lstStyle/>
          <a:p>
            <a:endParaRPr lang="en-US" sz="800" dirty="0"/>
          </a:p>
        </p:txBody>
      </p:sp>
      <p:sp>
        <p:nvSpPr>
          <p:cNvPr id="5" name="TextBox 4"/>
          <p:cNvSpPr txBox="1"/>
          <p:nvPr/>
        </p:nvSpPr>
        <p:spPr>
          <a:xfrm>
            <a:off x="706027" y="4124495"/>
            <a:ext cx="5433891" cy="213971"/>
          </a:xfrm>
          <a:prstGeom prst="rect">
            <a:avLst/>
          </a:prstGeom>
          <a:solidFill>
            <a:srgbClr val="FFFF00"/>
          </a:solidFill>
        </p:spPr>
        <p:txBody>
          <a:bodyPr wrap="square" lIns="90788" tIns="45394" rIns="90788" bIns="45394" rtlCol="0">
            <a:spAutoFit/>
          </a:bodyPr>
          <a:lstStyle/>
          <a:p>
            <a:endParaRPr lang="en-US" sz="800" dirty="0"/>
          </a:p>
        </p:txBody>
      </p:sp>
      <p:sp>
        <p:nvSpPr>
          <p:cNvPr id="2" name="Slide Image Placeholder 1"/>
          <p:cNvSpPr>
            <a:spLocks noGrp="1" noRot="1" noChangeAspect="1"/>
          </p:cNvSpPr>
          <p:nvPr>
            <p:ph type="sldImg"/>
          </p:nvPr>
        </p:nvSpPr>
        <p:spPr>
          <a:xfrm>
            <a:off x="403225" y="592138"/>
            <a:ext cx="6153150" cy="3462337"/>
          </a:xfrm>
        </p:spPr>
      </p:sp>
      <p:sp>
        <p:nvSpPr>
          <p:cNvPr id="3" name="Notes Placeholder 2"/>
          <p:cNvSpPr>
            <a:spLocks noGrp="1"/>
          </p:cNvSpPr>
          <p:nvPr>
            <p:ph type="body" idx="1"/>
          </p:nvPr>
        </p:nvSpPr>
        <p:spPr>
          <a:xfrm>
            <a:off x="695941" y="4162334"/>
            <a:ext cx="5567532" cy="470469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20</a:t>
            </a:fld>
            <a:endParaRPr lang="en-US" dirty="0"/>
          </a:p>
        </p:txBody>
      </p:sp>
    </p:spTree>
    <p:extLst>
      <p:ext uri="{BB962C8B-B14F-4D97-AF65-F5344CB8AC3E}">
        <p14:creationId xmlns:p14="http://schemas.microsoft.com/office/powerpoint/2010/main" val="314694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21</a:t>
            </a:fld>
            <a:endParaRPr lang="en-US" dirty="0"/>
          </a:p>
        </p:txBody>
      </p:sp>
    </p:spTree>
    <p:extLst>
      <p:ext uri="{BB962C8B-B14F-4D97-AF65-F5344CB8AC3E}">
        <p14:creationId xmlns:p14="http://schemas.microsoft.com/office/powerpoint/2010/main" val="2970926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700" y="4305300"/>
            <a:ext cx="2032000" cy="215444"/>
          </a:xfrm>
          <a:prstGeom prst="rect">
            <a:avLst/>
          </a:prstGeom>
          <a:solidFill>
            <a:srgbClr val="FFFF00"/>
          </a:solidFill>
        </p:spPr>
        <p:txBody>
          <a:bodyPr wrap="square" rtlCol="0">
            <a:spAutoFit/>
          </a:bodyPr>
          <a:lstStyle/>
          <a:p>
            <a:endParaRPr lang="en-US" sz="800" dirty="0"/>
          </a:p>
        </p:txBody>
      </p:sp>
      <p:sp>
        <p:nvSpPr>
          <p:cNvPr id="5" name="TextBox 4"/>
          <p:cNvSpPr txBox="1"/>
          <p:nvPr/>
        </p:nvSpPr>
        <p:spPr>
          <a:xfrm>
            <a:off x="711200" y="4152900"/>
            <a:ext cx="5473700" cy="215444"/>
          </a:xfrm>
          <a:prstGeom prst="rect">
            <a:avLst/>
          </a:prstGeom>
          <a:solidFill>
            <a:srgbClr val="FFFF00"/>
          </a:solidFill>
        </p:spPr>
        <p:txBody>
          <a:bodyPr wrap="square" rtlCol="0">
            <a:spAutoFit/>
          </a:bodyPr>
          <a:lstStyle/>
          <a:p>
            <a:endParaRPr lang="en-US" sz="800" dirty="0"/>
          </a:p>
        </p:txBody>
      </p:sp>
      <p:sp>
        <p:nvSpPr>
          <p:cNvPr id="2" name="Slide Image Placeholder 1"/>
          <p:cNvSpPr>
            <a:spLocks noGrp="1" noRot="1" noChangeAspect="1"/>
          </p:cNvSpPr>
          <p:nvPr>
            <p:ph type="sldImg"/>
          </p:nvPr>
        </p:nvSpPr>
        <p:spPr>
          <a:xfrm>
            <a:off x="406400" y="595313"/>
            <a:ext cx="6197600" cy="3486150"/>
          </a:xfrm>
        </p:spPr>
      </p:sp>
      <p:sp>
        <p:nvSpPr>
          <p:cNvPr id="3" name="Notes Placeholder 2"/>
          <p:cNvSpPr>
            <a:spLocks noGrp="1"/>
          </p:cNvSpPr>
          <p:nvPr>
            <p:ph type="body" idx="1"/>
          </p:nvPr>
        </p:nvSpPr>
        <p:spPr>
          <a:xfrm>
            <a:off x="701040" y="4191000"/>
            <a:ext cx="5608320" cy="47371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22</a:t>
            </a:fld>
            <a:endParaRPr lang="en-US" dirty="0"/>
          </a:p>
        </p:txBody>
      </p:sp>
    </p:spTree>
    <p:extLst>
      <p:ext uri="{BB962C8B-B14F-4D97-AF65-F5344CB8AC3E}">
        <p14:creationId xmlns:p14="http://schemas.microsoft.com/office/powerpoint/2010/main" val="177264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rPr>
              <a:t>The Department of Energy Organization Act of 1977 established EIA as the primary federal government authority on energy statistics and analysis, building upon systems and organizations first established in 1974 following the oil market disruption of 1973. Located in Washington, DC, EIA is an organization of about 370 federal employees, with an annual budget in Fiscal Year 2016 of $122 million.</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The cornerstone of EIA’s mission</a:t>
            </a:r>
            <a:r>
              <a:rPr lang="en-US" sz="1600" baseline="0" dirty="0" smtClean="0"/>
              <a:t> was, and still is, its impartiality and independence, which </a:t>
            </a:r>
            <a:r>
              <a:rPr lang="en-US" sz="1600" dirty="0" smtClean="0"/>
              <a:t>promotes sound policymaking</a:t>
            </a:r>
            <a:r>
              <a:rPr lang="en-US" sz="1600" baseline="0" dirty="0" smtClean="0"/>
              <a:t> and</a:t>
            </a:r>
            <a:r>
              <a:rPr lang="en-US" sz="1600" dirty="0" smtClean="0"/>
              <a:t> efficient markets. Overall, EIA helps support a public understanding of energy and its interaction with the economy and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a:t>
            </a:fld>
            <a:endParaRPr lang="en-US" dirty="0"/>
          </a:p>
        </p:txBody>
      </p:sp>
    </p:spTree>
    <p:extLst>
      <p:ext uri="{BB962C8B-B14F-4D97-AF65-F5344CB8AC3E}">
        <p14:creationId xmlns:p14="http://schemas.microsoft.com/office/powerpoint/2010/main" val="3286447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49300" y="7188200"/>
            <a:ext cx="4940300" cy="215900"/>
          </a:xfrm>
          <a:prstGeom prst="rect">
            <a:avLst/>
          </a:prstGeom>
          <a:solidFill>
            <a:srgbClr val="FFFF00"/>
          </a:solidFill>
        </p:spPr>
        <p:txBody>
          <a:bodyPr wrap="square" rtlCol="0">
            <a:spAutoFit/>
          </a:bodyPr>
          <a:lstStyle/>
          <a:p>
            <a:endParaRPr lang="en-US" sz="800" dirty="0"/>
          </a:p>
        </p:txBody>
      </p:sp>
      <p:sp>
        <p:nvSpPr>
          <p:cNvPr id="9" name="TextBox 8"/>
          <p:cNvSpPr txBox="1"/>
          <p:nvPr/>
        </p:nvSpPr>
        <p:spPr>
          <a:xfrm>
            <a:off x="736600" y="6743700"/>
            <a:ext cx="1689100" cy="215444"/>
          </a:xfrm>
          <a:prstGeom prst="rect">
            <a:avLst/>
          </a:prstGeom>
          <a:solidFill>
            <a:srgbClr val="FFFF00"/>
          </a:solidFill>
        </p:spPr>
        <p:txBody>
          <a:bodyPr wrap="square" rtlCol="0">
            <a:spAutoFit/>
          </a:bodyPr>
          <a:lstStyle/>
          <a:p>
            <a:endParaRPr lang="en-US" sz="800" dirty="0"/>
          </a:p>
        </p:txBody>
      </p:sp>
      <p:sp>
        <p:nvSpPr>
          <p:cNvPr id="7" name="TextBox 6"/>
          <p:cNvSpPr txBox="1"/>
          <p:nvPr/>
        </p:nvSpPr>
        <p:spPr>
          <a:xfrm>
            <a:off x="2235200" y="6375400"/>
            <a:ext cx="4025900" cy="369332"/>
          </a:xfrm>
          <a:prstGeom prst="rect">
            <a:avLst/>
          </a:prstGeom>
          <a:solidFill>
            <a:srgbClr val="FFFF00"/>
          </a:solidFill>
        </p:spPr>
        <p:txBody>
          <a:bodyPr wrap="square" rtlCol="0">
            <a:spAutoFit/>
          </a:bodyPr>
          <a:lstStyle/>
          <a:p>
            <a:endParaRPr lang="en-US" dirty="0"/>
          </a:p>
        </p:txBody>
      </p:sp>
      <p:sp>
        <p:nvSpPr>
          <p:cNvPr id="6" name="TextBox 5"/>
          <p:cNvSpPr txBox="1"/>
          <p:nvPr/>
        </p:nvSpPr>
        <p:spPr>
          <a:xfrm>
            <a:off x="774700" y="4432300"/>
            <a:ext cx="5130800" cy="368300"/>
          </a:xfrm>
          <a:prstGeom prst="rect">
            <a:avLst/>
          </a:prstGeom>
          <a:solidFill>
            <a:srgbClr val="FFFF00"/>
          </a:solidFill>
        </p:spPr>
        <p:txBody>
          <a:bodyPr wrap="square" rtlCol="0">
            <a:spAutoFit/>
          </a:bodyPr>
          <a:lstStyle/>
          <a:p>
            <a:endParaRPr lang="en-US" dirty="0"/>
          </a:p>
        </p:txBody>
      </p:sp>
      <p:sp>
        <p:nvSpPr>
          <p:cNvPr id="2" name="Slide Image Placeholder 1"/>
          <p:cNvSpPr>
            <a:spLocks noGrp="1" noRot="1" noChangeAspect="1"/>
          </p:cNvSpPr>
          <p:nvPr>
            <p:ph type="sldImg"/>
          </p:nvPr>
        </p:nvSpPr>
        <p:spPr>
          <a:xfrm>
            <a:off x="171450" y="696913"/>
            <a:ext cx="6197600" cy="3486150"/>
          </a:xfrm>
        </p:spPr>
      </p:sp>
      <p:sp>
        <p:nvSpPr>
          <p:cNvPr id="3" name="Notes Placeholder 2"/>
          <p:cNvSpPr>
            <a:spLocks noGrp="1"/>
          </p:cNvSpPr>
          <p:nvPr>
            <p:ph type="body" idx="1"/>
          </p:nvPr>
        </p:nvSpPr>
        <p:spPr>
          <a:noFill/>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23</a:t>
            </a:fld>
            <a:endParaRPr lang="en-US" dirty="0"/>
          </a:p>
        </p:txBody>
      </p:sp>
      <p:sp>
        <p:nvSpPr>
          <p:cNvPr id="12" name="Rectangle 11"/>
          <p:cNvSpPr/>
          <p:nvPr/>
        </p:nvSpPr>
        <p:spPr>
          <a:xfrm>
            <a:off x="193173" y="8009021"/>
            <a:ext cx="6597985" cy="707886"/>
          </a:xfrm>
          <a:prstGeom prst="rect">
            <a:avLst/>
          </a:prstGeom>
        </p:spPr>
        <p:txBody>
          <a:bodyPr wrap="square">
            <a:spAutoFit/>
          </a:bodyPr>
          <a:lstStyle/>
          <a:p>
            <a:r>
              <a:rPr lang="en-US" sz="1000" dirty="0">
                <a:solidFill>
                  <a:srgbClr val="000000"/>
                </a:solidFill>
              </a:rPr>
              <a:t>Column1	2012	Low Oil Price	Reference	High Oil Price	</a:t>
            </a:r>
          </a:p>
          <a:p>
            <a:r>
              <a:rPr lang="en-US" sz="1000" dirty="0">
                <a:solidFill>
                  <a:srgbClr val="000000"/>
                </a:solidFill>
              </a:rPr>
              <a:t>OPEC crude and lease </a:t>
            </a:r>
            <a:r>
              <a:rPr lang="en-US" sz="1000" dirty="0" smtClean="0">
                <a:solidFill>
                  <a:srgbClr val="000000"/>
                </a:solidFill>
              </a:rPr>
              <a:t>condensate</a:t>
            </a:r>
            <a:r>
              <a:rPr lang="en-US" sz="1000" dirty="0">
                <a:solidFill>
                  <a:srgbClr val="000000"/>
                </a:solidFill>
              </a:rPr>
              <a:t>	32.0	57.0	46.4	34.1	</a:t>
            </a:r>
          </a:p>
          <a:p>
            <a:r>
              <a:rPr lang="en-US" sz="1000" dirty="0">
                <a:solidFill>
                  <a:srgbClr val="000000"/>
                </a:solidFill>
              </a:rPr>
              <a:t>Non-OPEC crude and lease </a:t>
            </a:r>
            <a:r>
              <a:rPr lang="en-US" sz="1000" dirty="0" smtClean="0">
                <a:solidFill>
                  <a:srgbClr val="000000"/>
                </a:solidFill>
              </a:rPr>
              <a:t>conde</a:t>
            </a:r>
            <a:r>
              <a:rPr lang="en-US" sz="1000" dirty="0">
                <a:solidFill>
                  <a:srgbClr val="000000"/>
                </a:solidFill>
              </a:rPr>
              <a:t>	42.6	45.1	53.0	58.0	</a:t>
            </a:r>
          </a:p>
          <a:p>
            <a:r>
              <a:rPr lang="en-US" sz="1000" dirty="0">
                <a:solidFill>
                  <a:srgbClr val="000000"/>
                </a:solidFill>
              </a:rPr>
              <a:t>Other Liquid Fuels	14.2	20.8	</a:t>
            </a:r>
            <a:r>
              <a:rPr lang="en-US" sz="1000" dirty="0">
                <a:solidFill>
                  <a:srgbClr val="FF0000"/>
                </a:solidFill>
              </a:rPr>
              <a:t>21.2	25.3	</a:t>
            </a:r>
          </a:p>
        </p:txBody>
      </p:sp>
    </p:spTree>
    <p:extLst>
      <p:ext uri="{BB962C8B-B14F-4D97-AF65-F5344CB8AC3E}">
        <p14:creationId xmlns:p14="http://schemas.microsoft.com/office/powerpoint/2010/main" val="427041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24</a:t>
            </a:fld>
            <a:endParaRPr lang="en-US" dirty="0"/>
          </a:p>
        </p:txBody>
      </p:sp>
    </p:spTree>
    <p:extLst>
      <p:ext uri="{BB962C8B-B14F-4D97-AF65-F5344CB8AC3E}">
        <p14:creationId xmlns:p14="http://schemas.microsoft.com/office/powerpoint/2010/main" val="25427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3</a:t>
            </a:fld>
            <a:endParaRPr lang="en-US" dirty="0"/>
          </a:p>
        </p:txBody>
      </p:sp>
    </p:spTree>
    <p:extLst>
      <p:ext uri="{BB962C8B-B14F-4D97-AF65-F5344CB8AC3E}">
        <p14:creationId xmlns:p14="http://schemas.microsoft.com/office/powerpoint/2010/main" val="184858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production data provided in this chart is EIA’s official shale gas estimate based on state administrative data collected by DrillingInfo Inc., drilling rig activity, and EIA’s analysis of data reporting trends. This is not survey data. Estimates are through March 2016. State abbreviations indicate primary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Rest of US 'shale‘ include:</a:t>
            </a:r>
          </a:p>
          <a:p>
            <a:r>
              <a:rPr lang="en-US" sz="1200" kern="1200" dirty="0" smtClean="0">
                <a:solidFill>
                  <a:schemeClr val="tx1"/>
                </a:solidFill>
                <a:latin typeface="+mn-lt"/>
                <a:ea typeface="+mn-ea"/>
                <a:cs typeface="+mn-cs"/>
              </a:rPr>
              <a:t>Baxter (WY) (minor shale play)</a:t>
            </a:r>
          </a:p>
          <a:p>
            <a:r>
              <a:rPr lang="en-US" sz="1200" kern="1200" dirty="0" smtClean="0">
                <a:solidFill>
                  <a:schemeClr val="tx1"/>
                </a:solidFill>
                <a:latin typeface="+mn-lt"/>
                <a:ea typeface="+mn-ea"/>
                <a:cs typeface="+mn-cs"/>
              </a:rPr>
              <a:t>Huron (WV) (minor shale play)</a:t>
            </a:r>
          </a:p>
          <a:p>
            <a:r>
              <a:rPr lang="en-US" sz="1200" kern="1200" dirty="0" smtClean="0">
                <a:solidFill>
                  <a:schemeClr val="tx1"/>
                </a:solidFill>
                <a:latin typeface="+mn-lt"/>
                <a:ea typeface="+mn-ea"/>
                <a:cs typeface="+mn-cs"/>
              </a:rPr>
              <a:t>Mancos (CO &amp;NM) (minor shale play)</a:t>
            </a:r>
          </a:p>
          <a:p>
            <a:r>
              <a:rPr lang="en-US" sz="1200" kern="1200" dirty="0" smtClean="0">
                <a:solidFill>
                  <a:schemeClr val="tx1"/>
                </a:solidFill>
                <a:latin typeface="+mn-lt"/>
                <a:ea typeface="+mn-ea"/>
                <a:cs typeface="+mn-cs"/>
              </a:rPr>
              <a:t>Monterey (CA) (shale oil play)</a:t>
            </a:r>
          </a:p>
          <a:p>
            <a:r>
              <a:rPr lang="en-US" sz="1200" kern="1200" dirty="0" smtClean="0">
                <a:solidFill>
                  <a:schemeClr val="tx1"/>
                </a:solidFill>
                <a:latin typeface="+mn-lt"/>
                <a:ea typeface="+mn-ea"/>
                <a:cs typeface="+mn-cs"/>
              </a:rPr>
              <a:t>Pearsall (TX) (minor shale play)</a:t>
            </a:r>
          </a:p>
          <a:p>
            <a:r>
              <a:rPr lang="en-US" sz="1200" kern="1200" dirty="0" smtClean="0">
                <a:solidFill>
                  <a:schemeClr val="tx1"/>
                </a:solidFill>
                <a:latin typeface="+mn-lt"/>
                <a:ea typeface="+mn-ea"/>
                <a:cs typeface="+mn-cs"/>
              </a:rPr>
              <a:t>Pierre (ND) (minor shale play)</a:t>
            </a:r>
          </a:p>
          <a:p>
            <a:r>
              <a:rPr lang="en-US" sz="1200" kern="1200" dirty="0" err="1" smtClean="0">
                <a:solidFill>
                  <a:schemeClr val="tx1"/>
                </a:solidFill>
                <a:latin typeface="+mn-lt"/>
                <a:ea typeface="+mn-ea"/>
                <a:cs typeface="+mn-cs"/>
              </a:rPr>
              <a:t>Wolfcamp</a:t>
            </a:r>
            <a:r>
              <a:rPr lang="en-US" sz="1200" kern="1200" dirty="0" smtClean="0">
                <a:solidFill>
                  <a:schemeClr val="tx1"/>
                </a:solidFill>
                <a:latin typeface="+mn-lt"/>
                <a:ea typeface="+mn-ea"/>
                <a:cs typeface="+mn-cs"/>
              </a:rPr>
              <a:t> (NM &amp; TX) (tight oil play)</a:t>
            </a:r>
          </a:p>
          <a:p>
            <a:r>
              <a:rPr lang="en-US" sz="1200" kern="1200" dirty="0" err="1" smtClean="0">
                <a:solidFill>
                  <a:schemeClr val="tx1"/>
                </a:solidFill>
                <a:latin typeface="+mn-lt"/>
                <a:ea typeface="+mn-ea"/>
                <a:cs typeface="+mn-cs"/>
              </a:rPr>
              <a:t>Yeso-Glorieta</a:t>
            </a:r>
            <a:r>
              <a:rPr lang="en-US" sz="1200" kern="1200" dirty="0" smtClean="0">
                <a:solidFill>
                  <a:schemeClr val="tx1"/>
                </a:solidFill>
                <a:latin typeface="+mn-lt"/>
                <a:ea typeface="+mn-ea"/>
                <a:cs typeface="+mn-cs"/>
              </a:rPr>
              <a:t> (NM &amp; TX) (tight oil play)</a:t>
            </a:r>
          </a:p>
          <a:p>
            <a:r>
              <a:rPr lang="en-US" sz="1200" kern="1200" dirty="0" err="1" smtClean="0">
                <a:solidFill>
                  <a:schemeClr val="tx1"/>
                </a:solidFill>
                <a:latin typeface="+mn-lt"/>
                <a:ea typeface="+mn-ea"/>
                <a:cs typeface="+mn-cs"/>
              </a:rPr>
              <a:t>Bonespring</a:t>
            </a:r>
            <a:r>
              <a:rPr lang="en-US" sz="1200" kern="1200" dirty="0" smtClean="0">
                <a:solidFill>
                  <a:schemeClr val="tx1"/>
                </a:solidFill>
                <a:latin typeface="+mn-lt"/>
                <a:ea typeface="+mn-ea"/>
                <a:cs typeface="+mn-cs"/>
              </a:rPr>
              <a:t> (NM &amp; TX) (tight oil play)</a:t>
            </a:r>
          </a:p>
          <a:p>
            <a:r>
              <a:rPr lang="en-US" sz="1200" kern="1200" dirty="0" err="1" smtClean="0">
                <a:solidFill>
                  <a:schemeClr val="tx1"/>
                </a:solidFill>
                <a:latin typeface="+mn-lt"/>
                <a:ea typeface="+mn-ea"/>
                <a:cs typeface="+mn-cs"/>
              </a:rPr>
              <a:t>Spraberry</a:t>
            </a:r>
            <a:r>
              <a:rPr lang="en-US" sz="1200" kern="1200" dirty="0" smtClean="0">
                <a:solidFill>
                  <a:schemeClr val="tx1"/>
                </a:solidFill>
                <a:latin typeface="+mn-lt"/>
                <a:ea typeface="+mn-ea"/>
                <a:cs typeface="+mn-cs"/>
              </a:rPr>
              <a:t> (NM &amp; TX) (tight oil play)</a:t>
            </a:r>
          </a:p>
          <a:p>
            <a:r>
              <a:rPr lang="en-US" sz="1200" kern="1200" dirty="0" smtClean="0">
                <a:solidFill>
                  <a:schemeClr val="tx1"/>
                </a:solidFill>
                <a:latin typeface="+mn-lt"/>
                <a:ea typeface="+mn-ea"/>
                <a:cs typeface="+mn-cs"/>
              </a:rPr>
              <a:t>Niobrara-</a:t>
            </a:r>
            <a:r>
              <a:rPr lang="en-US" sz="1200" kern="1200" dirty="0" err="1" smtClean="0">
                <a:solidFill>
                  <a:schemeClr val="tx1"/>
                </a:solidFill>
                <a:latin typeface="+mn-lt"/>
                <a:ea typeface="+mn-ea"/>
                <a:cs typeface="+mn-cs"/>
              </a:rPr>
              <a:t>Codell</a:t>
            </a:r>
            <a:r>
              <a:rPr lang="en-US" sz="1200" kern="1200" dirty="0" smtClean="0">
                <a:solidFill>
                  <a:schemeClr val="tx1"/>
                </a:solidFill>
                <a:latin typeface="+mn-lt"/>
                <a:ea typeface="+mn-ea"/>
                <a:cs typeface="+mn-cs"/>
              </a:rPr>
              <a:t> (CO &amp; WY) (shale-sand oil play)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6</a:t>
            </a:fld>
            <a:endParaRPr lang="en-US"/>
          </a:p>
        </p:txBody>
      </p:sp>
    </p:spTree>
    <p:extLst>
      <p:ext uri="{BB962C8B-B14F-4D97-AF65-F5344CB8AC3E}">
        <p14:creationId xmlns:p14="http://schemas.microsoft.com/office/powerpoint/2010/main" val="377817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 DrillingInfo Inc. and EIA’s Drilling Productivity Report (DPR), through September 2016. Note: Information in the chart is estimated not surveyed. State abbreviations indicate primary state(s).</a:t>
            </a: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7</a:t>
            </a:fld>
            <a:endParaRPr lang="en-US"/>
          </a:p>
        </p:txBody>
      </p:sp>
    </p:spTree>
    <p:extLst>
      <p:ext uri="{BB962C8B-B14F-4D97-AF65-F5344CB8AC3E}">
        <p14:creationId xmlns:p14="http://schemas.microsoft.com/office/powerpoint/2010/main" val="20485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1C7969-312A-4AA5-819B-750BA53C2DB5}" type="slidenum">
              <a:rPr lang="en-US" smtClean="0"/>
              <a:pPr>
                <a:defRPr/>
              </a:pPr>
              <a:t>8</a:t>
            </a:fld>
            <a:endParaRPr lang="en-US" dirty="0"/>
          </a:p>
        </p:txBody>
      </p:sp>
    </p:spTree>
    <p:extLst>
      <p:ext uri="{BB962C8B-B14F-4D97-AF65-F5344CB8AC3E}">
        <p14:creationId xmlns:p14="http://schemas.microsoft.com/office/powerpoint/2010/main" val="226102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10</a:t>
            </a:fld>
            <a:endParaRPr lang="en-US" dirty="0"/>
          </a:p>
        </p:txBody>
      </p:sp>
    </p:spTree>
    <p:extLst>
      <p:ext uri="{BB962C8B-B14F-4D97-AF65-F5344CB8AC3E}">
        <p14:creationId xmlns:p14="http://schemas.microsoft.com/office/powerpoint/2010/main" val="42430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a:xfrm>
            <a:off x="65472" y="4146982"/>
            <a:ext cx="6867126" cy="4949393"/>
          </a:xfrm>
        </p:spPr>
        <p:txBody>
          <a:bodyPr>
            <a:normAutofit/>
          </a:bodyPr>
          <a:lstStyle/>
          <a:p>
            <a:pPr>
              <a:lnSpc>
                <a:spcPct val="120000"/>
              </a:lnSpc>
              <a:spcAft>
                <a:spcPts val="800"/>
              </a:spcAft>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3124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a:xfrm>
            <a:off x="243900" y="4344075"/>
            <a:ext cx="6473501" cy="4425696"/>
          </a:xfrm>
        </p:spPr>
        <p:txBody>
          <a:bodyPr>
            <a:noAutofit/>
          </a:bodyPr>
          <a:lstStyle/>
          <a:p>
            <a:pPr marL="342900" marR="0" lvl="0" indent="-342900">
              <a:spcBef>
                <a:spcPts val="0"/>
              </a:spcBef>
              <a:spcAft>
                <a:spcPts val="800"/>
              </a:spcAft>
              <a:buFont typeface="Arial" panose="020B0604020202020204" pitchFamily="34" charset="0"/>
              <a:buChar char="•"/>
              <a:tabLst>
                <a:tab pos="457200" algn="l"/>
              </a:tabLst>
            </a:pPr>
            <a:endParaRPr lang="en-US" sz="1200" dirty="0" smtClean="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03102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399" y="1873863"/>
            <a:ext cx="7164449" cy="363309"/>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181513" y="4772025"/>
            <a:ext cx="391148" cy="270213"/>
          </a:xfrm>
          <a:prstGeom prst="rect">
            <a:avLst/>
          </a:prstGeom>
          <a:noFill/>
          <a:ln>
            <a:noFill/>
          </a:ln>
        </p:spPr>
      </p:pic>
      <p:sp>
        <p:nvSpPr>
          <p:cNvPr id="9"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hasCustomPrompt="1"/>
          </p:nvPr>
        </p:nvSpPr>
        <p:spPr>
          <a:xfrm>
            <a:off x="914400" y="387963"/>
            <a:ext cx="7772400" cy="10287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dirty="0" smtClean="0"/>
              <a:t>Title – Click to edit</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0"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2"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a:t>
            </a:r>
            <a:br>
              <a:rPr lang="en-US" dirty="0" smtClean="0"/>
            </a:br>
            <a:r>
              <a:rPr lang="en-US" dirty="0" smtClean="0"/>
              <a:t>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Slide Number Placeholder 5"/>
          <p:cNvSpPr>
            <a:spLocks noGrp="1"/>
          </p:cNvSpPr>
          <p:nvPr>
            <p:ph type="sldNum" sz="quarter" idx="4"/>
          </p:nvPr>
        </p:nvSpPr>
        <p:spPr>
          <a:xfrm>
            <a:off x="8644001" y="48085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cxnSp>
        <p:nvCxnSpPr>
          <p:cNvPr id="7"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6"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pic>
        <p:nvPicPr>
          <p:cNvPr id="1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3"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1"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400" baseline="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5"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2" name="Title 1"/>
          <p:cNvSpPr>
            <a:spLocks noGrp="1"/>
          </p:cNvSpPr>
          <p:nvPr>
            <p:ph type="title"/>
          </p:nvPr>
        </p:nvSpPr>
        <p:spPr>
          <a:xfrm>
            <a:off x="457200" y="123825"/>
            <a:ext cx="8269288" cy="65722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059656"/>
            <a:ext cx="7772400" cy="3390900"/>
          </a:xfrm>
          <a:prstGeom prst="rect">
            <a:avLst/>
          </a:prstGeom>
        </p:spPr>
        <p:txBody>
          <a:bodyPr/>
          <a:lstStyle/>
          <a:p>
            <a:pPr lvl="0"/>
            <a:endParaRPr lang="en-US" noProof="0" dirty="0" smtClean="0"/>
          </a:p>
        </p:txBody>
      </p:sp>
      <p:sp>
        <p:nvSpPr>
          <p:cNvPr id="6" name="Slide Number Placeholder 2"/>
          <p:cNvSpPr>
            <a:spLocks noGrp="1"/>
          </p:cNvSpPr>
          <p:nvPr>
            <p:ph type="sldNum" sz="quarter" idx="10"/>
          </p:nvPr>
        </p:nvSpPr>
        <p:spPr>
          <a:xfrm>
            <a:off x="8691563" y="4841082"/>
            <a:ext cx="381000" cy="273844"/>
          </a:xfrm>
          <a:prstGeom prst="rect">
            <a:avLst/>
          </a:prstGeom>
        </p:spPr>
        <p:txBody>
          <a:bodyPr/>
          <a:lstStyle>
            <a:lvl1pPr>
              <a:defRPr sz="900"/>
            </a:lvl1pPr>
          </a:lstStyle>
          <a:p>
            <a:pPr>
              <a:defRPr/>
            </a:pPr>
            <a:fld id="{19EAD42F-94A8-483B-B9EC-47CE663E879A}" type="slidenum">
              <a:rPr lang="en-US"/>
              <a:pPr>
                <a:defRPr/>
              </a:pPr>
              <a:t>‹#›</a:t>
            </a:fld>
            <a:endParaRPr lang="en-US" dirty="0"/>
          </a:p>
        </p:txBody>
      </p:sp>
      <p:sp>
        <p:nvSpPr>
          <p:cNvPr id="9"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900" i="1" dirty="0" smtClean="0">
                <a:solidFill>
                  <a:srgbClr val="FFFFFF"/>
                </a:solidFill>
              </a:rPr>
              <a:t>Short-Term Energy and Winter Fuels Outlook  October 11, 2016</a:t>
            </a:r>
            <a:endParaRPr lang="en-US" sz="900" i="1" dirty="0">
              <a:solidFill>
                <a:schemeClr val="bg1"/>
              </a:solidFill>
            </a:endParaRPr>
          </a:p>
        </p:txBody>
      </p:sp>
    </p:spTree>
    <p:extLst>
      <p:ext uri="{BB962C8B-B14F-4D97-AF65-F5344CB8AC3E}">
        <p14:creationId xmlns:p14="http://schemas.microsoft.com/office/powerpoint/2010/main" val="1755944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5"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2" name="Title 1"/>
          <p:cNvSpPr>
            <a:spLocks noGrp="1"/>
          </p:cNvSpPr>
          <p:nvPr>
            <p:ph type="title"/>
          </p:nvPr>
        </p:nvSpPr>
        <p:spPr>
          <a:xfrm>
            <a:off x="457200" y="123825"/>
            <a:ext cx="8269288" cy="65722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059656"/>
            <a:ext cx="7772400" cy="3390900"/>
          </a:xfrm>
          <a:prstGeom prst="rect">
            <a:avLst/>
          </a:prstGeom>
        </p:spPr>
        <p:txBody>
          <a:bodyPr/>
          <a:lstStyle/>
          <a:p>
            <a:pPr lvl="0"/>
            <a:endParaRPr lang="en-US" noProof="0" dirty="0" smtClean="0"/>
          </a:p>
        </p:txBody>
      </p:sp>
      <p:sp>
        <p:nvSpPr>
          <p:cNvPr id="6" name="Slide Number Placeholder 2"/>
          <p:cNvSpPr>
            <a:spLocks noGrp="1"/>
          </p:cNvSpPr>
          <p:nvPr>
            <p:ph type="sldNum" sz="quarter" idx="10"/>
          </p:nvPr>
        </p:nvSpPr>
        <p:spPr>
          <a:xfrm>
            <a:off x="8691563" y="4841082"/>
            <a:ext cx="381000" cy="273844"/>
          </a:xfrm>
          <a:prstGeom prst="rect">
            <a:avLst/>
          </a:prstGeom>
        </p:spPr>
        <p:txBody>
          <a:bodyPr/>
          <a:lstStyle>
            <a:lvl1pPr>
              <a:defRPr sz="900"/>
            </a:lvl1pPr>
          </a:lstStyle>
          <a:p>
            <a:pPr>
              <a:defRPr/>
            </a:pPr>
            <a:fld id="{3ACDEF69-D9BB-48C2-90C4-E35602CF9338}" type="slidenum">
              <a:rPr lang="en-US"/>
              <a:pPr>
                <a:defRPr/>
              </a:pPr>
              <a:t>‹#›</a:t>
            </a:fld>
            <a:endParaRPr lang="en-US" dirty="0"/>
          </a:p>
        </p:txBody>
      </p:sp>
      <p:sp>
        <p:nvSpPr>
          <p:cNvPr id="9"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900" i="1" dirty="0" smtClean="0">
                <a:solidFill>
                  <a:srgbClr val="FFFFFF"/>
                </a:solidFill>
              </a:rPr>
              <a:t>Short-Term Energy and Winter Fuels Outlook  October 11, 2016</a:t>
            </a:r>
            <a:endParaRPr lang="en-US" sz="900" i="1" dirty="0">
              <a:solidFill>
                <a:schemeClr val="bg1"/>
              </a:solidFill>
            </a:endParaRPr>
          </a:p>
        </p:txBody>
      </p:sp>
    </p:spTree>
    <p:extLst>
      <p:ext uri="{BB962C8B-B14F-4D97-AF65-F5344CB8AC3E}">
        <p14:creationId xmlns:p14="http://schemas.microsoft.com/office/powerpoint/2010/main" val="414136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2 Content over Text">
    <p:spTree>
      <p:nvGrpSpPr>
        <p:cNvPr id="1" name=""/>
        <p:cNvGrpSpPr/>
        <p:nvPr/>
      </p:nvGrpSpPr>
      <p:grpSpPr>
        <a:xfrm>
          <a:off x="0" y="0"/>
          <a:ext cx="0" cy="0"/>
          <a:chOff x="0" y="0"/>
          <a:chExt cx="0" cy="0"/>
        </a:xfrm>
      </p:grpSpPr>
      <p:pic>
        <p:nvPicPr>
          <p:cNvPr id="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4772025"/>
            <a:ext cx="515937" cy="267891"/>
          </a:xfrm>
          <a:prstGeom prst="rect">
            <a:avLst/>
          </a:prstGeom>
          <a:noFill/>
          <a:ln w="9525">
            <a:noFill/>
            <a:miter lim="800000"/>
            <a:headEnd/>
            <a:tailEnd/>
          </a:ln>
        </p:spPr>
      </p:pic>
      <p:sp>
        <p:nvSpPr>
          <p:cNvPr id="3" name="Oval 13"/>
          <p:cNvSpPr>
            <a:spLocks noChangeAspect="1"/>
          </p:cNvSpPr>
          <p:nvPr userDrawn="1"/>
        </p:nvSpPr>
        <p:spPr bwMode="auto">
          <a:xfrm>
            <a:off x="8732839" y="4842273"/>
            <a:ext cx="276225" cy="205978"/>
          </a:xfrm>
          <a:prstGeom prst="ellipse">
            <a:avLst/>
          </a:prstGeom>
          <a:solidFill>
            <a:srgbClr val="FFFFFF"/>
          </a:solidFill>
          <a:ln w="9525">
            <a:noFill/>
            <a:round/>
            <a:headEnd/>
            <a:tailEnd/>
          </a:ln>
        </p:spPr>
        <p:txBody>
          <a:bodyPr/>
          <a:lstStyle/>
          <a:p>
            <a:pPr eaLnBrk="0" fontAlgn="auto" hangingPunct="0">
              <a:spcBef>
                <a:spcPts val="0"/>
              </a:spcBef>
              <a:spcAft>
                <a:spcPts val="0"/>
              </a:spcAft>
              <a:defRPr/>
            </a:pPr>
            <a:endParaRPr lang="en-US" dirty="0">
              <a:latin typeface="+mn-lt"/>
            </a:endParaRPr>
          </a:p>
        </p:txBody>
      </p:sp>
      <p:sp>
        <p:nvSpPr>
          <p:cNvPr id="4" name="Slide Number Placeholder 2"/>
          <p:cNvSpPr>
            <a:spLocks noGrp="1"/>
          </p:cNvSpPr>
          <p:nvPr>
            <p:ph type="sldNum" sz="quarter" idx="10"/>
          </p:nvPr>
        </p:nvSpPr>
        <p:spPr>
          <a:xfrm>
            <a:off x="8691563" y="4841082"/>
            <a:ext cx="381000" cy="273844"/>
          </a:xfrm>
          <a:prstGeom prst="rect">
            <a:avLst/>
          </a:prstGeom>
        </p:spPr>
        <p:txBody>
          <a:bodyPr/>
          <a:lstStyle>
            <a:lvl1pPr>
              <a:defRPr sz="900"/>
            </a:lvl1pPr>
          </a:lstStyle>
          <a:p>
            <a:pPr>
              <a:defRPr/>
            </a:pPr>
            <a:fld id="{84572DF5-4212-402C-BE74-7E3FD5BB0500}" type="slidenum">
              <a:rPr lang="en-US"/>
              <a:pPr>
                <a:defRPr/>
              </a:pPr>
              <a:t>‹#›</a:t>
            </a:fld>
            <a:endParaRPr lang="en-US" dirty="0"/>
          </a:p>
        </p:txBody>
      </p:sp>
      <p:sp>
        <p:nvSpPr>
          <p:cNvPr id="7" name="Footer Placeholder 3"/>
          <p:cNvSpPr>
            <a:spLocks noGrp="1"/>
          </p:cNvSpPr>
          <p:nvPr userDrawn="1">
            <p:ph type="ftr" sz="quarter" idx="4294967295"/>
          </p:nvPr>
        </p:nvSpPr>
        <p:spPr bwMode="auto">
          <a:xfrm>
            <a:off x="663650" y="4693803"/>
            <a:ext cx="5191125" cy="425773"/>
          </a:xfrm>
          <a:prstGeom prst="rect">
            <a:avLst/>
          </a:prstGeom>
          <a:noFill/>
          <a:ln>
            <a:miter lim="800000"/>
            <a:headEnd/>
            <a:tailEnd/>
          </a:ln>
        </p:spPr>
        <p:txBody>
          <a:bodyPr anchor="b"/>
          <a:lstStyle/>
          <a:p>
            <a:r>
              <a:rPr lang="en-US" sz="900" i="1" dirty="0" smtClean="0">
                <a:solidFill>
                  <a:srgbClr val="FFFFFF"/>
                </a:solidFill>
              </a:rPr>
              <a:t>Short-Term Energy and Winter Fuels Outlook  October 11, 2016</a:t>
            </a:r>
            <a:endParaRPr lang="en-US" sz="900" i="1" dirty="0">
              <a:solidFill>
                <a:schemeClr val="bg1"/>
              </a:solidFill>
            </a:endParaRPr>
          </a:p>
        </p:txBody>
      </p:sp>
    </p:spTree>
    <p:extLst>
      <p:ext uri="{BB962C8B-B14F-4D97-AF65-F5344CB8AC3E}">
        <p14:creationId xmlns:p14="http://schemas.microsoft.com/office/powerpoint/2010/main" val="78951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sp>
        <p:nvSpPr>
          <p:cNvPr id="10"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914400" y="387963"/>
            <a:ext cx="7772400" cy="54864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99146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pic>
        <p:nvPicPr>
          <p:cNvPr id="16" name="Picture 11" descr="icon_row-01.png"/>
          <p:cNvPicPr>
            <a:picLocks noChangeAspect="1"/>
          </p:cNvPicPr>
          <p:nvPr userDrawn="1"/>
        </p:nvPicPr>
        <p:blipFill>
          <a:blip r:embed="rId3" cstate="print"/>
          <a:srcRect/>
          <a:stretch>
            <a:fillRect/>
          </a:stretch>
        </p:blipFill>
        <p:spPr bwMode="auto">
          <a:xfrm>
            <a:off x="1041399" y="1873863"/>
            <a:ext cx="7164449" cy="363309"/>
          </a:xfrm>
          <a:prstGeom prst="rect">
            <a:avLst/>
          </a:prstGeom>
          <a:noFill/>
          <a:ln w="9525">
            <a:noFill/>
            <a:miter lim="800000"/>
            <a:headEnd/>
            <a:tailEnd/>
          </a:ln>
        </p:spPr>
      </p:pic>
      <p:sp>
        <p:nvSpPr>
          <p:cNvPr id="20" name="TextBox 19"/>
          <p:cNvSpPr txBox="1">
            <a:spLocks noChangeArrowheads="1"/>
          </p:cNvSpPr>
          <p:nvPr userDrawn="1"/>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21" name="Straight Connector 12"/>
          <p:cNvCxnSpPr>
            <a:cxnSpLocks noChangeShapeType="1"/>
          </p:cNvCxnSpPr>
          <p:nvPr userDrawn="1"/>
        </p:nvCxnSpPr>
        <p:spPr bwMode="auto">
          <a:xfrm rot="5400000">
            <a:off x="7757914" y="4904385"/>
            <a:ext cx="136922" cy="0"/>
          </a:xfrm>
          <a:prstGeom prst="line">
            <a:avLst/>
          </a:prstGeom>
          <a:noFill/>
          <a:ln w="9525">
            <a:solidFill>
              <a:schemeClr val="bg1">
                <a:alpha val="39999"/>
              </a:schemeClr>
            </a:solidFill>
            <a:round/>
            <a:headEnd/>
            <a:tailEnd/>
          </a:ln>
        </p:spPr>
      </p:cxnSp>
      <p:sp>
        <p:nvSpPr>
          <p:cNvPr id="22" name="TextBox 14"/>
          <p:cNvSpPr txBox="1">
            <a:spLocks noChangeArrowheads="1"/>
          </p:cNvSpPr>
          <p:nvPr userDrawn="1"/>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9" y="4842406"/>
            <a:ext cx="276225" cy="205979"/>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57150"/>
            <a:ext cx="8050306" cy="857250"/>
          </a:xfrm>
          <a:prstGeom prst="rect">
            <a:avLst/>
          </a:prstGeom>
        </p:spPr>
        <p:txBody>
          <a:bodyPr anchor="b"/>
          <a:lstStyle>
            <a:lvl1pPr>
              <a:defRPr sz="255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6" name="Text Placeholder 5"/>
          <p:cNvSpPr>
            <a:spLocks noGrp="1"/>
          </p:cNvSpPr>
          <p:nvPr>
            <p:ph type="body" sz="quarter" idx="12"/>
          </p:nvPr>
        </p:nvSpPr>
        <p:spPr>
          <a:xfrm>
            <a:off x="636494" y="988359"/>
            <a:ext cx="8050212" cy="3442448"/>
          </a:xfrm>
          <a:prstGeom prst="rect">
            <a:avLst/>
          </a:prstGeom>
        </p:spPr>
        <p:txBody>
          <a:bodyPr/>
          <a:lstStyle>
            <a:lvl1pPr marL="175022" indent="-175022">
              <a:lnSpc>
                <a:spcPct val="100000"/>
              </a:lnSpc>
              <a:spcBef>
                <a:spcPts val="1200"/>
              </a:spcBef>
              <a:spcAft>
                <a:spcPts val="450"/>
              </a:spcAft>
              <a:defRPr sz="1650" i="0" kern="1200" baseline="0">
                <a:solidFill>
                  <a:schemeClr val="tx1"/>
                </a:solidFill>
                <a:latin typeface="+mn-lt"/>
              </a:defRPr>
            </a:lvl1pPr>
            <a:lvl2pPr marL="517922" indent="-175022">
              <a:lnSpc>
                <a:spcPct val="100000"/>
              </a:lnSpc>
              <a:spcAft>
                <a:spcPts val="300"/>
              </a:spcAft>
              <a:defRPr sz="1200" i="0" kern="1200" baseline="0">
                <a:solidFill>
                  <a:schemeClr val="tx1"/>
                </a:solidFill>
                <a:latin typeface="+mn-lt"/>
              </a:defRPr>
            </a:lvl2pPr>
            <a:lvl3pPr marL="813197" indent="-127397">
              <a:lnSpc>
                <a:spcPct val="100000"/>
              </a:lnSpc>
              <a:spcAft>
                <a:spcPts val="300"/>
              </a:spcAft>
              <a:defRPr sz="1200" i="0" kern="1200" baseline="0">
                <a:solidFill>
                  <a:schemeClr val="tx1"/>
                </a:solidFill>
                <a:latin typeface="+mn-lt"/>
              </a:defRPr>
            </a:lvl3pPr>
            <a:lvl4pPr marL="1203722" indent="-175022">
              <a:lnSpc>
                <a:spcPct val="100000"/>
              </a:lnSpc>
              <a:spcAft>
                <a:spcPts val="300"/>
              </a:spcAft>
              <a:defRPr sz="1200" i="0" kern="1200" baseline="0">
                <a:solidFill>
                  <a:schemeClr val="tx1"/>
                </a:solidFill>
                <a:latin typeface="+mn-lt"/>
              </a:defRPr>
            </a:lvl4pPr>
            <a:lvl5pPr marL="1498997" indent="-127397">
              <a:lnSpc>
                <a:spcPct val="100000"/>
              </a:lnSpc>
              <a:spcAft>
                <a:spcPts val="300"/>
              </a:spcAft>
              <a:buFont typeface="Arial" pitchFamily="34" charset="0"/>
              <a:buChar char="•"/>
              <a:defRPr sz="12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506959" y="4909344"/>
            <a:ext cx="328613"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40" y="4772025"/>
            <a:ext cx="516411" cy="267462"/>
          </a:xfrm>
          <a:prstGeom prst="rect">
            <a:avLst/>
          </a:prstGeom>
          <a:noFill/>
        </p:spPr>
      </p:pic>
      <p:sp>
        <p:nvSpPr>
          <p:cNvPr id="11" name="Footer Placeholder 4"/>
          <p:cNvSpPr>
            <a:spLocks noGrp="1"/>
          </p:cNvSpPr>
          <p:nvPr>
            <p:ph type="ftr" sz="quarter" idx="3"/>
          </p:nvPr>
        </p:nvSpPr>
        <p:spPr>
          <a:xfrm>
            <a:off x="667512" y="4793456"/>
            <a:ext cx="3434588" cy="297748"/>
          </a:xfrm>
          <a:prstGeom prst="rect">
            <a:avLst/>
          </a:prstGeom>
        </p:spPr>
        <p:txBody>
          <a:bodyPr anchor="b"/>
          <a:lstStyle>
            <a:lvl1pPr>
              <a:defRPr sz="900" i="1">
                <a:solidFill>
                  <a:schemeClr val="bg1"/>
                </a:solidFill>
                <a:latin typeface="+mn-lt"/>
                <a:cs typeface="Times New Roman" pitchFamily="18" charset="0"/>
              </a:defRPr>
            </a:lvl1pPr>
          </a:lstStyle>
          <a:p>
            <a:r>
              <a:rPr lang="en-US" smtClean="0"/>
              <a:t>Adam Sieminski, EIA Overview September 28, 2016</a:t>
            </a:r>
            <a:endParaRPr lang="en-US" dirty="0"/>
          </a:p>
        </p:txBody>
      </p:sp>
    </p:spTree>
    <p:extLst>
      <p:ext uri="{BB962C8B-B14F-4D97-AF65-F5344CB8AC3E}">
        <p14:creationId xmlns:p14="http://schemas.microsoft.com/office/powerpoint/2010/main" val="409569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sz="1000"/>
            </a:lvl1pPr>
          </a:lstStyle>
          <a:p>
            <a:pPr>
              <a:defRPr/>
            </a:pPr>
            <a:r>
              <a:rPr lang="en-US" smtClean="0"/>
              <a:t>Adam Sieminski, CFA Society Washington, DC (CFAW) October 13, 2016</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8"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3"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dirty="0" smtClean="0"/>
              <a:t>Click to edit Master text styles</a:t>
            </a:r>
          </a:p>
        </p:txBody>
      </p:sp>
      <p:sp>
        <p:nvSpPr>
          <p:cNvPr id="16"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18"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9"/>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chemeClr val="accent1"/>
                </a:solidFill>
              </a:defRPr>
            </a:lvl1pPr>
          </a:lstStyle>
          <a:p>
            <a:r>
              <a:rPr lang="en-US" smtClean="0"/>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9"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smtClean="0"/>
              <a:t>Section Title — click to edit</a:t>
            </a:r>
            <a:endParaRPr lang="en-US" dirty="0"/>
          </a:p>
        </p:txBody>
      </p: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9"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10" name="Slide Number Placeholder 5"/>
          <p:cNvSpPr>
            <a:spLocks noGrp="1"/>
          </p:cNvSpPr>
          <p:nvPr>
            <p:ph type="sldNum" sz="quarter" idx="4"/>
          </p:nvPr>
        </p:nvSpPr>
        <p:spPr>
          <a:xfrm>
            <a:off x="864400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Adam Sieminski, CFA Society Washington, DC (CFAW) October 13, 2016</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503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22" cstate="print"/>
          <a:srcRect t="10667" b="10667"/>
          <a:stretch>
            <a:fillRect/>
          </a:stretch>
        </p:blipFill>
        <p:spPr bwMode="auto">
          <a:xfrm>
            <a:off x="0" y="4669632"/>
            <a:ext cx="9144000" cy="473869"/>
          </a:xfrm>
          <a:prstGeom prst="rect">
            <a:avLst/>
          </a:prstGeom>
          <a:noFill/>
          <a:ln w="9525">
            <a:noFill/>
            <a:miter lim="800000"/>
            <a:headEnd/>
            <a:tailEnd/>
          </a:ln>
        </p:spPr>
      </p:pic>
      <p:sp>
        <p:nvSpPr>
          <p:cNvPr id="1027" name="Rectangle 7"/>
          <p:cNvSpPr>
            <a:spLocks noChangeArrowheads="1"/>
          </p:cNvSpPr>
          <p:nvPr/>
        </p:nvSpPr>
        <p:spPr bwMode="auto">
          <a:xfrm>
            <a:off x="0" y="1"/>
            <a:ext cx="9144000" cy="69056"/>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479345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smtClean="0"/>
              <a:t>Adam Sieminski, CFA Society Washington, DC (CFAW) October 13, 2016</a:t>
            </a:r>
            <a:endParaRPr lang="en-US" dirty="0"/>
          </a:p>
        </p:txBody>
      </p:sp>
      <p:sp>
        <p:nvSpPr>
          <p:cNvPr id="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4" r:id="rId16"/>
    <p:sldLayoutId id="2147485275" r:id="rId17"/>
    <p:sldLayoutId id="2147485276" r:id="rId18"/>
    <p:sldLayoutId id="2147485277" r:id="rId19"/>
    <p:sldLayoutId id="2147485278" r:id="rId20"/>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hyperlink" Target="http://www.eia.gov/todayinenergy" TargetMode="External"/><Relationship Id="rId3" Type="http://schemas.openxmlformats.org/officeDocument/2006/relationships/hyperlink" Target="http://www.eia.gov/" TargetMode="External"/><Relationship Id="rId7" Type="http://schemas.openxmlformats.org/officeDocument/2006/relationships/hyperlink" Target="http://www.eia.gov/me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www.eia.gov/ieo" TargetMode="External"/><Relationship Id="rId11" Type="http://schemas.openxmlformats.org/officeDocument/2006/relationships/hyperlink" Target="http://www.eia.gov/beta/international/?src=home-b1" TargetMode="External"/><Relationship Id="rId5" Type="http://schemas.openxmlformats.org/officeDocument/2006/relationships/hyperlink" Target="http://www.eia.gov/steo" TargetMode="External"/><Relationship Id="rId10" Type="http://schemas.openxmlformats.org/officeDocument/2006/relationships/hyperlink" Target="http://www.eia.gov/petroleum/drilling/" TargetMode="External"/><Relationship Id="rId4" Type="http://schemas.openxmlformats.org/officeDocument/2006/relationships/hyperlink" Target="http://www.eia.gov/aeo" TargetMode="External"/><Relationship Id="rId9" Type="http://schemas.openxmlformats.org/officeDocument/2006/relationships/hyperlink" Target="http://www.eia.gov/sta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740664"/>
            <a:ext cx="7063740" cy="821436"/>
          </a:xfrm>
        </p:spPr>
        <p:txBody>
          <a:bodyPr/>
          <a:lstStyle/>
          <a:p>
            <a:r>
              <a:rPr lang="en-US" i="1" dirty="0" smtClean="0"/>
              <a:t>EIA’s Energy Outlook 2016</a:t>
            </a:r>
            <a:endParaRPr lang="en-US" sz="2100" dirty="0"/>
          </a:p>
        </p:txBody>
      </p:sp>
      <p:sp>
        <p:nvSpPr>
          <p:cNvPr id="3" name="Text Placeholder 2"/>
          <p:cNvSpPr>
            <a:spLocks noGrp="1"/>
          </p:cNvSpPr>
          <p:nvPr>
            <p:ph type="body" sz="quarter" idx="10"/>
          </p:nvPr>
        </p:nvSpPr>
        <p:spPr>
          <a:xfrm>
            <a:off x="594360" y="2507085"/>
            <a:ext cx="7708392" cy="1062990"/>
          </a:xfrm>
        </p:spPr>
        <p:txBody>
          <a:bodyPr/>
          <a:lstStyle/>
          <a:p>
            <a:pPr lvl="0"/>
            <a:r>
              <a:rPr lang="en-US" dirty="0"/>
              <a:t>f</a:t>
            </a:r>
            <a:r>
              <a:rPr lang="en-US" dirty="0" smtClean="0"/>
              <a:t>or</a:t>
            </a:r>
          </a:p>
          <a:p>
            <a:pPr lvl="0"/>
            <a:r>
              <a:rPr lang="en-US" dirty="0" smtClean="0"/>
              <a:t>University of Tulsa</a:t>
            </a:r>
          </a:p>
          <a:p>
            <a:pPr lvl="0"/>
            <a:r>
              <a:rPr lang="en-US" dirty="0" smtClean="0"/>
              <a:t>October 26, 2016 | Tulsa, OK</a:t>
            </a:r>
          </a:p>
          <a:p>
            <a:pPr lvl="0"/>
            <a:endParaRPr lang="en-US" dirty="0"/>
          </a:p>
          <a:p>
            <a:pPr lvl="0"/>
            <a:r>
              <a:rPr lang="en-US" dirty="0"/>
              <a:t>by </a:t>
            </a:r>
          </a:p>
          <a:p>
            <a:pPr lvl="0"/>
            <a:r>
              <a:rPr lang="en-US" dirty="0"/>
              <a:t>Adam Sieminski, Administrator </a:t>
            </a:r>
          </a:p>
        </p:txBody>
      </p:sp>
    </p:spTree>
    <p:extLst>
      <p:ext uri="{BB962C8B-B14F-4D97-AF65-F5344CB8AC3E}">
        <p14:creationId xmlns:p14="http://schemas.microsoft.com/office/powerpoint/2010/main" val="359226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takeaways from AEO2016</a:t>
            </a:r>
            <a:endParaRPr lang="en-US" dirty="0"/>
          </a:p>
        </p:txBody>
      </p:sp>
      <p:sp>
        <p:nvSpPr>
          <p:cNvPr id="6" name="Text Placeholder 5"/>
          <p:cNvSpPr>
            <a:spLocks noGrp="1"/>
          </p:cNvSpPr>
          <p:nvPr>
            <p:ph type="body" sz="quarter" idx="12"/>
          </p:nvPr>
        </p:nvSpPr>
        <p:spPr>
          <a:xfrm>
            <a:off x="685800" y="891540"/>
            <a:ext cx="8001000" cy="3774728"/>
          </a:xfrm>
        </p:spPr>
        <p:txBody>
          <a:bodyPr>
            <a:normAutofit fontScale="85000" lnSpcReduction="10000"/>
          </a:bodyPr>
          <a:lstStyle/>
          <a:p>
            <a:r>
              <a:rPr lang="en-US" dirty="0" smtClean="0"/>
              <a:t>Energy use per dollar of Gross Domestic Product declines through 2040 allowing for economic growth without upward pressure on energy consumption and related emissions</a:t>
            </a:r>
          </a:p>
          <a:p>
            <a:r>
              <a:rPr lang="en-US" dirty="0" smtClean="0"/>
              <a:t>Market forces drive up oil prices throughout the projection and U.S. production increases in response</a:t>
            </a:r>
          </a:p>
          <a:p>
            <a:r>
              <a:rPr lang="en-US" dirty="0" smtClean="0"/>
              <a:t>Natural gas production increases despite relatively low and stable natural gas prices</a:t>
            </a:r>
          </a:p>
          <a:p>
            <a:r>
              <a:rPr lang="en-US" dirty="0" smtClean="0"/>
              <a:t>Technological improvements are key drivers of U.S. oil and gas production</a:t>
            </a:r>
          </a:p>
          <a:p>
            <a:r>
              <a:rPr lang="en-US" dirty="0" smtClean="0"/>
              <a:t>Net exports of liquefied natural gas range between 3.5 Tcf and 10.6 Tcf in 2040 depending on relative prices in foreign markets</a:t>
            </a:r>
          </a:p>
          <a:p>
            <a:r>
              <a:rPr lang="en-US" dirty="0" smtClean="0"/>
              <a:t>EPA’s proposed medium and heavy-duty vehicle Phase 2 standards would increase fuel economy, resulting in 18% lower diesel consumption in 2040 compared with the Reference case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Footer Placeholder 2"/>
          <p:cNvSpPr>
            <a:spLocks noGrp="1"/>
          </p:cNvSpPr>
          <p:nvPr>
            <p:ph type="ftr" sz="quarter" idx="13"/>
          </p:nvPr>
        </p:nvSpPr>
        <p:spPr>
          <a:xfrm>
            <a:off x="666750" y="4793456"/>
            <a:ext cx="3905250" cy="295275"/>
          </a:xfrm>
        </p:spPr>
        <p:txBody>
          <a:bodyPr/>
          <a:lstStyle/>
          <a:p>
            <a:pPr>
              <a:defRPr/>
            </a:pPr>
            <a:r>
              <a:rPr lang="en-US" sz="900"/>
              <a:t>Adam Sieminski, University of Tulsa</a:t>
            </a:r>
          </a:p>
          <a:p>
            <a:pPr>
              <a:defRPr/>
            </a:pPr>
            <a:r>
              <a:rPr lang="en-US" sz="900"/>
              <a:t>October 26, 2016</a:t>
            </a:r>
            <a:endParaRPr lang="en-US" sz="900" dirty="0"/>
          </a:p>
        </p:txBody>
      </p:sp>
      <p:sp>
        <p:nvSpPr>
          <p:cNvPr id="4" name="Slide Number Placeholder 3"/>
          <p:cNvSpPr>
            <a:spLocks noGrp="1"/>
          </p:cNvSpPr>
          <p:nvPr>
            <p:ph type="sldNum" sz="quarter" idx="4"/>
          </p:nvPr>
        </p:nvSpPr>
        <p:spPr/>
        <p:txBody>
          <a:bodyPr/>
          <a:lstStyle/>
          <a:p>
            <a:fld id="{84948DD1-5963-4816-BE5A-05BCCCAC15E0}" type="slidenum">
              <a:rPr lang="en-US" smtClean="0"/>
              <a:pPr/>
              <a:t>10</a:t>
            </a:fld>
            <a:endParaRPr lang="en-US" dirty="0"/>
          </a:p>
        </p:txBody>
      </p:sp>
    </p:spTree>
    <p:extLst>
      <p:ext uri="{BB962C8B-B14F-4D97-AF65-F5344CB8AC3E}">
        <p14:creationId xmlns:p14="http://schemas.microsoft.com/office/powerpoint/2010/main" val="810785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Grp="1" noChangeAspect="1"/>
          </p:cNvGraphicFramePr>
          <p:nvPr>
            <p:ph type="chart" sz="quarter" idx="12"/>
            <p:extLst>
              <p:ext uri="{D42A27DB-BD31-4B8C-83A1-F6EECF244321}">
                <p14:modId xmlns:p14="http://schemas.microsoft.com/office/powerpoint/2010/main" val="588379347"/>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749300" y="840140"/>
            <a:ext cx="3960622" cy="411480"/>
          </a:xfrm>
        </p:spPr>
        <p:txBody>
          <a:bodyPr/>
          <a:lstStyle/>
          <a:p>
            <a:r>
              <a:rPr lang="en-US" dirty="0"/>
              <a:t>U.S. primary energy consumption</a:t>
            </a:r>
          </a:p>
          <a:p>
            <a:r>
              <a:rPr lang="en-US" dirty="0"/>
              <a:t>quadrillion </a:t>
            </a:r>
            <a:r>
              <a:rPr lang="en-US" dirty="0" smtClean="0"/>
              <a:t>Btu</a:t>
            </a:r>
            <a:endParaRPr lang="en-US" dirty="0"/>
          </a:p>
        </p:txBody>
      </p:sp>
      <p:sp>
        <p:nvSpPr>
          <p:cNvPr id="48" name="Footer Placeholder 2"/>
          <p:cNvSpPr>
            <a:spLocks noGrp="1"/>
          </p:cNvSpPr>
          <p:nvPr>
            <p:ph type="ftr" sz="quarter" idx="17"/>
          </p:nvPr>
        </p:nvSpPr>
        <p:spPr>
          <a:xfrm>
            <a:off x="666750" y="4793456"/>
            <a:ext cx="4759698" cy="295275"/>
          </a:xfrm>
          <a:prstGeom prst="rect">
            <a:avLst/>
          </a:prstGeom>
        </p:spPr>
        <p:txBody>
          <a:bodyPr/>
          <a:lstStyle/>
          <a:p>
            <a:pPr>
              <a:defRPr/>
            </a:pPr>
            <a:r>
              <a:rPr lang="en-US" sz="900"/>
              <a:t>Adam Sieminski, University of Tulsa</a:t>
            </a:r>
          </a:p>
          <a:p>
            <a:pPr>
              <a:defRPr/>
            </a:pPr>
            <a:r>
              <a:rPr lang="en-US" sz="900"/>
              <a:t>October 26, 2016</a:t>
            </a:r>
            <a:endParaRPr lang="en-US" sz="900" dirty="0"/>
          </a:p>
        </p:txBody>
      </p:sp>
      <p:sp>
        <p:nvSpPr>
          <p:cNvPr id="2" name="Title 1"/>
          <p:cNvSpPr>
            <a:spLocks noGrp="1"/>
          </p:cNvSpPr>
          <p:nvPr>
            <p:ph type="title"/>
          </p:nvPr>
        </p:nvSpPr>
        <p:spPr>
          <a:xfrm>
            <a:off x="749300" y="68579"/>
            <a:ext cx="7956550" cy="766308"/>
          </a:xfrm>
        </p:spPr>
        <p:txBody>
          <a:bodyPr anchor="b"/>
          <a:lstStyle/>
          <a:p>
            <a:r>
              <a:rPr lang="en-US" dirty="0"/>
              <a:t>Reductions in energy intensity largely offset impact of gross domestic product (GDP) growth, leading to slow projected growth in energy use</a:t>
            </a:r>
          </a:p>
        </p:txBody>
      </p:sp>
      <p:sp>
        <p:nvSpPr>
          <p:cNvPr id="4" name="Text Placeholder 3"/>
          <p:cNvSpPr>
            <a:spLocks noGrp="1"/>
          </p:cNvSpPr>
          <p:nvPr>
            <p:ph type="body" sz="quarter" idx="18"/>
          </p:nvPr>
        </p:nvSpPr>
        <p:spPr/>
        <p:txBody>
          <a:bodyPr/>
          <a:lstStyle/>
          <a:p>
            <a:r>
              <a:rPr lang="en-US" dirty="0"/>
              <a:t>Source:  EIA, Annual Energy Outlook </a:t>
            </a:r>
            <a:r>
              <a:rPr lang="en-US" dirty="0" smtClean="0"/>
              <a:t>2016</a:t>
            </a:r>
            <a:endParaRPr lang="en-US" dirty="0"/>
          </a:p>
        </p:txBody>
      </p:sp>
      <p:sp>
        <p:nvSpPr>
          <p:cNvPr id="3" name="Slide Number Placeholder 2"/>
          <p:cNvSpPr>
            <a:spLocks noGrp="1"/>
          </p:cNvSpPr>
          <p:nvPr>
            <p:ph type="sldNum" sz="quarter" idx="4"/>
          </p:nvPr>
        </p:nvSpPr>
        <p:spPr>
          <a:xfrm>
            <a:off x="8648183" y="4814888"/>
            <a:ext cx="384175" cy="273844"/>
          </a:xfrm>
          <a:prstGeom prst="rect">
            <a:avLst/>
          </a:prstGeom>
        </p:spPr>
        <p:txBody>
          <a:bodyPr/>
          <a:lstStyle/>
          <a:p>
            <a:fld id="{2D80C5C9-96E0-47EC-B500-37C5FE284639}" type="slidenum">
              <a:rPr lang="en-US" smtClean="0">
                <a:solidFill>
                  <a:srgbClr val="000000"/>
                </a:solidFill>
              </a:rPr>
              <a:pPr/>
              <a:t>11</a:t>
            </a:fld>
            <a:endParaRPr lang="en-US" dirty="0">
              <a:solidFill>
                <a:srgbClr val="000000"/>
              </a:solidFill>
            </a:endParaRPr>
          </a:p>
        </p:txBody>
      </p:sp>
      <p:grpSp>
        <p:nvGrpSpPr>
          <p:cNvPr id="52" name="Group 51"/>
          <p:cNvGrpSpPr/>
          <p:nvPr/>
        </p:nvGrpSpPr>
        <p:grpSpPr>
          <a:xfrm>
            <a:off x="1043795" y="1244527"/>
            <a:ext cx="8203721" cy="2787715"/>
            <a:chOff x="926546" y="1534238"/>
            <a:chExt cx="8376872" cy="3899576"/>
          </a:xfrm>
        </p:grpSpPr>
        <p:sp>
          <p:nvSpPr>
            <p:cNvPr id="53" name="Text Box 21"/>
            <p:cNvSpPr txBox="1">
              <a:spLocks noChangeArrowheads="1"/>
            </p:cNvSpPr>
            <p:nvPr/>
          </p:nvSpPr>
          <p:spPr bwMode="auto">
            <a:xfrm>
              <a:off x="3386938" y="2730333"/>
              <a:ext cx="560265" cy="39125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29%</a:t>
              </a:r>
            </a:p>
          </p:txBody>
        </p:sp>
        <p:sp>
          <p:nvSpPr>
            <p:cNvPr id="54" name="Text Box 17"/>
            <p:cNvSpPr txBox="1">
              <a:spLocks noChangeArrowheads="1"/>
            </p:cNvSpPr>
            <p:nvPr/>
          </p:nvSpPr>
          <p:spPr bwMode="auto">
            <a:xfrm>
              <a:off x="3374540" y="4537914"/>
              <a:ext cx="560345" cy="39125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9%</a:t>
              </a:r>
            </a:p>
          </p:txBody>
        </p:sp>
        <p:sp>
          <p:nvSpPr>
            <p:cNvPr id="55" name="Text Box 24"/>
            <p:cNvSpPr txBox="1">
              <a:spLocks noChangeArrowheads="1"/>
            </p:cNvSpPr>
            <p:nvPr/>
          </p:nvSpPr>
          <p:spPr bwMode="auto">
            <a:xfrm>
              <a:off x="3362222" y="4987930"/>
              <a:ext cx="560266" cy="39125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16</a:t>
              </a:r>
            </a:p>
          </p:txBody>
        </p:sp>
        <p:sp>
          <p:nvSpPr>
            <p:cNvPr id="56" name="Text Box 15"/>
            <p:cNvSpPr txBox="1">
              <a:spLocks noChangeArrowheads="1"/>
            </p:cNvSpPr>
            <p:nvPr/>
          </p:nvSpPr>
          <p:spPr bwMode="auto">
            <a:xfrm>
              <a:off x="3374540" y="3803511"/>
              <a:ext cx="560345" cy="391251"/>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36%</a:t>
              </a:r>
            </a:p>
          </p:txBody>
        </p:sp>
        <p:sp>
          <p:nvSpPr>
            <p:cNvPr id="57" name="Text Box 19"/>
            <p:cNvSpPr txBox="1">
              <a:spLocks noChangeArrowheads="1"/>
            </p:cNvSpPr>
            <p:nvPr/>
          </p:nvSpPr>
          <p:spPr bwMode="auto">
            <a:xfrm>
              <a:off x="3383550" y="3305132"/>
              <a:ext cx="560266" cy="391251"/>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8%</a:t>
              </a:r>
            </a:p>
          </p:txBody>
        </p:sp>
        <p:sp>
          <p:nvSpPr>
            <p:cNvPr id="58" name="Text Box 12"/>
            <p:cNvSpPr txBox="1">
              <a:spLocks noChangeArrowheads="1"/>
            </p:cNvSpPr>
            <p:nvPr/>
          </p:nvSpPr>
          <p:spPr bwMode="auto">
            <a:xfrm>
              <a:off x="6394938" y="4935567"/>
              <a:ext cx="1596742" cy="421391"/>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Coal</a:t>
              </a:r>
            </a:p>
          </p:txBody>
        </p:sp>
        <p:sp>
          <p:nvSpPr>
            <p:cNvPr id="60" name="Text Box 9"/>
            <p:cNvSpPr txBox="1">
              <a:spLocks noChangeArrowheads="1"/>
            </p:cNvSpPr>
            <p:nvPr/>
          </p:nvSpPr>
          <p:spPr bwMode="auto">
            <a:xfrm>
              <a:off x="1599461" y="1881688"/>
              <a:ext cx="2312663" cy="421348"/>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rPr>
                <a:t>History</a:t>
              </a:r>
            </a:p>
          </p:txBody>
        </p:sp>
        <p:sp>
          <p:nvSpPr>
            <p:cNvPr id="61" name="Text Box 4"/>
            <p:cNvSpPr txBox="1">
              <a:spLocks noChangeArrowheads="1"/>
            </p:cNvSpPr>
            <p:nvPr/>
          </p:nvSpPr>
          <p:spPr bwMode="auto">
            <a:xfrm>
              <a:off x="5837340" y="1556430"/>
              <a:ext cx="840477" cy="391630"/>
            </a:xfrm>
            <a:prstGeom prst="rect">
              <a:avLst/>
            </a:prstGeom>
            <a:noFill/>
            <a:ln w="9525">
              <a:noFill/>
              <a:miter lim="800000"/>
              <a:headEnd/>
              <a:tailEnd/>
            </a:ln>
          </p:spPr>
          <p:txBody>
            <a:bodyPr lIns="0" tIns="45853" rIns="0" bIns="4585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50000"/>
                </a:spcBef>
                <a:buFont typeface="Wingdings" pitchFamily="2" charset="2"/>
                <a:buNone/>
              </a:pPr>
              <a:r>
                <a:rPr lang="en-US" sz="1200" dirty="0">
                  <a:solidFill>
                    <a:srgbClr val="000000"/>
                  </a:solidFill>
                </a:rPr>
                <a:t>2015</a:t>
              </a:r>
              <a:endParaRPr lang="en-GB" sz="1200" dirty="0">
                <a:solidFill>
                  <a:srgbClr val="000000"/>
                </a:solidFill>
              </a:endParaRPr>
            </a:p>
          </p:txBody>
        </p:sp>
        <p:sp>
          <p:nvSpPr>
            <p:cNvPr id="62" name="Line 28"/>
            <p:cNvSpPr>
              <a:spLocks noChangeShapeType="1"/>
            </p:cNvSpPr>
            <p:nvPr/>
          </p:nvSpPr>
          <p:spPr bwMode="auto">
            <a:xfrm flipH="1">
              <a:off x="7131881" y="4430905"/>
              <a:ext cx="94542" cy="179753"/>
            </a:xfrm>
            <a:prstGeom prst="line">
              <a:avLst/>
            </a:prstGeom>
            <a:noFill/>
            <a:ln w="19050">
              <a:solidFill>
                <a:schemeClr val="bg1"/>
              </a:solidFill>
              <a:round/>
              <a:headEnd/>
              <a:tailEnd type="triangle" w="med" len="med"/>
            </a:ln>
          </p:spPr>
          <p:txBody>
            <a:bodyPr/>
            <a:lstStyle/>
            <a:p>
              <a:endParaRPr lang="en-US" sz="1200" dirty="0"/>
            </a:p>
          </p:txBody>
        </p:sp>
        <p:sp>
          <p:nvSpPr>
            <p:cNvPr id="63" name="Line 29"/>
            <p:cNvSpPr>
              <a:spLocks noChangeShapeType="1"/>
            </p:cNvSpPr>
            <p:nvPr/>
          </p:nvSpPr>
          <p:spPr bwMode="auto">
            <a:xfrm flipH="1">
              <a:off x="3865989" y="4524837"/>
              <a:ext cx="144492" cy="80798"/>
            </a:xfrm>
            <a:prstGeom prst="line">
              <a:avLst/>
            </a:prstGeom>
            <a:noFill/>
            <a:ln w="19050">
              <a:solidFill>
                <a:schemeClr val="bg1"/>
              </a:solidFill>
              <a:round/>
              <a:headEnd/>
              <a:tailEnd type="triangle" w="med" len="med"/>
            </a:ln>
          </p:spPr>
          <p:txBody>
            <a:bodyPr/>
            <a:lstStyle/>
            <a:p>
              <a:endParaRPr lang="en-US" sz="1200" dirty="0"/>
            </a:p>
          </p:txBody>
        </p:sp>
        <p:sp>
          <p:nvSpPr>
            <p:cNvPr id="64" name="Text Box 19"/>
            <p:cNvSpPr txBox="1">
              <a:spLocks noChangeArrowheads="1"/>
            </p:cNvSpPr>
            <p:nvPr/>
          </p:nvSpPr>
          <p:spPr bwMode="auto">
            <a:xfrm>
              <a:off x="3803800" y="4307673"/>
              <a:ext cx="560266" cy="391251"/>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1%</a:t>
              </a:r>
            </a:p>
          </p:txBody>
        </p:sp>
        <p:sp>
          <p:nvSpPr>
            <p:cNvPr id="65" name="Text Box 10"/>
            <p:cNvSpPr txBox="1">
              <a:spLocks noChangeArrowheads="1"/>
            </p:cNvSpPr>
            <p:nvPr/>
          </p:nvSpPr>
          <p:spPr bwMode="auto">
            <a:xfrm>
              <a:off x="6182774" y="4179233"/>
              <a:ext cx="2021071"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Liquid biofuels</a:t>
              </a:r>
            </a:p>
          </p:txBody>
        </p:sp>
        <p:sp>
          <p:nvSpPr>
            <p:cNvPr id="66" name="Text Box 21"/>
            <p:cNvSpPr txBox="1">
              <a:spLocks noChangeArrowheads="1"/>
            </p:cNvSpPr>
            <p:nvPr/>
          </p:nvSpPr>
          <p:spPr bwMode="auto">
            <a:xfrm>
              <a:off x="8325350" y="2389530"/>
              <a:ext cx="978068" cy="65208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t>32% of U.S. total</a:t>
              </a:r>
            </a:p>
          </p:txBody>
        </p:sp>
        <p:sp>
          <p:nvSpPr>
            <p:cNvPr id="67" name="Text Box 17"/>
            <p:cNvSpPr txBox="1">
              <a:spLocks noChangeArrowheads="1"/>
            </p:cNvSpPr>
            <p:nvPr/>
          </p:nvSpPr>
          <p:spPr bwMode="auto">
            <a:xfrm>
              <a:off x="8325356" y="4649374"/>
              <a:ext cx="560345" cy="391251"/>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t>8%</a:t>
              </a:r>
            </a:p>
          </p:txBody>
        </p:sp>
        <p:sp>
          <p:nvSpPr>
            <p:cNvPr id="68" name="Text Box 24"/>
            <p:cNvSpPr txBox="1">
              <a:spLocks noChangeArrowheads="1"/>
            </p:cNvSpPr>
            <p:nvPr/>
          </p:nvSpPr>
          <p:spPr bwMode="auto">
            <a:xfrm>
              <a:off x="8298934" y="4916646"/>
              <a:ext cx="560263" cy="391251"/>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t>14%</a:t>
              </a:r>
            </a:p>
          </p:txBody>
        </p:sp>
        <p:sp>
          <p:nvSpPr>
            <p:cNvPr id="69" name="Text Box 15"/>
            <p:cNvSpPr txBox="1">
              <a:spLocks noChangeArrowheads="1"/>
            </p:cNvSpPr>
            <p:nvPr/>
          </p:nvSpPr>
          <p:spPr bwMode="auto">
            <a:xfrm>
              <a:off x="8325358" y="3852785"/>
              <a:ext cx="560346" cy="391251"/>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t>33%</a:t>
              </a:r>
            </a:p>
          </p:txBody>
        </p:sp>
        <p:sp>
          <p:nvSpPr>
            <p:cNvPr id="70" name="Text Box 19"/>
            <p:cNvSpPr txBox="1">
              <a:spLocks noChangeArrowheads="1"/>
            </p:cNvSpPr>
            <p:nvPr/>
          </p:nvSpPr>
          <p:spPr bwMode="auto">
            <a:xfrm>
              <a:off x="8309006" y="3194710"/>
              <a:ext cx="530377" cy="387478"/>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t>12%</a:t>
              </a:r>
            </a:p>
          </p:txBody>
        </p:sp>
        <p:sp>
          <p:nvSpPr>
            <p:cNvPr id="71" name="Text Box 17"/>
            <p:cNvSpPr txBox="1">
              <a:spLocks noChangeArrowheads="1"/>
            </p:cNvSpPr>
            <p:nvPr/>
          </p:nvSpPr>
          <p:spPr bwMode="auto">
            <a:xfrm>
              <a:off x="8329836" y="4436538"/>
              <a:ext cx="560346" cy="391251"/>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t>1%</a:t>
              </a:r>
            </a:p>
          </p:txBody>
        </p:sp>
        <p:sp>
          <p:nvSpPr>
            <p:cNvPr id="73" name="Text Box 4"/>
            <p:cNvSpPr txBox="1">
              <a:spLocks noChangeArrowheads="1"/>
            </p:cNvSpPr>
            <p:nvPr/>
          </p:nvSpPr>
          <p:spPr bwMode="auto">
            <a:xfrm>
              <a:off x="3435929" y="1579379"/>
              <a:ext cx="840477" cy="391630"/>
            </a:xfrm>
            <a:prstGeom prst="rect">
              <a:avLst/>
            </a:prstGeom>
            <a:noFill/>
            <a:ln w="9525">
              <a:noFill/>
              <a:miter lim="800000"/>
              <a:headEnd/>
              <a:tailEnd/>
            </a:ln>
          </p:spPr>
          <p:txBody>
            <a:bodyPr lIns="0" tIns="45853" rIns="0" bIns="4585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50000"/>
                </a:spcBef>
                <a:buFont typeface="Wingdings" pitchFamily="2" charset="2"/>
                <a:buNone/>
              </a:pPr>
              <a:r>
                <a:rPr lang="en-US" sz="1200" dirty="0">
                  <a:solidFill>
                    <a:srgbClr val="000000"/>
                  </a:solidFill>
                </a:rPr>
                <a:t>2015</a:t>
              </a:r>
              <a:endParaRPr lang="en-GB" sz="1200" dirty="0">
                <a:solidFill>
                  <a:srgbClr val="000000"/>
                </a:solidFill>
              </a:endParaRPr>
            </a:p>
          </p:txBody>
        </p:sp>
        <p:sp>
          <p:nvSpPr>
            <p:cNvPr id="74" name="Straight Connector 73"/>
            <p:cNvSpPr/>
            <p:nvPr/>
          </p:nvSpPr>
          <p:spPr bwMode="auto">
            <a:xfrm rot="5400000">
              <a:off x="2096766" y="3655414"/>
              <a:ext cx="3513829"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dirty="0"/>
            </a:p>
          </p:txBody>
        </p:sp>
        <p:sp>
          <p:nvSpPr>
            <p:cNvPr id="75" name="Rectangle 74"/>
            <p:cNvSpPr/>
            <p:nvPr/>
          </p:nvSpPr>
          <p:spPr>
            <a:xfrm>
              <a:off x="5911564" y="1889326"/>
              <a:ext cx="279835" cy="354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6" name="Text Box 6"/>
            <p:cNvSpPr txBox="1">
              <a:spLocks noChangeArrowheads="1"/>
            </p:cNvSpPr>
            <p:nvPr/>
          </p:nvSpPr>
          <p:spPr bwMode="auto">
            <a:xfrm>
              <a:off x="3639522" y="1534238"/>
              <a:ext cx="2417715"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AEO2016 Reference</a:t>
              </a:r>
            </a:p>
          </p:txBody>
        </p:sp>
        <p:sp>
          <p:nvSpPr>
            <p:cNvPr id="77" name="Text Box 6"/>
            <p:cNvSpPr txBox="1">
              <a:spLocks noChangeArrowheads="1"/>
            </p:cNvSpPr>
            <p:nvPr/>
          </p:nvSpPr>
          <p:spPr bwMode="auto">
            <a:xfrm>
              <a:off x="6047174" y="1535718"/>
              <a:ext cx="2417715"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No CPP</a:t>
              </a:r>
            </a:p>
          </p:txBody>
        </p:sp>
        <p:sp>
          <p:nvSpPr>
            <p:cNvPr id="78" name="Text Box 6"/>
            <p:cNvSpPr txBox="1">
              <a:spLocks noChangeArrowheads="1"/>
            </p:cNvSpPr>
            <p:nvPr/>
          </p:nvSpPr>
          <p:spPr bwMode="auto">
            <a:xfrm>
              <a:off x="6036977" y="2606054"/>
              <a:ext cx="2312664"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Natural gas</a:t>
              </a:r>
            </a:p>
          </p:txBody>
        </p:sp>
        <p:sp>
          <p:nvSpPr>
            <p:cNvPr id="79" name="Text Box 7"/>
            <p:cNvSpPr txBox="1">
              <a:spLocks noChangeArrowheads="1"/>
            </p:cNvSpPr>
            <p:nvPr/>
          </p:nvSpPr>
          <p:spPr bwMode="auto">
            <a:xfrm>
              <a:off x="3892766" y="3318834"/>
              <a:ext cx="1905415"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Renewables</a:t>
              </a:r>
            </a:p>
          </p:txBody>
        </p:sp>
        <p:sp>
          <p:nvSpPr>
            <p:cNvPr id="80" name="Text Box 10"/>
            <p:cNvSpPr txBox="1">
              <a:spLocks noChangeArrowheads="1"/>
            </p:cNvSpPr>
            <p:nvPr/>
          </p:nvSpPr>
          <p:spPr bwMode="auto">
            <a:xfrm>
              <a:off x="6182774" y="4585277"/>
              <a:ext cx="2021071"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Nuclear</a:t>
              </a:r>
            </a:p>
          </p:txBody>
        </p:sp>
        <p:sp>
          <p:nvSpPr>
            <p:cNvPr id="81" name="Text Box 11"/>
            <p:cNvSpPr txBox="1">
              <a:spLocks noChangeArrowheads="1"/>
            </p:cNvSpPr>
            <p:nvPr/>
          </p:nvSpPr>
          <p:spPr bwMode="auto">
            <a:xfrm>
              <a:off x="926546" y="3974629"/>
              <a:ext cx="2657928"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Petroleum and other liquids</a:t>
              </a:r>
            </a:p>
          </p:txBody>
        </p:sp>
        <p:sp>
          <p:nvSpPr>
            <p:cNvPr id="82" name="Text Box 21"/>
            <p:cNvSpPr txBox="1">
              <a:spLocks noChangeArrowheads="1"/>
            </p:cNvSpPr>
            <p:nvPr/>
          </p:nvSpPr>
          <p:spPr bwMode="auto">
            <a:xfrm>
              <a:off x="5401701" y="2552628"/>
              <a:ext cx="560265" cy="39125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33%</a:t>
              </a:r>
            </a:p>
          </p:txBody>
        </p:sp>
        <p:sp>
          <p:nvSpPr>
            <p:cNvPr id="83" name="Text Box 17"/>
            <p:cNvSpPr txBox="1">
              <a:spLocks noChangeArrowheads="1"/>
            </p:cNvSpPr>
            <p:nvPr/>
          </p:nvSpPr>
          <p:spPr bwMode="auto">
            <a:xfrm>
              <a:off x="5401701" y="4731546"/>
              <a:ext cx="560345" cy="39125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8%</a:t>
              </a:r>
            </a:p>
          </p:txBody>
        </p:sp>
        <p:sp>
          <p:nvSpPr>
            <p:cNvPr id="84" name="Text Box 24"/>
            <p:cNvSpPr txBox="1">
              <a:spLocks noChangeArrowheads="1"/>
            </p:cNvSpPr>
            <p:nvPr/>
          </p:nvSpPr>
          <p:spPr bwMode="auto">
            <a:xfrm>
              <a:off x="5401701" y="5013244"/>
              <a:ext cx="560266" cy="39125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10%</a:t>
              </a:r>
            </a:p>
          </p:txBody>
        </p:sp>
        <p:sp>
          <p:nvSpPr>
            <p:cNvPr id="85" name="Text Box 15"/>
            <p:cNvSpPr txBox="1">
              <a:spLocks noChangeArrowheads="1"/>
            </p:cNvSpPr>
            <p:nvPr/>
          </p:nvSpPr>
          <p:spPr bwMode="auto">
            <a:xfrm>
              <a:off x="5401701" y="3979847"/>
              <a:ext cx="560345" cy="39125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34%</a:t>
              </a:r>
            </a:p>
          </p:txBody>
        </p:sp>
        <p:sp>
          <p:nvSpPr>
            <p:cNvPr id="86" name="Text Box 19"/>
            <p:cNvSpPr txBox="1">
              <a:spLocks noChangeArrowheads="1"/>
            </p:cNvSpPr>
            <p:nvPr/>
          </p:nvSpPr>
          <p:spPr bwMode="auto">
            <a:xfrm>
              <a:off x="5401701" y="3293624"/>
              <a:ext cx="560266" cy="39125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pPr>
              <a:r>
                <a:rPr lang="en-US" sz="1200" dirty="0">
                  <a:solidFill>
                    <a:schemeClr val="bg1"/>
                  </a:solidFill>
                </a:rPr>
                <a:t>14%</a:t>
              </a:r>
            </a:p>
          </p:txBody>
        </p:sp>
        <p:sp>
          <p:nvSpPr>
            <p:cNvPr id="87" name="Text Box 17"/>
            <p:cNvSpPr txBox="1">
              <a:spLocks noChangeArrowheads="1"/>
            </p:cNvSpPr>
            <p:nvPr/>
          </p:nvSpPr>
          <p:spPr bwMode="auto">
            <a:xfrm>
              <a:off x="5844085" y="4530590"/>
              <a:ext cx="560345" cy="391251"/>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t>1%</a:t>
              </a:r>
            </a:p>
          </p:txBody>
        </p:sp>
        <p:sp>
          <p:nvSpPr>
            <p:cNvPr id="88" name="Text Box 7"/>
            <p:cNvSpPr txBox="1">
              <a:spLocks noChangeArrowheads="1"/>
            </p:cNvSpPr>
            <p:nvPr/>
          </p:nvSpPr>
          <p:spPr bwMode="auto">
            <a:xfrm>
              <a:off x="6302932" y="3224406"/>
              <a:ext cx="2022418"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(excluding biofuels)</a:t>
              </a:r>
            </a:p>
          </p:txBody>
        </p:sp>
      </p:grpSp>
      <p:sp>
        <p:nvSpPr>
          <p:cNvPr id="89" name="Straight Connector 88"/>
          <p:cNvSpPr/>
          <p:nvPr/>
        </p:nvSpPr>
        <p:spPr bwMode="auto">
          <a:xfrm rot="5400000" flipV="1">
            <a:off x="5028491" y="2745908"/>
            <a:ext cx="2477565" cy="16987"/>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 name="TextBox 21"/>
          <p:cNvSpPr txBox="1"/>
          <p:nvPr/>
        </p:nvSpPr>
        <p:spPr bwMode="auto">
          <a:xfrm>
            <a:off x="5576328" y="1525339"/>
            <a:ext cx="3150235" cy="12237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rgbClr val="000000"/>
                </a:solidFill>
                <a:ea typeface="Times New Roman" charset="0"/>
                <a:cs typeface="Times New Roman" charset="0"/>
              </a:rPr>
              <a:t>Projections</a:t>
            </a:r>
          </a:p>
        </p:txBody>
      </p:sp>
      <p:sp>
        <p:nvSpPr>
          <p:cNvPr id="45" name="TextBox 21"/>
          <p:cNvSpPr txBox="1"/>
          <p:nvPr/>
        </p:nvSpPr>
        <p:spPr bwMode="auto">
          <a:xfrm>
            <a:off x="3371599" y="1526564"/>
            <a:ext cx="3150235" cy="12237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rgbClr val="000000"/>
                </a:solidFill>
                <a:ea typeface="Times New Roman" charset="0"/>
                <a:cs typeface="Times New Roman" charset="0"/>
              </a:rPr>
              <a:t>Projections</a:t>
            </a:r>
          </a:p>
        </p:txBody>
      </p:sp>
    </p:spTree>
    <p:extLst>
      <p:ext uri="{BB962C8B-B14F-4D97-AF65-F5344CB8AC3E}">
        <p14:creationId xmlns:p14="http://schemas.microsoft.com/office/powerpoint/2010/main" val="234193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p:cNvGraphicFramePr>
            <a:graphicFrameLocks noGrp="1" noChangeAspect="1"/>
          </p:cNvGraphicFramePr>
          <p:nvPr>
            <p:ph type="chart" sz="quarter" idx="12"/>
            <p:extLst>
              <p:ext uri="{D42A27DB-BD31-4B8C-83A1-F6EECF244321}">
                <p14:modId xmlns:p14="http://schemas.microsoft.com/office/powerpoint/2010/main" val="1063318888"/>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 Placeholder 39"/>
          <p:cNvSpPr>
            <a:spLocks noGrp="1"/>
          </p:cNvSpPr>
          <p:nvPr>
            <p:ph type="body" sz="quarter" idx="13"/>
          </p:nvPr>
        </p:nvSpPr>
        <p:spPr/>
        <p:txBody>
          <a:bodyPr/>
          <a:lstStyle/>
          <a:p>
            <a:r>
              <a:rPr lang="en-US" smtClean="0"/>
              <a:t>U.S. liquid fuels supply</a:t>
            </a:r>
          </a:p>
          <a:p>
            <a:r>
              <a:rPr lang="en-US" smtClean="0"/>
              <a:t>million barrels per day</a:t>
            </a:r>
            <a:endParaRPr lang="en-US" dirty="0" smtClean="0"/>
          </a:p>
        </p:txBody>
      </p:sp>
      <p:sp>
        <p:nvSpPr>
          <p:cNvPr id="36" name="Footer Placeholder 2"/>
          <p:cNvSpPr>
            <a:spLocks noGrp="1"/>
          </p:cNvSpPr>
          <p:nvPr>
            <p:ph type="ftr" sz="quarter" idx="17"/>
          </p:nvPr>
        </p:nvSpPr>
        <p:spPr>
          <a:xfrm>
            <a:off x="666750" y="4793456"/>
            <a:ext cx="5005032" cy="295275"/>
          </a:xfrm>
        </p:spPr>
        <p:txBody>
          <a:bodyPr/>
          <a:lstStyle/>
          <a:p>
            <a:pPr>
              <a:defRPr/>
            </a:pPr>
            <a:r>
              <a:rPr lang="en-US" sz="900"/>
              <a:t>Adam Sieminski, University of Tulsa</a:t>
            </a:r>
          </a:p>
          <a:p>
            <a:pPr>
              <a:defRPr/>
            </a:pPr>
            <a:r>
              <a:rPr lang="en-US" sz="900"/>
              <a:t>October 26, 2016</a:t>
            </a:r>
            <a:endParaRPr lang="en-US" sz="900" dirty="0"/>
          </a:p>
        </p:txBody>
      </p:sp>
      <p:sp>
        <p:nvSpPr>
          <p:cNvPr id="2" name="Title 1"/>
          <p:cNvSpPr>
            <a:spLocks noGrp="1"/>
          </p:cNvSpPr>
          <p:nvPr>
            <p:ph type="title"/>
          </p:nvPr>
        </p:nvSpPr>
        <p:spPr/>
        <p:txBody>
          <a:bodyPr/>
          <a:lstStyle/>
          <a:p>
            <a:r>
              <a:rPr lang="en-US" dirty="0" smtClean="0"/>
              <a:t>Combination of increased tight oil production and higher fuel efficiency drives projected decline in oil imports</a:t>
            </a:r>
            <a:endParaRPr lang="en-US" dirty="0"/>
          </a:p>
        </p:txBody>
      </p:sp>
      <p:sp>
        <p:nvSpPr>
          <p:cNvPr id="12" name="Text Placeholder 11"/>
          <p:cNvSpPr>
            <a:spLocks noGrp="1"/>
          </p:cNvSpPr>
          <p:nvPr>
            <p:ph type="body" sz="quarter" idx="18"/>
          </p:nvPr>
        </p:nvSpPr>
        <p:spPr/>
        <p:txBody>
          <a:bodyPr/>
          <a:lstStyle/>
          <a:p>
            <a:r>
              <a:rPr lang="en-US" smtClean="0"/>
              <a:t>Note: “Other” includes refinery gain, biofuels production, all stock withdrawals, and other domestic sources of liquid fuels</a:t>
            </a:r>
          </a:p>
          <a:p>
            <a:r>
              <a:rPr lang="en-US" smtClean="0"/>
              <a:t>Source:  EIA, Annual Energy Outlook 2016</a:t>
            </a:r>
            <a:endParaRPr lang="en-US" dirty="0"/>
          </a:p>
        </p:txBody>
      </p:sp>
      <p:sp>
        <p:nvSpPr>
          <p:cNvPr id="3" name="Slide Number Placeholder 2"/>
          <p:cNvSpPr>
            <a:spLocks noGrp="1"/>
          </p:cNvSpPr>
          <p:nvPr>
            <p:ph type="sldNum" sz="quarter" idx="4"/>
          </p:nvPr>
        </p:nvSpPr>
        <p:spPr>
          <a:xfrm>
            <a:off x="8651435" y="4808538"/>
            <a:ext cx="384175" cy="273844"/>
          </a:xfrm>
        </p:spPr>
        <p:txBody>
          <a:bodyPr/>
          <a:lstStyle/>
          <a:p>
            <a:fld id="{2D80C5C9-96E0-47EC-B500-37C5FE284639}" type="slidenum">
              <a:rPr lang="en-US" smtClean="0"/>
              <a:pPr/>
              <a:t>12</a:t>
            </a:fld>
            <a:endParaRPr lang="en-US" dirty="0"/>
          </a:p>
        </p:txBody>
      </p:sp>
      <p:sp>
        <p:nvSpPr>
          <p:cNvPr id="14" name="Text Box 7"/>
          <p:cNvSpPr txBox="1">
            <a:spLocks noChangeArrowheads="1"/>
          </p:cNvSpPr>
          <p:nvPr/>
        </p:nvSpPr>
        <p:spPr bwMode="auto">
          <a:xfrm>
            <a:off x="1741210" y="1436155"/>
            <a:ext cx="1550743" cy="219483"/>
          </a:xfrm>
          <a:prstGeom prst="rect">
            <a:avLst/>
          </a:prstGeom>
          <a:noFill/>
          <a:ln w="9525" algn="ctr">
            <a:noFill/>
            <a:miter lim="800000"/>
            <a:headEnd/>
            <a:tailEnd/>
          </a:ln>
        </p:spPr>
        <p:txBody>
          <a:bodyPr/>
          <a:lstStyle/>
          <a:p>
            <a:pPr algn="ctr"/>
            <a:r>
              <a:rPr lang="en-US" sz="1200" dirty="0">
                <a:solidFill>
                  <a:srgbClr val="000000"/>
                </a:solidFill>
              </a:rPr>
              <a:t>History</a:t>
            </a:r>
          </a:p>
        </p:txBody>
      </p:sp>
      <p:sp>
        <p:nvSpPr>
          <p:cNvPr id="15" name="Text Box 8"/>
          <p:cNvSpPr txBox="1">
            <a:spLocks noChangeArrowheads="1"/>
          </p:cNvSpPr>
          <p:nvPr/>
        </p:nvSpPr>
        <p:spPr bwMode="auto">
          <a:xfrm>
            <a:off x="4742251" y="3353572"/>
            <a:ext cx="1226546" cy="274828"/>
          </a:xfrm>
          <a:prstGeom prst="rect">
            <a:avLst/>
          </a:prstGeom>
          <a:noFill/>
          <a:ln w="9525" algn="ctr">
            <a:noFill/>
            <a:miter lim="800000"/>
            <a:headEnd/>
            <a:tailEnd/>
          </a:ln>
        </p:spPr>
        <p:txBody>
          <a:bodyPr/>
          <a:lstStyle/>
          <a:p>
            <a:pPr algn="ctr"/>
            <a:r>
              <a:rPr lang="en-US" sz="1200" dirty="0">
                <a:solidFill>
                  <a:srgbClr val="000000"/>
                </a:solidFill>
              </a:rPr>
              <a:t>Natural gas</a:t>
            </a:r>
          </a:p>
          <a:p>
            <a:pPr algn="ctr"/>
            <a:r>
              <a:rPr lang="en-US" sz="1200" dirty="0">
                <a:solidFill>
                  <a:srgbClr val="000000"/>
                </a:solidFill>
              </a:rPr>
              <a:t>plant liquids</a:t>
            </a:r>
          </a:p>
        </p:txBody>
      </p:sp>
      <p:sp>
        <p:nvSpPr>
          <p:cNvPr id="17" name="Text Box 10"/>
          <p:cNvSpPr txBox="1">
            <a:spLocks noChangeArrowheads="1"/>
          </p:cNvSpPr>
          <p:nvPr/>
        </p:nvSpPr>
        <p:spPr bwMode="auto">
          <a:xfrm>
            <a:off x="1123298" y="3248045"/>
            <a:ext cx="2588797" cy="326411"/>
          </a:xfrm>
          <a:prstGeom prst="rect">
            <a:avLst/>
          </a:prstGeom>
          <a:noFill/>
          <a:ln w="9525" algn="ctr">
            <a:noFill/>
            <a:miter lim="800000"/>
            <a:headEnd/>
            <a:tailEnd/>
          </a:ln>
        </p:spPr>
        <p:txBody>
          <a:bodyPr/>
          <a:lstStyle/>
          <a:p>
            <a:pPr algn="ctr"/>
            <a:r>
              <a:rPr lang="en-US" sz="1200" dirty="0">
                <a:solidFill>
                  <a:srgbClr val="FFFFFF"/>
                </a:solidFill>
              </a:rPr>
              <a:t>Other crude oil production</a:t>
            </a:r>
          </a:p>
          <a:p>
            <a:pPr algn="ctr"/>
            <a:r>
              <a:rPr lang="en-US" sz="1200" dirty="0">
                <a:solidFill>
                  <a:srgbClr val="FFFFFF"/>
                </a:solidFill>
              </a:rPr>
              <a:t>(excluding tight oil starting in 2000)</a:t>
            </a:r>
          </a:p>
        </p:txBody>
      </p:sp>
      <p:sp>
        <p:nvSpPr>
          <p:cNvPr id="19" name="Text Box 12"/>
          <p:cNvSpPr txBox="1">
            <a:spLocks noChangeArrowheads="1"/>
          </p:cNvSpPr>
          <p:nvPr/>
        </p:nvSpPr>
        <p:spPr bwMode="auto">
          <a:xfrm>
            <a:off x="1619759" y="2599112"/>
            <a:ext cx="2587620" cy="326980"/>
          </a:xfrm>
          <a:prstGeom prst="rect">
            <a:avLst/>
          </a:prstGeom>
          <a:noFill/>
          <a:ln w="9525" algn="ctr">
            <a:noFill/>
            <a:miter lim="800000"/>
            <a:headEnd/>
            <a:tailEnd/>
          </a:ln>
        </p:spPr>
        <p:txBody>
          <a:bodyPr/>
          <a:lstStyle/>
          <a:p>
            <a:pPr algn="ctr"/>
            <a:r>
              <a:rPr lang="en-US" sz="1200" dirty="0">
                <a:solidFill>
                  <a:srgbClr val="FFFFFF"/>
                </a:solidFill>
              </a:rPr>
              <a:t>Net petroleum and other liquids</a:t>
            </a:r>
          </a:p>
          <a:p>
            <a:pPr algn="ctr"/>
            <a:r>
              <a:rPr lang="en-US" sz="1200" dirty="0">
                <a:solidFill>
                  <a:srgbClr val="FFFFFF"/>
                </a:solidFill>
              </a:rPr>
              <a:t>imports</a:t>
            </a:r>
          </a:p>
        </p:txBody>
      </p:sp>
      <p:sp>
        <p:nvSpPr>
          <p:cNvPr id="26" name="Text Box 4"/>
          <p:cNvSpPr txBox="1">
            <a:spLocks noChangeArrowheads="1"/>
          </p:cNvSpPr>
          <p:nvPr/>
        </p:nvSpPr>
        <p:spPr bwMode="auto">
          <a:xfrm>
            <a:off x="4366403" y="3106672"/>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solidFill>
                  <a:schemeClr val="bg1"/>
                </a:solidFill>
              </a:rPr>
              <a:t>23%</a:t>
            </a:r>
            <a:endParaRPr lang="en-GB" sz="1200" dirty="0">
              <a:solidFill>
                <a:schemeClr val="bg1"/>
              </a:solidFill>
            </a:endParaRPr>
          </a:p>
        </p:txBody>
      </p:sp>
      <p:sp>
        <p:nvSpPr>
          <p:cNvPr id="28" name="Text Box 4"/>
          <p:cNvSpPr txBox="1">
            <a:spLocks noChangeArrowheads="1"/>
          </p:cNvSpPr>
          <p:nvPr/>
        </p:nvSpPr>
        <p:spPr bwMode="auto">
          <a:xfrm>
            <a:off x="4347535" y="2707165"/>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solidFill>
                  <a:srgbClr val="FFFFFF"/>
                </a:solidFill>
              </a:rPr>
              <a:t>25%</a:t>
            </a:r>
            <a:endParaRPr lang="en-GB" sz="1200" dirty="0">
              <a:solidFill>
                <a:srgbClr val="FFFFFF"/>
              </a:solidFill>
            </a:endParaRPr>
          </a:p>
        </p:txBody>
      </p:sp>
      <p:sp>
        <p:nvSpPr>
          <p:cNvPr id="29" name="Text Box 4"/>
          <p:cNvSpPr txBox="1">
            <a:spLocks noChangeArrowheads="1"/>
          </p:cNvSpPr>
          <p:nvPr/>
        </p:nvSpPr>
        <p:spPr bwMode="auto">
          <a:xfrm>
            <a:off x="4358642" y="2240512"/>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solidFill>
                  <a:srgbClr val="FFFFFF"/>
                </a:solidFill>
              </a:rPr>
              <a:t>24%</a:t>
            </a:r>
            <a:endParaRPr lang="en-GB" sz="1200" dirty="0">
              <a:solidFill>
                <a:srgbClr val="FFFFFF"/>
              </a:solidFill>
            </a:endParaRPr>
          </a:p>
        </p:txBody>
      </p:sp>
      <p:sp>
        <p:nvSpPr>
          <p:cNvPr id="31" name="Text Box 10"/>
          <p:cNvSpPr txBox="1">
            <a:spLocks noChangeArrowheads="1"/>
          </p:cNvSpPr>
          <p:nvPr/>
        </p:nvSpPr>
        <p:spPr bwMode="auto">
          <a:xfrm>
            <a:off x="4669828" y="3800864"/>
            <a:ext cx="1361028" cy="275501"/>
          </a:xfrm>
          <a:prstGeom prst="rect">
            <a:avLst/>
          </a:prstGeom>
          <a:noFill/>
          <a:ln w="9525" algn="ctr">
            <a:noFill/>
            <a:miter lim="800000"/>
            <a:headEnd/>
            <a:tailEnd/>
          </a:ln>
        </p:spPr>
        <p:txBody>
          <a:bodyPr/>
          <a:lstStyle/>
          <a:p>
            <a:pPr algn="ctr"/>
            <a:r>
              <a:rPr lang="en-US" sz="1200" dirty="0">
                <a:solidFill>
                  <a:srgbClr val="FFFFFF"/>
                </a:solidFill>
              </a:rPr>
              <a:t>Other</a:t>
            </a:r>
          </a:p>
        </p:txBody>
      </p:sp>
      <p:sp>
        <p:nvSpPr>
          <p:cNvPr id="37" name="Text Box 4"/>
          <p:cNvSpPr txBox="1">
            <a:spLocks noChangeArrowheads="1"/>
          </p:cNvSpPr>
          <p:nvPr/>
        </p:nvSpPr>
        <p:spPr bwMode="auto">
          <a:xfrm>
            <a:off x="4365391" y="3498256"/>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t>17%</a:t>
            </a:r>
            <a:endParaRPr lang="en-GB" sz="1200" dirty="0"/>
          </a:p>
        </p:txBody>
      </p:sp>
      <p:sp>
        <p:nvSpPr>
          <p:cNvPr id="38" name="Text Box 10"/>
          <p:cNvSpPr txBox="1">
            <a:spLocks noChangeArrowheads="1"/>
          </p:cNvSpPr>
          <p:nvPr/>
        </p:nvSpPr>
        <p:spPr bwMode="auto">
          <a:xfrm>
            <a:off x="4589506" y="2469318"/>
            <a:ext cx="1463914" cy="326980"/>
          </a:xfrm>
          <a:prstGeom prst="rect">
            <a:avLst/>
          </a:prstGeom>
          <a:noFill/>
          <a:ln w="9525" algn="ctr">
            <a:noFill/>
            <a:miter lim="800000"/>
            <a:headEnd/>
            <a:tailEnd/>
          </a:ln>
        </p:spPr>
        <p:txBody>
          <a:bodyPr/>
          <a:lstStyle/>
          <a:p>
            <a:pPr algn="ctr"/>
            <a:r>
              <a:rPr lang="en-US" sz="1200" dirty="0">
                <a:solidFill>
                  <a:srgbClr val="FFFFFF"/>
                </a:solidFill>
              </a:rPr>
              <a:t>Tight oil</a:t>
            </a:r>
          </a:p>
          <a:p>
            <a:pPr algn="ctr"/>
            <a:r>
              <a:rPr lang="en-US" sz="1200" dirty="0">
                <a:solidFill>
                  <a:srgbClr val="FFFFFF"/>
                </a:solidFill>
              </a:rPr>
              <a:t>production</a:t>
            </a:r>
          </a:p>
        </p:txBody>
      </p:sp>
      <p:sp>
        <p:nvSpPr>
          <p:cNvPr id="32" name="Text Box 4"/>
          <p:cNvSpPr txBox="1">
            <a:spLocks noChangeArrowheads="1"/>
          </p:cNvSpPr>
          <p:nvPr/>
        </p:nvSpPr>
        <p:spPr bwMode="auto">
          <a:xfrm>
            <a:off x="4368383" y="3789134"/>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solidFill>
                  <a:srgbClr val="FFFFFF"/>
                </a:solidFill>
              </a:rPr>
              <a:t>10%</a:t>
            </a:r>
            <a:endParaRPr lang="en-GB" sz="1200" dirty="0">
              <a:solidFill>
                <a:srgbClr val="FFFFFF"/>
              </a:solidFill>
            </a:endParaRPr>
          </a:p>
        </p:txBody>
      </p:sp>
      <p:sp>
        <p:nvSpPr>
          <p:cNvPr id="33" name="Text Box 4"/>
          <p:cNvSpPr txBox="1">
            <a:spLocks noChangeArrowheads="1"/>
          </p:cNvSpPr>
          <p:nvPr/>
        </p:nvSpPr>
        <p:spPr bwMode="auto">
          <a:xfrm>
            <a:off x="5835341" y="2519146"/>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solidFill>
                  <a:schemeClr val="bg1"/>
                </a:solidFill>
              </a:rPr>
              <a:t>25%</a:t>
            </a:r>
            <a:endParaRPr lang="en-GB" sz="1200" dirty="0">
              <a:solidFill>
                <a:schemeClr val="bg1"/>
              </a:solidFill>
            </a:endParaRPr>
          </a:p>
        </p:txBody>
      </p:sp>
      <p:sp>
        <p:nvSpPr>
          <p:cNvPr id="39" name="Text Box 4"/>
          <p:cNvSpPr txBox="1">
            <a:spLocks noChangeArrowheads="1"/>
          </p:cNvSpPr>
          <p:nvPr/>
        </p:nvSpPr>
        <p:spPr bwMode="auto">
          <a:xfrm>
            <a:off x="5828439" y="2139200"/>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solidFill>
                  <a:srgbClr val="FFFFFF"/>
                </a:solidFill>
              </a:rPr>
              <a:t>19%</a:t>
            </a:r>
            <a:endParaRPr lang="en-GB" sz="1200" dirty="0">
              <a:solidFill>
                <a:srgbClr val="FFFFFF"/>
              </a:solidFill>
            </a:endParaRPr>
          </a:p>
        </p:txBody>
      </p:sp>
      <p:sp>
        <p:nvSpPr>
          <p:cNvPr id="44" name="Text Box 4"/>
          <p:cNvSpPr txBox="1">
            <a:spLocks noChangeArrowheads="1"/>
          </p:cNvSpPr>
          <p:nvPr/>
        </p:nvSpPr>
        <p:spPr bwMode="auto">
          <a:xfrm>
            <a:off x="5837184" y="3460797"/>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t>23%</a:t>
            </a:r>
            <a:endParaRPr lang="en-GB" sz="1200" dirty="0"/>
          </a:p>
        </p:txBody>
      </p:sp>
      <p:sp>
        <p:nvSpPr>
          <p:cNvPr id="45" name="Text Box 4"/>
          <p:cNvSpPr txBox="1">
            <a:spLocks noChangeArrowheads="1"/>
          </p:cNvSpPr>
          <p:nvPr/>
        </p:nvSpPr>
        <p:spPr bwMode="auto">
          <a:xfrm>
            <a:off x="5802008" y="3799234"/>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solidFill>
                  <a:srgbClr val="FFFFFF"/>
                </a:solidFill>
              </a:rPr>
              <a:t>12%</a:t>
            </a:r>
            <a:endParaRPr lang="en-GB" sz="1200" dirty="0">
              <a:solidFill>
                <a:srgbClr val="FFFFFF"/>
              </a:solidFill>
            </a:endParaRPr>
          </a:p>
        </p:txBody>
      </p:sp>
      <p:sp>
        <p:nvSpPr>
          <p:cNvPr id="46" name="Text Box 4"/>
          <p:cNvSpPr txBox="1">
            <a:spLocks noChangeArrowheads="1"/>
          </p:cNvSpPr>
          <p:nvPr/>
        </p:nvSpPr>
        <p:spPr bwMode="auto">
          <a:xfrm>
            <a:off x="5821392" y="3029953"/>
            <a:ext cx="35039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a:solidFill>
                  <a:srgbClr val="FFFFFF"/>
                </a:solidFill>
              </a:rPr>
              <a:t>21%</a:t>
            </a:r>
            <a:endParaRPr lang="en-GB" sz="1200" dirty="0">
              <a:solidFill>
                <a:srgbClr val="FFFFFF"/>
              </a:solidFill>
            </a:endParaRPr>
          </a:p>
        </p:txBody>
      </p:sp>
      <p:cxnSp>
        <p:nvCxnSpPr>
          <p:cNvPr id="42" name="Straight Connector 41"/>
          <p:cNvCxnSpPr/>
          <p:nvPr/>
        </p:nvCxnSpPr>
        <p:spPr bwMode="auto">
          <a:xfrm flipH="1">
            <a:off x="4338637" y="1701491"/>
            <a:ext cx="16246" cy="2336621"/>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47" name="Text Box 4"/>
          <p:cNvSpPr txBox="1">
            <a:spLocks noChangeArrowheads="1"/>
          </p:cNvSpPr>
          <p:nvPr/>
        </p:nvSpPr>
        <p:spPr bwMode="auto">
          <a:xfrm>
            <a:off x="3999139" y="1470175"/>
            <a:ext cx="685800" cy="254118"/>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200" dirty="0">
                <a:solidFill>
                  <a:srgbClr val="000000"/>
                </a:solidFill>
              </a:rPr>
              <a:t>2015</a:t>
            </a:r>
            <a:endParaRPr lang="en-GB" sz="1200" dirty="0">
              <a:solidFill>
                <a:srgbClr val="000000"/>
              </a:solidFill>
            </a:endParaRPr>
          </a:p>
        </p:txBody>
      </p:sp>
      <p:sp>
        <p:nvSpPr>
          <p:cNvPr id="52" name="Text Box 4"/>
          <p:cNvSpPr txBox="1">
            <a:spLocks noChangeArrowheads="1"/>
          </p:cNvSpPr>
          <p:nvPr/>
        </p:nvSpPr>
        <p:spPr bwMode="auto">
          <a:xfrm>
            <a:off x="8436458" y="1804757"/>
            <a:ext cx="429350"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smtClean="0"/>
              <a:t>+21%</a:t>
            </a:r>
            <a:endParaRPr lang="en-GB" sz="1200" dirty="0"/>
          </a:p>
        </p:txBody>
      </p:sp>
      <p:sp>
        <p:nvSpPr>
          <p:cNvPr id="53" name="Text Box 4"/>
          <p:cNvSpPr txBox="1">
            <a:spLocks noChangeArrowheads="1"/>
          </p:cNvSpPr>
          <p:nvPr/>
        </p:nvSpPr>
        <p:spPr bwMode="auto">
          <a:xfrm>
            <a:off x="8055306" y="2888345"/>
            <a:ext cx="350879"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smtClean="0">
                <a:solidFill>
                  <a:srgbClr val="FFFFFF"/>
                </a:solidFill>
              </a:rPr>
              <a:t>23%</a:t>
            </a:r>
            <a:endParaRPr lang="en-GB" sz="1200" dirty="0">
              <a:solidFill>
                <a:srgbClr val="FFFFFF"/>
              </a:solidFill>
            </a:endParaRPr>
          </a:p>
        </p:txBody>
      </p:sp>
      <p:sp>
        <p:nvSpPr>
          <p:cNvPr id="54" name="Text Box 4"/>
          <p:cNvSpPr txBox="1">
            <a:spLocks noChangeArrowheads="1"/>
          </p:cNvSpPr>
          <p:nvPr/>
        </p:nvSpPr>
        <p:spPr bwMode="auto">
          <a:xfrm>
            <a:off x="8055306" y="3812886"/>
            <a:ext cx="350879"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smtClean="0">
                <a:solidFill>
                  <a:srgbClr val="FFFFFF"/>
                </a:solidFill>
              </a:rPr>
              <a:t>9%</a:t>
            </a:r>
            <a:endParaRPr lang="en-GB" sz="1200" dirty="0">
              <a:solidFill>
                <a:srgbClr val="FFFFFF"/>
              </a:solidFill>
            </a:endParaRPr>
          </a:p>
        </p:txBody>
      </p:sp>
      <p:sp>
        <p:nvSpPr>
          <p:cNvPr id="55" name="Text Box 4"/>
          <p:cNvSpPr txBox="1">
            <a:spLocks noChangeArrowheads="1"/>
          </p:cNvSpPr>
          <p:nvPr/>
        </p:nvSpPr>
        <p:spPr bwMode="auto">
          <a:xfrm>
            <a:off x="8059309" y="3441559"/>
            <a:ext cx="350879"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smtClean="0"/>
              <a:t>24%</a:t>
            </a:r>
            <a:endParaRPr lang="en-GB" sz="1200" dirty="0"/>
          </a:p>
        </p:txBody>
      </p:sp>
      <p:sp>
        <p:nvSpPr>
          <p:cNvPr id="56" name="Text Box 4"/>
          <p:cNvSpPr txBox="1">
            <a:spLocks noChangeArrowheads="1"/>
          </p:cNvSpPr>
          <p:nvPr/>
        </p:nvSpPr>
        <p:spPr bwMode="auto">
          <a:xfrm>
            <a:off x="8060644" y="2288227"/>
            <a:ext cx="350879" cy="254118"/>
          </a:xfrm>
          <a:prstGeom prst="rect">
            <a:avLst/>
          </a:prstGeom>
          <a:noFill/>
          <a:ln w="9525">
            <a:noFill/>
            <a:miter lim="800000"/>
            <a:headEnd/>
            <a:tailEnd/>
          </a:ln>
        </p:spPr>
        <p:txBody>
          <a:bodyPr wrap="square" lIns="0" tIns="34390" rIns="0" bIns="34390">
            <a:spAutoFit/>
          </a:bodyPr>
          <a:lstStyle/>
          <a:p>
            <a:pPr algn="r" eaLnBrk="0" hangingPunct="0">
              <a:spcBef>
                <a:spcPct val="50000"/>
              </a:spcBef>
              <a:buFont typeface="Wingdings" pitchFamily="2" charset="2"/>
              <a:buNone/>
            </a:pPr>
            <a:r>
              <a:rPr lang="en-US" sz="1200" dirty="0" smtClean="0">
                <a:solidFill>
                  <a:schemeClr val="bg1"/>
                </a:solidFill>
              </a:rPr>
              <a:t>44%</a:t>
            </a:r>
            <a:endParaRPr lang="en-GB" sz="1200" dirty="0">
              <a:solidFill>
                <a:schemeClr val="bg1"/>
              </a:solidFill>
            </a:endParaRPr>
          </a:p>
        </p:txBody>
      </p:sp>
      <p:sp>
        <p:nvSpPr>
          <p:cNvPr id="59" name="Text Box 9"/>
          <p:cNvSpPr txBox="1">
            <a:spLocks noChangeArrowheads="1"/>
          </p:cNvSpPr>
          <p:nvPr/>
        </p:nvSpPr>
        <p:spPr bwMode="auto">
          <a:xfrm>
            <a:off x="6490068" y="1215952"/>
            <a:ext cx="2251596" cy="161050"/>
          </a:xfrm>
          <a:prstGeom prst="rect">
            <a:avLst/>
          </a:prstGeom>
          <a:noFill/>
          <a:ln w="9525" algn="ctr">
            <a:noFill/>
            <a:miter lim="800000"/>
            <a:headEnd/>
            <a:tailEnd/>
          </a:ln>
        </p:spPr>
        <p:txBody>
          <a:bodyPr/>
          <a:lstStyle/>
          <a:p>
            <a:pPr algn="ctr"/>
            <a:r>
              <a:rPr lang="en-US" sz="1200" b="1" dirty="0" smtClean="0">
                <a:solidFill>
                  <a:srgbClr val="000000"/>
                </a:solidFill>
                <a:cs typeface="Arial" pitchFamily="34" charset="0"/>
              </a:rPr>
              <a:t>High Oil and Gas Resource and Technology</a:t>
            </a:r>
            <a:endParaRPr lang="en-US" sz="1200" b="1" dirty="0">
              <a:solidFill>
                <a:srgbClr val="000000"/>
              </a:solidFill>
              <a:cs typeface="Arial" pitchFamily="34" charset="0"/>
            </a:endParaRPr>
          </a:p>
        </p:txBody>
      </p:sp>
      <p:sp>
        <p:nvSpPr>
          <p:cNvPr id="48" name="Rectangle 47"/>
          <p:cNvSpPr/>
          <p:nvPr/>
        </p:nvSpPr>
        <p:spPr>
          <a:xfrm>
            <a:off x="6202910" y="1633786"/>
            <a:ext cx="276461" cy="2442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0" name="Text Box 9"/>
          <p:cNvSpPr txBox="1">
            <a:spLocks noChangeArrowheads="1"/>
          </p:cNvSpPr>
          <p:nvPr/>
        </p:nvSpPr>
        <p:spPr bwMode="auto">
          <a:xfrm>
            <a:off x="4347524" y="1330005"/>
            <a:ext cx="1799228" cy="235404"/>
          </a:xfrm>
          <a:prstGeom prst="rect">
            <a:avLst/>
          </a:prstGeom>
          <a:noFill/>
          <a:ln w="9525" algn="ctr">
            <a:noFill/>
            <a:miter lim="800000"/>
            <a:headEnd/>
            <a:tailEnd/>
          </a:ln>
        </p:spPr>
        <p:txBody>
          <a:bodyPr/>
          <a:lstStyle/>
          <a:p>
            <a:pPr algn="ctr"/>
            <a:r>
              <a:rPr lang="en-US" sz="1200" b="1" dirty="0" smtClean="0">
                <a:solidFill>
                  <a:srgbClr val="000000"/>
                </a:solidFill>
                <a:cs typeface="Arial" pitchFamily="34" charset="0"/>
              </a:rPr>
              <a:t>Reference</a:t>
            </a:r>
            <a:endParaRPr lang="en-US" sz="1200" b="1" dirty="0">
              <a:solidFill>
                <a:srgbClr val="000000"/>
              </a:solidFill>
              <a:cs typeface="Arial" pitchFamily="34" charset="0"/>
            </a:endParaRPr>
          </a:p>
        </p:txBody>
      </p:sp>
      <p:sp>
        <p:nvSpPr>
          <p:cNvPr id="58" name="Text Box 8"/>
          <p:cNvSpPr txBox="1">
            <a:spLocks noChangeArrowheads="1"/>
          </p:cNvSpPr>
          <p:nvPr/>
        </p:nvSpPr>
        <p:spPr bwMode="auto">
          <a:xfrm>
            <a:off x="6646110" y="1672985"/>
            <a:ext cx="1226546" cy="274828"/>
          </a:xfrm>
          <a:prstGeom prst="rect">
            <a:avLst/>
          </a:prstGeom>
          <a:noFill/>
          <a:ln w="9525" algn="ctr">
            <a:noFill/>
            <a:miter lim="800000"/>
            <a:headEnd/>
            <a:tailEnd/>
          </a:ln>
        </p:spPr>
        <p:txBody>
          <a:bodyPr/>
          <a:lstStyle/>
          <a:p>
            <a:pPr algn="ctr"/>
            <a:r>
              <a:rPr lang="en-US" sz="1200" dirty="0" smtClean="0">
                <a:solidFill>
                  <a:srgbClr val="000000"/>
                </a:solidFill>
              </a:rPr>
              <a:t>Net exports</a:t>
            </a:r>
            <a:endParaRPr lang="en-US" sz="1200" dirty="0">
              <a:solidFill>
                <a:srgbClr val="000000"/>
              </a:solidFill>
            </a:endParaRPr>
          </a:p>
        </p:txBody>
      </p:sp>
      <p:sp>
        <p:nvSpPr>
          <p:cNvPr id="60" name="Line 19"/>
          <p:cNvSpPr>
            <a:spLocks noChangeShapeType="1"/>
          </p:cNvSpPr>
          <p:nvPr/>
        </p:nvSpPr>
        <p:spPr bwMode="auto">
          <a:xfrm>
            <a:off x="7659528" y="1877986"/>
            <a:ext cx="182648" cy="161268"/>
          </a:xfrm>
          <a:prstGeom prst="line">
            <a:avLst/>
          </a:prstGeom>
          <a:noFill/>
          <a:ln w="19050">
            <a:solidFill>
              <a:schemeClr val="tx1"/>
            </a:solidFill>
            <a:round/>
            <a:headEnd/>
            <a:tailEnd type="triangle" w="lg" len="med"/>
          </a:ln>
        </p:spPr>
        <p:txBody>
          <a:bodyPr/>
          <a:lstStyle/>
          <a:p>
            <a:endParaRPr lang="en-US" dirty="0">
              <a:solidFill>
                <a:srgbClr val="000000"/>
              </a:solidFill>
            </a:endParaRPr>
          </a:p>
        </p:txBody>
      </p:sp>
      <p:sp>
        <p:nvSpPr>
          <p:cNvPr id="43" name="TextBox 1"/>
          <p:cNvSpPr txBox="1"/>
          <p:nvPr/>
        </p:nvSpPr>
        <p:spPr>
          <a:xfrm>
            <a:off x="4660189" y="1698306"/>
            <a:ext cx="1148568" cy="461665"/>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t>Percent of supply</a:t>
            </a:r>
            <a:endParaRPr lang="en-US" sz="1050" dirty="0"/>
          </a:p>
        </p:txBody>
      </p:sp>
      <p:sp>
        <p:nvSpPr>
          <p:cNvPr id="61" name="Line 19"/>
          <p:cNvSpPr>
            <a:spLocks noChangeShapeType="1"/>
          </p:cNvSpPr>
          <p:nvPr/>
        </p:nvSpPr>
        <p:spPr bwMode="auto">
          <a:xfrm>
            <a:off x="5671782" y="1917863"/>
            <a:ext cx="276167" cy="207901"/>
          </a:xfrm>
          <a:prstGeom prst="line">
            <a:avLst/>
          </a:prstGeom>
          <a:noFill/>
          <a:ln w="19050">
            <a:solidFill>
              <a:schemeClr val="tx1"/>
            </a:solidFill>
            <a:round/>
            <a:headEnd/>
            <a:tailEnd type="triangle" w="lg" len="med"/>
          </a:ln>
        </p:spPr>
        <p:txBody>
          <a:bodyPr/>
          <a:lstStyle/>
          <a:p>
            <a:endParaRPr lang="en-US" dirty="0">
              <a:solidFill>
                <a:srgbClr val="000000"/>
              </a:solidFill>
            </a:endParaRPr>
          </a:p>
        </p:txBody>
      </p:sp>
      <p:sp>
        <p:nvSpPr>
          <p:cNvPr id="62" name="Line 19"/>
          <p:cNvSpPr>
            <a:spLocks noChangeShapeType="1"/>
          </p:cNvSpPr>
          <p:nvPr/>
        </p:nvSpPr>
        <p:spPr bwMode="auto">
          <a:xfrm flipH="1">
            <a:off x="4582210" y="1917284"/>
            <a:ext cx="231602" cy="221916"/>
          </a:xfrm>
          <a:prstGeom prst="line">
            <a:avLst/>
          </a:prstGeom>
          <a:noFill/>
          <a:ln w="19050">
            <a:solidFill>
              <a:schemeClr val="tx1"/>
            </a:solidFill>
            <a:round/>
            <a:headEnd/>
            <a:tailEnd type="triangle" w="lg" len="med"/>
          </a:ln>
        </p:spPr>
        <p:txBody>
          <a:bodyPr/>
          <a:lstStyle/>
          <a:p>
            <a:endParaRPr lang="en-US" dirty="0">
              <a:solidFill>
                <a:srgbClr val="000000"/>
              </a:solidFill>
            </a:endParaRPr>
          </a:p>
        </p:txBody>
      </p:sp>
      <p:sp>
        <p:nvSpPr>
          <p:cNvPr id="49" name="Right Brace 48"/>
          <p:cNvSpPr/>
          <p:nvPr/>
        </p:nvSpPr>
        <p:spPr bwMode="auto">
          <a:xfrm>
            <a:off x="8469135" y="2132767"/>
            <a:ext cx="237347" cy="1913118"/>
          </a:xfrm>
          <a:prstGeom prst="rightBrac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dirty="0">
              <a:latin typeface="Arial" pitchFamily="-112" charset="0"/>
              <a:ea typeface="ＭＳ Ｐゴシック" pitchFamily="-112" charset="-128"/>
              <a:cs typeface="ＭＳ Ｐゴシック" pitchFamily="-112" charset="-128"/>
            </a:endParaRPr>
          </a:p>
        </p:txBody>
      </p:sp>
      <p:sp>
        <p:nvSpPr>
          <p:cNvPr id="63" name="Text Box 4"/>
          <p:cNvSpPr txBox="1">
            <a:spLocks noChangeArrowheads="1"/>
          </p:cNvSpPr>
          <p:nvPr/>
        </p:nvSpPr>
        <p:spPr bwMode="auto">
          <a:xfrm>
            <a:off x="8629303" y="2866071"/>
            <a:ext cx="473010" cy="715782"/>
          </a:xfrm>
          <a:prstGeom prst="rect">
            <a:avLst/>
          </a:prstGeom>
          <a:noFill/>
          <a:ln w="9525">
            <a:noFill/>
            <a:miter lim="800000"/>
            <a:headEnd/>
            <a:tailEnd/>
          </a:ln>
        </p:spPr>
        <p:txBody>
          <a:bodyPr wrap="square" lIns="0" tIns="34390" rIns="0" bIns="34390">
            <a:spAutoFit/>
          </a:bodyPr>
          <a:lstStyle/>
          <a:p>
            <a:pPr algn="ctr" eaLnBrk="0" hangingPunct="0">
              <a:spcBef>
                <a:spcPct val="50000"/>
              </a:spcBef>
              <a:buFont typeface="Wingdings" pitchFamily="2" charset="2"/>
              <a:buNone/>
            </a:pPr>
            <a:r>
              <a:rPr lang="en-GB" sz="1200" dirty="0" smtClean="0"/>
              <a:t>U.S. supply</a:t>
            </a:r>
          </a:p>
          <a:p>
            <a:pPr algn="ctr" eaLnBrk="0" hangingPunct="0">
              <a:spcBef>
                <a:spcPct val="50000"/>
              </a:spcBef>
              <a:buFont typeface="Wingdings" pitchFamily="2" charset="2"/>
              <a:buNone/>
            </a:pPr>
            <a:r>
              <a:rPr lang="en-GB" sz="1200" dirty="0" smtClean="0"/>
              <a:t>100%</a:t>
            </a:r>
            <a:endParaRPr lang="en-GB" sz="1200" dirty="0"/>
          </a:p>
        </p:txBody>
      </p:sp>
      <p:cxnSp>
        <p:nvCxnSpPr>
          <p:cNvPr id="51" name="Straight Connector 50"/>
          <p:cNvCxnSpPr/>
          <p:nvPr/>
        </p:nvCxnSpPr>
        <p:spPr bwMode="auto">
          <a:xfrm flipH="1">
            <a:off x="6563079" y="1702873"/>
            <a:ext cx="14424" cy="2343012"/>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57" name="Text Box 4"/>
          <p:cNvSpPr txBox="1">
            <a:spLocks noChangeArrowheads="1"/>
          </p:cNvSpPr>
          <p:nvPr/>
        </p:nvSpPr>
        <p:spPr bwMode="auto">
          <a:xfrm>
            <a:off x="6216997" y="1459654"/>
            <a:ext cx="685800" cy="254118"/>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200" dirty="0">
                <a:solidFill>
                  <a:srgbClr val="000000"/>
                </a:solidFill>
              </a:rPr>
              <a:t>2015</a:t>
            </a:r>
            <a:endParaRPr lang="en-GB" sz="1200" dirty="0">
              <a:solidFill>
                <a:srgbClr val="000000"/>
              </a:solidFill>
            </a:endParaRPr>
          </a:p>
        </p:txBody>
      </p:sp>
    </p:spTree>
    <p:extLst>
      <p:ext uri="{BB962C8B-B14F-4D97-AF65-F5344CB8AC3E}">
        <p14:creationId xmlns:p14="http://schemas.microsoft.com/office/powerpoint/2010/main" val="3794311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
          <p:cNvGraphicFramePr>
            <a:graphicFrameLocks noGrp="1" noChangeAspect="1"/>
          </p:cNvGraphicFramePr>
          <p:nvPr>
            <p:ph sz="quarter" idx="12"/>
            <p:extLst>
              <p:ext uri="{D42A27DB-BD31-4B8C-83A1-F6EECF244321}">
                <p14:modId xmlns:p14="http://schemas.microsoft.com/office/powerpoint/2010/main" val="3929817080"/>
              </p:ext>
            </p:extLst>
          </p:nvPr>
        </p:nvGraphicFramePr>
        <p:xfrm>
          <a:off x="685800" y="1432189"/>
          <a:ext cx="3997290"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Placeholder 8"/>
          <p:cNvGraphicFramePr>
            <a:graphicFrameLocks noGrp="1"/>
          </p:cNvGraphicFramePr>
          <p:nvPr>
            <p:ph sz="quarter" idx="13"/>
            <p:extLst>
              <p:ext uri="{D42A27DB-BD31-4B8C-83A1-F6EECF244321}">
                <p14:modId xmlns:p14="http://schemas.microsoft.com/office/powerpoint/2010/main" val="1166103603"/>
              </p:ext>
            </p:extLst>
          </p:nvPr>
        </p:nvGraphicFramePr>
        <p:xfrm>
          <a:off x="4722078" y="1550120"/>
          <a:ext cx="3964722" cy="297928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p:cNvSpPr>
            <a:spLocks noGrp="1"/>
          </p:cNvSpPr>
          <p:nvPr>
            <p:ph type="body" sz="quarter" idx="17"/>
          </p:nvPr>
        </p:nvSpPr>
        <p:spPr>
          <a:xfrm>
            <a:off x="685800" y="987830"/>
            <a:ext cx="3931920" cy="350851"/>
          </a:xfrm>
        </p:spPr>
        <p:txBody>
          <a:bodyPr/>
          <a:lstStyle/>
          <a:p>
            <a:r>
              <a:rPr lang="en-US" dirty="0" smtClean="0"/>
              <a:t>U.S. dry natural gas production</a:t>
            </a:r>
          </a:p>
          <a:p>
            <a:r>
              <a:rPr lang="en-US" dirty="0" smtClean="0"/>
              <a:t>trillion cubic feet</a:t>
            </a:r>
            <a:endParaRPr lang="en-US" dirty="0"/>
          </a:p>
        </p:txBody>
      </p:sp>
      <p:sp>
        <p:nvSpPr>
          <p:cNvPr id="16" name="Text Placeholder 15"/>
          <p:cNvSpPr>
            <a:spLocks noGrp="1"/>
          </p:cNvSpPr>
          <p:nvPr>
            <p:ph type="body" sz="quarter" idx="18"/>
          </p:nvPr>
        </p:nvSpPr>
        <p:spPr>
          <a:xfrm>
            <a:off x="4598124" y="987830"/>
            <a:ext cx="4023360" cy="350851"/>
          </a:xfrm>
        </p:spPr>
        <p:txBody>
          <a:bodyPr/>
          <a:lstStyle/>
          <a:p>
            <a:pPr algn="l"/>
            <a:r>
              <a:rPr lang="en-US" dirty="0" smtClean="0"/>
              <a:t>U.S. dry natural gas production</a:t>
            </a:r>
          </a:p>
          <a:p>
            <a:pPr algn="l"/>
            <a:r>
              <a:rPr lang="en-US" dirty="0" smtClean="0"/>
              <a:t>trillion cubic feet</a:t>
            </a:r>
            <a:endParaRPr lang="en-US" dirty="0"/>
          </a:p>
        </p:txBody>
      </p:sp>
      <p:sp>
        <p:nvSpPr>
          <p:cNvPr id="3" name="Footer Placeholder 2"/>
          <p:cNvSpPr>
            <a:spLocks noGrp="1"/>
          </p:cNvSpPr>
          <p:nvPr>
            <p:ph type="ftr" sz="quarter" idx="19"/>
          </p:nvPr>
        </p:nvSpPr>
        <p:spPr>
          <a:xfrm>
            <a:off x="666750" y="4793456"/>
            <a:ext cx="5517712" cy="295275"/>
          </a:xfrm>
        </p:spPr>
        <p:txBody>
          <a:bodyPr/>
          <a:lstStyle/>
          <a:p>
            <a:pPr>
              <a:defRPr/>
            </a:pPr>
            <a:r>
              <a:rPr lang="en-US" sz="900"/>
              <a:t>Adam Sieminski, University of Tulsa</a:t>
            </a:r>
          </a:p>
          <a:p>
            <a:pPr>
              <a:defRPr/>
            </a:pPr>
            <a:r>
              <a:rPr lang="en-US" sz="900"/>
              <a:t>October 26, 2016</a:t>
            </a:r>
            <a:endParaRPr lang="en-US" sz="900" dirty="0"/>
          </a:p>
        </p:txBody>
      </p:sp>
      <p:sp>
        <p:nvSpPr>
          <p:cNvPr id="5124" name="Rectangle 3"/>
          <p:cNvSpPr>
            <a:spLocks noGrp="1" noChangeArrowheads="1"/>
          </p:cNvSpPr>
          <p:nvPr>
            <p:ph type="title"/>
          </p:nvPr>
        </p:nvSpPr>
        <p:spPr/>
        <p:txBody>
          <a:bodyPr/>
          <a:lstStyle/>
          <a:p>
            <a:r>
              <a:rPr lang="en-US" smtClean="0"/>
              <a:t>U.S. natural gas production dominated by shale resources; alternative price and resource /technology assumptions could be quite different</a:t>
            </a:r>
            <a:endParaRPr lang="en-US" dirty="0"/>
          </a:p>
        </p:txBody>
      </p:sp>
      <p:sp>
        <p:nvSpPr>
          <p:cNvPr id="12" name="Text Placeholder 1"/>
          <p:cNvSpPr>
            <a:spLocks noGrp="1"/>
          </p:cNvSpPr>
          <p:nvPr>
            <p:ph type="body" sz="quarter" idx="16"/>
          </p:nvPr>
        </p:nvSpPr>
        <p:spPr/>
        <p:txBody>
          <a:bodyPr/>
          <a:lstStyle/>
          <a:p>
            <a:r>
              <a:rPr lang="en-US" smtClean="0"/>
              <a:t>Source:  EIA, Annual Energy Outlook 2016</a:t>
            </a:r>
            <a:endParaRPr lang="en-US" dirty="0"/>
          </a:p>
        </p:txBody>
      </p:sp>
      <p:sp>
        <p:nvSpPr>
          <p:cNvPr id="39" name="Slide Number Placeholder 3"/>
          <p:cNvSpPr>
            <a:spLocks noGrp="1"/>
          </p:cNvSpPr>
          <p:nvPr>
            <p:ph type="sldNum" sz="quarter" idx="4"/>
          </p:nvPr>
        </p:nvSpPr>
        <p:spPr>
          <a:xfrm>
            <a:off x="8650351" y="4807454"/>
            <a:ext cx="384175" cy="273844"/>
          </a:xfrm>
        </p:spPr>
        <p:txBody>
          <a:bodyPr/>
          <a:lstStyle/>
          <a:p>
            <a:fld id="{B3424F81-F06C-4AD8-AE56-B62176B75971}" type="slidenum">
              <a:rPr lang="en-US" smtClean="0"/>
              <a:pPr/>
              <a:t>13</a:t>
            </a:fld>
            <a:endParaRPr lang="en-US" dirty="0"/>
          </a:p>
        </p:txBody>
      </p:sp>
      <p:sp>
        <p:nvSpPr>
          <p:cNvPr id="14" name="Text Box 9"/>
          <p:cNvSpPr txBox="1">
            <a:spLocks noChangeArrowheads="1"/>
          </p:cNvSpPr>
          <p:nvPr/>
        </p:nvSpPr>
        <p:spPr bwMode="auto">
          <a:xfrm>
            <a:off x="2471759" y="1097380"/>
            <a:ext cx="2047528" cy="283210"/>
          </a:xfrm>
          <a:prstGeom prst="rect">
            <a:avLst/>
          </a:prstGeom>
          <a:noFill/>
          <a:ln w="9525" algn="ctr">
            <a:noFill/>
            <a:miter lim="800000"/>
            <a:headEnd/>
            <a:tailEnd/>
          </a:ln>
        </p:spPr>
        <p:txBody>
          <a:bodyPr/>
          <a:lstStyle/>
          <a:p>
            <a:pPr algn="r"/>
            <a:r>
              <a:rPr lang="en-US" sz="1200" dirty="0" smtClean="0">
                <a:solidFill>
                  <a:srgbClr val="000000"/>
                </a:solidFill>
                <a:cs typeface="Arial" pitchFamily="34" charset="0"/>
              </a:rPr>
              <a:t>billion cubic feet per day</a:t>
            </a:r>
            <a:endParaRPr lang="en-US" sz="1200" dirty="0">
              <a:solidFill>
                <a:srgbClr val="000000"/>
              </a:solidFill>
              <a:cs typeface="Arial" pitchFamily="34" charset="0"/>
            </a:endParaRPr>
          </a:p>
        </p:txBody>
      </p:sp>
      <p:sp>
        <p:nvSpPr>
          <p:cNvPr id="17" name="Text Box 20"/>
          <p:cNvSpPr txBox="1">
            <a:spLocks noChangeArrowheads="1"/>
          </p:cNvSpPr>
          <p:nvPr/>
        </p:nvSpPr>
        <p:spPr bwMode="auto">
          <a:xfrm>
            <a:off x="5455920" y="3100705"/>
            <a:ext cx="3130761" cy="409565"/>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srgbClr val="A33340"/>
                </a:solidFill>
              </a:rPr>
              <a:t>Low Oil and Gas Resource and Technology</a:t>
            </a:r>
            <a:endParaRPr lang="en-US" sz="1000" dirty="0">
              <a:solidFill>
                <a:srgbClr val="A33340"/>
              </a:solidFill>
            </a:endParaRPr>
          </a:p>
        </p:txBody>
      </p:sp>
      <p:sp>
        <p:nvSpPr>
          <p:cNvPr id="18" name="Text Box 20"/>
          <p:cNvSpPr txBox="1">
            <a:spLocks noChangeArrowheads="1"/>
          </p:cNvSpPr>
          <p:nvPr/>
        </p:nvSpPr>
        <p:spPr bwMode="auto">
          <a:xfrm>
            <a:off x="8177510" y="2501664"/>
            <a:ext cx="966490" cy="227805"/>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solidFill>
                  <a:schemeClr val="accent2"/>
                </a:solidFill>
              </a:rPr>
              <a:t>Low Oil Price</a:t>
            </a:r>
            <a:endParaRPr lang="en-US" sz="1000" dirty="0">
              <a:solidFill>
                <a:schemeClr val="accent2"/>
              </a:solidFill>
            </a:endParaRPr>
          </a:p>
        </p:txBody>
      </p:sp>
      <p:sp>
        <p:nvSpPr>
          <p:cNvPr id="20" name="Text Box 20"/>
          <p:cNvSpPr txBox="1">
            <a:spLocks noChangeArrowheads="1"/>
          </p:cNvSpPr>
          <p:nvPr/>
        </p:nvSpPr>
        <p:spPr bwMode="auto">
          <a:xfrm>
            <a:off x="6184462" y="1655432"/>
            <a:ext cx="1923218" cy="369926"/>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schemeClr val="accent3"/>
                </a:solidFill>
              </a:rPr>
              <a:t>High Oil and Gas Resource and Technology</a:t>
            </a:r>
            <a:endParaRPr lang="en-US" sz="1000" dirty="0">
              <a:solidFill>
                <a:schemeClr val="accent3"/>
              </a:solidFill>
            </a:endParaRPr>
          </a:p>
        </p:txBody>
      </p:sp>
      <p:sp>
        <p:nvSpPr>
          <p:cNvPr id="21" name="Text Box 20"/>
          <p:cNvSpPr txBox="1">
            <a:spLocks noChangeArrowheads="1"/>
          </p:cNvSpPr>
          <p:nvPr/>
        </p:nvSpPr>
        <p:spPr bwMode="auto">
          <a:xfrm>
            <a:off x="7428050" y="2051279"/>
            <a:ext cx="1619948" cy="409565"/>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solidFill>
                  <a:schemeClr val="accent1"/>
                </a:solidFill>
              </a:rPr>
              <a:t>High Oil Price</a:t>
            </a:r>
            <a:endParaRPr lang="en-US" sz="1000" dirty="0">
              <a:solidFill>
                <a:schemeClr val="accent1"/>
              </a:solidFill>
            </a:endParaRPr>
          </a:p>
        </p:txBody>
      </p:sp>
      <p:sp>
        <p:nvSpPr>
          <p:cNvPr id="22" name="Text Box 20"/>
          <p:cNvSpPr txBox="1">
            <a:spLocks noChangeArrowheads="1"/>
          </p:cNvSpPr>
          <p:nvPr/>
        </p:nvSpPr>
        <p:spPr bwMode="auto">
          <a:xfrm>
            <a:off x="8003357" y="2225581"/>
            <a:ext cx="1140643" cy="235263"/>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solidFill>
                  <a:srgbClr val="000000"/>
                </a:solidFill>
              </a:rPr>
              <a:t>2016 Reference</a:t>
            </a:r>
            <a:endParaRPr lang="en-US" sz="1000" dirty="0">
              <a:solidFill>
                <a:srgbClr val="000000"/>
              </a:solidFill>
            </a:endParaRPr>
          </a:p>
        </p:txBody>
      </p:sp>
      <p:sp>
        <p:nvSpPr>
          <p:cNvPr id="23" name="Text Box 20"/>
          <p:cNvSpPr txBox="1">
            <a:spLocks noChangeArrowheads="1"/>
          </p:cNvSpPr>
          <p:nvPr/>
        </p:nvSpPr>
        <p:spPr bwMode="auto">
          <a:xfrm>
            <a:off x="8003357" y="2707279"/>
            <a:ext cx="1123853" cy="249412"/>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srgbClr val="000000"/>
                </a:solidFill>
              </a:rPr>
              <a:t>2015 Reference</a:t>
            </a:r>
            <a:endParaRPr lang="en-US" sz="1000" dirty="0">
              <a:solidFill>
                <a:srgbClr val="000000"/>
              </a:solidFill>
            </a:endParaRPr>
          </a:p>
        </p:txBody>
      </p:sp>
      <p:sp>
        <p:nvSpPr>
          <p:cNvPr id="24" name="Text Box 7"/>
          <p:cNvSpPr txBox="1">
            <a:spLocks noChangeArrowheads="1"/>
          </p:cNvSpPr>
          <p:nvPr/>
        </p:nvSpPr>
        <p:spPr bwMode="auto">
          <a:xfrm>
            <a:off x="2595929" y="3577299"/>
            <a:ext cx="1672706" cy="307181"/>
          </a:xfrm>
          <a:prstGeom prst="rect">
            <a:avLst/>
          </a:prstGeom>
          <a:noFill/>
          <a:ln w="9525" algn="ctr">
            <a:noFill/>
            <a:miter lim="800000"/>
            <a:headEnd/>
            <a:tailEnd/>
          </a:ln>
        </p:spPr>
        <p:txBody>
          <a:bodyPr/>
          <a:lstStyle/>
          <a:p>
            <a:pPr algn="ctr"/>
            <a:r>
              <a:rPr lang="en-US" sz="1000" dirty="0">
                <a:solidFill>
                  <a:srgbClr val="FFFFFF"/>
                </a:solidFill>
                <a:cs typeface="Arial" pitchFamily="34" charset="0"/>
              </a:rPr>
              <a:t>Tight gas</a:t>
            </a:r>
          </a:p>
        </p:txBody>
      </p:sp>
      <p:sp>
        <p:nvSpPr>
          <p:cNvPr id="25" name="Text Box 11"/>
          <p:cNvSpPr txBox="1">
            <a:spLocks noChangeArrowheads="1"/>
          </p:cNvSpPr>
          <p:nvPr/>
        </p:nvSpPr>
        <p:spPr bwMode="auto">
          <a:xfrm>
            <a:off x="2077363" y="3742558"/>
            <a:ext cx="1887141" cy="230606"/>
          </a:xfrm>
          <a:prstGeom prst="rect">
            <a:avLst/>
          </a:prstGeom>
          <a:noFill/>
          <a:ln w="9525" algn="ctr">
            <a:noFill/>
            <a:miter lim="800000"/>
            <a:headEnd/>
            <a:tailEnd/>
          </a:ln>
        </p:spPr>
        <p:txBody>
          <a:bodyPr/>
          <a:lstStyle/>
          <a:p>
            <a:pPr algn="ctr"/>
            <a:r>
              <a:rPr lang="en-US" sz="1000" dirty="0">
                <a:solidFill>
                  <a:srgbClr val="FFFFFF"/>
                </a:solidFill>
                <a:cs typeface="Arial" pitchFamily="34" charset="0"/>
              </a:rPr>
              <a:t>Coalbed methane</a:t>
            </a:r>
          </a:p>
        </p:txBody>
      </p:sp>
      <p:sp>
        <p:nvSpPr>
          <p:cNvPr id="26" name="Text Box 14"/>
          <p:cNvSpPr txBox="1">
            <a:spLocks noChangeArrowheads="1"/>
          </p:cNvSpPr>
          <p:nvPr/>
        </p:nvSpPr>
        <p:spPr bwMode="auto">
          <a:xfrm>
            <a:off x="473891" y="3556968"/>
            <a:ext cx="1954627" cy="307181"/>
          </a:xfrm>
          <a:prstGeom prst="rect">
            <a:avLst/>
          </a:prstGeom>
          <a:noFill/>
          <a:ln w="9525" algn="ctr">
            <a:noFill/>
            <a:miter lim="800000"/>
            <a:headEnd/>
            <a:tailEnd/>
          </a:ln>
        </p:spPr>
        <p:txBody>
          <a:bodyPr/>
          <a:lstStyle/>
          <a:p>
            <a:pPr algn="ctr"/>
            <a:r>
              <a:rPr lang="en-US" sz="1000" dirty="0">
                <a:solidFill>
                  <a:srgbClr val="FFFFFF"/>
                </a:solidFill>
                <a:cs typeface="Arial" pitchFamily="34" charset="0"/>
              </a:rPr>
              <a:t>Other lower </a:t>
            </a:r>
            <a:r>
              <a:rPr lang="en-US" sz="1000" dirty="0" smtClean="0">
                <a:solidFill>
                  <a:srgbClr val="FFFFFF"/>
                </a:solidFill>
                <a:cs typeface="Arial" pitchFamily="34" charset="0"/>
              </a:rPr>
              <a:t>48</a:t>
            </a:r>
            <a:endParaRPr lang="en-US" sz="1000" dirty="0">
              <a:solidFill>
                <a:srgbClr val="FFFFFF"/>
              </a:solidFill>
              <a:cs typeface="Arial" pitchFamily="34" charset="0"/>
            </a:endParaRPr>
          </a:p>
        </p:txBody>
      </p:sp>
      <p:sp>
        <p:nvSpPr>
          <p:cNvPr id="27" name="Text Box 15"/>
          <p:cNvSpPr txBox="1">
            <a:spLocks noChangeArrowheads="1"/>
          </p:cNvSpPr>
          <p:nvPr/>
        </p:nvSpPr>
        <p:spPr bwMode="auto">
          <a:xfrm>
            <a:off x="2346365" y="2810952"/>
            <a:ext cx="1887140" cy="307181"/>
          </a:xfrm>
          <a:prstGeom prst="rect">
            <a:avLst/>
          </a:prstGeom>
          <a:noFill/>
          <a:ln w="9525" algn="ctr">
            <a:noFill/>
            <a:miter lim="800000"/>
            <a:headEnd/>
            <a:tailEnd/>
          </a:ln>
        </p:spPr>
        <p:txBody>
          <a:bodyPr/>
          <a:lstStyle/>
          <a:p>
            <a:pPr algn="ctr"/>
            <a:r>
              <a:rPr lang="en-US" sz="1000" dirty="0">
                <a:solidFill>
                  <a:srgbClr val="FFFFFF"/>
                </a:solidFill>
                <a:cs typeface="Arial" pitchFamily="34" charset="0"/>
              </a:rPr>
              <a:t>Shale gas and</a:t>
            </a:r>
          </a:p>
          <a:p>
            <a:pPr algn="ctr"/>
            <a:r>
              <a:rPr lang="en-US" sz="1000" dirty="0">
                <a:solidFill>
                  <a:srgbClr val="FFFFFF"/>
                </a:solidFill>
                <a:cs typeface="Arial" pitchFamily="34" charset="0"/>
              </a:rPr>
              <a:t>tight oil plays</a:t>
            </a:r>
          </a:p>
        </p:txBody>
      </p:sp>
      <p:sp>
        <p:nvSpPr>
          <p:cNvPr id="28" name="Text Box 6"/>
          <p:cNvSpPr txBox="1">
            <a:spLocks noChangeArrowheads="1"/>
          </p:cNvSpPr>
          <p:nvPr/>
        </p:nvSpPr>
        <p:spPr bwMode="auto">
          <a:xfrm>
            <a:off x="5703362" y="3671046"/>
            <a:ext cx="1451500" cy="233172"/>
          </a:xfrm>
          <a:prstGeom prst="rect">
            <a:avLst/>
          </a:prstGeom>
          <a:noFill/>
          <a:ln w="9525" algn="ctr">
            <a:noFill/>
            <a:miter lim="800000"/>
            <a:headEnd/>
            <a:tailEnd/>
          </a:ln>
        </p:spPr>
        <p:txBody>
          <a:bodyPr/>
          <a:lstStyle/>
          <a:p>
            <a:pPr algn="ctr"/>
            <a:r>
              <a:rPr lang="en-US" sz="1200" dirty="0">
                <a:solidFill>
                  <a:schemeClr val="bg1"/>
                </a:solidFill>
                <a:cs typeface="Arial" pitchFamily="34" charset="0"/>
              </a:rPr>
              <a:t>Alaska</a:t>
            </a:r>
          </a:p>
        </p:txBody>
      </p:sp>
      <p:sp>
        <p:nvSpPr>
          <p:cNvPr id="29" name="Text Box 15"/>
          <p:cNvSpPr txBox="1">
            <a:spLocks noChangeArrowheads="1"/>
          </p:cNvSpPr>
          <p:nvPr/>
        </p:nvSpPr>
        <p:spPr bwMode="auto">
          <a:xfrm>
            <a:off x="625839" y="3911087"/>
            <a:ext cx="1887140" cy="307181"/>
          </a:xfrm>
          <a:prstGeom prst="rect">
            <a:avLst/>
          </a:prstGeom>
          <a:noFill/>
          <a:ln w="9525" algn="ctr">
            <a:noFill/>
            <a:miter lim="800000"/>
            <a:headEnd/>
            <a:tailEnd/>
          </a:ln>
        </p:spPr>
        <p:txBody>
          <a:bodyPr/>
          <a:lstStyle/>
          <a:p>
            <a:pPr algn="ctr"/>
            <a:r>
              <a:rPr lang="en-US" sz="1000" dirty="0">
                <a:solidFill>
                  <a:schemeClr val="bg1"/>
                </a:solidFill>
                <a:cs typeface="Arial" pitchFamily="34" charset="0"/>
              </a:rPr>
              <a:t>Lower 48 offshore</a:t>
            </a:r>
          </a:p>
        </p:txBody>
      </p:sp>
      <p:cxnSp>
        <p:nvCxnSpPr>
          <p:cNvPr id="30" name="Straight Connector 29"/>
          <p:cNvCxnSpPr/>
          <p:nvPr/>
        </p:nvCxnSpPr>
        <p:spPr bwMode="auto">
          <a:xfrm flipH="1" flipV="1">
            <a:off x="2510280" y="1634959"/>
            <a:ext cx="2699" cy="2476424"/>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31" name="Text Box 9"/>
          <p:cNvSpPr txBox="1">
            <a:spLocks noChangeArrowheads="1"/>
          </p:cNvSpPr>
          <p:nvPr/>
        </p:nvSpPr>
        <p:spPr bwMode="auto">
          <a:xfrm>
            <a:off x="522117" y="1406072"/>
            <a:ext cx="2241755" cy="242699"/>
          </a:xfrm>
          <a:prstGeom prst="rect">
            <a:avLst/>
          </a:prstGeom>
          <a:noFill/>
          <a:ln w="9525" algn="ctr">
            <a:noFill/>
            <a:miter lim="800000"/>
            <a:headEnd/>
            <a:tailEnd/>
          </a:ln>
        </p:spPr>
        <p:txBody>
          <a:bodyPr/>
          <a:lstStyle/>
          <a:p>
            <a:pPr algn="ctr"/>
            <a:r>
              <a:rPr lang="en-US" sz="1000" dirty="0">
                <a:solidFill>
                  <a:srgbClr val="000000"/>
                </a:solidFill>
                <a:cs typeface="Arial" pitchFamily="34" charset="0"/>
              </a:rPr>
              <a:t>History</a:t>
            </a:r>
          </a:p>
        </p:txBody>
      </p:sp>
      <p:sp>
        <p:nvSpPr>
          <p:cNvPr id="33" name="Line 29"/>
          <p:cNvSpPr>
            <a:spLocks noChangeShapeType="1"/>
          </p:cNvSpPr>
          <p:nvPr/>
        </p:nvSpPr>
        <p:spPr bwMode="auto">
          <a:xfrm>
            <a:off x="3063474" y="3928483"/>
            <a:ext cx="0" cy="130573"/>
          </a:xfrm>
          <a:prstGeom prst="line">
            <a:avLst/>
          </a:prstGeom>
          <a:noFill/>
          <a:ln w="19050">
            <a:solidFill>
              <a:schemeClr val="bg1"/>
            </a:solidFill>
            <a:round/>
            <a:headEnd/>
            <a:tailEnd type="triangle" w="lg"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825" dirty="0">
              <a:solidFill>
                <a:srgbClr val="000000"/>
              </a:solidFill>
            </a:endParaRPr>
          </a:p>
        </p:txBody>
      </p:sp>
      <p:sp>
        <p:nvSpPr>
          <p:cNvPr id="34" name="Text Box 8"/>
          <p:cNvSpPr txBox="1">
            <a:spLocks noChangeArrowheads="1"/>
          </p:cNvSpPr>
          <p:nvPr/>
        </p:nvSpPr>
        <p:spPr bwMode="auto">
          <a:xfrm>
            <a:off x="1836652" y="1406072"/>
            <a:ext cx="2846438" cy="235404"/>
          </a:xfrm>
          <a:prstGeom prst="rect">
            <a:avLst/>
          </a:prstGeom>
          <a:noFill/>
          <a:ln w="9525" algn="ctr">
            <a:noFill/>
            <a:miter lim="800000"/>
            <a:headEnd/>
            <a:tailEnd/>
          </a:ln>
        </p:spPr>
        <p:txBody>
          <a:bodyPr/>
          <a:lstStyle/>
          <a:p>
            <a:pPr algn="ctr"/>
            <a:r>
              <a:rPr lang="en-US" sz="1000" dirty="0">
                <a:solidFill>
                  <a:srgbClr val="000000"/>
                </a:solidFill>
                <a:cs typeface="Arial" pitchFamily="34" charset="0"/>
              </a:rPr>
              <a:t>Projections</a:t>
            </a:r>
          </a:p>
        </p:txBody>
      </p:sp>
      <p:sp>
        <p:nvSpPr>
          <p:cNvPr id="38" name="Text Box 8"/>
          <p:cNvSpPr txBox="1">
            <a:spLocks noChangeArrowheads="1"/>
          </p:cNvSpPr>
          <p:nvPr/>
        </p:nvSpPr>
        <p:spPr bwMode="auto">
          <a:xfrm>
            <a:off x="4958535" y="1406072"/>
            <a:ext cx="3450336" cy="235404"/>
          </a:xfrm>
          <a:prstGeom prst="rect">
            <a:avLst/>
          </a:prstGeom>
          <a:noFill/>
          <a:ln w="9525" algn="ctr">
            <a:noFill/>
            <a:miter lim="800000"/>
            <a:headEnd/>
            <a:tailEnd/>
          </a:ln>
        </p:spPr>
        <p:txBody>
          <a:bodyPr/>
          <a:lstStyle/>
          <a:p>
            <a:pPr algn="ctr"/>
            <a:r>
              <a:rPr lang="en-US" sz="1000" dirty="0">
                <a:solidFill>
                  <a:srgbClr val="000000"/>
                </a:solidFill>
                <a:cs typeface="Arial" pitchFamily="34" charset="0"/>
              </a:rPr>
              <a:t>Projections</a:t>
            </a:r>
          </a:p>
        </p:txBody>
      </p:sp>
      <p:sp>
        <p:nvSpPr>
          <p:cNvPr id="32" name="Text Box 4"/>
          <p:cNvSpPr txBox="1">
            <a:spLocks noChangeArrowheads="1"/>
          </p:cNvSpPr>
          <p:nvPr/>
        </p:nvSpPr>
        <p:spPr bwMode="auto">
          <a:xfrm>
            <a:off x="2166200" y="1434096"/>
            <a:ext cx="6858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00" dirty="0">
                <a:solidFill>
                  <a:srgbClr val="000000"/>
                </a:solidFill>
                <a:cs typeface="Arial" pitchFamily="34" charset="0"/>
              </a:rPr>
              <a:t>2015</a:t>
            </a:r>
            <a:endParaRPr lang="en-GB" sz="1000" dirty="0">
              <a:solidFill>
                <a:srgbClr val="000000"/>
              </a:solidFill>
              <a:cs typeface="Arial" pitchFamily="34" charset="0"/>
            </a:endParaRPr>
          </a:p>
        </p:txBody>
      </p:sp>
      <p:sp>
        <p:nvSpPr>
          <p:cNvPr id="40" name="Text Box 6"/>
          <p:cNvSpPr txBox="1">
            <a:spLocks noChangeArrowheads="1"/>
          </p:cNvSpPr>
          <p:nvPr/>
        </p:nvSpPr>
        <p:spPr bwMode="auto">
          <a:xfrm>
            <a:off x="3002813" y="3810712"/>
            <a:ext cx="1451500" cy="233172"/>
          </a:xfrm>
          <a:prstGeom prst="rect">
            <a:avLst/>
          </a:prstGeom>
          <a:noFill/>
          <a:ln w="9525" algn="ctr">
            <a:noFill/>
            <a:miter lim="800000"/>
            <a:headEnd/>
            <a:tailEnd/>
          </a:ln>
        </p:spPr>
        <p:txBody>
          <a:bodyPr/>
          <a:lstStyle/>
          <a:p>
            <a:pPr algn="ctr"/>
            <a:r>
              <a:rPr lang="en-US" sz="1000" dirty="0">
                <a:solidFill>
                  <a:schemeClr val="bg1"/>
                </a:solidFill>
                <a:cs typeface="Arial" pitchFamily="34" charset="0"/>
              </a:rPr>
              <a:t>Alaska</a:t>
            </a:r>
          </a:p>
        </p:txBody>
      </p:sp>
      <p:sp>
        <p:nvSpPr>
          <p:cNvPr id="41" name="Line 29"/>
          <p:cNvSpPr>
            <a:spLocks noChangeShapeType="1"/>
          </p:cNvSpPr>
          <p:nvPr/>
        </p:nvSpPr>
        <p:spPr bwMode="auto">
          <a:xfrm flipH="1">
            <a:off x="3562916" y="3971285"/>
            <a:ext cx="7860" cy="140098"/>
          </a:xfrm>
          <a:prstGeom prst="line">
            <a:avLst/>
          </a:prstGeom>
          <a:noFill/>
          <a:ln w="19050">
            <a:solidFill>
              <a:schemeClr val="accent4"/>
            </a:solidFill>
            <a:round/>
            <a:headEnd/>
            <a:tailEnd type="triangle" w="lg"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dirty="0">
              <a:solidFill>
                <a:srgbClr val="000000"/>
              </a:solidFill>
            </a:endParaRPr>
          </a:p>
        </p:txBody>
      </p:sp>
      <p:sp>
        <p:nvSpPr>
          <p:cNvPr id="42" name="Text Box 14"/>
          <p:cNvSpPr txBox="1">
            <a:spLocks noChangeArrowheads="1"/>
          </p:cNvSpPr>
          <p:nvPr/>
        </p:nvSpPr>
        <p:spPr bwMode="auto">
          <a:xfrm>
            <a:off x="439323" y="3671622"/>
            <a:ext cx="1954627" cy="307181"/>
          </a:xfrm>
          <a:prstGeom prst="rect">
            <a:avLst/>
          </a:prstGeom>
          <a:noFill/>
          <a:ln w="9525" algn="ctr">
            <a:noFill/>
            <a:miter lim="800000"/>
            <a:headEnd/>
            <a:tailEnd/>
          </a:ln>
        </p:spPr>
        <p:txBody>
          <a:bodyPr/>
          <a:lstStyle/>
          <a:p>
            <a:pPr algn="ctr"/>
            <a:r>
              <a:rPr lang="en-US" sz="1000" dirty="0" smtClean="0">
                <a:solidFill>
                  <a:srgbClr val="FFFFFF"/>
                </a:solidFill>
                <a:cs typeface="Arial" pitchFamily="34" charset="0"/>
              </a:rPr>
              <a:t>onshore</a:t>
            </a:r>
            <a:endParaRPr lang="en-US" sz="1000" dirty="0">
              <a:solidFill>
                <a:srgbClr val="FFFFFF"/>
              </a:solidFill>
              <a:cs typeface="Arial" pitchFamily="34" charset="0"/>
            </a:endParaRPr>
          </a:p>
        </p:txBody>
      </p:sp>
    </p:spTree>
    <p:extLst>
      <p:ext uri="{BB962C8B-B14F-4D97-AF65-F5344CB8AC3E}">
        <p14:creationId xmlns:p14="http://schemas.microsoft.com/office/powerpoint/2010/main" val="7817492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782707520"/>
              </p:ext>
            </p:extLst>
          </p:nvPr>
        </p:nvGraphicFramePr>
        <p:xfrm>
          <a:off x="597159" y="1311275"/>
          <a:ext cx="8089641"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p:txBody>
          <a:bodyPr/>
          <a:lstStyle/>
          <a:p>
            <a:r>
              <a:rPr lang="en-US" smtClean="0"/>
              <a:t>U.S. dry gas consumption</a:t>
            </a:r>
          </a:p>
          <a:p>
            <a:r>
              <a:rPr lang="en-US" smtClean="0"/>
              <a:t>trillion cubic feet</a:t>
            </a:r>
            <a:endParaRPr lang="en-GB" dirty="0" smtClean="0"/>
          </a:p>
        </p:txBody>
      </p:sp>
      <p:sp>
        <p:nvSpPr>
          <p:cNvPr id="45" name="Text Placeholder 41"/>
          <p:cNvSpPr>
            <a:spLocks noGrp="1"/>
          </p:cNvSpPr>
          <p:nvPr>
            <p:ph type="body" sz="quarter" idx="14"/>
          </p:nvPr>
        </p:nvSpPr>
        <p:spPr>
          <a:xfrm>
            <a:off x="4800600" y="840140"/>
            <a:ext cx="3680927" cy="411480"/>
          </a:xfrm>
        </p:spPr>
        <p:txBody>
          <a:bodyPr/>
          <a:lstStyle/>
          <a:p>
            <a:endParaRPr lang="en-US" dirty="0" smtClean="0"/>
          </a:p>
          <a:p>
            <a:endParaRPr lang="en-US" dirty="0" smtClean="0"/>
          </a:p>
          <a:p>
            <a:r>
              <a:rPr lang="en-US" dirty="0" smtClean="0"/>
              <a:t>billion cubic feet per day</a:t>
            </a:r>
            <a:endParaRPr lang="en-GB" dirty="0" smtClean="0"/>
          </a:p>
        </p:txBody>
      </p:sp>
      <p:sp>
        <p:nvSpPr>
          <p:cNvPr id="64" name="Footer Placeholder 2"/>
          <p:cNvSpPr>
            <a:spLocks noGrp="1"/>
          </p:cNvSpPr>
          <p:nvPr>
            <p:ph type="ftr" sz="quarter" idx="17"/>
          </p:nvPr>
        </p:nvSpPr>
        <p:spPr>
          <a:xfrm>
            <a:off x="666750" y="4793456"/>
            <a:ext cx="4925976" cy="295275"/>
          </a:xfrm>
        </p:spPr>
        <p:txBody>
          <a:bodyPr/>
          <a:lstStyle/>
          <a:p>
            <a:pPr>
              <a:defRPr/>
            </a:pPr>
            <a:r>
              <a:rPr lang="en-US" sz="900"/>
              <a:t>Adam Sieminski, University of Tulsa</a:t>
            </a:r>
          </a:p>
          <a:p>
            <a:pPr>
              <a:defRPr/>
            </a:pPr>
            <a:r>
              <a:rPr lang="en-US" sz="900"/>
              <a:t>October 26, 2016</a:t>
            </a:r>
            <a:endParaRPr lang="en-US" sz="900" dirty="0"/>
          </a:p>
        </p:txBody>
      </p:sp>
      <p:sp>
        <p:nvSpPr>
          <p:cNvPr id="39" name="Title 38"/>
          <p:cNvSpPr>
            <a:spLocks noGrp="1"/>
          </p:cNvSpPr>
          <p:nvPr>
            <p:ph type="title"/>
          </p:nvPr>
        </p:nvSpPr>
        <p:spPr/>
        <p:txBody>
          <a:bodyPr/>
          <a:lstStyle/>
          <a:p>
            <a:r>
              <a:rPr lang="en-US" dirty="0" smtClean="0"/>
              <a:t>Natural gas consumption growth is led by electricity generation and industrial uses; natural gas use rises in all sectors except residential</a:t>
            </a:r>
            <a:endParaRPr lang="en-US" dirty="0"/>
          </a:p>
        </p:txBody>
      </p:sp>
      <p:sp>
        <p:nvSpPr>
          <p:cNvPr id="32" name="Text Placeholder 31"/>
          <p:cNvSpPr>
            <a:spLocks noGrp="1"/>
          </p:cNvSpPr>
          <p:nvPr>
            <p:ph type="body" sz="quarter" idx="18"/>
          </p:nvPr>
        </p:nvSpPr>
        <p:spPr/>
        <p:txBody>
          <a:bodyPr/>
          <a:lstStyle/>
          <a:p>
            <a:r>
              <a:rPr lang="en-US" smtClean="0"/>
              <a:t>Source:  EIA, Annual Energy Outlook 2016</a:t>
            </a:r>
            <a:endParaRPr lang="en-US" dirty="0"/>
          </a:p>
        </p:txBody>
      </p:sp>
      <p:sp>
        <p:nvSpPr>
          <p:cNvPr id="3" name="Slide Number Placeholder 2"/>
          <p:cNvSpPr>
            <a:spLocks noGrp="1"/>
          </p:cNvSpPr>
          <p:nvPr>
            <p:ph type="sldNum" sz="quarter" idx="4"/>
          </p:nvPr>
        </p:nvSpPr>
        <p:spPr>
          <a:xfrm>
            <a:off x="8651435" y="4808538"/>
            <a:ext cx="384175" cy="273844"/>
          </a:xfrm>
        </p:spPr>
        <p:txBody>
          <a:bodyPr/>
          <a:lstStyle/>
          <a:p>
            <a:fld id="{2D80C5C9-96E0-47EC-B500-37C5FE284639}" type="slidenum">
              <a:rPr lang="en-US" smtClean="0"/>
              <a:pPr/>
              <a:t>14</a:t>
            </a:fld>
            <a:endParaRPr lang="en-US" dirty="0"/>
          </a:p>
        </p:txBody>
      </p:sp>
      <p:sp>
        <p:nvSpPr>
          <p:cNvPr id="10" name="Text Box 9"/>
          <p:cNvSpPr txBox="1">
            <a:spLocks noChangeArrowheads="1"/>
          </p:cNvSpPr>
          <p:nvPr/>
        </p:nvSpPr>
        <p:spPr bwMode="auto">
          <a:xfrm>
            <a:off x="2669635" y="1407370"/>
            <a:ext cx="3720830" cy="208058"/>
          </a:xfrm>
          <a:prstGeom prst="rect">
            <a:avLst/>
          </a:prstGeom>
          <a:noFill/>
          <a:ln w="9525" algn="ctr">
            <a:noFill/>
            <a:miter lim="800000"/>
            <a:headEnd/>
            <a:tailEnd/>
          </a:ln>
        </p:spPr>
        <p:txBody>
          <a:bodyPr/>
          <a:lstStyle/>
          <a:p>
            <a:pPr algn="ctr"/>
            <a:r>
              <a:rPr lang="en-US" sz="1200" dirty="0">
                <a:solidFill>
                  <a:srgbClr val="000000"/>
                </a:solidFill>
              </a:rPr>
              <a:t>Projections</a:t>
            </a:r>
          </a:p>
        </p:txBody>
      </p:sp>
      <p:sp>
        <p:nvSpPr>
          <p:cNvPr id="11" name="Text Box 10"/>
          <p:cNvSpPr txBox="1">
            <a:spLocks noChangeArrowheads="1"/>
          </p:cNvSpPr>
          <p:nvPr/>
        </p:nvSpPr>
        <p:spPr bwMode="auto">
          <a:xfrm>
            <a:off x="1144824" y="1407370"/>
            <a:ext cx="1510220" cy="208058"/>
          </a:xfrm>
          <a:prstGeom prst="rect">
            <a:avLst/>
          </a:prstGeom>
          <a:noFill/>
          <a:ln w="9525" algn="ctr">
            <a:noFill/>
            <a:miter lim="800000"/>
            <a:headEnd/>
            <a:tailEnd/>
          </a:ln>
        </p:spPr>
        <p:txBody>
          <a:bodyPr/>
          <a:lstStyle/>
          <a:p>
            <a:pPr algn="ctr"/>
            <a:r>
              <a:rPr lang="en-US" sz="1200" dirty="0">
                <a:solidFill>
                  <a:srgbClr val="000000"/>
                </a:solidFill>
              </a:rPr>
              <a:t>History</a:t>
            </a:r>
          </a:p>
        </p:txBody>
      </p:sp>
      <p:cxnSp>
        <p:nvCxnSpPr>
          <p:cNvPr id="13" name="Straight Connector 12"/>
          <p:cNvCxnSpPr/>
          <p:nvPr/>
        </p:nvCxnSpPr>
        <p:spPr bwMode="auto">
          <a:xfrm flipV="1">
            <a:off x="2753235" y="1642835"/>
            <a:ext cx="3090" cy="2100502"/>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
        <p:nvSpPr>
          <p:cNvPr id="15" name="TextBox 14"/>
          <p:cNvSpPr txBox="1"/>
          <p:nvPr/>
        </p:nvSpPr>
        <p:spPr bwMode="auto">
          <a:xfrm>
            <a:off x="5953966" y="1730997"/>
            <a:ext cx="847989" cy="207749"/>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dirty="0">
                <a:solidFill>
                  <a:srgbClr val="000000"/>
                </a:solidFill>
                <a:ea typeface="Times New Roman" charset="0"/>
                <a:cs typeface="Times New Roman" charset="0"/>
              </a:rPr>
              <a:t>Electric power</a:t>
            </a:r>
          </a:p>
        </p:txBody>
      </p:sp>
      <p:sp>
        <p:nvSpPr>
          <p:cNvPr id="16" name="TextBox 15"/>
          <p:cNvSpPr txBox="1"/>
          <p:nvPr/>
        </p:nvSpPr>
        <p:spPr bwMode="auto">
          <a:xfrm>
            <a:off x="5036667" y="1730997"/>
            <a:ext cx="1138581" cy="207749"/>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050" dirty="0">
                <a:solidFill>
                  <a:srgbClr val="000000"/>
                </a:solidFill>
                <a:ea typeface="Times New Roman" charset="0"/>
                <a:cs typeface="Times New Roman" charset="0"/>
              </a:rPr>
              <a:t>Industrial</a:t>
            </a:r>
            <a:r>
              <a:rPr lang="en-US" sz="1050" dirty="0" smtClean="0">
                <a:solidFill>
                  <a:srgbClr val="000000"/>
                </a:solidFill>
                <a:ea typeface="Times New Roman" charset="0"/>
                <a:cs typeface="Times New Roman" charset="0"/>
              </a:rPr>
              <a:t>**</a:t>
            </a:r>
            <a:endParaRPr lang="en-US" sz="1050" dirty="0">
              <a:solidFill>
                <a:srgbClr val="000000"/>
              </a:solidFill>
              <a:ea typeface="Times New Roman" charset="0"/>
              <a:cs typeface="Times New Roman" charset="0"/>
            </a:endParaRPr>
          </a:p>
        </p:txBody>
      </p:sp>
      <p:sp>
        <p:nvSpPr>
          <p:cNvPr id="18" name="TextBox 17"/>
          <p:cNvSpPr txBox="1"/>
          <p:nvPr/>
        </p:nvSpPr>
        <p:spPr bwMode="auto">
          <a:xfrm>
            <a:off x="1781999" y="1730997"/>
            <a:ext cx="670055" cy="207749"/>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dirty="0">
                <a:solidFill>
                  <a:srgbClr val="000000"/>
                </a:solidFill>
                <a:ea typeface="Times New Roman" charset="0"/>
                <a:cs typeface="Times New Roman" charset="0"/>
              </a:rPr>
              <a:t>Residential</a:t>
            </a:r>
          </a:p>
        </p:txBody>
      </p:sp>
      <p:sp>
        <p:nvSpPr>
          <p:cNvPr id="19" name="TextBox 18"/>
          <p:cNvSpPr txBox="1"/>
          <p:nvPr/>
        </p:nvSpPr>
        <p:spPr bwMode="auto">
          <a:xfrm>
            <a:off x="3794755" y="1730997"/>
            <a:ext cx="915315" cy="207749"/>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dirty="0">
                <a:solidFill>
                  <a:srgbClr val="000000"/>
                </a:solidFill>
                <a:ea typeface="Times New Roman" charset="0"/>
                <a:cs typeface="Times New Roman" charset="0"/>
              </a:rPr>
              <a:t>Transportation</a:t>
            </a:r>
            <a:r>
              <a:rPr lang="en-US" sz="900" dirty="0" smtClean="0">
                <a:solidFill>
                  <a:srgbClr val="000000"/>
                </a:solidFill>
                <a:ea typeface="Times New Roman" charset="0"/>
                <a:cs typeface="Times New Roman" charset="0"/>
              </a:rPr>
              <a:t>*</a:t>
            </a:r>
            <a:endParaRPr lang="en-US" sz="900" dirty="0">
              <a:solidFill>
                <a:srgbClr val="000000"/>
              </a:solidFill>
              <a:ea typeface="Times New Roman" charset="0"/>
              <a:cs typeface="Times New Roman" charset="0"/>
            </a:endParaRPr>
          </a:p>
        </p:txBody>
      </p:sp>
      <p:sp>
        <p:nvSpPr>
          <p:cNvPr id="22" name="Text Box 4"/>
          <p:cNvSpPr txBox="1">
            <a:spLocks noChangeArrowheads="1"/>
          </p:cNvSpPr>
          <p:nvPr/>
        </p:nvSpPr>
        <p:spPr bwMode="auto">
          <a:xfrm>
            <a:off x="7450408" y="2803634"/>
            <a:ext cx="40005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12.6</a:t>
            </a:r>
            <a:endParaRPr lang="en-GB" sz="1050" dirty="0">
              <a:solidFill>
                <a:srgbClr val="FFFFFF"/>
              </a:solidFill>
              <a:cs typeface="Arial" pitchFamily="34" charset="0"/>
            </a:endParaRPr>
          </a:p>
        </p:txBody>
      </p:sp>
      <p:sp>
        <p:nvSpPr>
          <p:cNvPr id="23" name="Text Box 4"/>
          <p:cNvSpPr txBox="1">
            <a:spLocks noChangeArrowheads="1"/>
          </p:cNvSpPr>
          <p:nvPr/>
        </p:nvSpPr>
        <p:spPr bwMode="auto">
          <a:xfrm>
            <a:off x="7478983" y="3518171"/>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4.6</a:t>
            </a:r>
            <a:endParaRPr lang="en-GB" sz="1050" dirty="0">
              <a:solidFill>
                <a:srgbClr val="FFFFFF"/>
              </a:solidFill>
              <a:cs typeface="Arial" pitchFamily="34" charset="0"/>
            </a:endParaRPr>
          </a:p>
        </p:txBody>
      </p:sp>
      <p:sp>
        <p:nvSpPr>
          <p:cNvPr id="24" name="Text Box 4"/>
          <p:cNvSpPr txBox="1">
            <a:spLocks noChangeArrowheads="1"/>
          </p:cNvSpPr>
          <p:nvPr/>
        </p:nvSpPr>
        <p:spPr bwMode="auto">
          <a:xfrm>
            <a:off x="7478983" y="3146246"/>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1.7</a:t>
            </a:r>
            <a:endParaRPr lang="en-GB" sz="1050" dirty="0">
              <a:solidFill>
                <a:srgbClr val="FFFFFF"/>
              </a:solidFill>
              <a:cs typeface="Arial" pitchFamily="34" charset="0"/>
            </a:endParaRPr>
          </a:p>
        </p:txBody>
      </p:sp>
      <p:sp>
        <p:nvSpPr>
          <p:cNvPr id="25" name="Text Box 4"/>
          <p:cNvSpPr txBox="1">
            <a:spLocks noChangeArrowheads="1"/>
          </p:cNvSpPr>
          <p:nvPr/>
        </p:nvSpPr>
        <p:spPr bwMode="auto">
          <a:xfrm>
            <a:off x="7478983" y="2156707"/>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11.2</a:t>
            </a:r>
            <a:endParaRPr lang="en-GB" sz="1050" dirty="0">
              <a:solidFill>
                <a:srgbClr val="FFFFFF"/>
              </a:solidFill>
              <a:cs typeface="Arial" pitchFamily="34" charset="0"/>
            </a:endParaRPr>
          </a:p>
        </p:txBody>
      </p:sp>
      <p:sp>
        <p:nvSpPr>
          <p:cNvPr id="26" name="Text Box 4"/>
          <p:cNvSpPr txBox="1">
            <a:spLocks noChangeArrowheads="1"/>
          </p:cNvSpPr>
          <p:nvPr/>
        </p:nvSpPr>
        <p:spPr bwMode="auto">
          <a:xfrm>
            <a:off x="7478983" y="3313997"/>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3.7</a:t>
            </a:r>
            <a:endParaRPr lang="en-GB" sz="1050" dirty="0">
              <a:solidFill>
                <a:srgbClr val="FFFFFF"/>
              </a:solidFill>
              <a:cs typeface="Arial" pitchFamily="34" charset="0"/>
            </a:endParaRPr>
          </a:p>
        </p:txBody>
      </p:sp>
      <p:sp>
        <p:nvSpPr>
          <p:cNvPr id="27" name="Text Box 4"/>
          <p:cNvSpPr txBox="1">
            <a:spLocks noChangeArrowheads="1"/>
          </p:cNvSpPr>
          <p:nvPr/>
        </p:nvSpPr>
        <p:spPr bwMode="auto">
          <a:xfrm>
            <a:off x="2125751" y="2912082"/>
            <a:ext cx="40005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9.1</a:t>
            </a:r>
            <a:endParaRPr lang="en-GB" sz="1050" dirty="0">
              <a:solidFill>
                <a:srgbClr val="FFFFFF"/>
              </a:solidFill>
              <a:cs typeface="Arial" pitchFamily="34" charset="0"/>
            </a:endParaRPr>
          </a:p>
        </p:txBody>
      </p:sp>
      <p:sp>
        <p:nvSpPr>
          <p:cNvPr id="28" name="Text Box 4"/>
          <p:cNvSpPr txBox="1">
            <a:spLocks noChangeArrowheads="1"/>
          </p:cNvSpPr>
          <p:nvPr/>
        </p:nvSpPr>
        <p:spPr bwMode="auto">
          <a:xfrm>
            <a:off x="2154326" y="3533039"/>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4.6</a:t>
            </a:r>
            <a:endParaRPr lang="en-GB" sz="1050" dirty="0">
              <a:solidFill>
                <a:srgbClr val="FFFFFF"/>
              </a:solidFill>
              <a:cs typeface="Arial" pitchFamily="34" charset="0"/>
            </a:endParaRPr>
          </a:p>
        </p:txBody>
      </p:sp>
      <p:sp>
        <p:nvSpPr>
          <p:cNvPr id="29" name="Text Box 4"/>
          <p:cNvSpPr txBox="1">
            <a:spLocks noChangeArrowheads="1"/>
          </p:cNvSpPr>
          <p:nvPr/>
        </p:nvSpPr>
        <p:spPr bwMode="auto">
          <a:xfrm>
            <a:off x="2163657" y="3205375"/>
            <a:ext cx="342900" cy="207951"/>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900" dirty="0">
                <a:solidFill>
                  <a:srgbClr val="FFFFFF"/>
                </a:solidFill>
                <a:cs typeface="Arial" pitchFamily="34" charset="0"/>
              </a:rPr>
              <a:t>0.9</a:t>
            </a:r>
            <a:endParaRPr lang="en-GB" sz="900" dirty="0">
              <a:solidFill>
                <a:srgbClr val="FFFFFF"/>
              </a:solidFill>
              <a:cs typeface="Arial" pitchFamily="34" charset="0"/>
            </a:endParaRPr>
          </a:p>
        </p:txBody>
      </p:sp>
      <p:sp>
        <p:nvSpPr>
          <p:cNvPr id="30" name="Text Box 4"/>
          <p:cNvSpPr txBox="1">
            <a:spLocks noChangeArrowheads="1"/>
          </p:cNvSpPr>
          <p:nvPr/>
        </p:nvSpPr>
        <p:spPr bwMode="auto">
          <a:xfrm>
            <a:off x="2154326" y="2436588"/>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9.6</a:t>
            </a:r>
            <a:endParaRPr lang="en-GB" sz="1050" dirty="0">
              <a:solidFill>
                <a:srgbClr val="FFFFFF"/>
              </a:solidFill>
              <a:cs typeface="Arial" pitchFamily="34" charset="0"/>
            </a:endParaRPr>
          </a:p>
        </p:txBody>
      </p:sp>
      <p:sp>
        <p:nvSpPr>
          <p:cNvPr id="31" name="Text Box 4"/>
          <p:cNvSpPr txBox="1">
            <a:spLocks noChangeArrowheads="1"/>
          </p:cNvSpPr>
          <p:nvPr/>
        </p:nvSpPr>
        <p:spPr bwMode="auto">
          <a:xfrm>
            <a:off x="2154326" y="3328150"/>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3.2</a:t>
            </a:r>
            <a:endParaRPr lang="en-GB" sz="1050" dirty="0">
              <a:solidFill>
                <a:srgbClr val="FFFFFF"/>
              </a:solidFill>
              <a:cs typeface="Arial" pitchFamily="34" charset="0"/>
            </a:endParaRPr>
          </a:p>
        </p:txBody>
      </p:sp>
      <p:sp>
        <p:nvSpPr>
          <p:cNvPr id="36" name="TextBox 35"/>
          <p:cNvSpPr txBox="1"/>
          <p:nvPr/>
        </p:nvSpPr>
        <p:spPr bwMode="auto">
          <a:xfrm>
            <a:off x="4099877" y="4530268"/>
            <a:ext cx="3826115" cy="173124"/>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825" i="1" dirty="0" smtClean="0">
                <a:solidFill>
                  <a:srgbClr val="000000"/>
                </a:solidFill>
                <a:ea typeface="Times New Roman" charset="0"/>
                <a:cs typeface="Times New Roman" charset="0"/>
              </a:rPr>
              <a:t>**</a:t>
            </a:r>
            <a:r>
              <a:rPr lang="en-US" sz="825" i="1" dirty="0">
                <a:solidFill>
                  <a:srgbClr val="000000"/>
                </a:solidFill>
                <a:ea typeface="Times New Roman" charset="0"/>
                <a:cs typeface="Times New Roman" charset="0"/>
              </a:rPr>
              <a:t>Includes combined heat-and-power and lease, plant, and export liquefaction fuel</a:t>
            </a:r>
          </a:p>
        </p:txBody>
      </p:sp>
      <p:sp>
        <p:nvSpPr>
          <p:cNvPr id="2" name="Rectangle 1"/>
          <p:cNvSpPr/>
          <p:nvPr/>
        </p:nvSpPr>
        <p:spPr>
          <a:xfrm>
            <a:off x="1652970" y="1755105"/>
            <a:ext cx="100584" cy="1121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Rectangle 54"/>
          <p:cNvSpPr/>
          <p:nvPr/>
        </p:nvSpPr>
        <p:spPr>
          <a:xfrm>
            <a:off x="2626245" y="1755105"/>
            <a:ext cx="100584" cy="1121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6" name="Rectangle 55"/>
          <p:cNvSpPr/>
          <p:nvPr/>
        </p:nvSpPr>
        <p:spPr>
          <a:xfrm>
            <a:off x="3654799" y="1755105"/>
            <a:ext cx="100584" cy="112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Rectangle 56"/>
          <p:cNvSpPr/>
          <p:nvPr/>
        </p:nvSpPr>
        <p:spPr>
          <a:xfrm>
            <a:off x="4906966" y="1755105"/>
            <a:ext cx="100584" cy="112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Rectangle 57"/>
          <p:cNvSpPr/>
          <p:nvPr/>
        </p:nvSpPr>
        <p:spPr>
          <a:xfrm>
            <a:off x="5816750" y="1755105"/>
            <a:ext cx="100584" cy="112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3"/>
          <p:cNvSpPr/>
          <p:nvPr/>
        </p:nvSpPr>
        <p:spPr>
          <a:xfrm>
            <a:off x="2736716" y="1730998"/>
            <a:ext cx="134684" cy="15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Box 16"/>
          <p:cNvSpPr txBox="1"/>
          <p:nvPr/>
        </p:nvSpPr>
        <p:spPr bwMode="auto">
          <a:xfrm>
            <a:off x="2751261" y="1730997"/>
            <a:ext cx="721351" cy="207749"/>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dirty="0">
                <a:solidFill>
                  <a:srgbClr val="000000"/>
                </a:solidFill>
                <a:ea typeface="Times New Roman" charset="0"/>
                <a:cs typeface="Times New Roman" charset="0"/>
              </a:rPr>
              <a:t>Commercial</a:t>
            </a:r>
          </a:p>
        </p:txBody>
      </p:sp>
      <p:cxnSp>
        <p:nvCxnSpPr>
          <p:cNvPr id="60" name="Straight Connector 59"/>
          <p:cNvCxnSpPr/>
          <p:nvPr/>
        </p:nvCxnSpPr>
        <p:spPr>
          <a:xfrm>
            <a:off x="8083833" y="3749429"/>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083833" y="2982152"/>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83833" y="3357116"/>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83833" y="2594466"/>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083833" y="2786663"/>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083833" y="3172562"/>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083833" y="3551960"/>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 Box 4"/>
          <p:cNvSpPr txBox="1">
            <a:spLocks noChangeArrowheads="1"/>
          </p:cNvSpPr>
          <p:nvPr/>
        </p:nvSpPr>
        <p:spPr bwMode="auto">
          <a:xfrm>
            <a:off x="6551794" y="2803634"/>
            <a:ext cx="40005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12.5</a:t>
            </a:r>
            <a:endParaRPr lang="en-GB" sz="1050" dirty="0">
              <a:solidFill>
                <a:srgbClr val="FFFFFF"/>
              </a:solidFill>
              <a:cs typeface="Arial" pitchFamily="34" charset="0"/>
            </a:endParaRPr>
          </a:p>
        </p:txBody>
      </p:sp>
      <p:sp>
        <p:nvSpPr>
          <p:cNvPr id="47" name="Text Box 4"/>
          <p:cNvSpPr txBox="1">
            <a:spLocks noChangeArrowheads="1"/>
          </p:cNvSpPr>
          <p:nvPr/>
        </p:nvSpPr>
        <p:spPr bwMode="auto">
          <a:xfrm>
            <a:off x="6580369" y="3527914"/>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4.6</a:t>
            </a:r>
            <a:endParaRPr lang="en-GB" sz="1050" dirty="0">
              <a:solidFill>
                <a:srgbClr val="FFFFFF"/>
              </a:solidFill>
              <a:cs typeface="Arial" pitchFamily="34" charset="0"/>
            </a:endParaRPr>
          </a:p>
        </p:txBody>
      </p:sp>
      <p:sp>
        <p:nvSpPr>
          <p:cNvPr id="48" name="Text Box 4"/>
          <p:cNvSpPr txBox="1">
            <a:spLocks noChangeArrowheads="1"/>
          </p:cNvSpPr>
          <p:nvPr/>
        </p:nvSpPr>
        <p:spPr bwMode="auto">
          <a:xfrm>
            <a:off x="6580369" y="3157982"/>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1.7</a:t>
            </a:r>
            <a:endParaRPr lang="en-GB" sz="1050" dirty="0">
              <a:solidFill>
                <a:srgbClr val="FFFFFF"/>
              </a:solidFill>
              <a:cs typeface="Arial" pitchFamily="34" charset="0"/>
            </a:endParaRPr>
          </a:p>
        </p:txBody>
      </p:sp>
      <p:sp>
        <p:nvSpPr>
          <p:cNvPr id="49" name="Text Box 4"/>
          <p:cNvSpPr txBox="1">
            <a:spLocks noChangeArrowheads="1"/>
          </p:cNvSpPr>
          <p:nvPr/>
        </p:nvSpPr>
        <p:spPr bwMode="auto">
          <a:xfrm>
            <a:off x="6580369" y="2152763"/>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12.0</a:t>
            </a:r>
            <a:endParaRPr lang="en-GB" sz="1050" dirty="0">
              <a:solidFill>
                <a:srgbClr val="FFFFFF"/>
              </a:solidFill>
              <a:cs typeface="Arial" pitchFamily="34" charset="0"/>
            </a:endParaRPr>
          </a:p>
        </p:txBody>
      </p:sp>
      <p:sp>
        <p:nvSpPr>
          <p:cNvPr id="50" name="Text Box 4"/>
          <p:cNvSpPr txBox="1">
            <a:spLocks noChangeArrowheads="1"/>
          </p:cNvSpPr>
          <p:nvPr/>
        </p:nvSpPr>
        <p:spPr bwMode="auto">
          <a:xfrm>
            <a:off x="6580369" y="3314690"/>
            <a:ext cx="342900" cy="231034"/>
          </a:xfrm>
          <a:prstGeom prst="rect">
            <a:avLst/>
          </a:prstGeom>
          <a:noFill/>
          <a:ln w="9525">
            <a:noFill/>
            <a:miter lim="800000"/>
            <a:headEnd/>
            <a:tailEnd/>
          </a:ln>
        </p:spPr>
        <p:txBody>
          <a:bodyPr lIns="0" tIns="34390" rIns="0" bIns="34390">
            <a:spAutoFit/>
          </a:bodyPr>
          <a:lstStyle/>
          <a:p>
            <a:pPr algn="ctr" eaLnBrk="0" hangingPunct="0">
              <a:spcBef>
                <a:spcPct val="50000"/>
              </a:spcBef>
              <a:buFont typeface="Wingdings" pitchFamily="2" charset="2"/>
              <a:buNone/>
            </a:pPr>
            <a:r>
              <a:rPr lang="en-US" sz="1050" dirty="0">
                <a:solidFill>
                  <a:srgbClr val="FFFFFF"/>
                </a:solidFill>
                <a:cs typeface="Arial" pitchFamily="34" charset="0"/>
              </a:rPr>
              <a:t>3.7</a:t>
            </a:r>
            <a:endParaRPr lang="en-GB" sz="1050" dirty="0">
              <a:solidFill>
                <a:srgbClr val="FFFFFF"/>
              </a:solidFill>
              <a:cs typeface="Arial" pitchFamily="34" charset="0"/>
            </a:endParaRPr>
          </a:p>
        </p:txBody>
      </p:sp>
      <p:sp>
        <p:nvSpPr>
          <p:cNvPr id="51" name="TextBox 50"/>
          <p:cNvSpPr txBox="1"/>
          <p:nvPr/>
        </p:nvSpPr>
        <p:spPr>
          <a:xfrm>
            <a:off x="6633420" y="4121101"/>
            <a:ext cx="1265546" cy="276999"/>
          </a:xfrm>
          <a:prstGeom prst="rect">
            <a:avLst/>
          </a:prstGeom>
          <a:noFill/>
        </p:spPr>
        <p:txBody>
          <a:bodyPr wrap="square" rtlCol="0">
            <a:spAutoFit/>
          </a:bodyPr>
          <a:lstStyle/>
          <a:p>
            <a:pPr algn="ctr"/>
            <a:r>
              <a:rPr lang="en-US" sz="1200" dirty="0">
                <a:solidFill>
                  <a:srgbClr val="000000"/>
                </a:solidFill>
              </a:rPr>
              <a:t>2040</a:t>
            </a:r>
          </a:p>
        </p:txBody>
      </p:sp>
      <p:cxnSp>
        <p:nvCxnSpPr>
          <p:cNvPr id="52" name="Straight Connector 51"/>
          <p:cNvCxnSpPr/>
          <p:nvPr/>
        </p:nvCxnSpPr>
        <p:spPr>
          <a:xfrm>
            <a:off x="6429270" y="4111840"/>
            <a:ext cx="1496722" cy="2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905125" y="4108646"/>
            <a:ext cx="1552094" cy="2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048399" y="4129800"/>
            <a:ext cx="1265546" cy="276999"/>
          </a:xfrm>
          <a:prstGeom prst="rect">
            <a:avLst/>
          </a:prstGeom>
          <a:noFill/>
        </p:spPr>
        <p:txBody>
          <a:bodyPr wrap="square" rtlCol="0">
            <a:spAutoFit/>
          </a:bodyPr>
          <a:lstStyle/>
          <a:p>
            <a:pPr algn="ctr"/>
            <a:r>
              <a:rPr lang="en-US" sz="1200" dirty="0">
                <a:solidFill>
                  <a:srgbClr val="000000"/>
                </a:solidFill>
              </a:rPr>
              <a:t>2020</a:t>
            </a:r>
          </a:p>
        </p:txBody>
      </p:sp>
      <p:cxnSp>
        <p:nvCxnSpPr>
          <p:cNvPr id="61" name="Straight Connector 60"/>
          <p:cNvCxnSpPr/>
          <p:nvPr/>
        </p:nvCxnSpPr>
        <p:spPr>
          <a:xfrm flipV="1">
            <a:off x="4664766" y="4108744"/>
            <a:ext cx="1480233" cy="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827625" y="4111938"/>
            <a:ext cx="1265546" cy="276999"/>
          </a:xfrm>
          <a:prstGeom prst="rect">
            <a:avLst/>
          </a:prstGeom>
          <a:noFill/>
        </p:spPr>
        <p:txBody>
          <a:bodyPr wrap="square" rtlCol="0">
            <a:spAutoFit/>
          </a:bodyPr>
          <a:lstStyle/>
          <a:p>
            <a:pPr algn="ctr"/>
            <a:r>
              <a:rPr lang="en-US" sz="1200" dirty="0">
                <a:solidFill>
                  <a:srgbClr val="000000"/>
                </a:solidFill>
              </a:rPr>
              <a:t>2030</a:t>
            </a:r>
          </a:p>
        </p:txBody>
      </p:sp>
      <p:sp>
        <p:nvSpPr>
          <p:cNvPr id="65" name="TextBox 64"/>
          <p:cNvSpPr txBox="1"/>
          <p:nvPr/>
        </p:nvSpPr>
        <p:spPr bwMode="auto">
          <a:xfrm>
            <a:off x="4103239" y="4419610"/>
            <a:ext cx="2850095" cy="173124"/>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825" i="1" dirty="0" smtClean="0">
                <a:solidFill>
                  <a:srgbClr val="000000"/>
                </a:solidFill>
                <a:ea typeface="Times New Roman" charset="0"/>
                <a:cs typeface="Times New Roman" charset="0"/>
              </a:rPr>
              <a:t>*</a:t>
            </a:r>
            <a:r>
              <a:rPr lang="en-US" sz="825" i="1" dirty="0">
                <a:solidFill>
                  <a:srgbClr val="000000"/>
                </a:solidFill>
                <a:ea typeface="Times New Roman" charset="0"/>
                <a:cs typeface="Times New Roman" charset="0"/>
              </a:rPr>
              <a:t>Includes pipeline fuel</a:t>
            </a:r>
          </a:p>
        </p:txBody>
      </p:sp>
      <p:cxnSp>
        <p:nvCxnSpPr>
          <p:cNvPr id="67" name="Straight Connector 66"/>
          <p:cNvCxnSpPr/>
          <p:nvPr/>
        </p:nvCxnSpPr>
        <p:spPr>
          <a:xfrm>
            <a:off x="8085621" y="2220154"/>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085621" y="1832468"/>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085621" y="2024665"/>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85621" y="2410564"/>
            <a:ext cx="457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835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15"/>
          <p:cNvGraphicFramePr>
            <a:graphicFrameLocks noGrp="1"/>
          </p:cNvGraphicFramePr>
          <p:nvPr>
            <p:ph type="chart" sz="quarter" idx="12"/>
            <p:extLst>
              <p:ext uri="{D42A27DB-BD31-4B8C-83A1-F6EECF244321}">
                <p14:modId xmlns:p14="http://schemas.microsoft.com/office/powerpoint/2010/main" val="575560256"/>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5"/>
          <p:cNvSpPr>
            <a:spLocks noGrp="1"/>
          </p:cNvSpPr>
          <p:nvPr>
            <p:ph type="body" sz="quarter" idx="13"/>
          </p:nvPr>
        </p:nvSpPr>
        <p:spPr/>
        <p:txBody>
          <a:bodyPr/>
          <a:lstStyle/>
          <a:p>
            <a:pPr marL="60325" indent="0">
              <a:spcBef>
                <a:spcPts val="0"/>
              </a:spcBef>
              <a:spcAft>
                <a:spcPts val="0"/>
              </a:spcAft>
              <a:buNone/>
            </a:pPr>
            <a:r>
              <a:rPr lang="en-US" sz="1200" dirty="0"/>
              <a:t>net electricity generation</a:t>
            </a:r>
          </a:p>
          <a:p>
            <a:pPr marL="60325" indent="0">
              <a:spcBef>
                <a:spcPts val="0"/>
              </a:spcBef>
              <a:spcAft>
                <a:spcPts val="0"/>
              </a:spcAft>
              <a:buNone/>
            </a:pPr>
            <a:r>
              <a:rPr lang="en-US" sz="1200" dirty="0" smtClean="0"/>
              <a:t>billion </a:t>
            </a:r>
            <a:r>
              <a:rPr lang="en-US" sz="1200" dirty="0"/>
              <a:t>kilowatthours</a:t>
            </a:r>
          </a:p>
        </p:txBody>
      </p:sp>
      <p:sp>
        <p:nvSpPr>
          <p:cNvPr id="14" name="TextBox 24"/>
          <p:cNvSpPr txBox="1"/>
          <p:nvPr/>
        </p:nvSpPr>
        <p:spPr bwMode="auto">
          <a:xfrm>
            <a:off x="3330179" y="1418562"/>
            <a:ext cx="340043" cy="25096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a:solidFill>
                  <a:srgbClr val="000000"/>
                </a:solidFill>
                <a:ea typeface="Times New Roman" charset="0"/>
                <a:cs typeface="Times New Roman" charset="0"/>
              </a:rPr>
              <a:t>2015</a:t>
            </a:r>
          </a:p>
        </p:txBody>
      </p:sp>
      <p:sp>
        <p:nvSpPr>
          <p:cNvPr id="15" name="Footer Placeholder 7"/>
          <p:cNvSpPr>
            <a:spLocks noGrp="1"/>
          </p:cNvSpPr>
          <p:nvPr>
            <p:ph type="ftr" sz="quarter" idx="17"/>
          </p:nvPr>
        </p:nvSpPr>
        <p:spPr>
          <a:xfrm>
            <a:off x="666749" y="4793456"/>
            <a:ext cx="4493585" cy="295275"/>
          </a:xfrm>
          <a:prstGeom prst="rect">
            <a:avLst/>
          </a:prstGeom>
        </p:spPr>
        <p:txBody>
          <a:bodyPr/>
          <a:lstStyle/>
          <a:p>
            <a:pPr>
              <a:defRPr/>
            </a:pPr>
            <a:r>
              <a:rPr lang="en-US" sz="900"/>
              <a:t>Adam Sieminski, University of Tulsa</a:t>
            </a:r>
          </a:p>
          <a:p>
            <a:pPr>
              <a:defRPr/>
            </a:pPr>
            <a:r>
              <a:rPr lang="en-US" sz="900"/>
              <a:t>October 26, 2016</a:t>
            </a:r>
            <a:endParaRPr lang="en-US" sz="900" dirty="0"/>
          </a:p>
        </p:txBody>
      </p:sp>
      <p:sp>
        <p:nvSpPr>
          <p:cNvPr id="2" name="Title 1"/>
          <p:cNvSpPr>
            <a:spLocks noGrp="1"/>
          </p:cNvSpPr>
          <p:nvPr>
            <p:ph type="title"/>
          </p:nvPr>
        </p:nvSpPr>
        <p:spPr/>
        <p:txBody>
          <a:bodyPr/>
          <a:lstStyle/>
          <a:p>
            <a:pPr marL="60325"/>
            <a:r>
              <a:rPr lang="en-US" dirty="0"/>
              <a:t>B</a:t>
            </a:r>
            <a:r>
              <a:rPr lang="en-US" dirty="0" smtClean="0"/>
              <a:t>oth natural gas </a:t>
            </a:r>
            <a:r>
              <a:rPr lang="en-US" dirty="0"/>
              <a:t>and renewable generation surpass coal by 2030 in the Reference case, but only </a:t>
            </a:r>
            <a:r>
              <a:rPr lang="en-US" dirty="0" smtClean="0"/>
              <a:t>natural gas </a:t>
            </a:r>
            <a:r>
              <a:rPr lang="en-US" dirty="0"/>
              <a:t>does so in the No CPP case</a:t>
            </a:r>
          </a:p>
        </p:txBody>
      </p:sp>
      <p:sp>
        <p:nvSpPr>
          <p:cNvPr id="3" name="Text Placeholder 2"/>
          <p:cNvSpPr>
            <a:spLocks noGrp="1"/>
          </p:cNvSpPr>
          <p:nvPr>
            <p:ph type="body" sz="quarter" idx="18"/>
          </p:nvPr>
        </p:nvSpPr>
        <p:spPr>
          <a:xfrm>
            <a:off x="713793" y="4457700"/>
            <a:ext cx="8001000" cy="205740"/>
          </a:xfrm>
        </p:spPr>
        <p:txBody>
          <a:bodyPr/>
          <a:lstStyle/>
          <a:p>
            <a:r>
              <a:rPr lang="en-US" dirty="0"/>
              <a:t>Source:  EIA, Annual Energy Outlook 2016</a:t>
            </a:r>
          </a:p>
        </p:txBody>
      </p:sp>
      <p:sp>
        <p:nvSpPr>
          <p:cNvPr id="4" name="Slide Number Placeholder 3"/>
          <p:cNvSpPr>
            <a:spLocks noGrp="1"/>
          </p:cNvSpPr>
          <p:nvPr>
            <p:ph type="sldNum" sz="quarter" idx="4"/>
          </p:nvPr>
        </p:nvSpPr>
        <p:spPr>
          <a:prstGeom prst="rect">
            <a:avLst/>
          </a:prstGeom>
        </p:spPr>
        <p:txBody>
          <a:bodyPr/>
          <a:lstStyle/>
          <a:p>
            <a:fld id="{2D80C5C9-96E0-47EC-B500-37C5FE284639}" type="slidenum">
              <a:rPr lang="en-US" smtClean="0"/>
              <a:pPr/>
              <a:t>15</a:t>
            </a:fld>
            <a:endParaRPr lang="en-US" dirty="0"/>
          </a:p>
        </p:txBody>
      </p:sp>
      <p:sp>
        <p:nvSpPr>
          <p:cNvPr id="8" name="Rectangle 7"/>
          <p:cNvSpPr/>
          <p:nvPr/>
        </p:nvSpPr>
        <p:spPr>
          <a:xfrm>
            <a:off x="5726876" y="1606835"/>
            <a:ext cx="324325" cy="2455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FFFFFF"/>
              </a:solidFill>
            </a:endParaRPr>
          </a:p>
        </p:txBody>
      </p:sp>
      <p:cxnSp>
        <p:nvCxnSpPr>
          <p:cNvPr id="12" name="Straight Connector 11"/>
          <p:cNvCxnSpPr/>
          <p:nvPr/>
        </p:nvCxnSpPr>
        <p:spPr bwMode="auto">
          <a:xfrm flipH="1">
            <a:off x="3493294" y="1622229"/>
            <a:ext cx="3780" cy="2397321"/>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13" name="Straight Connector 12"/>
          <p:cNvCxnSpPr/>
          <p:nvPr/>
        </p:nvCxnSpPr>
        <p:spPr bwMode="auto">
          <a:xfrm flipH="1">
            <a:off x="6160294" y="1622054"/>
            <a:ext cx="746" cy="2397496"/>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16" name="Text Box 9"/>
          <p:cNvSpPr txBox="1">
            <a:spLocks noChangeArrowheads="1"/>
          </p:cNvSpPr>
          <p:nvPr/>
        </p:nvSpPr>
        <p:spPr bwMode="auto">
          <a:xfrm>
            <a:off x="1712205" y="1589762"/>
            <a:ext cx="1510589" cy="330379"/>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rPr>
              <a:t>History</a:t>
            </a:r>
          </a:p>
        </p:txBody>
      </p:sp>
      <p:sp>
        <p:nvSpPr>
          <p:cNvPr id="17" name="TextBox 27"/>
          <p:cNvSpPr txBox="1"/>
          <p:nvPr/>
        </p:nvSpPr>
        <p:spPr bwMode="auto">
          <a:xfrm>
            <a:off x="6001797" y="1418561"/>
            <a:ext cx="340043" cy="250963"/>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a:solidFill>
                  <a:srgbClr val="000000"/>
                </a:solidFill>
                <a:ea typeface="Times New Roman" charset="0"/>
                <a:cs typeface="Times New Roman" charset="0"/>
              </a:rPr>
              <a:t>2015</a:t>
            </a:r>
          </a:p>
        </p:txBody>
      </p:sp>
      <p:sp>
        <p:nvSpPr>
          <p:cNvPr id="18" name="TextBox 2"/>
          <p:cNvSpPr txBox="1"/>
          <p:nvPr/>
        </p:nvSpPr>
        <p:spPr>
          <a:xfrm>
            <a:off x="3512169" y="1356864"/>
            <a:ext cx="2317249" cy="30113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AEO2016 Reference</a:t>
            </a:r>
          </a:p>
        </p:txBody>
      </p:sp>
      <p:sp>
        <p:nvSpPr>
          <p:cNvPr id="19" name="TextBox 4"/>
          <p:cNvSpPr txBox="1"/>
          <p:nvPr/>
        </p:nvSpPr>
        <p:spPr>
          <a:xfrm>
            <a:off x="5999089" y="1356864"/>
            <a:ext cx="2472869" cy="30113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No CPP</a:t>
            </a:r>
          </a:p>
        </p:txBody>
      </p:sp>
      <p:sp>
        <p:nvSpPr>
          <p:cNvPr id="20" name="TextBox 9"/>
          <p:cNvSpPr txBox="1"/>
          <p:nvPr/>
        </p:nvSpPr>
        <p:spPr bwMode="auto">
          <a:xfrm>
            <a:off x="1281642" y="3149318"/>
            <a:ext cx="782338" cy="230832"/>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chemeClr val="accent5"/>
                </a:solidFill>
                <a:ea typeface="Times New Roman" charset="0"/>
                <a:cs typeface="Times New Roman" charset="0"/>
              </a:rPr>
              <a:t>Nuclear</a:t>
            </a:r>
          </a:p>
        </p:txBody>
      </p:sp>
      <p:sp>
        <p:nvSpPr>
          <p:cNvPr id="21" name="TextBox 10"/>
          <p:cNvSpPr txBox="1"/>
          <p:nvPr/>
        </p:nvSpPr>
        <p:spPr bwMode="auto">
          <a:xfrm>
            <a:off x="1359900" y="3703314"/>
            <a:ext cx="698909" cy="23083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chemeClr val="accent2"/>
                </a:solidFill>
                <a:ea typeface="Times New Roman" charset="0"/>
                <a:cs typeface="Times New Roman" charset="0"/>
              </a:rPr>
              <a:t>Petroleum</a:t>
            </a:r>
          </a:p>
        </p:txBody>
      </p:sp>
      <p:sp>
        <p:nvSpPr>
          <p:cNvPr id="22" name="TextBox 11"/>
          <p:cNvSpPr txBox="1"/>
          <p:nvPr/>
        </p:nvSpPr>
        <p:spPr bwMode="auto">
          <a:xfrm>
            <a:off x="2276694" y="2859386"/>
            <a:ext cx="783869" cy="23083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chemeClr val="accent1"/>
                </a:solidFill>
                <a:ea typeface="Times New Roman" charset="0"/>
                <a:cs typeface="Times New Roman" charset="0"/>
              </a:rPr>
              <a:t>Natural gas</a:t>
            </a:r>
          </a:p>
        </p:txBody>
      </p:sp>
      <p:sp>
        <p:nvSpPr>
          <p:cNvPr id="23" name="TextBox 12"/>
          <p:cNvSpPr txBox="1"/>
          <p:nvPr/>
        </p:nvSpPr>
        <p:spPr bwMode="auto">
          <a:xfrm>
            <a:off x="1395165" y="2165697"/>
            <a:ext cx="314189" cy="23083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ea typeface="Times New Roman" charset="0"/>
                <a:cs typeface="Times New Roman" charset="0"/>
              </a:rPr>
              <a:t>Coal</a:t>
            </a:r>
          </a:p>
        </p:txBody>
      </p:sp>
      <p:sp>
        <p:nvSpPr>
          <p:cNvPr id="24" name="TextBox 13"/>
          <p:cNvSpPr txBox="1"/>
          <p:nvPr/>
        </p:nvSpPr>
        <p:spPr bwMode="auto">
          <a:xfrm>
            <a:off x="2625781" y="3650640"/>
            <a:ext cx="841577" cy="230832"/>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chemeClr val="accent3"/>
                </a:solidFill>
                <a:ea typeface="Times New Roman" charset="0"/>
                <a:cs typeface="Times New Roman" charset="0"/>
              </a:rPr>
              <a:t>Renewables</a:t>
            </a:r>
          </a:p>
        </p:txBody>
      </p:sp>
      <p:sp>
        <p:nvSpPr>
          <p:cNvPr id="25" name="TextBox 21"/>
          <p:cNvSpPr txBox="1"/>
          <p:nvPr/>
        </p:nvSpPr>
        <p:spPr bwMode="auto">
          <a:xfrm>
            <a:off x="3111182" y="1637405"/>
            <a:ext cx="3150235" cy="12237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rgbClr val="000000"/>
                </a:solidFill>
                <a:ea typeface="Times New Roman" charset="0"/>
                <a:cs typeface="Times New Roman" charset="0"/>
              </a:rPr>
              <a:t>Projections</a:t>
            </a:r>
          </a:p>
        </p:txBody>
      </p:sp>
      <p:sp>
        <p:nvSpPr>
          <p:cNvPr id="26" name="TextBox 21"/>
          <p:cNvSpPr txBox="1"/>
          <p:nvPr/>
        </p:nvSpPr>
        <p:spPr bwMode="auto">
          <a:xfrm>
            <a:off x="5660405" y="1637405"/>
            <a:ext cx="3150235" cy="12237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rgbClr val="000000"/>
                </a:solidFill>
                <a:ea typeface="Times New Roman" charset="0"/>
                <a:cs typeface="Times New Roman" charset="0"/>
              </a:rPr>
              <a:t>Projections</a:t>
            </a:r>
          </a:p>
        </p:txBody>
      </p:sp>
    </p:spTree>
    <p:extLst>
      <p:ext uri="{BB962C8B-B14F-4D97-AF65-F5344CB8AC3E}">
        <p14:creationId xmlns:p14="http://schemas.microsoft.com/office/powerpoint/2010/main" val="1849400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
          <p:cNvGraphicFramePr>
            <a:graphicFrameLocks noGrp="1" noChangeAspect="1"/>
          </p:cNvGraphicFramePr>
          <p:nvPr>
            <p:ph type="chart" sz="quarter" idx="12"/>
            <p:extLst>
              <p:ext uri="{D42A27DB-BD31-4B8C-83A1-F6EECF244321}">
                <p14:modId xmlns:p14="http://schemas.microsoft.com/office/powerpoint/2010/main" val="2862316663"/>
              </p:ext>
            </p:extLst>
          </p:nvPr>
        </p:nvGraphicFramePr>
        <p:xfrm>
          <a:off x="509047" y="1311275"/>
          <a:ext cx="7984504"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24"/>
          <p:cNvSpPr>
            <a:spLocks noGrp="1"/>
          </p:cNvSpPr>
          <p:nvPr>
            <p:ph type="body" sz="quarter" idx="13"/>
          </p:nvPr>
        </p:nvSpPr>
        <p:spPr/>
        <p:txBody>
          <a:bodyPr/>
          <a:lstStyle/>
          <a:p>
            <a:pPr eaLnBrk="0" hangingPunct="0"/>
            <a:r>
              <a:rPr lang="en-US" dirty="0"/>
              <a:t>r</a:t>
            </a:r>
            <a:r>
              <a:rPr lang="en-US" dirty="0" smtClean="0"/>
              <a:t>enewable electricity generation by fuel type</a:t>
            </a:r>
            <a:endParaRPr lang="en-US" dirty="0" smtClean="0">
              <a:solidFill>
                <a:schemeClr val="tx1"/>
              </a:solidFill>
            </a:endParaRPr>
          </a:p>
          <a:p>
            <a:pPr eaLnBrk="0" hangingPunct="0"/>
            <a:r>
              <a:rPr lang="en-US" dirty="0" smtClean="0">
                <a:solidFill>
                  <a:schemeClr val="tx1"/>
                </a:solidFill>
              </a:rPr>
              <a:t>billion kilowatthours</a:t>
            </a:r>
            <a:endParaRPr lang="en-GB" dirty="0" smtClean="0">
              <a:solidFill>
                <a:schemeClr val="tx1"/>
              </a:solidFill>
            </a:endParaRPr>
          </a:p>
        </p:txBody>
      </p:sp>
      <p:sp>
        <p:nvSpPr>
          <p:cNvPr id="3" name="Footer Placeholder 2"/>
          <p:cNvSpPr>
            <a:spLocks noGrp="1"/>
          </p:cNvSpPr>
          <p:nvPr>
            <p:ph type="ftr" sz="quarter" idx="17"/>
          </p:nvPr>
        </p:nvSpPr>
        <p:spPr>
          <a:xfrm>
            <a:off x="666750" y="4793456"/>
            <a:ext cx="5119705" cy="295275"/>
          </a:xfrm>
          <a:prstGeom prst="rect">
            <a:avLst/>
          </a:prstGeom>
        </p:spPr>
        <p:txBody>
          <a:bodyPr/>
          <a:lstStyle/>
          <a:p>
            <a:pPr>
              <a:defRPr/>
            </a:pPr>
            <a:r>
              <a:rPr lang="en-US" sz="900"/>
              <a:t>Adam Sieminski, University of Tulsa</a:t>
            </a:r>
          </a:p>
          <a:p>
            <a:pPr>
              <a:defRPr/>
            </a:pPr>
            <a:r>
              <a:rPr lang="en-US" sz="900"/>
              <a:t>October 26, 2016</a:t>
            </a:r>
            <a:endParaRPr lang="en-US" sz="900" dirty="0"/>
          </a:p>
        </p:txBody>
      </p:sp>
      <p:sp>
        <p:nvSpPr>
          <p:cNvPr id="11267" name="Rectangle 3"/>
          <p:cNvSpPr>
            <a:spLocks noGrp="1" noChangeArrowheads="1"/>
          </p:cNvSpPr>
          <p:nvPr>
            <p:ph type="title"/>
          </p:nvPr>
        </p:nvSpPr>
        <p:spPr>
          <a:prstGeom prst="rect">
            <a:avLst/>
          </a:prstGeom>
          <a:noFill/>
        </p:spPr>
        <p:txBody>
          <a:bodyPr anchor="b" anchorCtr="0">
            <a:noAutofit/>
          </a:bodyPr>
          <a:lstStyle/>
          <a:p>
            <a:pPr eaLnBrk="1" hangingPunct="1">
              <a:defRPr/>
            </a:pPr>
            <a:r>
              <a:rPr lang="en-US" dirty="0" smtClean="0">
                <a:solidFill>
                  <a:srgbClr val="169DD8"/>
                </a:solidFill>
              </a:rPr>
              <a:t>Changing tax and cost assumptions contribute to stronger solar growth, with the CPP providing a boost to renewables</a:t>
            </a:r>
          </a:p>
        </p:txBody>
      </p:sp>
      <p:sp>
        <p:nvSpPr>
          <p:cNvPr id="5" name="Text Placeholder 4"/>
          <p:cNvSpPr>
            <a:spLocks noGrp="1"/>
          </p:cNvSpPr>
          <p:nvPr>
            <p:ph type="body" sz="quarter" idx="18"/>
          </p:nvPr>
        </p:nvSpPr>
        <p:spPr/>
        <p:txBody>
          <a:bodyPr/>
          <a:lstStyle/>
          <a:p>
            <a:r>
              <a:rPr lang="en-US" dirty="0"/>
              <a:t>Source:  EIA, Annual Energy Outlook </a:t>
            </a:r>
            <a:r>
              <a:rPr lang="en-US" dirty="0" smtClean="0"/>
              <a:t>2016</a:t>
            </a:r>
            <a:endParaRPr lang="en-US" dirty="0"/>
          </a:p>
        </p:txBody>
      </p:sp>
      <p:sp>
        <p:nvSpPr>
          <p:cNvPr id="18" name="Slide Number Placeholder 17"/>
          <p:cNvSpPr>
            <a:spLocks noGrp="1"/>
          </p:cNvSpPr>
          <p:nvPr>
            <p:ph type="sldNum" sz="quarter" idx="4"/>
          </p:nvPr>
        </p:nvSpPr>
        <p:spPr>
          <a:prstGeom prst="rect">
            <a:avLst/>
          </a:prstGeom>
        </p:spPr>
        <p:txBody>
          <a:bodyPr/>
          <a:lstStyle/>
          <a:p>
            <a:pPr>
              <a:defRPr/>
            </a:pPr>
            <a:fld id="{096FE1F6-4E0A-4585-92EE-28C615204475}" type="slidenum">
              <a:rPr lang="en-US" smtClean="0">
                <a:solidFill>
                  <a:srgbClr val="000000"/>
                </a:solidFill>
              </a:rPr>
              <a:pPr>
                <a:defRPr/>
              </a:pPr>
              <a:t>16</a:t>
            </a:fld>
            <a:endParaRPr lang="en-US" dirty="0">
              <a:solidFill>
                <a:srgbClr val="000000"/>
              </a:solidFill>
            </a:endParaRPr>
          </a:p>
        </p:txBody>
      </p:sp>
      <p:sp>
        <p:nvSpPr>
          <p:cNvPr id="6149" name="Text Box 6"/>
          <p:cNvSpPr txBox="1">
            <a:spLocks noChangeArrowheads="1"/>
          </p:cNvSpPr>
          <p:nvPr/>
        </p:nvSpPr>
        <p:spPr bwMode="auto">
          <a:xfrm>
            <a:off x="4215442" y="2840643"/>
            <a:ext cx="1028700" cy="307181"/>
          </a:xfrm>
          <a:prstGeom prst="rect">
            <a:avLst/>
          </a:prstGeom>
          <a:noFill/>
          <a:ln w="9525" algn="ctr">
            <a:noFill/>
            <a:miter lim="800000"/>
            <a:headEnd/>
            <a:tailEnd/>
          </a:ln>
        </p:spPr>
        <p:txBody>
          <a:bodyPr/>
          <a:lstStyle/>
          <a:p>
            <a:pPr algn="ctr"/>
            <a:r>
              <a:rPr lang="en-US" sz="1200" dirty="0"/>
              <a:t>Solar</a:t>
            </a:r>
          </a:p>
        </p:txBody>
      </p:sp>
      <p:sp>
        <p:nvSpPr>
          <p:cNvPr id="11274" name="Text Box 11"/>
          <p:cNvSpPr txBox="1">
            <a:spLocks noChangeArrowheads="1"/>
          </p:cNvSpPr>
          <p:nvPr/>
        </p:nvSpPr>
        <p:spPr bwMode="auto">
          <a:xfrm>
            <a:off x="8027278" y="2888521"/>
            <a:ext cx="1096148" cy="307181"/>
          </a:xfrm>
          <a:prstGeom prst="rect">
            <a:avLst/>
          </a:prstGeom>
          <a:noFill/>
          <a:ln w="9525" algn="ctr">
            <a:noFill/>
            <a:miter lim="800000"/>
            <a:headEnd/>
            <a:tailEnd/>
          </a:ln>
        </p:spPr>
        <p:txBody>
          <a:bodyPr/>
          <a:lstStyle/>
          <a:p>
            <a:pPr algn="ctr">
              <a:defRPr/>
            </a:pPr>
            <a:r>
              <a:rPr lang="en-US" sz="1200" dirty="0">
                <a:solidFill>
                  <a:schemeClr val="accent5">
                    <a:lumMod val="50000"/>
                  </a:schemeClr>
                </a:solidFill>
                <a:cs typeface="Arial" pitchFamily="34" charset="0"/>
              </a:rPr>
              <a:t>Geothermal</a:t>
            </a:r>
          </a:p>
        </p:txBody>
      </p:sp>
      <p:sp>
        <p:nvSpPr>
          <p:cNvPr id="6155" name="Text Box 14"/>
          <p:cNvSpPr txBox="1">
            <a:spLocks noChangeArrowheads="1"/>
          </p:cNvSpPr>
          <p:nvPr/>
        </p:nvSpPr>
        <p:spPr bwMode="auto">
          <a:xfrm>
            <a:off x="8165727" y="3266076"/>
            <a:ext cx="840075" cy="307181"/>
          </a:xfrm>
          <a:prstGeom prst="rect">
            <a:avLst/>
          </a:prstGeom>
          <a:noFill/>
          <a:ln w="9525" algn="ctr">
            <a:noFill/>
            <a:miter lim="800000"/>
            <a:headEnd/>
            <a:tailEnd/>
          </a:ln>
        </p:spPr>
        <p:txBody>
          <a:bodyPr/>
          <a:lstStyle/>
          <a:p>
            <a:r>
              <a:rPr lang="en-US" sz="1200" dirty="0">
                <a:solidFill>
                  <a:schemeClr val="tx1">
                    <a:lumMod val="65000"/>
                    <a:lumOff val="35000"/>
                  </a:schemeClr>
                </a:solidFill>
              </a:rPr>
              <a:t>Biomass</a:t>
            </a:r>
          </a:p>
        </p:txBody>
      </p:sp>
      <p:sp>
        <p:nvSpPr>
          <p:cNvPr id="6156" name="Text Box 16"/>
          <p:cNvSpPr txBox="1">
            <a:spLocks noChangeArrowheads="1"/>
          </p:cNvSpPr>
          <p:nvPr/>
        </p:nvSpPr>
        <p:spPr bwMode="auto">
          <a:xfrm>
            <a:off x="1349609" y="2533462"/>
            <a:ext cx="1386687" cy="307181"/>
          </a:xfrm>
          <a:prstGeom prst="rect">
            <a:avLst/>
          </a:prstGeom>
          <a:noFill/>
          <a:ln w="9525" algn="ctr">
            <a:noFill/>
            <a:miter lim="800000"/>
            <a:headEnd/>
            <a:tailEnd/>
          </a:ln>
        </p:spPr>
        <p:txBody>
          <a:bodyPr/>
          <a:lstStyle/>
          <a:p>
            <a:pPr algn="ctr"/>
            <a:r>
              <a:rPr lang="en-US" sz="1200" dirty="0">
                <a:solidFill>
                  <a:schemeClr val="accent6"/>
                </a:solidFill>
              </a:rPr>
              <a:t>Municipal waste/</a:t>
            </a:r>
          </a:p>
          <a:p>
            <a:pPr algn="ctr"/>
            <a:r>
              <a:rPr lang="en-US" sz="1200" dirty="0">
                <a:solidFill>
                  <a:schemeClr val="accent6"/>
                </a:solidFill>
              </a:rPr>
              <a:t>landfill gas</a:t>
            </a:r>
          </a:p>
        </p:txBody>
      </p:sp>
      <p:sp>
        <p:nvSpPr>
          <p:cNvPr id="6153" name="Text Box 12"/>
          <p:cNvSpPr txBox="1">
            <a:spLocks noChangeArrowheads="1"/>
          </p:cNvSpPr>
          <p:nvPr/>
        </p:nvSpPr>
        <p:spPr bwMode="auto">
          <a:xfrm>
            <a:off x="4048598" y="2090565"/>
            <a:ext cx="1143000" cy="228056"/>
          </a:xfrm>
          <a:prstGeom prst="rect">
            <a:avLst/>
          </a:prstGeom>
          <a:noFill/>
          <a:ln w="9525" algn="ctr">
            <a:noFill/>
            <a:miter lim="800000"/>
            <a:headEnd/>
            <a:tailEnd/>
          </a:ln>
        </p:spPr>
        <p:txBody>
          <a:bodyPr/>
          <a:lstStyle/>
          <a:p>
            <a:pPr algn="ctr"/>
            <a:r>
              <a:rPr lang="en-US" sz="1200" dirty="0">
                <a:solidFill>
                  <a:srgbClr val="FFFFFF"/>
                </a:solidFill>
              </a:rPr>
              <a:t>Wind</a:t>
            </a:r>
          </a:p>
        </p:txBody>
      </p:sp>
      <p:cxnSp>
        <p:nvCxnSpPr>
          <p:cNvPr id="21" name="Straight Connector 20"/>
          <p:cNvCxnSpPr/>
          <p:nvPr/>
        </p:nvCxnSpPr>
        <p:spPr bwMode="auto">
          <a:xfrm>
            <a:off x="2656389" y="1508950"/>
            <a:ext cx="20136" cy="2496313"/>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22" name="TextBox 21"/>
          <p:cNvSpPr txBox="1"/>
          <p:nvPr/>
        </p:nvSpPr>
        <p:spPr bwMode="auto">
          <a:xfrm>
            <a:off x="2493950" y="1288288"/>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2015</a:t>
            </a:r>
          </a:p>
        </p:txBody>
      </p:sp>
      <p:sp>
        <p:nvSpPr>
          <p:cNvPr id="33" name="Text Box 9"/>
          <p:cNvSpPr txBox="1">
            <a:spLocks noChangeArrowheads="1"/>
          </p:cNvSpPr>
          <p:nvPr/>
        </p:nvSpPr>
        <p:spPr bwMode="auto">
          <a:xfrm>
            <a:off x="1320060" y="1486854"/>
            <a:ext cx="1132262" cy="227906"/>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rPr>
              <a:t>History</a:t>
            </a:r>
          </a:p>
        </p:txBody>
      </p:sp>
      <p:sp>
        <p:nvSpPr>
          <p:cNvPr id="2" name="TextBox 1"/>
          <p:cNvSpPr txBox="1"/>
          <p:nvPr/>
        </p:nvSpPr>
        <p:spPr>
          <a:xfrm>
            <a:off x="3392990" y="3505491"/>
            <a:ext cx="1584387" cy="461665"/>
          </a:xfrm>
          <a:prstGeom prst="rect">
            <a:avLst/>
          </a:prstGeom>
          <a:noFill/>
        </p:spPr>
        <p:txBody>
          <a:bodyPr wrap="square" rtlCol="0">
            <a:spAutoFit/>
          </a:bodyPr>
          <a:lstStyle/>
          <a:p>
            <a:pPr algn="ctr"/>
            <a:r>
              <a:rPr lang="en-US" sz="1200" dirty="0">
                <a:solidFill>
                  <a:schemeClr val="bg1"/>
                </a:solidFill>
              </a:rPr>
              <a:t>Conventional hydroelectric power</a:t>
            </a:r>
          </a:p>
        </p:txBody>
      </p:sp>
      <p:sp>
        <p:nvSpPr>
          <p:cNvPr id="19" name="Rectangle 18"/>
          <p:cNvSpPr/>
          <p:nvPr/>
        </p:nvSpPr>
        <p:spPr>
          <a:xfrm>
            <a:off x="5156045" y="1315010"/>
            <a:ext cx="377979" cy="2756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25" dirty="0">
              <a:solidFill>
                <a:srgbClr val="FFFFFF"/>
              </a:solidFill>
            </a:endParaRPr>
          </a:p>
        </p:txBody>
      </p:sp>
      <p:sp>
        <p:nvSpPr>
          <p:cNvPr id="20" name="TextBox 19"/>
          <p:cNvSpPr txBox="1"/>
          <p:nvPr/>
        </p:nvSpPr>
        <p:spPr>
          <a:xfrm>
            <a:off x="3107787" y="1245449"/>
            <a:ext cx="1736918" cy="276999"/>
          </a:xfrm>
          <a:prstGeom prst="rect">
            <a:avLst/>
          </a:prstGeom>
          <a:noFill/>
        </p:spPr>
        <p:txBody>
          <a:bodyPr wrap="square" rtlCol="0">
            <a:spAutoFit/>
          </a:bodyPr>
          <a:lstStyle/>
          <a:p>
            <a:pPr algn="ctr"/>
            <a:r>
              <a:rPr lang="en-US" sz="1200" b="1" dirty="0"/>
              <a:t>AEO2016 Reference</a:t>
            </a:r>
          </a:p>
        </p:txBody>
      </p:sp>
      <p:sp>
        <p:nvSpPr>
          <p:cNvPr id="23" name="TextBox 22"/>
          <p:cNvSpPr txBox="1"/>
          <p:nvPr/>
        </p:nvSpPr>
        <p:spPr>
          <a:xfrm>
            <a:off x="5951023" y="1221020"/>
            <a:ext cx="1853514" cy="276999"/>
          </a:xfrm>
          <a:prstGeom prst="rect">
            <a:avLst/>
          </a:prstGeom>
          <a:noFill/>
        </p:spPr>
        <p:txBody>
          <a:bodyPr wrap="square" rtlCol="0">
            <a:spAutoFit/>
          </a:bodyPr>
          <a:lstStyle/>
          <a:p>
            <a:pPr algn="ctr"/>
            <a:r>
              <a:rPr lang="en-US" sz="1200" b="1" dirty="0"/>
              <a:t>No CPP</a:t>
            </a:r>
          </a:p>
        </p:txBody>
      </p:sp>
      <p:cxnSp>
        <p:nvCxnSpPr>
          <p:cNvPr id="26" name="Straight Connector 25"/>
          <p:cNvCxnSpPr/>
          <p:nvPr/>
        </p:nvCxnSpPr>
        <p:spPr bwMode="auto">
          <a:xfrm>
            <a:off x="5614772" y="1516037"/>
            <a:ext cx="21647" cy="2489226"/>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27" name="TextBox 26"/>
          <p:cNvSpPr txBox="1"/>
          <p:nvPr/>
        </p:nvSpPr>
        <p:spPr bwMode="auto">
          <a:xfrm>
            <a:off x="5446618" y="1203505"/>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2015</a:t>
            </a:r>
          </a:p>
        </p:txBody>
      </p:sp>
      <p:cxnSp>
        <p:nvCxnSpPr>
          <p:cNvPr id="30" name="Straight Connector 29"/>
          <p:cNvCxnSpPr/>
          <p:nvPr/>
        </p:nvCxnSpPr>
        <p:spPr>
          <a:xfrm>
            <a:off x="2359531" y="2948413"/>
            <a:ext cx="141682" cy="544373"/>
          </a:xfrm>
          <a:prstGeom prst="line">
            <a:avLst/>
          </a:prstGeom>
          <a:ln w="19050">
            <a:solidFill>
              <a:schemeClr val="accent6"/>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102533" y="3101598"/>
            <a:ext cx="366116" cy="186502"/>
          </a:xfrm>
          <a:prstGeom prst="line">
            <a:avLst/>
          </a:prstGeom>
          <a:ln w="19050">
            <a:solidFill>
              <a:schemeClr val="accent5">
                <a:lumMod val="50000"/>
              </a:schemeClr>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026333" y="3379540"/>
            <a:ext cx="213716" cy="3740"/>
          </a:xfrm>
          <a:prstGeom prst="line">
            <a:avLst/>
          </a:prstGeom>
          <a:ln w="19050">
            <a:solidFill>
              <a:schemeClr val="bg2">
                <a:lumMod val="40000"/>
                <a:lumOff val="60000"/>
              </a:schemeClr>
            </a:solidFill>
            <a:headEnd type="none"/>
            <a:tailEnd type="triangle" w="lg" len="sm"/>
          </a:ln>
        </p:spPr>
        <p:style>
          <a:lnRef idx="1">
            <a:schemeClr val="accent1"/>
          </a:lnRef>
          <a:fillRef idx="0">
            <a:schemeClr val="accent1"/>
          </a:fillRef>
          <a:effectRef idx="0">
            <a:schemeClr val="accent1"/>
          </a:effectRef>
          <a:fontRef idx="minor">
            <a:schemeClr val="tx1"/>
          </a:fontRef>
        </p:style>
      </p:cxnSp>
      <p:sp>
        <p:nvSpPr>
          <p:cNvPr id="34" name="TextBox 21"/>
          <p:cNvSpPr txBox="1"/>
          <p:nvPr/>
        </p:nvSpPr>
        <p:spPr bwMode="auto">
          <a:xfrm>
            <a:off x="2383789" y="1513746"/>
            <a:ext cx="3150235" cy="12237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rgbClr val="000000"/>
                </a:solidFill>
                <a:ea typeface="Times New Roman" charset="0"/>
                <a:cs typeface="Times New Roman" charset="0"/>
              </a:rPr>
              <a:t>Projections</a:t>
            </a:r>
          </a:p>
        </p:txBody>
      </p:sp>
      <p:sp>
        <p:nvSpPr>
          <p:cNvPr id="35" name="TextBox 21"/>
          <p:cNvSpPr txBox="1"/>
          <p:nvPr/>
        </p:nvSpPr>
        <p:spPr bwMode="auto">
          <a:xfrm>
            <a:off x="5302662" y="1522791"/>
            <a:ext cx="3150235" cy="122370"/>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a:solidFill>
                  <a:srgbClr val="000000"/>
                </a:solidFill>
                <a:ea typeface="Times New Roman" charset="0"/>
                <a:cs typeface="Times New Roman" charset="0"/>
              </a:rPr>
              <a:t>Projections</a:t>
            </a:r>
          </a:p>
        </p:txBody>
      </p:sp>
    </p:spTree>
    <p:extLst>
      <p:ext uri="{BB962C8B-B14F-4D97-AF65-F5344CB8AC3E}">
        <p14:creationId xmlns:p14="http://schemas.microsoft.com/office/powerpoint/2010/main" val="118070197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Energy Outlook</a:t>
            </a:r>
            <a:endParaRPr lang="en-US" dirty="0"/>
          </a:p>
        </p:txBody>
      </p:sp>
      <p:sp>
        <p:nvSpPr>
          <p:cNvPr id="3" name="Slide Number Placeholder 2"/>
          <p:cNvSpPr>
            <a:spLocks noGrp="1"/>
          </p:cNvSpPr>
          <p:nvPr>
            <p:ph type="sldNum" sz="quarter" idx="4"/>
          </p:nvPr>
        </p:nvSpPr>
        <p:spPr>
          <a:prstGeom prst="rect">
            <a:avLst/>
          </a:prstGeom>
        </p:spPr>
        <p:txBody>
          <a:bodyPr/>
          <a:lstStyle/>
          <a:p>
            <a:fld id="{2D80C5C9-96E0-47EC-B500-37C5FE284639}" type="slidenum">
              <a:rPr lang="en-US" smtClean="0">
                <a:solidFill>
                  <a:srgbClr val="000000"/>
                </a:solidFill>
              </a:rPr>
              <a:pPr/>
              <a:t>17</a:t>
            </a:fld>
            <a:endParaRPr lang="en-US" dirty="0">
              <a:solidFill>
                <a:srgbClr val="000000"/>
              </a:solidFill>
            </a:endParaRPr>
          </a:p>
        </p:txBody>
      </p:sp>
      <p:sp>
        <p:nvSpPr>
          <p:cNvPr id="6" name="Footer Placeholder 2"/>
          <p:cNvSpPr>
            <a:spLocks noGrp="1"/>
          </p:cNvSpPr>
          <p:nvPr>
            <p:ph type="ftr" sz="quarter" idx="13"/>
          </p:nvPr>
        </p:nvSpPr>
        <p:spPr>
          <a:xfrm>
            <a:off x="666749" y="4793456"/>
            <a:ext cx="4762944" cy="295275"/>
          </a:xfrm>
          <a:prstGeom prst="rect">
            <a:avLst/>
          </a:prstGeom>
        </p:spPr>
        <p:txBody>
          <a:bodyPr/>
          <a:lstStyle/>
          <a:p>
            <a:pPr>
              <a:defRPr/>
            </a:pPr>
            <a:r>
              <a:rPr lang="en-US" sz="900"/>
              <a:t>Adam Sieminski, University of Tulsa</a:t>
            </a:r>
          </a:p>
          <a:p>
            <a:pPr>
              <a:defRPr/>
            </a:pPr>
            <a:r>
              <a:rPr lang="en-US" sz="900"/>
              <a:t>October 26, 2016</a:t>
            </a:r>
            <a:endParaRPr lang="en-US" sz="900" dirty="0"/>
          </a:p>
        </p:txBody>
      </p:sp>
    </p:spTree>
    <p:extLst>
      <p:ext uri="{BB962C8B-B14F-4D97-AF65-F5344CB8AC3E}">
        <p14:creationId xmlns:p14="http://schemas.microsoft.com/office/powerpoint/2010/main" val="2992195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in EIA’s long-term global outlook (IEO 2016)</a:t>
            </a:r>
            <a:endParaRPr lang="en-US" dirty="0"/>
          </a:p>
        </p:txBody>
      </p:sp>
      <p:sp useBgFill="1">
        <p:nvSpPr>
          <p:cNvPr id="5" name="Text Placeholder 4"/>
          <p:cNvSpPr>
            <a:spLocks noGrp="1"/>
          </p:cNvSpPr>
          <p:nvPr>
            <p:ph type="body" sz="quarter" idx="12"/>
          </p:nvPr>
        </p:nvSpPr>
        <p:spPr>
          <a:xfrm>
            <a:off x="685800" y="891540"/>
            <a:ext cx="8001000" cy="3771900"/>
          </a:xfrm>
        </p:spPr>
        <p:txBody>
          <a:bodyPr>
            <a:normAutofit fontScale="92500" lnSpcReduction="10000"/>
          </a:bodyPr>
          <a:lstStyle/>
          <a:p>
            <a:r>
              <a:rPr lang="en-US" altLang="ja-JP" dirty="0"/>
              <a:t>World energy consumption increases from 549 quadrillion Btu in 2012 to 629 quadrillion Btu in 2020 and then to 815 quadrillion Btu in 2040, a 48% increase (1.4%/year). Non-OECD Asia (including China and India) account for more than half of the increase.</a:t>
            </a:r>
          </a:p>
          <a:p>
            <a:r>
              <a:rPr lang="en-US" altLang="ja-JP" dirty="0"/>
              <a:t>The industrial sector continues to account for the largest share of delivered energy consumption; the world industrial sector still consumes over half of global delivered energy in 2040.</a:t>
            </a:r>
          </a:p>
          <a:p>
            <a:r>
              <a:rPr lang="en-US" altLang="ja-JP" dirty="0"/>
              <a:t>Renewable energy is the world’s fastest-growing energy source, increasing by 2.6%/year; nuclear energy grows by 2.3%/year, from 4% of the global total in 2012 to 6% in 2040.</a:t>
            </a:r>
          </a:p>
          <a:p>
            <a:r>
              <a:rPr lang="en-US" altLang="ja-JP" dirty="0"/>
              <a:t>Fossil fuels continue to supply more than three-fourths of world energy use in 2040.</a:t>
            </a:r>
          </a:p>
        </p:txBody>
      </p:sp>
      <p:sp>
        <p:nvSpPr>
          <p:cNvPr id="4" name="Footer Placeholder 3"/>
          <p:cNvSpPr>
            <a:spLocks noGrp="1"/>
          </p:cNvSpPr>
          <p:nvPr>
            <p:ph type="ftr" sz="quarter" idx="13"/>
          </p:nvPr>
        </p:nvSpPr>
        <p:spPr>
          <a:xfrm>
            <a:off x="666750" y="4793456"/>
            <a:ext cx="3826422" cy="295275"/>
          </a:xfrm>
        </p:spPr>
        <p:txBody>
          <a:bodyPr/>
          <a:lstStyle/>
          <a:p>
            <a:pPr>
              <a:defRPr/>
            </a:pPr>
            <a:r>
              <a:rPr lang="en-US" sz="900"/>
              <a:t>Adam Sieminski, University of Tulsa</a:t>
            </a:r>
          </a:p>
          <a:p>
            <a:pPr>
              <a:defRPr/>
            </a:pPr>
            <a:r>
              <a:rPr lang="en-US" sz="900"/>
              <a:t>October 26, 2016</a:t>
            </a:r>
            <a:endParaRPr lang="en-US" sz="900" dirty="0"/>
          </a:p>
        </p:txBody>
      </p:sp>
      <p:sp>
        <p:nvSpPr>
          <p:cNvPr id="3" name="Slide Number Placeholder 2"/>
          <p:cNvSpPr>
            <a:spLocks noGrp="1"/>
          </p:cNvSpPr>
          <p:nvPr>
            <p:ph type="sldNum" sz="quarter" idx="4"/>
          </p:nvPr>
        </p:nvSpPr>
        <p:spPr>
          <a:xfrm>
            <a:off x="8653624" y="4805461"/>
            <a:ext cx="384175" cy="273844"/>
          </a:xfrm>
        </p:spPr>
        <p:txBody>
          <a:bodyPr/>
          <a:lstStyle/>
          <a:p>
            <a:fld id="{2D80C5C9-96E0-47EC-B500-37C5FE284639}" type="slidenum">
              <a:rPr lang="en-US" smtClean="0"/>
              <a:pPr/>
              <a:t>18</a:t>
            </a:fld>
            <a:endParaRPr lang="en-US" dirty="0"/>
          </a:p>
        </p:txBody>
      </p:sp>
    </p:spTree>
    <p:extLst>
      <p:ext uri="{BB962C8B-B14F-4D97-AF65-F5344CB8AC3E}">
        <p14:creationId xmlns:p14="http://schemas.microsoft.com/office/powerpoint/2010/main" val="2131225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in </a:t>
            </a:r>
            <a:r>
              <a:rPr lang="en-US"/>
              <a:t>EIA’s </a:t>
            </a:r>
            <a:r>
              <a:rPr lang="en-US" smtClean="0"/>
              <a:t>IEO 2016 (continued</a:t>
            </a:r>
            <a:r>
              <a:rPr lang="en-US" dirty="0" smtClean="0"/>
              <a:t>)</a:t>
            </a:r>
            <a:endParaRPr lang="en-US" dirty="0"/>
          </a:p>
        </p:txBody>
      </p:sp>
      <p:sp>
        <p:nvSpPr>
          <p:cNvPr id="5" name="Text Placeholder 4"/>
          <p:cNvSpPr>
            <a:spLocks noGrp="1"/>
          </p:cNvSpPr>
          <p:nvPr>
            <p:ph type="body" sz="quarter" idx="12"/>
          </p:nvPr>
        </p:nvSpPr>
        <p:spPr/>
        <p:txBody>
          <a:bodyPr/>
          <a:lstStyle/>
          <a:p>
            <a:r>
              <a:rPr lang="en-US" altLang="ja-JP" dirty="0"/>
              <a:t>Among the fossil fuels, natural gas grows the fastest. Coal use plateaus in the mid-term as China shifts from energy-intensive industries to services and worldwide policies to limit coal use intensify. By 2030, natural gas surpasses coal as the world’s second largest energy source.</a:t>
            </a:r>
          </a:p>
          <a:p>
            <a:r>
              <a:rPr lang="en-US" altLang="ja-JP" dirty="0"/>
              <a:t>In 2012, coal provided 40% of the world’s total net electricity generation.  By 2040, coal, natural gas, and renewable energy sources provide roughly equal shares (28-29%) of world generation.</a:t>
            </a:r>
          </a:p>
          <a:p>
            <a:r>
              <a:rPr lang="en-US" altLang="ja-JP" dirty="0"/>
              <a:t>With current policies and regulations, worldwide energy-related carbon dioxide emissions rise from about 32 billion metric tons in 2012 to 36 billion metric tons in 2020 and then to 43 billion metric tons in 2040, a 34% increase.</a:t>
            </a:r>
          </a:p>
        </p:txBody>
      </p:sp>
      <p:sp>
        <p:nvSpPr>
          <p:cNvPr id="3" name="Slide Number Placeholder 2"/>
          <p:cNvSpPr>
            <a:spLocks noGrp="1"/>
          </p:cNvSpPr>
          <p:nvPr>
            <p:ph type="sldNum" sz="quarter" idx="4"/>
          </p:nvPr>
        </p:nvSpPr>
        <p:spPr>
          <a:xfrm>
            <a:off x="8653624" y="4805461"/>
            <a:ext cx="384175" cy="273844"/>
          </a:xfrm>
        </p:spPr>
        <p:txBody>
          <a:bodyPr/>
          <a:lstStyle/>
          <a:p>
            <a:fld id="{2D80C5C9-96E0-47EC-B500-37C5FE284639}" type="slidenum">
              <a:rPr lang="en-US" smtClean="0"/>
              <a:pPr/>
              <a:t>19</a:t>
            </a:fld>
            <a:endParaRPr lang="en-US" dirty="0"/>
          </a:p>
        </p:txBody>
      </p:sp>
      <p:sp>
        <p:nvSpPr>
          <p:cNvPr id="8" name="Footer Placeholder 3"/>
          <p:cNvSpPr>
            <a:spLocks noGrp="1"/>
          </p:cNvSpPr>
          <p:nvPr>
            <p:ph type="ftr" sz="quarter" idx="13"/>
          </p:nvPr>
        </p:nvSpPr>
        <p:spPr>
          <a:xfrm>
            <a:off x="666750" y="4793456"/>
            <a:ext cx="3826422" cy="295275"/>
          </a:xfrm>
        </p:spPr>
        <p:txBody>
          <a:bodyPr/>
          <a:lstStyle/>
          <a:p>
            <a:pPr>
              <a:defRPr/>
            </a:pPr>
            <a:r>
              <a:rPr lang="en-US" sz="900"/>
              <a:t>Adam Sieminski, University of Tulsa</a:t>
            </a:r>
          </a:p>
          <a:p>
            <a:pPr>
              <a:defRPr/>
            </a:pPr>
            <a:r>
              <a:rPr lang="en-US" sz="900"/>
              <a:t>October 26, 2016</a:t>
            </a:r>
            <a:endParaRPr lang="en-US" sz="900" dirty="0"/>
          </a:p>
        </p:txBody>
      </p:sp>
    </p:spTree>
    <p:extLst>
      <p:ext uri="{BB962C8B-B14F-4D97-AF65-F5344CB8AC3E}">
        <p14:creationId xmlns:p14="http://schemas.microsoft.com/office/powerpoint/2010/main" val="69931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p:txBody>
          <a:bodyPr/>
          <a:lstStyle/>
          <a:p>
            <a:pPr marL="0" indent="0">
              <a:buNone/>
            </a:pPr>
            <a:r>
              <a:rPr lang="en-US" sz="900" b="1" dirty="0" smtClean="0"/>
              <a:t/>
            </a:r>
            <a:br>
              <a:rPr lang="en-US" sz="900" b="1" dirty="0" smtClean="0"/>
            </a:br>
            <a:r>
              <a:rPr lang="en-US" sz="900" b="1" dirty="0" smtClean="0"/>
              <a:t/>
            </a:r>
            <a:br>
              <a:rPr lang="en-US" sz="900" b="1" dirty="0" smtClean="0"/>
            </a:br>
            <a:r>
              <a:rPr lang="en-US" sz="1400" b="1" dirty="0" smtClean="0"/>
              <a:t>Mission</a:t>
            </a:r>
            <a:r>
              <a:rPr lang="en-US" sz="1400" b="1" dirty="0"/>
              <a:t>:</a:t>
            </a:r>
            <a:r>
              <a:rPr lang="en-US" sz="1400" dirty="0"/>
              <a:t> EIA collects, analyzes, and disseminates independent and impartial energy information to promote sound policymaking, efficient markets, and public understanding of energy and its interaction with the economy and the environment. </a:t>
            </a:r>
          </a:p>
          <a:p>
            <a:pPr marL="0" indent="0">
              <a:buNone/>
            </a:pPr>
            <a:r>
              <a:rPr lang="en-US" sz="1400" dirty="0"/>
              <a:t>EIA is the Nation’s official source of energy information and, by law, its data, analyses, and forecasts are independent of approval by any other officer or employee of the United States Government. </a:t>
            </a:r>
          </a:p>
        </p:txBody>
      </p:sp>
      <p:sp>
        <p:nvSpPr>
          <p:cNvPr id="9" name="Footer Placeholder 8"/>
          <p:cNvSpPr>
            <a:spLocks noGrp="1"/>
          </p:cNvSpPr>
          <p:nvPr>
            <p:ph type="ftr" sz="quarter" idx="17"/>
          </p:nvPr>
        </p:nvSpPr>
        <p:spPr/>
        <p:txBody>
          <a:bodyPr vert="horz" lIns="91440" tIns="45720" rIns="91440" bIns="0" rtlCol="0" anchor="b" anchorCtr="0"/>
          <a:lstStyle/>
          <a:p>
            <a:r>
              <a:rPr lang="en-US" sz="900" dirty="0"/>
              <a:t>Adam Sieminski, University of Tulsa</a:t>
            </a:r>
          </a:p>
          <a:p>
            <a:r>
              <a:rPr lang="en-US" sz="900" dirty="0"/>
              <a:t>October 26, 2016</a:t>
            </a:r>
          </a:p>
        </p:txBody>
      </p:sp>
      <p:sp>
        <p:nvSpPr>
          <p:cNvPr id="3" name="Slide Number Placeholder 2"/>
          <p:cNvSpPr>
            <a:spLocks noGrp="1"/>
          </p:cNvSpPr>
          <p:nvPr>
            <p:ph type="sldNum" sz="quarter" idx="4"/>
          </p:nvPr>
        </p:nvSpPr>
        <p:spPr/>
        <p:txBody>
          <a:bodyPr/>
          <a:lstStyle/>
          <a:p>
            <a:fld id="{2D80C5C9-96E0-47EC-B500-37C5FE284639}" type="slidenum">
              <a:rPr lang="en-US" smtClean="0"/>
              <a:pPr/>
              <a:t>2</a:t>
            </a:fld>
            <a:endParaRPr lang="en-US" dirty="0"/>
          </a:p>
        </p:txBody>
      </p:sp>
      <p:pic>
        <p:nvPicPr>
          <p:cNvPr id="2057" name="Picture 9" descr="http://inside.eia.gov/content_OC/eia_logos/large%20full%20EIA%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46" y="311561"/>
            <a:ext cx="3702551" cy="755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379483" y="2719552"/>
            <a:ext cx="65"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endParaRPr lang="en-US" sz="1200" i="1" dirty="0">
              <a:solidFill>
                <a:srgbClr val="333333"/>
              </a:solidFill>
              <a:latin typeface="Times New Roman" charset="0"/>
              <a:ea typeface="Times New Roman" charset="0"/>
              <a:cs typeface="Times New Roman" charset="0"/>
            </a:endParaRPr>
          </a:p>
        </p:txBody>
      </p:sp>
      <p:pic>
        <p:nvPicPr>
          <p:cNvPr id="13" name="Picture 12"/>
          <p:cNvPicPr>
            <a:picLocks noChangeAspect="1"/>
          </p:cNvPicPr>
          <p:nvPr/>
        </p:nvPicPr>
        <p:blipFill>
          <a:blip r:embed="rId4"/>
          <a:stretch>
            <a:fillRect/>
          </a:stretch>
        </p:blipFill>
        <p:spPr>
          <a:xfrm>
            <a:off x="4617720" y="1059689"/>
            <a:ext cx="3832234" cy="3269934"/>
          </a:xfrm>
          <a:prstGeom prst="rect">
            <a:avLst/>
          </a:prstGeom>
        </p:spPr>
      </p:pic>
    </p:spTree>
    <p:extLst>
      <p:ext uri="{BB962C8B-B14F-4D97-AF65-F5344CB8AC3E}">
        <p14:creationId xmlns:p14="http://schemas.microsoft.com/office/powerpoint/2010/main" val="1106178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p:txBody>
          <a:bodyPr/>
          <a:lstStyle/>
          <a:p>
            <a:r>
              <a:rPr lang="en-US" dirty="0" smtClean="0"/>
              <a:t>world energy consumption</a:t>
            </a:r>
          </a:p>
          <a:p>
            <a:r>
              <a:rPr lang="en-US" dirty="0" smtClean="0"/>
              <a:t>quadrillion Btu</a:t>
            </a:r>
          </a:p>
        </p:txBody>
      </p:sp>
      <p:sp>
        <p:nvSpPr>
          <p:cNvPr id="25" name="Footer Placeholder 3"/>
          <p:cNvSpPr>
            <a:spLocks noGrp="1"/>
          </p:cNvSpPr>
          <p:nvPr>
            <p:ph type="ftr" sz="quarter" idx="17"/>
          </p:nvPr>
        </p:nvSpPr>
        <p:spPr>
          <a:xfrm>
            <a:off x="666749" y="4793456"/>
            <a:ext cx="3952548" cy="295275"/>
          </a:xfrm>
        </p:spPr>
        <p:txBody>
          <a:bodyPr/>
          <a:lstStyle/>
          <a:p>
            <a:pPr>
              <a:defRPr/>
            </a:pPr>
            <a:r>
              <a:rPr lang="en-US" sz="900"/>
              <a:t>Adam Sieminski, University of Tulsa</a:t>
            </a:r>
          </a:p>
          <a:p>
            <a:pPr>
              <a:defRPr/>
            </a:pPr>
            <a:r>
              <a:rPr lang="en-US" sz="900"/>
              <a:t>October 26, 2016</a:t>
            </a:r>
            <a:endParaRPr lang="en-US" sz="900" dirty="0"/>
          </a:p>
        </p:txBody>
      </p:sp>
      <p:sp>
        <p:nvSpPr>
          <p:cNvPr id="2" name="Title 1"/>
          <p:cNvSpPr>
            <a:spLocks noGrp="1"/>
          </p:cNvSpPr>
          <p:nvPr>
            <p:ph type="title"/>
          </p:nvPr>
        </p:nvSpPr>
        <p:spPr/>
        <p:txBody>
          <a:bodyPr/>
          <a:lstStyle/>
          <a:p>
            <a:r>
              <a:rPr lang="en-US" dirty="0" smtClean="0"/>
              <a:t>Global energy shares: renewables grow fastest, coal use plateaus, natural gas surpasses coal by 2030, and oil maintains its leading share</a:t>
            </a:r>
            <a:endParaRPr lang="en-US" dirty="0"/>
          </a:p>
        </p:txBody>
      </p:sp>
      <p:sp>
        <p:nvSpPr>
          <p:cNvPr id="30" name="Text Placeholder 29"/>
          <p:cNvSpPr>
            <a:spLocks noGrp="1"/>
          </p:cNvSpPr>
          <p:nvPr>
            <p:ph type="body" sz="quarter" idx="18"/>
          </p:nvPr>
        </p:nvSpPr>
        <p:spPr/>
        <p:txBody>
          <a:bodyPr/>
          <a:lstStyle/>
          <a:p>
            <a:r>
              <a:rPr lang="en-US" dirty="0" smtClean="0"/>
              <a:t>Source:  EIA, International Energy Outlook 2016 and EIA, Analysis of the Impacts of the Clean Power Plan (May 2015)</a:t>
            </a:r>
            <a:endParaRPr lang="en-US" dirty="0"/>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20</a:t>
            </a:fld>
            <a:endParaRPr lang="en-US" dirty="0"/>
          </a:p>
        </p:txBody>
      </p:sp>
      <p:pic>
        <p:nvPicPr>
          <p:cNvPr id="10" name="Chart Placeholder 9"/>
          <p:cNvPicPr>
            <a:picLocks noGrp="1" noChangeAspect="1"/>
          </p:cNvPicPr>
          <p:nvPr>
            <p:ph type="chart" sz="quarter" idx="12"/>
          </p:nvPr>
        </p:nvPicPr>
        <p:blipFill>
          <a:blip r:embed="rId3"/>
          <a:stretch>
            <a:fillRect/>
          </a:stretch>
        </p:blipFill>
        <p:spPr>
          <a:xfrm>
            <a:off x="685800" y="1298560"/>
            <a:ext cx="7803055" cy="3078163"/>
          </a:xfrm>
          <a:prstGeom prst="rect">
            <a:avLst/>
          </a:prstGeom>
        </p:spPr>
      </p:pic>
    </p:spTree>
    <p:extLst>
      <p:ext uri="{BB962C8B-B14F-4D97-AF65-F5344CB8AC3E}">
        <p14:creationId xmlns:p14="http://schemas.microsoft.com/office/powerpoint/2010/main" val="1724723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lstStyle/>
          <a:p>
            <a:pPr lvl="0"/>
            <a:r>
              <a:rPr lang="en-US" dirty="0" smtClean="0"/>
              <a:t>world delivered energy consumption by end-use sector</a:t>
            </a:r>
          </a:p>
          <a:p>
            <a:pPr lvl="0"/>
            <a:r>
              <a:rPr lang="en-US" dirty="0" smtClean="0"/>
              <a:t>quadrillion Btu</a:t>
            </a:r>
            <a:endParaRPr lang="en-GB" dirty="0"/>
          </a:p>
        </p:txBody>
      </p:sp>
      <p:sp>
        <p:nvSpPr>
          <p:cNvPr id="13" name="Footer Placeholder 12"/>
          <p:cNvSpPr>
            <a:spLocks noGrp="1"/>
          </p:cNvSpPr>
          <p:nvPr>
            <p:ph type="ftr" sz="quarter" idx="17"/>
          </p:nvPr>
        </p:nvSpPr>
        <p:spPr>
          <a:xfrm>
            <a:off x="666749" y="4793456"/>
            <a:ext cx="3936782" cy="295275"/>
          </a:xfrm>
        </p:spPr>
        <p:txBody>
          <a:bodyPr/>
          <a:lstStyle/>
          <a:p>
            <a:pPr>
              <a:defRPr/>
            </a:pPr>
            <a:r>
              <a:rPr lang="en-US" sz="900"/>
              <a:t>Adam Sieminski, University of Tulsa</a:t>
            </a:r>
          </a:p>
          <a:p>
            <a:pPr>
              <a:defRPr/>
            </a:pPr>
            <a:r>
              <a:rPr lang="en-US" sz="900"/>
              <a:t>October 26, 2016</a:t>
            </a:r>
            <a:endParaRPr lang="en-US" sz="900" dirty="0"/>
          </a:p>
        </p:txBody>
      </p:sp>
      <p:sp>
        <p:nvSpPr>
          <p:cNvPr id="2" name="Title 1"/>
          <p:cNvSpPr>
            <a:spLocks noGrp="1"/>
          </p:cNvSpPr>
          <p:nvPr>
            <p:ph type="title"/>
          </p:nvPr>
        </p:nvSpPr>
        <p:spPr/>
        <p:txBody>
          <a:bodyPr/>
          <a:lstStyle/>
          <a:p>
            <a:r>
              <a:rPr lang="en-US" dirty="0" smtClean="0"/>
              <a:t>As total world energy consumption grows, shares by end-use sector remain relatively unchanged</a:t>
            </a:r>
            <a:endParaRPr lang="en-US" dirty="0"/>
          </a:p>
        </p:txBody>
      </p:sp>
      <p:sp>
        <p:nvSpPr>
          <p:cNvPr id="14" name="Text Placeholder 13"/>
          <p:cNvSpPr>
            <a:spLocks noGrp="1"/>
          </p:cNvSpPr>
          <p:nvPr>
            <p:ph type="body" sz="quarter" idx="18"/>
          </p:nvPr>
        </p:nvSpPr>
        <p:spPr/>
        <p:txBody>
          <a:bodyPr/>
          <a:lstStyle/>
          <a:p>
            <a:pPr lvl="0"/>
            <a:r>
              <a:rPr lang="en-US" dirty="0" smtClean="0"/>
              <a:t>Source:  EIA, International Energy Outlook 2016</a:t>
            </a:r>
            <a:endParaRPr lang="en-US" dirty="0"/>
          </a:p>
        </p:txBody>
      </p:sp>
      <p:sp>
        <p:nvSpPr>
          <p:cNvPr id="10" name="Slide Number Placeholder 9"/>
          <p:cNvSpPr>
            <a:spLocks noGrp="1"/>
          </p:cNvSpPr>
          <p:nvPr>
            <p:ph type="sldNum" sz="quarter" idx="4"/>
          </p:nvPr>
        </p:nvSpPr>
        <p:spPr>
          <a:xfrm>
            <a:off x="8644197" y="4814888"/>
            <a:ext cx="384175" cy="273844"/>
          </a:xfrm>
        </p:spPr>
        <p:txBody>
          <a:bodyPr/>
          <a:lstStyle/>
          <a:p>
            <a:fld id="{E4E96853-06F4-43A6-A754-E3DD0854F343}" type="slidenum">
              <a:rPr lang="en-US" smtClean="0"/>
              <a:pPr/>
              <a:t>21</a:t>
            </a:fld>
            <a:endParaRPr lang="en-US" dirty="0"/>
          </a:p>
        </p:txBody>
      </p:sp>
      <p:pic>
        <p:nvPicPr>
          <p:cNvPr id="7" name="Chart Placeholder 6"/>
          <p:cNvPicPr>
            <a:picLocks noGrp="1" noChangeAspect="1"/>
          </p:cNvPicPr>
          <p:nvPr>
            <p:ph type="chart" sz="quarter" idx="12"/>
          </p:nvPr>
        </p:nvPicPr>
        <p:blipFill>
          <a:blip r:embed="rId3"/>
          <a:stretch>
            <a:fillRect/>
          </a:stretch>
        </p:blipFill>
        <p:spPr>
          <a:xfrm>
            <a:off x="685800" y="1359743"/>
            <a:ext cx="8001000" cy="2981226"/>
          </a:xfrm>
          <a:prstGeom prst="rect">
            <a:avLst/>
          </a:prstGeom>
        </p:spPr>
      </p:pic>
    </p:spTree>
    <p:extLst>
      <p:ext uri="{BB962C8B-B14F-4D97-AF65-F5344CB8AC3E}">
        <p14:creationId xmlns:p14="http://schemas.microsoft.com/office/powerpoint/2010/main" val="1643449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3"/>
          </p:nvPr>
        </p:nvSpPr>
        <p:spPr/>
        <p:txBody>
          <a:bodyPr/>
          <a:lstStyle/>
          <a:p>
            <a:r>
              <a:rPr lang="en-US" dirty="0" smtClean="0"/>
              <a:t>world net electricity generation by source</a:t>
            </a:r>
          </a:p>
          <a:p>
            <a:r>
              <a:rPr lang="en-US" dirty="0" smtClean="0"/>
              <a:t>trillion kilowatthours</a:t>
            </a:r>
          </a:p>
        </p:txBody>
      </p:sp>
      <p:sp>
        <p:nvSpPr>
          <p:cNvPr id="12" name="Footer Placeholder 3"/>
          <p:cNvSpPr>
            <a:spLocks noGrp="1"/>
          </p:cNvSpPr>
          <p:nvPr>
            <p:ph type="ftr" sz="quarter" idx="17"/>
          </p:nvPr>
        </p:nvSpPr>
        <p:spPr>
          <a:xfrm>
            <a:off x="666749" y="4793456"/>
            <a:ext cx="3779127" cy="295275"/>
          </a:xfrm>
        </p:spPr>
        <p:txBody>
          <a:bodyPr/>
          <a:lstStyle/>
          <a:p>
            <a:pPr>
              <a:defRPr/>
            </a:pPr>
            <a:r>
              <a:rPr lang="en-US" sz="900"/>
              <a:t>Adam Sieminski, University of Tulsa</a:t>
            </a:r>
          </a:p>
          <a:p>
            <a:pPr>
              <a:defRPr/>
            </a:pPr>
            <a:r>
              <a:rPr lang="en-US" sz="900"/>
              <a:t>October 26, 2016</a:t>
            </a:r>
            <a:endParaRPr lang="en-US" sz="900" dirty="0"/>
          </a:p>
        </p:txBody>
      </p:sp>
      <p:sp>
        <p:nvSpPr>
          <p:cNvPr id="2" name="Title 1"/>
          <p:cNvSpPr>
            <a:spLocks noGrp="1"/>
          </p:cNvSpPr>
          <p:nvPr>
            <p:ph type="title"/>
          </p:nvPr>
        </p:nvSpPr>
        <p:spPr/>
        <p:txBody>
          <a:bodyPr/>
          <a:lstStyle/>
          <a:p>
            <a:r>
              <a:rPr lang="en-US" dirty="0" smtClean="0"/>
              <a:t>Renewables, natural gas, and coal all contribute roughly the same amount of global net electricity generation in 2040</a:t>
            </a:r>
            <a:endParaRPr lang="en-US" dirty="0"/>
          </a:p>
        </p:txBody>
      </p:sp>
      <p:sp>
        <p:nvSpPr>
          <p:cNvPr id="21" name="Text Placeholder 20"/>
          <p:cNvSpPr>
            <a:spLocks noGrp="1"/>
          </p:cNvSpPr>
          <p:nvPr>
            <p:ph type="body" sz="quarter" idx="18"/>
          </p:nvPr>
        </p:nvSpPr>
        <p:spPr/>
        <p:txBody>
          <a:bodyPr/>
          <a:lstStyle/>
          <a:p>
            <a:r>
              <a:rPr lang="en-US" dirty="0" smtClean="0"/>
              <a:t>Source:  EIA, International Energy Outlook 2016</a:t>
            </a:r>
            <a:endParaRPr lang="en-US" dirty="0"/>
          </a:p>
        </p:txBody>
      </p:sp>
      <p:sp>
        <p:nvSpPr>
          <p:cNvPr id="3" name="Slide Number Placeholder 2"/>
          <p:cNvSpPr>
            <a:spLocks noGrp="1"/>
          </p:cNvSpPr>
          <p:nvPr>
            <p:ph type="sldNum" sz="quarter" idx="4"/>
          </p:nvPr>
        </p:nvSpPr>
        <p:spPr>
          <a:xfrm>
            <a:off x="8653624" y="4814888"/>
            <a:ext cx="384175" cy="273844"/>
          </a:xfrm>
        </p:spPr>
        <p:txBody>
          <a:bodyPr/>
          <a:lstStyle/>
          <a:p>
            <a:fld id="{2D80C5C9-96E0-47EC-B500-37C5FE284639}" type="slidenum">
              <a:rPr lang="en-US" smtClean="0"/>
              <a:pPr/>
              <a:t>22</a:t>
            </a:fld>
            <a:endParaRPr lang="en-US" dirty="0"/>
          </a:p>
        </p:txBody>
      </p:sp>
      <p:pic>
        <p:nvPicPr>
          <p:cNvPr id="5" name="Chart Placeholder 4"/>
          <p:cNvPicPr>
            <a:picLocks noGrp="1" noChangeAspect="1"/>
          </p:cNvPicPr>
          <p:nvPr>
            <p:ph type="chart" sz="quarter" idx="12"/>
          </p:nvPr>
        </p:nvPicPr>
        <p:blipFill>
          <a:blip r:embed="rId3"/>
          <a:stretch>
            <a:fillRect/>
          </a:stretch>
        </p:blipFill>
        <p:spPr>
          <a:xfrm>
            <a:off x="685800" y="1341396"/>
            <a:ext cx="8001000" cy="3050870"/>
          </a:xfrm>
          <a:prstGeom prst="rect">
            <a:avLst/>
          </a:prstGeom>
        </p:spPr>
      </p:pic>
    </p:spTree>
    <p:extLst>
      <p:ext uri="{BB962C8B-B14F-4D97-AF65-F5344CB8AC3E}">
        <p14:creationId xmlns:p14="http://schemas.microsoft.com/office/powerpoint/2010/main" val="3396862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LNG capacity additions</a:t>
            </a:r>
          </a:p>
          <a:p>
            <a:r>
              <a:rPr lang="en-US" dirty="0"/>
              <a:t>b</a:t>
            </a:r>
            <a:r>
              <a:rPr lang="en-US" dirty="0" smtClean="0"/>
              <a:t>illion cubic feet per day</a:t>
            </a:r>
            <a:endParaRPr lang="en-US" dirty="0"/>
          </a:p>
        </p:txBody>
      </p:sp>
      <p:sp>
        <p:nvSpPr>
          <p:cNvPr id="14" name="Footer Placeholder 3"/>
          <p:cNvSpPr>
            <a:spLocks noGrp="1"/>
          </p:cNvSpPr>
          <p:nvPr>
            <p:ph type="ftr" sz="quarter" idx="17"/>
          </p:nvPr>
        </p:nvSpPr>
        <p:spPr>
          <a:xfrm>
            <a:off x="666750" y="4793456"/>
            <a:ext cx="4024122" cy="295275"/>
          </a:xfrm>
        </p:spPr>
        <p:txBody>
          <a:bodyPr/>
          <a:lstStyle/>
          <a:p>
            <a:pPr>
              <a:defRPr/>
            </a:pPr>
            <a:r>
              <a:rPr lang="en-US" sz="900"/>
              <a:t>Adam Sieminski, University of Tulsa</a:t>
            </a:r>
          </a:p>
          <a:p>
            <a:pPr>
              <a:defRPr/>
            </a:pPr>
            <a:r>
              <a:rPr lang="en-US" sz="900"/>
              <a:t>October 26, 2016</a:t>
            </a:r>
            <a:endParaRPr lang="en-US" sz="900" dirty="0"/>
          </a:p>
        </p:txBody>
      </p:sp>
      <p:sp>
        <p:nvSpPr>
          <p:cNvPr id="2" name="Title 1"/>
          <p:cNvSpPr>
            <a:spLocks noGrp="1"/>
          </p:cNvSpPr>
          <p:nvPr>
            <p:ph type="title"/>
          </p:nvPr>
        </p:nvSpPr>
        <p:spPr/>
        <p:txBody>
          <a:bodyPr/>
          <a:lstStyle/>
          <a:p>
            <a:r>
              <a:rPr lang="en-US" dirty="0" smtClean="0"/>
              <a:t>Liquefaction capacity additions over the 2015-19 time period will increase global capacity by over 30%</a:t>
            </a:r>
            <a:endParaRPr lang="en-US" dirty="0"/>
          </a:p>
        </p:txBody>
      </p:sp>
      <p:sp>
        <p:nvSpPr>
          <p:cNvPr id="13" name="Text Placeholder 12"/>
          <p:cNvSpPr>
            <a:spLocks noGrp="1"/>
          </p:cNvSpPr>
          <p:nvPr>
            <p:ph type="body" sz="quarter" idx="18"/>
          </p:nvPr>
        </p:nvSpPr>
        <p:spPr/>
        <p:txBody>
          <a:bodyPr/>
          <a:lstStyle/>
          <a:p>
            <a:pPr lvl="0" eaLnBrk="0" hangingPunct="0"/>
            <a:r>
              <a:rPr lang="en-US" altLang="en-US" dirty="0">
                <a:ea typeface="Calibri" pitchFamily="34" charset="0"/>
                <a:cs typeface="Times New Roman" pitchFamily="18" charset="0"/>
              </a:rPr>
              <a:t>Note: Capacity additions in 2015-19 include projects currently under construction, and represent n</a:t>
            </a:r>
            <a:r>
              <a:rPr lang="en-US" dirty="0"/>
              <a:t>ameplate capacity, </a:t>
            </a:r>
          </a:p>
          <a:p>
            <a:pPr lvl="0" eaLnBrk="0" hangingPunct="0"/>
            <a:r>
              <a:rPr lang="en-US" dirty="0"/>
              <a:t>not adjusted for ramp-up</a:t>
            </a:r>
            <a:r>
              <a:rPr lang="en-US" altLang="en-US" dirty="0"/>
              <a:t> </a:t>
            </a:r>
          </a:p>
          <a:p>
            <a:pPr lvl="0">
              <a:spcBef>
                <a:spcPct val="0"/>
              </a:spcBef>
              <a:tabLst>
                <a:tab pos="5486400" algn="l"/>
              </a:tabLst>
            </a:pPr>
            <a:r>
              <a:rPr lang="en-US" altLang="en-US" dirty="0" smtClean="0">
                <a:ea typeface="Calibri" pitchFamily="34" charset="0"/>
                <a:cs typeface="Times New Roman" pitchFamily="18" charset="0"/>
              </a:rPr>
              <a:t>Source</a:t>
            </a:r>
            <a:r>
              <a:rPr lang="en-US" altLang="en-US" dirty="0">
                <a:ea typeface="Calibri" pitchFamily="34" charset="0"/>
                <a:cs typeface="Times New Roman" pitchFamily="18" charset="0"/>
              </a:rPr>
              <a:t>: U.S. Energy Information Administration estimates based on trade </a:t>
            </a:r>
            <a:r>
              <a:rPr lang="en-US" altLang="en-US" dirty="0" smtClean="0">
                <a:ea typeface="Calibri" pitchFamily="34" charset="0"/>
                <a:cs typeface="Times New Roman" pitchFamily="18" charset="0"/>
              </a:rPr>
              <a:t>press</a:t>
            </a:r>
            <a:endParaRPr lang="en-US" altLang="en-US" dirty="0">
              <a:ea typeface="Calibri" pitchFamily="34" charset="0"/>
              <a:cs typeface="Times New Roman" pitchFamily="18" charset="0"/>
            </a:endParaRPr>
          </a:p>
        </p:txBody>
      </p:sp>
      <p:sp>
        <p:nvSpPr>
          <p:cNvPr id="3" name="Slide Number Placeholder 2"/>
          <p:cNvSpPr>
            <a:spLocks noGrp="1"/>
          </p:cNvSpPr>
          <p:nvPr>
            <p:ph type="sldNum" sz="quarter" idx="4"/>
          </p:nvPr>
        </p:nvSpPr>
        <p:spPr>
          <a:xfrm>
            <a:off x="8644197" y="4814888"/>
            <a:ext cx="384175" cy="273844"/>
          </a:xfrm>
        </p:spPr>
        <p:txBody>
          <a:bodyPr/>
          <a:lstStyle/>
          <a:p>
            <a:fld id="{2D80C5C9-96E0-47EC-B500-37C5FE284639}" type="slidenum">
              <a:rPr lang="en-US" smtClean="0"/>
              <a:pPr/>
              <a:t>23</a:t>
            </a:fld>
            <a:endParaRPr lang="en-US" dirty="0"/>
          </a:p>
        </p:txBody>
      </p:sp>
      <p:pic>
        <p:nvPicPr>
          <p:cNvPr id="4" name="Picture 3"/>
          <p:cNvPicPr>
            <a:picLocks noChangeAspect="1"/>
          </p:cNvPicPr>
          <p:nvPr/>
        </p:nvPicPr>
        <p:blipFill>
          <a:blip r:embed="rId3"/>
          <a:stretch>
            <a:fillRect/>
          </a:stretch>
        </p:blipFill>
        <p:spPr>
          <a:xfrm>
            <a:off x="528767" y="1342498"/>
            <a:ext cx="8053514" cy="2688569"/>
          </a:xfrm>
          <a:prstGeom prst="rect">
            <a:avLst/>
          </a:prstGeom>
        </p:spPr>
      </p:pic>
    </p:spTree>
    <p:extLst>
      <p:ext uri="{BB962C8B-B14F-4D97-AF65-F5344CB8AC3E}">
        <p14:creationId xmlns:p14="http://schemas.microsoft.com/office/powerpoint/2010/main" val="2672294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For more information</a:t>
            </a:r>
            <a:endParaRPr lang="en-US" dirty="0"/>
          </a:p>
        </p:txBody>
      </p:sp>
      <p:sp>
        <p:nvSpPr>
          <p:cNvPr id="11" name="Text Placeholder 10"/>
          <p:cNvSpPr>
            <a:spLocks noGrp="1"/>
          </p:cNvSpPr>
          <p:nvPr>
            <p:ph type="body" sz="quarter" idx="12"/>
          </p:nvPr>
        </p:nvSpPr>
        <p:spPr>
          <a:xfrm>
            <a:off x="685800" y="891540"/>
            <a:ext cx="8001000" cy="3750034"/>
          </a:xfrm>
        </p:spPr>
        <p:txBody>
          <a:bodyPr>
            <a:normAutofit fontScale="70000" lnSpcReduction="20000"/>
          </a:bodyPr>
          <a:lstStyle/>
          <a:p>
            <a:pPr marL="0" indent="0">
              <a:buNone/>
            </a:pPr>
            <a:r>
              <a:rPr lang="en-US" dirty="0" smtClean="0"/>
              <a:t>U.S. Energy Information Administration home page | </a:t>
            </a:r>
            <a:r>
              <a:rPr lang="en-US" dirty="0" smtClean="0">
                <a:hlinkClick r:id="rId3"/>
              </a:rPr>
              <a:t>www.eia.gov</a:t>
            </a:r>
            <a:endParaRPr lang="en-US" dirty="0" smtClean="0"/>
          </a:p>
          <a:p>
            <a:pPr marL="0" indent="0">
              <a:buNone/>
            </a:pPr>
            <a:r>
              <a:rPr lang="en-US" dirty="0" smtClean="0"/>
              <a:t>Annual Energy Outlook | </a:t>
            </a:r>
            <a:r>
              <a:rPr lang="en-US" dirty="0" smtClean="0">
                <a:hlinkClick r:id="rId4"/>
              </a:rPr>
              <a:t>www.eia.gov/aeo</a:t>
            </a:r>
            <a:endParaRPr lang="en-US" dirty="0" smtClean="0"/>
          </a:p>
          <a:p>
            <a:pPr marL="0" indent="0">
              <a:buNone/>
            </a:pPr>
            <a:r>
              <a:rPr lang="en-US" dirty="0" smtClean="0"/>
              <a:t>Short-Term Energy Outlook | </a:t>
            </a:r>
            <a:r>
              <a:rPr lang="en-US" dirty="0" smtClean="0">
                <a:hlinkClick r:id="rId5"/>
              </a:rPr>
              <a:t>www.eia.gov/steo</a:t>
            </a:r>
            <a:endParaRPr lang="en-US" dirty="0" smtClean="0"/>
          </a:p>
          <a:p>
            <a:pPr marL="0" indent="0">
              <a:buNone/>
            </a:pPr>
            <a:r>
              <a:rPr lang="en-US" dirty="0" smtClean="0"/>
              <a:t>International Energy Outlook | </a:t>
            </a:r>
            <a:r>
              <a:rPr lang="en-US" dirty="0" smtClean="0">
                <a:hlinkClick r:id="rId6"/>
              </a:rPr>
              <a:t>www.eia.gov/ieo</a:t>
            </a:r>
            <a:endParaRPr lang="en-US" dirty="0" smtClean="0"/>
          </a:p>
          <a:p>
            <a:pPr marL="0" indent="0">
              <a:buNone/>
            </a:pPr>
            <a:r>
              <a:rPr lang="en-US" dirty="0" smtClean="0"/>
              <a:t>Monthly Energy Review | </a:t>
            </a:r>
            <a:r>
              <a:rPr lang="en-US" dirty="0" smtClean="0">
                <a:hlinkClick r:id="rId7"/>
              </a:rPr>
              <a:t>www.eia.gov/mer</a:t>
            </a:r>
            <a:endParaRPr lang="en-US" dirty="0" smtClean="0"/>
          </a:p>
          <a:p>
            <a:pPr marL="0" indent="0">
              <a:buNone/>
            </a:pPr>
            <a:r>
              <a:rPr lang="en-US" dirty="0" smtClean="0"/>
              <a:t>Today in Energy | </a:t>
            </a:r>
            <a:r>
              <a:rPr lang="en-US" dirty="0" smtClean="0">
                <a:hlinkClick r:id="rId8"/>
              </a:rPr>
              <a:t>www.eia.gov/todayinenergy</a:t>
            </a:r>
            <a:endParaRPr lang="en-US" dirty="0" smtClean="0"/>
          </a:p>
          <a:p>
            <a:pPr marL="0" indent="0">
              <a:buNone/>
            </a:pPr>
            <a:r>
              <a:rPr lang="en-US" dirty="0" smtClean="0"/>
              <a:t>State Energy Profiles | </a:t>
            </a:r>
            <a:r>
              <a:rPr lang="en-US" dirty="0" smtClean="0">
                <a:hlinkClick r:id="rId9"/>
              </a:rPr>
              <a:t>www.eia.gov/state</a:t>
            </a:r>
            <a:endParaRPr lang="en-US" dirty="0" smtClean="0"/>
          </a:p>
          <a:p>
            <a:pPr marL="0" indent="0">
              <a:buNone/>
            </a:pPr>
            <a:r>
              <a:rPr lang="en-US" dirty="0" smtClean="0"/>
              <a:t>Drilling Productivity Report | </a:t>
            </a:r>
            <a:r>
              <a:rPr lang="en-US" dirty="0" smtClean="0">
                <a:hlinkClick r:id="rId10"/>
              </a:rPr>
              <a:t>www.eia.gov/petroleum/drilling/</a:t>
            </a:r>
            <a:endParaRPr lang="en-US" dirty="0" smtClean="0"/>
          </a:p>
          <a:p>
            <a:pPr marL="0" indent="0">
              <a:buNone/>
            </a:pPr>
            <a:r>
              <a:rPr lang="en-US" dirty="0" smtClean="0"/>
              <a:t>International Energy Portal | </a:t>
            </a:r>
            <a:r>
              <a:rPr lang="en-US" dirty="0" smtClean="0">
                <a:hlinkClick r:id="rId11"/>
              </a:rPr>
              <a:t>www.eia.gov/beta/international/?src=home-b1</a:t>
            </a:r>
            <a:r>
              <a:rPr lang="en-US" dirty="0" smtClean="0"/>
              <a:t> </a:t>
            </a:r>
          </a:p>
          <a:p>
            <a:pPr marL="0" indent="0">
              <a:buNone/>
            </a:pPr>
            <a:endParaRPr lang="en-US" dirty="0" smtClean="0"/>
          </a:p>
        </p:txBody>
      </p:sp>
      <p:sp>
        <p:nvSpPr>
          <p:cNvPr id="3" name="Slide Number Placeholder 2"/>
          <p:cNvSpPr>
            <a:spLocks noGrp="1"/>
          </p:cNvSpPr>
          <p:nvPr>
            <p:ph type="sldNum" sz="quarter" idx="4"/>
          </p:nvPr>
        </p:nvSpPr>
        <p:spPr>
          <a:xfrm>
            <a:off x="8663051" y="4814888"/>
            <a:ext cx="384175" cy="273844"/>
          </a:xfrm>
        </p:spPr>
        <p:txBody>
          <a:bodyPr/>
          <a:lstStyle/>
          <a:p>
            <a:fld id="{2D80C5C9-96E0-47EC-B500-37C5FE284639}" type="slidenum">
              <a:rPr lang="en-US" smtClean="0"/>
              <a:pPr/>
              <a:t>24</a:t>
            </a:fld>
            <a:endParaRPr lang="en-US" dirty="0"/>
          </a:p>
        </p:txBody>
      </p:sp>
      <p:sp>
        <p:nvSpPr>
          <p:cNvPr id="6" name="Footer Placeholder 3"/>
          <p:cNvSpPr>
            <a:spLocks noGrp="1"/>
          </p:cNvSpPr>
          <p:nvPr>
            <p:ph type="ftr" sz="quarter" idx="13"/>
          </p:nvPr>
        </p:nvSpPr>
        <p:spPr>
          <a:xfrm>
            <a:off x="666750" y="4793456"/>
            <a:ext cx="3991960" cy="295275"/>
          </a:xfrm>
        </p:spPr>
        <p:txBody>
          <a:bodyPr/>
          <a:lstStyle/>
          <a:p>
            <a:pPr>
              <a:defRPr/>
            </a:pPr>
            <a:r>
              <a:rPr lang="en-US" sz="900"/>
              <a:t>Adam Sieminski, University of Tulsa</a:t>
            </a:r>
          </a:p>
          <a:p>
            <a:pPr>
              <a:defRPr/>
            </a:pPr>
            <a:r>
              <a:rPr lang="en-US" sz="900"/>
              <a:t>October 26, 2016</a:t>
            </a:r>
            <a:endParaRPr lang="en-US" sz="900" dirty="0"/>
          </a:p>
        </p:txBody>
      </p:sp>
    </p:spTree>
    <p:extLst>
      <p:ext uri="{BB962C8B-B14F-4D97-AF65-F5344CB8AC3E}">
        <p14:creationId xmlns:p14="http://schemas.microsoft.com/office/powerpoint/2010/main" val="215027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3"/>
          </p:nvPr>
        </p:nvSpPr>
        <p:spPr>
          <a:prstGeom prst="rect">
            <a:avLst/>
          </a:prstGeom>
        </p:spPr>
        <p:txBody>
          <a:bodyPr bIns="0"/>
          <a:lstStyle/>
          <a:p>
            <a:r>
              <a:rPr lang="en-US" sz="900" dirty="0"/>
              <a:t>Adam Sieminski, University of Tulsa</a:t>
            </a:r>
          </a:p>
          <a:p>
            <a:r>
              <a:rPr lang="en-US" sz="900" dirty="0"/>
              <a:t>October 26, 2016</a:t>
            </a:r>
          </a:p>
        </p:txBody>
      </p:sp>
      <p:sp>
        <p:nvSpPr>
          <p:cNvPr id="2" name="Title 1"/>
          <p:cNvSpPr>
            <a:spLocks noGrp="1"/>
          </p:cNvSpPr>
          <p:nvPr>
            <p:ph type="title"/>
          </p:nvPr>
        </p:nvSpPr>
        <p:spPr/>
        <p:txBody>
          <a:bodyPr/>
          <a:lstStyle/>
          <a:p>
            <a:r>
              <a:rPr lang="en-US" dirty="0" smtClean="0"/>
              <a:t>Our core values and vision</a:t>
            </a:r>
            <a:endParaRPr lang="en-US" dirty="0"/>
          </a:p>
        </p:txBody>
      </p:sp>
      <p:sp>
        <p:nvSpPr>
          <p:cNvPr id="3" name="Slide Number Placeholder 2"/>
          <p:cNvSpPr>
            <a:spLocks noGrp="1"/>
          </p:cNvSpPr>
          <p:nvPr>
            <p:ph type="sldNum" sz="quarter" idx="4"/>
          </p:nvPr>
        </p:nvSpPr>
        <p:spPr>
          <a:prstGeom prst="rect">
            <a:avLst/>
          </a:prstGeom>
        </p:spPr>
        <p:txBody>
          <a:bodyPr/>
          <a:lstStyle/>
          <a:p>
            <a:fld id="{2D80C5C9-96E0-47EC-B500-37C5FE284639}" type="slidenum">
              <a:rPr lang="en-US" smtClean="0">
                <a:solidFill>
                  <a:srgbClr val="000000"/>
                </a:solidFill>
              </a:rPr>
              <a:pPr/>
              <a:t>3</a:t>
            </a:fld>
            <a:endParaRPr lang="en-US" dirty="0">
              <a:solidFill>
                <a:srgbClr val="000000"/>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623060" y="806958"/>
            <a:ext cx="6035040" cy="3657600"/>
          </a:xfrm>
          <a:prstGeom prst="rect">
            <a:avLst/>
          </a:prstGeom>
        </p:spPr>
      </p:pic>
    </p:spTree>
    <p:extLst>
      <p:ext uri="{BB962C8B-B14F-4D97-AF65-F5344CB8AC3E}">
        <p14:creationId xmlns:p14="http://schemas.microsoft.com/office/powerpoint/2010/main" val="2407460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a:prstGeom prst="rect">
            <a:avLst/>
          </a:prstGeom>
        </p:spPr>
        <p:txBody>
          <a:bodyPr/>
          <a:lstStyle/>
          <a:p>
            <a:pPr>
              <a:defRPr/>
            </a:pPr>
            <a:r>
              <a:rPr lang="en-US" sz="900" dirty="0"/>
              <a:t>Adam Sieminski, University of Tulsa</a:t>
            </a:r>
          </a:p>
          <a:p>
            <a:pPr>
              <a:defRPr/>
            </a:pPr>
            <a:r>
              <a:rPr lang="en-US" sz="900" dirty="0"/>
              <a:t>October 26, 2016</a:t>
            </a:r>
          </a:p>
        </p:txBody>
      </p:sp>
      <p:sp>
        <p:nvSpPr>
          <p:cNvPr id="2" name="Title 1"/>
          <p:cNvSpPr>
            <a:spLocks noGrp="1"/>
          </p:cNvSpPr>
          <p:nvPr>
            <p:ph type="title"/>
          </p:nvPr>
        </p:nvSpPr>
        <p:spPr/>
        <p:txBody>
          <a:bodyPr/>
          <a:lstStyle/>
          <a:p>
            <a:r>
              <a:rPr lang="en-US" dirty="0"/>
              <a:t>Principles and practices for federal statistical agencies</a:t>
            </a:r>
          </a:p>
        </p:txBody>
      </p:sp>
      <p:sp>
        <p:nvSpPr>
          <p:cNvPr id="5" name="Text Placeholder 4"/>
          <p:cNvSpPr>
            <a:spLocks noGrp="1"/>
          </p:cNvSpPr>
          <p:nvPr>
            <p:ph type="body" sz="quarter" idx="17"/>
          </p:nvPr>
        </p:nvSpPr>
        <p:spPr>
          <a:prstGeom prst="rect">
            <a:avLst/>
          </a:prstGeom>
        </p:spPr>
        <p:txBody>
          <a:bodyPr/>
          <a:lstStyle/>
          <a:p>
            <a:pPr marL="0" indent="0">
              <a:buNone/>
            </a:pPr>
            <a:r>
              <a:rPr lang="en-US" sz="1000" dirty="0" smtClean="0"/>
              <a:t>Source: Committee on </a:t>
            </a:r>
            <a:r>
              <a:rPr lang="en-US" sz="1000" dirty="0"/>
              <a:t>N</a:t>
            </a:r>
            <a:r>
              <a:rPr lang="en-US" sz="1000" dirty="0" smtClean="0"/>
              <a:t>ational Statistics</a:t>
            </a:r>
            <a:endParaRPr lang="en-US" sz="1000" dirty="0"/>
          </a:p>
        </p:txBody>
      </p:sp>
      <p:sp>
        <p:nvSpPr>
          <p:cNvPr id="6" name="Slide Number Placeholder 5"/>
          <p:cNvSpPr>
            <a:spLocks noGrp="1"/>
          </p:cNvSpPr>
          <p:nvPr>
            <p:ph type="sldNum" sz="quarter" idx="4"/>
          </p:nvPr>
        </p:nvSpPr>
        <p:spPr>
          <a:prstGeom prst="rect">
            <a:avLst/>
          </a:prstGeom>
        </p:spPr>
        <p:txBody>
          <a:bodyPr/>
          <a:lstStyle/>
          <a:p>
            <a:pPr>
              <a:defRPr/>
            </a:pPr>
            <a:fld id="{84948DD1-5963-4816-BE5A-05BCCCAC15E0}" type="slidenum">
              <a:rPr lang="en-US" smtClean="0"/>
              <a:pPr>
                <a:defRPr/>
              </a:pPr>
              <a:t>4</a:t>
            </a:fld>
            <a:endParaRPr lang="en-US" dirty="0"/>
          </a:p>
        </p:txBody>
      </p:sp>
      <p:graphicFrame>
        <p:nvGraphicFramePr>
          <p:cNvPr id="8" name="Content Placeholder 10"/>
          <p:cNvGraphicFramePr>
            <a:graphicFrameLocks/>
          </p:cNvGraphicFramePr>
          <p:nvPr>
            <p:extLst>
              <p:ext uri="{D42A27DB-BD31-4B8C-83A1-F6EECF244321}">
                <p14:modId xmlns:p14="http://schemas.microsoft.com/office/powerpoint/2010/main" val="535131544"/>
              </p:ext>
            </p:extLst>
          </p:nvPr>
        </p:nvGraphicFramePr>
        <p:xfrm>
          <a:off x="596968" y="1591419"/>
          <a:ext cx="1787314" cy="1457501"/>
        </p:xfrm>
        <a:graphic>
          <a:graphicData uri="http://schemas.openxmlformats.org/drawingml/2006/table">
            <a:tbl>
              <a:tblPr firstRow="1" bandRow="1">
                <a:tableStyleId>{5C22544A-7EE6-4342-B048-85BDC9FD1C3A}</a:tableStyleId>
              </a:tblPr>
              <a:tblGrid>
                <a:gridCol w="1787314"/>
              </a:tblGrid>
              <a:tr h="316435">
                <a:tc>
                  <a:txBody>
                    <a:bodyPr/>
                    <a:lstStyle/>
                    <a:p>
                      <a:pPr algn="ctr"/>
                      <a:r>
                        <a:rPr lang="en-US" sz="1400" dirty="0" smtClean="0">
                          <a:latin typeface="Verdana" pitchFamily="34" charset="0"/>
                          <a:ea typeface="Verdana" pitchFamily="34" charset="0"/>
                          <a:cs typeface="Verdana" pitchFamily="34" charset="0"/>
                        </a:rPr>
                        <a:t>Key Principles</a:t>
                      </a:r>
                      <a:endParaRPr lang="en-US" sz="1400" dirty="0">
                        <a:latin typeface="Verdana" pitchFamily="34" charset="0"/>
                        <a:ea typeface="Verdana" pitchFamily="34" charset="0"/>
                        <a:cs typeface="Verdana" pitchFamily="34" charset="0"/>
                      </a:endParaRPr>
                    </a:p>
                  </a:txBody>
                  <a:tcPr marL="51934" marR="51934" marT="25967" marB="25967"/>
                </a:tc>
              </a:tr>
              <a:tr h="2106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Relevance to policy issues</a:t>
                      </a:r>
                    </a:p>
                  </a:txBody>
                  <a:tcPr marL="51934" marR="51934" marT="25967" marB="25967"/>
                </a:tc>
              </a:tr>
              <a:tr h="2106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Credibility among data users</a:t>
                      </a:r>
                    </a:p>
                  </a:txBody>
                  <a:tcPr marL="51934" marR="51934" marT="25967" marB="25967"/>
                </a:tc>
              </a:tr>
              <a:tr h="2106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Trust among data providers </a:t>
                      </a:r>
                    </a:p>
                  </a:txBody>
                  <a:tcPr marL="51934" marR="51934" marT="25967" marB="25967"/>
                </a:tc>
              </a:tr>
              <a:tr h="421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Independence from influences that undermine impartiality</a:t>
                      </a:r>
                      <a:endParaRPr lang="en-US" sz="1000" dirty="0">
                        <a:latin typeface="Verdana" pitchFamily="34" charset="0"/>
                        <a:ea typeface="Verdana" pitchFamily="34" charset="0"/>
                        <a:cs typeface="Verdana" pitchFamily="34" charset="0"/>
                      </a:endParaRPr>
                    </a:p>
                  </a:txBody>
                  <a:tcPr marL="51934" marR="51934" marT="25967" marB="25967"/>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45895883"/>
              </p:ext>
            </p:extLst>
          </p:nvPr>
        </p:nvGraphicFramePr>
        <p:xfrm>
          <a:off x="3834796" y="910058"/>
          <a:ext cx="4655673" cy="3044515"/>
        </p:xfrm>
        <a:graphic>
          <a:graphicData uri="http://schemas.openxmlformats.org/drawingml/2006/table">
            <a:tbl>
              <a:tblPr firstRow="1" bandRow="1">
                <a:tableStyleId>{5C22544A-7EE6-4342-B048-85BDC9FD1C3A}</a:tableStyleId>
              </a:tblPr>
              <a:tblGrid>
                <a:gridCol w="4655673"/>
              </a:tblGrid>
              <a:tr h="267884">
                <a:tc>
                  <a:txBody>
                    <a:bodyPr/>
                    <a:lstStyle/>
                    <a:p>
                      <a:pPr algn="ctr"/>
                      <a:r>
                        <a:rPr lang="en-US" sz="1400" dirty="0" smtClean="0">
                          <a:latin typeface="Verdana" pitchFamily="34" charset="0"/>
                          <a:ea typeface="Verdana" pitchFamily="34" charset="0"/>
                          <a:cs typeface="Verdana" pitchFamily="34" charset="0"/>
                        </a:rPr>
                        <a:t>Key</a:t>
                      </a:r>
                      <a:r>
                        <a:rPr lang="en-US" sz="1400" baseline="0" dirty="0" smtClean="0">
                          <a:latin typeface="Verdana" pitchFamily="34" charset="0"/>
                          <a:ea typeface="Verdana" pitchFamily="34" charset="0"/>
                          <a:cs typeface="Verdana" pitchFamily="34" charset="0"/>
                        </a:rPr>
                        <a:t> Practices</a:t>
                      </a:r>
                      <a:endParaRPr lang="en-US" sz="14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Verdana" pitchFamily="34" charset="0"/>
                          <a:ea typeface="Verdana" pitchFamily="34" charset="0"/>
                          <a:cs typeface="Verdana" pitchFamily="34" charset="0"/>
                        </a:rPr>
                        <a:t>Clearly defined and well-accepted mission</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Necessary authority to protect independence</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Continual development of more useful data</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Openness about sources and limitations of the data provided</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Wide dissemination of data</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Verdana" pitchFamily="34" charset="0"/>
                          <a:ea typeface="Verdana" pitchFamily="34" charset="0"/>
                          <a:cs typeface="Verdana" pitchFamily="34" charset="0"/>
                        </a:rPr>
                        <a:t>Cooperation with data users</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Verdana" pitchFamily="34" charset="0"/>
                          <a:ea typeface="Verdana" pitchFamily="34" charset="0"/>
                          <a:cs typeface="Verdana" pitchFamily="34" charset="0"/>
                        </a:rPr>
                        <a:t>Respect for the privacy and autonomy of data providers</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Verdana" pitchFamily="34" charset="0"/>
                          <a:ea typeface="Verdana" pitchFamily="34" charset="0"/>
                          <a:cs typeface="Verdana" pitchFamily="34" charset="0"/>
                        </a:rPr>
                        <a:t>Protection of the confidentiality of data providers’ information</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Verdana" pitchFamily="34" charset="0"/>
                          <a:ea typeface="Verdana" pitchFamily="34" charset="0"/>
                          <a:cs typeface="Verdana" pitchFamily="34" charset="0"/>
                        </a:rPr>
                        <a:t>Commitment to quality and professional standards of practice</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Verdana" pitchFamily="34" charset="0"/>
                          <a:ea typeface="Verdana" pitchFamily="34" charset="0"/>
                          <a:cs typeface="Verdana" pitchFamily="34" charset="0"/>
                        </a:rPr>
                        <a:t>Active research program </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Verdana" pitchFamily="34" charset="0"/>
                          <a:ea typeface="Verdana" pitchFamily="34" charset="0"/>
                          <a:cs typeface="Verdana" pitchFamily="34" charset="0"/>
                        </a:rPr>
                        <a:t>Professional advancement of staff</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Verdana" pitchFamily="34" charset="0"/>
                          <a:ea typeface="Verdana" pitchFamily="34" charset="0"/>
                          <a:cs typeface="Verdana" pitchFamily="34" charset="0"/>
                        </a:rPr>
                        <a:t>Strong internal and external evaluation program</a:t>
                      </a:r>
                      <a:endParaRPr lang="en-US" sz="1000" dirty="0">
                        <a:latin typeface="Verdana" pitchFamily="34" charset="0"/>
                        <a:ea typeface="Verdana" pitchFamily="34" charset="0"/>
                        <a:cs typeface="Verdana" pitchFamily="34" charset="0"/>
                      </a:endParaRPr>
                    </a:p>
                  </a:txBody>
                  <a:tcPr marL="51934" marR="51934" marT="25967" marB="25967"/>
                </a:tc>
              </a:tr>
              <a:tr h="213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Verdana" pitchFamily="34" charset="0"/>
                          <a:ea typeface="Verdana" pitchFamily="34" charset="0"/>
                          <a:cs typeface="Verdana" pitchFamily="34" charset="0"/>
                        </a:rPr>
                        <a:t>Coordination and collaboration with other statistical agencies</a:t>
                      </a:r>
                      <a:endParaRPr lang="en-US" sz="1000" dirty="0">
                        <a:latin typeface="Verdana" pitchFamily="34" charset="0"/>
                        <a:ea typeface="Verdana" pitchFamily="34" charset="0"/>
                        <a:cs typeface="Verdana" pitchFamily="34" charset="0"/>
                      </a:endParaRPr>
                    </a:p>
                  </a:txBody>
                  <a:tcPr marL="51934" marR="51934" marT="25967" marB="25967"/>
                </a:tc>
              </a:tr>
            </a:tbl>
          </a:graphicData>
        </a:graphic>
      </p:graphicFrame>
      <p:sp>
        <p:nvSpPr>
          <p:cNvPr id="7" name="Right Arrow 6"/>
          <p:cNvSpPr/>
          <p:nvPr/>
        </p:nvSpPr>
        <p:spPr>
          <a:xfrm>
            <a:off x="2852364" y="2208022"/>
            <a:ext cx="514350" cy="224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dirty="0"/>
          </a:p>
        </p:txBody>
      </p:sp>
    </p:spTree>
    <p:extLst>
      <p:ext uri="{BB962C8B-B14F-4D97-AF65-F5344CB8AC3E}">
        <p14:creationId xmlns:p14="http://schemas.microsoft.com/office/powerpoint/2010/main" val="1258769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 short term oil and natural gas outlook</a:t>
            </a:r>
            <a:endParaRPr lang="en-US" dirty="0"/>
          </a:p>
        </p:txBody>
      </p:sp>
      <p:sp>
        <p:nvSpPr>
          <p:cNvPr id="4" name="Footer Placeholder 3"/>
          <p:cNvSpPr>
            <a:spLocks noGrp="1"/>
          </p:cNvSpPr>
          <p:nvPr>
            <p:ph type="ftr" sz="quarter" idx="13"/>
          </p:nvPr>
        </p:nvSpPr>
        <p:spPr/>
        <p:txBody>
          <a:bodyPr/>
          <a:lstStyle/>
          <a:p>
            <a:pPr>
              <a:defRPr/>
            </a:pPr>
            <a:r>
              <a:rPr lang="en-US" sz="900" dirty="0"/>
              <a:t>Adam Sieminski, University of Tulsa</a:t>
            </a:r>
          </a:p>
          <a:p>
            <a:pPr>
              <a:defRPr/>
            </a:pPr>
            <a:r>
              <a:rPr lang="en-US" sz="900" dirty="0"/>
              <a:t>October 26, 2016</a:t>
            </a:r>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5</a:t>
            </a:fld>
            <a:endParaRPr lang="en-US" dirty="0"/>
          </a:p>
        </p:txBody>
      </p:sp>
    </p:spTree>
    <p:extLst>
      <p:ext uri="{BB962C8B-B14F-4D97-AF65-F5344CB8AC3E}">
        <p14:creationId xmlns:p14="http://schemas.microsoft.com/office/powerpoint/2010/main" val="3361931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7"/>
          <p:cNvSpPr>
            <a:spLocks noGrp="1"/>
          </p:cNvSpPr>
          <p:nvPr>
            <p:ph type="body" sz="quarter" idx="13"/>
          </p:nvPr>
        </p:nvSpPr>
        <p:spPr>
          <a:xfrm>
            <a:off x="6246989" y="888147"/>
            <a:ext cx="2416062" cy="411480"/>
          </a:xfrm>
        </p:spPr>
        <p:txBody>
          <a:bodyPr/>
          <a:lstStyle/>
          <a:p>
            <a:pPr algn="r"/>
            <a:r>
              <a:rPr lang="en-US" dirty="0" smtClean="0"/>
              <a:t> Shale gas production as a </a:t>
            </a:r>
          </a:p>
          <a:p>
            <a:r>
              <a:rPr lang="en-US" dirty="0" smtClean="0"/>
              <a:t>      percent of total gas production</a:t>
            </a:r>
            <a:endParaRPr lang="en-US" dirty="0"/>
          </a:p>
        </p:txBody>
      </p:sp>
      <p:sp>
        <p:nvSpPr>
          <p:cNvPr id="7" name="Text Placeholder 6"/>
          <p:cNvSpPr>
            <a:spLocks noGrp="1"/>
          </p:cNvSpPr>
          <p:nvPr>
            <p:ph type="body" sz="quarter" idx="14"/>
          </p:nvPr>
        </p:nvSpPr>
        <p:spPr>
          <a:xfrm>
            <a:off x="620256" y="926335"/>
            <a:ext cx="2711229" cy="411480"/>
          </a:xfrm>
        </p:spPr>
        <p:txBody>
          <a:bodyPr/>
          <a:lstStyle/>
          <a:p>
            <a:pPr algn="l"/>
            <a:r>
              <a:rPr lang="en-US" dirty="0" smtClean="0"/>
              <a:t>Natural gas production (dry)</a:t>
            </a:r>
          </a:p>
          <a:p>
            <a:pPr algn="l"/>
            <a:r>
              <a:rPr lang="en-US" dirty="0" smtClean="0"/>
              <a:t>billion cubic feet per day</a:t>
            </a:r>
          </a:p>
        </p:txBody>
      </p:sp>
      <p:sp>
        <p:nvSpPr>
          <p:cNvPr id="9" name="Title 9"/>
          <p:cNvSpPr>
            <a:spLocks noGrp="1"/>
          </p:cNvSpPr>
          <p:nvPr>
            <p:ph type="title"/>
          </p:nvPr>
        </p:nvSpPr>
        <p:spPr>
          <a:xfrm>
            <a:off x="694943" y="73832"/>
            <a:ext cx="7873559" cy="766308"/>
          </a:xfrm>
        </p:spPr>
        <p:txBody>
          <a:bodyPr/>
          <a:lstStyle/>
          <a:p>
            <a:pPr lvl="0"/>
            <a:r>
              <a:rPr lang="en-US" dirty="0" smtClean="0"/>
              <a:t>Estimated U.S. shale gas production was 42.4 </a:t>
            </a:r>
            <a:r>
              <a:rPr lang="en-US" dirty="0" err="1" smtClean="0"/>
              <a:t>Bcf</a:t>
            </a:r>
            <a:r>
              <a:rPr lang="en-US" dirty="0" smtClean="0"/>
              <a:t>/d in September 2016 about 60% of total U.S. dry production (71.1 </a:t>
            </a:r>
            <a:r>
              <a:rPr lang="en-US" dirty="0" err="1" smtClean="0"/>
              <a:t>Bcf</a:t>
            </a:r>
            <a:r>
              <a:rPr lang="en-US" dirty="0" smtClean="0"/>
              <a:t>/d)</a:t>
            </a:r>
            <a:endParaRPr lang="en-US" dirty="0"/>
          </a:p>
        </p:txBody>
      </p:sp>
      <p:sp>
        <p:nvSpPr>
          <p:cNvPr id="8" name="Text Placeholder 7"/>
          <p:cNvSpPr>
            <a:spLocks noGrp="1"/>
          </p:cNvSpPr>
          <p:nvPr>
            <p:ph type="body" sz="quarter" idx="18"/>
          </p:nvPr>
        </p:nvSpPr>
        <p:spPr/>
        <p:txBody>
          <a:bodyPr/>
          <a:lstStyle/>
          <a:p>
            <a:pPr lvl="0"/>
            <a:r>
              <a:rPr lang="en-US" dirty="0" smtClean="0"/>
              <a:t>Sources: EIA Natural Gas Monthly, STEO through September 2016 and DrillingInfo.</a:t>
            </a:r>
          </a:p>
        </p:txBody>
      </p:sp>
      <p:sp>
        <p:nvSpPr>
          <p:cNvPr id="4" name="Slide Number Placeholder 3"/>
          <p:cNvSpPr>
            <a:spLocks noGrp="1"/>
          </p:cNvSpPr>
          <p:nvPr>
            <p:ph type="sldNum" sz="quarter" idx="4"/>
          </p:nvPr>
        </p:nvSpPr>
        <p:spPr/>
        <p:txBody>
          <a:bodyPr/>
          <a:lstStyle/>
          <a:p>
            <a:fld id="{2D80C5C9-96E0-47EC-B500-37C5FE284639}" type="slidenum">
              <a:rPr lang="en-US" smtClean="0"/>
              <a:pPr/>
              <a:t>6</a:t>
            </a:fld>
            <a:endParaRPr lang="en-US" dirty="0"/>
          </a:p>
        </p:txBody>
      </p:sp>
      <p:sp>
        <p:nvSpPr>
          <p:cNvPr id="3" name="Footer Placeholder 2"/>
          <p:cNvSpPr>
            <a:spLocks noGrp="1"/>
          </p:cNvSpPr>
          <p:nvPr>
            <p:ph type="ftr" sz="quarter" idx="4294967295"/>
          </p:nvPr>
        </p:nvSpPr>
        <p:spPr>
          <a:xfrm>
            <a:off x="667512" y="4791456"/>
            <a:ext cx="7195102" cy="295275"/>
          </a:xfrm>
          <a:prstGeom prst="rect">
            <a:avLst/>
          </a:prstGeom>
        </p:spPr>
        <p:txBody>
          <a:bodyPr/>
          <a:lstStyle/>
          <a:p>
            <a:pPr>
              <a:defRPr/>
            </a:pPr>
            <a:r>
              <a:rPr lang="en-US" sz="900" dirty="0"/>
              <a:t>Adam Sieminski, University of Tulsa</a:t>
            </a:r>
          </a:p>
          <a:p>
            <a:pPr>
              <a:defRPr/>
            </a:pPr>
            <a:r>
              <a:rPr lang="en-US" sz="900" dirty="0"/>
              <a:t>October 26, 2016</a:t>
            </a:r>
          </a:p>
        </p:txBody>
      </p:sp>
      <p:pic>
        <p:nvPicPr>
          <p:cNvPr id="5" name="Picture 4"/>
          <p:cNvPicPr>
            <a:picLocks noChangeAspect="1"/>
          </p:cNvPicPr>
          <p:nvPr/>
        </p:nvPicPr>
        <p:blipFill rotWithShape="1">
          <a:blip r:embed="rId3"/>
          <a:srcRect l="868" r="705"/>
          <a:stretch/>
        </p:blipFill>
        <p:spPr>
          <a:xfrm>
            <a:off x="694943" y="1301389"/>
            <a:ext cx="7949058" cy="3156311"/>
          </a:xfrm>
          <a:prstGeom prst="rect">
            <a:avLst/>
          </a:prstGeom>
        </p:spPr>
      </p:pic>
    </p:spTree>
    <p:extLst>
      <p:ext uri="{BB962C8B-B14F-4D97-AF65-F5344CB8AC3E}">
        <p14:creationId xmlns:p14="http://schemas.microsoft.com/office/powerpoint/2010/main" val="3871890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t>Tight oil production</a:t>
            </a:r>
          </a:p>
          <a:p>
            <a:r>
              <a:rPr lang="en-US" dirty="0" smtClean="0"/>
              <a:t>million barrels of oil per day</a:t>
            </a:r>
          </a:p>
        </p:txBody>
      </p:sp>
      <p:sp>
        <p:nvSpPr>
          <p:cNvPr id="8" name="Text Placeholder 7"/>
          <p:cNvSpPr>
            <a:spLocks noGrp="1"/>
          </p:cNvSpPr>
          <p:nvPr>
            <p:ph type="body" sz="quarter" idx="14"/>
          </p:nvPr>
        </p:nvSpPr>
        <p:spPr/>
        <p:txBody>
          <a:bodyPr/>
          <a:lstStyle/>
          <a:p>
            <a:pPr lvl="0"/>
            <a:r>
              <a:rPr lang="en-US" dirty="0" smtClean="0"/>
              <a:t>Tight oil production as a</a:t>
            </a:r>
          </a:p>
          <a:p>
            <a:pPr lvl="0"/>
            <a:r>
              <a:rPr lang="en-US" dirty="0" smtClean="0"/>
              <a:t>percent of total oil production</a:t>
            </a:r>
          </a:p>
        </p:txBody>
      </p:sp>
      <p:sp>
        <p:nvSpPr>
          <p:cNvPr id="2" name="Title 1"/>
          <p:cNvSpPr>
            <a:spLocks noGrp="1"/>
          </p:cNvSpPr>
          <p:nvPr>
            <p:ph type="title"/>
          </p:nvPr>
        </p:nvSpPr>
        <p:spPr/>
        <p:txBody>
          <a:bodyPr/>
          <a:lstStyle/>
          <a:p>
            <a:r>
              <a:rPr lang="en-US" dirty="0" smtClean="0"/>
              <a:t>Estimated U.S. tight oil production was 3.9 </a:t>
            </a:r>
            <a:r>
              <a:rPr lang="en-US" dirty="0" err="1" smtClean="0"/>
              <a:t>MMbbl</a:t>
            </a:r>
            <a:r>
              <a:rPr lang="en-US" dirty="0" smtClean="0"/>
              <a:t>/d in September 2016 about 47% of total U.S. oil production (8.4 </a:t>
            </a:r>
            <a:r>
              <a:rPr lang="en-US" dirty="0" err="1" smtClean="0"/>
              <a:t>MMbbl</a:t>
            </a:r>
            <a:r>
              <a:rPr lang="en-US" dirty="0" smtClean="0"/>
              <a:t>/d)</a:t>
            </a:r>
            <a:endParaRPr lang="en-US" dirty="0"/>
          </a:p>
        </p:txBody>
      </p:sp>
      <p:sp>
        <p:nvSpPr>
          <p:cNvPr id="5" name="Text Placeholder 4"/>
          <p:cNvSpPr>
            <a:spLocks noGrp="1"/>
          </p:cNvSpPr>
          <p:nvPr>
            <p:ph type="body" sz="quarter" idx="18"/>
          </p:nvPr>
        </p:nvSpPr>
        <p:spPr/>
        <p:txBody>
          <a:bodyPr/>
          <a:lstStyle/>
          <a:p>
            <a:pPr lvl="0"/>
            <a:r>
              <a:rPr lang="en-US" dirty="0" smtClean="0"/>
              <a:t>Sources: EIA derived from state administrative data collected by DrillingInfo Inc. Data are through September 2016 and represent EIA’s </a:t>
            </a:r>
          </a:p>
          <a:p>
            <a:pPr lvl="0"/>
            <a:r>
              <a:rPr lang="en-US" dirty="0" smtClean="0"/>
              <a:t>official tight oil estimates, but are not survey data. State abbreviations indicate primary state(s).</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7</a:t>
            </a:fld>
            <a:endParaRPr lang="en-US" dirty="0"/>
          </a:p>
        </p:txBody>
      </p:sp>
      <p:sp>
        <p:nvSpPr>
          <p:cNvPr id="3" name="Footer Placeholder 2"/>
          <p:cNvSpPr>
            <a:spLocks noGrp="1"/>
          </p:cNvSpPr>
          <p:nvPr>
            <p:ph type="ftr" sz="quarter" idx="4294967295"/>
          </p:nvPr>
        </p:nvSpPr>
        <p:spPr>
          <a:xfrm>
            <a:off x="667512" y="4791456"/>
            <a:ext cx="7196328" cy="292608"/>
          </a:xfrm>
          <a:prstGeom prst="rect">
            <a:avLst/>
          </a:prstGeom>
        </p:spPr>
        <p:txBody>
          <a:bodyPr wrap="none" bIns="0">
            <a:noAutofit/>
          </a:bodyPr>
          <a:lstStyle/>
          <a:p>
            <a:pPr>
              <a:defRPr/>
            </a:pPr>
            <a:r>
              <a:rPr lang="en-US" sz="900" i="1" dirty="0">
                <a:solidFill>
                  <a:schemeClr val="bg1"/>
                </a:solidFill>
              </a:rPr>
              <a:t>Adam Sieminski, University of Tulsa</a:t>
            </a:r>
          </a:p>
          <a:p>
            <a:pPr>
              <a:defRPr/>
            </a:pPr>
            <a:r>
              <a:rPr lang="en-US" sz="900" i="1" dirty="0">
                <a:solidFill>
                  <a:schemeClr val="bg1"/>
                </a:solidFill>
              </a:rPr>
              <a:t>October 26, 2016</a:t>
            </a:r>
          </a:p>
        </p:txBody>
      </p:sp>
      <p:pic>
        <p:nvPicPr>
          <p:cNvPr id="6" name="Picture 5"/>
          <p:cNvPicPr>
            <a:picLocks noChangeAspect="1"/>
          </p:cNvPicPr>
          <p:nvPr/>
        </p:nvPicPr>
        <p:blipFill>
          <a:blip r:embed="rId3"/>
          <a:stretch>
            <a:fillRect/>
          </a:stretch>
        </p:blipFill>
        <p:spPr>
          <a:xfrm>
            <a:off x="583112" y="1235780"/>
            <a:ext cx="8004742" cy="3084843"/>
          </a:xfrm>
          <a:prstGeom prst="rect">
            <a:avLst/>
          </a:prstGeom>
        </p:spPr>
      </p:pic>
    </p:spTree>
    <p:extLst>
      <p:ext uri="{BB962C8B-B14F-4D97-AF65-F5344CB8AC3E}">
        <p14:creationId xmlns:p14="http://schemas.microsoft.com/office/powerpoint/2010/main" val="272534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Note: Confidence interval derived from options market information for the 5 trading days ending October 6, 2016 Intervals not calculated for months with sparse trading in near-the-money options contracts.</a:t>
            </a:r>
          </a:p>
          <a:p>
            <a:r>
              <a:rPr lang="en-US" dirty="0"/>
              <a:t>Source: EIA Short-Term Energy Outlook, October 2016, and CME Group. </a:t>
            </a:r>
          </a:p>
        </p:txBody>
      </p:sp>
      <p:sp>
        <p:nvSpPr>
          <p:cNvPr id="2" name="Title 1"/>
          <p:cNvSpPr>
            <a:spLocks noGrp="1"/>
          </p:cNvSpPr>
          <p:nvPr>
            <p:ph type="title"/>
          </p:nvPr>
        </p:nvSpPr>
        <p:spPr/>
        <p:txBody>
          <a:bodyPr/>
          <a:lstStyle/>
          <a:p>
            <a:r>
              <a:rPr lang="en-US" sz="2100" dirty="0">
                <a:latin typeface="Times New Roman" pitchFamily="18" charset="0"/>
                <a:cs typeface="Times New Roman" pitchFamily="18" charset="0"/>
              </a:rPr>
              <a:t>EIA forecasts Henry Hub spot prices to average $3.15/MMBtu this </a:t>
            </a:r>
            <a:r>
              <a:rPr lang="en-US" sz="2100" dirty="0" smtClean="0">
                <a:latin typeface="Times New Roman" pitchFamily="18" charset="0"/>
                <a:cs typeface="Times New Roman" pitchFamily="18" charset="0"/>
              </a:rPr>
              <a:t>winter. West Texas intermediate crude oil spot price to average $47/b this winter.</a:t>
            </a:r>
            <a:endParaRPr lang="en-US" sz="2100" dirty="0"/>
          </a:p>
        </p:txBody>
      </p:sp>
      <p:sp>
        <p:nvSpPr>
          <p:cNvPr id="13" name="Footer Placeholder 3"/>
          <p:cNvSpPr>
            <a:spLocks noGrp="1"/>
          </p:cNvSpPr>
          <p:nvPr>
            <p:ph type="ftr" sz="quarter" idx="17"/>
          </p:nvPr>
        </p:nvSpPr>
        <p:spPr bwMode="auto">
          <a:prstGeom prst="rect">
            <a:avLst/>
          </a:prstGeom>
          <a:noFill/>
          <a:ln>
            <a:miter lim="800000"/>
            <a:headEnd/>
            <a:tailEnd/>
          </a:ln>
        </p:spPr>
        <p:txBody>
          <a:bodyPr anchor="b"/>
          <a:lstStyle/>
          <a:p>
            <a:pPr>
              <a:defRPr/>
            </a:pPr>
            <a:r>
              <a:rPr lang="en-US" sz="900" dirty="0"/>
              <a:t>Adam Sieminski, University of Tulsa</a:t>
            </a:r>
          </a:p>
          <a:p>
            <a:pPr>
              <a:defRPr/>
            </a:pPr>
            <a:r>
              <a:rPr lang="en-US" sz="900" dirty="0"/>
              <a:t>October 26, 2016</a:t>
            </a:r>
          </a:p>
        </p:txBody>
      </p:sp>
      <p:sp>
        <p:nvSpPr>
          <p:cNvPr id="4" name="Slide Number Placeholder 3"/>
          <p:cNvSpPr>
            <a:spLocks noGrp="1"/>
          </p:cNvSpPr>
          <p:nvPr>
            <p:ph type="sldNum" sz="quarter" idx="4"/>
          </p:nvPr>
        </p:nvSpPr>
        <p:spPr/>
        <p:txBody>
          <a:bodyPr/>
          <a:lstStyle/>
          <a:p>
            <a:pPr>
              <a:defRPr/>
            </a:pPr>
            <a:fld id="{19EAD42F-94A8-483B-B9EC-47CE663E879A}" type="slidenum">
              <a:rPr lang="en-US" smtClean="0">
                <a:latin typeface="+mj-lt"/>
              </a:rPr>
              <a:pPr>
                <a:defRPr/>
              </a:pPr>
              <a:t>8</a:t>
            </a:fld>
            <a:endParaRPr lang="en-US" dirty="0">
              <a:latin typeface="+mj-lt"/>
            </a:endParaRPr>
          </a:p>
        </p:txBody>
      </p:sp>
      <p:sp>
        <p:nvSpPr>
          <p:cNvPr id="12" name="Text Box 6"/>
          <p:cNvSpPr txBox="1">
            <a:spLocks noChangeArrowheads="1"/>
          </p:cNvSpPr>
          <p:nvPr/>
        </p:nvSpPr>
        <p:spPr bwMode="auto">
          <a:xfrm>
            <a:off x="685800" y="861162"/>
            <a:ext cx="1876376" cy="392617"/>
          </a:xfrm>
          <a:prstGeom prst="rect">
            <a:avLst/>
          </a:prstGeom>
          <a:noFill/>
          <a:ln w="9525">
            <a:noFill/>
            <a:miter lim="800000"/>
            <a:headEnd/>
            <a:tailEnd/>
          </a:ln>
        </p:spPr>
        <p:txBody>
          <a:bodyPr wrap="square" lIns="0" tIns="34390" rIns="0" bIns="34390">
            <a:spAutoFit/>
          </a:bodyPr>
          <a:lstStyle/>
          <a:p>
            <a:pPr eaLnBrk="0" hangingPunct="0">
              <a:buFont typeface="Wingdings" pitchFamily="2" charset="2"/>
              <a:buNone/>
            </a:pPr>
            <a:r>
              <a:rPr lang="en-US" sz="1050" dirty="0"/>
              <a:t>Henry Hub natural gas price</a:t>
            </a:r>
          </a:p>
          <a:p>
            <a:pPr eaLnBrk="0" hangingPunct="0"/>
            <a:r>
              <a:rPr lang="en-US" sz="1050" dirty="0">
                <a:solidFill>
                  <a:srgbClr val="333333"/>
                </a:solidFill>
                <a:ea typeface="Times New Roman" charset="0"/>
                <a:cs typeface="Times New Roman" charset="0"/>
              </a:rPr>
              <a:t>dollars per million Btu</a:t>
            </a:r>
          </a:p>
        </p:txBody>
      </p:sp>
      <p:sp>
        <p:nvSpPr>
          <p:cNvPr id="21" name="Text Box 6"/>
          <p:cNvSpPr txBox="1">
            <a:spLocks noChangeArrowheads="1"/>
          </p:cNvSpPr>
          <p:nvPr/>
        </p:nvSpPr>
        <p:spPr bwMode="auto">
          <a:xfrm>
            <a:off x="4576660" y="861161"/>
            <a:ext cx="2783882" cy="392617"/>
          </a:xfrm>
          <a:prstGeom prst="rect">
            <a:avLst/>
          </a:prstGeom>
          <a:noFill/>
          <a:ln w="9525">
            <a:noFill/>
            <a:miter lim="800000"/>
            <a:headEnd/>
            <a:tailEnd/>
          </a:ln>
        </p:spPr>
        <p:txBody>
          <a:bodyPr wrap="square" lIns="0" tIns="34390" rIns="0" bIns="34390">
            <a:spAutoFit/>
          </a:bodyPr>
          <a:lstStyle/>
          <a:p>
            <a:pPr eaLnBrk="0" hangingPunct="0">
              <a:buFont typeface="Wingdings" pitchFamily="2" charset="2"/>
              <a:buNone/>
            </a:pPr>
            <a:r>
              <a:rPr lang="en-US" sz="1050" dirty="0" smtClean="0"/>
              <a:t>West Texas intermediate (WTI) crude oil price</a:t>
            </a:r>
          </a:p>
          <a:p>
            <a:pPr eaLnBrk="0" hangingPunct="0">
              <a:buFont typeface="Wingdings" pitchFamily="2" charset="2"/>
              <a:buNone/>
            </a:pPr>
            <a:r>
              <a:rPr lang="en-US" sz="1050" dirty="0" smtClean="0">
                <a:solidFill>
                  <a:srgbClr val="333333"/>
                </a:solidFill>
                <a:ea typeface="Times New Roman" charset="0"/>
                <a:cs typeface="Times New Roman" charset="0"/>
              </a:rPr>
              <a:t>dollars per barrel</a:t>
            </a:r>
            <a:endParaRPr lang="en-US" sz="1050" dirty="0">
              <a:solidFill>
                <a:srgbClr val="333333"/>
              </a:solidFill>
              <a:ea typeface="Times New Roman" charset="0"/>
              <a:cs typeface="Times New Roman" charset="0"/>
            </a:endParaRPr>
          </a:p>
        </p:txBody>
      </p:sp>
      <p:pic>
        <p:nvPicPr>
          <p:cNvPr id="7" name="Picture 6"/>
          <p:cNvPicPr>
            <a:picLocks noChangeAspect="1"/>
          </p:cNvPicPr>
          <p:nvPr/>
        </p:nvPicPr>
        <p:blipFill>
          <a:blip r:embed="rId3"/>
          <a:stretch>
            <a:fillRect/>
          </a:stretch>
        </p:blipFill>
        <p:spPr>
          <a:xfrm>
            <a:off x="641929" y="1280052"/>
            <a:ext cx="7793234" cy="2824115"/>
          </a:xfrm>
          <a:prstGeom prst="rect">
            <a:avLst/>
          </a:prstGeom>
        </p:spPr>
      </p:pic>
    </p:spTree>
    <p:extLst>
      <p:ext uri="{BB962C8B-B14F-4D97-AF65-F5344CB8AC3E}">
        <p14:creationId xmlns:p14="http://schemas.microsoft.com/office/powerpoint/2010/main" val="567226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 Energy Outlook</a:t>
            </a:r>
            <a:endParaRPr lang="en-US" dirty="0"/>
          </a:p>
        </p:txBody>
      </p:sp>
      <p:sp>
        <p:nvSpPr>
          <p:cNvPr id="4" name="Footer Placeholder 3"/>
          <p:cNvSpPr>
            <a:spLocks noGrp="1"/>
          </p:cNvSpPr>
          <p:nvPr>
            <p:ph type="ftr" sz="quarter" idx="13"/>
          </p:nvPr>
        </p:nvSpPr>
        <p:spPr/>
        <p:txBody>
          <a:bodyPr/>
          <a:lstStyle/>
          <a:p>
            <a:pPr>
              <a:defRPr/>
            </a:pPr>
            <a:r>
              <a:rPr lang="en-US" sz="900"/>
              <a:t>Adam Sieminski, University of Tulsa</a:t>
            </a:r>
          </a:p>
          <a:p>
            <a:pPr>
              <a:defRPr/>
            </a:pPr>
            <a:r>
              <a:rPr lang="en-US" sz="900"/>
              <a:t>October 26, 2016</a:t>
            </a:r>
            <a:endParaRPr lang="en-US" sz="900"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9</a:t>
            </a:fld>
            <a:endParaRPr lang="en-US" dirty="0"/>
          </a:p>
        </p:txBody>
      </p:sp>
    </p:spTree>
    <p:extLst>
      <p:ext uri="{BB962C8B-B14F-4D97-AF65-F5344CB8AC3E}">
        <p14:creationId xmlns:p14="http://schemas.microsoft.com/office/powerpoint/2010/main" val="1115088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EIA_template_16x9_FINAL</Template>
  <TotalTime>4944</TotalTime>
  <Words>2154</Words>
  <Application>Microsoft Office PowerPoint</Application>
  <PresentationFormat>On-screen Show (16:9)</PresentationFormat>
  <Paragraphs>384</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Times New Roman</vt:lpstr>
      <vt:lpstr>Verdana</vt:lpstr>
      <vt:lpstr>Wingdings</vt:lpstr>
      <vt:lpstr>eia_template_16x9</vt:lpstr>
      <vt:lpstr>EIA’s Energy Outlook 2016</vt:lpstr>
      <vt:lpstr>PowerPoint Presentation</vt:lpstr>
      <vt:lpstr>Our core values and vision</vt:lpstr>
      <vt:lpstr>Principles and practices for federal statistical agencies</vt:lpstr>
      <vt:lpstr>U.S. short term oil and natural gas outlook</vt:lpstr>
      <vt:lpstr>Estimated U.S. shale gas production was 42.4 Bcf/d in September 2016 about 60% of total U.S. dry production (71.1 Bcf/d)</vt:lpstr>
      <vt:lpstr>Estimated U.S. tight oil production was 3.9 MMbbl/d in September 2016 about 47% of total U.S. oil production (8.4 MMbbl/d)</vt:lpstr>
      <vt:lpstr>EIA forecasts Henry Hub spot prices to average $3.15/MMBtu this winter. West Texas intermediate crude oil spot price to average $47/b this winter.</vt:lpstr>
      <vt:lpstr>U.S. Energy Outlook</vt:lpstr>
      <vt:lpstr>Key takeaways from AEO2016</vt:lpstr>
      <vt:lpstr>Reductions in energy intensity largely offset impact of gross domestic product (GDP) growth, leading to slow projected growth in energy use</vt:lpstr>
      <vt:lpstr>Combination of increased tight oil production and higher fuel efficiency drives projected decline in oil imports</vt:lpstr>
      <vt:lpstr>U.S. natural gas production dominated by shale resources; alternative price and resource /technology assumptions could be quite different</vt:lpstr>
      <vt:lpstr>Natural gas consumption growth is led by electricity generation and industrial uses; natural gas use rises in all sectors except residential</vt:lpstr>
      <vt:lpstr>Both natural gas and renewable generation surpass coal by 2030 in the Reference case, but only natural gas does so in the No CPP case</vt:lpstr>
      <vt:lpstr>Changing tax and cost assumptions contribute to stronger solar growth, with the CPP providing a boost to renewables</vt:lpstr>
      <vt:lpstr>International Energy Outlook</vt:lpstr>
      <vt:lpstr>Key findings in EIA’s long-term global outlook (IEO 2016)</vt:lpstr>
      <vt:lpstr>Key findings in EIA’s IEO 2016 (continued)</vt:lpstr>
      <vt:lpstr>Global energy shares: renewables grow fastest, coal use plateaus, natural gas surpasses coal by 2030, and oil maintains its leading share</vt:lpstr>
      <vt:lpstr>As total world energy consumption grows, shares by end-use sector remain relatively unchanged</vt:lpstr>
      <vt:lpstr>Renewables, natural gas, and coal all contribute roughly the same amount of global net electricity generation in 2040</vt:lpstr>
      <vt:lpstr>Liquefaction capacity additions over the 2015-19 time period will increase global capacity by over 30%</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Energy Outlook 2016: Summary of  Two Cases</dc:title>
  <dc:creator>LaRose, Angelina</dc:creator>
  <cp:lastModifiedBy>Gilchrist, Laverne</cp:lastModifiedBy>
  <cp:revision>389</cp:revision>
  <cp:lastPrinted>2016-06-27T18:30:44Z</cp:lastPrinted>
  <dcterms:created xsi:type="dcterms:W3CDTF">2016-04-13T16:49:24Z</dcterms:created>
  <dcterms:modified xsi:type="dcterms:W3CDTF">2016-11-07T18:40:07Z</dcterms:modified>
</cp:coreProperties>
</file>