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2"/>
  </p:notesMasterIdLst>
  <p:handoutMasterIdLst>
    <p:handoutMasterId r:id="rId23"/>
  </p:handoutMasterIdLst>
  <p:sldIdLst>
    <p:sldId id="518" r:id="rId2"/>
    <p:sldId id="519" r:id="rId3"/>
    <p:sldId id="535" r:id="rId4"/>
    <p:sldId id="536" r:id="rId5"/>
    <p:sldId id="494" r:id="rId6"/>
    <p:sldId id="525" r:id="rId7"/>
    <p:sldId id="506" r:id="rId8"/>
    <p:sldId id="468" r:id="rId9"/>
    <p:sldId id="537" r:id="rId10"/>
    <p:sldId id="531" r:id="rId11"/>
    <p:sldId id="538" r:id="rId12"/>
    <p:sldId id="469" r:id="rId13"/>
    <p:sldId id="542" r:id="rId14"/>
    <p:sldId id="543" r:id="rId15"/>
    <p:sldId id="475" r:id="rId16"/>
    <p:sldId id="470" r:id="rId17"/>
    <p:sldId id="491" r:id="rId18"/>
    <p:sldId id="540" r:id="rId19"/>
    <p:sldId id="541" r:id="rId20"/>
    <p:sldId id="515" r:id="rId21"/>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FF7979"/>
    <a:srgbClr val="C0E399"/>
    <a:srgbClr val="92D050"/>
    <a:srgbClr val="FFFFFF"/>
    <a:srgbClr val="FF3737"/>
    <a:srgbClr val="70AC2E"/>
    <a:srgbClr val="C0C0C0"/>
    <a:srgbClr val="00000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7" autoAdjust="0"/>
    <p:restoredTop sz="84114" autoAdjust="0"/>
  </p:normalViewPr>
  <p:slideViewPr>
    <p:cSldViewPr snapToGrid="0">
      <p:cViewPr>
        <p:scale>
          <a:sx n="100" d="100"/>
          <a:sy n="100" d="100"/>
        </p:scale>
        <p:origin x="-2304" y="-588"/>
      </p:cViewPr>
      <p:guideLst>
        <p:guide orient="horz" pos="1620"/>
        <p:guide pos="2880"/>
      </p:guideLst>
    </p:cSldViewPr>
  </p:slideViewPr>
  <p:outlineViewPr>
    <p:cViewPr>
      <p:scale>
        <a:sx n="33" d="100"/>
        <a:sy n="33" d="100"/>
      </p:scale>
      <p:origin x="0" y="252"/>
    </p:cViewPr>
  </p:outlineViewPr>
  <p:notesTextViewPr>
    <p:cViewPr>
      <p:scale>
        <a:sx n="100" d="100"/>
        <a:sy n="100" d="100"/>
      </p:scale>
      <p:origin x="0" y="0"/>
    </p:cViewPr>
  </p:notesTextViewPr>
  <p:sorterViewPr>
    <p:cViewPr>
      <p:scale>
        <a:sx n="200" d="100"/>
        <a:sy n="200" d="100"/>
      </p:scale>
      <p:origin x="0" y="6966"/>
    </p:cViewPr>
  </p:sorterViewPr>
  <p:notesViewPr>
    <p:cSldViewPr snapToGrid="0">
      <p:cViewPr varScale="1">
        <p:scale>
          <a:sx n="73" d="100"/>
          <a:sy n="73" d="100"/>
        </p:scale>
        <p:origin x="-280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413798141202419E-2"/>
          <c:y val="0.27073511609222239"/>
          <c:w val="0.86482370180398305"/>
          <c:h val="0.46074416835296567"/>
        </c:manualLayout>
      </c:layout>
      <c:lineChart>
        <c:grouping val="standard"/>
        <c:varyColors val="0"/>
        <c:ser>
          <c:idx val="3"/>
          <c:order val="0"/>
          <c:tx>
            <c:strRef>
              <c:f>nonOECD_expectations!$R$1</c:f>
              <c:strCache>
                <c:ptCount val="1"/>
                <c:pt idx="0">
                  <c:v>2014</c:v>
                </c:pt>
              </c:strCache>
            </c:strRef>
          </c:tx>
          <c:spPr>
            <a:ln w="22225"/>
          </c:spPr>
          <c:marker>
            <c:symbol val="none"/>
          </c:marker>
          <c:cat>
            <c:numRef>
              <c:f>nonOECD_expectations!$A$15:$A$47</c:f>
              <c:numCache>
                <c:formatCode>mmm\-yy</c:formatCode>
                <c:ptCount val="33"/>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numCache>
            </c:numRef>
          </c:cat>
          <c:val>
            <c:numRef>
              <c:f>nonOECD_expectations!$AT$15:$AT$47</c:f>
              <c:numCache>
                <c:formatCode>General</c:formatCode>
                <c:ptCount val="33"/>
                <c:pt idx="0">
                  <c:v>1.3499999999999943</c:v>
                </c:pt>
                <c:pt idx="1">
                  <c:v>1.4100000000000108</c:v>
                </c:pt>
                <c:pt idx="2">
                  <c:v>1.4000000000000057</c:v>
                </c:pt>
                <c:pt idx="3">
                  <c:v>1.3299999999999983</c:v>
                </c:pt>
                <c:pt idx="4">
                  <c:v>1.2099999999999937</c:v>
                </c:pt>
                <c:pt idx="5">
                  <c:v>1.1899999999999977</c:v>
                </c:pt>
                <c:pt idx="6">
                  <c:v>1.2400000000000091</c:v>
                </c:pt>
                <c:pt idx="7">
                  <c:v>1.2199999999999989</c:v>
                </c:pt>
                <c:pt idx="8">
                  <c:v>1.1899999999999977</c:v>
                </c:pt>
                <c:pt idx="9">
                  <c:v>1.1999999999999886</c:v>
                </c:pt>
                <c:pt idx="10">
                  <c:v>1.1400000000000006</c:v>
                </c:pt>
                <c:pt idx="11">
                  <c:v>1.1899999999999977</c:v>
                </c:pt>
                <c:pt idx="12">
                  <c:v>1.210000000000008</c:v>
                </c:pt>
                <c:pt idx="13">
                  <c:v>1.2600000000000051</c:v>
                </c:pt>
                <c:pt idx="14">
                  <c:v>1.2199999999999989</c:v>
                </c:pt>
                <c:pt idx="15">
                  <c:v>1.230000000000004</c:v>
                </c:pt>
                <c:pt idx="16">
                  <c:v>1.1800000000000068</c:v>
                </c:pt>
                <c:pt idx="17">
                  <c:v>1.3100000000000023</c:v>
                </c:pt>
                <c:pt idx="18">
                  <c:v>1.1300000000000097</c:v>
                </c:pt>
                <c:pt idx="19">
                  <c:v>1.1200000000000045</c:v>
                </c:pt>
                <c:pt idx="20">
                  <c:v>1.039999999999992</c:v>
                </c:pt>
                <c:pt idx="21">
                  <c:v>1.019999999999996</c:v>
                </c:pt>
                <c:pt idx="22">
                  <c:v>0.89999999999999147</c:v>
                </c:pt>
                <c:pt idx="23">
                  <c:v>0.95999999999999375</c:v>
                </c:pt>
                <c:pt idx="24">
                  <c:v>#N/A</c:v>
                </c:pt>
                <c:pt idx="25">
                  <c:v>#N/A</c:v>
                </c:pt>
                <c:pt idx="26">
                  <c:v>#N/A</c:v>
                </c:pt>
                <c:pt idx="27">
                  <c:v>#N/A</c:v>
                </c:pt>
                <c:pt idx="28">
                  <c:v>#N/A</c:v>
                </c:pt>
                <c:pt idx="29">
                  <c:v>#N/A</c:v>
                </c:pt>
                <c:pt idx="30">
                  <c:v>#N/A</c:v>
                </c:pt>
                <c:pt idx="31">
                  <c:v>#N/A</c:v>
                </c:pt>
                <c:pt idx="32">
                  <c:v>#N/A</c:v>
                </c:pt>
              </c:numCache>
            </c:numRef>
          </c:val>
          <c:smooth val="0"/>
        </c:ser>
        <c:ser>
          <c:idx val="0"/>
          <c:order val="1"/>
          <c:tx>
            <c:strRef>
              <c:f>nonOECD_expectations!$S$1</c:f>
              <c:strCache>
                <c:ptCount val="1"/>
                <c:pt idx="0">
                  <c:v>2015</c:v>
                </c:pt>
              </c:strCache>
            </c:strRef>
          </c:tx>
          <c:spPr>
            <a:ln w="22225"/>
          </c:spPr>
          <c:marker>
            <c:symbol val="none"/>
          </c:marker>
          <c:cat>
            <c:numRef>
              <c:f>nonOECD_expectations!$A$15:$A$47</c:f>
              <c:numCache>
                <c:formatCode>mmm\-yy</c:formatCode>
                <c:ptCount val="33"/>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numCache>
            </c:numRef>
          </c:cat>
          <c:val>
            <c:numRef>
              <c:f>nonOECD_expectations!$S$15:$S$47</c:f>
              <c:numCache>
                <c:formatCode>General</c:formatCode>
                <c:ptCount val="33"/>
                <c:pt idx="0">
                  <c:v>#N/A</c:v>
                </c:pt>
                <c:pt idx="1">
                  <c:v>#N/A</c:v>
                </c:pt>
                <c:pt idx="2">
                  <c:v>#N/A</c:v>
                </c:pt>
                <c:pt idx="3">
                  <c:v>#N/A</c:v>
                </c:pt>
                <c:pt idx="4">
                  <c:v>#N/A</c:v>
                </c:pt>
                <c:pt idx="5">
                  <c:v>#N/A</c:v>
                </c:pt>
                <c:pt idx="6">
                  <c:v>#N/A</c:v>
                </c:pt>
                <c:pt idx="7">
                  <c:v>#N/A</c:v>
                </c:pt>
                <c:pt idx="8">
                  <c:v>#N/A</c:v>
                </c:pt>
                <c:pt idx="9">
                  <c:v>#N/A</c:v>
                </c:pt>
                <c:pt idx="10">
                  <c:v>#N/A</c:v>
                </c:pt>
                <c:pt idx="11">
                  <c:v>#N/A</c:v>
                </c:pt>
                <c:pt idx="12">
                  <c:v>1.3699999999999903</c:v>
                </c:pt>
                <c:pt idx="13">
                  <c:v>1.3699999999999903</c:v>
                </c:pt>
                <c:pt idx="14">
                  <c:v>1.3700000000000045</c:v>
                </c:pt>
                <c:pt idx="15">
                  <c:v>1.3599999999999994</c:v>
                </c:pt>
                <c:pt idx="16">
                  <c:v>1.2399999999999949</c:v>
                </c:pt>
                <c:pt idx="17">
                  <c:v>1.3299999999999983</c:v>
                </c:pt>
                <c:pt idx="18">
                  <c:v>1.4599999999999937</c:v>
                </c:pt>
                <c:pt idx="19">
                  <c:v>1.3999999999999915</c:v>
                </c:pt>
                <c:pt idx="20">
                  <c:v>1.3400000000000034</c:v>
                </c:pt>
                <c:pt idx="21">
                  <c:v>1.2399999999999949</c:v>
                </c:pt>
                <c:pt idx="22">
                  <c:v>1.1200000000000045</c:v>
                </c:pt>
                <c:pt idx="23">
                  <c:v>0.87999999999999545</c:v>
                </c:pt>
                <c:pt idx="24">
                  <c:v>0.99840581700000541</c:v>
                </c:pt>
                <c:pt idx="25">
                  <c:v>1.0114628640000092</c:v>
                </c:pt>
                <c:pt idx="26">
                  <c:v>0.97768022999999005</c:v>
                </c:pt>
                <c:pt idx="27">
                  <c:v>1.0421078760000029</c:v>
                </c:pt>
                <c:pt idx="28">
                  <c:v>1.2292640330000069</c:v>
                </c:pt>
                <c:pt idx="29">
                  <c:v>1.2531189280000063</c:v>
                </c:pt>
                <c:pt idx="30">
                  <c:v>1.2616714490000049</c:v>
                </c:pt>
                <c:pt idx="31">
                  <c:v>1.2527288250000055</c:v>
                </c:pt>
                <c:pt idx="32">
                  <c:v>1.170018920000004</c:v>
                </c:pt>
              </c:numCache>
            </c:numRef>
          </c:val>
          <c:smooth val="0"/>
        </c:ser>
        <c:ser>
          <c:idx val="4"/>
          <c:order val="2"/>
          <c:tx>
            <c:strRef>
              <c:f>nonOECD_expectations!$T$1</c:f>
              <c:strCache>
                <c:ptCount val="1"/>
                <c:pt idx="0">
                  <c:v>2016</c:v>
                </c:pt>
              </c:strCache>
            </c:strRef>
          </c:tx>
          <c:spPr>
            <a:ln w="22225"/>
          </c:spPr>
          <c:marker>
            <c:symbol val="none"/>
          </c:marker>
          <c:cat>
            <c:numRef>
              <c:f>nonOECD_expectations!$A$15:$A$47</c:f>
              <c:numCache>
                <c:formatCode>mmm\-yy</c:formatCode>
                <c:ptCount val="33"/>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numCache>
            </c:numRef>
          </c:cat>
          <c:val>
            <c:numRef>
              <c:f>nonOECD_expectations!$T$15:$T$47</c:f>
              <c:numCache>
                <c:formatCode>General</c:formatCode>
                <c:ptCount val="33"/>
                <c:pt idx="0">
                  <c:v>#N/A</c:v>
                </c:pt>
                <c:pt idx="1">
                  <c:v>#N/A</c:v>
                </c:pt>
                <c:pt idx="2">
                  <c:v>#N/A</c:v>
                </c:pt>
                <c:pt idx="3">
                  <c:v>#N/A</c:v>
                </c:pt>
                <c:pt idx="4">
                  <c:v>#N/A</c:v>
                </c:pt>
                <c:pt idx="5">
                  <c:v>#N/A</c:v>
                </c:pt>
                <c:pt idx="6">
                  <c:v>#N/A</c:v>
                </c:pt>
                <c:pt idx="7">
                  <c:v>#N/A</c:v>
                </c:pt>
                <c:pt idx="8">
                  <c:v>#N/A</c:v>
                </c:pt>
                <c:pt idx="9">
                  <c:v>#N/A</c:v>
                </c:pt>
                <c:pt idx="10">
                  <c:v>#N/A</c:v>
                </c:pt>
                <c:pt idx="11">
                  <c:v>#N/A</c:v>
                </c:pt>
                <c:pt idx="12">
                  <c:v>#N/A</c:v>
                </c:pt>
                <c:pt idx="13">
                  <c:v>#N/A</c:v>
                </c:pt>
                <c:pt idx="14">
                  <c:v>#N/A</c:v>
                </c:pt>
                <c:pt idx="15">
                  <c:v>#N/A</c:v>
                </c:pt>
                <c:pt idx="16">
                  <c:v>#N/A</c:v>
                </c:pt>
                <c:pt idx="17">
                  <c:v>#N/A</c:v>
                </c:pt>
                <c:pt idx="18">
                  <c:v>#N/A</c:v>
                </c:pt>
                <c:pt idx="19">
                  <c:v>#N/A</c:v>
                </c:pt>
                <c:pt idx="20">
                  <c:v>#N/A</c:v>
                </c:pt>
                <c:pt idx="21">
                  <c:v>#N/A</c:v>
                </c:pt>
                <c:pt idx="22">
                  <c:v>#N/A</c:v>
                </c:pt>
                <c:pt idx="23">
                  <c:v>#N/A</c:v>
                </c:pt>
                <c:pt idx="24">
                  <c:v>1.0310378169999979</c:v>
                </c:pt>
                <c:pt idx="25">
                  <c:v>1.0063211009999975</c:v>
                </c:pt>
                <c:pt idx="26">
                  <c:v>1.046661579000002</c:v>
                </c:pt>
                <c:pt idx="27">
                  <c:v>1.1149918250000042</c:v>
                </c:pt>
                <c:pt idx="28">
                  <c:v>1.3003625199999931</c:v>
                </c:pt>
                <c:pt idx="29">
                  <c:v>1.344010578999999</c:v>
                </c:pt>
                <c:pt idx="30">
                  <c:v>1.4007951760000026</c:v>
                </c:pt>
                <c:pt idx="31">
                  <c:v>1.4649067889999969</c:v>
                </c:pt>
                <c:pt idx="32">
                  <c:v>1.312655036999999</c:v>
                </c:pt>
              </c:numCache>
            </c:numRef>
          </c:val>
          <c:smooth val="0"/>
        </c:ser>
        <c:dLbls>
          <c:showLegendKey val="0"/>
          <c:showVal val="0"/>
          <c:showCatName val="0"/>
          <c:showSerName val="0"/>
          <c:showPercent val="0"/>
          <c:showBubbleSize val="0"/>
        </c:dLbls>
        <c:marker val="1"/>
        <c:smooth val="0"/>
        <c:axId val="104145408"/>
        <c:axId val="102890240"/>
      </c:lineChart>
      <c:dateAx>
        <c:axId val="104145408"/>
        <c:scaling>
          <c:orientation val="minMax"/>
        </c:scaling>
        <c:delete val="0"/>
        <c:axPos val="b"/>
        <c:numFmt formatCode="mmmm\ yyyy" sourceLinked="0"/>
        <c:majorTickMark val="out"/>
        <c:minorTickMark val="none"/>
        <c:tickLblPos val="nextTo"/>
        <c:spPr>
          <a:ln w="12700">
            <a:solidFill>
              <a:schemeClr val="tx1"/>
            </a:solidFill>
          </a:ln>
        </c:spPr>
        <c:txPr>
          <a:bodyPr/>
          <a:lstStyle/>
          <a:p>
            <a:pPr>
              <a:defRPr sz="1300"/>
            </a:pPr>
            <a:endParaRPr lang="en-US"/>
          </a:p>
        </c:txPr>
        <c:crossAx val="102890240"/>
        <c:crosses val="autoZero"/>
        <c:auto val="0"/>
        <c:lblOffset val="100"/>
        <c:baseTimeUnit val="months"/>
        <c:majorUnit val="6"/>
        <c:minorUnit val="4"/>
      </c:dateAx>
      <c:valAx>
        <c:axId val="102890240"/>
        <c:scaling>
          <c:orientation val="minMax"/>
          <c:min val="0"/>
        </c:scaling>
        <c:delete val="0"/>
        <c:axPos val="l"/>
        <c:majorGridlines>
          <c:spPr>
            <a:ln>
              <a:solidFill>
                <a:schemeClr val="bg1">
                  <a:lumMod val="85000"/>
                </a:schemeClr>
              </a:solidFill>
            </a:ln>
          </c:spPr>
        </c:majorGridlines>
        <c:numFmt formatCode="General" sourceLinked="0"/>
        <c:majorTickMark val="out"/>
        <c:minorTickMark val="none"/>
        <c:tickLblPos val="nextTo"/>
        <c:spPr>
          <a:ln>
            <a:noFill/>
          </a:ln>
        </c:spPr>
        <c:txPr>
          <a:bodyPr/>
          <a:lstStyle/>
          <a:p>
            <a:pPr>
              <a:defRPr sz="1300"/>
            </a:pPr>
            <a:endParaRPr lang="en-US"/>
          </a:p>
        </c:txPr>
        <c:crossAx val="104145408"/>
        <c:crosses val="autoZero"/>
        <c:crossBetween val="between"/>
      </c:valAx>
    </c:plotArea>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981340345748734E-2"/>
          <c:y val="2.6346403179849591E-2"/>
          <c:w val="0.91025623425681801"/>
          <c:h val="0.81447501330767114"/>
        </c:manualLayout>
      </c:layout>
      <c:lineChart>
        <c:grouping val="standard"/>
        <c:varyColors val="0"/>
        <c:ser>
          <c:idx val="3"/>
          <c:order val="0"/>
          <c:tx>
            <c:v>2014</c:v>
          </c:tx>
          <c:spPr>
            <a:ln w="22225"/>
          </c:spPr>
          <c:marker>
            <c:symbol val="none"/>
          </c:marker>
          <c:cat>
            <c:numRef>
              <c:f>nonOECD_expectations!$A$15:$A$47</c:f>
              <c:numCache>
                <c:formatCode>mmm\-yy</c:formatCode>
                <c:ptCount val="33"/>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numCache>
            </c:numRef>
          </c:cat>
          <c:val>
            <c:numRef>
              <c:f>nonOECD_expectations!$G$15:$G$47</c:f>
              <c:numCache>
                <c:formatCode>General</c:formatCode>
                <c:ptCount val="33"/>
                <c:pt idx="0">
                  <c:v>5.0199999999999996</c:v>
                </c:pt>
                <c:pt idx="1">
                  <c:v>5.13</c:v>
                </c:pt>
                <c:pt idx="2">
                  <c:v>5.19</c:v>
                </c:pt>
                <c:pt idx="3">
                  <c:v>5.17</c:v>
                </c:pt>
                <c:pt idx="4">
                  <c:v>5.05</c:v>
                </c:pt>
                <c:pt idx="5">
                  <c:v>4.97</c:v>
                </c:pt>
                <c:pt idx="6">
                  <c:v>4.96</c:v>
                </c:pt>
                <c:pt idx="7">
                  <c:v>4.78</c:v>
                </c:pt>
                <c:pt idx="8">
                  <c:v>4.7300000000000004</c:v>
                </c:pt>
                <c:pt idx="9">
                  <c:v>4.71</c:v>
                </c:pt>
                <c:pt idx="10">
                  <c:v>4.6500000000000004</c:v>
                </c:pt>
                <c:pt idx="11">
                  <c:v>4.59</c:v>
                </c:pt>
                <c:pt idx="12">
                  <c:v>4.58</c:v>
                </c:pt>
                <c:pt idx="13">
                  <c:v>4.51</c:v>
                </c:pt>
                <c:pt idx="14">
                  <c:v>4.33</c:v>
                </c:pt>
                <c:pt idx="15">
                  <c:v>4.1399999999999997</c:v>
                </c:pt>
                <c:pt idx="16">
                  <c:v>3.99</c:v>
                </c:pt>
                <c:pt idx="17">
                  <c:v>4.07</c:v>
                </c:pt>
                <c:pt idx="18">
                  <c:v>3.89</c:v>
                </c:pt>
                <c:pt idx="19">
                  <c:v>3.86</c:v>
                </c:pt>
                <c:pt idx="20">
                  <c:v>3.81</c:v>
                </c:pt>
                <c:pt idx="21">
                  <c:v>3.74</c:v>
                </c:pt>
                <c:pt idx="22">
                  <c:v>3.74</c:v>
                </c:pt>
                <c:pt idx="23">
                  <c:v>3.71</c:v>
                </c:pt>
                <c:pt idx="24">
                  <c:v>#N/A</c:v>
                </c:pt>
                <c:pt idx="25">
                  <c:v>#N/A</c:v>
                </c:pt>
                <c:pt idx="26">
                  <c:v>#N/A</c:v>
                </c:pt>
                <c:pt idx="27">
                  <c:v>#N/A</c:v>
                </c:pt>
                <c:pt idx="28">
                  <c:v>#N/A</c:v>
                </c:pt>
                <c:pt idx="29">
                  <c:v>#N/A</c:v>
                </c:pt>
                <c:pt idx="30">
                  <c:v>#N/A</c:v>
                </c:pt>
                <c:pt idx="31">
                  <c:v>#N/A</c:v>
                </c:pt>
                <c:pt idx="32">
                  <c:v>#N/A</c:v>
                </c:pt>
              </c:numCache>
            </c:numRef>
          </c:val>
          <c:smooth val="0"/>
        </c:ser>
        <c:ser>
          <c:idx val="0"/>
          <c:order val="1"/>
          <c:tx>
            <c:v>2015</c:v>
          </c:tx>
          <c:spPr>
            <a:ln w="22225"/>
          </c:spPr>
          <c:marker>
            <c:symbol val="none"/>
          </c:marker>
          <c:cat>
            <c:numRef>
              <c:f>nonOECD_expectations!$A$15:$A$47</c:f>
              <c:numCache>
                <c:formatCode>mmm\-yy</c:formatCode>
                <c:ptCount val="33"/>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numCache>
            </c:numRef>
          </c:cat>
          <c:val>
            <c:numRef>
              <c:f>nonOECD_expectations!$H$15:$H$47</c:f>
              <c:numCache>
                <c:formatCode>General</c:formatCode>
                <c:ptCount val="33"/>
                <c:pt idx="0">
                  <c:v>#N/A</c:v>
                </c:pt>
                <c:pt idx="1">
                  <c:v>#N/A</c:v>
                </c:pt>
                <c:pt idx="2">
                  <c:v>#N/A</c:v>
                </c:pt>
                <c:pt idx="3">
                  <c:v>#N/A</c:v>
                </c:pt>
                <c:pt idx="4">
                  <c:v>#N/A</c:v>
                </c:pt>
                <c:pt idx="5">
                  <c:v>#N/A</c:v>
                </c:pt>
                <c:pt idx="6">
                  <c:v>#N/A</c:v>
                </c:pt>
                <c:pt idx="7">
                  <c:v>#N/A</c:v>
                </c:pt>
                <c:pt idx="8">
                  <c:v>#N/A</c:v>
                </c:pt>
                <c:pt idx="9">
                  <c:v>#N/A</c:v>
                </c:pt>
                <c:pt idx="10">
                  <c:v>#N/A</c:v>
                </c:pt>
                <c:pt idx="11">
                  <c:v>#N/A</c:v>
                </c:pt>
                <c:pt idx="12">
                  <c:v>5.24</c:v>
                </c:pt>
                <c:pt idx="13">
                  <c:v>5.21</c:v>
                </c:pt>
                <c:pt idx="14">
                  <c:v>4.8499999999999996</c:v>
                </c:pt>
                <c:pt idx="15">
                  <c:v>4.67</c:v>
                </c:pt>
                <c:pt idx="16">
                  <c:v>4.5999999999999996</c:v>
                </c:pt>
                <c:pt idx="17">
                  <c:v>4.6399999999999997</c:v>
                </c:pt>
                <c:pt idx="18">
                  <c:v>4.47</c:v>
                </c:pt>
                <c:pt idx="19">
                  <c:v>4.45</c:v>
                </c:pt>
                <c:pt idx="20">
                  <c:v>4.33</c:v>
                </c:pt>
                <c:pt idx="21">
                  <c:v>4.29</c:v>
                </c:pt>
                <c:pt idx="22">
                  <c:v>4.29</c:v>
                </c:pt>
                <c:pt idx="23">
                  <c:v>3.84</c:v>
                </c:pt>
                <c:pt idx="24">
                  <c:v>3.84</c:v>
                </c:pt>
                <c:pt idx="25">
                  <c:v>3.34</c:v>
                </c:pt>
                <c:pt idx="26">
                  <c:v>3.02</c:v>
                </c:pt>
                <c:pt idx="27">
                  <c:v>2.98</c:v>
                </c:pt>
                <c:pt idx="28">
                  <c:v>2.96</c:v>
                </c:pt>
                <c:pt idx="29">
                  <c:v>3.01</c:v>
                </c:pt>
                <c:pt idx="30">
                  <c:v>3.1</c:v>
                </c:pt>
                <c:pt idx="31">
                  <c:v>3.12</c:v>
                </c:pt>
                <c:pt idx="32">
                  <c:v>2.93</c:v>
                </c:pt>
              </c:numCache>
            </c:numRef>
          </c:val>
          <c:smooth val="0"/>
        </c:ser>
        <c:ser>
          <c:idx val="4"/>
          <c:order val="2"/>
          <c:tx>
            <c:v>2016</c:v>
          </c:tx>
          <c:spPr>
            <a:ln w="22225">
              <a:solidFill>
                <a:srgbClr val="C00000"/>
              </a:solidFill>
            </a:ln>
          </c:spPr>
          <c:marker>
            <c:symbol val="none"/>
          </c:marker>
          <c:cat>
            <c:numRef>
              <c:f>nonOECD_expectations!$A$15:$A$47</c:f>
              <c:numCache>
                <c:formatCode>mmm\-yy</c:formatCode>
                <c:ptCount val="33"/>
                <c:pt idx="0">
                  <c:v>41275</c:v>
                </c:pt>
                <c:pt idx="1">
                  <c:v>41306</c:v>
                </c:pt>
                <c:pt idx="2">
                  <c:v>41334</c:v>
                </c:pt>
                <c:pt idx="3">
                  <c:v>41365</c:v>
                </c:pt>
                <c:pt idx="4">
                  <c:v>41395</c:v>
                </c:pt>
                <c:pt idx="5">
                  <c:v>41426</c:v>
                </c:pt>
                <c:pt idx="6">
                  <c:v>41456</c:v>
                </c:pt>
                <c:pt idx="7">
                  <c:v>41487</c:v>
                </c:pt>
                <c:pt idx="8">
                  <c:v>41518</c:v>
                </c:pt>
                <c:pt idx="9">
                  <c:v>41548</c:v>
                </c:pt>
                <c:pt idx="10">
                  <c:v>41579</c:v>
                </c:pt>
                <c:pt idx="11">
                  <c:v>41609</c:v>
                </c:pt>
                <c:pt idx="12">
                  <c:v>41640</c:v>
                </c:pt>
                <c:pt idx="13">
                  <c:v>41671</c:v>
                </c:pt>
                <c:pt idx="14">
                  <c:v>41699</c:v>
                </c:pt>
                <c:pt idx="15">
                  <c:v>41730</c:v>
                </c:pt>
                <c:pt idx="16">
                  <c:v>41760</c:v>
                </c:pt>
                <c:pt idx="17">
                  <c:v>41791</c:v>
                </c:pt>
                <c:pt idx="18">
                  <c:v>41821</c:v>
                </c:pt>
                <c:pt idx="19">
                  <c:v>41852</c:v>
                </c:pt>
                <c:pt idx="20">
                  <c:v>41883</c:v>
                </c:pt>
                <c:pt idx="21">
                  <c:v>41913</c:v>
                </c:pt>
                <c:pt idx="22">
                  <c:v>41944</c:v>
                </c:pt>
                <c:pt idx="23">
                  <c:v>41974</c:v>
                </c:pt>
                <c:pt idx="24">
                  <c:v>42005</c:v>
                </c:pt>
                <c:pt idx="25">
                  <c:v>42036</c:v>
                </c:pt>
                <c:pt idx="26">
                  <c:v>42064</c:v>
                </c:pt>
                <c:pt idx="27">
                  <c:v>42095</c:v>
                </c:pt>
                <c:pt idx="28">
                  <c:v>42125</c:v>
                </c:pt>
                <c:pt idx="29">
                  <c:v>42156</c:v>
                </c:pt>
                <c:pt idx="30">
                  <c:v>42186</c:v>
                </c:pt>
                <c:pt idx="31">
                  <c:v>42217</c:v>
                </c:pt>
                <c:pt idx="32">
                  <c:v>42248</c:v>
                </c:pt>
              </c:numCache>
            </c:numRef>
          </c:cat>
          <c:val>
            <c:numRef>
              <c:f>nonOECD_expectations!$I$15:$I$47</c:f>
              <c:numCache>
                <c:formatCode>General</c:formatCode>
                <c:ptCount val="33"/>
                <c:pt idx="0">
                  <c:v>#N/A</c:v>
                </c:pt>
                <c:pt idx="1">
                  <c:v>#N/A</c:v>
                </c:pt>
                <c:pt idx="2">
                  <c:v>#N/A</c:v>
                </c:pt>
                <c:pt idx="3">
                  <c:v>#N/A</c:v>
                </c:pt>
                <c:pt idx="4">
                  <c:v>#N/A</c:v>
                </c:pt>
                <c:pt idx="5">
                  <c:v>#N/A</c:v>
                </c:pt>
                <c:pt idx="6">
                  <c:v>#N/A</c:v>
                </c:pt>
                <c:pt idx="7">
                  <c:v>#N/A</c:v>
                </c:pt>
                <c:pt idx="8">
                  <c:v>#N/A</c:v>
                </c:pt>
                <c:pt idx="9">
                  <c:v>#N/A</c:v>
                </c:pt>
                <c:pt idx="10">
                  <c:v>#N/A</c:v>
                </c:pt>
                <c:pt idx="11">
                  <c:v>#N/A</c:v>
                </c:pt>
                <c:pt idx="12">
                  <c:v>#N/A</c:v>
                </c:pt>
                <c:pt idx="13">
                  <c:v>#N/A</c:v>
                </c:pt>
                <c:pt idx="14">
                  <c:v>#N/A</c:v>
                </c:pt>
                <c:pt idx="15">
                  <c:v>#N/A</c:v>
                </c:pt>
                <c:pt idx="16">
                  <c:v>#N/A</c:v>
                </c:pt>
                <c:pt idx="17">
                  <c:v>#N/A</c:v>
                </c:pt>
                <c:pt idx="18">
                  <c:v>#N/A</c:v>
                </c:pt>
                <c:pt idx="19">
                  <c:v>#N/A</c:v>
                </c:pt>
                <c:pt idx="20">
                  <c:v>#N/A</c:v>
                </c:pt>
                <c:pt idx="21">
                  <c:v>#N/A</c:v>
                </c:pt>
                <c:pt idx="22">
                  <c:v>#N/A</c:v>
                </c:pt>
                <c:pt idx="23">
                  <c:v>#N/A</c:v>
                </c:pt>
                <c:pt idx="24">
                  <c:v>4.5999999999999996</c:v>
                </c:pt>
                <c:pt idx="25">
                  <c:v>4.13</c:v>
                </c:pt>
                <c:pt idx="26">
                  <c:v>4.04</c:v>
                </c:pt>
                <c:pt idx="27">
                  <c:v>3.97</c:v>
                </c:pt>
                <c:pt idx="28">
                  <c:v>3.86</c:v>
                </c:pt>
                <c:pt idx="29">
                  <c:v>3.77</c:v>
                </c:pt>
                <c:pt idx="30">
                  <c:v>3.86</c:v>
                </c:pt>
                <c:pt idx="31">
                  <c:v>3.84</c:v>
                </c:pt>
                <c:pt idx="32">
                  <c:v>3.72</c:v>
                </c:pt>
              </c:numCache>
            </c:numRef>
          </c:val>
          <c:smooth val="0"/>
        </c:ser>
        <c:dLbls>
          <c:showLegendKey val="0"/>
          <c:showVal val="0"/>
          <c:showCatName val="0"/>
          <c:showSerName val="0"/>
          <c:showPercent val="0"/>
          <c:showBubbleSize val="0"/>
        </c:dLbls>
        <c:marker val="1"/>
        <c:smooth val="0"/>
        <c:axId val="105945088"/>
        <c:axId val="102844672"/>
      </c:lineChart>
      <c:dateAx>
        <c:axId val="105945088"/>
        <c:scaling>
          <c:orientation val="minMax"/>
        </c:scaling>
        <c:delete val="0"/>
        <c:axPos val="b"/>
        <c:numFmt formatCode="mmmm\ yyyy" sourceLinked="0"/>
        <c:majorTickMark val="out"/>
        <c:minorTickMark val="none"/>
        <c:tickLblPos val="nextTo"/>
        <c:spPr>
          <a:ln w="12700">
            <a:solidFill>
              <a:schemeClr val="tx1"/>
            </a:solidFill>
          </a:ln>
        </c:spPr>
        <c:txPr>
          <a:bodyPr/>
          <a:lstStyle/>
          <a:p>
            <a:pPr>
              <a:defRPr sz="1300"/>
            </a:pPr>
            <a:endParaRPr lang="en-US"/>
          </a:p>
        </c:txPr>
        <c:crossAx val="102844672"/>
        <c:crosses val="autoZero"/>
        <c:auto val="1"/>
        <c:lblOffset val="100"/>
        <c:baseTimeUnit val="months"/>
        <c:majorUnit val="6"/>
        <c:minorUnit val="4"/>
      </c:dateAx>
      <c:valAx>
        <c:axId val="102844672"/>
        <c:scaling>
          <c:orientation val="minMax"/>
        </c:scaling>
        <c:delete val="0"/>
        <c:axPos val="l"/>
        <c:majorGridlines>
          <c:spPr>
            <a:ln>
              <a:solidFill>
                <a:schemeClr val="bg1">
                  <a:lumMod val="75000"/>
                </a:schemeClr>
              </a:solidFill>
            </a:ln>
          </c:spPr>
        </c:majorGridlines>
        <c:numFmt formatCode="General" sourceLinked="0"/>
        <c:majorTickMark val="out"/>
        <c:minorTickMark val="none"/>
        <c:tickLblPos val="nextTo"/>
        <c:spPr>
          <a:ln>
            <a:noFill/>
          </a:ln>
        </c:spPr>
        <c:txPr>
          <a:bodyPr/>
          <a:lstStyle/>
          <a:p>
            <a:pPr>
              <a:defRPr sz="1300"/>
            </a:pPr>
            <a:endParaRPr lang="en-US"/>
          </a:p>
        </c:txPr>
        <c:crossAx val="105945088"/>
        <c:crosses val="autoZero"/>
        <c:crossBetween val="between"/>
      </c:valAx>
    </c:plotArea>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258282425382523E-2"/>
          <c:y val="3.7159420289855069E-2"/>
          <c:w val="0.88223734000135978"/>
          <c:h val="0.86015887233381216"/>
        </c:manualLayout>
      </c:layout>
      <c:lineChart>
        <c:grouping val="standard"/>
        <c:varyColors val="0"/>
        <c:ser>
          <c:idx val="0"/>
          <c:order val="0"/>
          <c:tx>
            <c:strRef>
              <c:f>Sheet1!$B$1</c:f>
              <c:strCache>
                <c:ptCount val="1"/>
                <c:pt idx="0">
                  <c:v>fuel economy</c:v>
                </c:pt>
              </c:strCache>
            </c:strRef>
          </c:tx>
          <c:spPr>
            <a:ln w="22225"/>
          </c:spPr>
          <c:marker>
            <c:symbol val="none"/>
          </c:marker>
          <c:cat>
            <c:numRef>
              <c:f>Sheet1!$A$2:$A$17</c:f>
              <c:numCache>
                <c:formatCode>General</c:formatCode>
                <c:ptCount val="16"/>
                <c:pt idx="0" formatCode="0">
                  <c:v>2000</c:v>
                </c:pt>
                <c:pt idx="5" formatCode="0">
                  <c:v>2005</c:v>
                </c:pt>
                <c:pt idx="10" formatCode="0">
                  <c:v>2010</c:v>
                </c:pt>
                <c:pt idx="15" formatCode="0">
                  <c:v>2015</c:v>
                </c:pt>
              </c:numCache>
            </c:numRef>
          </c:cat>
          <c:val>
            <c:numRef>
              <c:f>Sheet1!$B$2:$B$17</c:f>
              <c:numCache>
                <c:formatCode>_(* #,##0.000_);_(* \(#,##0.000\);_(* "-"??_);_(@_)</c:formatCode>
                <c:ptCount val="16"/>
                <c:pt idx="0">
                  <c:v>1</c:v>
                </c:pt>
                <c:pt idx="1">
                  <c:v>1.0108288807056069</c:v>
                </c:pt>
                <c:pt idx="2">
                  <c:v>0.99756040886922193</c:v>
                </c:pt>
                <c:pt idx="3">
                  <c:v>0.99896205203140198</c:v>
                </c:pt>
                <c:pt idx="4">
                  <c:v>0.9919988569867717</c:v>
                </c:pt>
                <c:pt idx="5">
                  <c:v>0.99370667160869974</c:v>
                </c:pt>
                <c:pt idx="6">
                  <c:v>1.0118388482427607</c:v>
                </c:pt>
                <c:pt idx="7">
                  <c:v>1.0221509732325076</c:v>
                </c:pt>
                <c:pt idx="8">
                  <c:v>1.0286322998739972</c:v>
                </c:pt>
                <c:pt idx="9">
                  <c:v>1.0261270681635071</c:v>
                </c:pt>
                <c:pt idx="10">
                  <c:v>1.050240856058023</c:v>
                </c:pt>
                <c:pt idx="11">
                  <c:v>1.0661629315143397</c:v>
                </c:pt>
                <c:pt idx="12">
                  <c:v>1.0841590375457562</c:v>
                </c:pt>
                <c:pt idx="13">
                  <c:v>1.1023544852455149</c:v>
                </c:pt>
                <c:pt idx="14">
                  <c:v>1.1218132872363706</c:v>
                </c:pt>
                <c:pt idx="15">
                  <c:v>1.1404169467440632</c:v>
                </c:pt>
              </c:numCache>
            </c:numRef>
          </c:val>
          <c:smooth val="0"/>
        </c:ser>
        <c:ser>
          <c:idx val="1"/>
          <c:order val="1"/>
          <c:tx>
            <c:strRef>
              <c:f>Sheet1!$C$1</c:f>
              <c:strCache>
                <c:ptCount val="1"/>
                <c:pt idx="0">
                  <c:v>vmt/ld</c:v>
                </c:pt>
              </c:strCache>
            </c:strRef>
          </c:tx>
          <c:spPr>
            <a:ln w="22225">
              <a:solidFill>
                <a:schemeClr val="accent5"/>
              </a:solidFill>
            </a:ln>
          </c:spPr>
          <c:marker>
            <c:symbol val="none"/>
          </c:marker>
          <c:cat>
            <c:numRef>
              <c:f>Sheet1!$A$2:$A$17</c:f>
              <c:numCache>
                <c:formatCode>General</c:formatCode>
                <c:ptCount val="16"/>
                <c:pt idx="0" formatCode="0">
                  <c:v>2000</c:v>
                </c:pt>
                <c:pt idx="5" formatCode="0">
                  <c:v>2005</c:v>
                </c:pt>
                <c:pt idx="10" formatCode="0">
                  <c:v>2010</c:v>
                </c:pt>
                <c:pt idx="15" formatCode="0">
                  <c:v>2015</c:v>
                </c:pt>
              </c:numCache>
            </c:numRef>
          </c:cat>
          <c:val>
            <c:numRef>
              <c:f>Sheet1!$C$2:$C$17</c:f>
              <c:numCache>
                <c:formatCode>_(* #,##0.000_);_(* \(#,##0.000\);_(* "-"??_);_(@_)</c:formatCode>
                <c:ptCount val="16"/>
                <c:pt idx="0">
                  <c:v>1</c:v>
                </c:pt>
                <c:pt idx="1">
                  <c:v>1.012852552400977</c:v>
                </c:pt>
                <c:pt idx="2">
                  <c:v>1.0120593102538447</c:v>
                </c:pt>
                <c:pt idx="3">
                  <c:v>1.0103234235651308</c:v>
                </c:pt>
                <c:pt idx="4">
                  <c:v>1.0129709467512953</c:v>
                </c:pt>
                <c:pt idx="5">
                  <c:v>1.0131870365757196</c:v>
                </c:pt>
                <c:pt idx="6">
                  <c:v>1.0295868286849053</c:v>
                </c:pt>
                <c:pt idx="7">
                  <c:v>1.0242585191379634</c:v>
                </c:pt>
                <c:pt idx="8">
                  <c:v>0.98586468105649316</c:v>
                </c:pt>
                <c:pt idx="9">
                  <c:v>0.97584239795111727</c:v>
                </c:pt>
                <c:pt idx="10">
                  <c:v>0.99173824893789386</c:v>
                </c:pt>
                <c:pt idx="11">
                  <c:v>0.97574019221604658</c:v>
                </c:pt>
                <c:pt idx="12">
                  <c:v>0.97422909371218891</c:v>
                </c:pt>
                <c:pt idx="13">
                  <c:v>0.98552254554618568</c:v>
                </c:pt>
                <c:pt idx="14">
                  <c:v>0.97912232415680467</c:v>
                </c:pt>
                <c:pt idx="15">
                  <c:v>0.99134110435189449</c:v>
                </c:pt>
              </c:numCache>
            </c:numRef>
          </c:val>
          <c:smooth val="0"/>
        </c:ser>
        <c:ser>
          <c:idx val="2"/>
          <c:order val="2"/>
          <c:tx>
            <c:strRef>
              <c:f>Sheet1!$D$1</c:f>
              <c:strCache>
                <c:ptCount val="1"/>
                <c:pt idx="0">
                  <c:v>#ld</c:v>
                </c:pt>
              </c:strCache>
            </c:strRef>
          </c:tx>
          <c:spPr>
            <a:ln w="22225">
              <a:solidFill>
                <a:schemeClr val="accent2"/>
              </a:solidFill>
            </a:ln>
          </c:spPr>
          <c:marker>
            <c:symbol val="none"/>
          </c:marker>
          <c:cat>
            <c:numRef>
              <c:f>Sheet1!$A$2:$A$17</c:f>
              <c:numCache>
                <c:formatCode>General</c:formatCode>
                <c:ptCount val="16"/>
                <c:pt idx="0" formatCode="0">
                  <c:v>2000</c:v>
                </c:pt>
                <c:pt idx="5" formatCode="0">
                  <c:v>2005</c:v>
                </c:pt>
                <c:pt idx="10" formatCode="0">
                  <c:v>2010</c:v>
                </c:pt>
                <c:pt idx="15" formatCode="0">
                  <c:v>2015</c:v>
                </c:pt>
              </c:numCache>
            </c:numRef>
          </c:cat>
          <c:val>
            <c:numRef>
              <c:f>Sheet1!$D$2:$D$17</c:f>
              <c:numCache>
                <c:formatCode>_(* #,##0.000_);_(* \(#,##0.000\);_(* "-"??_);_(@_)</c:formatCode>
                <c:ptCount val="16"/>
                <c:pt idx="0">
                  <c:v>1</c:v>
                </c:pt>
                <c:pt idx="1">
                  <c:v>1.0030750140515956</c:v>
                </c:pt>
                <c:pt idx="2">
                  <c:v>1.0193466612358248</c:v>
                </c:pt>
                <c:pt idx="3">
                  <c:v>1.0300807987858027</c:v>
                </c:pt>
                <c:pt idx="4">
                  <c:v>1.044543951677646</c:v>
                </c:pt>
                <c:pt idx="5">
                  <c:v>1.0531546347210656</c:v>
                </c:pt>
                <c:pt idx="6">
                  <c:v>1.0643275551307774</c:v>
                </c:pt>
                <c:pt idx="7">
                  <c:v>1.0800277722440177</c:v>
                </c:pt>
                <c:pt idx="8">
                  <c:v>1.0935012590336035</c:v>
                </c:pt>
                <c:pt idx="9">
                  <c:v>1.100039673206874</c:v>
                </c:pt>
                <c:pt idx="10">
                  <c:v>1.100992510683654</c:v>
                </c:pt>
                <c:pt idx="11">
                  <c:v>1.106952836919328</c:v>
                </c:pt>
                <c:pt idx="12">
                  <c:v>1.120925768884067</c:v>
                </c:pt>
                <c:pt idx="13">
                  <c:v>1.1362782044991706</c:v>
                </c:pt>
                <c:pt idx="14">
                  <c:v>1.1518046912621827</c:v>
                </c:pt>
                <c:pt idx="15">
                  <c:v>1.1667494824284412</c:v>
                </c:pt>
              </c:numCache>
            </c:numRef>
          </c:val>
          <c:smooth val="0"/>
        </c:ser>
        <c:dLbls>
          <c:showLegendKey val="0"/>
          <c:showVal val="0"/>
          <c:showCatName val="0"/>
          <c:showSerName val="0"/>
          <c:showPercent val="0"/>
          <c:showBubbleSize val="0"/>
        </c:dLbls>
        <c:marker val="1"/>
        <c:smooth val="0"/>
        <c:axId val="102682112"/>
        <c:axId val="102848704"/>
      </c:lineChart>
      <c:catAx>
        <c:axId val="102682112"/>
        <c:scaling>
          <c:orientation val="minMax"/>
        </c:scaling>
        <c:delete val="0"/>
        <c:axPos val="b"/>
        <c:numFmt formatCode="0" sourceLinked="1"/>
        <c:majorTickMark val="out"/>
        <c:minorTickMark val="none"/>
        <c:tickLblPos val="nextTo"/>
        <c:spPr>
          <a:ln w="12700">
            <a:solidFill>
              <a:schemeClr val="tx1"/>
            </a:solidFill>
          </a:ln>
        </c:spPr>
        <c:txPr>
          <a:bodyPr/>
          <a:lstStyle/>
          <a:p>
            <a:pPr>
              <a:defRPr sz="1300"/>
            </a:pPr>
            <a:endParaRPr lang="en-US"/>
          </a:p>
        </c:txPr>
        <c:crossAx val="102848704"/>
        <c:crosses val="autoZero"/>
        <c:auto val="1"/>
        <c:lblAlgn val="ctr"/>
        <c:lblOffset val="100"/>
        <c:tickLblSkip val="1"/>
        <c:noMultiLvlLbl val="0"/>
      </c:catAx>
      <c:valAx>
        <c:axId val="102848704"/>
        <c:scaling>
          <c:orientation val="minMax"/>
          <c:max val="1.2"/>
          <c:min val="0.8"/>
        </c:scaling>
        <c:delete val="0"/>
        <c:axPos val="l"/>
        <c:majorGridlines>
          <c:spPr>
            <a:ln>
              <a:solidFill>
                <a:schemeClr val="bg1">
                  <a:lumMod val="65000"/>
                </a:schemeClr>
              </a:solidFill>
            </a:ln>
          </c:spPr>
        </c:majorGridlines>
        <c:numFmt formatCode="#,##0.0" sourceLinked="0"/>
        <c:majorTickMark val="out"/>
        <c:minorTickMark val="none"/>
        <c:tickLblPos val="nextTo"/>
        <c:spPr>
          <a:ln>
            <a:noFill/>
          </a:ln>
        </c:spPr>
        <c:txPr>
          <a:bodyPr/>
          <a:lstStyle/>
          <a:p>
            <a:pPr>
              <a:defRPr sz="1300"/>
            </a:pPr>
            <a:endParaRPr lang="en-US"/>
          </a:p>
        </c:txPr>
        <c:crossAx val="102682112"/>
        <c:crosses val="autoZero"/>
        <c:crossBetween val="midCat"/>
        <c:majorUnit val="0.1"/>
      </c:valAx>
    </c:plotArea>
    <c:plotVisOnly val="1"/>
    <c:dispBlanksAs val="zero"/>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371676822458717E-2"/>
          <c:y val="7.8337623118874503E-2"/>
          <c:w val="0.80436540718067451"/>
          <c:h val="0.81004068573655186"/>
        </c:manualLayout>
      </c:layout>
      <c:areaChart>
        <c:grouping val="stacked"/>
        <c:varyColors val="0"/>
        <c:ser>
          <c:idx val="1"/>
          <c:order val="0"/>
          <c:tx>
            <c:strRef>
              <c:f>steoQuery!$E$1</c:f>
              <c:strCache>
                <c:ptCount val="1"/>
                <c:pt idx="0">
                  <c:v>China</c:v>
                </c:pt>
              </c:strCache>
            </c:strRef>
          </c:tx>
          <c:spPr>
            <a:solidFill>
              <a:schemeClr val="accent1"/>
            </a:solidFill>
          </c:spPr>
          <c:cat>
            <c:numRef>
              <c:f>steoQuery!$B$9:$B$15</c:f>
              <c:numCache>
                <c:formatCode>m/d/yyyy</c:formatCode>
                <c:ptCount val="7"/>
                <c:pt idx="0">
                  <c:v>40179</c:v>
                </c:pt>
                <c:pt idx="1">
                  <c:v>40544</c:v>
                </c:pt>
                <c:pt idx="2">
                  <c:v>40909</c:v>
                </c:pt>
                <c:pt idx="3">
                  <c:v>41275</c:v>
                </c:pt>
                <c:pt idx="4">
                  <c:v>41640</c:v>
                </c:pt>
                <c:pt idx="5">
                  <c:v>42005</c:v>
                </c:pt>
                <c:pt idx="6">
                  <c:v>42370</c:v>
                </c:pt>
              </c:numCache>
            </c:numRef>
          </c:cat>
          <c:val>
            <c:numRef>
              <c:f>steoQuery!$E$9:$E$15</c:f>
              <c:numCache>
                <c:formatCode>0.00</c:formatCode>
                <c:ptCount val="7"/>
                <c:pt idx="0">
                  <c:v>8.9383572200000003</c:v>
                </c:pt>
                <c:pt idx="1">
                  <c:v>9.5040482799999992</c:v>
                </c:pt>
                <c:pt idx="2">
                  <c:v>10.17513744</c:v>
                </c:pt>
                <c:pt idx="3">
                  <c:v>10.48</c:v>
                </c:pt>
                <c:pt idx="4">
                  <c:v>10.8510907</c:v>
                </c:pt>
                <c:pt idx="5">
                  <c:v>11.13111885</c:v>
                </c:pt>
                <c:pt idx="6">
                  <c:v>11.409780080000001</c:v>
                </c:pt>
              </c:numCache>
            </c:numRef>
          </c:val>
        </c:ser>
        <c:ser>
          <c:idx val="2"/>
          <c:order val="1"/>
          <c:tx>
            <c:strRef>
              <c:f>steoQuery!$I$1</c:f>
              <c:strCache>
                <c:ptCount val="1"/>
                <c:pt idx="0">
                  <c:v>India</c:v>
                </c:pt>
              </c:strCache>
            </c:strRef>
          </c:tx>
          <c:spPr>
            <a:solidFill>
              <a:schemeClr val="accent2"/>
            </a:solidFill>
          </c:spPr>
          <c:cat>
            <c:numRef>
              <c:f>steoQuery!$B$9:$B$15</c:f>
              <c:numCache>
                <c:formatCode>m/d/yyyy</c:formatCode>
                <c:ptCount val="7"/>
                <c:pt idx="0">
                  <c:v>40179</c:v>
                </c:pt>
                <c:pt idx="1">
                  <c:v>40544</c:v>
                </c:pt>
                <c:pt idx="2">
                  <c:v>40909</c:v>
                </c:pt>
                <c:pt idx="3">
                  <c:v>41275</c:v>
                </c:pt>
                <c:pt idx="4">
                  <c:v>41640</c:v>
                </c:pt>
                <c:pt idx="5">
                  <c:v>42005</c:v>
                </c:pt>
                <c:pt idx="6">
                  <c:v>42370</c:v>
                </c:pt>
              </c:numCache>
            </c:numRef>
          </c:cat>
          <c:val>
            <c:numRef>
              <c:f>steoQuery!$I$9:$I$15</c:f>
              <c:numCache>
                <c:formatCode>0.00</c:formatCode>
                <c:ptCount val="7"/>
                <c:pt idx="0">
                  <c:v>3.30544964</c:v>
                </c:pt>
                <c:pt idx="1">
                  <c:v>3.4609830399999999</c:v>
                </c:pt>
                <c:pt idx="2">
                  <c:v>3.6178517000000001</c:v>
                </c:pt>
                <c:pt idx="3">
                  <c:v>3.66</c:v>
                </c:pt>
                <c:pt idx="4">
                  <c:v>3.7787313349999998</c:v>
                </c:pt>
                <c:pt idx="5">
                  <c:v>3.9686675660000001</c:v>
                </c:pt>
                <c:pt idx="6">
                  <c:v>4.1390847920000002</c:v>
                </c:pt>
              </c:numCache>
            </c:numRef>
          </c:val>
        </c:ser>
        <c:ser>
          <c:idx val="3"/>
          <c:order val="2"/>
          <c:tx>
            <c:strRef>
              <c:f>steoQuery!$G$1</c:f>
              <c:strCache>
                <c:ptCount val="1"/>
                <c:pt idx="0">
                  <c:v>Russia</c:v>
                </c:pt>
              </c:strCache>
            </c:strRef>
          </c:tx>
          <c:spPr>
            <a:solidFill>
              <a:schemeClr val="accent3"/>
            </a:solidFill>
          </c:spPr>
          <c:cat>
            <c:numRef>
              <c:f>steoQuery!$B$9:$B$15</c:f>
              <c:numCache>
                <c:formatCode>m/d/yyyy</c:formatCode>
                <c:ptCount val="7"/>
                <c:pt idx="0">
                  <c:v>40179</c:v>
                </c:pt>
                <c:pt idx="1">
                  <c:v>40544</c:v>
                </c:pt>
                <c:pt idx="2">
                  <c:v>40909</c:v>
                </c:pt>
                <c:pt idx="3">
                  <c:v>41275</c:v>
                </c:pt>
                <c:pt idx="4">
                  <c:v>41640</c:v>
                </c:pt>
                <c:pt idx="5">
                  <c:v>42005</c:v>
                </c:pt>
                <c:pt idx="6">
                  <c:v>42370</c:v>
                </c:pt>
              </c:numCache>
            </c:numRef>
          </c:cat>
          <c:val>
            <c:numRef>
              <c:f>steoQuery!$G$9:$G$15</c:f>
              <c:numCache>
                <c:formatCode>0.00</c:formatCode>
                <c:ptCount val="7"/>
                <c:pt idx="0">
                  <c:v>3.13489993</c:v>
                </c:pt>
                <c:pt idx="1">
                  <c:v>3.4223101499999999</c:v>
                </c:pt>
                <c:pt idx="2">
                  <c:v>3.44509847</c:v>
                </c:pt>
                <c:pt idx="3">
                  <c:v>3.4929999999999999</c:v>
                </c:pt>
                <c:pt idx="4">
                  <c:v>3.5567048059999999</c:v>
                </c:pt>
                <c:pt idx="5">
                  <c:v>3.4018688610000001</c:v>
                </c:pt>
                <c:pt idx="6">
                  <c:v>3.3053322930000002</c:v>
                </c:pt>
              </c:numCache>
            </c:numRef>
          </c:val>
        </c:ser>
        <c:ser>
          <c:idx val="0"/>
          <c:order val="3"/>
          <c:tx>
            <c:strRef>
              <c:f>steoQuery!$C$1</c:f>
              <c:strCache>
                <c:ptCount val="1"/>
                <c:pt idx="0">
                  <c:v>Brazil</c:v>
                </c:pt>
              </c:strCache>
            </c:strRef>
          </c:tx>
          <c:spPr>
            <a:solidFill>
              <a:schemeClr val="accent4"/>
            </a:solidFill>
          </c:spPr>
          <c:cat>
            <c:numRef>
              <c:f>steoQuery!$B$9:$B$15</c:f>
              <c:numCache>
                <c:formatCode>m/d/yyyy</c:formatCode>
                <c:ptCount val="7"/>
                <c:pt idx="0">
                  <c:v>40179</c:v>
                </c:pt>
                <c:pt idx="1">
                  <c:v>40544</c:v>
                </c:pt>
                <c:pt idx="2">
                  <c:v>40909</c:v>
                </c:pt>
                <c:pt idx="3">
                  <c:v>41275</c:v>
                </c:pt>
                <c:pt idx="4">
                  <c:v>41640</c:v>
                </c:pt>
                <c:pt idx="5">
                  <c:v>42005</c:v>
                </c:pt>
                <c:pt idx="6">
                  <c:v>42370</c:v>
                </c:pt>
              </c:numCache>
            </c:numRef>
          </c:cat>
          <c:val>
            <c:numRef>
              <c:f>steoQuery!$C$9:$C$15</c:f>
              <c:numCache>
                <c:formatCode>0.00</c:formatCode>
                <c:ptCount val="7"/>
                <c:pt idx="0">
                  <c:v>2.6989506099999998</c:v>
                </c:pt>
                <c:pt idx="1">
                  <c:v>2.7765637399999998</c:v>
                </c:pt>
                <c:pt idx="2">
                  <c:v>2.9229335399999998</c:v>
                </c:pt>
                <c:pt idx="3">
                  <c:v>3.0030000000000001</c:v>
                </c:pt>
                <c:pt idx="4">
                  <c:v>3.145200859</c:v>
                </c:pt>
                <c:pt idx="5">
                  <c:v>3.145200859</c:v>
                </c:pt>
                <c:pt idx="6">
                  <c:v>3.176370275</c:v>
                </c:pt>
              </c:numCache>
            </c:numRef>
          </c:val>
        </c:ser>
        <c:dLbls>
          <c:showLegendKey val="0"/>
          <c:showVal val="0"/>
          <c:showCatName val="0"/>
          <c:showSerName val="0"/>
          <c:showPercent val="0"/>
          <c:showBubbleSize val="0"/>
        </c:dLbls>
        <c:axId val="108219392"/>
        <c:axId val="102846400"/>
      </c:areaChart>
      <c:dateAx>
        <c:axId val="108219392"/>
        <c:scaling>
          <c:orientation val="minMax"/>
        </c:scaling>
        <c:delete val="0"/>
        <c:axPos val="b"/>
        <c:numFmt formatCode="yyyy" sourceLinked="0"/>
        <c:majorTickMark val="out"/>
        <c:minorTickMark val="none"/>
        <c:tickLblPos val="nextTo"/>
        <c:spPr>
          <a:ln w="12700">
            <a:solidFill>
              <a:schemeClr val="tx1"/>
            </a:solidFill>
          </a:ln>
        </c:spPr>
        <c:txPr>
          <a:bodyPr/>
          <a:lstStyle/>
          <a:p>
            <a:pPr>
              <a:defRPr sz="1300"/>
            </a:pPr>
            <a:endParaRPr lang="en-US"/>
          </a:p>
        </c:txPr>
        <c:crossAx val="102846400"/>
        <c:crosses val="autoZero"/>
        <c:auto val="1"/>
        <c:lblOffset val="100"/>
        <c:baseTimeUnit val="years"/>
      </c:dateAx>
      <c:valAx>
        <c:axId val="102846400"/>
        <c:scaling>
          <c:orientation val="minMax"/>
        </c:scaling>
        <c:delete val="0"/>
        <c:axPos val="l"/>
        <c:majorGridlines>
          <c:spPr>
            <a:ln>
              <a:solidFill>
                <a:schemeClr val="bg1">
                  <a:lumMod val="65000"/>
                </a:schemeClr>
              </a:solidFill>
            </a:ln>
          </c:spPr>
        </c:majorGridlines>
        <c:numFmt formatCode="0" sourceLinked="0"/>
        <c:majorTickMark val="out"/>
        <c:minorTickMark val="none"/>
        <c:tickLblPos val="nextTo"/>
        <c:spPr>
          <a:ln>
            <a:noFill/>
          </a:ln>
        </c:spPr>
        <c:txPr>
          <a:bodyPr/>
          <a:lstStyle/>
          <a:p>
            <a:pPr algn="ctr">
              <a:defRPr sz="1300"/>
            </a:pPr>
            <a:endParaRPr lang="en-US"/>
          </a:p>
        </c:txPr>
        <c:crossAx val="108219392"/>
        <c:crosses val="autoZero"/>
        <c:crossBetween val="midCat"/>
      </c:valAx>
    </c:plotArea>
    <c:legend>
      <c:legendPos val="r"/>
      <c:layout/>
      <c:overlay val="0"/>
      <c:txPr>
        <a:bodyPr/>
        <a:lstStyle/>
        <a:p>
          <a:pPr algn="ctr">
            <a:defRPr sz="1300"/>
          </a:pPr>
          <a:endParaRPr lang="en-US"/>
        </a:p>
      </c:txPr>
    </c:legend>
    <c:plotVisOnly val="1"/>
    <c:dispBlanksAs val="zero"/>
    <c:showDLblsOverMax val="0"/>
  </c:chart>
  <c:txPr>
    <a:bodyPr/>
    <a:lstStyle/>
    <a:p>
      <a:pPr algn="ctr">
        <a:defRPr lang="en-US" sz="1400" b="0" i="0" u="none" strike="noStrike" kern="1200" baseline="0">
          <a:solidFill>
            <a:sysClr val="windowText" lastClr="000000"/>
          </a:solidFill>
          <a:latin typeface="+mn-lt"/>
          <a:ea typeface="+mn-ea"/>
          <a:cs typeface="+mn-c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573341292233531E-2"/>
          <c:y val="2.2407069981848996E-2"/>
          <c:w val="0.92170630019722299"/>
          <c:h val="0.95518586003630213"/>
        </c:manualLayout>
      </c:layout>
      <c:barChart>
        <c:barDir val="col"/>
        <c:grouping val="clustered"/>
        <c:varyColors val="0"/>
        <c:ser>
          <c:idx val="0"/>
          <c:order val="0"/>
          <c:tx>
            <c:v>Gasoline product supplied</c:v>
          </c:tx>
          <c:spPr>
            <a:solidFill>
              <a:schemeClr val="accent1"/>
            </a:solidFill>
          </c:spPr>
          <c:invertIfNegative val="0"/>
          <c:cat>
            <c:numRef>
              <c:f>mogasQ_13!$A$9:$A$30</c:f>
              <c:numCache>
                <c:formatCode>General</c:formatCode>
                <c:ptCount val="22"/>
                <c:pt idx="0">
                  <c:v>2010</c:v>
                </c:pt>
                <c:pt idx="1">
                  <c:v>2010</c:v>
                </c:pt>
                <c:pt idx="2">
                  <c:v>2010</c:v>
                </c:pt>
                <c:pt idx="3">
                  <c:v>2010</c:v>
                </c:pt>
                <c:pt idx="4">
                  <c:v>2011</c:v>
                </c:pt>
                <c:pt idx="5">
                  <c:v>2011</c:v>
                </c:pt>
                <c:pt idx="6">
                  <c:v>2011</c:v>
                </c:pt>
                <c:pt idx="7">
                  <c:v>2011</c:v>
                </c:pt>
                <c:pt idx="8">
                  <c:v>2012</c:v>
                </c:pt>
                <c:pt idx="9">
                  <c:v>2012</c:v>
                </c:pt>
                <c:pt idx="10">
                  <c:v>2012</c:v>
                </c:pt>
                <c:pt idx="11">
                  <c:v>2012</c:v>
                </c:pt>
                <c:pt idx="12">
                  <c:v>2013</c:v>
                </c:pt>
                <c:pt idx="13">
                  <c:v>2013</c:v>
                </c:pt>
                <c:pt idx="14">
                  <c:v>2013</c:v>
                </c:pt>
                <c:pt idx="15">
                  <c:v>2013</c:v>
                </c:pt>
                <c:pt idx="16">
                  <c:v>2014</c:v>
                </c:pt>
                <c:pt idx="17">
                  <c:v>2014</c:v>
                </c:pt>
                <c:pt idx="18">
                  <c:v>2014</c:v>
                </c:pt>
                <c:pt idx="19">
                  <c:v>2014</c:v>
                </c:pt>
                <c:pt idx="20">
                  <c:v>2015</c:v>
                </c:pt>
                <c:pt idx="21">
                  <c:v>2015</c:v>
                </c:pt>
              </c:numCache>
            </c:numRef>
          </c:cat>
          <c:val>
            <c:numRef>
              <c:f>mogasQ_13!$F$9:$F$30</c:f>
              <c:numCache>
                <c:formatCode>0.0</c:formatCode>
                <c:ptCount val="22"/>
                <c:pt idx="0">
                  <c:v>8.9573187344056908</c:v>
                </c:pt>
                <c:pt idx="1">
                  <c:v>8.9812692838562409</c:v>
                </c:pt>
                <c:pt idx="2">
                  <c:v>8.9977393925518943</c:v>
                </c:pt>
                <c:pt idx="3">
                  <c:v>8.9912448273345014</c:v>
                </c:pt>
                <c:pt idx="4">
                  <c:v>8.9807892717789475</c:v>
                </c:pt>
                <c:pt idx="5">
                  <c:v>8.9055832278229019</c:v>
                </c:pt>
                <c:pt idx="6">
                  <c:v>8.8250397495620323</c:v>
                </c:pt>
                <c:pt idx="7">
                  <c:v>8.7521729017359444</c:v>
                </c:pt>
                <c:pt idx="8">
                  <c:v>8.7179213449593878</c:v>
                </c:pt>
                <c:pt idx="9">
                  <c:v>8.7213334328714751</c:v>
                </c:pt>
                <c:pt idx="10">
                  <c:v>8.7070888676540861</c:v>
                </c:pt>
                <c:pt idx="11">
                  <c:v>8.6823008241758242</c:v>
                </c:pt>
                <c:pt idx="12">
                  <c:v>8.6833329365079379</c:v>
                </c:pt>
                <c:pt idx="13">
                  <c:v>8.7040856837606846</c:v>
                </c:pt>
                <c:pt idx="14">
                  <c:v>8.7612487272389448</c:v>
                </c:pt>
                <c:pt idx="15">
                  <c:v>8.8412595968041625</c:v>
                </c:pt>
                <c:pt idx="16">
                  <c:v>8.8606873745819392</c:v>
                </c:pt>
                <c:pt idx="17">
                  <c:v>8.8648631987577637</c:v>
                </c:pt>
                <c:pt idx="18">
                  <c:v>8.8791838509316765</c:v>
                </c:pt>
                <c:pt idx="19">
                  <c:v>8.9190343944099393</c:v>
                </c:pt>
                <c:pt idx="20">
                  <c:v>8.9884149499654935</c:v>
                </c:pt>
                <c:pt idx="21">
                  <c:v>9.0520083565589005</c:v>
                </c:pt>
              </c:numCache>
            </c:numRef>
          </c:val>
        </c:ser>
        <c:dLbls>
          <c:showLegendKey val="0"/>
          <c:showVal val="0"/>
          <c:showCatName val="0"/>
          <c:showSerName val="0"/>
          <c:showPercent val="0"/>
          <c:showBubbleSize val="0"/>
        </c:dLbls>
        <c:gapWidth val="100"/>
        <c:axId val="108488192"/>
        <c:axId val="104071744"/>
      </c:barChart>
      <c:lineChart>
        <c:grouping val="standard"/>
        <c:varyColors val="0"/>
        <c:ser>
          <c:idx val="1"/>
          <c:order val="1"/>
          <c:tx>
            <c:v>Gasoline retail sales price to end users</c:v>
          </c:tx>
          <c:spPr>
            <a:ln w="22225">
              <a:solidFill>
                <a:srgbClr val="C00000"/>
              </a:solidFill>
            </a:ln>
          </c:spPr>
          <c:marker>
            <c:symbol val="none"/>
          </c:marker>
          <c:cat>
            <c:numRef>
              <c:f>mogasQ_13!$A$9:$A$30</c:f>
              <c:numCache>
                <c:formatCode>General</c:formatCode>
                <c:ptCount val="22"/>
                <c:pt idx="0">
                  <c:v>2010</c:v>
                </c:pt>
                <c:pt idx="1">
                  <c:v>2010</c:v>
                </c:pt>
                <c:pt idx="2">
                  <c:v>2010</c:v>
                </c:pt>
                <c:pt idx="3">
                  <c:v>2010</c:v>
                </c:pt>
                <c:pt idx="4">
                  <c:v>2011</c:v>
                </c:pt>
                <c:pt idx="5">
                  <c:v>2011</c:v>
                </c:pt>
                <c:pt idx="6">
                  <c:v>2011</c:v>
                </c:pt>
                <c:pt idx="7">
                  <c:v>2011</c:v>
                </c:pt>
                <c:pt idx="8">
                  <c:v>2012</c:v>
                </c:pt>
                <c:pt idx="9">
                  <c:v>2012</c:v>
                </c:pt>
                <c:pt idx="10">
                  <c:v>2012</c:v>
                </c:pt>
                <c:pt idx="11">
                  <c:v>2012</c:v>
                </c:pt>
                <c:pt idx="12">
                  <c:v>2013</c:v>
                </c:pt>
                <c:pt idx="13">
                  <c:v>2013</c:v>
                </c:pt>
                <c:pt idx="14">
                  <c:v>2013</c:v>
                </c:pt>
                <c:pt idx="15">
                  <c:v>2013</c:v>
                </c:pt>
                <c:pt idx="16">
                  <c:v>2014</c:v>
                </c:pt>
                <c:pt idx="17">
                  <c:v>2014</c:v>
                </c:pt>
                <c:pt idx="18">
                  <c:v>2014</c:v>
                </c:pt>
                <c:pt idx="19">
                  <c:v>2014</c:v>
                </c:pt>
                <c:pt idx="20">
                  <c:v>2015</c:v>
                </c:pt>
                <c:pt idx="21">
                  <c:v>2015</c:v>
                </c:pt>
              </c:numCache>
            </c:numRef>
          </c:cat>
          <c:val>
            <c:numRef>
              <c:f>mogasQ_13!$G$9:$G$30</c:f>
              <c:numCache>
                <c:formatCode>0.00</c:formatCode>
                <c:ptCount val="22"/>
                <c:pt idx="0">
                  <c:v>2.0909356935613452</c:v>
                </c:pt>
                <c:pt idx="1">
                  <c:v>2.2022191000276239</c:v>
                </c:pt>
                <c:pt idx="2">
                  <c:v>2.2360571339203927</c:v>
                </c:pt>
                <c:pt idx="3">
                  <c:v>2.3018902497899352</c:v>
                </c:pt>
                <c:pt idx="4">
                  <c:v>2.4429694892951499</c:v>
                </c:pt>
                <c:pt idx="5">
                  <c:v>2.6903567656470946</c:v>
                </c:pt>
                <c:pt idx="6">
                  <c:v>2.9137356686377252</c:v>
                </c:pt>
                <c:pt idx="7">
                  <c:v>3.0391150786484227</c:v>
                </c:pt>
                <c:pt idx="8">
                  <c:v>3.1212785772736122</c:v>
                </c:pt>
                <c:pt idx="9">
                  <c:v>3.1048928307647339</c:v>
                </c:pt>
                <c:pt idx="10">
                  <c:v>3.1200998189222542</c:v>
                </c:pt>
                <c:pt idx="11">
                  <c:v>3.1514456034802878</c:v>
                </c:pt>
                <c:pt idx="12">
                  <c:v>3.1430848694909024</c:v>
                </c:pt>
                <c:pt idx="13">
                  <c:v>3.1197929762374832</c:v>
                </c:pt>
                <c:pt idx="14">
                  <c:v>3.0967516017046508</c:v>
                </c:pt>
                <c:pt idx="15">
                  <c:v>3.0411727969723312</c:v>
                </c:pt>
                <c:pt idx="16">
                  <c:v>3.0034577165515031</c:v>
                </c:pt>
                <c:pt idx="17">
                  <c:v>3.0249916772777778</c:v>
                </c:pt>
                <c:pt idx="18">
                  <c:v>3.0065631279301153</c:v>
                </c:pt>
                <c:pt idx="19">
                  <c:v>2.8955635661813552</c:v>
                </c:pt>
                <c:pt idx="20">
                  <c:v>2.6240310834233851</c:v>
                </c:pt>
                <c:pt idx="21">
                  <c:v>2.3770173858925876</c:v>
                </c:pt>
              </c:numCache>
            </c:numRef>
          </c:val>
          <c:smooth val="0"/>
        </c:ser>
        <c:dLbls>
          <c:showLegendKey val="0"/>
          <c:showVal val="0"/>
          <c:showCatName val="0"/>
          <c:showSerName val="0"/>
          <c:showPercent val="0"/>
          <c:showBubbleSize val="0"/>
        </c:dLbls>
        <c:marker val="1"/>
        <c:smooth val="0"/>
        <c:axId val="108489728"/>
        <c:axId val="104072320"/>
      </c:lineChart>
      <c:catAx>
        <c:axId val="108488192"/>
        <c:scaling>
          <c:orientation val="minMax"/>
        </c:scaling>
        <c:delete val="0"/>
        <c:axPos val="b"/>
        <c:numFmt formatCode="General" sourceLinked="1"/>
        <c:majorTickMark val="out"/>
        <c:minorTickMark val="none"/>
        <c:tickLblPos val="low"/>
        <c:spPr>
          <a:ln w="12700">
            <a:solidFill>
              <a:schemeClr val="tx1"/>
            </a:solidFill>
          </a:ln>
        </c:spPr>
        <c:txPr>
          <a:bodyPr/>
          <a:lstStyle/>
          <a:p>
            <a:pPr>
              <a:defRPr sz="1300"/>
            </a:pPr>
            <a:endParaRPr lang="en-US"/>
          </a:p>
        </c:txPr>
        <c:crossAx val="104071744"/>
        <c:crosses val="autoZero"/>
        <c:auto val="1"/>
        <c:lblAlgn val="ctr"/>
        <c:lblOffset val="100"/>
        <c:tickLblSkip val="4"/>
        <c:tickMarkSkip val="4"/>
        <c:noMultiLvlLbl val="0"/>
      </c:catAx>
      <c:valAx>
        <c:axId val="104071744"/>
        <c:scaling>
          <c:orientation val="minMax"/>
        </c:scaling>
        <c:delete val="0"/>
        <c:axPos val="l"/>
        <c:majorGridlines>
          <c:spPr>
            <a:ln>
              <a:solidFill>
                <a:schemeClr val="bg1">
                  <a:lumMod val="85000"/>
                </a:schemeClr>
              </a:solidFill>
            </a:ln>
          </c:spPr>
        </c:majorGridlines>
        <c:numFmt formatCode="General" sourceLinked="0"/>
        <c:majorTickMark val="out"/>
        <c:minorTickMark val="none"/>
        <c:tickLblPos val="nextTo"/>
        <c:spPr>
          <a:ln>
            <a:noFill/>
          </a:ln>
        </c:spPr>
        <c:txPr>
          <a:bodyPr/>
          <a:lstStyle/>
          <a:p>
            <a:pPr>
              <a:defRPr sz="1300"/>
            </a:pPr>
            <a:endParaRPr lang="en-US"/>
          </a:p>
        </c:txPr>
        <c:crossAx val="108488192"/>
        <c:crosses val="autoZero"/>
        <c:crossBetween val="between"/>
      </c:valAx>
      <c:valAx>
        <c:axId val="104072320"/>
        <c:scaling>
          <c:orientation val="minMax"/>
        </c:scaling>
        <c:delete val="0"/>
        <c:axPos val="r"/>
        <c:numFmt formatCode="General" sourceLinked="0"/>
        <c:majorTickMark val="out"/>
        <c:minorTickMark val="none"/>
        <c:tickLblPos val="nextTo"/>
        <c:spPr>
          <a:ln>
            <a:noFill/>
          </a:ln>
        </c:spPr>
        <c:txPr>
          <a:bodyPr/>
          <a:lstStyle/>
          <a:p>
            <a:pPr>
              <a:defRPr sz="1300"/>
            </a:pPr>
            <a:endParaRPr lang="en-US"/>
          </a:p>
        </c:txPr>
        <c:crossAx val="108489728"/>
        <c:crosses val="max"/>
        <c:crossBetween val="between"/>
      </c:valAx>
      <c:catAx>
        <c:axId val="108489728"/>
        <c:scaling>
          <c:orientation val="minMax"/>
        </c:scaling>
        <c:delete val="1"/>
        <c:axPos val="b"/>
        <c:numFmt formatCode="General" sourceLinked="1"/>
        <c:majorTickMark val="out"/>
        <c:minorTickMark val="none"/>
        <c:tickLblPos val="none"/>
        <c:crossAx val="104072320"/>
        <c:crosses val="autoZero"/>
        <c:auto val="1"/>
        <c:lblAlgn val="ctr"/>
        <c:lblOffset val="100"/>
        <c:noMultiLvlLbl val="0"/>
      </c:catAx>
    </c:plotArea>
    <c:legend>
      <c:legendPos val="r"/>
      <c:layout>
        <c:manualLayout>
          <c:xMode val="edge"/>
          <c:yMode val="edge"/>
          <c:x val="0.29849486331609948"/>
          <c:y val="0.22251601416955746"/>
          <c:w val="0.50320899466414903"/>
          <c:h val="9.518992185605453E-2"/>
        </c:manualLayout>
      </c:layout>
      <c:overlay val="0"/>
    </c:legend>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0.34564</cdr:x>
      <cdr:y>0.03054</cdr:y>
    </cdr:from>
    <cdr:to>
      <cdr:x>0.71224</cdr:x>
      <cdr:y>0.10628</cdr:y>
    </cdr:to>
    <cdr:sp macro="" textlink="">
      <cdr:nvSpPr>
        <cdr:cNvPr id="3" name="TextBox 2"/>
        <cdr:cNvSpPr txBox="1"/>
      </cdr:nvSpPr>
      <cdr:spPr>
        <a:xfrm xmlns:a="http://schemas.openxmlformats.org/drawingml/2006/main">
          <a:off x="2732557" y="99914"/>
          <a:ext cx="2898248" cy="24780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8" tIns="45714" rIns="91428" bIns="45714"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28" tIns="45714" rIns="91428" bIns="45714" rtlCol="0"/>
          <a:lstStyle>
            <a:lvl1pPr algn="r">
              <a:defRPr sz="1200"/>
            </a:lvl1pPr>
          </a:lstStyle>
          <a:p>
            <a:fld id="{7DE4794C-F5EF-4B2D-93D1-44697B2BA528}" type="datetimeFigureOut">
              <a:rPr lang="en-US" smtClean="0"/>
              <a:pPr/>
              <a:t>10/6/2015</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28" tIns="45714" rIns="91428"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28" tIns="45714" rIns="91428" bIns="45714" rtlCol="0" anchor="b"/>
          <a:lstStyle>
            <a:lvl1pPr algn="r">
              <a:defRPr sz="1200"/>
            </a:lvl1pPr>
          </a:lstStyle>
          <a:p>
            <a:fld id="{E45553FA-E54B-48B3-908E-BDE094C1A45E}" type="slidenum">
              <a:rPr lang="en-US" smtClean="0"/>
              <a:pPr/>
              <a:t>‹#›</a:t>
            </a:fld>
            <a:endParaRPr lang="en-US" dirty="0"/>
          </a:p>
        </p:txBody>
      </p:sp>
    </p:spTree>
    <p:extLst>
      <p:ext uri="{BB962C8B-B14F-4D97-AF65-F5344CB8AC3E}">
        <p14:creationId xmlns:p14="http://schemas.microsoft.com/office/powerpoint/2010/main" val="4153411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60" tIns="46581" rIns="93160" bIns="46581"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60" tIns="46581" rIns="93160" bIns="46581" rtlCol="0"/>
          <a:lstStyle>
            <a:lvl1pPr algn="r">
              <a:defRPr sz="1200"/>
            </a:lvl1pPr>
          </a:lstStyle>
          <a:p>
            <a:fld id="{76206BF8-075B-43A5-9410-434F7CD3D58A}" type="datetimeFigureOut">
              <a:rPr lang="en-US" smtClean="0"/>
              <a:pPr/>
              <a:t>10/6/2015</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0" tIns="46581" rIns="93160" bIns="46581"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0" tIns="46581" rIns="93160" bIns="465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4820"/>
          </a:xfrm>
          <a:prstGeom prst="rect">
            <a:avLst/>
          </a:prstGeom>
        </p:spPr>
        <p:txBody>
          <a:bodyPr vert="horz" lIns="93160" tIns="46581" rIns="93160"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60" tIns="46581" rIns="93160" bIns="46581" rtlCol="0" anchor="b"/>
          <a:lstStyle>
            <a:lvl1pPr algn="r">
              <a:defRPr sz="1200"/>
            </a:lvl1pPr>
          </a:lstStyle>
          <a:p>
            <a:fld id="{0EBA4C88-B6CE-4DF6-AC5C-0E11A83F5D76}" type="slidenum">
              <a:rPr lang="en-US" smtClean="0"/>
              <a:pPr/>
              <a:t>‹#›</a:t>
            </a:fld>
            <a:endParaRPr lang="en-US" dirty="0"/>
          </a:p>
        </p:txBody>
      </p:sp>
    </p:spTree>
    <p:extLst>
      <p:ext uri="{BB962C8B-B14F-4D97-AF65-F5344CB8AC3E}">
        <p14:creationId xmlns:p14="http://schemas.microsoft.com/office/powerpoint/2010/main" val="769850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2</a:t>
            </a:fld>
            <a:endParaRPr lang="en-US" dirty="0"/>
          </a:p>
        </p:txBody>
      </p:sp>
    </p:spTree>
    <p:extLst>
      <p:ext uri="{BB962C8B-B14F-4D97-AF65-F5344CB8AC3E}">
        <p14:creationId xmlns:p14="http://schemas.microsoft.com/office/powerpoint/2010/main" val="3103623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18</a:t>
            </a:fld>
            <a:endParaRPr lang="en-US" dirty="0"/>
          </a:p>
        </p:txBody>
      </p:sp>
    </p:spTree>
    <p:extLst>
      <p:ext uri="{BB962C8B-B14F-4D97-AF65-F5344CB8AC3E}">
        <p14:creationId xmlns:p14="http://schemas.microsoft.com/office/powerpoint/2010/main" val="4195972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19</a:t>
            </a:fld>
            <a:endParaRPr lang="en-US" dirty="0"/>
          </a:p>
        </p:txBody>
      </p:sp>
    </p:spTree>
    <p:extLst>
      <p:ext uri="{BB962C8B-B14F-4D97-AF65-F5344CB8AC3E}">
        <p14:creationId xmlns:p14="http://schemas.microsoft.com/office/powerpoint/2010/main" val="20009039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5</a:t>
            </a:fld>
            <a:endParaRPr lang="en-US" dirty="0"/>
          </a:p>
        </p:txBody>
      </p:sp>
    </p:spTree>
    <p:extLst>
      <p:ext uri="{BB962C8B-B14F-4D97-AF65-F5344CB8AC3E}">
        <p14:creationId xmlns:p14="http://schemas.microsoft.com/office/powerpoint/2010/main" val="4230032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6</a:t>
            </a:fld>
            <a:endParaRPr lang="en-US" dirty="0"/>
          </a:p>
        </p:txBody>
      </p:sp>
    </p:spTree>
    <p:extLst>
      <p:ext uri="{BB962C8B-B14F-4D97-AF65-F5344CB8AC3E}">
        <p14:creationId xmlns:p14="http://schemas.microsoft.com/office/powerpoint/2010/main" val="1622348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7</a:t>
            </a:fld>
            <a:endParaRPr lang="en-US" dirty="0"/>
          </a:p>
        </p:txBody>
      </p:sp>
    </p:spTree>
    <p:extLst>
      <p:ext uri="{BB962C8B-B14F-4D97-AF65-F5344CB8AC3E}">
        <p14:creationId xmlns:p14="http://schemas.microsoft.com/office/powerpoint/2010/main" val="4089197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8</a:t>
            </a:fld>
            <a:endParaRPr lang="en-US" dirty="0"/>
          </a:p>
        </p:txBody>
      </p:sp>
    </p:spTree>
    <p:extLst>
      <p:ext uri="{BB962C8B-B14F-4D97-AF65-F5344CB8AC3E}">
        <p14:creationId xmlns:p14="http://schemas.microsoft.com/office/powerpoint/2010/main" val="1380672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9</a:t>
            </a:fld>
            <a:endParaRPr lang="en-US" dirty="0"/>
          </a:p>
        </p:txBody>
      </p:sp>
    </p:spTree>
    <p:extLst>
      <p:ext uri="{BB962C8B-B14F-4D97-AF65-F5344CB8AC3E}">
        <p14:creationId xmlns:p14="http://schemas.microsoft.com/office/powerpoint/2010/main" val="1358117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11</a:t>
            </a:fld>
            <a:endParaRPr lang="en-US" dirty="0"/>
          </a:p>
        </p:txBody>
      </p:sp>
    </p:spTree>
    <p:extLst>
      <p:ext uri="{BB962C8B-B14F-4D97-AF65-F5344CB8AC3E}">
        <p14:creationId xmlns:p14="http://schemas.microsoft.com/office/powerpoint/2010/main" val="26004680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740664"/>
            <a:ext cx="7772400" cy="1028700"/>
          </a:xfrm>
          <a:prstGeom prst="rect">
            <a:avLst/>
          </a:prstGeom>
        </p:spPr>
        <p:txBody>
          <a:bodyPr anchor="b" anchorCtr="0"/>
          <a:lstStyle>
            <a:lvl1pPr marL="0" marR="0" indent="0" algn="l" defTabSz="914400" rtl="0" eaLnBrk="1" fontAlgn="auto" latinLnBrk="0" hangingPunct="1">
              <a:lnSpc>
                <a:spcPct val="100000"/>
              </a:lnSpc>
              <a:spcBef>
                <a:spcPct val="0"/>
              </a:spcBef>
              <a:spcAft>
                <a:spcPts val="0"/>
              </a:spcAft>
              <a:buClrTx/>
              <a:buSzTx/>
              <a:buFontTx/>
              <a:buNone/>
              <a:tabLst/>
              <a:defRPr sz="3600">
                <a:solidFill>
                  <a:schemeClr val="accent1"/>
                </a:solidFill>
              </a:defRPr>
            </a:lvl1pPr>
          </a:lstStyle>
          <a:p>
            <a:r>
              <a:rPr lang="en-US" dirty="0" smtClean="0"/>
              <a:t>Title – Click to edit</a:t>
            </a:r>
            <a:endParaRPr lang="en-US" dirty="0"/>
          </a:p>
        </p:txBody>
      </p:sp>
      <p:sp>
        <p:nvSpPr>
          <p:cNvPr id="5" name="TextBox 4"/>
          <p:cNvSpPr txBox="1"/>
          <p:nvPr/>
        </p:nvSpPr>
        <p:spPr>
          <a:xfrm>
            <a:off x="7924801" y="4929983"/>
            <a:ext cx="811213" cy="230832"/>
          </a:xfrm>
          <a:prstGeom prst="rect">
            <a:avLst/>
          </a:prstGeom>
          <a:noFill/>
        </p:spPr>
        <p:txBody>
          <a:bodyPr lIns="0" tIns="0" rIns="0">
            <a:spAutoFit/>
          </a:bodyPr>
          <a:lstStyle/>
          <a:p>
            <a:pPr eaLnBrk="0" hangingPunct="0"/>
            <a:r>
              <a:rPr lang="en-US" sz="1200" dirty="0">
                <a:solidFill>
                  <a:schemeClr val="bg1"/>
                </a:solidFill>
                <a:latin typeface="Times New Roman" charset="0"/>
                <a:cs typeface="Times New Roman" charset="0"/>
              </a:rPr>
              <a:t>www.eia.gov</a:t>
            </a:r>
          </a:p>
        </p:txBody>
      </p:sp>
      <p:cxnSp>
        <p:nvCxnSpPr>
          <p:cNvPr id="6" name="Straight Connector 12"/>
          <p:cNvCxnSpPr>
            <a:cxnSpLocks noChangeShapeType="1"/>
          </p:cNvCxnSpPr>
          <p:nvPr/>
        </p:nvCxnSpPr>
        <p:spPr bwMode="auto">
          <a:xfrm rot="5400000">
            <a:off x="7757024" y="5006342"/>
            <a:ext cx="137159" cy="0"/>
          </a:xfrm>
          <a:prstGeom prst="line">
            <a:avLst/>
          </a:prstGeom>
          <a:noFill/>
          <a:ln w="9525">
            <a:solidFill>
              <a:schemeClr val="bg1">
                <a:alpha val="39999"/>
              </a:schemeClr>
            </a:solidFill>
            <a:round/>
            <a:headEnd/>
            <a:tailEnd/>
          </a:ln>
        </p:spPr>
      </p:cxnSp>
      <p:cxnSp>
        <p:nvCxnSpPr>
          <p:cNvPr id="7" name="Straight Connector 6"/>
          <p:cNvCxnSpPr/>
          <p:nvPr/>
        </p:nvCxnSpPr>
        <p:spPr bwMode="auto">
          <a:xfrm rot="10800000" flipH="1">
            <a:off x="607919" y="2737317"/>
            <a:ext cx="8050212"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pic>
        <p:nvPicPr>
          <p:cNvPr id="8" name="Picture 7" descr="icon_row-01.png"/>
          <p:cNvPicPr>
            <a:picLocks noChangeAspect="1"/>
          </p:cNvPicPr>
          <p:nvPr/>
        </p:nvPicPr>
        <p:blipFill>
          <a:blip r:embed="rId2" cstate="print"/>
          <a:stretch>
            <a:fillRect/>
          </a:stretch>
        </p:blipFill>
        <p:spPr>
          <a:xfrm>
            <a:off x="1041272" y="2311198"/>
            <a:ext cx="7226428" cy="274839"/>
          </a:xfrm>
          <a:prstGeom prst="rect">
            <a:avLst/>
          </a:prstGeom>
        </p:spPr>
      </p:pic>
      <p:pic>
        <p:nvPicPr>
          <p:cNvPr id="9" name="Picture 2" descr="C:\Documents and Settings\MVO\Desktop\eia_logo_white-02.png"/>
          <p:cNvPicPr>
            <a:picLocks noChangeAspect="1" noChangeArrowheads="1"/>
          </p:cNvPicPr>
          <p:nvPr/>
        </p:nvPicPr>
        <p:blipFill>
          <a:blip r:embed="rId3" cstate="print"/>
          <a:srcRect/>
          <a:stretch>
            <a:fillRect/>
          </a:stretch>
        </p:blipFill>
        <p:spPr bwMode="auto">
          <a:xfrm>
            <a:off x="84140" y="4772025"/>
            <a:ext cx="516411" cy="267462"/>
          </a:xfrm>
          <a:prstGeom prst="rect">
            <a:avLst/>
          </a:prstGeom>
          <a:noFill/>
        </p:spPr>
      </p:pic>
      <p:sp>
        <p:nvSpPr>
          <p:cNvPr id="10" name="TextBox 9"/>
          <p:cNvSpPr txBox="1"/>
          <p:nvPr/>
        </p:nvSpPr>
        <p:spPr bwMode="auto">
          <a:xfrm>
            <a:off x="776044" y="4789272"/>
            <a:ext cx="4031311" cy="323165"/>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800" i="0" dirty="0" smtClean="0">
                <a:solidFill>
                  <a:schemeClr val="bg1"/>
                </a:solidFill>
                <a:latin typeface="Times New Roman" charset="0"/>
                <a:ea typeface="Times New Roman" charset="0"/>
                <a:cs typeface="Times New Roman" charset="0"/>
              </a:rPr>
              <a:t>U.S. Energy Information Administration</a:t>
            </a:r>
          </a:p>
        </p:txBody>
      </p:sp>
      <p:cxnSp>
        <p:nvCxnSpPr>
          <p:cNvPr id="11" name="Straight Connector 12"/>
          <p:cNvCxnSpPr>
            <a:cxnSpLocks noChangeShapeType="1"/>
          </p:cNvCxnSpPr>
          <p:nvPr/>
        </p:nvCxnSpPr>
        <p:spPr bwMode="auto">
          <a:xfrm rot="5400000">
            <a:off x="574586" y="4962450"/>
            <a:ext cx="213972" cy="0"/>
          </a:xfrm>
          <a:prstGeom prst="line">
            <a:avLst/>
          </a:prstGeom>
          <a:noFill/>
          <a:ln w="9525">
            <a:solidFill>
              <a:schemeClr val="bg1">
                <a:alpha val="39999"/>
              </a:schemeClr>
            </a:solidFill>
            <a:round/>
            <a:headEnd/>
            <a:tailEnd/>
          </a:ln>
        </p:spPr>
      </p:cxnSp>
      <p:sp>
        <p:nvSpPr>
          <p:cNvPr id="12" name="TextBox 11"/>
          <p:cNvSpPr txBox="1"/>
          <p:nvPr/>
        </p:nvSpPr>
        <p:spPr>
          <a:xfrm>
            <a:off x="5672747" y="4929983"/>
            <a:ext cx="2082192" cy="230832"/>
          </a:xfrm>
          <a:prstGeom prst="rect">
            <a:avLst/>
          </a:prstGeom>
          <a:noFill/>
        </p:spPr>
        <p:txBody>
          <a:bodyPr wrap="square" lIns="0" tIns="0" rIns="0">
            <a:spAutoFit/>
          </a:bodyPr>
          <a:lstStyle/>
          <a:p>
            <a:pPr eaLnBrk="0" hangingPunct="0"/>
            <a:r>
              <a:rPr lang="en-US" sz="1200" i="1" dirty="0" smtClean="0">
                <a:solidFill>
                  <a:schemeClr val="bg1"/>
                </a:solidFill>
                <a:latin typeface="Times New Roman" charset="0"/>
                <a:cs typeface="Times New Roman" charset="0"/>
              </a:rPr>
              <a:t>Independent Statistics</a:t>
            </a:r>
            <a:r>
              <a:rPr lang="en-US" sz="1200" i="1" baseline="0" dirty="0" smtClean="0">
                <a:solidFill>
                  <a:schemeClr val="bg1"/>
                </a:solidFill>
                <a:latin typeface="Times New Roman" charset="0"/>
                <a:cs typeface="Times New Roman" charset="0"/>
              </a:rPr>
              <a:t> &amp; Analysis</a:t>
            </a:r>
            <a:endParaRPr lang="en-US" sz="1200" i="1" dirty="0">
              <a:solidFill>
                <a:schemeClr val="bg1"/>
              </a:solidFill>
              <a:latin typeface="Times New Roman" charset="0"/>
              <a:cs typeface="Times New Roman" charset="0"/>
            </a:endParaRPr>
          </a:p>
        </p:txBody>
      </p:sp>
      <p:sp>
        <p:nvSpPr>
          <p:cNvPr id="14" name="Text Placeholder 13"/>
          <p:cNvSpPr>
            <a:spLocks noGrp="1"/>
          </p:cNvSpPr>
          <p:nvPr>
            <p:ph type="body" sz="quarter" idx="10" hasCustomPrompt="1"/>
          </p:nvPr>
        </p:nvSpPr>
        <p:spPr>
          <a:xfrm>
            <a:off x="914400" y="2859786"/>
            <a:ext cx="7388352" cy="1062990"/>
          </a:xfrm>
          <a:prstGeom prst="rect">
            <a:avLst/>
          </a:prstGeom>
        </p:spPr>
        <p:txBody>
          <a:bodyPr/>
          <a:lstStyle>
            <a:lvl1pPr marL="347472" marR="0" indent="-514350" algn="l" defTabSz="914400" rtl="0" eaLnBrk="1" fontAlgn="base" latinLnBrk="0" hangingPunct="1">
              <a:lnSpc>
                <a:spcPct val="100000"/>
              </a:lnSpc>
              <a:spcBef>
                <a:spcPct val="20000"/>
              </a:spcBef>
              <a:spcAft>
                <a:spcPct val="0"/>
              </a:spcAft>
              <a:buClrTx/>
              <a:buSzTx/>
              <a:buFontTx/>
              <a:buNone/>
              <a:tabLst/>
              <a:defRPr sz="1800" i="1">
                <a:latin typeface="+mj-lt"/>
              </a:defRPr>
            </a:lvl1pPr>
          </a:lstStyle>
          <a:p>
            <a:pPr lvl="0"/>
            <a:r>
              <a:rPr lang="en-US" dirty="0" smtClean="0"/>
              <a:t>Audience</a:t>
            </a:r>
          </a:p>
          <a:p>
            <a:pPr lvl="0"/>
            <a:r>
              <a:rPr lang="en-US" dirty="0" smtClean="0"/>
              <a:t>Presenter, Title</a:t>
            </a:r>
          </a:p>
          <a:p>
            <a:pPr lvl="0"/>
            <a:r>
              <a:rPr lang="en-US" dirty="0" smtClean="0"/>
              <a:t>Month DD, YYYY  |  City, State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ine or bar graph">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58293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
        <p:nvSpPr>
          <p:cNvPr id="9" name="Chart Placeholder 8"/>
          <p:cNvSpPr>
            <a:spLocks noGrp="1"/>
          </p:cNvSpPr>
          <p:nvPr>
            <p:ph type="chart" sz="quarter" idx="12"/>
          </p:nvPr>
        </p:nvSpPr>
        <p:spPr>
          <a:xfrm>
            <a:off x="640080" y="1145286"/>
            <a:ext cx="7946136" cy="3284982"/>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dirty="0" smtClean="0"/>
              <a:t>Click icon to add chart</a:t>
            </a:r>
          </a:p>
        </p:txBody>
      </p:sp>
      <p:sp>
        <p:nvSpPr>
          <p:cNvPr id="12" name="Text Placeholder 11"/>
          <p:cNvSpPr>
            <a:spLocks noGrp="1"/>
          </p:cNvSpPr>
          <p:nvPr>
            <p:ph type="body" sz="quarter" idx="13" hasCustomPrompt="1"/>
          </p:nvPr>
        </p:nvSpPr>
        <p:spPr>
          <a:xfrm>
            <a:off x="640080" y="672084"/>
            <a:ext cx="4005072" cy="411480"/>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y-axis title here</a:t>
            </a:r>
          </a:p>
          <a:p>
            <a:pPr lvl="0"/>
            <a:r>
              <a:rPr lang="en-US" dirty="0" smtClean="0"/>
              <a:t>y-axis units here</a:t>
            </a:r>
          </a:p>
        </p:txBody>
      </p:sp>
      <p:sp>
        <p:nvSpPr>
          <p:cNvPr id="14" name="Text Placeholder 13"/>
          <p:cNvSpPr>
            <a:spLocks noGrp="1"/>
          </p:cNvSpPr>
          <p:nvPr>
            <p:ph type="body" sz="quarter" idx="14" hasCustomPrompt="1"/>
          </p:nvPr>
        </p:nvSpPr>
        <p:spPr>
          <a:xfrm>
            <a:off x="4690872" y="672084"/>
            <a:ext cx="3895344" cy="411480"/>
          </a:xfrm>
          <a:prstGeom prst="rect">
            <a:avLst/>
          </a:prstGeom>
        </p:spPr>
        <p:txBody>
          <a:bodyPr anchor="b" anchorCtr="0"/>
          <a:lstStyle>
            <a:lvl1pPr marL="342900" marR="0" indent="-342900" algn="r"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secondary y-axis title here</a:t>
            </a:r>
          </a:p>
          <a:p>
            <a:pPr lvl="0"/>
            <a:r>
              <a:rPr lang="en-US" dirty="0" smtClean="0"/>
              <a:t>secondary y-axis units here</a:t>
            </a:r>
          </a:p>
        </p:txBody>
      </p:sp>
      <p:sp>
        <p:nvSpPr>
          <p:cNvPr id="16" name="Text Placeholder 15"/>
          <p:cNvSpPr>
            <a:spLocks noGrp="1"/>
          </p:cNvSpPr>
          <p:nvPr>
            <p:ph type="body" sz="quarter" idx="15" hasCustomPrompt="1"/>
          </p:nvPr>
        </p:nvSpPr>
        <p:spPr>
          <a:xfrm>
            <a:off x="640080" y="4464558"/>
            <a:ext cx="7946136" cy="185166"/>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e chart">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58293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
        <p:nvSpPr>
          <p:cNvPr id="9" name="Chart Placeholder 8"/>
          <p:cNvSpPr>
            <a:spLocks noGrp="1"/>
          </p:cNvSpPr>
          <p:nvPr>
            <p:ph type="chart" sz="quarter" idx="12"/>
          </p:nvPr>
        </p:nvSpPr>
        <p:spPr>
          <a:xfrm>
            <a:off x="640080" y="925830"/>
            <a:ext cx="7946136" cy="3504438"/>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dirty="0" smtClean="0"/>
              <a:t>Click icon to add chart</a:t>
            </a:r>
          </a:p>
        </p:txBody>
      </p:sp>
      <p:sp>
        <p:nvSpPr>
          <p:cNvPr id="12" name="Text Placeholder 11"/>
          <p:cNvSpPr>
            <a:spLocks noGrp="1"/>
          </p:cNvSpPr>
          <p:nvPr>
            <p:ph type="body" sz="quarter" idx="13" hasCustomPrompt="1"/>
          </p:nvPr>
        </p:nvSpPr>
        <p:spPr>
          <a:xfrm>
            <a:off x="640080" y="672084"/>
            <a:ext cx="7946136" cy="219456"/>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pie chart units here</a:t>
            </a:r>
            <a:endParaRPr lang="en-US" dirty="0"/>
          </a:p>
        </p:txBody>
      </p:sp>
      <p:sp>
        <p:nvSpPr>
          <p:cNvPr id="16" name="Text Placeholder 15"/>
          <p:cNvSpPr>
            <a:spLocks noGrp="1"/>
          </p:cNvSpPr>
          <p:nvPr>
            <p:ph type="body" sz="quarter" idx="15" hasCustomPrompt="1"/>
          </p:nvPr>
        </p:nvSpPr>
        <p:spPr>
          <a:xfrm>
            <a:off x="640080" y="4464558"/>
            <a:ext cx="7946136" cy="185166"/>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age">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58293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
        <p:nvSpPr>
          <p:cNvPr id="16" name="Text Placeholder 15"/>
          <p:cNvSpPr>
            <a:spLocks noGrp="1"/>
          </p:cNvSpPr>
          <p:nvPr>
            <p:ph type="body" sz="quarter" idx="15" hasCustomPrompt="1"/>
          </p:nvPr>
        </p:nvSpPr>
        <p:spPr>
          <a:xfrm>
            <a:off x="640080" y="4464558"/>
            <a:ext cx="7946136" cy="185166"/>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13" name="Picture Placeholder 12"/>
          <p:cNvSpPr>
            <a:spLocks noGrp="1"/>
          </p:cNvSpPr>
          <p:nvPr>
            <p:ph type="pic" sz="quarter" idx="16"/>
          </p:nvPr>
        </p:nvSpPr>
        <p:spPr>
          <a:xfrm>
            <a:off x="640080" y="637794"/>
            <a:ext cx="8046720" cy="3792474"/>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dirty="0" smtClean="0"/>
              <a:t>Click icon to add picture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full-screen image/chart">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8" name="Oval 13"/>
          <p:cNvSpPr>
            <a:spLocks noChangeAspect="1"/>
          </p:cNvSpPr>
          <p:nvPr userDrawn="1"/>
        </p:nvSpPr>
        <p:spPr bwMode="auto">
          <a:xfrm>
            <a:off x="8732839" y="4842406"/>
            <a:ext cx="276225" cy="205979"/>
          </a:xfrm>
          <a:prstGeom prst="ellipse">
            <a:avLst/>
          </a:prstGeom>
          <a:solidFill>
            <a:schemeClr val="bg1">
              <a:alpha val="59999"/>
            </a:schemeClr>
          </a:solidFill>
          <a:ln w="9525">
            <a:noFill/>
            <a:round/>
            <a:headEnd/>
            <a:tailEnd/>
          </a:ln>
        </p:spPr>
        <p:txBody>
          <a:bodyPr/>
          <a:lstStyle/>
          <a:p>
            <a:pPr eaLnBrk="0" hangingPunct="0"/>
            <a:endParaRPr lang="en-US" dirty="0"/>
          </a:p>
        </p:txBody>
      </p:sp>
      <p:cxnSp>
        <p:nvCxnSpPr>
          <p:cNvPr id="9" name="Straight Connector 12"/>
          <p:cNvCxnSpPr>
            <a:cxnSpLocks noChangeShapeType="1"/>
          </p:cNvCxnSpPr>
          <p:nvPr userDrawn="1"/>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10"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84140" y="4772025"/>
            <a:ext cx="516411" cy="267462"/>
          </a:xfrm>
          <a:prstGeom prst="rect">
            <a:avLst/>
          </a:prstGeom>
          <a:noFill/>
        </p:spPr>
      </p:pic>
      <p:sp>
        <p:nvSpPr>
          <p:cNvPr id="2" name="Title 1"/>
          <p:cNvSpPr>
            <a:spLocks noGrp="1"/>
          </p:cNvSpPr>
          <p:nvPr>
            <p:ph type="title"/>
          </p:nvPr>
        </p:nvSpPr>
        <p:spPr>
          <a:xfrm>
            <a:off x="640080" y="54864"/>
            <a:ext cx="8046720" cy="857250"/>
          </a:xfrm>
          <a:prstGeom prst="rect">
            <a:avLst/>
          </a:prstGeom>
        </p:spPr>
        <p:txBody>
          <a:bodyPr anchor="b"/>
          <a:lstStyle>
            <a:lvl1pPr>
              <a:defRPr sz="3400"/>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Oil &amp; Money Conference | How Much Will Low Prices Stimulate Oil Demand?  October 6, 2015</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2" name="Oval 13"/>
          <p:cNvSpPr>
            <a:spLocks noChangeAspect="1"/>
          </p:cNvSpPr>
          <p:nvPr userDrawn="1"/>
        </p:nvSpPr>
        <p:spPr bwMode="auto">
          <a:xfrm>
            <a:off x="8732839" y="4842273"/>
            <a:ext cx="276225" cy="205978"/>
          </a:xfrm>
          <a:prstGeom prst="ellipse">
            <a:avLst/>
          </a:prstGeom>
          <a:solidFill>
            <a:schemeClr val="bg1">
              <a:alpha val="59999"/>
            </a:schemeClr>
          </a:solidFill>
          <a:ln w="9525">
            <a:noFill/>
            <a:round/>
            <a:headEnd/>
            <a:tailEnd/>
          </a:ln>
        </p:spPr>
        <p:txBody>
          <a:bodyPr/>
          <a:lstStyle/>
          <a:p>
            <a:pPr eaLnBrk="0" fontAlgn="auto" hangingPunct="0">
              <a:spcBef>
                <a:spcPts val="0"/>
              </a:spcBef>
              <a:spcAft>
                <a:spcPts val="0"/>
              </a:spcAft>
              <a:defRPr/>
            </a:pPr>
            <a:endParaRPr lang="en-US" dirty="0">
              <a:latin typeface="+mn-lt"/>
            </a:endParaRPr>
          </a:p>
        </p:txBody>
      </p:sp>
      <p:cxnSp>
        <p:nvCxnSpPr>
          <p:cNvPr id="3" name="Straight Connector 12"/>
          <p:cNvCxnSpPr>
            <a:cxnSpLocks noChangeShapeType="1"/>
          </p:cNvCxnSpPr>
          <p:nvPr userDrawn="1"/>
        </p:nvCxnSpPr>
        <p:spPr bwMode="auto">
          <a:xfrm rot="5400000">
            <a:off x="506413" y="4909344"/>
            <a:ext cx="328613" cy="1588"/>
          </a:xfrm>
          <a:prstGeom prst="line">
            <a:avLst/>
          </a:prstGeom>
          <a:noFill/>
          <a:ln w="9525">
            <a:solidFill>
              <a:schemeClr val="bg1">
                <a:alpha val="39999"/>
              </a:schemeClr>
            </a:solidFill>
            <a:round/>
            <a:headEnd/>
            <a:tailEnd/>
          </a:ln>
        </p:spPr>
      </p:cxnSp>
      <p:pic>
        <p:nvPicPr>
          <p:cNvPr id="4"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84139" y="4772025"/>
            <a:ext cx="515937" cy="267891"/>
          </a:xfrm>
          <a:prstGeom prst="rect">
            <a:avLst/>
          </a:prstGeom>
          <a:noFill/>
          <a:ln w="9525">
            <a:noFill/>
            <a:miter lim="800000"/>
            <a:headEnd/>
            <a:tailEnd/>
          </a:ln>
        </p:spPr>
      </p:pic>
      <p:sp>
        <p:nvSpPr>
          <p:cNvPr id="5" name="Slide Number Placeholder 2"/>
          <p:cNvSpPr>
            <a:spLocks noGrp="1"/>
          </p:cNvSpPr>
          <p:nvPr>
            <p:ph type="sldNum" sz="quarter" idx="10"/>
          </p:nvPr>
        </p:nvSpPr>
        <p:spPr/>
        <p:txBody>
          <a:bodyPr/>
          <a:lstStyle>
            <a:lvl1pPr>
              <a:defRPr/>
            </a:lvl1pPr>
          </a:lstStyle>
          <a:p>
            <a:pPr>
              <a:defRPr/>
            </a:pPr>
            <a:fld id="{83049F7B-2B02-4792-8479-5E3FD296F0E2}"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r>
              <a:rPr lang="en-US" smtClean="0"/>
              <a:t>Oil &amp; Money Conference | How Much Will Low Prices Stimulate Oil Demand?  October 6, 2015</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pie chart">
    <p:spTree>
      <p:nvGrpSpPr>
        <p:cNvPr id="1" name=""/>
        <p:cNvGrpSpPr/>
        <p:nvPr/>
      </p:nvGrpSpPr>
      <p:grpSpPr>
        <a:xfrm>
          <a:off x="0" y="0"/>
          <a:ext cx="0" cy="0"/>
          <a:chOff x="0" y="0"/>
          <a:chExt cx="0" cy="0"/>
        </a:xfrm>
      </p:grpSpPr>
      <p:sp>
        <p:nvSpPr>
          <p:cNvPr id="12" name="Oval 13"/>
          <p:cNvSpPr>
            <a:spLocks noChangeAspect="1"/>
          </p:cNvSpPr>
          <p:nvPr userDrawn="1"/>
        </p:nvSpPr>
        <p:spPr bwMode="auto">
          <a:xfrm>
            <a:off x="8732839" y="4842406"/>
            <a:ext cx="276225" cy="205979"/>
          </a:xfrm>
          <a:prstGeom prst="ellipse">
            <a:avLst/>
          </a:prstGeom>
          <a:solidFill>
            <a:schemeClr val="bg1">
              <a:alpha val="59999"/>
            </a:schemeClr>
          </a:solidFill>
          <a:ln w="9525">
            <a:noFill/>
            <a:round/>
            <a:headEnd/>
            <a:tailEnd/>
          </a:ln>
        </p:spPr>
        <p:txBody>
          <a:bodyPr/>
          <a:lstStyle/>
          <a:p>
            <a:pPr eaLnBrk="0" hangingPunct="0"/>
            <a:endParaRPr lang="en-US" dirty="0"/>
          </a:p>
        </p:txBody>
      </p:sp>
      <p:cxnSp>
        <p:nvCxnSpPr>
          <p:cNvPr id="14" name="Straight Connector 12"/>
          <p:cNvCxnSpPr>
            <a:cxnSpLocks noChangeShapeType="1"/>
          </p:cNvCxnSpPr>
          <p:nvPr userDrawn="1"/>
        </p:nvCxnSpPr>
        <p:spPr bwMode="auto">
          <a:xfrm rot="5400000">
            <a:off x="506959" y="4909344"/>
            <a:ext cx="328613" cy="1588"/>
          </a:xfrm>
          <a:prstGeom prst="line">
            <a:avLst/>
          </a:prstGeom>
          <a:noFill/>
          <a:ln w="9525">
            <a:solidFill>
              <a:schemeClr val="bg1">
                <a:alpha val="39999"/>
              </a:schemeClr>
            </a:solidFill>
            <a:round/>
            <a:headEnd/>
            <a:tailEnd/>
          </a:ln>
        </p:spPr>
      </p:cxnSp>
      <p:sp>
        <p:nvSpPr>
          <p:cNvPr id="2" name="Title 1"/>
          <p:cNvSpPr>
            <a:spLocks noGrp="1"/>
          </p:cNvSpPr>
          <p:nvPr>
            <p:ph type="title" hasCustomPrompt="1"/>
          </p:nvPr>
        </p:nvSpPr>
        <p:spPr>
          <a:xfrm>
            <a:off x="640080" y="54864"/>
            <a:ext cx="8046720" cy="580930"/>
          </a:xfrm>
          <a:prstGeom prst="rect">
            <a:avLst/>
          </a:prstGeom>
        </p:spPr>
        <p:txBody>
          <a:bodyPr tIns="91440" bIns="0" anchor="b"/>
          <a:lstStyle>
            <a:lvl1pPr>
              <a:defRPr sz="2400" baseline="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Oil &amp; Money Conference | How Much Will Low Prices Stimulate Oil Demand?  October 6, 2015</a:t>
            </a:r>
            <a:endParaRPr lang="en-US" dirty="0"/>
          </a:p>
        </p:txBody>
      </p:sp>
      <p:sp>
        <p:nvSpPr>
          <p:cNvPr id="9" name="Chart Placeholder 8"/>
          <p:cNvSpPr>
            <a:spLocks noGrp="1"/>
          </p:cNvSpPr>
          <p:nvPr>
            <p:ph type="chart" sz="quarter" idx="12"/>
          </p:nvPr>
        </p:nvSpPr>
        <p:spPr>
          <a:xfrm>
            <a:off x="636999" y="922106"/>
            <a:ext cx="7945027" cy="3507020"/>
          </a:xfrm>
          <a:prstGeom prst="rect">
            <a:avLst/>
          </a:prstGeom>
        </p:spPr>
        <p:txBody>
          <a:bodyPr/>
          <a:lstStyle>
            <a:lvl1pPr>
              <a:buNone/>
              <a:defRPr sz="1200" i="0">
                <a:latin typeface="Arial" pitchFamily="34" charset="0"/>
                <a:cs typeface="Arial" pitchFamily="34" charset="0"/>
              </a:defRPr>
            </a:lvl1pPr>
          </a:lstStyle>
          <a:p>
            <a:r>
              <a:rPr lang="en-US" dirty="0" smtClean="0"/>
              <a:t>Click icon to add chart</a:t>
            </a:r>
            <a:endParaRPr lang="en-US" dirty="0"/>
          </a:p>
        </p:txBody>
      </p:sp>
      <p:sp>
        <p:nvSpPr>
          <p:cNvPr id="11" name="Text Placeholder 10"/>
          <p:cNvSpPr>
            <a:spLocks noGrp="1"/>
          </p:cNvSpPr>
          <p:nvPr>
            <p:ph type="body" sz="quarter" idx="13" hasCustomPrompt="1"/>
          </p:nvPr>
        </p:nvSpPr>
        <p:spPr>
          <a:xfrm>
            <a:off x="636998" y="671513"/>
            <a:ext cx="7946136" cy="221456"/>
          </a:xfrm>
          <a:prstGeom prst="rect">
            <a:avLst/>
          </a:prstGeom>
        </p:spPr>
        <p:txBody>
          <a:bodyPr/>
          <a:lstStyle>
            <a:lvl1pPr marL="0" indent="0">
              <a:buNone/>
              <a:defRPr sz="1400" i="0" baseline="0">
                <a:latin typeface="Arial" pitchFamily="34" charset="0"/>
                <a:cs typeface="Arial" pitchFamily="34" charset="0"/>
              </a:defRPr>
            </a:lvl1pPr>
            <a:lvl2pPr>
              <a:buNone/>
              <a:defRPr sz="1400"/>
            </a:lvl2pPr>
            <a:lvl3pPr>
              <a:buNone/>
              <a:defRPr sz="1400"/>
            </a:lvl3pPr>
            <a:lvl4pPr>
              <a:buNone/>
              <a:defRPr sz="1400"/>
            </a:lvl4pPr>
            <a:lvl5pPr>
              <a:buNone/>
              <a:defRPr sz="1400"/>
            </a:lvl5pPr>
          </a:lstStyle>
          <a:p>
            <a:pPr lvl="0"/>
            <a:r>
              <a:rPr lang="en-US" dirty="0" smtClean="0"/>
              <a:t>pie chart units here</a:t>
            </a:r>
            <a:endParaRPr lang="en-US" dirty="0"/>
          </a:p>
        </p:txBody>
      </p:sp>
      <p:pic>
        <p:nvPicPr>
          <p:cNvPr id="15"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84140" y="4772025"/>
            <a:ext cx="516411" cy="267462"/>
          </a:xfrm>
          <a:prstGeom prst="rect">
            <a:avLst/>
          </a:prstGeom>
          <a:noFill/>
        </p:spPr>
      </p:pic>
      <p:sp>
        <p:nvSpPr>
          <p:cNvPr id="16" name="Text Placeholder 19"/>
          <p:cNvSpPr>
            <a:spLocks noGrp="1"/>
          </p:cNvSpPr>
          <p:nvPr>
            <p:ph type="body" sz="quarter" idx="15" hasCustomPrompt="1"/>
          </p:nvPr>
        </p:nvSpPr>
        <p:spPr>
          <a:xfrm>
            <a:off x="638176" y="4464844"/>
            <a:ext cx="7943849" cy="185738"/>
          </a:xfrm>
          <a:prstGeom prst="rect">
            <a:avLst/>
          </a:prstGeom>
        </p:spPr>
        <p:txBody>
          <a:bodyPr anchor="b"/>
          <a:lstStyle>
            <a:lvl1pPr marL="0" indent="0">
              <a:buNone/>
              <a:defRPr sz="1200">
                <a:latin typeface="+mn-lt"/>
              </a:defRPr>
            </a:lvl1pPr>
            <a:lvl2pPr>
              <a:buNone/>
              <a:defRPr sz="1200"/>
            </a:lvl2pPr>
            <a:lvl3pPr>
              <a:buNone/>
              <a:defRPr sz="1200"/>
            </a:lvl3pPr>
            <a:lvl4pPr>
              <a:buNone/>
              <a:defRPr sz="1200"/>
            </a:lvl4pPr>
            <a:lvl5pPr>
              <a:buNone/>
              <a:defRPr sz="1200"/>
            </a:lvl5pPr>
          </a:lstStyle>
          <a:p>
            <a:pPr lvl="0"/>
            <a:r>
              <a:rPr lang="en-US" dirty="0" smtClean="0"/>
              <a:t>Source: Click to edit text</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image">
    <p:spTree>
      <p:nvGrpSpPr>
        <p:cNvPr id="1" name=""/>
        <p:cNvGrpSpPr/>
        <p:nvPr/>
      </p:nvGrpSpPr>
      <p:grpSpPr>
        <a:xfrm>
          <a:off x="0" y="0"/>
          <a:ext cx="0" cy="0"/>
          <a:chOff x="0" y="0"/>
          <a:chExt cx="0" cy="0"/>
        </a:xfrm>
      </p:grpSpPr>
      <p:sp>
        <p:nvSpPr>
          <p:cNvPr id="10" name="Oval 13"/>
          <p:cNvSpPr>
            <a:spLocks noChangeAspect="1"/>
          </p:cNvSpPr>
          <p:nvPr userDrawn="1"/>
        </p:nvSpPr>
        <p:spPr bwMode="auto">
          <a:xfrm>
            <a:off x="8732839" y="4842406"/>
            <a:ext cx="276225" cy="205979"/>
          </a:xfrm>
          <a:prstGeom prst="ellipse">
            <a:avLst/>
          </a:prstGeom>
          <a:solidFill>
            <a:schemeClr val="bg1">
              <a:alpha val="59999"/>
            </a:schemeClr>
          </a:solidFill>
          <a:ln w="9525">
            <a:noFill/>
            <a:round/>
            <a:headEnd/>
            <a:tailEnd/>
          </a:ln>
        </p:spPr>
        <p:txBody>
          <a:bodyPr/>
          <a:lstStyle/>
          <a:p>
            <a:pPr eaLnBrk="0" hangingPunct="0"/>
            <a:endParaRPr lang="en-US" dirty="0"/>
          </a:p>
        </p:txBody>
      </p:sp>
      <p:cxnSp>
        <p:nvCxnSpPr>
          <p:cNvPr id="12" name="Straight Connector 12"/>
          <p:cNvCxnSpPr>
            <a:cxnSpLocks noChangeShapeType="1"/>
          </p:cNvCxnSpPr>
          <p:nvPr userDrawn="1"/>
        </p:nvCxnSpPr>
        <p:spPr bwMode="auto">
          <a:xfrm rot="5400000">
            <a:off x="506959" y="4909344"/>
            <a:ext cx="328613" cy="1588"/>
          </a:xfrm>
          <a:prstGeom prst="line">
            <a:avLst/>
          </a:prstGeom>
          <a:noFill/>
          <a:ln w="9525">
            <a:solidFill>
              <a:schemeClr val="bg1">
                <a:alpha val="39999"/>
              </a:schemeClr>
            </a:solidFill>
            <a:round/>
            <a:headEnd/>
            <a:tailEnd/>
          </a:ln>
        </p:spPr>
      </p:cxnSp>
      <p:sp>
        <p:nvSpPr>
          <p:cNvPr id="2" name="Title 1"/>
          <p:cNvSpPr>
            <a:spLocks noGrp="1"/>
          </p:cNvSpPr>
          <p:nvPr>
            <p:ph type="title" hasCustomPrompt="1"/>
          </p:nvPr>
        </p:nvSpPr>
        <p:spPr>
          <a:xfrm>
            <a:off x="640080" y="54864"/>
            <a:ext cx="8046720" cy="580930"/>
          </a:xfrm>
          <a:prstGeom prst="rect">
            <a:avLst/>
          </a:prstGeom>
          <a:noFill/>
        </p:spPr>
        <p:txBody>
          <a:bodyPr tIns="91440" bIns="0" anchor="b"/>
          <a:lstStyle>
            <a:lvl1pPr>
              <a:defRPr sz="2400" baseline="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Oil &amp; Money Conference | How Much Will Low Prices Stimulate Oil Demand?  October 6, 2015</a:t>
            </a:r>
            <a:endParaRPr lang="en-US" dirty="0"/>
          </a:p>
        </p:txBody>
      </p:sp>
      <p:sp>
        <p:nvSpPr>
          <p:cNvPr id="14" name="Picture Placeholder 13"/>
          <p:cNvSpPr>
            <a:spLocks noGrp="1"/>
          </p:cNvSpPr>
          <p:nvPr>
            <p:ph type="pic" sz="quarter" idx="12"/>
          </p:nvPr>
        </p:nvSpPr>
        <p:spPr>
          <a:xfrm>
            <a:off x="638176" y="635794"/>
            <a:ext cx="8048625" cy="3793331"/>
          </a:xfrm>
          <a:prstGeom prst="rect">
            <a:avLst/>
          </a:prstGeom>
        </p:spPr>
        <p:txBody>
          <a:bodyPr/>
          <a:lstStyle>
            <a:lvl1pPr>
              <a:buNone/>
              <a:defRPr sz="1200" i="0">
                <a:latin typeface="Arial" pitchFamily="34" charset="0"/>
                <a:cs typeface="Arial" pitchFamily="34" charset="0"/>
              </a:defRPr>
            </a:lvl1pPr>
          </a:lstStyle>
          <a:p>
            <a:r>
              <a:rPr lang="en-US" dirty="0" smtClean="0"/>
              <a:t>Click icon to add picture</a:t>
            </a:r>
            <a:endParaRPr lang="en-US" dirty="0"/>
          </a:p>
        </p:txBody>
      </p:sp>
      <p:pic>
        <p:nvPicPr>
          <p:cNvPr id="13"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84140" y="4772025"/>
            <a:ext cx="516411" cy="267462"/>
          </a:xfrm>
          <a:prstGeom prst="rect">
            <a:avLst/>
          </a:prstGeom>
          <a:noFill/>
        </p:spPr>
      </p:pic>
      <p:sp>
        <p:nvSpPr>
          <p:cNvPr id="15" name="Text Placeholder 19"/>
          <p:cNvSpPr>
            <a:spLocks noGrp="1"/>
          </p:cNvSpPr>
          <p:nvPr>
            <p:ph type="body" sz="quarter" idx="15" hasCustomPrompt="1"/>
          </p:nvPr>
        </p:nvSpPr>
        <p:spPr>
          <a:xfrm>
            <a:off x="638176" y="4464844"/>
            <a:ext cx="7943849" cy="185738"/>
          </a:xfrm>
          <a:prstGeom prst="rect">
            <a:avLst/>
          </a:prstGeom>
        </p:spPr>
        <p:txBody>
          <a:bodyPr anchor="b"/>
          <a:lstStyle>
            <a:lvl1pPr marL="0" indent="0">
              <a:buNone/>
              <a:defRPr sz="1200">
                <a:latin typeface="+mn-lt"/>
              </a:defRPr>
            </a:lvl1pPr>
            <a:lvl2pPr>
              <a:buNone/>
              <a:defRPr sz="1200"/>
            </a:lvl2pPr>
            <a:lvl3pPr>
              <a:buNone/>
              <a:defRPr sz="1200"/>
            </a:lvl3pPr>
            <a:lvl4pPr>
              <a:buNone/>
              <a:defRPr sz="1200"/>
            </a:lvl4pPr>
            <a:lvl5pPr>
              <a:buNone/>
              <a:defRPr sz="1200"/>
            </a:lvl5pPr>
          </a:lstStyle>
          <a:p>
            <a:pPr lvl="0"/>
            <a:r>
              <a:rPr lang="en-US" dirty="0" smtClean="0"/>
              <a:t>Source: Click to edit text</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21"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36494" y="57150"/>
            <a:ext cx="8050306" cy="857250"/>
          </a:xfrm>
          <a:prstGeom prst="rect">
            <a:avLst/>
          </a:prstGeom>
        </p:spPr>
        <p:txBody>
          <a:bodyPr anchor="b"/>
          <a:lstStyle>
            <a:lvl1pPr>
              <a:defRPr sz="3400" kern="1200" baseline="0">
                <a:solidFill>
                  <a:schemeClr val="accent1"/>
                </a:solidFill>
                <a:latin typeface="+mj-lt"/>
              </a:defRPr>
            </a:lvl1pPr>
          </a:lstStyle>
          <a:p>
            <a:r>
              <a:rPr lang="en-US" dirty="0" smtClean="0"/>
              <a:t>Click to edit Master title style. You can have up to two lines of text.</a:t>
            </a:r>
            <a:endParaRPr lang="en-US" dirty="0"/>
          </a:p>
        </p:txBody>
      </p:sp>
      <p:sp>
        <p:nvSpPr>
          <p:cNvPr id="3" name="Slide Number Placeholder 2"/>
          <p:cNvSpPr>
            <a:spLocks noGrp="1"/>
          </p:cNvSpPr>
          <p:nvPr>
            <p:ph type="sldNum" sz="quarter" idx="10"/>
          </p:nvPr>
        </p:nvSpPr>
        <p:spPr/>
        <p:txBody>
          <a:bodyPr/>
          <a:lstStyle/>
          <a:p>
            <a:fld id="{F310E268-59C3-4CDA-BA97-C3BE9900BBC3}"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Oil &amp; Money Conference | How Much Will Low Prices Stimulate Oil Demand?  October 6, 2015</a:t>
            </a:r>
            <a:endParaRPr lang="en-US" dirty="0"/>
          </a:p>
        </p:txBody>
      </p:sp>
      <p:sp>
        <p:nvSpPr>
          <p:cNvPr id="6" name="Text Placeholder 5"/>
          <p:cNvSpPr>
            <a:spLocks noGrp="1"/>
          </p:cNvSpPr>
          <p:nvPr>
            <p:ph type="body" sz="quarter" idx="12"/>
          </p:nvPr>
        </p:nvSpPr>
        <p:spPr>
          <a:xfrm>
            <a:off x="636494" y="988359"/>
            <a:ext cx="8050212" cy="3442448"/>
          </a:xfrm>
          <a:prstGeom prst="rect">
            <a:avLst/>
          </a:prstGeom>
        </p:spPr>
        <p:txBody>
          <a:bodyPr/>
          <a:lstStyle>
            <a:lvl1pPr marL="233363" indent="-233363">
              <a:lnSpc>
                <a:spcPct val="100000"/>
              </a:lnSpc>
              <a:spcBef>
                <a:spcPts val="1600"/>
              </a:spcBef>
              <a:spcAft>
                <a:spcPts val="600"/>
              </a:spcAft>
              <a:defRPr sz="2200" i="0" kern="1200" baseline="0">
                <a:latin typeface="+mn-lt"/>
              </a:defRPr>
            </a:lvl1pPr>
            <a:lvl2pPr marL="690563" indent="-233363">
              <a:lnSpc>
                <a:spcPct val="100000"/>
              </a:lnSpc>
              <a:spcAft>
                <a:spcPts val="400"/>
              </a:spcAft>
              <a:defRPr sz="1600" i="0" kern="1200" baseline="0">
                <a:latin typeface="+mn-lt"/>
              </a:defRPr>
            </a:lvl2pPr>
            <a:lvl3pPr marL="1084263" indent="-169863">
              <a:lnSpc>
                <a:spcPct val="100000"/>
              </a:lnSpc>
              <a:spcAft>
                <a:spcPts val="400"/>
              </a:spcAft>
              <a:defRPr sz="1600" i="0" kern="1200" baseline="0">
                <a:latin typeface="+mn-lt"/>
              </a:defRPr>
            </a:lvl3pPr>
            <a:lvl4pPr marL="1604963" indent="-233363">
              <a:lnSpc>
                <a:spcPct val="100000"/>
              </a:lnSpc>
              <a:spcAft>
                <a:spcPts val="400"/>
              </a:spcAft>
              <a:defRPr sz="1600" i="0" kern="1200" baseline="0">
                <a:latin typeface="+mn-lt"/>
              </a:defRPr>
            </a:lvl4pPr>
            <a:lvl5pPr marL="1998663" indent="-169863">
              <a:lnSpc>
                <a:spcPct val="100000"/>
              </a:lnSpc>
              <a:spcAft>
                <a:spcPts val="400"/>
              </a:spcAft>
              <a:buFont typeface="Arial" pitchFamily="34" charset="0"/>
              <a:buChar char="•"/>
              <a:defRPr sz="1600" i="0" kern="1200" baseline="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3"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26"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Tree>
    <p:extLst>
      <p:ext uri="{BB962C8B-B14F-4D97-AF65-F5344CB8AC3E}">
        <p14:creationId xmlns:p14="http://schemas.microsoft.com/office/powerpoint/2010/main" val="367072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lternate presentation title slide (with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740664"/>
            <a:ext cx="7772400" cy="548640"/>
          </a:xfrm>
          <a:prstGeom prst="rect">
            <a:avLst/>
          </a:prstGeom>
        </p:spPr>
        <p:txBody>
          <a:bodyPr anchor="b" anchorCtr="0"/>
          <a:lstStyle>
            <a:lvl1pPr marL="0" marR="0" indent="0" algn="l" defTabSz="914400" rtl="0" eaLnBrk="1" fontAlgn="auto" latinLnBrk="0" hangingPunct="1">
              <a:lnSpc>
                <a:spcPct val="100000"/>
              </a:lnSpc>
              <a:spcBef>
                <a:spcPct val="0"/>
              </a:spcBef>
              <a:spcAft>
                <a:spcPts val="0"/>
              </a:spcAft>
              <a:buClrTx/>
              <a:buSzTx/>
              <a:buFontTx/>
              <a:buNone/>
              <a:tabLst/>
              <a:defRPr sz="3600">
                <a:solidFill>
                  <a:schemeClr val="accent1"/>
                </a:solidFill>
              </a:defRPr>
            </a:lvl1pPr>
          </a:lstStyle>
          <a:p>
            <a:r>
              <a:rPr lang="en-US" dirty="0" smtClean="0"/>
              <a:t>Title – Click to edit</a:t>
            </a:r>
            <a:endParaRPr lang="en-US" dirty="0"/>
          </a:p>
        </p:txBody>
      </p:sp>
      <p:sp>
        <p:nvSpPr>
          <p:cNvPr id="5" name="TextBox 4"/>
          <p:cNvSpPr txBox="1"/>
          <p:nvPr/>
        </p:nvSpPr>
        <p:spPr>
          <a:xfrm>
            <a:off x="7924801" y="4929983"/>
            <a:ext cx="811213" cy="230832"/>
          </a:xfrm>
          <a:prstGeom prst="rect">
            <a:avLst/>
          </a:prstGeom>
          <a:noFill/>
        </p:spPr>
        <p:txBody>
          <a:bodyPr lIns="0" tIns="0" rIns="0">
            <a:spAutoFit/>
          </a:bodyPr>
          <a:lstStyle/>
          <a:p>
            <a:pPr eaLnBrk="0" hangingPunct="0"/>
            <a:r>
              <a:rPr lang="en-US" sz="1200" dirty="0">
                <a:solidFill>
                  <a:schemeClr val="bg1"/>
                </a:solidFill>
                <a:latin typeface="Times New Roman" charset="0"/>
                <a:cs typeface="Times New Roman" charset="0"/>
              </a:rPr>
              <a:t>www.eia.gov</a:t>
            </a:r>
          </a:p>
        </p:txBody>
      </p:sp>
      <p:cxnSp>
        <p:nvCxnSpPr>
          <p:cNvPr id="6" name="Straight Connector 12"/>
          <p:cNvCxnSpPr>
            <a:cxnSpLocks noChangeShapeType="1"/>
          </p:cNvCxnSpPr>
          <p:nvPr/>
        </p:nvCxnSpPr>
        <p:spPr bwMode="auto">
          <a:xfrm rot="5400000">
            <a:off x="7757024" y="5006342"/>
            <a:ext cx="137159" cy="0"/>
          </a:xfrm>
          <a:prstGeom prst="line">
            <a:avLst/>
          </a:prstGeom>
          <a:noFill/>
          <a:ln w="9525">
            <a:solidFill>
              <a:schemeClr val="bg1">
                <a:alpha val="39999"/>
              </a:schemeClr>
            </a:solidFill>
            <a:round/>
            <a:headEnd/>
            <a:tailEnd/>
          </a:ln>
        </p:spPr>
      </p:cxnSp>
      <p:cxnSp>
        <p:nvCxnSpPr>
          <p:cNvPr id="7" name="Straight Connector 6"/>
          <p:cNvCxnSpPr/>
          <p:nvPr/>
        </p:nvCxnSpPr>
        <p:spPr bwMode="auto">
          <a:xfrm rot="10800000" flipH="1">
            <a:off x="607919" y="2737317"/>
            <a:ext cx="8050212"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pic>
        <p:nvPicPr>
          <p:cNvPr id="8" name="Picture 7" descr="icon_row-01.png"/>
          <p:cNvPicPr>
            <a:picLocks noChangeAspect="1"/>
          </p:cNvPicPr>
          <p:nvPr/>
        </p:nvPicPr>
        <p:blipFill>
          <a:blip r:embed="rId2" cstate="print"/>
          <a:stretch>
            <a:fillRect/>
          </a:stretch>
        </p:blipFill>
        <p:spPr>
          <a:xfrm>
            <a:off x="1041272" y="2311198"/>
            <a:ext cx="7226428" cy="274839"/>
          </a:xfrm>
          <a:prstGeom prst="rect">
            <a:avLst/>
          </a:prstGeom>
        </p:spPr>
      </p:pic>
      <p:pic>
        <p:nvPicPr>
          <p:cNvPr id="9" name="Picture 2" descr="C:\Documents and Settings\MVO\Desktop\eia_logo_white-02.png"/>
          <p:cNvPicPr>
            <a:picLocks noChangeAspect="1" noChangeArrowheads="1"/>
          </p:cNvPicPr>
          <p:nvPr/>
        </p:nvPicPr>
        <p:blipFill>
          <a:blip r:embed="rId3" cstate="print"/>
          <a:srcRect/>
          <a:stretch>
            <a:fillRect/>
          </a:stretch>
        </p:blipFill>
        <p:spPr bwMode="auto">
          <a:xfrm>
            <a:off x="84140" y="4772025"/>
            <a:ext cx="516411" cy="267462"/>
          </a:xfrm>
          <a:prstGeom prst="rect">
            <a:avLst/>
          </a:prstGeom>
          <a:noFill/>
        </p:spPr>
      </p:pic>
      <p:sp>
        <p:nvSpPr>
          <p:cNvPr id="10" name="TextBox 9"/>
          <p:cNvSpPr txBox="1"/>
          <p:nvPr/>
        </p:nvSpPr>
        <p:spPr bwMode="auto">
          <a:xfrm>
            <a:off x="776044" y="4789272"/>
            <a:ext cx="4031311" cy="323165"/>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800" i="0" dirty="0" smtClean="0">
                <a:solidFill>
                  <a:schemeClr val="bg1"/>
                </a:solidFill>
                <a:latin typeface="Times New Roman" charset="0"/>
                <a:ea typeface="Times New Roman" charset="0"/>
                <a:cs typeface="Times New Roman" charset="0"/>
              </a:rPr>
              <a:t>U.S. Energy Information Administration</a:t>
            </a:r>
          </a:p>
        </p:txBody>
      </p:sp>
      <p:cxnSp>
        <p:nvCxnSpPr>
          <p:cNvPr id="11" name="Straight Connector 12"/>
          <p:cNvCxnSpPr>
            <a:cxnSpLocks noChangeShapeType="1"/>
          </p:cNvCxnSpPr>
          <p:nvPr/>
        </p:nvCxnSpPr>
        <p:spPr bwMode="auto">
          <a:xfrm rot="5400000">
            <a:off x="574586" y="4962450"/>
            <a:ext cx="213972" cy="0"/>
          </a:xfrm>
          <a:prstGeom prst="line">
            <a:avLst/>
          </a:prstGeom>
          <a:noFill/>
          <a:ln w="9525">
            <a:solidFill>
              <a:schemeClr val="bg1">
                <a:alpha val="39999"/>
              </a:schemeClr>
            </a:solidFill>
            <a:round/>
            <a:headEnd/>
            <a:tailEnd/>
          </a:ln>
        </p:spPr>
      </p:cxnSp>
      <p:sp>
        <p:nvSpPr>
          <p:cNvPr id="12" name="TextBox 11"/>
          <p:cNvSpPr txBox="1"/>
          <p:nvPr/>
        </p:nvSpPr>
        <p:spPr>
          <a:xfrm>
            <a:off x="5672747" y="4929983"/>
            <a:ext cx="2082192" cy="230832"/>
          </a:xfrm>
          <a:prstGeom prst="rect">
            <a:avLst/>
          </a:prstGeom>
          <a:noFill/>
        </p:spPr>
        <p:txBody>
          <a:bodyPr wrap="square" lIns="0" tIns="0" rIns="0">
            <a:spAutoFit/>
          </a:bodyPr>
          <a:lstStyle/>
          <a:p>
            <a:pPr eaLnBrk="0" hangingPunct="0"/>
            <a:r>
              <a:rPr lang="en-US" sz="1200" i="1" dirty="0" smtClean="0">
                <a:solidFill>
                  <a:schemeClr val="bg1"/>
                </a:solidFill>
                <a:latin typeface="Times New Roman" charset="0"/>
                <a:cs typeface="Times New Roman" charset="0"/>
              </a:rPr>
              <a:t>Independent Statistics</a:t>
            </a:r>
            <a:r>
              <a:rPr lang="en-US" sz="1200" i="1" baseline="0" dirty="0" smtClean="0">
                <a:solidFill>
                  <a:schemeClr val="bg1"/>
                </a:solidFill>
                <a:latin typeface="Times New Roman" charset="0"/>
                <a:cs typeface="Times New Roman" charset="0"/>
              </a:rPr>
              <a:t> &amp; Analysis</a:t>
            </a:r>
            <a:endParaRPr lang="en-US" sz="1200" i="1" dirty="0">
              <a:solidFill>
                <a:schemeClr val="bg1"/>
              </a:solidFill>
              <a:latin typeface="Times New Roman" charset="0"/>
              <a:cs typeface="Times New Roman" charset="0"/>
            </a:endParaRPr>
          </a:p>
        </p:txBody>
      </p:sp>
      <p:sp>
        <p:nvSpPr>
          <p:cNvPr id="14" name="Text Placeholder 13"/>
          <p:cNvSpPr>
            <a:spLocks noGrp="1"/>
          </p:cNvSpPr>
          <p:nvPr>
            <p:ph type="body" sz="quarter" idx="10" hasCustomPrompt="1"/>
          </p:nvPr>
        </p:nvSpPr>
        <p:spPr>
          <a:xfrm>
            <a:off x="914400" y="2859786"/>
            <a:ext cx="7388352" cy="1062990"/>
          </a:xfrm>
          <a:prstGeom prst="rect">
            <a:avLst/>
          </a:prstGeom>
        </p:spPr>
        <p:txBody>
          <a:bodyPr/>
          <a:lstStyle>
            <a:lvl1pPr marL="347472" marR="0" indent="-514350" algn="l" defTabSz="914400" rtl="0" eaLnBrk="1" fontAlgn="base" latinLnBrk="0" hangingPunct="1">
              <a:lnSpc>
                <a:spcPct val="100000"/>
              </a:lnSpc>
              <a:spcBef>
                <a:spcPct val="20000"/>
              </a:spcBef>
              <a:spcAft>
                <a:spcPct val="0"/>
              </a:spcAft>
              <a:buClrTx/>
              <a:buSzTx/>
              <a:buFontTx/>
              <a:buNone/>
              <a:tabLst/>
              <a:defRPr sz="1800" i="1">
                <a:latin typeface="+mj-lt"/>
              </a:defRPr>
            </a:lvl1pPr>
          </a:lstStyle>
          <a:p>
            <a:pPr lvl="0"/>
            <a:r>
              <a:rPr lang="en-US" dirty="0" smtClean="0"/>
              <a:t>Audience</a:t>
            </a:r>
          </a:p>
          <a:p>
            <a:pPr lvl="0"/>
            <a:r>
              <a:rPr lang="en-US" dirty="0" smtClean="0"/>
              <a:t>Presenter, Title</a:t>
            </a:r>
          </a:p>
          <a:p>
            <a:pPr lvl="0"/>
            <a:r>
              <a:rPr lang="en-US" dirty="0" smtClean="0"/>
              <a:t>Month DD, YYYY  |  City, State</a:t>
            </a:r>
          </a:p>
        </p:txBody>
      </p:sp>
      <p:sp>
        <p:nvSpPr>
          <p:cNvPr id="15" name="Text Placeholder 14"/>
          <p:cNvSpPr>
            <a:spLocks noGrp="1"/>
          </p:cNvSpPr>
          <p:nvPr>
            <p:ph type="body" sz="quarter" idx="11" hasCustomPrompt="1"/>
          </p:nvPr>
        </p:nvSpPr>
        <p:spPr>
          <a:xfrm>
            <a:off x="914400" y="1344168"/>
            <a:ext cx="7388352" cy="630936"/>
          </a:xfrm>
          <a:prstGeom prst="rect">
            <a:avLst/>
          </a:prstGeom>
        </p:spPr>
        <p:txBody>
          <a:bodyPr/>
          <a:lstStyle>
            <a:lvl1pPr marL="342900" marR="0" indent="-342900" algn="l" defTabSz="914400" rtl="0" eaLnBrk="1" fontAlgn="base" latinLnBrk="0" hangingPunct="1">
              <a:lnSpc>
                <a:spcPct val="100000"/>
              </a:lnSpc>
              <a:spcBef>
                <a:spcPct val="20000"/>
              </a:spcBef>
              <a:spcAft>
                <a:spcPct val="0"/>
              </a:spcAft>
              <a:buClrTx/>
              <a:buSzTx/>
              <a:buFontTx/>
              <a:buNone/>
              <a:tabLst/>
              <a:defRPr sz="2600" i="1">
                <a:latin typeface="+mj-lt"/>
              </a:defRPr>
            </a:lvl1pPr>
            <a:lvl2pPr>
              <a:buNone/>
              <a:defRPr/>
            </a:lvl2pPr>
            <a:lvl3pPr>
              <a:buNone/>
              <a:defRPr/>
            </a:lvl3pPr>
            <a:lvl4pPr>
              <a:buNone/>
              <a:defRPr/>
            </a:lvl4pPr>
            <a:lvl5pPr>
              <a:buNone/>
              <a:defRPr/>
            </a:lvl5pPr>
          </a:lstStyle>
          <a:p>
            <a:pPr lvl="0"/>
            <a:r>
              <a:rPr lang="en-US" dirty="0" smtClean="0"/>
              <a:t>Subhead – Click to edit</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line or bar graph">
    <p:spTree>
      <p:nvGrpSpPr>
        <p:cNvPr id="1" name=""/>
        <p:cNvGrpSpPr/>
        <p:nvPr/>
      </p:nvGrpSpPr>
      <p:grpSpPr>
        <a:xfrm>
          <a:off x="0" y="0"/>
          <a:ext cx="0" cy="0"/>
          <a:chOff x="0" y="0"/>
          <a:chExt cx="0" cy="0"/>
        </a:xfrm>
      </p:grpSpPr>
      <p:sp>
        <p:nvSpPr>
          <p:cNvPr id="14" name="Oval 13"/>
          <p:cNvSpPr>
            <a:spLocks noChangeAspect="1"/>
          </p:cNvSpPr>
          <p:nvPr userDrawn="1"/>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cxnSp>
        <p:nvCxnSpPr>
          <p:cNvPr id="16" name="Straight Connector 12"/>
          <p:cNvCxnSpPr>
            <a:cxnSpLocks noChangeShapeType="1"/>
          </p:cNvCxnSpPr>
          <p:nvPr userDrawn="1"/>
        </p:nvCxnSpPr>
        <p:spPr bwMode="auto">
          <a:xfrm rot="5400000">
            <a:off x="506959" y="4909344"/>
            <a:ext cx="328613" cy="1588"/>
          </a:xfrm>
          <a:prstGeom prst="line">
            <a:avLst/>
          </a:prstGeom>
          <a:noFill/>
          <a:ln w="9525">
            <a:solidFill>
              <a:schemeClr val="bg1">
                <a:alpha val="39999"/>
              </a:schemeClr>
            </a:solidFill>
            <a:round/>
            <a:headEnd/>
            <a:tailEnd/>
          </a:ln>
        </p:spPr>
      </p:cxnSp>
      <p:sp>
        <p:nvSpPr>
          <p:cNvPr id="2" name="Title 1"/>
          <p:cNvSpPr>
            <a:spLocks noGrp="1"/>
          </p:cNvSpPr>
          <p:nvPr>
            <p:ph type="title" hasCustomPrompt="1"/>
          </p:nvPr>
        </p:nvSpPr>
        <p:spPr>
          <a:xfrm>
            <a:off x="640080" y="54864"/>
            <a:ext cx="8046720" cy="580930"/>
          </a:xfrm>
          <a:prstGeom prst="rect">
            <a:avLst/>
          </a:prstGeom>
        </p:spPr>
        <p:txBody>
          <a:bodyPr tIns="91440" bIns="0" anchor="b"/>
          <a:lstStyle>
            <a:lvl1pPr>
              <a:defRPr sz="2400" baseline="0">
                <a:solidFill>
                  <a:schemeClr val="accent1"/>
                </a:solidFill>
                <a:latin typeface="+mj-lt"/>
              </a:defRPr>
            </a:lvl1pPr>
          </a:lstStyle>
          <a:p>
            <a:r>
              <a:rPr lang="en-US" dirty="0" smtClean="0"/>
              <a:t>Click to edit Master title style</a:t>
            </a:r>
            <a:br>
              <a:rPr lang="en-US" dirty="0" smtClean="0"/>
            </a:br>
            <a:r>
              <a:rPr lang="en-US" dirty="0" smtClean="0"/>
              <a:t>This can span two lines</a:t>
            </a:r>
            <a:endParaRPr lang="en-US"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Oil &amp; Money Conference | How Much Will Low Prices Stimulate Oil Demand?  October 6, 2015</a:t>
            </a:r>
            <a:endParaRPr lang="en-US" dirty="0"/>
          </a:p>
        </p:txBody>
      </p:sp>
      <p:sp>
        <p:nvSpPr>
          <p:cNvPr id="9" name="Chart Placeholder 8"/>
          <p:cNvSpPr>
            <a:spLocks noGrp="1"/>
          </p:cNvSpPr>
          <p:nvPr>
            <p:ph type="chart" sz="quarter" idx="12"/>
          </p:nvPr>
        </p:nvSpPr>
        <p:spPr>
          <a:xfrm>
            <a:off x="636999" y="1143000"/>
            <a:ext cx="7945027" cy="3286125"/>
          </a:xfrm>
          <a:prstGeom prst="rect">
            <a:avLst/>
          </a:prstGeom>
        </p:spPr>
        <p:txBody>
          <a:bodyPr/>
          <a:lstStyle>
            <a:lvl1pPr>
              <a:buNone/>
              <a:defRPr sz="1200" i="0">
                <a:solidFill>
                  <a:schemeClr val="tx1"/>
                </a:solidFill>
                <a:latin typeface="+mn-lt"/>
                <a:cs typeface="Arial" pitchFamily="34" charset="0"/>
              </a:defRPr>
            </a:lvl1pPr>
          </a:lstStyle>
          <a:p>
            <a:r>
              <a:rPr lang="en-US" dirty="0" smtClean="0"/>
              <a:t>Click icon to add chart</a:t>
            </a:r>
            <a:endParaRPr lang="en-US" dirty="0"/>
          </a:p>
        </p:txBody>
      </p:sp>
      <p:sp>
        <p:nvSpPr>
          <p:cNvPr id="11" name="Text Placeholder 10"/>
          <p:cNvSpPr>
            <a:spLocks noGrp="1"/>
          </p:cNvSpPr>
          <p:nvPr>
            <p:ph type="body" sz="quarter" idx="13" hasCustomPrompt="1"/>
          </p:nvPr>
        </p:nvSpPr>
        <p:spPr>
          <a:xfrm>
            <a:off x="638175" y="671512"/>
            <a:ext cx="4000500" cy="414338"/>
          </a:xfrm>
          <a:prstGeom prst="rect">
            <a:avLst/>
          </a:prstGeom>
        </p:spPr>
        <p:txBody>
          <a:bodyPr lIns="91440" anchor="b"/>
          <a:lstStyle>
            <a:lvl1pPr marL="0" marR="0" indent="0" algn="l" defTabSz="914400" rtl="0" eaLnBrk="1" fontAlgn="base" latinLnBrk="0" hangingPunct="1">
              <a:lnSpc>
                <a:spcPct val="100000"/>
              </a:lnSpc>
              <a:spcBef>
                <a:spcPct val="20000"/>
              </a:spcBef>
              <a:spcAft>
                <a:spcPct val="0"/>
              </a:spcAft>
              <a:buClrTx/>
              <a:buSzTx/>
              <a:buFontTx/>
              <a:buNone/>
              <a:tabLst/>
              <a:defRPr sz="1400" i="0" baseline="0">
                <a:solidFill>
                  <a:schemeClr val="tx1"/>
                </a:solidFill>
                <a:latin typeface="+mn-lt"/>
                <a:cs typeface="Arial" pitchFamily="34" charset="0"/>
              </a:defRPr>
            </a:lvl1pPr>
            <a:lvl2pPr>
              <a:buNone/>
              <a:defRPr sz="1400"/>
            </a:lvl2pPr>
            <a:lvl3pPr>
              <a:buNone/>
              <a:defRPr sz="1400"/>
            </a:lvl3pPr>
            <a:lvl4pPr>
              <a:buNone/>
              <a:defRPr sz="1400"/>
            </a:lvl4pPr>
            <a:lvl5pPr>
              <a:buNone/>
              <a:defRPr sz="1400"/>
            </a:lvl5pPr>
          </a:lstStyle>
          <a:p>
            <a:pPr marL="342900" lvl="0" indent="-342900" algn="l" rtl="0" eaLnBrk="1" fontAlgn="base" hangingPunct="1">
              <a:spcBef>
                <a:spcPct val="20000"/>
              </a:spcBef>
              <a:spcAft>
                <a:spcPct val="0"/>
              </a:spcAft>
            </a:pPr>
            <a:r>
              <a:rPr lang="en-US" dirty="0" smtClean="0"/>
              <a:t>y-axis title here</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US" dirty="0" smtClean="0"/>
              <a:t>y-axis units here</a:t>
            </a:r>
          </a:p>
        </p:txBody>
      </p:sp>
      <p:sp>
        <p:nvSpPr>
          <p:cNvPr id="13" name="Text Placeholder 12"/>
          <p:cNvSpPr>
            <a:spLocks noGrp="1"/>
          </p:cNvSpPr>
          <p:nvPr>
            <p:ph type="body" sz="quarter" idx="14" hasCustomPrompt="1"/>
          </p:nvPr>
        </p:nvSpPr>
        <p:spPr>
          <a:xfrm>
            <a:off x="4686299" y="673513"/>
            <a:ext cx="3895726" cy="412337"/>
          </a:xfrm>
          <a:prstGeom prst="rect">
            <a:avLst/>
          </a:prstGeom>
        </p:spPr>
        <p:txBody>
          <a:bodyPr anchor="b"/>
          <a:lstStyle>
            <a:lvl1pPr marL="0" marR="0" indent="0" algn="r" defTabSz="914400" rtl="0" eaLnBrk="1" fontAlgn="base" latinLnBrk="0" hangingPunct="1">
              <a:lnSpc>
                <a:spcPct val="100000"/>
              </a:lnSpc>
              <a:spcBef>
                <a:spcPct val="20000"/>
              </a:spcBef>
              <a:spcAft>
                <a:spcPct val="0"/>
              </a:spcAft>
              <a:buClrTx/>
              <a:buSzTx/>
              <a:buFontTx/>
              <a:buNone/>
              <a:tabLst/>
              <a:defRPr lang="en-US" sz="1400" i="0" baseline="0" dirty="0" smtClean="0">
                <a:solidFill>
                  <a:schemeClr val="tx1"/>
                </a:solidFill>
                <a:latin typeface="+mn-lt"/>
                <a:ea typeface="+mn-ea"/>
                <a:cs typeface="Arial" pitchFamily="34" charset="0"/>
              </a:defRPr>
            </a:lvl1pPr>
          </a:lstStyle>
          <a:p>
            <a:pPr marL="342900" lvl="0" indent="-342900" algn="l" rtl="0" eaLnBrk="1" fontAlgn="base" hangingPunct="1">
              <a:spcBef>
                <a:spcPct val="20000"/>
              </a:spcBef>
              <a:spcAft>
                <a:spcPct val="0"/>
              </a:spcAft>
            </a:pPr>
            <a:r>
              <a:rPr lang="en-US" dirty="0" smtClean="0"/>
              <a:t>secondary y-axis title here</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US" dirty="0" smtClean="0"/>
              <a:t>secondary y-axis units here</a:t>
            </a:r>
          </a:p>
        </p:txBody>
      </p:sp>
      <p:pic>
        <p:nvPicPr>
          <p:cNvPr id="17" name="Picture 2" descr="C:\Documents and Settings\MVO\Desktop\eia_logo_white-02.png"/>
          <p:cNvPicPr>
            <a:picLocks noChangeAspect="1" noChangeArrowheads="1"/>
          </p:cNvPicPr>
          <p:nvPr userDrawn="1"/>
        </p:nvPicPr>
        <p:blipFill>
          <a:blip r:embed="rId2" cstate="print"/>
          <a:srcRect/>
          <a:stretch>
            <a:fillRect/>
          </a:stretch>
        </p:blipFill>
        <p:spPr bwMode="auto">
          <a:xfrm>
            <a:off x="84140" y="4772025"/>
            <a:ext cx="516411" cy="267462"/>
          </a:xfrm>
          <a:prstGeom prst="rect">
            <a:avLst/>
          </a:prstGeom>
          <a:noFill/>
        </p:spPr>
      </p:pic>
      <p:sp>
        <p:nvSpPr>
          <p:cNvPr id="20" name="Text Placeholder 19"/>
          <p:cNvSpPr>
            <a:spLocks noGrp="1"/>
          </p:cNvSpPr>
          <p:nvPr>
            <p:ph type="body" sz="quarter" idx="15" hasCustomPrompt="1"/>
          </p:nvPr>
        </p:nvSpPr>
        <p:spPr>
          <a:xfrm>
            <a:off x="638176" y="4464844"/>
            <a:ext cx="7943849" cy="185738"/>
          </a:xfrm>
          <a:prstGeom prst="rect">
            <a:avLst/>
          </a:prstGeom>
        </p:spPr>
        <p:txBody>
          <a:bodyPr anchor="b"/>
          <a:lstStyle>
            <a:lvl1pPr>
              <a:buNone/>
              <a:defRPr sz="1200">
                <a:solidFill>
                  <a:schemeClr val="tx1"/>
                </a:solidFill>
                <a:latin typeface="+mn-lt"/>
              </a:defRPr>
            </a:lvl1pPr>
            <a:lvl2pPr>
              <a:buNone/>
              <a:defRPr sz="1200"/>
            </a:lvl2pPr>
            <a:lvl3pPr>
              <a:buNone/>
              <a:defRPr sz="1200"/>
            </a:lvl3pPr>
            <a:lvl4pPr>
              <a:buNone/>
              <a:defRPr sz="1200"/>
            </a:lvl4pPr>
            <a:lvl5pPr>
              <a:buNone/>
              <a:defRPr sz="1200"/>
            </a:lvl5pPr>
          </a:lstStyle>
          <a:p>
            <a:pPr lvl="0"/>
            <a:r>
              <a:rPr lang="en-US" dirty="0" smtClean="0"/>
              <a:t>Source: Click to edit text</a:t>
            </a:r>
            <a:endParaRPr lang="en-US" dirty="0"/>
          </a:p>
        </p:txBody>
      </p:sp>
    </p:spTree>
    <p:extLst>
      <p:ext uri="{BB962C8B-B14F-4D97-AF65-F5344CB8AC3E}">
        <p14:creationId xmlns:p14="http://schemas.microsoft.com/office/powerpoint/2010/main" val="11647357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long title and text">
    <p:spTree>
      <p:nvGrpSpPr>
        <p:cNvPr id="1" name=""/>
        <p:cNvGrpSpPr/>
        <p:nvPr/>
      </p:nvGrpSpPr>
      <p:grpSpPr>
        <a:xfrm>
          <a:off x="0" y="0"/>
          <a:ext cx="0" cy="0"/>
          <a:chOff x="0" y="0"/>
          <a:chExt cx="0" cy="0"/>
        </a:xfrm>
      </p:grpSpPr>
      <p:sp>
        <p:nvSpPr>
          <p:cNvPr id="21"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solidFill>
                <a:srgbClr val="000000"/>
              </a:solidFill>
            </a:endParaRPr>
          </a:p>
        </p:txBody>
      </p:sp>
      <p:sp>
        <p:nvSpPr>
          <p:cNvPr id="2" name="Title 1"/>
          <p:cNvSpPr>
            <a:spLocks noGrp="1"/>
          </p:cNvSpPr>
          <p:nvPr>
            <p:ph type="title" hasCustomPrompt="1"/>
          </p:nvPr>
        </p:nvSpPr>
        <p:spPr>
          <a:xfrm>
            <a:off x="636494" y="57150"/>
            <a:ext cx="8050306" cy="857250"/>
          </a:xfrm>
          <a:prstGeom prst="rect">
            <a:avLst/>
          </a:prstGeom>
        </p:spPr>
        <p:txBody>
          <a:bodyPr anchor="b"/>
          <a:lstStyle>
            <a:lvl1pPr>
              <a:defRPr sz="2400" kern="1200" baseline="0">
                <a:solidFill>
                  <a:schemeClr val="accent1"/>
                </a:solidFill>
                <a:latin typeface="+mj-lt"/>
              </a:defRPr>
            </a:lvl1pPr>
          </a:lstStyle>
          <a:p>
            <a:r>
              <a:rPr lang="en-US" dirty="0" smtClean="0"/>
              <a:t>Click to edit Master title style. You can have up to three lines of text.</a:t>
            </a:r>
            <a:endParaRPr lang="en-US" dirty="0"/>
          </a:p>
        </p:txBody>
      </p:sp>
      <p:sp>
        <p:nvSpPr>
          <p:cNvPr id="3" name="Slide Number Placeholder 2"/>
          <p:cNvSpPr>
            <a:spLocks noGrp="1"/>
          </p:cNvSpPr>
          <p:nvPr>
            <p:ph type="sldNum" sz="quarter" idx="10"/>
          </p:nvPr>
        </p:nvSpPr>
        <p:spPr/>
        <p:txBody>
          <a:bodyPr/>
          <a:lstStyle/>
          <a:p>
            <a:fld id="{2D80C5C9-96E0-47EC-B500-37C5FE284639}" type="slidenum">
              <a:rPr lang="en-US" smtClean="0">
                <a:solidFill>
                  <a:srgbClr val="000000"/>
                </a:solidFill>
              </a:rPr>
              <a:pPr/>
              <a:t>‹#›</a:t>
            </a:fld>
            <a:endParaRPr lang="en-US" dirty="0">
              <a:solidFill>
                <a:srgbClr val="000000"/>
              </a:solidFill>
            </a:endParaRPr>
          </a:p>
        </p:txBody>
      </p:sp>
      <p:sp>
        <p:nvSpPr>
          <p:cNvPr id="4" name="Footer Placeholder 3"/>
          <p:cNvSpPr>
            <a:spLocks noGrp="1"/>
          </p:cNvSpPr>
          <p:nvPr>
            <p:ph type="ftr" sz="quarter" idx="11"/>
          </p:nvPr>
        </p:nvSpPr>
        <p:spPr/>
        <p:txBody>
          <a:bodyPr/>
          <a:lstStyle/>
          <a:p>
            <a:r>
              <a:rPr lang="en-US" smtClean="0">
                <a:solidFill>
                  <a:srgbClr val="FFFFFF"/>
                </a:solidFill>
              </a:rPr>
              <a:t>Oil &amp; Money Conference | How Much Will Low Prices Stimulate Oil Demand?  October 6, 2015</a:t>
            </a:r>
            <a:endParaRPr lang="en-US" dirty="0">
              <a:solidFill>
                <a:srgbClr val="FFFFFF"/>
              </a:solidFill>
            </a:endParaRPr>
          </a:p>
        </p:txBody>
      </p:sp>
      <p:sp>
        <p:nvSpPr>
          <p:cNvPr id="6" name="Text Placeholder 5"/>
          <p:cNvSpPr>
            <a:spLocks noGrp="1"/>
          </p:cNvSpPr>
          <p:nvPr>
            <p:ph type="body" sz="quarter" idx="12"/>
          </p:nvPr>
        </p:nvSpPr>
        <p:spPr>
          <a:xfrm>
            <a:off x="636494" y="988359"/>
            <a:ext cx="8050212" cy="3442448"/>
          </a:xfrm>
          <a:prstGeom prst="rect">
            <a:avLst/>
          </a:prstGeom>
        </p:spPr>
        <p:txBody>
          <a:bodyPr/>
          <a:lstStyle>
            <a:lvl1pPr marL="233363" indent="-233363">
              <a:lnSpc>
                <a:spcPct val="100000"/>
              </a:lnSpc>
              <a:spcBef>
                <a:spcPts val="1600"/>
              </a:spcBef>
              <a:spcAft>
                <a:spcPts val="600"/>
              </a:spcAft>
              <a:defRPr sz="2200" i="0" kern="1200" baseline="0">
                <a:latin typeface="+mn-lt"/>
              </a:defRPr>
            </a:lvl1pPr>
            <a:lvl2pPr marL="690563" indent="-233363">
              <a:lnSpc>
                <a:spcPct val="100000"/>
              </a:lnSpc>
              <a:spcAft>
                <a:spcPts val="400"/>
              </a:spcAft>
              <a:defRPr sz="1600" i="0" kern="1200" baseline="0">
                <a:latin typeface="+mn-lt"/>
              </a:defRPr>
            </a:lvl2pPr>
            <a:lvl3pPr marL="1084263" indent="-169863">
              <a:lnSpc>
                <a:spcPct val="100000"/>
              </a:lnSpc>
              <a:spcAft>
                <a:spcPts val="400"/>
              </a:spcAft>
              <a:defRPr sz="1600" i="0" kern="1200" baseline="0">
                <a:latin typeface="+mn-lt"/>
              </a:defRPr>
            </a:lvl3pPr>
            <a:lvl4pPr marL="1604963" indent="-233363">
              <a:lnSpc>
                <a:spcPct val="100000"/>
              </a:lnSpc>
              <a:spcAft>
                <a:spcPts val="400"/>
              </a:spcAft>
              <a:defRPr sz="1600" i="0" kern="1200" baseline="0">
                <a:latin typeface="+mn-lt"/>
              </a:defRPr>
            </a:lvl4pPr>
            <a:lvl5pPr marL="1998663" indent="-169863">
              <a:lnSpc>
                <a:spcPct val="100000"/>
              </a:lnSpc>
              <a:spcAft>
                <a:spcPts val="400"/>
              </a:spcAft>
              <a:buFont typeface="Arial" pitchFamily="34" charset="0"/>
              <a:buChar char="•"/>
              <a:defRPr sz="1600" i="0" kern="1200" baseline="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23"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26"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Tree>
    <p:extLst>
      <p:ext uri="{BB962C8B-B14F-4D97-AF65-F5344CB8AC3E}">
        <p14:creationId xmlns:p14="http://schemas.microsoft.com/office/powerpoint/2010/main" val="130897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85725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
        <p:nvSpPr>
          <p:cNvPr id="9" name="Text Placeholder 8"/>
          <p:cNvSpPr>
            <a:spLocks noGrp="1"/>
          </p:cNvSpPr>
          <p:nvPr>
            <p:ph type="body" sz="quarter" idx="12"/>
          </p:nvPr>
        </p:nvSpPr>
        <p:spPr>
          <a:xfrm>
            <a:off x="640080" y="987552"/>
            <a:ext cx="8046720" cy="3442716"/>
          </a:xfrm>
          <a:prstGeom prst="rect">
            <a:avLst/>
          </a:prstGeom>
        </p:spPr>
        <p:txBody>
          <a:bodyPr/>
          <a:lstStyle>
            <a:lvl1pPr marL="237744" indent="-237744">
              <a:spcBef>
                <a:spcPts val="1600"/>
              </a:spcBef>
              <a:spcAft>
                <a:spcPts val="600"/>
              </a:spcAft>
              <a:defRPr sz="2200"/>
            </a:lvl1pPr>
            <a:lvl2pPr marL="694944" indent="-237744">
              <a:spcAft>
                <a:spcPts val="400"/>
              </a:spcAft>
              <a:defRPr sz="1600"/>
            </a:lvl2pPr>
            <a:lvl3pPr marL="1088136" indent="-173736">
              <a:spcAft>
                <a:spcPts val="400"/>
              </a:spcAft>
              <a:defRPr sz="1600"/>
            </a:lvl3pPr>
            <a:lvl4pPr marL="1609344" indent="-237744">
              <a:spcAft>
                <a:spcPts val="400"/>
              </a:spcAft>
              <a:defRPr sz="1600"/>
            </a:lvl4pPr>
            <a:lvl5pPr marL="2002536" indent="-173736">
              <a:spcAft>
                <a:spcPts val="400"/>
              </a:spcAft>
              <a:buFont typeface="Arial" pitchFamily="34" charset="0"/>
              <a:buChar cha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ong title and text">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85725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
        <p:nvSpPr>
          <p:cNvPr id="9" name="Text Placeholder 8"/>
          <p:cNvSpPr>
            <a:spLocks noGrp="1"/>
          </p:cNvSpPr>
          <p:nvPr>
            <p:ph type="body" sz="quarter" idx="12"/>
          </p:nvPr>
        </p:nvSpPr>
        <p:spPr>
          <a:xfrm>
            <a:off x="640080" y="987552"/>
            <a:ext cx="8046720" cy="3442716"/>
          </a:xfrm>
          <a:prstGeom prst="rect">
            <a:avLst/>
          </a:prstGeom>
        </p:spPr>
        <p:txBody>
          <a:bodyPr/>
          <a:lstStyle>
            <a:lvl1pPr marL="237744" indent="-237744">
              <a:spcBef>
                <a:spcPts val="1600"/>
              </a:spcBef>
              <a:spcAft>
                <a:spcPts val="600"/>
              </a:spcAft>
              <a:defRPr sz="2200"/>
            </a:lvl1pPr>
            <a:lvl2pPr marL="694944" indent="-237744">
              <a:spcAft>
                <a:spcPts val="400"/>
              </a:spcAft>
              <a:defRPr sz="1600"/>
            </a:lvl2pPr>
            <a:lvl3pPr marL="1088136" indent="-173736">
              <a:spcAft>
                <a:spcPts val="400"/>
              </a:spcAft>
              <a:defRPr sz="1600"/>
            </a:lvl3pPr>
            <a:lvl4pPr marL="1609344" indent="-237744">
              <a:spcAft>
                <a:spcPts val="400"/>
              </a:spcAft>
              <a:defRPr sz="1600"/>
            </a:lvl4pPr>
            <a:lvl5pPr marL="2002536" indent="-173736">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 columns">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85725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
        <p:nvSpPr>
          <p:cNvPr id="11" name="Content Placeholder 10"/>
          <p:cNvSpPr>
            <a:spLocks noGrp="1"/>
          </p:cNvSpPr>
          <p:nvPr>
            <p:ph sz="quarter" idx="12"/>
          </p:nvPr>
        </p:nvSpPr>
        <p:spPr>
          <a:xfrm>
            <a:off x="640080" y="987552"/>
            <a:ext cx="4023360" cy="3442716"/>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4654296" y="987552"/>
            <a:ext cx="4023360" cy="3442716"/>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ong title and 2 columns">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85725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
        <p:nvSpPr>
          <p:cNvPr id="11" name="Content Placeholder 10"/>
          <p:cNvSpPr>
            <a:spLocks noGrp="1"/>
          </p:cNvSpPr>
          <p:nvPr>
            <p:ph sz="quarter" idx="12"/>
          </p:nvPr>
        </p:nvSpPr>
        <p:spPr>
          <a:xfrm>
            <a:off x="640080" y="987552"/>
            <a:ext cx="4023360" cy="3442716"/>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4654296" y="987552"/>
            <a:ext cx="4023360" cy="3442716"/>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title">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457200" y="1659636"/>
            <a:ext cx="8229600" cy="1117854"/>
          </a:xfrm>
          <a:prstGeom prst="rect">
            <a:avLst/>
          </a:prstGeom>
        </p:spPr>
        <p:txBody>
          <a:bodyPr anchor="b" anchorCtr="0"/>
          <a:lstStyle>
            <a:lvl1pPr algn="ctr">
              <a:defRPr sz="4000">
                <a:solidFill>
                  <a:schemeClr val="accent1"/>
                </a:solidFill>
              </a:defRPr>
            </a:lvl1pPr>
          </a:lstStyle>
          <a:p>
            <a:r>
              <a:rPr lang="en-US" dirty="0" smtClean="0"/>
              <a:t>Section Title — click to edit</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85725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ong title only">
    <p:spTree>
      <p:nvGrpSpPr>
        <p:cNvPr id="1" name=""/>
        <p:cNvGrpSpPr/>
        <p:nvPr/>
      </p:nvGrpSpPr>
      <p:grpSpPr>
        <a:xfrm>
          <a:off x="0" y="0"/>
          <a:ext cx="0" cy="0"/>
          <a:chOff x="0" y="0"/>
          <a:chExt cx="0" cy="0"/>
        </a:xfrm>
      </p:grpSpPr>
      <p:sp>
        <p:nvSpPr>
          <p:cNvPr id="5" name="Oval 13"/>
          <p:cNvSpPr>
            <a:spLocks noChangeAspect="1"/>
          </p:cNvSpPr>
          <p:nvPr/>
        </p:nvSpPr>
        <p:spPr bwMode="auto">
          <a:xfrm>
            <a:off x="8732839" y="4842406"/>
            <a:ext cx="276225" cy="205979"/>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54864"/>
            <a:ext cx="8046720" cy="85725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smtClean="0"/>
              <a:t>Oil &amp; Money Conference | How Much Will Low Prices Stimulate Oil Demand?  October 6, 2015</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506959" y="4909344"/>
            <a:ext cx="328613"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40" y="4772025"/>
            <a:ext cx="516411" cy="267462"/>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 descr="eia_ppt_bottombar.jpg"/>
          <p:cNvPicPr>
            <a:picLocks noChangeAspect="1"/>
          </p:cNvPicPr>
          <p:nvPr/>
        </p:nvPicPr>
        <p:blipFill>
          <a:blip r:embed="rId23" cstate="print"/>
          <a:srcRect t="10667" b="10667"/>
          <a:stretch>
            <a:fillRect/>
          </a:stretch>
        </p:blipFill>
        <p:spPr bwMode="auto">
          <a:xfrm flipH="1" flipV="1">
            <a:off x="0" y="4669603"/>
            <a:ext cx="9144000" cy="473933"/>
          </a:xfrm>
          <a:prstGeom prst="rect">
            <a:avLst/>
          </a:prstGeom>
          <a:noFill/>
          <a:ln w="9525">
            <a:noFill/>
            <a:miter lim="800000"/>
            <a:headEnd/>
            <a:tailEnd/>
          </a:ln>
        </p:spPr>
      </p:pic>
      <p:sp>
        <p:nvSpPr>
          <p:cNvPr id="8" name="Rectangle 7"/>
          <p:cNvSpPr/>
          <p:nvPr/>
        </p:nvSpPr>
        <p:spPr bwMode="auto">
          <a:xfrm>
            <a:off x="0" y="1"/>
            <a:ext cx="9144000" cy="69056"/>
          </a:xfrm>
          <a:prstGeom prst="rect">
            <a:avLst/>
          </a:prstGeom>
          <a:solidFill>
            <a:srgbClr val="169DD8"/>
          </a:solidFill>
          <a:ln w="9525" cap="flat" cmpd="sng" algn="ctr">
            <a:noFill/>
            <a:prstDash val="solid"/>
            <a:round/>
            <a:headEnd type="none" w="med" len="med"/>
            <a:tailEnd type="none" w="med" len="med"/>
          </a:ln>
          <a:effectLst/>
        </p:spPr>
        <p:txBody>
          <a:bodyPr/>
          <a:lstStyle/>
          <a:p>
            <a:pPr eaLnBrk="0" hangingPunct="0"/>
            <a:endParaRPr lang="en-US" dirty="0"/>
          </a:p>
        </p:txBody>
      </p:sp>
      <p:sp>
        <p:nvSpPr>
          <p:cNvPr id="5" name="Footer Placeholder 4"/>
          <p:cNvSpPr>
            <a:spLocks noGrp="1"/>
          </p:cNvSpPr>
          <p:nvPr>
            <p:ph type="ftr" sz="quarter" idx="3"/>
          </p:nvPr>
        </p:nvSpPr>
        <p:spPr>
          <a:xfrm>
            <a:off x="667512" y="4793742"/>
            <a:ext cx="2807208" cy="294894"/>
          </a:xfrm>
          <a:prstGeom prst="rect">
            <a:avLst/>
          </a:prstGeom>
        </p:spPr>
        <p:txBody>
          <a:bodyPr vert="horz" lIns="91440" tIns="45720" rIns="91440" bIns="45720" rtlCol="0" anchor="b" anchorCtr="0"/>
          <a:lstStyle>
            <a:lvl1pPr algn="l">
              <a:defRPr sz="1200" i="1">
                <a:solidFill>
                  <a:schemeClr val="bg1"/>
                </a:solidFill>
              </a:defRPr>
            </a:lvl1pPr>
          </a:lstStyle>
          <a:p>
            <a:r>
              <a:rPr lang="en-US" smtClean="0"/>
              <a:t>Oil &amp; Money Conference | How Much Will Low Prices Stimulate Oil Demand?  October 6, 2015</a:t>
            </a:r>
            <a:endParaRPr lang="en-US" dirty="0"/>
          </a:p>
        </p:txBody>
      </p:sp>
      <p:sp>
        <p:nvSpPr>
          <p:cNvPr id="6" name="Slide Number Placeholder 5"/>
          <p:cNvSpPr>
            <a:spLocks noGrp="1"/>
          </p:cNvSpPr>
          <p:nvPr>
            <p:ph type="sldNum" sz="quarter" idx="4"/>
          </p:nvPr>
        </p:nvSpPr>
        <p:spPr>
          <a:xfrm>
            <a:off x="8686800" y="4814316"/>
            <a:ext cx="384048" cy="273844"/>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3" r:id="rId16"/>
    <p:sldLayoutId id="2147483695" r:id="rId17"/>
    <p:sldLayoutId id="2147483696" r:id="rId18"/>
    <p:sldLayoutId id="2147483697" r:id="rId19"/>
    <p:sldLayoutId id="2147483698" r:id="rId20"/>
    <p:sldLayoutId id="2147483699" r:id="rId21"/>
  </p:sldLayoutIdLst>
  <p:hf hdr="0" dt="0"/>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8" Type="http://schemas.openxmlformats.org/officeDocument/2006/relationships/hyperlink" Target="http://www.eia.gov/todayinenergy" TargetMode="External"/><Relationship Id="rId3" Type="http://schemas.openxmlformats.org/officeDocument/2006/relationships/hyperlink" Target="http://www.eia.gov/" TargetMode="External"/><Relationship Id="rId7" Type="http://schemas.openxmlformats.org/officeDocument/2006/relationships/hyperlink" Target="http://www.eia.gov/mer" TargetMode="External"/><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hyperlink" Target="http://www.eia.gov/ieo" TargetMode="External"/><Relationship Id="rId5" Type="http://schemas.openxmlformats.org/officeDocument/2006/relationships/hyperlink" Target="http://www.eia.gov/steo" TargetMode="External"/><Relationship Id="rId10" Type="http://schemas.openxmlformats.org/officeDocument/2006/relationships/hyperlink" Target="http://www.eia.gov/petroleum/drilling/" TargetMode="External"/><Relationship Id="rId4" Type="http://schemas.openxmlformats.org/officeDocument/2006/relationships/hyperlink" Target="http://www.eia.gov/aeo" TargetMode="External"/><Relationship Id="rId9" Type="http://schemas.openxmlformats.org/officeDocument/2006/relationships/hyperlink" Target="http://www.eia.gov/state"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will low prices stimulate oil demand?</a:t>
            </a:r>
            <a:endParaRPr lang="en-US" dirty="0"/>
          </a:p>
        </p:txBody>
      </p:sp>
      <p:sp>
        <p:nvSpPr>
          <p:cNvPr id="3" name="Text Placeholder 2"/>
          <p:cNvSpPr>
            <a:spLocks noGrp="1"/>
          </p:cNvSpPr>
          <p:nvPr>
            <p:ph type="body" sz="quarter" idx="10"/>
          </p:nvPr>
        </p:nvSpPr>
        <p:spPr>
          <a:xfrm>
            <a:off x="902368" y="2859786"/>
            <a:ext cx="7400384" cy="1769364"/>
          </a:xfrm>
        </p:spPr>
        <p:txBody>
          <a:bodyPr/>
          <a:lstStyle/>
          <a:p>
            <a:r>
              <a:rPr lang="en-US" sz="1500" dirty="0"/>
              <a:t>For</a:t>
            </a:r>
          </a:p>
          <a:p>
            <a:r>
              <a:rPr lang="en-US" sz="1500" dirty="0"/>
              <a:t>Oil and Money</a:t>
            </a:r>
          </a:p>
          <a:p>
            <a:r>
              <a:rPr lang="en-US" sz="1500" dirty="0"/>
              <a:t>October 6, 2015 | </a:t>
            </a:r>
            <a:r>
              <a:rPr lang="en-US" sz="1500" dirty="0" smtClean="0"/>
              <a:t>London</a:t>
            </a:r>
          </a:p>
          <a:p>
            <a:endParaRPr lang="en-US" sz="500" dirty="0"/>
          </a:p>
          <a:p>
            <a:r>
              <a:rPr lang="en-US" sz="1500" dirty="0"/>
              <a:t>by</a:t>
            </a:r>
          </a:p>
          <a:p>
            <a:r>
              <a:rPr lang="en-US" sz="1500" dirty="0"/>
              <a:t>Adam Sieminski, Administrator</a:t>
            </a:r>
          </a:p>
          <a:p>
            <a:r>
              <a:rPr lang="en-US" sz="1500" dirty="0"/>
              <a:t>U.S. Energy Information Administration</a:t>
            </a:r>
          </a:p>
          <a:p>
            <a:endParaRPr lang="en-US" dirty="0"/>
          </a:p>
        </p:txBody>
      </p:sp>
    </p:spTree>
    <p:extLst>
      <p:ext uri="{BB962C8B-B14F-4D97-AF65-F5344CB8AC3E}">
        <p14:creationId xmlns:p14="http://schemas.microsoft.com/office/powerpoint/2010/main" val="740185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150114"/>
            <a:ext cx="8046720" cy="580930"/>
          </a:xfrm>
        </p:spPr>
        <p:txBody>
          <a:bodyPr/>
          <a:lstStyle/>
          <a:p>
            <a:r>
              <a:rPr lang="en-US" sz="2200" dirty="0" smtClean="0"/>
              <a:t>The majority of recent growth in liquids consumption from the BRIC countries is from the transportation sector</a:t>
            </a:r>
            <a:endParaRPr lang="en-US" sz="2200"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10</a:t>
            </a:fld>
            <a:endParaRPr lang="en-US" dirty="0"/>
          </a:p>
        </p:txBody>
      </p:sp>
      <p:sp>
        <p:nvSpPr>
          <p:cNvPr id="6" name="Text Placeholder 5"/>
          <p:cNvSpPr>
            <a:spLocks noGrp="1"/>
          </p:cNvSpPr>
          <p:nvPr>
            <p:ph type="body" sz="quarter" idx="13"/>
          </p:nvPr>
        </p:nvSpPr>
        <p:spPr>
          <a:xfrm>
            <a:off x="657225" y="661987"/>
            <a:ext cx="4339178" cy="601106"/>
          </a:xfrm>
        </p:spPr>
        <p:txBody>
          <a:bodyPr/>
          <a:lstStyle/>
          <a:p>
            <a:r>
              <a:rPr lang="en-US" sz="1300" dirty="0" smtClean="0"/>
              <a:t>BRIC change </a:t>
            </a:r>
            <a:r>
              <a:rPr lang="en-US" sz="1300" dirty="0"/>
              <a:t>in liquid fuels </a:t>
            </a:r>
            <a:r>
              <a:rPr lang="en-US" sz="1300" dirty="0" smtClean="0"/>
              <a:t>consumption, 2010-2015</a:t>
            </a:r>
          </a:p>
          <a:p>
            <a:r>
              <a:rPr lang="en-US" sz="1300" dirty="0" smtClean="0"/>
              <a:t>quadrillion Btu</a:t>
            </a:r>
          </a:p>
        </p:txBody>
      </p:sp>
      <p:sp>
        <p:nvSpPr>
          <p:cNvPr id="8" name="Text Placeholder 7"/>
          <p:cNvSpPr>
            <a:spLocks noGrp="1"/>
          </p:cNvSpPr>
          <p:nvPr>
            <p:ph type="body" sz="quarter" idx="15"/>
          </p:nvPr>
        </p:nvSpPr>
        <p:spPr>
          <a:xfrm>
            <a:off x="657226" y="4464844"/>
            <a:ext cx="7943849" cy="185738"/>
          </a:xfrm>
        </p:spPr>
        <p:txBody>
          <a:bodyPr/>
          <a:lstStyle/>
          <a:p>
            <a:r>
              <a:rPr lang="en-US" sz="1100" i="1" dirty="0" smtClean="0"/>
              <a:t>Source: Energy Information </a:t>
            </a:r>
            <a:r>
              <a:rPr lang="en-US" sz="1100" i="1" dirty="0"/>
              <a:t>Administration, preliminary analysis</a:t>
            </a:r>
          </a:p>
        </p:txBody>
      </p:sp>
      <p:sp>
        <p:nvSpPr>
          <p:cNvPr id="11" name="Footer Placeholder 2"/>
          <p:cNvSpPr>
            <a:spLocks noGrp="1"/>
          </p:cNvSpPr>
          <p:nvPr>
            <p:ph type="ftr" sz="quarter" idx="10"/>
          </p:nvPr>
        </p:nvSpPr>
        <p:spPr>
          <a:xfrm>
            <a:off x="667511" y="4781373"/>
            <a:ext cx="5964025" cy="307264"/>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pic>
        <p:nvPicPr>
          <p:cNvPr id="2050" name="Picture 2"/>
          <p:cNvPicPr>
            <a:picLocks noGrp="1" noChangeAspect="1" noChangeArrowheads="1"/>
          </p:cNvPicPr>
          <p:nvPr>
            <p:ph type="chart" sz="quarter" idx="12"/>
          </p:nvPr>
        </p:nvPicPr>
        <p:blipFill>
          <a:blip r:embed="rId2">
            <a:extLst>
              <a:ext uri="{28A0092B-C50C-407E-A947-70E740481C1C}">
                <a14:useLocalDpi xmlns:a14="http://schemas.microsoft.com/office/drawing/2010/main" val="0"/>
              </a:ext>
            </a:extLst>
          </a:blip>
          <a:srcRect/>
          <a:stretch>
            <a:fillRect/>
          </a:stretch>
        </p:blipFill>
        <p:spPr bwMode="auto">
          <a:xfrm>
            <a:off x="474663" y="1243574"/>
            <a:ext cx="7945437" cy="3084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599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259941"/>
            <a:ext cx="8629650" cy="802528"/>
          </a:xfrm>
        </p:spPr>
        <p:txBody>
          <a:bodyPr/>
          <a:lstStyle/>
          <a:p>
            <a:r>
              <a:rPr lang="en-US" sz="2200" dirty="0" smtClean="0"/>
              <a:t>Diesel consumption in Brazil, Russia</a:t>
            </a:r>
            <a:r>
              <a:rPr lang="en-US" sz="2200" dirty="0"/>
              <a:t>, India, </a:t>
            </a:r>
            <a:r>
              <a:rPr lang="en-US" sz="2200" dirty="0" smtClean="0"/>
              <a:t>and China has averaged 6.5 million b/d in the last couple of years, while gasoline consumption has grown to over 4.5 million b/d so far in 2015</a:t>
            </a:r>
            <a:endParaRPr lang="en-US" sz="2200"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11</a:t>
            </a:fld>
            <a:endParaRPr lang="en-US" dirty="0"/>
          </a:p>
        </p:txBody>
      </p:sp>
      <p:sp>
        <p:nvSpPr>
          <p:cNvPr id="8" name="Text Placeholder 7"/>
          <p:cNvSpPr>
            <a:spLocks noGrp="1"/>
          </p:cNvSpPr>
          <p:nvPr>
            <p:ph type="body" sz="quarter" idx="15"/>
          </p:nvPr>
        </p:nvSpPr>
        <p:spPr>
          <a:xfrm>
            <a:off x="533400" y="4336257"/>
            <a:ext cx="8052816" cy="313468"/>
          </a:xfrm>
        </p:spPr>
        <p:txBody>
          <a:bodyPr/>
          <a:lstStyle/>
          <a:p>
            <a:pPr>
              <a:spcBef>
                <a:spcPts val="0"/>
              </a:spcBef>
            </a:pPr>
            <a:r>
              <a:rPr lang="en-US" sz="1100" dirty="0"/>
              <a:t>Source: </a:t>
            </a:r>
            <a:r>
              <a:rPr lang="en-US" sz="1100" dirty="0" smtClean="0"/>
              <a:t>Bloomberg L.P., </a:t>
            </a:r>
            <a:r>
              <a:rPr lang="en-US" sz="1100" dirty="0"/>
              <a:t>FACTS, JODI Data, India Petroleum Planning and Analysis Cell</a:t>
            </a:r>
          </a:p>
          <a:p>
            <a:pPr>
              <a:spcBef>
                <a:spcPts val="0"/>
              </a:spcBef>
            </a:pPr>
            <a:r>
              <a:rPr lang="en-US" sz="1100" dirty="0"/>
              <a:t>Note: </a:t>
            </a:r>
            <a:r>
              <a:rPr lang="en-US" sz="1100" dirty="0" smtClean="0"/>
              <a:t>Data is through June 2015.  China </a:t>
            </a:r>
            <a:r>
              <a:rPr lang="en-US" sz="1100" dirty="0"/>
              <a:t>data is apparent </a:t>
            </a:r>
            <a:r>
              <a:rPr lang="en-US" sz="1100" dirty="0" smtClean="0"/>
              <a:t>consumption.</a:t>
            </a:r>
            <a:endParaRPr lang="en-US" sz="1100" dirty="0"/>
          </a:p>
        </p:txBody>
      </p:sp>
      <p:sp>
        <p:nvSpPr>
          <p:cNvPr id="11" name="Footer Placeholder 2"/>
          <p:cNvSpPr>
            <a:spLocks noGrp="1"/>
          </p:cNvSpPr>
          <p:nvPr>
            <p:ph type="ftr" sz="quarter" idx="10"/>
          </p:nvPr>
        </p:nvSpPr>
        <p:spPr>
          <a:xfrm>
            <a:off x="667511" y="4850892"/>
            <a:ext cx="5533264" cy="294894"/>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
        <p:nvSpPr>
          <p:cNvPr id="7" name="TextBox 6"/>
          <p:cNvSpPr txBox="1"/>
          <p:nvPr/>
        </p:nvSpPr>
        <p:spPr>
          <a:xfrm>
            <a:off x="533400" y="1114088"/>
            <a:ext cx="4019550" cy="29561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smtClean="0"/>
              <a:t>Brazil, China, India, and Russia diesel consumption</a:t>
            </a:r>
          </a:p>
          <a:p>
            <a:r>
              <a:rPr lang="en-US" sz="1200" dirty="0" smtClean="0"/>
              <a:t>million barrels per day, </a:t>
            </a:r>
            <a:r>
              <a:rPr lang="en-US" sz="1200" dirty="0"/>
              <a:t>12 month</a:t>
            </a:r>
            <a:r>
              <a:rPr lang="en-US" sz="1200" baseline="0" dirty="0"/>
              <a:t> moving average</a:t>
            </a:r>
            <a:endParaRPr lang="en-US" sz="1200" dirty="0"/>
          </a:p>
        </p:txBody>
      </p:sp>
      <p:sp>
        <p:nvSpPr>
          <p:cNvPr id="9" name="TextBox 6"/>
          <p:cNvSpPr txBox="1"/>
          <p:nvPr/>
        </p:nvSpPr>
        <p:spPr>
          <a:xfrm>
            <a:off x="4684955" y="1130587"/>
            <a:ext cx="4173295" cy="29561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smtClean="0"/>
              <a:t>Brazil, China, India, and Russia gasoline consumption</a:t>
            </a:r>
          </a:p>
          <a:p>
            <a:r>
              <a:rPr lang="en-US" sz="1200" dirty="0" smtClean="0"/>
              <a:t>million barrels per day, </a:t>
            </a:r>
            <a:r>
              <a:rPr lang="en-US" sz="1200" dirty="0"/>
              <a:t>12 month</a:t>
            </a:r>
            <a:r>
              <a:rPr lang="en-US" sz="1200" baseline="0" dirty="0"/>
              <a:t> moving average</a:t>
            </a:r>
            <a:endParaRPr lang="en-US" sz="12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325" y="1550988"/>
            <a:ext cx="8255000" cy="2725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593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741" y="1140864"/>
            <a:ext cx="8514459" cy="1495181"/>
          </a:xfrm>
        </p:spPr>
        <p:txBody>
          <a:bodyPr/>
          <a:lstStyle/>
          <a:p>
            <a:pPr lvl="0" algn="ctr"/>
            <a:r>
              <a:rPr lang="en-US" sz="4000" dirty="0"/>
              <a:t>To what extent will a prolonged period of low oil prices result in a return to higher demand growth?</a:t>
            </a:r>
          </a:p>
        </p:txBody>
      </p:sp>
      <p:sp>
        <p:nvSpPr>
          <p:cNvPr id="3" name="Slide Number Placeholder 2"/>
          <p:cNvSpPr>
            <a:spLocks noGrp="1"/>
          </p:cNvSpPr>
          <p:nvPr>
            <p:ph type="sldNum" sz="quarter" idx="10"/>
          </p:nvPr>
        </p:nvSpPr>
        <p:spPr/>
        <p:txBody>
          <a:bodyPr/>
          <a:lstStyle/>
          <a:p>
            <a:fld id="{2D80C5C9-96E0-47EC-B500-37C5FE284639}" type="slidenum">
              <a:rPr lang="en-US" smtClean="0"/>
              <a:pPr/>
              <a:t>12</a:t>
            </a:fld>
            <a:endParaRPr lang="en-US" dirty="0"/>
          </a:p>
        </p:txBody>
      </p:sp>
      <p:sp>
        <p:nvSpPr>
          <p:cNvPr id="5" name="Footer Placeholder 2"/>
          <p:cNvSpPr>
            <a:spLocks noGrp="1"/>
          </p:cNvSpPr>
          <p:nvPr>
            <p:ph type="ftr" sz="quarter" idx="10"/>
          </p:nvPr>
        </p:nvSpPr>
        <p:spPr>
          <a:xfrm>
            <a:off x="667511" y="4778256"/>
            <a:ext cx="5981117" cy="300855"/>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Tree>
    <p:extLst>
      <p:ext uri="{BB962C8B-B14F-4D97-AF65-F5344CB8AC3E}">
        <p14:creationId xmlns:p14="http://schemas.microsoft.com/office/powerpoint/2010/main" val="4197694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0114"/>
            <a:ext cx="8153400" cy="582930"/>
          </a:xfrm>
        </p:spPr>
        <p:txBody>
          <a:bodyPr/>
          <a:lstStyle/>
          <a:p>
            <a:r>
              <a:rPr lang="en-US" sz="2200" dirty="0"/>
              <a:t>The direct price effects can raise gasoline demand---as occurred recently in the United States</a:t>
            </a:r>
          </a:p>
        </p:txBody>
      </p:sp>
      <p:sp>
        <p:nvSpPr>
          <p:cNvPr id="4" name="Slide Number Placeholder 3"/>
          <p:cNvSpPr>
            <a:spLocks noGrp="1"/>
          </p:cNvSpPr>
          <p:nvPr>
            <p:ph type="sldNum" sz="quarter" idx="11"/>
          </p:nvPr>
        </p:nvSpPr>
        <p:spPr/>
        <p:txBody>
          <a:bodyPr/>
          <a:lstStyle/>
          <a:p>
            <a:fld id="{2D80C5C9-96E0-47EC-B500-37C5FE284639}" type="slidenum">
              <a:rPr lang="en-US" smtClean="0"/>
              <a:pPr/>
              <a:t>13</a:t>
            </a:fld>
            <a:endParaRPr lang="en-US" dirty="0"/>
          </a:p>
        </p:txBody>
      </p:sp>
      <p:sp>
        <p:nvSpPr>
          <p:cNvPr id="6" name="Text Placeholder 5"/>
          <p:cNvSpPr>
            <a:spLocks noGrp="1"/>
          </p:cNvSpPr>
          <p:nvPr>
            <p:ph type="body" sz="quarter" idx="13"/>
          </p:nvPr>
        </p:nvSpPr>
        <p:spPr>
          <a:xfrm>
            <a:off x="533400" y="891160"/>
            <a:ext cx="8223422" cy="378047"/>
          </a:xfrm>
        </p:spPr>
        <p:txBody>
          <a:bodyPr/>
          <a:lstStyle/>
          <a:p>
            <a:r>
              <a:rPr lang="en-US" sz="1300" dirty="0">
                <a:solidFill>
                  <a:srgbClr val="000000"/>
                </a:solidFill>
              </a:rPr>
              <a:t>gasoline product supplied</a:t>
            </a:r>
          </a:p>
          <a:p>
            <a:r>
              <a:rPr lang="en-US" sz="1300" dirty="0" smtClean="0">
                <a:solidFill>
                  <a:srgbClr val="000000"/>
                </a:solidFill>
              </a:rPr>
              <a:t>million barrels per day (4-quarter moving average)</a:t>
            </a:r>
          </a:p>
        </p:txBody>
      </p:sp>
      <p:sp>
        <p:nvSpPr>
          <p:cNvPr id="7" name="Text Placeholder 6"/>
          <p:cNvSpPr>
            <a:spLocks noGrp="1"/>
          </p:cNvSpPr>
          <p:nvPr>
            <p:ph type="body" sz="quarter" idx="14"/>
          </p:nvPr>
        </p:nvSpPr>
        <p:spPr>
          <a:xfrm>
            <a:off x="4838700" y="891159"/>
            <a:ext cx="3747516" cy="370904"/>
          </a:xfrm>
        </p:spPr>
        <p:txBody>
          <a:bodyPr/>
          <a:lstStyle/>
          <a:p>
            <a:r>
              <a:rPr lang="en-US" sz="1300" dirty="0" smtClean="0">
                <a:solidFill>
                  <a:srgbClr val="000000"/>
                </a:solidFill>
              </a:rPr>
              <a:t>dollars per gallon excluding taxes (nominal) </a:t>
            </a:r>
          </a:p>
          <a:p>
            <a:r>
              <a:rPr lang="en-US" sz="1300" dirty="0" smtClean="0">
                <a:solidFill>
                  <a:srgbClr val="000000"/>
                </a:solidFill>
              </a:rPr>
              <a:t>(4-quarter moving average)</a:t>
            </a:r>
          </a:p>
        </p:txBody>
      </p:sp>
      <p:sp>
        <p:nvSpPr>
          <p:cNvPr id="8" name="Text Placeholder 7"/>
          <p:cNvSpPr>
            <a:spLocks noGrp="1"/>
          </p:cNvSpPr>
          <p:nvPr>
            <p:ph type="body" sz="quarter" idx="15"/>
          </p:nvPr>
        </p:nvSpPr>
        <p:spPr>
          <a:xfrm>
            <a:off x="571500" y="4343400"/>
            <a:ext cx="8185322" cy="306324"/>
          </a:xfrm>
        </p:spPr>
        <p:txBody>
          <a:bodyPr/>
          <a:lstStyle/>
          <a:p>
            <a:pPr>
              <a:defRPr/>
            </a:pPr>
            <a:r>
              <a:rPr lang="en-US" sz="1100" dirty="0" smtClean="0"/>
              <a:t>Source: </a:t>
            </a:r>
            <a:r>
              <a:rPr lang="en-US" sz="1100" dirty="0">
                <a:solidFill>
                  <a:srgbClr val="000000"/>
                </a:solidFill>
              </a:rPr>
              <a:t>Energy Information </a:t>
            </a:r>
            <a:r>
              <a:rPr lang="en-US" sz="1100" dirty="0" smtClean="0">
                <a:solidFill>
                  <a:srgbClr val="000000"/>
                </a:solidFill>
              </a:rPr>
              <a:t>Administration, Petroleum Supply Monthly and Petroleum Marketing Monthly (as of September 2015)</a:t>
            </a:r>
          </a:p>
        </p:txBody>
      </p:sp>
      <p:sp>
        <p:nvSpPr>
          <p:cNvPr id="13" name="Rectangle 12"/>
          <p:cNvSpPr/>
          <p:nvPr/>
        </p:nvSpPr>
        <p:spPr>
          <a:xfrm>
            <a:off x="8130746" y="2953265"/>
            <a:ext cx="626076" cy="1507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oter Placeholder 2"/>
          <p:cNvSpPr>
            <a:spLocks noGrp="1"/>
          </p:cNvSpPr>
          <p:nvPr>
            <p:ph type="ftr" sz="quarter" idx="10"/>
          </p:nvPr>
        </p:nvSpPr>
        <p:spPr>
          <a:xfrm>
            <a:off x="667510" y="4797046"/>
            <a:ext cx="5487629" cy="339215"/>
          </a:xfrm>
        </p:spPr>
        <p:txBody>
          <a:bodyPr/>
          <a:lstStyle/>
          <a:p>
            <a:r>
              <a:rPr lang="en-US" i="0" dirty="0" smtClean="0"/>
              <a:t>Oil &amp; Money Conference | How Much Will Low Prices Stimulate Oil Demand?  October 6, 2015</a:t>
            </a:r>
            <a:endParaRPr lang="en-US" i="0" dirty="0"/>
          </a:p>
        </p:txBody>
      </p:sp>
      <p:graphicFrame>
        <p:nvGraphicFramePr>
          <p:cNvPr id="11" name="Chart 10"/>
          <p:cNvGraphicFramePr>
            <a:graphicFrameLocks noGrp="1"/>
          </p:cNvGraphicFramePr>
          <p:nvPr>
            <p:extLst>
              <p:ext uri="{D42A27DB-BD31-4B8C-83A1-F6EECF244321}">
                <p14:modId xmlns:p14="http://schemas.microsoft.com/office/powerpoint/2010/main" val="3323223026"/>
              </p:ext>
            </p:extLst>
          </p:nvPr>
        </p:nvGraphicFramePr>
        <p:xfrm>
          <a:off x="619125" y="1304925"/>
          <a:ext cx="7905750" cy="30741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94924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876" y="121539"/>
            <a:ext cx="8315325" cy="582930"/>
          </a:xfrm>
        </p:spPr>
        <p:txBody>
          <a:bodyPr/>
          <a:lstStyle/>
          <a:p>
            <a:r>
              <a:rPr lang="en-US" sz="2200" dirty="0" smtClean="0"/>
              <a:t>The macro impacts are also important---Non-OECD oil consumption growth declined recently as GDP growth slowed</a:t>
            </a:r>
            <a:endParaRPr lang="en-US" sz="2200"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14</a:t>
            </a:fld>
            <a:endParaRPr lang="en-US" dirty="0"/>
          </a:p>
        </p:txBody>
      </p:sp>
      <p:sp>
        <p:nvSpPr>
          <p:cNvPr id="6" name="Text Placeholder 5"/>
          <p:cNvSpPr>
            <a:spLocks noGrp="1"/>
          </p:cNvSpPr>
          <p:nvPr>
            <p:ph type="body" sz="quarter" idx="13"/>
          </p:nvPr>
        </p:nvSpPr>
        <p:spPr>
          <a:xfrm>
            <a:off x="561976" y="852487"/>
            <a:ext cx="4083177" cy="347758"/>
          </a:xfrm>
        </p:spPr>
        <p:txBody>
          <a:bodyPr/>
          <a:lstStyle/>
          <a:p>
            <a:endParaRPr lang="en-US" dirty="0" smtClean="0">
              <a:solidFill>
                <a:srgbClr val="000000"/>
              </a:solidFill>
            </a:endParaRPr>
          </a:p>
          <a:p>
            <a:r>
              <a:rPr lang="en-US" sz="1300" dirty="0">
                <a:solidFill>
                  <a:srgbClr val="000000"/>
                </a:solidFill>
              </a:rPr>
              <a:t>o</a:t>
            </a:r>
            <a:r>
              <a:rPr lang="en-US" sz="1300" dirty="0" smtClean="0">
                <a:solidFill>
                  <a:srgbClr val="000000"/>
                </a:solidFill>
              </a:rPr>
              <a:t>il consumption</a:t>
            </a:r>
          </a:p>
          <a:p>
            <a:r>
              <a:rPr lang="en-US" sz="1300" dirty="0" smtClean="0">
                <a:solidFill>
                  <a:srgbClr val="000000"/>
                </a:solidFill>
              </a:rPr>
              <a:t>percent change (year-on-year)</a:t>
            </a:r>
          </a:p>
        </p:txBody>
      </p:sp>
      <p:sp>
        <p:nvSpPr>
          <p:cNvPr id="11" name="Text Placeholder 7"/>
          <p:cNvSpPr>
            <a:spLocks noGrp="1"/>
          </p:cNvSpPr>
          <p:nvPr>
            <p:ph type="body" sz="quarter" idx="15"/>
          </p:nvPr>
        </p:nvSpPr>
        <p:spPr>
          <a:xfrm>
            <a:off x="571500" y="4271962"/>
            <a:ext cx="8043291" cy="377762"/>
          </a:xfrm>
        </p:spPr>
        <p:txBody>
          <a:bodyPr/>
          <a:lstStyle/>
          <a:p>
            <a:pPr>
              <a:defRPr/>
            </a:pPr>
            <a:r>
              <a:rPr lang="en-US" dirty="0" smtClean="0"/>
              <a:t>Source: </a:t>
            </a:r>
            <a:r>
              <a:rPr lang="en-US" dirty="0"/>
              <a:t>Energy Information Administration, </a:t>
            </a:r>
            <a:r>
              <a:rPr lang="en-US" dirty="0" smtClean="0"/>
              <a:t>IHS Global Insight (as of September 2015)</a:t>
            </a:r>
          </a:p>
          <a:p>
            <a:pPr>
              <a:defRPr/>
            </a:pPr>
            <a:r>
              <a:rPr lang="en-US" dirty="0" smtClean="0">
                <a:solidFill>
                  <a:srgbClr val="000000"/>
                </a:solidFill>
              </a:rPr>
              <a:t>* Oil </a:t>
            </a:r>
            <a:r>
              <a:rPr lang="en-US" sz="1100" dirty="0" smtClean="0">
                <a:solidFill>
                  <a:srgbClr val="000000"/>
                </a:solidFill>
              </a:rPr>
              <a:t>consumption</a:t>
            </a:r>
            <a:r>
              <a:rPr lang="en-US" dirty="0" smtClean="0">
                <a:solidFill>
                  <a:srgbClr val="000000"/>
                </a:solidFill>
              </a:rPr>
              <a:t> weighted GDP</a:t>
            </a:r>
          </a:p>
        </p:txBody>
      </p:sp>
      <p:sp>
        <p:nvSpPr>
          <p:cNvPr id="8" name="Footer Placeholder 2"/>
          <p:cNvSpPr>
            <a:spLocks noGrp="1"/>
          </p:cNvSpPr>
          <p:nvPr>
            <p:ph type="ftr" sz="quarter" idx="10"/>
          </p:nvPr>
        </p:nvSpPr>
        <p:spPr>
          <a:xfrm>
            <a:off x="667511" y="4848225"/>
            <a:ext cx="5827293" cy="288036"/>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88" y="1244600"/>
            <a:ext cx="7907337"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1835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925" y="95985"/>
            <a:ext cx="8202241" cy="699205"/>
          </a:xfrm>
        </p:spPr>
        <p:txBody>
          <a:bodyPr/>
          <a:lstStyle/>
          <a:p>
            <a:r>
              <a:rPr lang="en-US" sz="2200" dirty="0" smtClean="0"/>
              <a:t>Prices and economic growth are important, but policy, preferences, and technology may have a bigger long-term impact</a:t>
            </a:r>
            <a:endParaRPr lang="en-US" sz="2200"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15</a:t>
            </a:fld>
            <a:endParaRPr lang="en-US" dirty="0"/>
          </a:p>
        </p:txBody>
      </p:sp>
      <p:sp>
        <p:nvSpPr>
          <p:cNvPr id="4" name="Text Placeholder 3"/>
          <p:cNvSpPr>
            <a:spLocks noGrp="1"/>
          </p:cNvSpPr>
          <p:nvPr>
            <p:ph type="body" sz="quarter" idx="12"/>
          </p:nvPr>
        </p:nvSpPr>
        <p:spPr>
          <a:xfrm>
            <a:off x="525293" y="788194"/>
            <a:ext cx="8475831" cy="3807619"/>
          </a:xfrm>
        </p:spPr>
        <p:txBody>
          <a:bodyPr/>
          <a:lstStyle/>
          <a:p>
            <a:pPr>
              <a:spcBef>
                <a:spcPts val="300"/>
              </a:spcBef>
              <a:spcAft>
                <a:spcPts val="300"/>
              </a:spcAft>
            </a:pPr>
            <a:r>
              <a:rPr lang="en-US" sz="1800" dirty="0" smtClean="0"/>
              <a:t>What types of consumption and pricing policies will be enacted across the world?</a:t>
            </a:r>
          </a:p>
          <a:p>
            <a:pPr lvl="1">
              <a:spcBef>
                <a:spcPts val="300"/>
              </a:spcBef>
            </a:pPr>
            <a:r>
              <a:rPr lang="en-US" sz="1500" dirty="0" smtClean="0"/>
              <a:t>Fuel subsidies</a:t>
            </a:r>
          </a:p>
          <a:p>
            <a:pPr lvl="1">
              <a:spcBef>
                <a:spcPts val="300"/>
              </a:spcBef>
            </a:pPr>
            <a:r>
              <a:rPr lang="en-US" sz="1500" dirty="0" smtClean="0"/>
              <a:t>Environmental policies</a:t>
            </a:r>
          </a:p>
          <a:p>
            <a:pPr lvl="1">
              <a:spcBef>
                <a:spcPts val="300"/>
              </a:spcBef>
            </a:pPr>
            <a:r>
              <a:rPr lang="en-US" sz="1500" dirty="0" smtClean="0"/>
              <a:t>Domestic security policies</a:t>
            </a:r>
          </a:p>
          <a:p>
            <a:pPr>
              <a:spcBef>
                <a:spcPts val="1000"/>
              </a:spcBef>
              <a:spcAft>
                <a:spcPts val="300"/>
              </a:spcAft>
            </a:pPr>
            <a:r>
              <a:rPr lang="en-US" sz="1800" dirty="0" smtClean="0"/>
              <a:t>What will light-duty vehicle trends look like?</a:t>
            </a:r>
          </a:p>
          <a:p>
            <a:pPr lvl="1">
              <a:spcBef>
                <a:spcPts val="300"/>
              </a:spcBef>
            </a:pPr>
            <a:r>
              <a:rPr lang="en-US" sz="1500" dirty="0" smtClean="0"/>
              <a:t>Ownership rates</a:t>
            </a:r>
          </a:p>
          <a:p>
            <a:pPr lvl="1">
              <a:spcBef>
                <a:spcPts val="300"/>
              </a:spcBef>
            </a:pPr>
            <a:r>
              <a:rPr lang="en-US" sz="1500" dirty="0" smtClean="0"/>
              <a:t>Efficiency and emissions standards</a:t>
            </a:r>
          </a:p>
          <a:p>
            <a:pPr lvl="1">
              <a:spcBef>
                <a:spcPts val="300"/>
              </a:spcBef>
            </a:pPr>
            <a:r>
              <a:rPr lang="en-US" sz="1500" dirty="0" smtClean="0"/>
              <a:t>Technology/alternative fuels</a:t>
            </a:r>
            <a:endParaRPr lang="en-US" sz="1500" dirty="0"/>
          </a:p>
          <a:p>
            <a:pPr>
              <a:spcBef>
                <a:spcPts val="1000"/>
              </a:spcBef>
              <a:spcAft>
                <a:spcPts val="300"/>
              </a:spcAft>
            </a:pPr>
            <a:r>
              <a:rPr lang="en-US" sz="1800" dirty="0"/>
              <a:t>Where will </a:t>
            </a:r>
            <a:r>
              <a:rPr lang="en-US" sz="1800" dirty="0" smtClean="0"/>
              <a:t>goods be produced and how will they be moved?</a:t>
            </a:r>
          </a:p>
          <a:p>
            <a:pPr>
              <a:spcBef>
                <a:spcPts val="1000"/>
              </a:spcBef>
              <a:spcAft>
                <a:spcPts val="300"/>
              </a:spcAft>
            </a:pPr>
            <a:r>
              <a:rPr lang="en-US" sz="1800" dirty="0" smtClean="0"/>
              <a:t>Will there be major industrial sector efficiency improvements or fuel switching?</a:t>
            </a:r>
          </a:p>
          <a:p>
            <a:pPr>
              <a:spcBef>
                <a:spcPts val="300"/>
              </a:spcBef>
              <a:spcAft>
                <a:spcPts val="300"/>
              </a:spcAft>
            </a:pPr>
            <a:endParaRPr lang="en-US" dirty="0" smtClean="0"/>
          </a:p>
          <a:p>
            <a:pPr>
              <a:spcBef>
                <a:spcPts val="300"/>
              </a:spcBef>
              <a:spcAft>
                <a:spcPts val="300"/>
              </a:spcAft>
            </a:pPr>
            <a:endParaRPr lang="en-US" dirty="0" smtClean="0"/>
          </a:p>
          <a:p>
            <a:pPr>
              <a:spcBef>
                <a:spcPts val="300"/>
              </a:spcBef>
              <a:spcAft>
                <a:spcPts val="300"/>
              </a:spcAft>
            </a:pPr>
            <a:endParaRPr lang="en-US" dirty="0" smtClean="0"/>
          </a:p>
        </p:txBody>
      </p:sp>
      <p:sp>
        <p:nvSpPr>
          <p:cNvPr id="6" name="Footer Placeholder 2"/>
          <p:cNvSpPr>
            <a:spLocks noGrp="1"/>
          </p:cNvSpPr>
          <p:nvPr>
            <p:ph type="ftr" sz="quarter" idx="10"/>
          </p:nvPr>
        </p:nvSpPr>
        <p:spPr>
          <a:xfrm>
            <a:off x="667511" y="4768731"/>
            <a:ext cx="5835839" cy="300855"/>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Tree>
    <p:extLst>
      <p:ext uri="{BB962C8B-B14F-4D97-AF65-F5344CB8AC3E}">
        <p14:creationId xmlns:p14="http://schemas.microsoft.com/office/powerpoint/2010/main" val="3493837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195" y="1076770"/>
            <a:ext cx="8542055" cy="1459262"/>
          </a:xfrm>
        </p:spPr>
        <p:txBody>
          <a:bodyPr/>
          <a:lstStyle/>
          <a:p>
            <a:pPr lvl="0" algn="ctr"/>
            <a:r>
              <a:rPr lang="en-US" sz="4000" dirty="0"/>
              <a:t>How is the landscape of oil trading changing with the decreasing presence of key financial institutions?</a:t>
            </a:r>
          </a:p>
        </p:txBody>
      </p:sp>
      <p:sp>
        <p:nvSpPr>
          <p:cNvPr id="3" name="Slide Number Placeholder 2"/>
          <p:cNvSpPr>
            <a:spLocks noGrp="1"/>
          </p:cNvSpPr>
          <p:nvPr>
            <p:ph type="sldNum" sz="quarter" idx="10"/>
          </p:nvPr>
        </p:nvSpPr>
        <p:spPr/>
        <p:txBody>
          <a:bodyPr/>
          <a:lstStyle/>
          <a:p>
            <a:fld id="{2D80C5C9-96E0-47EC-B500-37C5FE284639}" type="slidenum">
              <a:rPr lang="en-US" smtClean="0"/>
              <a:pPr/>
              <a:t>16</a:t>
            </a:fld>
            <a:endParaRPr lang="en-US" dirty="0"/>
          </a:p>
        </p:txBody>
      </p:sp>
      <p:sp>
        <p:nvSpPr>
          <p:cNvPr id="5" name="Footer Placeholder 2"/>
          <p:cNvSpPr>
            <a:spLocks noGrp="1"/>
          </p:cNvSpPr>
          <p:nvPr>
            <p:ph type="ftr" sz="quarter" idx="10"/>
          </p:nvPr>
        </p:nvSpPr>
        <p:spPr>
          <a:xfrm>
            <a:off x="667511" y="4762144"/>
            <a:ext cx="5964025" cy="326492"/>
          </a:xfrm>
        </p:spPr>
        <p:txBody>
          <a:bodyPr/>
          <a:lstStyle/>
          <a:p>
            <a:pPr algn="l"/>
            <a:r>
              <a:rPr lang="en-US" i="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Tree>
    <p:extLst>
      <p:ext uri="{BB962C8B-B14F-4D97-AF65-F5344CB8AC3E}">
        <p14:creationId xmlns:p14="http://schemas.microsoft.com/office/powerpoint/2010/main" val="4197694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494" y="114301"/>
            <a:ext cx="8050306" cy="671513"/>
          </a:xfrm>
        </p:spPr>
        <p:txBody>
          <a:bodyPr/>
          <a:lstStyle/>
          <a:p>
            <a:r>
              <a:rPr lang="en-US" sz="2200" dirty="0" smtClean="0"/>
              <a:t>Several financial institutions either sold or reduced their physical oil and commodities trading businesses</a:t>
            </a:r>
            <a:endParaRPr lang="en-US" sz="2200" dirty="0"/>
          </a:p>
        </p:txBody>
      </p:sp>
      <p:sp>
        <p:nvSpPr>
          <p:cNvPr id="3" name="Slide Number Placeholder 2"/>
          <p:cNvSpPr>
            <a:spLocks noGrp="1"/>
          </p:cNvSpPr>
          <p:nvPr>
            <p:ph type="sldNum" sz="quarter" idx="10"/>
          </p:nvPr>
        </p:nvSpPr>
        <p:spPr/>
        <p:txBody>
          <a:bodyPr/>
          <a:lstStyle/>
          <a:p>
            <a:fld id="{2D80C5C9-96E0-47EC-B500-37C5FE284639}" type="slidenum">
              <a:rPr lang="en-US" smtClean="0">
                <a:solidFill>
                  <a:srgbClr val="000000"/>
                </a:solidFill>
              </a:rPr>
              <a:pPr/>
              <a:t>17</a:t>
            </a:fld>
            <a:endParaRPr lang="en-US" dirty="0">
              <a:solidFill>
                <a:srgbClr val="000000"/>
              </a:solidFill>
            </a:endParaRPr>
          </a:p>
        </p:txBody>
      </p:sp>
      <p:sp>
        <p:nvSpPr>
          <p:cNvPr id="5" name="Text Placeholder 4"/>
          <p:cNvSpPr>
            <a:spLocks noGrp="1"/>
          </p:cNvSpPr>
          <p:nvPr>
            <p:ph type="body" sz="quarter" idx="12"/>
          </p:nvPr>
        </p:nvSpPr>
        <p:spPr>
          <a:xfrm>
            <a:off x="636494" y="859632"/>
            <a:ext cx="8050212" cy="3609275"/>
          </a:xfrm>
        </p:spPr>
        <p:txBody>
          <a:bodyPr/>
          <a:lstStyle/>
          <a:p>
            <a:r>
              <a:rPr lang="en-US" sz="1800" dirty="0" smtClean="0"/>
              <a:t>JP Morgan sells its physical commodities business to Mercuria ($3.5 billion, announced March 2014)</a:t>
            </a:r>
          </a:p>
          <a:p>
            <a:r>
              <a:rPr lang="en-US" sz="1800" dirty="0" smtClean="0"/>
              <a:t>Morgan Stanley sells TransMontaigne, its petroleum distribution business, to NGL Energy partners ($200 million, announced June 2014)</a:t>
            </a:r>
          </a:p>
          <a:p>
            <a:r>
              <a:rPr lang="en-US" sz="1800" dirty="0" smtClean="0"/>
              <a:t>Morgan Stanley sells its physical oil assets and trading business to Castleton Commodities ($1 billion, announced May 2015)</a:t>
            </a:r>
          </a:p>
          <a:p>
            <a:r>
              <a:rPr lang="en-US" sz="1800" dirty="0" smtClean="0"/>
              <a:t>Barclays, Deutsche Bank, and UBS have all reduced or eliminated their commodity trading businesses in the past two years</a:t>
            </a:r>
            <a:endParaRPr lang="en-US" sz="1800" dirty="0"/>
          </a:p>
        </p:txBody>
      </p:sp>
      <p:sp>
        <p:nvSpPr>
          <p:cNvPr id="6" name="Text Placeholder 4"/>
          <p:cNvSpPr txBox="1">
            <a:spLocks/>
          </p:cNvSpPr>
          <p:nvPr/>
        </p:nvSpPr>
        <p:spPr>
          <a:xfrm>
            <a:off x="640080" y="4362450"/>
            <a:ext cx="7946136" cy="287274"/>
          </a:xfrm>
          <a:prstGeom prst="rect">
            <a:avLst/>
          </a:prstGeom>
        </p:spPr>
        <p:txBody>
          <a:bodyPr/>
          <a:lstStyle>
            <a:lvl1pPr marL="342900" indent="-342900" algn="l" rtl="0" eaLnBrk="1" fontAlgn="base" hangingPunct="1">
              <a:spcBef>
                <a:spcPct val="20000"/>
              </a:spcBef>
              <a:spcAft>
                <a:spcPct val="0"/>
              </a:spcAft>
              <a:buChar char="•"/>
              <a:defRPr sz="2600" i="1">
                <a:solidFill>
                  <a:srgbClr val="333333"/>
                </a:solidFill>
                <a:latin typeface="Times New Roman"/>
                <a:ea typeface="+mn-ea"/>
                <a:cs typeface="Times New Roman"/>
              </a:defRPr>
            </a:lvl1pPr>
            <a:lvl2pPr marL="742950" indent="-285750" algn="l" rtl="0" eaLnBrk="1" fontAlgn="base" hangingPunct="1">
              <a:spcBef>
                <a:spcPct val="20000"/>
              </a:spcBef>
              <a:spcAft>
                <a:spcPct val="0"/>
              </a:spcAft>
              <a:buChar char="–"/>
              <a:defRPr sz="2600" i="1">
                <a:solidFill>
                  <a:srgbClr val="333333"/>
                </a:solidFill>
                <a:latin typeface="Times New Roman"/>
                <a:ea typeface="+mn-ea"/>
                <a:cs typeface="Times New Roman"/>
              </a:defRPr>
            </a:lvl2pPr>
            <a:lvl3pPr marL="1143000" indent="-228600" algn="l" rtl="0" eaLnBrk="1" fontAlgn="base" hangingPunct="1">
              <a:spcBef>
                <a:spcPct val="20000"/>
              </a:spcBef>
              <a:spcAft>
                <a:spcPct val="0"/>
              </a:spcAft>
              <a:buChar char="•"/>
              <a:defRPr sz="2600" i="1">
                <a:solidFill>
                  <a:srgbClr val="333333"/>
                </a:solidFill>
                <a:latin typeface="Times New Roman"/>
                <a:ea typeface="+mn-ea"/>
                <a:cs typeface="Times New Roman"/>
              </a:defRPr>
            </a:lvl3pPr>
            <a:lvl4pPr marL="1600200" indent="-228600" algn="l" rtl="0" eaLnBrk="1" fontAlgn="base" hangingPunct="1">
              <a:spcBef>
                <a:spcPct val="20000"/>
              </a:spcBef>
              <a:spcAft>
                <a:spcPct val="0"/>
              </a:spcAft>
              <a:buChar char="–"/>
              <a:defRPr sz="2600" i="1">
                <a:solidFill>
                  <a:srgbClr val="333333"/>
                </a:solidFill>
                <a:latin typeface="Times New Roman"/>
                <a:ea typeface="+mn-ea"/>
                <a:cs typeface="Times New Roman"/>
              </a:defRPr>
            </a:lvl4pPr>
            <a:lvl5pPr marL="2057400" indent="-228600" algn="l" rtl="0" eaLnBrk="1" fontAlgn="base" hangingPunct="1">
              <a:spcBef>
                <a:spcPct val="20000"/>
              </a:spcBef>
              <a:spcAft>
                <a:spcPct val="0"/>
              </a:spcAft>
              <a:buChar char="»"/>
              <a:defRPr sz="2600" i="1">
                <a:solidFill>
                  <a:srgbClr val="333333"/>
                </a:solidFill>
                <a:latin typeface="Times New Roman"/>
                <a:ea typeface="+mn-ea"/>
                <a:cs typeface="Times New Roman"/>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marL="0" indent="0">
              <a:buNone/>
            </a:pPr>
            <a:r>
              <a:rPr lang="en-US" sz="1100" kern="0" dirty="0" smtClean="0">
                <a:solidFill>
                  <a:schemeClr val="tx1"/>
                </a:solidFill>
                <a:latin typeface="+mn-lt"/>
              </a:rPr>
              <a:t>Source: Evaluate Energy, Bloomberg L.P., Reuters</a:t>
            </a:r>
            <a:endParaRPr lang="en-US" sz="1100" kern="0" dirty="0">
              <a:solidFill>
                <a:schemeClr val="tx1"/>
              </a:solidFill>
              <a:latin typeface="+mn-lt"/>
            </a:endParaRPr>
          </a:p>
        </p:txBody>
      </p:sp>
      <p:sp>
        <p:nvSpPr>
          <p:cNvPr id="7" name="Footer Placeholder 2"/>
          <p:cNvSpPr>
            <a:spLocks noGrp="1"/>
          </p:cNvSpPr>
          <p:nvPr>
            <p:ph type="ftr" sz="quarter" idx="10"/>
          </p:nvPr>
        </p:nvSpPr>
        <p:spPr>
          <a:xfrm>
            <a:off x="667511" y="4771848"/>
            <a:ext cx="5870022" cy="307264"/>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Tree>
    <p:extLst>
      <p:ext uri="{BB962C8B-B14F-4D97-AF65-F5344CB8AC3E}">
        <p14:creationId xmlns:p14="http://schemas.microsoft.com/office/powerpoint/2010/main" val="35051492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150114"/>
            <a:ext cx="8046720" cy="582930"/>
          </a:xfrm>
        </p:spPr>
        <p:txBody>
          <a:bodyPr/>
          <a:lstStyle/>
          <a:p>
            <a:r>
              <a:rPr lang="en-US" sz="2200" dirty="0" smtClean="0"/>
              <a:t>Trading volume for both WTI and Brent futures contracts is higher so far in 2015 compared to 2014</a:t>
            </a:r>
            <a:endParaRPr lang="en-US" sz="2200"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18</a:t>
            </a:fld>
            <a:endParaRPr lang="en-US" dirty="0"/>
          </a:p>
        </p:txBody>
      </p:sp>
      <p:sp>
        <p:nvSpPr>
          <p:cNvPr id="5" name="Text Placeholder 4"/>
          <p:cNvSpPr>
            <a:spLocks noGrp="1"/>
          </p:cNvSpPr>
          <p:nvPr>
            <p:ph type="body" sz="quarter" idx="15"/>
          </p:nvPr>
        </p:nvSpPr>
        <p:spPr/>
        <p:txBody>
          <a:bodyPr/>
          <a:lstStyle/>
          <a:p>
            <a:r>
              <a:rPr lang="en-US" sz="1100" dirty="0" smtClean="0"/>
              <a:t>Source: Bloomberg L.P., as of September 30, 2015</a:t>
            </a:r>
            <a:endParaRPr lang="en-US" sz="1100" dirty="0"/>
          </a:p>
        </p:txBody>
      </p:sp>
      <p:sp>
        <p:nvSpPr>
          <p:cNvPr id="7" name="Footer Placeholder 2"/>
          <p:cNvSpPr>
            <a:spLocks noGrp="1"/>
          </p:cNvSpPr>
          <p:nvPr>
            <p:ph type="ftr" sz="quarter" idx="10"/>
          </p:nvPr>
        </p:nvSpPr>
        <p:spPr>
          <a:xfrm>
            <a:off x="667511" y="4848225"/>
            <a:ext cx="5964025" cy="288036"/>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
        <p:nvSpPr>
          <p:cNvPr id="8" name="TextBox 1"/>
          <p:cNvSpPr txBox="1"/>
          <p:nvPr/>
        </p:nvSpPr>
        <p:spPr>
          <a:xfrm>
            <a:off x="563564" y="712963"/>
            <a:ext cx="5405645" cy="42192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300" dirty="0">
                <a:latin typeface="Arial" panose="020B0604020202020204" pitchFamily="34" charset="0"/>
                <a:cs typeface="Arial" panose="020B0604020202020204" pitchFamily="34" charset="0"/>
              </a:rPr>
              <a:t>average daily trading </a:t>
            </a:r>
            <a:r>
              <a:rPr lang="en-US" sz="1300" dirty="0" smtClean="0">
                <a:latin typeface="Arial" panose="020B0604020202020204" pitchFamily="34" charset="0"/>
                <a:cs typeface="Arial" panose="020B0604020202020204" pitchFamily="34" charset="0"/>
              </a:rPr>
              <a:t>volume</a:t>
            </a:r>
          </a:p>
          <a:p>
            <a:r>
              <a:rPr lang="en-US" sz="1300" dirty="0" smtClean="0">
                <a:latin typeface="Arial" panose="020B0604020202020204" pitchFamily="34" charset="0"/>
                <a:cs typeface="Arial" panose="020B0604020202020204" pitchFamily="34" charset="0"/>
              </a:rPr>
              <a:t>thousands </a:t>
            </a:r>
            <a:r>
              <a:rPr lang="en-US" sz="1300" dirty="0">
                <a:latin typeface="Arial" panose="020B0604020202020204" pitchFamily="34" charset="0"/>
                <a:cs typeface="Arial" panose="020B0604020202020204" pitchFamily="34" charset="0"/>
              </a:rPr>
              <a:t>of contracts</a:t>
            </a:r>
            <a:r>
              <a:rPr lang="en-US" sz="1300" baseline="0" dirty="0">
                <a:latin typeface="Arial" panose="020B0604020202020204" pitchFamily="34" charset="0"/>
                <a:cs typeface="Arial" panose="020B0604020202020204" pitchFamily="34" charset="0"/>
              </a:rPr>
              <a:t>, by </a:t>
            </a:r>
            <a:r>
              <a:rPr lang="en-US" sz="1300" baseline="0" dirty="0" smtClean="0">
                <a:latin typeface="Arial" panose="020B0604020202020204" pitchFamily="34" charset="0"/>
                <a:cs typeface="Arial" panose="020B0604020202020204" pitchFamily="34" charset="0"/>
              </a:rPr>
              <a:t>month</a:t>
            </a:r>
          </a:p>
        </p:txBody>
      </p:sp>
      <p:pic>
        <p:nvPicPr>
          <p:cNvPr id="5122" name="Picture 2"/>
          <p:cNvPicPr>
            <a:picLocks noGrp="1" noChangeAspect="1" noChangeArrowheads="1"/>
          </p:cNvPicPr>
          <p:nvPr>
            <p:ph type="chart" sz="quarter" idx="12"/>
          </p:nvPr>
        </p:nvPicPr>
        <p:blipFill>
          <a:blip r:embed="rId3">
            <a:extLst>
              <a:ext uri="{28A0092B-C50C-407E-A947-70E740481C1C}">
                <a14:useLocalDpi xmlns:a14="http://schemas.microsoft.com/office/drawing/2010/main" val="0"/>
              </a:ext>
            </a:extLst>
          </a:blip>
          <a:srcRect/>
          <a:stretch>
            <a:fillRect/>
          </a:stretch>
        </p:blipFill>
        <p:spPr bwMode="auto">
          <a:xfrm>
            <a:off x="639764" y="1276710"/>
            <a:ext cx="7904162" cy="3136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254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140589"/>
            <a:ext cx="8046720" cy="582930"/>
          </a:xfrm>
        </p:spPr>
        <p:txBody>
          <a:bodyPr/>
          <a:lstStyle/>
          <a:p>
            <a:r>
              <a:rPr lang="en-US" sz="2200" dirty="0" smtClean="0"/>
              <a:t>Open interest for both WTI and Brent are higher so far this year compared to 2014</a:t>
            </a:r>
            <a:endParaRPr lang="en-US" sz="2200"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19</a:t>
            </a:fld>
            <a:endParaRPr lang="en-US" dirty="0"/>
          </a:p>
        </p:txBody>
      </p:sp>
      <p:sp>
        <p:nvSpPr>
          <p:cNvPr id="5" name="Text Placeholder 4"/>
          <p:cNvSpPr>
            <a:spLocks noGrp="1"/>
          </p:cNvSpPr>
          <p:nvPr>
            <p:ph type="body" sz="quarter" idx="15"/>
          </p:nvPr>
        </p:nvSpPr>
        <p:spPr/>
        <p:txBody>
          <a:bodyPr/>
          <a:lstStyle/>
          <a:p>
            <a:r>
              <a:rPr lang="en-US" dirty="0" smtClean="0"/>
              <a:t>Source: </a:t>
            </a:r>
            <a:r>
              <a:rPr lang="en-US" sz="1100" dirty="0" smtClean="0"/>
              <a:t>Bloomberg</a:t>
            </a:r>
            <a:r>
              <a:rPr lang="en-US" dirty="0" smtClean="0"/>
              <a:t> L.P., as of September 30, 2015</a:t>
            </a:r>
            <a:endParaRPr lang="en-US" dirty="0"/>
          </a:p>
        </p:txBody>
      </p:sp>
      <p:sp>
        <p:nvSpPr>
          <p:cNvPr id="7" name="Footer Placeholder 2"/>
          <p:cNvSpPr>
            <a:spLocks noGrp="1"/>
          </p:cNvSpPr>
          <p:nvPr>
            <p:ph type="ftr" sz="quarter" idx="10"/>
          </p:nvPr>
        </p:nvSpPr>
        <p:spPr>
          <a:xfrm>
            <a:off x="667511" y="4828998"/>
            <a:ext cx="5844384" cy="307264"/>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
        <p:nvSpPr>
          <p:cNvPr id="9" name="TextBox 1"/>
          <p:cNvSpPr txBox="1"/>
          <p:nvPr/>
        </p:nvSpPr>
        <p:spPr>
          <a:xfrm>
            <a:off x="666750" y="761405"/>
            <a:ext cx="5392299" cy="46017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300" dirty="0">
                <a:latin typeface="Arial" panose="020B0604020202020204" pitchFamily="34" charset="0"/>
                <a:cs typeface="Arial" panose="020B0604020202020204" pitchFamily="34" charset="0"/>
              </a:rPr>
              <a:t>average daily open interest </a:t>
            </a:r>
            <a:endParaRPr lang="en-US" sz="1300" dirty="0" smtClean="0">
              <a:latin typeface="Arial" panose="020B0604020202020204" pitchFamily="34" charset="0"/>
              <a:cs typeface="Arial" panose="020B0604020202020204" pitchFamily="34" charset="0"/>
            </a:endParaRPr>
          </a:p>
          <a:p>
            <a:r>
              <a:rPr lang="en-US" sz="1300" dirty="0" smtClean="0">
                <a:latin typeface="Arial" panose="020B0604020202020204" pitchFamily="34" charset="0"/>
                <a:cs typeface="Arial" panose="020B0604020202020204" pitchFamily="34" charset="0"/>
              </a:rPr>
              <a:t>thousands </a:t>
            </a:r>
            <a:r>
              <a:rPr lang="en-US" sz="1300" dirty="0">
                <a:latin typeface="Arial" panose="020B0604020202020204" pitchFamily="34" charset="0"/>
                <a:cs typeface="Arial" panose="020B0604020202020204" pitchFamily="34" charset="0"/>
              </a:rPr>
              <a:t>of contracts</a:t>
            </a:r>
            <a:r>
              <a:rPr lang="en-US" sz="1300" baseline="0" dirty="0">
                <a:latin typeface="Arial" panose="020B0604020202020204" pitchFamily="34" charset="0"/>
                <a:cs typeface="Arial" panose="020B0604020202020204" pitchFamily="34" charset="0"/>
              </a:rPr>
              <a:t>, by </a:t>
            </a:r>
            <a:r>
              <a:rPr lang="en-US" sz="1300" baseline="0" dirty="0" smtClean="0">
                <a:latin typeface="Arial" panose="020B0604020202020204" pitchFamily="34" charset="0"/>
                <a:cs typeface="Arial" panose="020B0604020202020204" pitchFamily="34" charset="0"/>
              </a:rPr>
              <a:t>month</a:t>
            </a:r>
            <a:endParaRPr lang="en-US" sz="1300" dirty="0">
              <a:latin typeface="Arial" panose="020B0604020202020204" pitchFamily="34" charset="0"/>
              <a:cs typeface="Arial" panose="020B0604020202020204" pitchFamily="34" charset="0"/>
            </a:endParaRPr>
          </a:p>
        </p:txBody>
      </p:sp>
      <p:pic>
        <p:nvPicPr>
          <p:cNvPr id="6146" name="Picture 2"/>
          <p:cNvPicPr>
            <a:picLocks noGrp="1" noChangeAspect="1" noChangeArrowheads="1"/>
          </p:cNvPicPr>
          <p:nvPr>
            <p:ph type="chart" sz="quarter" idx="12"/>
          </p:nvPr>
        </p:nvPicPr>
        <p:blipFill>
          <a:blip r:embed="rId3">
            <a:extLst>
              <a:ext uri="{28A0092B-C50C-407E-A947-70E740481C1C}">
                <a14:useLocalDpi xmlns:a14="http://schemas.microsoft.com/office/drawing/2010/main" val="0"/>
              </a:ext>
            </a:extLst>
          </a:blip>
          <a:srcRect/>
          <a:stretch>
            <a:fillRect/>
          </a:stretch>
        </p:blipFill>
        <p:spPr bwMode="auto">
          <a:xfrm>
            <a:off x="706438" y="1326751"/>
            <a:ext cx="7947025" cy="3055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9374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15" y="1785938"/>
            <a:ext cx="8303226" cy="750094"/>
          </a:xfrm>
        </p:spPr>
        <p:txBody>
          <a:bodyPr/>
          <a:lstStyle/>
          <a:p>
            <a:pPr lvl="0" algn="ctr"/>
            <a:r>
              <a:rPr lang="en-US" sz="4000" dirty="0" smtClean="0"/>
              <a:t>What are the key cyclical and structural factors driving oil demand?</a:t>
            </a:r>
            <a:endParaRPr lang="en-US" sz="4000"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2</a:t>
            </a:fld>
            <a:endParaRPr lang="en-US" dirty="0"/>
          </a:p>
        </p:txBody>
      </p:sp>
      <p:sp>
        <p:nvSpPr>
          <p:cNvPr id="7" name="Footer Placeholder 2"/>
          <p:cNvSpPr>
            <a:spLocks noGrp="1"/>
          </p:cNvSpPr>
          <p:nvPr>
            <p:ph type="ftr" sz="quarter" idx="10"/>
          </p:nvPr>
        </p:nvSpPr>
        <p:spPr>
          <a:xfrm>
            <a:off x="667511" y="4793742"/>
            <a:ext cx="5533264" cy="294894"/>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Tree>
    <p:extLst>
      <p:ext uri="{BB962C8B-B14F-4D97-AF65-F5344CB8AC3E}">
        <p14:creationId xmlns:p14="http://schemas.microsoft.com/office/powerpoint/2010/main" val="1531801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40080" y="54865"/>
            <a:ext cx="8046720" cy="554735"/>
          </a:xfrm>
        </p:spPr>
        <p:txBody>
          <a:bodyPr/>
          <a:lstStyle/>
          <a:p>
            <a:r>
              <a:rPr lang="en-US" sz="2200" dirty="0" smtClean="0"/>
              <a:t>For more information</a:t>
            </a:r>
            <a:endParaRPr lang="en-US" sz="2200" dirty="0"/>
          </a:p>
        </p:txBody>
      </p:sp>
      <p:sp>
        <p:nvSpPr>
          <p:cNvPr id="3" name="Slide Number Placeholder 2"/>
          <p:cNvSpPr>
            <a:spLocks noGrp="1"/>
          </p:cNvSpPr>
          <p:nvPr>
            <p:ph type="sldNum" sz="quarter" idx="11"/>
          </p:nvPr>
        </p:nvSpPr>
        <p:spPr>
          <a:xfrm>
            <a:off x="8686984" y="4813584"/>
            <a:ext cx="384048" cy="273844"/>
          </a:xfrm>
        </p:spPr>
        <p:txBody>
          <a:bodyPr/>
          <a:lstStyle/>
          <a:p>
            <a:fld id="{2D80C5C9-96E0-47EC-B500-37C5FE284639}" type="slidenum">
              <a:rPr lang="en-US" smtClean="0"/>
              <a:pPr/>
              <a:t>20</a:t>
            </a:fld>
            <a:endParaRPr lang="en-US" dirty="0"/>
          </a:p>
        </p:txBody>
      </p:sp>
      <p:sp>
        <p:nvSpPr>
          <p:cNvPr id="11" name="Text Placeholder 10"/>
          <p:cNvSpPr>
            <a:spLocks noGrp="1"/>
          </p:cNvSpPr>
          <p:nvPr>
            <p:ph type="body" sz="quarter" idx="4294967295"/>
          </p:nvPr>
        </p:nvSpPr>
        <p:spPr>
          <a:xfrm>
            <a:off x="640080" y="628650"/>
            <a:ext cx="8050212" cy="3905251"/>
          </a:xfrm>
          <a:prstGeom prst="rect">
            <a:avLst/>
          </a:prstGeom>
        </p:spPr>
        <p:txBody>
          <a:bodyPr/>
          <a:lstStyle/>
          <a:p>
            <a:pPr>
              <a:spcBef>
                <a:spcPts val="1000"/>
              </a:spcBef>
              <a:spcAft>
                <a:spcPts val="600"/>
              </a:spcAft>
              <a:buNone/>
            </a:pPr>
            <a:r>
              <a:rPr lang="en-US" sz="1600" dirty="0" smtClean="0"/>
              <a:t>U.S. Energy Information Administration home page | </a:t>
            </a:r>
            <a:r>
              <a:rPr lang="en-US" sz="1600" dirty="0" smtClean="0">
                <a:hlinkClick r:id="rId3"/>
              </a:rPr>
              <a:t>www.eia.gov</a:t>
            </a:r>
            <a:endParaRPr lang="en-US" sz="1600" dirty="0" smtClean="0"/>
          </a:p>
          <a:p>
            <a:pPr>
              <a:spcBef>
                <a:spcPts val="1000"/>
              </a:spcBef>
              <a:spcAft>
                <a:spcPts val="600"/>
              </a:spcAft>
              <a:buNone/>
            </a:pPr>
            <a:r>
              <a:rPr lang="en-US" sz="1600" dirty="0" smtClean="0"/>
              <a:t>Annual Energy Outlook | </a:t>
            </a:r>
            <a:r>
              <a:rPr lang="en-US" sz="1600" dirty="0" smtClean="0">
                <a:hlinkClick r:id="rId4"/>
              </a:rPr>
              <a:t>www.eia.gov/aeo</a:t>
            </a:r>
            <a:endParaRPr lang="en-US" sz="1600" dirty="0" smtClean="0"/>
          </a:p>
          <a:p>
            <a:pPr>
              <a:spcBef>
                <a:spcPts val="1000"/>
              </a:spcBef>
              <a:spcAft>
                <a:spcPts val="600"/>
              </a:spcAft>
              <a:buNone/>
            </a:pPr>
            <a:r>
              <a:rPr lang="en-US" sz="1600" dirty="0" smtClean="0"/>
              <a:t>Short-Term Energy Outlook | </a:t>
            </a:r>
            <a:r>
              <a:rPr lang="en-US" sz="1600" dirty="0" smtClean="0">
                <a:hlinkClick r:id="rId5"/>
              </a:rPr>
              <a:t>www.eia.gov/steo</a:t>
            </a:r>
            <a:endParaRPr lang="en-US" sz="1600" dirty="0" smtClean="0"/>
          </a:p>
          <a:p>
            <a:pPr>
              <a:spcBef>
                <a:spcPts val="1000"/>
              </a:spcBef>
              <a:spcAft>
                <a:spcPts val="600"/>
              </a:spcAft>
              <a:buNone/>
            </a:pPr>
            <a:r>
              <a:rPr lang="en-US" sz="1600" dirty="0" smtClean="0"/>
              <a:t>International Energy Outlook | </a:t>
            </a:r>
            <a:r>
              <a:rPr lang="en-US" sz="1600" dirty="0" smtClean="0">
                <a:hlinkClick r:id="rId6"/>
              </a:rPr>
              <a:t>www.eia.gov/ieo</a:t>
            </a:r>
            <a:endParaRPr lang="en-US" sz="1600" dirty="0" smtClean="0"/>
          </a:p>
          <a:p>
            <a:pPr>
              <a:spcBef>
                <a:spcPts val="1000"/>
              </a:spcBef>
              <a:spcAft>
                <a:spcPts val="600"/>
              </a:spcAft>
              <a:buNone/>
            </a:pPr>
            <a:r>
              <a:rPr lang="en-US" sz="1600" dirty="0" smtClean="0"/>
              <a:t>Monthly Energy Review | </a:t>
            </a:r>
            <a:r>
              <a:rPr lang="en-US" sz="1600" dirty="0" smtClean="0">
                <a:hlinkClick r:id="rId7"/>
              </a:rPr>
              <a:t>www.eia.gov/mer</a:t>
            </a:r>
            <a:endParaRPr lang="en-US" sz="1600" dirty="0" smtClean="0"/>
          </a:p>
          <a:p>
            <a:pPr>
              <a:spcBef>
                <a:spcPts val="1000"/>
              </a:spcBef>
              <a:spcAft>
                <a:spcPts val="600"/>
              </a:spcAft>
              <a:buNone/>
            </a:pPr>
            <a:r>
              <a:rPr lang="en-US" sz="1600" dirty="0" smtClean="0"/>
              <a:t>Today in Energy | </a:t>
            </a:r>
            <a:r>
              <a:rPr lang="en-US" sz="1600" dirty="0" smtClean="0">
                <a:hlinkClick r:id="rId8"/>
              </a:rPr>
              <a:t>www.eia.gov/todayinenergy</a:t>
            </a:r>
            <a:endParaRPr lang="en-US" sz="1600" dirty="0" smtClean="0"/>
          </a:p>
          <a:p>
            <a:pPr>
              <a:spcBef>
                <a:spcPts val="1000"/>
              </a:spcBef>
              <a:spcAft>
                <a:spcPts val="600"/>
              </a:spcAft>
              <a:buNone/>
            </a:pPr>
            <a:r>
              <a:rPr lang="en-US" sz="1600" dirty="0" smtClean="0"/>
              <a:t>State Energy Profiles | </a:t>
            </a:r>
            <a:r>
              <a:rPr lang="en-US" sz="1600" dirty="0" smtClean="0">
                <a:hlinkClick r:id="rId9"/>
              </a:rPr>
              <a:t>www.eia.gov/state</a:t>
            </a:r>
            <a:endParaRPr lang="en-US" sz="1600" dirty="0" smtClean="0"/>
          </a:p>
          <a:p>
            <a:pPr>
              <a:spcBef>
                <a:spcPts val="1000"/>
              </a:spcBef>
              <a:spcAft>
                <a:spcPts val="600"/>
              </a:spcAft>
              <a:buNone/>
            </a:pPr>
            <a:r>
              <a:rPr lang="en-US" sz="1600" dirty="0" smtClean="0"/>
              <a:t>Drilling Productivity Report | </a:t>
            </a:r>
            <a:r>
              <a:rPr lang="en-US" sz="1600" dirty="0" smtClean="0">
                <a:hlinkClick r:id="rId10"/>
              </a:rPr>
              <a:t>www.eia.gov/petroleum/drilling/</a:t>
            </a:r>
            <a:endParaRPr lang="en-US" sz="1600" dirty="0" smtClean="0"/>
          </a:p>
          <a:p>
            <a:pPr>
              <a:spcBef>
                <a:spcPts val="1000"/>
              </a:spcBef>
              <a:spcAft>
                <a:spcPts val="600"/>
              </a:spcAft>
              <a:buNone/>
            </a:pPr>
            <a:r>
              <a:rPr lang="en-US" sz="1600" dirty="0" smtClean="0"/>
              <a:t>International </a:t>
            </a:r>
            <a:r>
              <a:rPr lang="en-US" sz="1600" dirty="0"/>
              <a:t>Energy Portal | </a:t>
            </a:r>
            <a:r>
              <a:rPr lang="en-US" sz="1600" u="sng" dirty="0" smtClean="0">
                <a:solidFill>
                  <a:schemeClr val="tx2">
                    <a:lumMod val="75000"/>
                    <a:lumOff val="25000"/>
                  </a:schemeClr>
                </a:solidFill>
              </a:rPr>
              <a:t>www.eia.gov/beta/international</a:t>
            </a:r>
            <a:r>
              <a:rPr lang="en-US" sz="1600" u="sng" dirty="0">
                <a:solidFill>
                  <a:schemeClr val="tx2">
                    <a:lumMod val="75000"/>
                    <a:lumOff val="25000"/>
                  </a:schemeClr>
                </a:solidFill>
              </a:rPr>
              <a:t>/?src=home-b1</a:t>
            </a:r>
            <a:endParaRPr lang="en-US" sz="1600" u="sng" dirty="0" smtClean="0">
              <a:solidFill>
                <a:schemeClr val="tx2">
                  <a:lumMod val="75000"/>
                  <a:lumOff val="25000"/>
                </a:schemeClr>
              </a:solidFill>
            </a:endParaRPr>
          </a:p>
          <a:p>
            <a:pPr>
              <a:spcBef>
                <a:spcPts val="1600"/>
              </a:spcBef>
              <a:spcAft>
                <a:spcPts val="600"/>
              </a:spcAft>
              <a:buNone/>
            </a:pPr>
            <a:endParaRPr lang="en-US" sz="1600" dirty="0" smtClean="0"/>
          </a:p>
        </p:txBody>
      </p:sp>
      <p:sp>
        <p:nvSpPr>
          <p:cNvPr id="2" name="Footer Placeholder 1"/>
          <p:cNvSpPr>
            <a:spLocks noGrp="1"/>
          </p:cNvSpPr>
          <p:nvPr>
            <p:ph type="ftr" sz="quarter" idx="10"/>
          </p:nvPr>
        </p:nvSpPr>
        <p:spPr>
          <a:xfrm>
            <a:off x="666751" y="4822588"/>
            <a:ext cx="5785325" cy="313769"/>
          </a:xfrm>
        </p:spPr>
        <p:txBody>
          <a:bodyPr/>
          <a:lstStyle/>
          <a:p>
            <a:pPr>
              <a:defRPr/>
            </a:pPr>
            <a:r>
              <a:rPr lang="en-US" i="0" dirty="0" smtClean="0"/>
              <a:t>Oil &amp; Money Conference | How Much Will Low Prices Stimulate Oil Demand?  October 6, 2015</a:t>
            </a:r>
            <a:endParaRPr lang="en-US" i="0" dirty="0"/>
          </a:p>
        </p:txBody>
      </p:sp>
    </p:spTree>
    <p:extLst>
      <p:ext uri="{BB962C8B-B14F-4D97-AF65-F5344CB8AC3E}">
        <p14:creationId xmlns:p14="http://schemas.microsoft.com/office/powerpoint/2010/main" val="3830285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p:cNvGraphicFramePr>
            <a:graphicFrameLocks noGrp="1"/>
          </p:cNvGraphicFramePr>
          <p:nvPr>
            <p:extLst>
              <p:ext uri="{D42A27DB-BD31-4B8C-83A1-F6EECF244321}">
                <p14:modId xmlns:p14="http://schemas.microsoft.com/office/powerpoint/2010/main" val="2313413320"/>
              </p:ext>
            </p:extLst>
          </p:nvPr>
        </p:nvGraphicFramePr>
        <p:xfrm>
          <a:off x="295276" y="213776"/>
          <a:ext cx="8609525" cy="471594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71500" y="304895"/>
            <a:ext cx="8391525" cy="582930"/>
          </a:xfrm>
        </p:spPr>
        <p:txBody>
          <a:bodyPr tIns="91440" bIns="0" anchor="b" anchorCtr="0"/>
          <a:lstStyle/>
          <a:p>
            <a:r>
              <a:rPr lang="en-US" sz="2200" dirty="0"/>
              <a:t>Cyclical: </a:t>
            </a:r>
            <a:r>
              <a:rPr lang="en-US" sz="2200" dirty="0" smtClean="0"/>
              <a:t>EIA’s world </a:t>
            </a:r>
            <a:r>
              <a:rPr lang="en-US" sz="2200" dirty="0"/>
              <a:t>oil demand growth projections for 2014 and 2015 were lowered significantly in late </a:t>
            </a:r>
            <a:r>
              <a:rPr lang="en-US" sz="2200" dirty="0" smtClean="0"/>
              <a:t>2014 (from preliminary estimates)</a:t>
            </a:r>
            <a:endParaRPr lang="en-US" sz="2200"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3</a:t>
            </a:fld>
            <a:endParaRPr lang="en-US" dirty="0"/>
          </a:p>
        </p:txBody>
      </p:sp>
      <p:sp>
        <p:nvSpPr>
          <p:cNvPr id="6" name="Text Placeholder 5"/>
          <p:cNvSpPr>
            <a:spLocks noGrp="1"/>
          </p:cNvSpPr>
          <p:nvPr>
            <p:ph type="body" sz="quarter" idx="13"/>
          </p:nvPr>
        </p:nvSpPr>
        <p:spPr>
          <a:xfrm>
            <a:off x="581024" y="961066"/>
            <a:ext cx="5810789" cy="391862"/>
          </a:xfrm>
        </p:spPr>
        <p:txBody>
          <a:bodyPr/>
          <a:lstStyle/>
          <a:p>
            <a:r>
              <a:rPr lang="en-US" sz="1300" dirty="0">
                <a:solidFill>
                  <a:srgbClr val="000000"/>
                </a:solidFill>
              </a:rPr>
              <a:t>c</a:t>
            </a:r>
            <a:r>
              <a:rPr lang="en-US" sz="1300" dirty="0" smtClean="0">
                <a:solidFill>
                  <a:srgbClr val="000000"/>
                </a:solidFill>
              </a:rPr>
              <a:t>hanges in projected world oil </a:t>
            </a:r>
            <a:r>
              <a:rPr lang="en-US" sz="1300" dirty="0">
                <a:solidFill>
                  <a:srgbClr val="000000"/>
                </a:solidFill>
              </a:rPr>
              <a:t>demand </a:t>
            </a:r>
            <a:r>
              <a:rPr lang="en-US" sz="1300" dirty="0" smtClean="0">
                <a:solidFill>
                  <a:srgbClr val="000000"/>
                </a:solidFill>
              </a:rPr>
              <a:t>growth year-over-year</a:t>
            </a:r>
          </a:p>
          <a:p>
            <a:r>
              <a:rPr lang="en-US" sz="1300" dirty="0" smtClean="0">
                <a:solidFill>
                  <a:srgbClr val="000000"/>
                </a:solidFill>
              </a:rPr>
              <a:t>million barrels per day </a:t>
            </a:r>
          </a:p>
        </p:txBody>
      </p:sp>
      <p:sp>
        <p:nvSpPr>
          <p:cNvPr id="9" name="Text Placeholder 7"/>
          <p:cNvSpPr>
            <a:spLocks noGrp="1"/>
          </p:cNvSpPr>
          <p:nvPr>
            <p:ph type="body" sz="quarter" idx="15"/>
          </p:nvPr>
        </p:nvSpPr>
        <p:spPr>
          <a:xfrm>
            <a:off x="627720" y="4029075"/>
            <a:ext cx="8401979" cy="620756"/>
          </a:xfrm>
        </p:spPr>
        <p:txBody>
          <a:bodyPr/>
          <a:lstStyle/>
          <a:p>
            <a:pPr marL="0" indent="0"/>
            <a:r>
              <a:rPr lang="en-US" sz="1100" dirty="0">
                <a:cs typeface="Arial" pitchFamily="34" charset="0"/>
              </a:rPr>
              <a:t>Note: Starting in January of each year, each line shows the expected forecast of world oil demand growth year-over-year for the specified calendar year, which tends to move toward the actual realized growth outcome as the year progresses. </a:t>
            </a:r>
          </a:p>
          <a:p>
            <a:pPr marL="0" indent="0"/>
            <a:r>
              <a:rPr lang="en-US" sz="1100" dirty="0" smtClean="0"/>
              <a:t>Source: Energy Information Administration,</a:t>
            </a:r>
            <a:r>
              <a:rPr lang="en-US" sz="1100" dirty="0">
                <a:solidFill>
                  <a:srgbClr val="000000"/>
                </a:solidFill>
              </a:rPr>
              <a:t> September 2015 Short-term Energy </a:t>
            </a:r>
            <a:r>
              <a:rPr lang="en-US" sz="1100" dirty="0" smtClean="0">
                <a:solidFill>
                  <a:srgbClr val="000000"/>
                </a:solidFill>
              </a:rPr>
              <a:t>Outlook</a:t>
            </a:r>
            <a:endParaRPr lang="en-US" sz="1100" dirty="0">
              <a:solidFill>
                <a:srgbClr val="000000"/>
              </a:solidFill>
            </a:endParaRPr>
          </a:p>
        </p:txBody>
      </p:sp>
      <p:sp>
        <p:nvSpPr>
          <p:cNvPr id="10" name="Footer Placeholder 2"/>
          <p:cNvSpPr>
            <a:spLocks noGrp="1"/>
          </p:cNvSpPr>
          <p:nvPr>
            <p:ph type="ftr" sz="quarter" idx="10"/>
          </p:nvPr>
        </p:nvSpPr>
        <p:spPr>
          <a:xfrm>
            <a:off x="667511" y="4781550"/>
            <a:ext cx="5999988" cy="383286"/>
          </a:xfrm>
        </p:spPr>
        <p:txBody>
          <a:bodyPr/>
          <a:lstStyle/>
          <a:p>
            <a:pPr algn="l"/>
            <a:r>
              <a:rPr lang="en-US" i="0" dirty="0" smtClean="0">
                <a:solidFill>
                  <a:schemeClr val="bg1"/>
                </a:solidFill>
                <a:latin typeface="+mn-lt"/>
              </a:rPr>
              <a:t>Oil &amp; Money Conference | How Much Will Low Prices Stimulate Oil Demand?  </a:t>
            </a:r>
          </a:p>
          <a:p>
            <a:pPr algn="l"/>
            <a:r>
              <a:rPr lang="en-US" i="0" dirty="0" smtClean="0">
                <a:solidFill>
                  <a:schemeClr val="bg1"/>
                </a:solidFill>
                <a:latin typeface="+mn-lt"/>
              </a:rPr>
              <a:t>October 6, 2015</a:t>
            </a:r>
            <a:endParaRPr lang="en-US" i="0" dirty="0">
              <a:solidFill>
                <a:schemeClr val="bg1"/>
              </a:solidFill>
              <a:latin typeface="+mn-lt"/>
            </a:endParaRPr>
          </a:p>
        </p:txBody>
      </p:sp>
      <p:grpSp>
        <p:nvGrpSpPr>
          <p:cNvPr id="7" name="Group 6"/>
          <p:cNvGrpSpPr/>
          <p:nvPr/>
        </p:nvGrpSpPr>
        <p:grpSpPr>
          <a:xfrm>
            <a:off x="1067724" y="1470759"/>
            <a:ext cx="7054975" cy="1542864"/>
            <a:chOff x="685051" y="1587298"/>
            <a:chExt cx="7437648" cy="2514881"/>
          </a:xfrm>
        </p:grpSpPr>
        <p:sp>
          <p:nvSpPr>
            <p:cNvPr id="3" name="TextBox 2"/>
            <p:cNvSpPr txBox="1"/>
            <p:nvPr/>
          </p:nvSpPr>
          <p:spPr>
            <a:xfrm>
              <a:off x="2268231" y="1995248"/>
              <a:ext cx="704850" cy="476595"/>
            </a:xfrm>
            <a:prstGeom prst="rect">
              <a:avLst/>
            </a:prstGeom>
            <a:noFill/>
          </p:spPr>
          <p:txBody>
            <a:bodyPr wrap="square" rtlCol="0">
              <a:spAutoFit/>
            </a:bodyPr>
            <a:lstStyle/>
            <a:p>
              <a:r>
                <a:rPr lang="en-US" sz="1300" b="1" dirty="0" smtClean="0">
                  <a:solidFill>
                    <a:schemeClr val="accent6">
                      <a:lumMod val="60000"/>
                      <a:lumOff val="40000"/>
                    </a:schemeClr>
                  </a:solidFill>
                </a:rPr>
                <a:t>2014</a:t>
              </a:r>
              <a:endParaRPr lang="en-US" sz="1300" b="1" dirty="0">
                <a:solidFill>
                  <a:schemeClr val="accent6">
                    <a:lumMod val="60000"/>
                    <a:lumOff val="40000"/>
                  </a:schemeClr>
                </a:solidFill>
              </a:endParaRPr>
            </a:p>
          </p:txBody>
        </p:sp>
        <p:sp>
          <p:nvSpPr>
            <p:cNvPr id="12" name="TextBox 11"/>
            <p:cNvSpPr txBox="1"/>
            <p:nvPr/>
          </p:nvSpPr>
          <p:spPr>
            <a:xfrm>
              <a:off x="5437133" y="1598710"/>
              <a:ext cx="704850" cy="476595"/>
            </a:xfrm>
            <a:prstGeom prst="rect">
              <a:avLst/>
            </a:prstGeom>
            <a:noFill/>
          </p:spPr>
          <p:txBody>
            <a:bodyPr wrap="square" rtlCol="0">
              <a:spAutoFit/>
            </a:bodyPr>
            <a:lstStyle/>
            <a:p>
              <a:r>
                <a:rPr lang="en-US" sz="1300" dirty="0" smtClean="0">
                  <a:solidFill>
                    <a:schemeClr val="accent1"/>
                  </a:solidFill>
                </a:rPr>
                <a:t>2015</a:t>
              </a:r>
              <a:endParaRPr lang="en-US" sz="1300" dirty="0">
                <a:solidFill>
                  <a:schemeClr val="accent1"/>
                </a:solidFill>
              </a:endParaRPr>
            </a:p>
          </p:txBody>
        </p:sp>
        <p:sp>
          <p:nvSpPr>
            <p:cNvPr id="14" name="TextBox 13"/>
            <p:cNvSpPr txBox="1"/>
            <p:nvPr/>
          </p:nvSpPr>
          <p:spPr>
            <a:xfrm>
              <a:off x="7417849" y="1587298"/>
              <a:ext cx="704850" cy="476595"/>
            </a:xfrm>
            <a:prstGeom prst="rect">
              <a:avLst/>
            </a:prstGeom>
            <a:noFill/>
          </p:spPr>
          <p:txBody>
            <a:bodyPr wrap="square" rtlCol="0">
              <a:spAutoFit/>
            </a:bodyPr>
            <a:lstStyle/>
            <a:p>
              <a:r>
                <a:rPr lang="en-US" sz="1300" dirty="0" smtClean="0">
                  <a:solidFill>
                    <a:schemeClr val="accent5"/>
                  </a:solidFill>
                </a:rPr>
                <a:t>2016</a:t>
              </a:r>
              <a:endParaRPr lang="en-US" sz="1300" dirty="0">
                <a:solidFill>
                  <a:schemeClr val="accent5"/>
                </a:solidFill>
              </a:endParaRPr>
            </a:p>
          </p:txBody>
        </p:sp>
        <p:sp>
          <p:nvSpPr>
            <p:cNvPr id="5" name="TextBox 4"/>
            <p:cNvSpPr txBox="1"/>
            <p:nvPr/>
          </p:nvSpPr>
          <p:spPr>
            <a:xfrm>
              <a:off x="685051" y="1686385"/>
              <a:ext cx="366713" cy="476595"/>
            </a:xfrm>
            <a:prstGeom prst="rect">
              <a:avLst/>
            </a:prstGeom>
            <a:noFill/>
          </p:spPr>
          <p:txBody>
            <a:bodyPr wrap="square" rtlCol="0">
              <a:spAutoFit/>
            </a:bodyPr>
            <a:lstStyle/>
            <a:p>
              <a:r>
                <a:rPr lang="en-US" sz="1300" b="1" dirty="0" smtClean="0">
                  <a:solidFill>
                    <a:schemeClr val="accent4"/>
                  </a:solidFill>
                </a:rPr>
                <a:t>P</a:t>
              </a:r>
              <a:endParaRPr lang="en-US" sz="1300" b="1" dirty="0">
                <a:solidFill>
                  <a:schemeClr val="accent4"/>
                </a:solidFill>
              </a:endParaRPr>
            </a:p>
          </p:txBody>
        </p:sp>
        <p:sp>
          <p:nvSpPr>
            <p:cNvPr id="15" name="TextBox 14"/>
            <p:cNvSpPr txBox="1"/>
            <p:nvPr/>
          </p:nvSpPr>
          <p:spPr>
            <a:xfrm>
              <a:off x="3517105" y="1598711"/>
              <a:ext cx="366713" cy="476595"/>
            </a:xfrm>
            <a:prstGeom prst="rect">
              <a:avLst/>
            </a:prstGeom>
            <a:noFill/>
          </p:spPr>
          <p:txBody>
            <a:bodyPr wrap="square" rtlCol="0">
              <a:spAutoFit/>
            </a:bodyPr>
            <a:lstStyle/>
            <a:p>
              <a:r>
                <a:rPr lang="en-US" sz="1300" b="1" dirty="0" smtClean="0">
                  <a:solidFill>
                    <a:schemeClr val="accent1"/>
                  </a:solidFill>
                </a:rPr>
                <a:t>P</a:t>
              </a:r>
              <a:endParaRPr lang="en-US" sz="1300" b="1" dirty="0">
                <a:solidFill>
                  <a:schemeClr val="accent1"/>
                </a:solidFill>
              </a:endParaRPr>
            </a:p>
          </p:txBody>
        </p:sp>
        <p:sp>
          <p:nvSpPr>
            <p:cNvPr id="18" name="TextBox 17"/>
            <p:cNvSpPr txBox="1"/>
            <p:nvPr/>
          </p:nvSpPr>
          <p:spPr>
            <a:xfrm>
              <a:off x="6448964" y="2365091"/>
              <a:ext cx="366713" cy="476595"/>
            </a:xfrm>
            <a:prstGeom prst="rect">
              <a:avLst/>
            </a:prstGeom>
            <a:noFill/>
          </p:spPr>
          <p:txBody>
            <a:bodyPr wrap="square" rtlCol="0">
              <a:spAutoFit/>
            </a:bodyPr>
            <a:lstStyle/>
            <a:p>
              <a:r>
                <a:rPr lang="en-US" sz="1300" b="1" dirty="0" smtClean="0">
                  <a:solidFill>
                    <a:schemeClr val="accent5"/>
                  </a:solidFill>
                </a:rPr>
                <a:t>P</a:t>
              </a:r>
              <a:endParaRPr lang="en-US" sz="1300" b="1" dirty="0">
                <a:solidFill>
                  <a:schemeClr val="accent5"/>
                </a:solidFill>
              </a:endParaRPr>
            </a:p>
          </p:txBody>
        </p:sp>
        <p:sp>
          <p:nvSpPr>
            <p:cNvPr id="20" name="TextBox 19"/>
            <p:cNvSpPr txBox="1"/>
            <p:nvPr/>
          </p:nvSpPr>
          <p:spPr>
            <a:xfrm>
              <a:off x="959643" y="3299493"/>
              <a:ext cx="1878807" cy="802686"/>
            </a:xfrm>
            <a:prstGeom prst="rect">
              <a:avLst/>
            </a:prstGeom>
            <a:noFill/>
          </p:spPr>
          <p:txBody>
            <a:bodyPr wrap="square" rtlCol="0">
              <a:spAutoFit/>
            </a:bodyPr>
            <a:lstStyle/>
            <a:p>
              <a:r>
                <a:rPr lang="en-US" sz="1300" dirty="0" smtClean="0"/>
                <a:t>P = Preliminary</a:t>
              </a:r>
            </a:p>
            <a:p>
              <a:endParaRPr lang="en-US" sz="1300" dirty="0"/>
            </a:p>
          </p:txBody>
        </p:sp>
      </p:grpSp>
    </p:spTree>
    <p:extLst>
      <p:ext uri="{BB962C8B-B14F-4D97-AF65-F5344CB8AC3E}">
        <p14:creationId xmlns:p14="http://schemas.microsoft.com/office/powerpoint/2010/main" val="2954963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95358"/>
            <a:ext cx="8277225" cy="582930"/>
          </a:xfrm>
        </p:spPr>
        <p:txBody>
          <a:bodyPr/>
          <a:lstStyle/>
          <a:p>
            <a:r>
              <a:rPr lang="en-US" sz="2200" dirty="0" smtClean="0"/>
              <a:t>Cyclical: EIA’s non-OECD GDP growth projections were steadily lowered for most of the past two years (from preliminary estimates)</a:t>
            </a:r>
            <a:endParaRPr lang="en-US" sz="2200"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4</a:t>
            </a:fld>
            <a:endParaRPr lang="en-US" dirty="0"/>
          </a:p>
        </p:txBody>
      </p:sp>
      <p:sp>
        <p:nvSpPr>
          <p:cNvPr id="6" name="Text Placeholder 5"/>
          <p:cNvSpPr>
            <a:spLocks noGrp="1"/>
          </p:cNvSpPr>
          <p:nvPr>
            <p:ph type="body" sz="quarter" idx="13"/>
          </p:nvPr>
        </p:nvSpPr>
        <p:spPr>
          <a:xfrm>
            <a:off x="591840" y="890340"/>
            <a:ext cx="5719760" cy="371390"/>
          </a:xfrm>
        </p:spPr>
        <p:txBody>
          <a:bodyPr/>
          <a:lstStyle/>
          <a:p>
            <a:r>
              <a:rPr lang="en-US" sz="1300" dirty="0">
                <a:solidFill>
                  <a:srgbClr val="000000"/>
                </a:solidFill>
              </a:rPr>
              <a:t>c</a:t>
            </a:r>
            <a:r>
              <a:rPr lang="en-US" sz="1300" dirty="0" smtClean="0">
                <a:solidFill>
                  <a:srgbClr val="000000"/>
                </a:solidFill>
              </a:rPr>
              <a:t>hanges in projected </a:t>
            </a:r>
            <a:r>
              <a:rPr lang="en-US" sz="1300" dirty="0">
                <a:solidFill>
                  <a:srgbClr val="000000"/>
                </a:solidFill>
              </a:rPr>
              <a:t>non-OECD </a:t>
            </a:r>
            <a:r>
              <a:rPr lang="en-US" sz="1300" dirty="0" smtClean="0">
                <a:solidFill>
                  <a:srgbClr val="000000"/>
                </a:solidFill>
              </a:rPr>
              <a:t>GDP growth</a:t>
            </a:r>
          </a:p>
          <a:p>
            <a:r>
              <a:rPr lang="en-US" sz="1300" dirty="0" smtClean="0">
                <a:solidFill>
                  <a:srgbClr val="000000"/>
                </a:solidFill>
              </a:rPr>
              <a:t>percent</a:t>
            </a:r>
          </a:p>
        </p:txBody>
      </p:sp>
      <p:sp>
        <p:nvSpPr>
          <p:cNvPr id="9" name="Text Placeholder 7"/>
          <p:cNvSpPr>
            <a:spLocks noGrp="1"/>
          </p:cNvSpPr>
          <p:nvPr>
            <p:ph type="body" sz="quarter" idx="15"/>
          </p:nvPr>
        </p:nvSpPr>
        <p:spPr>
          <a:xfrm>
            <a:off x="600417" y="4129088"/>
            <a:ext cx="8143533" cy="512640"/>
          </a:xfrm>
        </p:spPr>
        <p:txBody>
          <a:bodyPr/>
          <a:lstStyle/>
          <a:p>
            <a:pPr marL="0" indent="0"/>
            <a:r>
              <a:rPr lang="en-US" sz="1100" dirty="0">
                <a:cs typeface="Arial" pitchFamily="34" charset="0"/>
              </a:rPr>
              <a:t>Note: Starting in January of each year, each line shows the expected forecast of GDP growth for the specified calendar year, which tends to move toward the actual realized growth outcome as the year progresses. </a:t>
            </a:r>
            <a:endParaRPr lang="en-US" sz="1100" dirty="0" smtClean="0">
              <a:cs typeface="Arial" pitchFamily="34" charset="0"/>
            </a:endParaRPr>
          </a:p>
          <a:p>
            <a:pPr marL="0" indent="0"/>
            <a:r>
              <a:rPr lang="en-US" sz="1100" dirty="0" smtClean="0"/>
              <a:t>Source: </a:t>
            </a:r>
            <a:r>
              <a:rPr lang="en-US" sz="1100" dirty="0"/>
              <a:t>Energy Information </a:t>
            </a:r>
            <a:r>
              <a:rPr lang="en-US" sz="1100" dirty="0" smtClean="0"/>
              <a:t>Administration,</a:t>
            </a:r>
            <a:r>
              <a:rPr lang="en-US" sz="1100" dirty="0" smtClean="0">
                <a:solidFill>
                  <a:srgbClr val="000000"/>
                </a:solidFill>
              </a:rPr>
              <a:t> </a:t>
            </a:r>
            <a:r>
              <a:rPr lang="en-US" sz="1100" dirty="0">
                <a:solidFill>
                  <a:srgbClr val="000000"/>
                </a:solidFill>
              </a:rPr>
              <a:t>September 2015 Short-term Energy Outlook</a:t>
            </a:r>
          </a:p>
        </p:txBody>
      </p:sp>
      <p:sp>
        <p:nvSpPr>
          <p:cNvPr id="10" name="Footer Placeholder 2"/>
          <p:cNvSpPr>
            <a:spLocks noGrp="1"/>
          </p:cNvSpPr>
          <p:nvPr>
            <p:ph type="ftr" sz="quarter" idx="10"/>
          </p:nvPr>
        </p:nvSpPr>
        <p:spPr>
          <a:xfrm>
            <a:off x="667511" y="4826332"/>
            <a:ext cx="5433038" cy="328979"/>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graphicFrame>
        <p:nvGraphicFramePr>
          <p:cNvPr id="16" name="Chart 15"/>
          <p:cNvGraphicFramePr>
            <a:graphicFrameLocks noGrp="1"/>
          </p:cNvGraphicFramePr>
          <p:nvPr>
            <p:extLst>
              <p:ext uri="{D42A27DB-BD31-4B8C-83A1-F6EECF244321}">
                <p14:modId xmlns:p14="http://schemas.microsoft.com/office/powerpoint/2010/main" val="3179922029"/>
              </p:ext>
            </p:extLst>
          </p:nvPr>
        </p:nvGraphicFramePr>
        <p:xfrm>
          <a:off x="552450" y="1323975"/>
          <a:ext cx="8380927" cy="2799814"/>
        </p:xfrm>
        <a:graphic>
          <a:graphicData uri="http://schemas.openxmlformats.org/drawingml/2006/chart">
            <c:chart xmlns:c="http://schemas.openxmlformats.org/drawingml/2006/chart" xmlns:r="http://schemas.openxmlformats.org/officeDocument/2006/relationships" r:id="rId3"/>
          </a:graphicData>
        </a:graphic>
      </p:graphicFrame>
      <p:grpSp>
        <p:nvGrpSpPr>
          <p:cNvPr id="7" name="Group 6"/>
          <p:cNvGrpSpPr/>
          <p:nvPr/>
        </p:nvGrpSpPr>
        <p:grpSpPr>
          <a:xfrm>
            <a:off x="930369" y="1352551"/>
            <a:ext cx="7055852" cy="1208610"/>
            <a:chOff x="776287" y="1598711"/>
            <a:chExt cx="7209934" cy="1702889"/>
          </a:xfrm>
        </p:grpSpPr>
        <p:sp>
          <p:nvSpPr>
            <p:cNvPr id="3" name="TextBox 2"/>
            <p:cNvSpPr txBox="1"/>
            <p:nvPr/>
          </p:nvSpPr>
          <p:spPr>
            <a:xfrm>
              <a:off x="1990726" y="1687473"/>
              <a:ext cx="704850" cy="423006"/>
            </a:xfrm>
            <a:prstGeom prst="rect">
              <a:avLst/>
            </a:prstGeom>
            <a:noFill/>
          </p:spPr>
          <p:txBody>
            <a:bodyPr wrap="square" rtlCol="0">
              <a:spAutoFit/>
            </a:bodyPr>
            <a:lstStyle/>
            <a:p>
              <a:r>
                <a:rPr lang="en-US" sz="1300" b="1" dirty="0" smtClean="0">
                  <a:solidFill>
                    <a:schemeClr val="accent6">
                      <a:lumMod val="60000"/>
                      <a:lumOff val="40000"/>
                    </a:schemeClr>
                  </a:solidFill>
                </a:rPr>
                <a:t>2014</a:t>
              </a:r>
              <a:endParaRPr lang="en-US" sz="1300" b="1" dirty="0">
                <a:solidFill>
                  <a:schemeClr val="accent6">
                    <a:lumMod val="60000"/>
                    <a:lumOff val="40000"/>
                  </a:schemeClr>
                </a:solidFill>
              </a:endParaRPr>
            </a:p>
          </p:txBody>
        </p:sp>
        <p:sp>
          <p:nvSpPr>
            <p:cNvPr id="12" name="TextBox 11"/>
            <p:cNvSpPr txBox="1"/>
            <p:nvPr/>
          </p:nvSpPr>
          <p:spPr>
            <a:xfrm>
              <a:off x="4932635" y="2074427"/>
              <a:ext cx="704850" cy="423006"/>
            </a:xfrm>
            <a:prstGeom prst="rect">
              <a:avLst/>
            </a:prstGeom>
            <a:noFill/>
          </p:spPr>
          <p:txBody>
            <a:bodyPr wrap="square" rtlCol="0">
              <a:spAutoFit/>
            </a:bodyPr>
            <a:lstStyle/>
            <a:p>
              <a:r>
                <a:rPr lang="en-US" sz="1300" dirty="0" smtClean="0">
                  <a:solidFill>
                    <a:schemeClr val="accent1"/>
                  </a:solidFill>
                </a:rPr>
                <a:t>2015</a:t>
              </a:r>
              <a:endParaRPr lang="en-US" sz="1300" dirty="0">
                <a:solidFill>
                  <a:schemeClr val="accent1"/>
                </a:solidFill>
              </a:endParaRPr>
            </a:p>
          </p:txBody>
        </p:sp>
        <p:sp>
          <p:nvSpPr>
            <p:cNvPr id="14" name="TextBox 13"/>
            <p:cNvSpPr txBox="1"/>
            <p:nvPr/>
          </p:nvSpPr>
          <p:spPr>
            <a:xfrm>
              <a:off x="7281371" y="2298501"/>
              <a:ext cx="704850" cy="423006"/>
            </a:xfrm>
            <a:prstGeom prst="rect">
              <a:avLst/>
            </a:prstGeom>
            <a:noFill/>
          </p:spPr>
          <p:txBody>
            <a:bodyPr wrap="square" rtlCol="0">
              <a:spAutoFit/>
            </a:bodyPr>
            <a:lstStyle/>
            <a:p>
              <a:r>
                <a:rPr lang="en-US" sz="1300" dirty="0" smtClean="0">
                  <a:solidFill>
                    <a:schemeClr val="accent5"/>
                  </a:solidFill>
                </a:rPr>
                <a:t>2016</a:t>
              </a:r>
              <a:endParaRPr lang="en-US" sz="1300" dirty="0">
                <a:solidFill>
                  <a:schemeClr val="accent5"/>
                </a:solidFill>
              </a:endParaRPr>
            </a:p>
          </p:txBody>
        </p:sp>
        <p:sp>
          <p:nvSpPr>
            <p:cNvPr id="5" name="TextBox 4"/>
            <p:cNvSpPr txBox="1"/>
            <p:nvPr/>
          </p:nvSpPr>
          <p:spPr>
            <a:xfrm>
              <a:off x="776287" y="1746112"/>
              <a:ext cx="366713" cy="423006"/>
            </a:xfrm>
            <a:prstGeom prst="rect">
              <a:avLst/>
            </a:prstGeom>
            <a:noFill/>
          </p:spPr>
          <p:txBody>
            <a:bodyPr wrap="square" rtlCol="0">
              <a:spAutoFit/>
            </a:bodyPr>
            <a:lstStyle/>
            <a:p>
              <a:r>
                <a:rPr lang="en-US" sz="1300" b="1" dirty="0" smtClean="0">
                  <a:solidFill>
                    <a:schemeClr val="accent4"/>
                  </a:solidFill>
                </a:rPr>
                <a:t>P</a:t>
              </a:r>
              <a:endParaRPr lang="en-US" sz="1300" b="1" dirty="0">
                <a:solidFill>
                  <a:schemeClr val="accent4"/>
                </a:solidFill>
              </a:endParaRPr>
            </a:p>
          </p:txBody>
        </p:sp>
        <p:sp>
          <p:nvSpPr>
            <p:cNvPr id="15" name="TextBox 14"/>
            <p:cNvSpPr txBox="1"/>
            <p:nvPr/>
          </p:nvSpPr>
          <p:spPr>
            <a:xfrm>
              <a:off x="3700462" y="1598711"/>
              <a:ext cx="366713" cy="423006"/>
            </a:xfrm>
            <a:prstGeom prst="rect">
              <a:avLst/>
            </a:prstGeom>
            <a:noFill/>
          </p:spPr>
          <p:txBody>
            <a:bodyPr wrap="square" rtlCol="0">
              <a:spAutoFit/>
            </a:bodyPr>
            <a:lstStyle/>
            <a:p>
              <a:r>
                <a:rPr lang="en-US" sz="1300" b="1" dirty="0" smtClean="0">
                  <a:solidFill>
                    <a:schemeClr val="accent1"/>
                  </a:solidFill>
                </a:rPr>
                <a:t>P</a:t>
              </a:r>
              <a:endParaRPr lang="en-US" sz="1300" b="1" dirty="0">
                <a:solidFill>
                  <a:schemeClr val="accent1"/>
                </a:solidFill>
              </a:endParaRPr>
            </a:p>
          </p:txBody>
        </p:sp>
        <p:sp>
          <p:nvSpPr>
            <p:cNvPr id="18" name="TextBox 17"/>
            <p:cNvSpPr txBox="1"/>
            <p:nvPr/>
          </p:nvSpPr>
          <p:spPr>
            <a:xfrm>
              <a:off x="6598442" y="1995250"/>
              <a:ext cx="366713" cy="423006"/>
            </a:xfrm>
            <a:prstGeom prst="rect">
              <a:avLst/>
            </a:prstGeom>
            <a:noFill/>
          </p:spPr>
          <p:txBody>
            <a:bodyPr wrap="square" rtlCol="0">
              <a:spAutoFit/>
            </a:bodyPr>
            <a:lstStyle/>
            <a:p>
              <a:r>
                <a:rPr lang="en-US" sz="1300" b="1" dirty="0" smtClean="0">
                  <a:solidFill>
                    <a:schemeClr val="accent5"/>
                  </a:solidFill>
                </a:rPr>
                <a:t>P</a:t>
              </a:r>
              <a:endParaRPr lang="en-US" sz="1300" b="1" dirty="0">
                <a:solidFill>
                  <a:schemeClr val="accent5"/>
                </a:solidFill>
              </a:endParaRPr>
            </a:p>
          </p:txBody>
        </p:sp>
        <p:sp>
          <p:nvSpPr>
            <p:cNvPr id="20" name="TextBox 19"/>
            <p:cNvSpPr txBox="1"/>
            <p:nvPr/>
          </p:nvSpPr>
          <p:spPr>
            <a:xfrm>
              <a:off x="959643" y="2878593"/>
              <a:ext cx="1878807" cy="423007"/>
            </a:xfrm>
            <a:prstGeom prst="rect">
              <a:avLst/>
            </a:prstGeom>
            <a:noFill/>
          </p:spPr>
          <p:txBody>
            <a:bodyPr wrap="square" rtlCol="0">
              <a:spAutoFit/>
            </a:bodyPr>
            <a:lstStyle/>
            <a:p>
              <a:r>
                <a:rPr lang="en-US" sz="1300" dirty="0" smtClean="0"/>
                <a:t>P = Preliminary</a:t>
              </a:r>
            </a:p>
          </p:txBody>
        </p:sp>
      </p:grpSp>
    </p:spTree>
    <p:extLst>
      <p:ext uri="{BB962C8B-B14F-4D97-AF65-F5344CB8AC3E}">
        <p14:creationId xmlns:p14="http://schemas.microsoft.com/office/powerpoint/2010/main" val="771575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150114"/>
            <a:ext cx="8046720" cy="582930"/>
          </a:xfrm>
        </p:spPr>
        <p:txBody>
          <a:bodyPr/>
          <a:lstStyle/>
          <a:p>
            <a:r>
              <a:rPr lang="en-US" sz="2200" dirty="0" smtClean="0"/>
              <a:t>Cyclical: Employment growth in OECD countries is another important contributing factor for gasoline consumption</a:t>
            </a:r>
            <a:endParaRPr lang="en-US" sz="2200"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5</a:t>
            </a:fld>
            <a:endParaRPr lang="en-US" dirty="0"/>
          </a:p>
        </p:txBody>
      </p:sp>
      <p:sp>
        <p:nvSpPr>
          <p:cNvPr id="6" name="Text Placeholder 5"/>
          <p:cNvSpPr>
            <a:spLocks noGrp="1"/>
          </p:cNvSpPr>
          <p:nvPr>
            <p:ph type="body" sz="quarter" idx="13"/>
          </p:nvPr>
        </p:nvSpPr>
        <p:spPr>
          <a:xfrm>
            <a:off x="640080" y="824484"/>
            <a:ext cx="4005072" cy="411480"/>
          </a:xfrm>
        </p:spPr>
        <p:txBody>
          <a:bodyPr/>
          <a:lstStyle/>
          <a:p>
            <a:r>
              <a:rPr lang="en-US" sz="1300" dirty="0" smtClean="0"/>
              <a:t>employment </a:t>
            </a:r>
          </a:p>
          <a:p>
            <a:r>
              <a:rPr lang="en-US" sz="1300" dirty="0" smtClean="0"/>
              <a:t>indexed </a:t>
            </a:r>
            <a:r>
              <a:rPr lang="en-US" sz="1300" dirty="0"/>
              <a:t>to </a:t>
            </a:r>
            <a:r>
              <a:rPr lang="en-US" sz="1300" dirty="0" smtClean="0"/>
              <a:t>2010</a:t>
            </a:r>
            <a:endParaRPr lang="en-US" sz="1300" dirty="0"/>
          </a:p>
        </p:txBody>
      </p:sp>
      <p:sp>
        <p:nvSpPr>
          <p:cNvPr id="5" name="Text Placeholder 4"/>
          <p:cNvSpPr>
            <a:spLocks noGrp="1"/>
          </p:cNvSpPr>
          <p:nvPr>
            <p:ph type="body" sz="quarter" idx="15"/>
          </p:nvPr>
        </p:nvSpPr>
        <p:spPr/>
        <p:txBody>
          <a:bodyPr/>
          <a:lstStyle/>
          <a:p>
            <a:r>
              <a:rPr lang="en-US" sz="1100" dirty="0"/>
              <a:t>Source: IHS Global </a:t>
            </a:r>
            <a:r>
              <a:rPr lang="en-US" sz="1100" dirty="0" smtClean="0"/>
              <a:t>Insight</a:t>
            </a:r>
            <a:endParaRPr lang="en-US" sz="1100" dirty="0"/>
          </a:p>
        </p:txBody>
      </p:sp>
      <p:sp>
        <p:nvSpPr>
          <p:cNvPr id="8" name="Footer Placeholder 2"/>
          <p:cNvSpPr>
            <a:spLocks noGrp="1"/>
          </p:cNvSpPr>
          <p:nvPr>
            <p:ph type="ftr" sz="quarter" idx="10"/>
          </p:nvPr>
        </p:nvSpPr>
        <p:spPr>
          <a:xfrm>
            <a:off x="667511" y="4846803"/>
            <a:ext cx="5433038" cy="308508"/>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pic>
        <p:nvPicPr>
          <p:cNvPr id="1026" name="Picture 2"/>
          <p:cNvPicPr>
            <a:picLocks noGrp="1" noChangeAspect="1" noChangeArrowheads="1"/>
          </p:cNvPicPr>
          <p:nvPr>
            <p:ph type="chart" sz="quarter" idx="12"/>
          </p:nvPr>
        </p:nvPicPr>
        <p:blipFill>
          <a:blip r:embed="rId3">
            <a:extLst>
              <a:ext uri="{28A0092B-C50C-407E-A947-70E740481C1C}">
                <a14:useLocalDpi xmlns:a14="http://schemas.microsoft.com/office/drawing/2010/main" val="0"/>
              </a:ext>
            </a:extLst>
          </a:blip>
          <a:srcRect/>
          <a:stretch>
            <a:fillRect/>
          </a:stretch>
        </p:blipFill>
        <p:spPr bwMode="auto">
          <a:xfrm>
            <a:off x="639763" y="1231739"/>
            <a:ext cx="7947025" cy="3111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7261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216789"/>
            <a:ext cx="8046720" cy="830962"/>
          </a:xfrm>
        </p:spPr>
        <p:txBody>
          <a:bodyPr/>
          <a:lstStyle/>
          <a:p>
            <a:r>
              <a:rPr lang="en-US" sz="2200" dirty="0" smtClean="0"/>
              <a:t>Structural: U.S. light-duty vehicle stock fuel economy continues to rise while annual vehicle miles per driver remain below 2000 levels despite rising number of licensed drivers</a:t>
            </a:r>
            <a:endParaRPr lang="en-US" sz="2200" dirty="0">
              <a:solidFill>
                <a:srgbClr val="FF0000"/>
              </a:solidFill>
            </a:endParaRPr>
          </a:p>
        </p:txBody>
      </p:sp>
      <p:sp>
        <p:nvSpPr>
          <p:cNvPr id="27" name="Rounded Rectangle 26"/>
          <p:cNvSpPr/>
          <p:nvPr/>
        </p:nvSpPr>
        <p:spPr bwMode="auto">
          <a:xfrm>
            <a:off x="7824071" y="1848022"/>
            <a:ext cx="460774" cy="2285828"/>
          </a:xfrm>
          <a:prstGeom prst="roundRect">
            <a:avLst>
              <a:gd name="adj" fmla="val 0"/>
            </a:avLst>
          </a:pr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a:solidFill>
                <a:srgbClr val="0096D7">
                  <a:lumMod val="20000"/>
                  <a:lumOff val="80000"/>
                </a:srgbClr>
              </a:solidFill>
              <a:ea typeface="ＭＳ Ｐゴシック" pitchFamily="-112" charset="-128"/>
              <a:cs typeface="ＭＳ Ｐゴシック" pitchFamily="-112" charset="-128"/>
            </a:endParaRPr>
          </a:p>
        </p:txBody>
      </p:sp>
      <p:sp>
        <p:nvSpPr>
          <p:cNvPr id="3" name="Slide Number Placeholder 2"/>
          <p:cNvSpPr>
            <a:spLocks noGrp="1"/>
          </p:cNvSpPr>
          <p:nvPr>
            <p:ph type="sldNum" sz="quarter" idx="10"/>
          </p:nvPr>
        </p:nvSpPr>
        <p:spPr/>
        <p:txBody>
          <a:bodyPr/>
          <a:lstStyle/>
          <a:p>
            <a:fld id="{2D80C5C9-96E0-47EC-B500-37C5FE284639}" type="slidenum">
              <a:rPr lang="en-US" smtClean="0"/>
              <a:pPr/>
              <a:t>6</a:t>
            </a:fld>
            <a:endParaRPr lang="en-US" dirty="0"/>
          </a:p>
        </p:txBody>
      </p:sp>
      <p:sp>
        <p:nvSpPr>
          <p:cNvPr id="6" name="Text Placeholder 5"/>
          <p:cNvSpPr>
            <a:spLocks noGrp="1"/>
          </p:cNvSpPr>
          <p:nvPr>
            <p:ph type="body" sz="quarter" idx="13"/>
          </p:nvPr>
        </p:nvSpPr>
        <p:spPr>
          <a:xfrm>
            <a:off x="657225" y="1195387"/>
            <a:ext cx="4130040" cy="353267"/>
          </a:xfrm>
        </p:spPr>
        <p:txBody>
          <a:bodyPr/>
          <a:lstStyle/>
          <a:p>
            <a:r>
              <a:rPr lang="en-US" sz="1300" dirty="0" smtClean="0"/>
              <a:t>U.S. transportation indicators</a:t>
            </a:r>
          </a:p>
          <a:p>
            <a:r>
              <a:rPr lang="en-US" sz="1300" dirty="0" smtClean="0"/>
              <a:t>indexed to 2000</a:t>
            </a:r>
            <a:endParaRPr lang="en-US" sz="1300" dirty="0"/>
          </a:p>
        </p:txBody>
      </p:sp>
      <p:sp>
        <p:nvSpPr>
          <p:cNvPr id="8" name="Text Placeholder 7"/>
          <p:cNvSpPr>
            <a:spLocks noGrp="1"/>
          </p:cNvSpPr>
          <p:nvPr>
            <p:ph type="body" sz="quarter" idx="15"/>
          </p:nvPr>
        </p:nvSpPr>
        <p:spPr>
          <a:xfrm>
            <a:off x="638176" y="4464844"/>
            <a:ext cx="7943849" cy="202406"/>
          </a:xfrm>
        </p:spPr>
        <p:txBody>
          <a:bodyPr/>
          <a:lstStyle/>
          <a:p>
            <a:r>
              <a:rPr lang="en-US" sz="1100" i="1" dirty="0" smtClean="0"/>
              <a:t>Source: Annual Energy Outlook 2015, Reference case</a:t>
            </a:r>
            <a:endParaRPr lang="en-US" sz="1100" i="1" dirty="0"/>
          </a:p>
        </p:txBody>
      </p:sp>
      <p:sp>
        <p:nvSpPr>
          <p:cNvPr id="10" name="TextBox 9"/>
          <p:cNvSpPr txBox="1"/>
          <p:nvPr/>
        </p:nvSpPr>
        <p:spPr bwMode="auto">
          <a:xfrm>
            <a:off x="4478868" y="2717800"/>
            <a:ext cx="65" cy="292388"/>
          </a:xfrm>
          <a:prstGeom prst="rect">
            <a:avLst/>
          </a:prstGeom>
          <a:noFill/>
          <a:ln w="9525">
            <a:noFill/>
            <a:miter lim="800000"/>
            <a:headEnd/>
            <a:tailEnd/>
          </a:ln>
        </p:spPr>
        <p:txBody>
          <a:bodyPr wrap="none" lIns="0" tIns="0" rIns="0" rtlCol="0">
            <a:prstTxWarp prst="textNoShape">
              <a:avLst/>
            </a:prstTxWarp>
            <a:spAutoFit/>
          </a:bodyPr>
          <a:lstStyle/>
          <a:p>
            <a:pPr eaLnBrk="0" hangingPunct="0"/>
            <a:endParaRPr lang="en-US" sz="1600" i="1" dirty="0" smtClean="0">
              <a:solidFill>
                <a:srgbClr val="333333"/>
              </a:solidFill>
              <a:latin typeface="Times New Roman" charset="0"/>
              <a:ea typeface="Times New Roman" charset="0"/>
              <a:cs typeface="Times New Roman" charset="0"/>
            </a:endParaRPr>
          </a:p>
        </p:txBody>
      </p:sp>
      <p:cxnSp>
        <p:nvCxnSpPr>
          <p:cNvPr id="7" name="Straight Connector 6"/>
          <p:cNvCxnSpPr/>
          <p:nvPr/>
        </p:nvCxnSpPr>
        <p:spPr bwMode="auto">
          <a:xfrm>
            <a:off x="1213485" y="2839036"/>
            <a:ext cx="707136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Footer Placeholder 2"/>
          <p:cNvSpPr>
            <a:spLocks noGrp="1"/>
          </p:cNvSpPr>
          <p:nvPr>
            <p:ph type="ftr" sz="quarter" idx="10"/>
          </p:nvPr>
        </p:nvSpPr>
        <p:spPr>
          <a:xfrm>
            <a:off x="667512" y="4790364"/>
            <a:ext cx="5528839" cy="298272"/>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grpSp>
        <p:nvGrpSpPr>
          <p:cNvPr id="4" name="Group 3"/>
          <p:cNvGrpSpPr/>
          <p:nvPr/>
        </p:nvGrpSpPr>
        <p:grpSpPr>
          <a:xfrm>
            <a:off x="5168632" y="1537214"/>
            <a:ext cx="3251470" cy="1980035"/>
            <a:chOff x="5168631" y="1436562"/>
            <a:chExt cx="3013719" cy="2986871"/>
          </a:xfrm>
        </p:grpSpPr>
        <p:sp>
          <p:nvSpPr>
            <p:cNvPr id="17" name="TextBox 16"/>
            <p:cNvSpPr txBox="1"/>
            <p:nvPr/>
          </p:nvSpPr>
          <p:spPr bwMode="auto">
            <a:xfrm>
              <a:off x="5577056" y="3828398"/>
              <a:ext cx="2144818" cy="595035"/>
            </a:xfrm>
            <a:prstGeom prst="rect">
              <a:avLst/>
            </a:prstGeom>
            <a:noFill/>
            <a:ln w="9525">
              <a:noFill/>
              <a:miter lim="800000"/>
              <a:headEnd/>
              <a:tailEnd/>
            </a:ln>
          </p:spPr>
          <p:txBody>
            <a:bodyPr wrap="none" lIns="0" tIns="0" rIns="0" rtlCol="0">
              <a:prstTxWarp prst="textNoShape">
                <a:avLst/>
              </a:prstTxWarp>
              <a:spAutoFit/>
            </a:bodyPr>
            <a:lstStyle/>
            <a:p>
              <a:pPr algn="ctr" eaLnBrk="0" hangingPunct="0"/>
              <a:r>
                <a:rPr lang="en-US" sz="1300" dirty="0">
                  <a:solidFill>
                    <a:schemeClr val="accent5"/>
                  </a:solidFill>
                  <a:ea typeface="Times New Roman" charset="0"/>
                  <a:cs typeface="Times New Roman" charset="0"/>
                </a:rPr>
                <a:t>a</a:t>
              </a:r>
              <a:r>
                <a:rPr lang="en-US" sz="1300" dirty="0" smtClean="0">
                  <a:solidFill>
                    <a:schemeClr val="accent5"/>
                  </a:solidFill>
                  <a:ea typeface="Times New Roman" charset="0"/>
                  <a:cs typeface="Times New Roman" charset="0"/>
                </a:rPr>
                <a:t>nnual vehicle miles traveled</a:t>
              </a:r>
            </a:p>
            <a:p>
              <a:pPr algn="ctr" eaLnBrk="0" hangingPunct="0"/>
              <a:r>
                <a:rPr lang="en-US" sz="1300" dirty="0">
                  <a:solidFill>
                    <a:schemeClr val="accent5"/>
                  </a:solidFill>
                  <a:ea typeface="Times New Roman" charset="0"/>
                  <a:cs typeface="Times New Roman" charset="0"/>
                </a:rPr>
                <a:t>p</a:t>
              </a:r>
              <a:r>
                <a:rPr lang="en-US" sz="1300" dirty="0" smtClean="0">
                  <a:solidFill>
                    <a:schemeClr val="accent5"/>
                  </a:solidFill>
                  <a:ea typeface="Times New Roman" charset="0"/>
                  <a:cs typeface="Times New Roman" charset="0"/>
                </a:rPr>
                <a:t>er licensed driver</a:t>
              </a:r>
            </a:p>
          </p:txBody>
        </p:sp>
        <p:sp>
          <p:nvSpPr>
            <p:cNvPr id="18" name="TextBox 17"/>
            <p:cNvSpPr txBox="1"/>
            <p:nvPr/>
          </p:nvSpPr>
          <p:spPr bwMode="auto">
            <a:xfrm>
              <a:off x="6706726" y="2775153"/>
              <a:ext cx="1429879" cy="595035"/>
            </a:xfrm>
            <a:prstGeom prst="rect">
              <a:avLst/>
            </a:prstGeom>
            <a:noFill/>
            <a:ln w="9525">
              <a:noFill/>
              <a:miter lim="800000"/>
              <a:headEnd/>
              <a:tailEnd/>
            </a:ln>
          </p:spPr>
          <p:txBody>
            <a:bodyPr wrap="none" lIns="0" tIns="0" rIns="0" rtlCol="0">
              <a:prstTxWarp prst="textNoShape">
                <a:avLst/>
              </a:prstTxWarp>
              <a:spAutoFit/>
            </a:bodyPr>
            <a:lstStyle/>
            <a:p>
              <a:pPr algn="ctr" eaLnBrk="0" hangingPunct="0"/>
              <a:r>
                <a:rPr lang="en-US" sz="1300" dirty="0">
                  <a:solidFill>
                    <a:schemeClr val="accent1"/>
                  </a:solidFill>
                  <a:ea typeface="Times New Roman" charset="0"/>
                  <a:cs typeface="Times New Roman" charset="0"/>
                </a:rPr>
                <a:t>l</a:t>
              </a:r>
              <a:r>
                <a:rPr lang="en-US" sz="1300" dirty="0" smtClean="0">
                  <a:solidFill>
                    <a:schemeClr val="accent1"/>
                  </a:solidFill>
                  <a:ea typeface="Times New Roman" charset="0"/>
                  <a:cs typeface="Times New Roman" charset="0"/>
                </a:rPr>
                <a:t>ight-duty vehicle</a:t>
              </a:r>
            </a:p>
            <a:p>
              <a:pPr algn="ctr" eaLnBrk="0" hangingPunct="0"/>
              <a:r>
                <a:rPr lang="en-US" sz="1300" dirty="0">
                  <a:solidFill>
                    <a:schemeClr val="accent1"/>
                  </a:solidFill>
                  <a:ea typeface="Times New Roman" charset="0"/>
                  <a:cs typeface="Times New Roman" charset="0"/>
                </a:rPr>
                <a:t>s</a:t>
              </a:r>
              <a:r>
                <a:rPr lang="en-US" sz="1300" dirty="0" smtClean="0">
                  <a:solidFill>
                    <a:schemeClr val="accent1"/>
                  </a:solidFill>
                  <a:ea typeface="Times New Roman" charset="0"/>
                  <a:cs typeface="Times New Roman" charset="0"/>
                </a:rPr>
                <a:t>tock fuel economy</a:t>
              </a:r>
            </a:p>
          </p:txBody>
        </p:sp>
        <p:sp>
          <p:nvSpPr>
            <p:cNvPr id="29" name="TextBox 28"/>
            <p:cNvSpPr txBox="1"/>
            <p:nvPr/>
          </p:nvSpPr>
          <p:spPr bwMode="auto">
            <a:xfrm>
              <a:off x="7494662" y="1436562"/>
              <a:ext cx="687688" cy="328294"/>
            </a:xfrm>
            <a:prstGeom prst="rect">
              <a:avLst/>
            </a:prstGeom>
            <a:noFill/>
            <a:ln w="9525">
              <a:noFill/>
              <a:miter lim="800000"/>
              <a:headEnd/>
              <a:tailEnd/>
            </a:ln>
          </p:spPr>
          <p:txBody>
            <a:bodyPr wrap="none" lIns="0" tIns="0" rIns="0" rtlCol="0">
              <a:prstTxWarp prst="textNoShape">
                <a:avLst/>
              </a:prstTxWarp>
              <a:spAutoFit/>
            </a:bodyPr>
            <a:lstStyle/>
            <a:p>
              <a:pPr algn="ctr" eaLnBrk="0" hangingPunct="0"/>
              <a:r>
                <a:rPr lang="en-US" sz="1300" dirty="0" smtClean="0">
                  <a:solidFill>
                    <a:schemeClr val="accent3"/>
                  </a:solidFill>
                  <a:ea typeface="Times New Roman" charset="0"/>
                  <a:cs typeface="Times New Roman" charset="0"/>
                </a:rPr>
                <a:t>projected</a:t>
              </a:r>
            </a:p>
          </p:txBody>
        </p:sp>
        <p:sp>
          <p:nvSpPr>
            <p:cNvPr id="15" name="TextBox 14"/>
            <p:cNvSpPr txBox="1"/>
            <p:nvPr/>
          </p:nvSpPr>
          <p:spPr bwMode="auto">
            <a:xfrm>
              <a:off x="5168631" y="2095321"/>
              <a:ext cx="1987724" cy="328295"/>
            </a:xfrm>
            <a:prstGeom prst="rect">
              <a:avLst/>
            </a:prstGeom>
            <a:noFill/>
            <a:ln w="9525">
              <a:noFill/>
              <a:miter lim="800000"/>
              <a:headEnd/>
              <a:tailEnd/>
            </a:ln>
          </p:spPr>
          <p:txBody>
            <a:bodyPr wrap="none" lIns="0" tIns="0" rIns="0" rtlCol="0">
              <a:prstTxWarp prst="textNoShape">
                <a:avLst/>
              </a:prstTxWarp>
              <a:spAutoFit/>
            </a:bodyPr>
            <a:lstStyle/>
            <a:p>
              <a:pPr algn="ctr" eaLnBrk="0" hangingPunct="0"/>
              <a:r>
                <a:rPr lang="en-US" sz="1300" dirty="0" smtClean="0">
                  <a:solidFill>
                    <a:schemeClr val="accent2"/>
                  </a:solidFill>
                  <a:ea typeface="Times New Roman" charset="0"/>
                  <a:cs typeface="Times New Roman" charset="0"/>
                </a:rPr>
                <a:t>Number of licensed drivers</a:t>
              </a:r>
            </a:p>
          </p:txBody>
        </p:sp>
      </p:grpSp>
      <p:graphicFrame>
        <p:nvGraphicFramePr>
          <p:cNvPr id="9" name="Chart Placeholder 8"/>
          <p:cNvGraphicFramePr>
            <a:graphicFrameLocks noGrp="1"/>
          </p:cNvGraphicFramePr>
          <p:nvPr>
            <p:ph type="chart" sz="quarter" idx="12"/>
            <p:extLst>
              <p:ext uri="{D42A27DB-BD31-4B8C-83A1-F6EECF244321}">
                <p14:modId xmlns:p14="http://schemas.microsoft.com/office/powerpoint/2010/main" val="3900423600"/>
              </p:ext>
            </p:extLst>
          </p:nvPr>
        </p:nvGraphicFramePr>
        <p:xfrm>
          <a:off x="571579" y="1691539"/>
          <a:ext cx="8172371" cy="2718535"/>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p:cNvSpPr txBox="1"/>
          <p:nvPr/>
        </p:nvSpPr>
        <p:spPr bwMode="auto">
          <a:xfrm>
            <a:off x="1213485" y="1690314"/>
            <a:ext cx="3036283" cy="784830"/>
          </a:xfrm>
          <a:prstGeom prst="rect">
            <a:avLst/>
          </a:prstGeom>
          <a:solidFill>
            <a:schemeClr val="bg1"/>
          </a:solidFill>
          <a:ln w="9525">
            <a:solidFill>
              <a:schemeClr val="tx1"/>
            </a:solidFill>
            <a:miter lim="800000"/>
            <a:headEnd/>
            <a:tailEnd/>
          </a:ln>
        </p:spPr>
        <p:txBody>
          <a:bodyPr wrap="square" lIns="0" tIns="0" rIns="0" rtlCol="0">
            <a:prstTxWarp prst="textNoShape">
              <a:avLst/>
            </a:prstTxWarp>
            <a:spAutoFit/>
          </a:bodyPr>
          <a:lstStyle/>
          <a:p>
            <a:pPr eaLnBrk="0" hangingPunct="0"/>
            <a:r>
              <a:rPr lang="en-US" sz="1200" dirty="0">
                <a:solidFill>
                  <a:srgbClr val="333333"/>
                </a:solidFill>
                <a:ea typeface="Times New Roman" charset="0"/>
                <a:cs typeface="Times New Roman" charset="0"/>
              </a:rPr>
              <a:t>	</a:t>
            </a:r>
            <a:r>
              <a:rPr lang="en-US" sz="1200" dirty="0" smtClean="0">
                <a:solidFill>
                  <a:srgbClr val="333333"/>
                </a:solidFill>
                <a:ea typeface="Times New Roman" charset="0"/>
                <a:cs typeface="Times New Roman" charset="0"/>
              </a:rPr>
              <a:t>               	 </a:t>
            </a:r>
            <a:r>
              <a:rPr lang="en-US" sz="1200" u="sng" dirty="0" smtClean="0">
                <a:solidFill>
                  <a:srgbClr val="333333"/>
                </a:solidFill>
                <a:ea typeface="Times New Roman" charset="0"/>
                <a:cs typeface="Times New Roman" charset="0"/>
              </a:rPr>
              <a:t>2000</a:t>
            </a:r>
            <a:r>
              <a:rPr lang="en-US" sz="1200" dirty="0" smtClean="0">
                <a:solidFill>
                  <a:srgbClr val="333333"/>
                </a:solidFill>
                <a:ea typeface="Times New Roman" charset="0"/>
                <a:cs typeface="Times New Roman" charset="0"/>
              </a:rPr>
              <a:t>      </a:t>
            </a:r>
            <a:r>
              <a:rPr lang="en-US" sz="1200" u="sng" dirty="0" smtClean="0">
                <a:solidFill>
                  <a:srgbClr val="333333"/>
                </a:solidFill>
                <a:ea typeface="Times New Roman" charset="0"/>
                <a:cs typeface="Times New Roman" charset="0"/>
              </a:rPr>
              <a:t>2015</a:t>
            </a:r>
          </a:p>
          <a:p>
            <a:pPr eaLnBrk="0" hangingPunct="0"/>
            <a:r>
              <a:rPr lang="en-US" sz="1200" dirty="0" smtClean="0">
                <a:solidFill>
                  <a:srgbClr val="333333"/>
                </a:solidFill>
                <a:ea typeface="Times New Roman" charset="0"/>
                <a:cs typeface="Times New Roman" charset="0"/>
              </a:rPr>
              <a:t> fuel economy (mpg)  	  19.8       22.6</a:t>
            </a:r>
            <a:endParaRPr lang="en-US" sz="1200" dirty="0">
              <a:solidFill>
                <a:srgbClr val="333333"/>
              </a:solidFill>
              <a:ea typeface="Times New Roman" charset="0"/>
              <a:cs typeface="Times New Roman" charset="0"/>
            </a:endParaRPr>
          </a:p>
          <a:p>
            <a:pPr eaLnBrk="0" hangingPunct="0"/>
            <a:r>
              <a:rPr lang="en-US" sz="1200" dirty="0" smtClean="0">
                <a:solidFill>
                  <a:srgbClr val="333333"/>
                </a:solidFill>
                <a:ea typeface="Times New Roman" charset="0"/>
                <a:cs typeface="Times New Roman" charset="0"/>
              </a:rPr>
              <a:t> VMT per driver (thousand)  12.4       12.3</a:t>
            </a:r>
          </a:p>
          <a:p>
            <a:pPr eaLnBrk="0" hangingPunct="0"/>
            <a:r>
              <a:rPr lang="en-US" sz="1200" dirty="0" smtClean="0">
                <a:solidFill>
                  <a:srgbClr val="333333"/>
                </a:solidFill>
                <a:ea typeface="Times New Roman" charset="0"/>
                <a:cs typeface="Times New Roman" charset="0"/>
              </a:rPr>
              <a:t> # licensed drivers (million)   190        222</a:t>
            </a:r>
          </a:p>
        </p:txBody>
      </p:sp>
    </p:spTree>
    <p:extLst>
      <p:ext uri="{BB962C8B-B14F-4D97-AF65-F5344CB8AC3E}">
        <p14:creationId xmlns:p14="http://schemas.microsoft.com/office/powerpoint/2010/main" val="357305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185738"/>
            <a:ext cx="8192716" cy="650081"/>
          </a:xfrm>
        </p:spPr>
        <p:txBody>
          <a:bodyPr/>
          <a:lstStyle/>
          <a:p>
            <a:r>
              <a:rPr lang="en-US" sz="2200" dirty="0" smtClean="0"/>
              <a:t>Structural: Policies have also had an impact on recent global oil demand growth</a:t>
            </a:r>
            <a:endParaRPr lang="en-US" sz="2200" dirty="0"/>
          </a:p>
        </p:txBody>
      </p:sp>
      <p:sp>
        <p:nvSpPr>
          <p:cNvPr id="3" name="Slide Number Placeholder 2"/>
          <p:cNvSpPr>
            <a:spLocks noGrp="1"/>
          </p:cNvSpPr>
          <p:nvPr>
            <p:ph type="sldNum" sz="quarter" idx="10"/>
          </p:nvPr>
        </p:nvSpPr>
        <p:spPr/>
        <p:txBody>
          <a:bodyPr/>
          <a:lstStyle/>
          <a:p>
            <a:fld id="{2D80C5C9-96E0-47EC-B500-37C5FE284639}" type="slidenum">
              <a:rPr lang="en-US" smtClean="0"/>
              <a:pPr/>
              <a:t>7</a:t>
            </a:fld>
            <a:endParaRPr lang="en-US" dirty="0"/>
          </a:p>
        </p:txBody>
      </p:sp>
      <p:sp>
        <p:nvSpPr>
          <p:cNvPr id="4" name="Text Placeholder 3"/>
          <p:cNvSpPr>
            <a:spLocks noGrp="1"/>
          </p:cNvSpPr>
          <p:nvPr>
            <p:ph type="body" sz="quarter" idx="12"/>
          </p:nvPr>
        </p:nvSpPr>
        <p:spPr>
          <a:xfrm>
            <a:off x="571500" y="935831"/>
            <a:ext cx="8047409" cy="3257551"/>
          </a:xfrm>
        </p:spPr>
        <p:txBody>
          <a:bodyPr/>
          <a:lstStyle/>
          <a:p>
            <a:r>
              <a:rPr lang="en-US" sz="2000" dirty="0" smtClean="0"/>
              <a:t>Adoption </a:t>
            </a:r>
            <a:r>
              <a:rPr lang="en-US" sz="2000" dirty="0"/>
              <a:t>and increases in </a:t>
            </a:r>
            <a:r>
              <a:rPr lang="en-US" sz="2000" dirty="0" smtClean="0"/>
              <a:t>CAFE standards</a:t>
            </a:r>
          </a:p>
          <a:p>
            <a:r>
              <a:rPr lang="en-US" sz="2000" dirty="0" smtClean="0"/>
              <a:t>European </a:t>
            </a:r>
            <a:r>
              <a:rPr lang="en-US" sz="2000" dirty="0"/>
              <a:t>fuel tax and diesel-friendly </a:t>
            </a:r>
            <a:r>
              <a:rPr lang="en-US" sz="2000" dirty="0" smtClean="0"/>
              <a:t>policies</a:t>
            </a:r>
          </a:p>
          <a:p>
            <a:r>
              <a:rPr lang="en-US" sz="2000" dirty="0" smtClean="0"/>
              <a:t>Biofuel policies in the U.S. and Brazil</a:t>
            </a:r>
          </a:p>
          <a:p>
            <a:pPr>
              <a:spcBef>
                <a:spcPts val="300"/>
              </a:spcBef>
              <a:spcAft>
                <a:spcPts val="300"/>
              </a:spcAft>
            </a:pPr>
            <a:endParaRPr lang="en-US" dirty="0" smtClean="0"/>
          </a:p>
        </p:txBody>
      </p:sp>
      <p:sp>
        <p:nvSpPr>
          <p:cNvPr id="6" name="Footer Placeholder 2"/>
          <p:cNvSpPr>
            <a:spLocks noGrp="1"/>
          </p:cNvSpPr>
          <p:nvPr>
            <p:ph type="ftr" sz="quarter" idx="10"/>
          </p:nvPr>
        </p:nvSpPr>
        <p:spPr>
          <a:xfrm>
            <a:off x="667512" y="4790364"/>
            <a:ext cx="5392095" cy="298272"/>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Tree>
    <p:extLst>
      <p:ext uri="{BB962C8B-B14F-4D97-AF65-F5344CB8AC3E}">
        <p14:creationId xmlns:p14="http://schemas.microsoft.com/office/powerpoint/2010/main" val="1431785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746" y="1531834"/>
            <a:ext cx="8220430" cy="1004198"/>
          </a:xfrm>
        </p:spPr>
        <p:txBody>
          <a:bodyPr/>
          <a:lstStyle/>
          <a:p>
            <a:pPr lvl="0" algn="ctr"/>
            <a:r>
              <a:rPr lang="en-US" sz="4000" dirty="0"/>
              <a:t>How is demand growth changing in developing countries?</a:t>
            </a:r>
          </a:p>
        </p:txBody>
      </p:sp>
      <p:sp>
        <p:nvSpPr>
          <p:cNvPr id="3" name="Slide Number Placeholder 2"/>
          <p:cNvSpPr>
            <a:spLocks noGrp="1"/>
          </p:cNvSpPr>
          <p:nvPr>
            <p:ph type="sldNum" sz="quarter" idx="10"/>
          </p:nvPr>
        </p:nvSpPr>
        <p:spPr/>
        <p:txBody>
          <a:bodyPr/>
          <a:lstStyle/>
          <a:p>
            <a:fld id="{2D80C5C9-96E0-47EC-B500-37C5FE284639}" type="slidenum">
              <a:rPr lang="en-US" smtClean="0"/>
              <a:pPr/>
              <a:t>8</a:t>
            </a:fld>
            <a:endParaRPr lang="en-US" dirty="0"/>
          </a:p>
        </p:txBody>
      </p:sp>
      <p:sp>
        <p:nvSpPr>
          <p:cNvPr id="5" name="Footer Placeholder 2"/>
          <p:cNvSpPr>
            <a:spLocks noGrp="1"/>
          </p:cNvSpPr>
          <p:nvPr>
            <p:ph type="ftr" sz="quarter" idx="10"/>
          </p:nvPr>
        </p:nvSpPr>
        <p:spPr>
          <a:xfrm>
            <a:off x="667511" y="4793742"/>
            <a:ext cx="5533264" cy="294894"/>
          </a:xfrm>
        </p:spPr>
        <p:txBody>
          <a:bodyPr/>
          <a:lstStyle/>
          <a:p>
            <a:pPr algn="l"/>
            <a:r>
              <a:rPr lang="en-US" i="0" dirty="0" smtClean="0">
                <a:solidFill>
                  <a:schemeClr val="bg1"/>
                </a:solidFill>
                <a:latin typeface="+mn-lt"/>
              </a:rPr>
              <a:t>Oil &amp; Money Conference | How Much Will Low Prices Stimulate Oil Demand?  October 6, 2015</a:t>
            </a:r>
            <a:endParaRPr lang="en-US" i="0" dirty="0">
              <a:solidFill>
                <a:schemeClr val="bg1"/>
              </a:solidFill>
              <a:latin typeface="+mn-lt"/>
            </a:endParaRPr>
          </a:p>
        </p:txBody>
      </p:sp>
    </p:spTree>
    <p:extLst>
      <p:ext uri="{BB962C8B-B14F-4D97-AF65-F5344CB8AC3E}">
        <p14:creationId xmlns:p14="http://schemas.microsoft.com/office/powerpoint/2010/main" val="4197694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Placeholder 17"/>
          <p:cNvGraphicFramePr>
            <a:graphicFrameLocks noGrp="1"/>
          </p:cNvGraphicFramePr>
          <p:nvPr>
            <p:ph type="chart" sz="quarter" idx="12"/>
            <p:extLst>
              <p:ext uri="{D42A27DB-BD31-4B8C-83A1-F6EECF244321}">
                <p14:modId xmlns:p14="http://schemas.microsoft.com/office/powerpoint/2010/main" val="719881333"/>
              </p:ext>
            </p:extLst>
          </p:nvPr>
        </p:nvGraphicFramePr>
        <p:xfrm>
          <a:off x="639764" y="1145381"/>
          <a:ext cx="7947025" cy="328493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640080" y="112014"/>
            <a:ext cx="8046720" cy="582930"/>
          </a:xfrm>
        </p:spPr>
        <p:txBody>
          <a:bodyPr/>
          <a:lstStyle/>
          <a:p>
            <a:r>
              <a:rPr lang="en-US" sz="2200" dirty="0" smtClean="0"/>
              <a:t>Total oil consumption in Brazil, Russia, India, and China has grown steadily since 2010</a:t>
            </a:r>
            <a:endParaRPr lang="en-US" sz="2200" dirty="0">
              <a:solidFill>
                <a:srgbClr val="FF0000"/>
              </a:solidFill>
            </a:endParaRPr>
          </a:p>
        </p:txBody>
      </p:sp>
      <p:sp>
        <p:nvSpPr>
          <p:cNvPr id="8" name="Footer Placeholder 2"/>
          <p:cNvSpPr>
            <a:spLocks noGrp="1"/>
          </p:cNvSpPr>
          <p:nvPr>
            <p:ph type="ftr" sz="quarter" idx="10"/>
          </p:nvPr>
        </p:nvSpPr>
        <p:spPr>
          <a:xfrm>
            <a:off x="667512" y="4841367"/>
            <a:ext cx="5790439" cy="294894"/>
          </a:xfrm>
        </p:spPr>
        <p:txBody>
          <a:bodyPr/>
          <a:lstStyle/>
          <a:p>
            <a:pPr algn="l"/>
            <a:r>
              <a:rPr lang="en-US" i="0" dirty="0" smtClean="0">
                <a:solidFill>
                  <a:schemeClr val="bg1"/>
                </a:solidFill>
                <a:latin typeface="+mn-lt"/>
              </a:rPr>
              <a:t>Oil &amp; Money Conference | How Much Will Low Prices Stimulate Oil Demand?  </a:t>
            </a:r>
          </a:p>
          <a:p>
            <a:pPr algn="l"/>
            <a:r>
              <a:rPr lang="en-US" i="0" dirty="0" smtClean="0">
                <a:solidFill>
                  <a:schemeClr val="bg1"/>
                </a:solidFill>
                <a:latin typeface="+mn-lt"/>
              </a:rPr>
              <a:t>October 6, 2015</a:t>
            </a:r>
            <a:endParaRPr lang="en-US" i="0" dirty="0">
              <a:solidFill>
                <a:schemeClr val="bg1"/>
              </a:solidFill>
              <a:latin typeface="+mn-lt"/>
            </a:endParaRPr>
          </a:p>
        </p:txBody>
      </p:sp>
      <p:sp>
        <p:nvSpPr>
          <p:cNvPr id="4" name="Slide Number Placeholder 3"/>
          <p:cNvSpPr>
            <a:spLocks noGrp="1"/>
          </p:cNvSpPr>
          <p:nvPr>
            <p:ph type="sldNum" sz="quarter" idx="11"/>
          </p:nvPr>
        </p:nvSpPr>
        <p:spPr/>
        <p:txBody>
          <a:bodyPr/>
          <a:lstStyle/>
          <a:p>
            <a:fld id="{2D80C5C9-96E0-47EC-B500-37C5FE284639}" type="slidenum">
              <a:rPr lang="en-US" smtClean="0"/>
              <a:pPr/>
              <a:t>9</a:t>
            </a:fld>
            <a:endParaRPr lang="en-US" dirty="0"/>
          </a:p>
        </p:txBody>
      </p:sp>
      <p:sp>
        <p:nvSpPr>
          <p:cNvPr id="11" name="Text Placeholder 10"/>
          <p:cNvSpPr>
            <a:spLocks noGrp="1"/>
          </p:cNvSpPr>
          <p:nvPr>
            <p:ph type="body" sz="quarter" idx="13"/>
          </p:nvPr>
        </p:nvSpPr>
        <p:spPr>
          <a:xfrm>
            <a:off x="640080" y="795909"/>
            <a:ext cx="5274945" cy="411480"/>
          </a:xfrm>
        </p:spPr>
        <p:txBody>
          <a:bodyPr/>
          <a:lstStyle/>
          <a:p>
            <a:r>
              <a:rPr lang="en-US" sz="1300" dirty="0" smtClean="0"/>
              <a:t>Brazil</a:t>
            </a:r>
            <a:r>
              <a:rPr lang="en-US" sz="1300" dirty="0"/>
              <a:t>, China, India, and Russia </a:t>
            </a:r>
            <a:r>
              <a:rPr lang="en-US" sz="1300" dirty="0" smtClean="0"/>
              <a:t>liquid fuels consumption</a:t>
            </a:r>
            <a:endParaRPr lang="en-US" sz="1300" dirty="0"/>
          </a:p>
          <a:p>
            <a:r>
              <a:rPr lang="en-US" sz="1300" dirty="0" smtClean="0"/>
              <a:t>million barrels per day</a:t>
            </a:r>
            <a:endParaRPr lang="en-US" sz="1300" dirty="0"/>
          </a:p>
        </p:txBody>
      </p:sp>
      <p:sp>
        <p:nvSpPr>
          <p:cNvPr id="5" name="Text Placeholder 4"/>
          <p:cNvSpPr>
            <a:spLocks noGrp="1"/>
          </p:cNvSpPr>
          <p:nvPr>
            <p:ph type="body" sz="quarter" idx="15"/>
          </p:nvPr>
        </p:nvSpPr>
        <p:spPr>
          <a:xfrm>
            <a:off x="678180" y="4464558"/>
            <a:ext cx="7946136" cy="185166"/>
          </a:xfrm>
        </p:spPr>
        <p:txBody>
          <a:bodyPr/>
          <a:lstStyle/>
          <a:p>
            <a:r>
              <a:rPr lang="en-US" sz="1100" dirty="0"/>
              <a:t>Source: Energy Information Administration, September 2015 </a:t>
            </a:r>
            <a:r>
              <a:rPr lang="en-US" sz="1100" dirty="0" smtClean="0"/>
              <a:t>Short Term </a:t>
            </a:r>
            <a:r>
              <a:rPr lang="en-US" sz="1100" dirty="0"/>
              <a:t>Energy </a:t>
            </a:r>
            <a:r>
              <a:rPr lang="en-US" sz="1100" dirty="0" smtClean="0"/>
              <a:t>Outlook</a:t>
            </a:r>
            <a:endParaRPr lang="en-US" sz="1100" dirty="0"/>
          </a:p>
        </p:txBody>
      </p:sp>
      <p:cxnSp>
        <p:nvCxnSpPr>
          <p:cNvPr id="6" name="Straight Connector 5"/>
          <p:cNvCxnSpPr/>
          <p:nvPr/>
        </p:nvCxnSpPr>
        <p:spPr>
          <a:xfrm flipV="1">
            <a:off x="5276850" y="1285384"/>
            <a:ext cx="0" cy="2843705"/>
          </a:xfrm>
          <a:prstGeom prst="line">
            <a:avLst/>
          </a:prstGeom>
          <a:ln w="22225">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372100" y="1402475"/>
            <a:ext cx="1085850" cy="292388"/>
          </a:xfrm>
          <a:prstGeom prst="rect">
            <a:avLst/>
          </a:prstGeom>
          <a:noFill/>
        </p:spPr>
        <p:txBody>
          <a:bodyPr wrap="square" rtlCol="0">
            <a:spAutoFit/>
          </a:bodyPr>
          <a:lstStyle/>
          <a:p>
            <a:r>
              <a:rPr lang="en-US" sz="1300" dirty="0" smtClean="0"/>
              <a:t>Forecast</a:t>
            </a:r>
            <a:endParaRPr lang="en-US" sz="1300" dirty="0"/>
          </a:p>
        </p:txBody>
      </p:sp>
      <p:sp>
        <p:nvSpPr>
          <p:cNvPr id="13" name="TextBox 12"/>
          <p:cNvSpPr txBox="1"/>
          <p:nvPr/>
        </p:nvSpPr>
        <p:spPr>
          <a:xfrm>
            <a:off x="2705100" y="1401358"/>
            <a:ext cx="2505075" cy="292388"/>
          </a:xfrm>
          <a:prstGeom prst="rect">
            <a:avLst/>
          </a:prstGeom>
          <a:noFill/>
        </p:spPr>
        <p:txBody>
          <a:bodyPr wrap="square" rtlCol="0">
            <a:spAutoFit/>
          </a:bodyPr>
          <a:lstStyle/>
          <a:p>
            <a:r>
              <a:rPr lang="en-US" sz="1300" dirty="0" smtClean="0"/>
              <a:t>History</a:t>
            </a:r>
            <a:endParaRPr lang="en-US" sz="1300" dirty="0"/>
          </a:p>
        </p:txBody>
      </p:sp>
    </p:spTree>
    <p:extLst>
      <p:ext uri="{BB962C8B-B14F-4D97-AF65-F5344CB8AC3E}">
        <p14:creationId xmlns:p14="http://schemas.microsoft.com/office/powerpoint/2010/main" val="944050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eia_template">
  <a:themeElements>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7103</TotalTime>
  <Words>1287</Words>
  <Application>Microsoft Office PowerPoint</Application>
  <PresentationFormat>On-screen Show (16:9)</PresentationFormat>
  <Paragraphs>177</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eia_template</vt:lpstr>
      <vt:lpstr>How much will low prices stimulate oil demand?</vt:lpstr>
      <vt:lpstr>What are the key cyclical and structural factors driving oil demand?</vt:lpstr>
      <vt:lpstr>Cyclical: EIA’s world oil demand growth projections for 2014 and 2015 were lowered significantly in late 2014 (from preliminary estimates)</vt:lpstr>
      <vt:lpstr>Cyclical: EIA’s non-OECD GDP growth projections were steadily lowered for most of the past two years (from preliminary estimates)</vt:lpstr>
      <vt:lpstr>Cyclical: Employment growth in OECD countries is another important contributing factor for gasoline consumption</vt:lpstr>
      <vt:lpstr>Structural: U.S. light-duty vehicle stock fuel economy continues to rise while annual vehicle miles per driver remain below 2000 levels despite rising number of licensed drivers</vt:lpstr>
      <vt:lpstr>Structural: Policies have also had an impact on recent global oil demand growth</vt:lpstr>
      <vt:lpstr>How is demand growth changing in developing countries?</vt:lpstr>
      <vt:lpstr>Total oil consumption in Brazil, Russia, India, and China has grown steadily since 2010</vt:lpstr>
      <vt:lpstr>The majority of recent growth in liquids consumption from the BRIC countries is from the transportation sector</vt:lpstr>
      <vt:lpstr>Diesel consumption in Brazil, Russia, India, and China has averaged 6.5 million b/d in the last couple of years, while gasoline consumption has grown to over 4.5 million b/d so far in 2015</vt:lpstr>
      <vt:lpstr>To what extent will a prolonged period of low oil prices result in a return to higher demand growth?</vt:lpstr>
      <vt:lpstr>The direct price effects can raise gasoline demand---as occurred recently in the United States</vt:lpstr>
      <vt:lpstr>The macro impacts are also important---Non-OECD oil consumption growth declined recently as GDP growth slowed</vt:lpstr>
      <vt:lpstr>Prices and economic growth are important, but policy, preferences, and technology may have a bigger long-term impact</vt:lpstr>
      <vt:lpstr>How is the landscape of oil trading changing with the decreasing presence of key financial institutions?</vt:lpstr>
      <vt:lpstr>Several financial institutions either sold or reduced their physical oil and commodities trading businesses</vt:lpstr>
      <vt:lpstr>Trading volume for both WTI and Brent futures contracts is higher so far in 2015 compared to 2014</vt:lpstr>
      <vt:lpstr>Open interest for both WTI and Brent are higher so far this year compared to 2014</vt:lpstr>
      <vt:lpstr>For more information</vt:lpstr>
    </vt:vector>
  </TitlesOfParts>
  <Company>DOE/EIA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will low prices stimulate oil demand?</dc:title>
  <dc:creator>EIA</dc:creator>
  <cp:lastModifiedBy>ch4</cp:lastModifiedBy>
  <cp:revision>825</cp:revision>
  <cp:lastPrinted>2015-10-01T20:44:11Z</cp:lastPrinted>
  <dcterms:created xsi:type="dcterms:W3CDTF">2011-05-16T15:49:18Z</dcterms:created>
  <dcterms:modified xsi:type="dcterms:W3CDTF">2015-10-06T15:46:04Z</dcterms:modified>
</cp:coreProperties>
</file>