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76" r:id="rId2"/>
    <p:sldMasterId id="2147483691" r:id="rId3"/>
    <p:sldMasterId id="2147483706" r:id="rId4"/>
  </p:sldMasterIdLst>
  <p:notesMasterIdLst>
    <p:notesMasterId r:id="rId22"/>
  </p:notesMasterIdLst>
  <p:handoutMasterIdLst>
    <p:handoutMasterId r:id="rId23"/>
  </p:handoutMasterIdLst>
  <p:sldIdLst>
    <p:sldId id="327" r:id="rId5"/>
    <p:sldId id="371" r:id="rId6"/>
    <p:sldId id="385" r:id="rId7"/>
    <p:sldId id="375" r:id="rId8"/>
    <p:sldId id="426" r:id="rId9"/>
    <p:sldId id="396" r:id="rId10"/>
    <p:sldId id="414" r:id="rId11"/>
    <p:sldId id="386" r:id="rId12"/>
    <p:sldId id="429" r:id="rId13"/>
    <p:sldId id="395" r:id="rId14"/>
    <p:sldId id="421" r:id="rId15"/>
    <p:sldId id="422" r:id="rId16"/>
    <p:sldId id="423" r:id="rId17"/>
    <p:sldId id="428" r:id="rId18"/>
    <p:sldId id="424" r:id="rId19"/>
    <p:sldId id="425" r:id="rId20"/>
    <p:sldId id="430"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guide id="3" orient="horz" pos="2928" userDrawn="1">
          <p15:clr>
            <a:srgbClr val="A4A3A4"/>
          </p15:clr>
        </p15:guide>
        <p15:guide id="4"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3333"/>
    <a:srgbClr val="A33340"/>
    <a:srgbClr val="169D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87787" autoAdjust="0"/>
  </p:normalViewPr>
  <p:slideViewPr>
    <p:cSldViewPr snapToGrid="0">
      <p:cViewPr varScale="1">
        <p:scale>
          <a:sx n="48" d="100"/>
          <a:sy n="48" d="100"/>
        </p:scale>
        <p:origin x="1363" y="58"/>
      </p:cViewPr>
      <p:guideLst>
        <p:guide orient="horz" pos="2160"/>
        <p:guide pos="2880"/>
      </p:guideLst>
    </p:cSldViewPr>
  </p:slideViewPr>
  <p:outlineViewPr>
    <p:cViewPr>
      <p:scale>
        <a:sx n="33" d="100"/>
        <a:sy n="33" d="100"/>
      </p:scale>
      <p:origin x="34"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7" d="100"/>
          <a:sy n="67" d="100"/>
        </p:scale>
        <p:origin x="2610" y="72"/>
      </p:cViewPr>
      <p:guideLst>
        <p:guide orient="horz" pos="2924"/>
        <p:guide pos="220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3975292640956837E-2"/>
          <c:y val="5.8980714613697048E-2"/>
          <c:w val="0.89557312327569116"/>
          <c:h val="0.82366088093530632"/>
        </c:manualLayout>
      </c:layout>
      <c:lineChart>
        <c:grouping val="standard"/>
        <c:varyColors val="0"/>
        <c:ser>
          <c:idx val="0"/>
          <c:order val="0"/>
          <c:tx>
            <c:strRef>
              <c:f>Sheet1!#REF!</c:f>
              <c:strCache>
                <c:ptCount val="1"/>
                <c:pt idx="0">
                  <c:v>#REF!</c:v>
                </c:pt>
              </c:strCache>
            </c:strRef>
          </c:tx>
          <c:spPr>
            <a:ln w="38100">
              <a:solidFill>
                <a:srgbClr val="000000"/>
              </a:solidFill>
              <a:prstDash val="sysDot"/>
            </a:ln>
          </c:spPr>
          <c:marker>
            <c:symbol val="none"/>
          </c:marker>
          <c:cat>
            <c:strRef>
              <c:f>Sheet1!$B$1:$BT$1</c:f>
              <c:strCache>
                <c:ptCount val="7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strCache>
            </c:strRef>
          </c:cat>
          <c:val>
            <c:numRef>
              <c:f>Sheet1!#REF!</c:f>
              <c:numCache>
                <c:formatCode>General</c:formatCode>
                <c:ptCount val="1"/>
                <c:pt idx="0">
                  <c:v>1</c:v>
                </c:pt>
              </c:numCache>
            </c:numRef>
          </c:val>
          <c:smooth val="0"/>
        </c:ser>
        <c:ser>
          <c:idx val="2"/>
          <c:order val="1"/>
          <c:tx>
            <c:strRef>
              <c:f>Sheet1!#REF!</c:f>
              <c:strCache>
                <c:ptCount val="1"/>
                <c:pt idx="0">
                  <c:v>#REF!</c:v>
                </c:pt>
              </c:strCache>
            </c:strRef>
          </c:tx>
          <c:spPr>
            <a:ln w="38100">
              <a:solidFill>
                <a:srgbClr val="BD732A"/>
              </a:solidFill>
              <a:prstDash val="sysDot"/>
            </a:ln>
          </c:spPr>
          <c:marker>
            <c:symbol val="none"/>
          </c:marker>
          <c:cat>
            <c:strRef>
              <c:f>Sheet1!$B$1:$BT$1</c:f>
              <c:strCache>
                <c:ptCount val="7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strCache>
            </c:strRef>
          </c:cat>
          <c:val>
            <c:numRef>
              <c:f>Sheet1!#REF!</c:f>
              <c:numCache>
                <c:formatCode>General</c:formatCode>
                <c:ptCount val="1"/>
                <c:pt idx="0">
                  <c:v>1</c:v>
                </c:pt>
              </c:numCache>
            </c:numRef>
          </c:val>
          <c:smooth val="0"/>
        </c:ser>
        <c:ser>
          <c:idx val="3"/>
          <c:order val="2"/>
          <c:tx>
            <c:strRef>
              <c:f>Sheet1!#REF!</c:f>
              <c:strCache>
                <c:ptCount val="1"/>
                <c:pt idx="0">
                  <c:v>#REF!</c:v>
                </c:pt>
              </c:strCache>
            </c:strRef>
          </c:tx>
          <c:spPr>
            <a:ln w="38100">
              <a:solidFill>
                <a:srgbClr val="0096D7"/>
              </a:solidFill>
              <a:prstDash val="sysDot"/>
            </a:ln>
          </c:spPr>
          <c:marker>
            <c:symbol val="none"/>
          </c:marker>
          <c:cat>
            <c:strRef>
              <c:f>Sheet1!$B$1:$BT$1</c:f>
              <c:strCache>
                <c:ptCount val="7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strCache>
            </c:strRef>
          </c:cat>
          <c:val>
            <c:numRef>
              <c:f>Sheet1!#REF!</c:f>
              <c:numCache>
                <c:formatCode>General</c:formatCode>
                <c:ptCount val="1"/>
                <c:pt idx="0">
                  <c:v>1</c:v>
                </c:pt>
              </c:numCache>
            </c:numRef>
          </c:val>
          <c:smooth val="0"/>
        </c:ser>
        <c:ser>
          <c:idx val="4"/>
          <c:order val="3"/>
          <c:spPr>
            <a:ln w="38100">
              <a:solidFill>
                <a:srgbClr val="003953"/>
              </a:solidFill>
            </a:ln>
          </c:spPr>
          <c:marker>
            <c:symbol val="none"/>
          </c:marker>
          <c:cat>
            <c:strRef>
              <c:f>Sheet1!$B$1:$BT$1</c:f>
              <c:strCache>
                <c:ptCount val="7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strCache>
            </c:strRef>
          </c:cat>
          <c:val>
            <c:numRef>
              <c:f>Sheet1!$A$2:$BT$2</c:f>
            </c:numRef>
          </c:val>
          <c:smooth val="0"/>
        </c:ser>
        <c:ser>
          <c:idx val="1"/>
          <c:order val="4"/>
          <c:spPr>
            <a:ln w="38100">
              <a:solidFill>
                <a:srgbClr val="BD732A"/>
              </a:solidFill>
            </a:ln>
          </c:spPr>
          <c:marker>
            <c:symbol val="none"/>
          </c:marker>
          <c:cat>
            <c:strRef>
              <c:f>Sheet1!$B$1:$BT$1</c:f>
              <c:strCache>
                <c:ptCount val="7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strCache>
            </c:strRef>
          </c:cat>
          <c:val>
            <c:numRef>
              <c:f>Sheet1!$A$3:$BT$3</c:f>
            </c:numRef>
          </c:val>
          <c:smooth val="0"/>
        </c:ser>
        <c:ser>
          <c:idx val="5"/>
          <c:order val="5"/>
          <c:tx>
            <c:strRef>
              <c:f>Sheet1!$A$4</c:f>
              <c:strCache>
                <c:ptCount val="1"/>
                <c:pt idx="0">
                  <c:v>Reference  -  Coal</c:v>
                </c:pt>
              </c:strCache>
            </c:strRef>
          </c:tx>
          <c:spPr>
            <a:ln w="22225">
              <a:solidFill>
                <a:srgbClr val="000000"/>
              </a:solidFill>
            </a:ln>
          </c:spPr>
          <c:marker>
            <c:symbol val="none"/>
          </c:marker>
          <c:cat>
            <c:strRef>
              <c:f>Sheet1!$B$1:$BT$1</c:f>
              <c:strCache>
                <c:ptCount val="7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strCache>
            </c:strRef>
          </c:cat>
          <c:val>
            <c:numRef>
              <c:f>Sheet1!$B$4:$BT$4</c:f>
              <c:numCache>
                <c:formatCode>General</c:formatCode>
                <c:ptCount val="71"/>
                <c:pt idx="0">
                  <c:v>-1.9922599999999999</c:v>
                </c:pt>
                <c:pt idx="1">
                  <c:v>-1.576452</c:v>
                </c:pt>
                <c:pt idx="2">
                  <c:v>-1.555579</c:v>
                </c:pt>
                <c:pt idx="3">
                  <c:v>-1.4294900000000001</c:v>
                </c:pt>
                <c:pt idx="4">
                  <c:v>-1.5115509999999999</c:v>
                </c:pt>
                <c:pt idx="5">
                  <c:v>-1.7242590000000002</c:v>
                </c:pt>
                <c:pt idx="6">
                  <c:v>-1.566643</c:v>
                </c:pt>
                <c:pt idx="7">
                  <c:v>-1.3861180000000002</c:v>
                </c:pt>
                <c:pt idx="8">
                  <c:v>-0.87947699999999995</c:v>
                </c:pt>
                <c:pt idx="9">
                  <c:v>-1.6389579999999999</c:v>
                </c:pt>
                <c:pt idx="10">
                  <c:v>-2.4257080000000002</c:v>
                </c:pt>
                <c:pt idx="11">
                  <c:v>-2.9339339999999998</c:v>
                </c:pt>
                <c:pt idx="12">
                  <c:v>-2.7899959999999999</c:v>
                </c:pt>
                <c:pt idx="13">
                  <c:v>-2.0285719999999996</c:v>
                </c:pt>
                <c:pt idx="14">
                  <c:v>-2.1306549999999995</c:v>
                </c:pt>
                <c:pt idx="15">
                  <c:v>-2.4028110000000003</c:v>
                </c:pt>
                <c:pt idx="16">
                  <c:v>-2.2098969999999998</c:v>
                </c:pt>
                <c:pt idx="17">
                  <c:v>-2.0406460000000002</c:v>
                </c:pt>
                <c:pt idx="18">
                  <c:v>-2.4061080000000001</c:v>
                </c:pt>
                <c:pt idx="19">
                  <c:v>-2.5356300000000003</c:v>
                </c:pt>
                <c:pt idx="20">
                  <c:v>-2.7000110000000004</c:v>
                </c:pt>
                <c:pt idx="21">
                  <c:v>-2.7592360000000005</c:v>
                </c:pt>
                <c:pt idx="22">
                  <c:v>-2.5522320000000001</c:v>
                </c:pt>
                <c:pt idx="23">
                  <c:v>-1.730834</c:v>
                </c:pt>
                <c:pt idx="24">
                  <c:v>-1.5987259999999999</c:v>
                </c:pt>
                <c:pt idx="25">
                  <c:v>-2.0202789999999999</c:v>
                </c:pt>
                <c:pt idx="26">
                  <c:v>-2.1423380000000005</c:v>
                </c:pt>
                <c:pt idx="27">
                  <c:v>-1.9595269999999998</c:v>
                </c:pt>
                <c:pt idx="28">
                  <c:v>-1.8064899999999999</c:v>
                </c:pt>
                <c:pt idx="29">
                  <c:v>-1.240183</c:v>
                </c:pt>
                <c:pt idx="30">
                  <c:v>-1.1493719999999998</c:v>
                </c:pt>
                <c:pt idx="31">
                  <c:v>-0.74127799999999999</c:v>
                </c:pt>
                <c:pt idx="32">
                  <c:v>-0.54944399999999993</c:v>
                </c:pt>
                <c:pt idx="33">
                  <c:v>-0.44053299999999995</c:v>
                </c:pt>
                <c:pt idx="34">
                  <c:v>-0.43336699999999984</c:v>
                </c:pt>
                <c:pt idx="35">
                  <c:v>-0.46752700000000014</c:v>
                </c:pt>
                <c:pt idx="36">
                  <c:v>-0.29673599999999983</c:v>
                </c:pt>
                <c:pt idx="37">
                  <c:v>-0.57278600000000002</c:v>
                </c:pt>
                <c:pt idx="38">
                  <c:v>-1.1745400000000001</c:v>
                </c:pt>
                <c:pt idx="39">
                  <c:v>-0.97267999999999999</c:v>
                </c:pt>
                <c:pt idx="40">
                  <c:v>-1.6235089999999999</c:v>
                </c:pt>
                <c:pt idx="41">
                  <c:v>-2.4123520000000003</c:v>
                </c:pt>
                <c:pt idx="42">
                  <c:v>-2.8713630000000001</c:v>
                </c:pt>
                <c:pt idx="43">
                  <c:v>-2.7131110000000001</c:v>
                </c:pt>
                <c:pt idx="44">
                  <c:v>-2.2450880000000004</c:v>
                </c:pt>
                <c:pt idx="45">
                  <c:v>-1.720426</c:v>
                </c:pt>
                <c:pt idx="46">
                  <c:v>-1.4785239999999999</c:v>
                </c:pt>
                <c:pt idx="47">
                  <c:v>-1.4057080000000002</c:v>
                </c:pt>
                <c:pt idx="48">
                  <c:v>-1.712542</c:v>
                </c:pt>
                <c:pt idx="49">
                  <c:v>-1.7810699999999999</c:v>
                </c:pt>
                <c:pt idx="50">
                  <c:v>-1.863877</c:v>
                </c:pt>
                <c:pt idx="51">
                  <c:v>-1.9327560000000001</c:v>
                </c:pt>
                <c:pt idx="52">
                  <c:v>-1.9080980000000001</c:v>
                </c:pt>
                <c:pt idx="53">
                  <c:v>-1.8112789999999999</c:v>
                </c:pt>
                <c:pt idx="54">
                  <c:v>-1.811674</c:v>
                </c:pt>
                <c:pt idx="55">
                  <c:v>-1.8002819999999999</c:v>
                </c:pt>
                <c:pt idx="56">
                  <c:v>-1.8034599999999998</c:v>
                </c:pt>
                <c:pt idx="57">
                  <c:v>-1.8219069999999999</c:v>
                </c:pt>
                <c:pt idx="58">
                  <c:v>-1.8387099999999998</c:v>
                </c:pt>
                <c:pt idx="59">
                  <c:v>-1.855135</c:v>
                </c:pt>
                <c:pt idx="60">
                  <c:v>-1.8900129999999999</c:v>
                </c:pt>
                <c:pt idx="61">
                  <c:v>-1.939111</c:v>
                </c:pt>
                <c:pt idx="62">
                  <c:v>-1.9929269999999999</c:v>
                </c:pt>
                <c:pt idx="63">
                  <c:v>-2.1162390000000002</c:v>
                </c:pt>
                <c:pt idx="64">
                  <c:v>-2.1785770000000002</c:v>
                </c:pt>
                <c:pt idx="65">
                  <c:v>-2.1843470000000003</c:v>
                </c:pt>
                <c:pt idx="66">
                  <c:v>-2.2041169999999997</c:v>
                </c:pt>
                <c:pt idx="67">
                  <c:v>-2.2259799999999998</c:v>
                </c:pt>
                <c:pt idx="68">
                  <c:v>-2.2504</c:v>
                </c:pt>
                <c:pt idx="69">
                  <c:v>-2.2772380000000001</c:v>
                </c:pt>
                <c:pt idx="70">
                  <c:v>-2.306511</c:v>
                </c:pt>
              </c:numCache>
            </c:numRef>
          </c:val>
          <c:smooth val="0"/>
        </c:ser>
        <c:ser>
          <c:idx val="6"/>
          <c:order val="6"/>
          <c:tx>
            <c:strRef>
              <c:f>Sheet1!$A$5</c:f>
              <c:strCache>
                <c:ptCount val="1"/>
                <c:pt idx="0">
                  <c:v>      Liquids</c:v>
                </c:pt>
              </c:strCache>
            </c:strRef>
          </c:tx>
          <c:spPr>
            <a:ln w="22225">
              <a:solidFill>
                <a:srgbClr val="BD732A"/>
              </a:solidFill>
            </a:ln>
          </c:spPr>
          <c:marker>
            <c:symbol val="none"/>
          </c:marker>
          <c:cat>
            <c:strRef>
              <c:f>Sheet1!$B$1:$BT$1</c:f>
              <c:strCache>
                <c:ptCount val="7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strCache>
            </c:strRef>
          </c:cat>
          <c:val>
            <c:numRef>
              <c:f>Sheet1!$B$5:$BT$5</c:f>
              <c:numCache>
                <c:formatCode>General</c:formatCode>
                <c:ptCount val="71"/>
                <c:pt idx="0">
                  <c:v>6.9208050000000005</c:v>
                </c:pt>
                <c:pt idx="1">
                  <c:v>8.0674590000000013</c:v>
                </c:pt>
                <c:pt idx="2">
                  <c:v>9.8312790000000003</c:v>
                </c:pt>
                <c:pt idx="3">
                  <c:v>12.980019</c:v>
                </c:pt>
                <c:pt idx="4">
                  <c:v>12.661982</c:v>
                </c:pt>
                <c:pt idx="5">
                  <c:v>12.508199999999999</c:v>
                </c:pt>
                <c:pt idx="6">
                  <c:v>15.203324999999998</c:v>
                </c:pt>
                <c:pt idx="7">
                  <c:v>18.241995999999997</c:v>
                </c:pt>
                <c:pt idx="8">
                  <c:v>17.056596000000003</c:v>
                </c:pt>
                <c:pt idx="9">
                  <c:v>16.930916999999997</c:v>
                </c:pt>
                <c:pt idx="10">
                  <c:v>13.498707999999999</c:v>
                </c:pt>
                <c:pt idx="11">
                  <c:v>11.375735000000001</c:v>
                </c:pt>
                <c:pt idx="12">
                  <c:v>9.0456119999999984</c:v>
                </c:pt>
                <c:pt idx="13">
                  <c:v>9.0816339999999993</c:v>
                </c:pt>
                <c:pt idx="14">
                  <c:v>9.8879370000000009</c:v>
                </c:pt>
                <c:pt idx="15">
                  <c:v>8.9518140000000006</c:v>
                </c:pt>
                <c:pt idx="16">
                  <c:v>11.530904</c:v>
                </c:pt>
                <c:pt idx="17">
                  <c:v>12.531894000000001</c:v>
                </c:pt>
                <c:pt idx="18">
                  <c:v>14.005751999999999</c:v>
                </c:pt>
                <c:pt idx="19">
                  <c:v>15.325434</c:v>
                </c:pt>
                <c:pt idx="20">
                  <c:v>15.293357000000002</c:v>
                </c:pt>
                <c:pt idx="21">
                  <c:v>14.220075000000001</c:v>
                </c:pt>
                <c:pt idx="22">
                  <c:v>14.959920000000002</c:v>
                </c:pt>
                <c:pt idx="23">
                  <c:v>16.372893000000001</c:v>
                </c:pt>
                <c:pt idx="24">
                  <c:v>17.19913</c:v>
                </c:pt>
                <c:pt idx="25">
                  <c:v>16.825246999999997</c:v>
                </c:pt>
                <c:pt idx="26">
                  <c:v>18.178944000000001</c:v>
                </c:pt>
                <c:pt idx="27">
                  <c:v>19.564862999999999</c:v>
                </c:pt>
                <c:pt idx="28">
                  <c:v>20.890242000000001</c:v>
                </c:pt>
                <c:pt idx="29">
                  <c:v>21.124063</c:v>
                </c:pt>
                <c:pt idx="30">
                  <c:v>22.314369000000003</c:v>
                </c:pt>
                <c:pt idx="31">
                  <c:v>23.295788999999996</c:v>
                </c:pt>
                <c:pt idx="32">
                  <c:v>22.616711999999996</c:v>
                </c:pt>
                <c:pt idx="33">
                  <c:v>24.056143000000002</c:v>
                </c:pt>
                <c:pt idx="34">
                  <c:v>26.032464000000001</c:v>
                </c:pt>
                <c:pt idx="35">
                  <c:v>26.865962</c:v>
                </c:pt>
                <c:pt idx="36">
                  <c:v>26.594876000000003</c:v>
                </c:pt>
                <c:pt idx="37">
                  <c:v>25.913962999999999</c:v>
                </c:pt>
                <c:pt idx="38">
                  <c:v>23.971966000000005</c:v>
                </c:pt>
                <c:pt idx="39">
                  <c:v>20.863512</c:v>
                </c:pt>
                <c:pt idx="40">
                  <c:v>20.537501000000002</c:v>
                </c:pt>
                <c:pt idx="41">
                  <c:v>18.624352999999999</c:v>
                </c:pt>
                <c:pt idx="42">
                  <c:v>16.928065999999998</c:v>
                </c:pt>
                <c:pt idx="43">
                  <c:v>13.981785</c:v>
                </c:pt>
                <c:pt idx="44">
                  <c:v>11.759028000000001</c:v>
                </c:pt>
                <c:pt idx="45">
                  <c:v>10.945929999999999</c:v>
                </c:pt>
                <c:pt idx="46">
                  <c:v>11.164199000000002</c:v>
                </c:pt>
                <c:pt idx="47">
                  <c:v>11.837685999999998</c:v>
                </c:pt>
                <c:pt idx="48">
                  <c:v>10.625084999999999</c:v>
                </c:pt>
                <c:pt idx="49">
                  <c:v>10.254265999999998</c:v>
                </c:pt>
                <c:pt idx="50">
                  <c:v>9.7171669999999999</c:v>
                </c:pt>
                <c:pt idx="51">
                  <c:v>9.4799499999999988</c:v>
                </c:pt>
                <c:pt idx="52">
                  <c:v>9.3247170000000015</c:v>
                </c:pt>
                <c:pt idx="53">
                  <c:v>9.1957529999999998</c:v>
                </c:pt>
                <c:pt idx="54">
                  <c:v>8.9499879999999994</c:v>
                </c:pt>
                <c:pt idx="55">
                  <c:v>8.7455649999999991</c:v>
                </c:pt>
                <c:pt idx="56">
                  <c:v>8.4362340000000007</c:v>
                </c:pt>
                <c:pt idx="57">
                  <c:v>8.0154199999999989</c:v>
                </c:pt>
                <c:pt idx="58">
                  <c:v>7.5970709999999979</c:v>
                </c:pt>
                <c:pt idx="59">
                  <c:v>7.058484</c:v>
                </c:pt>
                <c:pt idx="60">
                  <c:v>6.753680000000001</c:v>
                </c:pt>
                <c:pt idx="61">
                  <c:v>6.494587000000001</c:v>
                </c:pt>
                <c:pt idx="62">
                  <c:v>6.2507959999999994</c:v>
                </c:pt>
                <c:pt idx="63">
                  <c:v>5.9918819999999986</c:v>
                </c:pt>
                <c:pt idx="64">
                  <c:v>5.8113990000000015</c:v>
                </c:pt>
                <c:pt idx="65">
                  <c:v>5.5737569999999987</c:v>
                </c:pt>
                <c:pt idx="66">
                  <c:v>5.3139399999999988</c:v>
                </c:pt>
                <c:pt idx="67">
                  <c:v>5.200108000000002</c:v>
                </c:pt>
                <c:pt idx="68">
                  <c:v>5.1963819999999981</c:v>
                </c:pt>
                <c:pt idx="69">
                  <c:v>5.1730850000000022</c:v>
                </c:pt>
                <c:pt idx="70">
                  <c:v>4.9396360000000001</c:v>
                </c:pt>
              </c:numCache>
            </c:numRef>
          </c:val>
          <c:smooth val="0"/>
        </c:ser>
        <c:ser>
          <c:idx val="7"/>
          <c:order val="7"/>
          <c:tx>
            <c:strRef>
              <c:f>Sheet1!$A$6</c:f>
              <c:strCache>
                <c:ptCount val="1"/>
                <c:pt idx="0">
                  <c:v>      Natural gas</c:v>
                </c:pt>
              </c:strCache>
            </c:strRef>
          </c:tx>
          <c:spPr>
            <a:ln w="22225">
              <a:solidFill>
                <a:srgbClr val="0096D7"/>
              </a:solidFill>
            </a:ln>
          </c:spPr>
          <c:marker>
            <c:symbol val="none"/>
          </c:marker>
          <c:cat>
            <c:strRef>
              <c:f>Sheet1!$B$1:$BT$1</c:f>
              <c:strCache>
                <c:ptCount val="7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strCache>
            </c:strRef>
          </c:cat>
          <c:val>
            <c:numRef>
              <c:f>Sheet1!$B$6:$BT$6</c:f>
              <c:numCache>
                <c:formatCode>General</c:formatCode>
                <c:ptCount val="71"/>
                <c:pt idx="0">
                  <c:v>0.77424700000000002</c:v>
                </c:pt>
                <c:pt idx="1">
                  <c:v>0.88082000000000005</c:v>
                </c:pt>
                <c:pt idx="2">
                  <c:v>0.96690299999999985</c:v>
                </c:pt>
                <c:pt idx="3">
                  <c:v>0.98081499999999988</c:v>
                </c:pt>
                <c:pt idx="4">
                  <c:v>0.907169</c:v>
                </c:pt>
                <c:pt idx="5">
                  <c:v>0.90409400000000006</c:v>
                </c:pt>
                <c:pt idx="6">
                  <c:v>0.92231099999999999</c:v>
                </c:pt>
                <c:pt idx="7">
                  <c:v>0.98093999999999992</c:v>
                </c:pt>
                <c:pt idx="8">
                  <c:v>0.94129600000000002</c:v>
                </c:pt>
                <c:pt idx="9">
                  <c:v>1.2433609999999999</c:v>
                </c:pt>
                <c:pt idx="10">
                  <c:v>0.957067</c:v>
                </c:pt>
                <c:pt idx="11">
                  <c:v>0.85657899999999998</c:v>
                </c:pt>
                <c:pt idx="12">
                  <c:v>0.89783899999999994</c:v>
                </c:pt>
                <c:pt idx="13">
                  <c:v>0.88526399999999994</c:v>
                </c:pt>
                <c:pt idx="14">
                  <c:v>0.79197399999999996</c:v>
                </c:pt>
                <c:pt idx="15">
                  <c:v>0.89573799999999992</c:v>
                </c:pt>
                <c:pt idx="16">
                  <c:v>0.68643600000000005</c:v>
                </c:pt>
                <c:pt idx="17">
                  <c:v>0.9369249999999999</c:v>
                </c:pt>
                <c:pt idx="18">
                  <c:v>1.2214369999999999</c:v>
                </c:pt>
                <c:pt idx="19">
                  <c:v>1.2781439999999999</c:v>
                </c:pt>
                <c:pt idx="20">
                  <c:v>1.463541</c:v>
                </c:pt>
                <c:pt idx="21">
                  <c:v>1.6660509999999999</c:v>
                </c:pt>
                <c:pt idx="22">
                  <c:v>1.940841</c:v>
                </c:pt>
                <c:pt idx="23">
                  <c:v>2.2546910000000002</c:v>
                </c:pt>
                <c:pt idx="24">
                  <c:v>2.5180469999999997</c:v>
                </c:pt>
                <c:pt idx="25">
                  <c:v>2.7448960000000002</c:v>
                </c:pt>
                <c:pt idx="26">
                  <c:v>2.846956</c:v>
                </c:pt>
                <c:pt idx="27">
                  <c:v>2.9043060000000001</c:v>
                </c:pt>
                <c:pt idx="28">
                  <c:v>3.0637989999999999</c:v>
                </c:pt>
                <c:pt idx="29">
                  <c:v>3.4999910000000001</c:v>
                </c:pt>
                <c:pt idx="30">
                  <c:v>3.623402</c:v>
                </c:pt>
                <c:pt idx="31">
                  <c:v>3.691398</c:v>
                </c:pt>
                <c:pt idx="32">
                  <c:v>3.58344</c:v>
                </c:pt>
                <c:pt idx="33">
                  <c:v>3.3563009999999998</c:v>
                </c:pt>
                <c:pt idx="34">
                  <c:v>3.5031969999999997</c:v>
                </c:pt>
                <c:pt idx="35">
                  <c:v>3.7144019999999998</c:v>
                </c:pt>
                <c:pt idx="36">
                  <c:v>3.5604639999999996</c:v>
                </c:pt>
                <c:pt idx="37">
                  <c:v>3.8929149999999999</c:v>
                </c:pt>
                <c:pt idx="38">
                  <c:v>3.1117720000000002</c:v>
                </c:pt>
                <c:pt idx="39">
                  <c:v>2.7631359999999998</c:v>
                </c:pt>
                <c:pt idx="40">
                  <c:v>2.6872560000000001</c:v>
                </c:pt>
                <c:pt idx="41">
                  <c:v>2.0362090000000004</c:v>
                </c:pt>
                <c:pt idx="42">
                  <c:v>1.5828360000000001</c:v>
                </c:pt>
                <c:pt idx="43">
                  <c:v>1.3688740000000001</c:v>
                </c:pt>
                <c:pt idx="44">
                  <c:v>1.234893</c:v>
                </c:pt>
                <c:pt idx="45">
                  <c:v>1.0061119999999999</c:v>
                </c:pt>
                <c:pt idx="46">
                  <c:v>0.4389949999999998</c:v>
                </c:pt>
                <c:pt idx="47">
                  <c:v>7.8424999999999745E-2</c:v>
                </c:pt>
                <c:pt idx="48">
                  <c:v>-0.80657900000000016</c:v>
                </c:pt>
                <c:pt idx="49">
                  <c:v>-1.5707400000000002</c:v>
                </c:pt>
                <c:pt idx="50">
                  <c:v>-2.8869959999999999</c:v>
                </c:pt>
                <c:pt idx="51">
                  <c:v>-3.5588630000000006</c:v>
                </c:pt>
                <c:pt idx="52">
                  <c:v>-4.0427209999999993</c:v>
                </c:pt>
                <c:pt idx="53">
                  <c:v>-4.7345249999999997</c:v>
                </c:pt>
                <c:pt idx="54">
                  <c:v>-5.1285799999999995</c:v>
                </c:pt>
                <c:pt idx="55">
                  <c:v>-5.3401889999999996</c:v>
                </c:pt>
                <c:pt idx="56">
                  <c:v>-5.3714919999999999</c:v>
                </c:pt>
                <c:pt idx="57">
                  <c:v>-5.5139140000000006</c:v>
                </c:pt>
                <c:pt idx="58">
                  <c:v>-5.6154489999999999</c:v>
                </c:pt>
                <c:pt idx="59">
                  <c:v>-5.8451360000000001</c:v>
                </c:pt>
                <c:pt idx="60">
                  <c:v>-6.0513759999999994</c:v>
                </c:pt>
                <c:pt idx="61">
                  <c:v>-6.3391649999999995</c:v>
                </c:pt>
                <c:pt idx="62">
                  <c:v>-6.6027810000000002</c:v>
                </c:pt>
                <c:pt idx="63">
                  <c:v>-6.807626</c:v>
                </c:pt>
                <c:pt idx="64">
                  <c:v>-7.0043030000000002</c:v>
                </c:pt>
                <c:pt idx="65">
                  <c:v>-7.2204939999999995</c:v>
                </c:pt>
                <c:pt idx="66">
                  <c:v>-7.3777080000000002</c:v>
                </c:pt>
                <c:pt idx="67">
                  <c:v>-7.4388369999999995</c:v>
                </c:pt>
                <c:pt idx="68">
                  <c:v>-7.4025970000000001</c:v>
                </c:pt>
                <c:pt idx="69">
                  <c:v>-7.4996360000000006</c:v>
                </c:pt>
                <c:pt idx="70">
                  <c:v>-7.5942460000000001</c:v>
                </c:pt>
              </c:numCache>
            </c:numRef>
          </c:val>
          <c:smooth val="0"/>
        </c:ser>
        <c:dLbls>
          <c:showLegendKey val="0"/>
          <c:showVal val="0"/>
          <c:showCatName val="0"/>
          <c:showSerName val="0"/>
          <c:showPercent val="0"/>
          <c:showBubbleSize val="0"/>
        </c:dLbls>
        <c:smooth val="0"/>
        <c:axId val="194169152"/>
        <c:axId val="194169712"/>
      </c:lineChart>
      <c:catAx>
        <c:axId val="194169152"/>
        <c:scaling>
          <c:orientation val="minMax"/>
        </c:scaling>
        <c:delete val="0"/>
        <c:axPos val="b"/>
        <c:numFmt formatCode="General" sourceLinked="0"/>
        <c:majorTickMark val="out"/>
        <c:minorTickMark val="none"/>
        <c:tickLblPos val="low"/>
        <c:spPr>
          <a:ln w="12700">
            <a:solidFill>
              <a:schemeClr val="tx1"/>
            </a:solidFill>
          </a:ln>
        </c:spPr>
        <c:txPr>
          <a:bodyPr/>
          <a:lstStyle/>
          <a:p>
            <a:pPr>
              <a:defRPr sz="1200" baseline="0"/>
            </a:pPr>
            <a:endParaRPr lang="en-US"/>
          </a:p>
        </c:txPr>
        <c:crossAx val="194169712"/>
        <c:crosses val="autoZero"/>
        <c:auto val="1"/>
        <c:lblAlgn val="ctr"/>
        <c:lblOffset val="100"/>
        <c:tickLblSkip val="5"/>
        <c:tickMarkSkip val="5"/>
        <c:noMultiLvlLbl val="0"/>
      </c:catAx>
      <c:valAx>
        <c:axId val="194169712"/>
        <c:scaling>
          <c:orientation val="minMax"/>
          <c:max val="30"/>
          <c:min val="-10"/>
        </c:scaling>
        <c:delete val="0"/>
        <c:axPos val="l"/>
        <c:majorGridlines>
          <c:spPr>
            <a:ln>
              <a:solidFill>
                <a:srgbClr val="FFFFFF">
                  <a:lumMod val="65000"/>
                </a:srgbClr>
              </a:solidFill>
            </a:ln>
          </c:spPr>
        </c:majorGridlines>
        <c:numFmt formatCode="General" sourceLinked="0"/>
        <c:majorTickMark val="out"/>
        <c:minorTickMark val="none"/>
        <c:tickLblPos val="nextTo"/>
        <c:spPr>
          <a:ln>
            <a:noFill/>
          </a:ln>
        </c:spPr>
        <c:txPr>
          <a:bodyPr/>
          <a:lstStyle/>
          <a:p>
            <a:pPr>
              <a:defRPr sz="1200"/>
            </a:pPr>
            <a:endParaRPr lang="en-US"/>
          </a:p>
        </c:txPr>
        <c:crossAx val="194169152"/>
        <c:crosses val="autoZero"/>
        <c:crossBetween val="midCat"/>
        <c:majorUnit val="10"/>
      </c:valAx>
    </c:plotArea>
    <c:plotVisOnly val="1"/>
    <c:dispBlanksAs val="gap"/>
    <c:showDLblsOverMax val="0"/>
  </c:chart>
  <c:txPr>
    <a:bodyPr/>
    <a:lstStyle/>
    <a:p>
      <a:pPr>
        <a:defRPr sz="1400"/>
      </a:pPr>
      <a:endParaRPr lang="en-US"/>
    </a:p>
  </c:txPr>
  <c:externalData r:id="rId2">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E97B05-0597-4F5C-BA47-B8C62975A18B}"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4C98E621-3973-4D5E-8894-D12926C79510}">
      <dgm:prSet phldrT="[Text]"/>
      <dgm:spPr/>
      <dgm:t>
        <a:bodyPr/>
        <a:lstStyle/>
        <a:p>
          <a:r>
            <a:rPr lang="en-US" b="1" dirty="0" smtClean="0"/>
            <a:t>Oil, Natural Gas, and Crude-by-Rail data</a:t>
          </a:r>
        </a:p>
        <a:p>
          <a:r>
            <a:rPr lang="en-US" dirty="0" smtClean="0"/>
            <a:t>Began monthly collection of new crude oil and expanded natural gas production data from operators, including data on oil quality. EIA also added monthly reporting on crude by rail movements.</a:t>
          </a:r>
          <a:endParaRPr lang="en-US" dirty="0"/>
        </a:p>
      </dgm:t>
    </dgm:pt>
    <dgm:pt modelId="{BAAA8B16-8584-4780-B568-07D3ADDF27BA}" type="parTrans" cxnId="{49ADC516-C3C9-4393-B598-D3E12A21F86C}">
      <dgm:prSet/>
      <dgm:spPr/>
      <dgm:t>
        <a:bodyPr/>
        <a:lstStyle/>
        <a:p>
          <a:endParaRPr lang="en-US"/>
        </a:p>
      </dgm:t>
    </dgm:pt>
    <dgm:pt modelId="{88D20CDC-B695-46AF-8294-E9D9842A2BFA}" type="sibTrans" cxnId="{49ADC516-C3C9-4393-B598-D3E12A21F86C}">
      <dgm:prSet/>
      <dgm:spPr/>
      <dgm:t>
        <a:bodyPr/>
        <a:lstStyle/>
        <a:p>
          <a:endParaRPr lang="en-US"/>
        </a:p>
      </dgm:t>
    </dgm:pt>
    <dgm:pt modelId="{3719F748-F0B8-4631-B4C3-798A4306A530}">
      <dgm:prSet phldrT="[Text]"/>
      <dgm:spPr/>
      <dgm:t>
        <a:bodyPr/>
        <a:lstStyle/>
        <a:p>
          <a:r>
            <a:rPr lang="en-US" b="1" dirty="0" smtClean="0"/>
            <a:t>Distributed Solar</a:t>
          </a:r>
          <a:endParaRPr lang="en-US" dirty="0" smtClean="0"/>
        </a:p>
        <a:p>
          <a:r>
            <a:rPr lang="en-US" dirty="0" smtClean="0"/>
            <a:t>Initiated monthly state-level estimates of small-scale distributed solar photovoltaic (PV), including rooftop generation.</a:t>
          </a:r>
          <a:endParaRPr lang="en-US" dirty="0"/>
        </a:p>
      </dgm:t>
    </dgm:pt>
    <dgm:pt modelId="{5BBA0FBF-E9FA-4B31-BB3C-98496EB60B4B}" type="parTrans" cxnId="{BEE621BD-7016-4BDC-B64A-3D5A855718A1}">
      <dgm:prSet/>
      <dgm:spPr/>
      <dgm:t>
        <a:bodyPr/>
        <a:lstStyle/>
        <a:p>
          <a:endParaRPr lang="en-US"/>
        </a:p>
      </dgm:t>
    </dgm:pt>
    <dgm:pt modelId="{64418863-358E-42B5-B1CD-00F30A2D5FAA}" type="sibTrans" cxnId="{BEE621BD-7016-4BDC-B64A-3D5A855718A1}">
      <dgm:prSet/>
      <dgm:spPr/>
      <dgm:t>
        <a:bodyPr/>
        <a:lstStyle/>
        <a:p>
          <a:endParaRPr lang="en-US"/>
        </a:p>
      </dgm:t>
    </dgm:pt>
    <dgm:pt modelId="{B89F6CBB-2F5B-4A82-8760-31F9628991AF}">
      <dgm:prSet/>
      <dgm:spPr/>
      <dgm:t>
        <a:bodyPr/>
        <a:lstStyle/>
        <a:p>
          <a:r>
            <a:rPr lang="en-US" b="1" dirty="0" smtClean="0"/>
            <a:t>Energy Accessibility </a:t>
          </a:r>
        </a:p>
        <a:p>
          <a:r>
            <a:rPr lang="en-US" dirty="0" smtClean="0"/>
            <a:t>EIA launched a new international energy data portal, and an Excel add-in allowing the public to find and download directly into a spreadsheet.  </a:t>
          </a:r>
        </a:p>
      </dgm:t>
    </dgm:pt>
    <dgm:pt modelId="{630885CC-6031-41A1-860D-5547F0CD4A50}" type="parTrans" cxnId="{5FA5A7FF-E70A-4E15-BF9F-CAD440E1CA36}">
      <dgm:prSet/>
      <dgm:spPr/>
      <dgm:t>
        <a:bodyPr/>
        <a:lstStyle/>
        <a:p>
          <a:endParaRPr lang="en-US"/>
        </a:p>
      </dgm:t>
    </dgm:pt>
    <dgm:pt modelId="{B004EA7B-457B-4E4C-8168-E4B4DC72F899}" type="sibTrans" cxnId="{5FA5A7FF-E70A-4E15-BF9F-CAD440E1CA36}">
      <dgm:prSet/>
      <dgm:spPr/>
      <dgm:t>
        <a:bodyPr/>
        <a:lstStyle/>
        <a:p>
          <a:endParaRPr lang="en-US"/>
        </a:p>
      </dgm:t>
    </dgm:pt>
    <dgm:pt modelId="{CF57FA60-91E9-4101-BE7C-49CF10D41C16}">
      <dgm:prSet/>
      <dgm:spPr/>
      <dgm:t>
        <a:bodyPr/>
        <a:lstStyle/>
        <a:p>
          <a:r>
            <a:rPr lang="en-US" b="1" dirty="0" smtClean="0"/>
            <a:t>Petroleum Product Exports</a:t>
          </a:r>
        </a:p>
        <a:p>
          <a:r>
            <a:rPr lang="en-US" b="0" dirty="0" smtClean="0"/>
            <a:t>Prepared reports and analyses of the implications of removing restrictions on U.S. crude oil exports, including modeling of prices, production, and trade effects. </a:t>
          </a:r>
          <a:endParaRPr lang="en-US" b="0" dirty="0"/>
        </a:p>
      </dgm:t>
    </dgm:pt>
    <dgm:pt modelId="{FF391EB5-4D4D-4D13-A9C8-591CCF8CFA7E}" type="parTrans" cxnId="{51741355-F891-4B43-A670-CFB94719DD90}">
      <dgm:prSet/>
      <dgm:spPr/>
      <dgm:t>
        <a:bodyPr/>
        <a:lstStyle/>
        <a:p>
          <a:endParaRPr lang="en-US"/>
        </a:p>
      </dgm:t>
    </dgm:pt>
    <dgm:pt modelId="{EED24826-00A9-4B8E-8457-8598E1D6177B}" type="sibTrans" cxnId="{51741355-F891-4B43-A670-CFB94719DD90}">
      <dgm:prSet/>
      <dgm:spPr/>
      <dgm:t>
        <a:bodyPr/>
        <a:lstStyle/>
        <a:p>
          <a:endParaRPr lang="en-US"/>
        </a:p>
      </dgm:t>
    </dgm:pt>
    <dgm:pt modelId="{FCFF9488-2B38-4ED1-82EC-5C20A9A823C9}">
      <dgm:prSet phldrT="[Text]"/>
      <dgm:spPr/>
      <dgm:t>
        <a:bodyPr/>
        <a:lstStyle/>
        <a:p>
          <a:r>
            <a:rPr lang="en-US" b="1" dirty="0" smtClean="0"/>
            <a:t>North American Energy </a:t>
          </a:r>
        </a:p>
        <a:p>
          <a:r>
            <a:rPr lang="en-US" dirty="0" smtClean="0"/>
            <a:t>The United States began collaboration with its Canadian and Mexican counterparts to create North American energy maps, to reconcile energy trade flows data between the three countries.</a:t>
          </a:r>
          <a:endParaRPr lang="en-US" dirty="0"/>
        </a:p>
      </dgm:t>
    </dgm:pt>
    <dgm:pt modelId="{66347F9D-D49E-423E-B478-EB08F30A9E23}" type="sibTrans" cxnId="{384CDE70-0019-41DD-AD5D-A57EA6013D4C}">
      <dgm:prSet/>
      <dgm:spPr/>
      <dgm:t>
        <a:bodyPr/>
        <a:lstStyle/>
        <a:p>
          <a:endParaRPr lang="en-US"/>
        </a:p>
      </dgm:t>
    </dgm:pt>
    <dgm:pt modelId="{638B4521-521C-4C87-80B6-D74F00432399}" type="parTrans" cxnId="{384CDE70-0019-41DD-AD5D-A57EA6013D4C}">
      <dgm:prSet/>
      <dgm:spPr/>
      <dgm:t>
        <a:bodyPr/>
        <a:lstStyle/>
        <a:p>
          <a:endParaRPr lang="en-US"/>
        </a:p>
      </dgm:t>
    </dgm:pt>
    <dgm:pt modelId="{F6FCADBB-4EA0-429E-AB6A-5D7AB2967278}">
      <dgm:prSet/>
      <dgm:spPr/>
      <dgm:t>
        <a:bodyPr/>
        <a:lstStyle/>
        <a:p>
          <a:r>
            <a:rPr lang="en-US" b="1" dirty="0" smtClean="0"/>
            <a:t>Electricity </a:t>
          </a:r>
        </a:p>
        <a:p>
          <a:r>
            <a:rPr lang="en-US" dirty="0" smtClean="0"/>
            <a:t>Began collection of real-time electricity data from the EIA-930, the world’s first hourly energy data collection by a government statistical agency.</a:t>
          </a:r>
          <a:endParaRPr lang="en-US" dirty="0"/>
        </a:p>
      </dgm:t>
    </dgm:pt>
    <dgm:pt modelId="{EC8BB892-9FA1-4BA6-9236-4F7165F41F56}" type="parTrans" cxnId="{139734C1-4D58-4167-BA37-8DD87C861C5E}">
      <dgm:prSet/>
      <dgm:spPr/>
      <dgm:t>
        <a:bodyPr/>
        <a:lstStyle/>
        <a:p>
          <a:endParaRPr lang="en-US"/>
        </a:p>
      </dgm:t>
    </dgm:pt>
    <dgm:pt modelId="{B9B07D61-89DD-4144-8D6D-BCF3C64802EA}" type="sibTrans" cxnId="{139734C1-4D58-4167-BA37-8DD87C861C5E}">
      <dgm:prSet/>
      <dgm:spPr/>
      <dgm:t>
        <a:bodyPr/>
        <a:lstStyle/>
        <a:p>
          <a:endParaRPr lang="en-US"/>
        </a:p>
      </dgm:t>
    </dgm:pt>
    <dgm:pt modelId="{21263492-D251-4AD9-A527-13B953EB4714}" type="pres">
      <dgm:prSet presAssocID="{F4E97B05-0597-4F5C-BA47-B8C62975A18B}" presName="Name0" presStyleCnt="0">
        <dgm:presLayoutVars>
          <dgm:dir/>
          <dgm:resizeHandles val="exact"/>
        </dgm:presLayoutVars>
      </dgm:prSet>
      <dgm:spPr/>
      <dgm:t>
        <a:bodyPr/>
        <a:lstStyle/>
        <a:p>
          <a:endParaRPr lang="en-US"/>
        </a:p>
      </dgm:t>
    </dgm:pt>
    <dgm:pt modelId="{802E82A7-7C29-426F-B854-BFFAA8B259AC}" type="pres">
      <dgm:prSet presAssocID="{F4E97B05-0597-4F5C-BA47-B8C62975A18B}" presName="bkgdShp" presStyleLbl="alignAccFollowNode1" presStyleIdx="0" presStyleCnt="1"/>
      <dgm:spPr/>
    </dgm:pt>
    <dgm:pt modelId="{FF27FC87-F208-4719-BDE7-1B9B5EBBE993}" type="pres">
      <dgm:prSet presAssocID="{F4E97B05-0597-4F5C-BA47-B8C62975A18B}" presName="linComp" presStyleCnt="0"/>
      <dgm:spPr/>
    </dgm:pt>
    <dgm:pt modelId="{6728B977-614D-4921-B993-D1498BAC028A}" type="pres">
      <dgm:prSet presAssocID="{4C98E621-3973-4D5E-8894-D12926C79510}" presName="compNode" presStyleCnt="0"/>
      <dgm:spPr/>
    </dgm:pt>
    <dgm:pt modelId="{28E55583-7FCC-45F6-9F4A-72AAD2C68AA7}" type="pres">
      <dgm:prSet presAssocID="{4C98E621-3973-4D5E-8894-D12926C79510}" presName="node" presStyleLbl="node1" presStyleIdx="0" presStyleCnt="6">
        <dgm:presLayoutVars>
          <dgm:bulletEnabled val="1"/>
        </dgm:presLayoutVars>
      </dgm:prSet>
      <dgm:spPr/>
      <dgm:t>
        <a:bodyPr/>
        <a:lstStyle/>
        <a:p>
          <a:endParaRPr lang="en-US"/>
        </a:p>
      </dgm:t>
    </dgm:pt>
    <dgm:pt modelId="{F76A0837-E7DD-49BA-B07E-470516529C89}" type="pres">
      <dgm:prSet presAssocID="{4C98E621-3973-4D5E-8894-D12926C79510}" presName="invisiNode" presStyleLbl="node1" presStyleIdx="0" presStyleCnt="6"/>
      <dgm:spPr/>
    </dgm:pt>
    <dgm:pt modelId="{0BD92486-2032-4DA0-B477-D4D9F780FAF1}" type="pres">
      <dgm:prSet presAssocID="{4C98E621-3973-4D5E-8894-D12926C79510}" presName="imagNode" presStyleLbl="fgImgPlace1" presStyleIdx="0" presStyleCnt="6"/>
      <dgm:spPr>
        <a:blipFill rotWithShape="1">
          <a:blip xmlns:r="http://schemas.openxmlformats.org/officeDocument/2006/relationships" r:embed="rId1"/>
          <a:stretch>
            <a:fillRect/>
          </a:stretch>
        </a:blipFill>
      </dgm:spPr>
      <dgm:t>
        <a:bodyPr/>
        <a:lstStyle/>
        <a:p>
          <a:endParaRPr lang="en-US"/>
        </a:p>
      </dgm:t>
    </dgm:pt>
    <dgm:pt modelId="{D6B731E8-D9E4-46C1-9391-A830A8AC8D46}" type="pres">
      <dgm:prSet presAssocID="{88D20CDC-B695-46AF-8294-E9D9842A2BFA}" presName="sibTrans" presStyleLbl="sibTrans2D1" presStyleIdx="0" presStyleCnt="0"/>
      <dgm:spPr/>
      <dgm:t>
        <a:bodyPr/>
        <a:lstStyle/>
        <a:p>
          <a:endParaRPr lang="en-US"/>
        </a:p>
      </dgm:t>
    </dgm:pt>
    <dgm:pt modelId="{5A92C657-BE17-4B4D-9052-0DE6D98AE9E3}" type="pres">
      <dgm:prSet presAssocID="{FCFF9488-2B38-4ED1-82EC-5C20A9A823C9}" presName="compNode" presStyleCnt="0"/>
      <dgm:spPr/>
    </dgm:pt>
    <dgm:pt modelId="{6F49B85D-AD4A-4E7A-AE4F-CA8D45715E1D}" type="pres">
      <dgm:prSet presAssocID="{FCFF9488-2B38-4ED1-82EC-5C20A9A823C9}" presName="node" presStyleLbl="node1" presStyleIdx="1" presStyleCnt="6">
        <dgm:presLayoutVars>
          <dgm:bulletEnabled val="1"/>
        </dgm:presLayoutVars>
      </dgm:prSet>
      <dgm:spPr/>
      <dgm:t>
        <a:bodyPr/>
        <a:lstStyle/>
        <a:p>
          <a:endParaRPr lang="en-US"/>
        </a:p>
      </dgm:t>
    </dgm:pt>
    <dgm:pt modelId="{7BF3EFA1-DAA5-47C0-A7A9-7E054645DEE0}" type="pres">
      <dgm:prSet presAssocID="{FCFF9488-2B38-4ED1-82EC-5C20A9A823C9}" presName="invisiNode" presStyleLbl="node1" presStyleIdx="1" presStyleCnt="6"/>
      <dgm:spPr/>
    </dgm:pt>
    <dgm:pt modelId="{64EECEB6-2CA6-4CDE-994B-827722D5C2EB}" type="pres">
      <dgm:prSet presAssocID="{FCFF9488-2B38-4ED1-82EC-5C20A9A823C9}" presName="imagNode" presStyleLbl="fgImgPlace1" presStyleIdx="1" presStyleCnt="6" custLinFactNeighborX="2069"/>
      <dgm:spPr>
        <a:blipFill rotWithShape="1">
          <a:blip xmlns:r="http://schemas.openxmlformats.org/officeDocument/2006/relationships" r:embed="rId2"/>
          <a:stretch>
            <a:fillRect/>
          </a:stretch>
        </a:blipFill>
      </dgm:spPr>
      <dgm:t>
        <a:bodyPr/>
        <a:lstStyle/>
        <a:p>
          <a:endParaRPr lang="en-US"/>
        </a:p>
      </dgm:t>
    </dgm:pt>
    <dgm:pt modelId="{2654F538-6EE0-46C4-AD1B-98EA4088E7B8}" type="pres">
      <dgm:prSet presAssocID="{66347F9D-D49E-423E-B478-EB08F30A9E23}" presName="sibTrans" presStyleLbl="sibTrans2D1" presStyleIdx="0" presStyleCnt="0"/>
      <dgm:spPr/>
      <dgm:t>
        <a:bodyPr/>
        <a:lstStyle/>
        <a:p>
          <a:endParaRPr lang="en-US"/>
        </a:p>
      </dgm:t>
    </dgm:pt>
    <dgm:pt modelId="{32C1C658-E909-43B9-BF47-15B37084D536}" type="pres">
      <dgm:prSet presAssocID="{3719F748-F0B8-4631-B4C3-798A4306A530}" presName="compNode" presStyleCnt="0"/>
      <dgm:spPr/>
    </dgm:pt>
    <dgm:pt modelId="{85A72530-F85D-47F7-BFDF-D19CC706B73B}" type="pres">
      <dgm:prSet presAssocID="{3719F748-F0B8-4631-B4C3-798A4306A530}" presName="node" presStyleLbl="node1" presStyleIdx="2" presStyleCnt="6">
        <dgm:presLayoutVars>
          <dgm:bulletEnabled val="1"/>
        </dgm:presLayoutVars>
      </dgm:prSet>
      <dgm:spPr/>
      <dgm:t>
        <a:bodyPr/>
        <a:lstStyle/>
        <a:p>
          <a:endParaRPr lang="en-US"/>
        </a:p>
      </dgm:t>
    </dgm:pt>
    <dgm:pt modelId="{E5D6AF8C-0169-4B38-924B-C39227E86141}" type="pres">
      <dgm:prSet presAssocID="{3719F748-F0B8-4631-B4C3-798A4306A530}" presName="invisiNode" presStyleLbl="node1" presStyleIdx="2" presStyleCnt="6"/>
      <dgm:spPr/>
    </dgm:pt>
    <dgm:pt modelId="{60290E20-9AEE-4E48-8F57-47A170B1687E}" type="pres">
      <dgm:prSet presAssocID="{3719F748-F0B8-4631-B4C3-798A4306A530}" presName="imagNode" presStyleLbl="fgImgPlace1" presStyleIdx="2" presStyleCnt="6"/>
      <dgm:spPr>
        <a:blipFill rotWithShape="1">
          <a:blip xmlns:r="http://schemas.openxmlformats.org/officeDocument/2006/relationships" r:embed="rId3"/>
          <a:stretch>
            <a:fillRect/>
          </a:stretch>
        </a:blipFill>
      </dgm:spPr>
      <dgm:t>
        <a:bodyPr/>
        <a:lstStyle/>
        <a:p>
          <a:endParaRPr lang="en-US"/>
        </a:p>
      </dgm:t>
    </dgm:pt>
    <dgm:pt modelId="{42114826-BE7E-48F5-BED3-6F5C43DF5654}" type="pres">
      <dgm:prSet presAssocID="{64418863-358E-42B5-B1CD-00F30A2D5FAA}" presName="sibTrans" presStyleLbl="sibTrans2D1" presStyleIdx="0" presStyleCnt="0"/>
      <dgm:spPr/>
      <dgm:t>
        <a:bodyPr/>
        <a:lstStyle/>
        <a:p>
          <a:endParaRPr lang="en-US"/>
        </a:p>
      </dgm:t>
    </dgm:pt>
    <dgm:pt modelId="{99228017-4432-40DF-B577-55ABACAA15F5}" type="pres">
      <dgm:prSet presAssocID="{CF57FA60-91E9-4101-BE7C-49CF10D41C16}" presName="compNode" presStyleCnt="0"/>
      <dgm:spPr/>
    </dgm:pt>
    <dgm:pt modelId="{ED0F04CB-5D0F-4AC0-9630-9EBF63213590}" type="pres">
      <dgm:prSet presAssocID="{CF57FA60-91E9-4101-BE7C-49CF10D41C16}" presName="node" presStyleLbl="node1" presStyleIdx="3" presStyleCnt="6">
        <dgm:presLayoutVars>
          <dgm:bulletEnabled val="1"/>
        </dgm:presLayoutVars>
      </dgm:prSet>
      <dgm:spPr/>
      <dgm:t>
        <a:bodyPr/>
        <a:lstStyle/>
        <a:p>
          <a:endParaRPr lang="en-US"/>
        </a:p>
      </dgm:t>
    </dgm:pt>
    <dgm:pt modelId="{A3F796E7-0071-4940-A0E8-2BA7B5BC6316}" type="pres">
      <dgm:prSet presAssocID="{CF57FA60-91E9-4101-BE7C-49CF10D41C16}" presName="invisiNode" presStyleLbl="node1" presStyleIdx="3" presStyleCnt="6"/>
      <dgm:spPr/>
    </dgm:pt>
    <dgm:pt modelId="{473BA36B-85E4-408E-AD20-A01ADCA960B6}" type="pres">
      <dgm:prSet presAssocID="{CF57FA60-91E9-4101-BE7C-49CF10D41C16}" presName="imagNode" presStyleLbl="fgImgPlace1" presStyleIdx="3" presStyleCnt="6"/>
      <dgm:spPr>
        <a:blipFill rotWithShape="1">
          <a:blip xmlns:r="http://schemas.openxmlformats.org/officeDocument/2006/relationships" r:embed="rId4"/>
          <a:stretch>
            <a:fillRect/>
          </a:stretch>
        </a:blipFill>
      </dgm:spPr>
      <dgm:t>
        <a:bodyPr/>
        <a:lstStyle/>
        <a:p>
          <a:endParaRPr lang="en-US"/>
        </a:p>
      </dgm:t>
    </dgm:pt>
    <dgm:pt modelId="{2A92FBB3-5BCE-4B6E-9450-607E87AED7A7}" type="pres">
      <dgm:prSet presAssocID="{EED24826-00A9-4B8E-8457-8598E1D6177B}" presName="sibTrans" presStyleLbl="sibTrans2D1" presStyleIdx="0" presStyleCnt="0"/>
      <dgm:spPr/>
      <dgm:t>
        <a:bodyPr/>
        <a:lstStyle/>
        <a:p>
          <a:endParaRPr lang="en-US"/>
        </a:p>
      </dgm:t>
    </dgm:pt>
    <dgm:pt modelId="{E2C6541E-4E35-4569-95E8-99B2117BB8CE}" type="pres">
      <dgm:prSet presAssocID="{B89F6CBB-2F5B-4A82-8760-31F9628991AF}" presName="compNode" presStyleCnt="0"/>
      <dgm:spPr/>
    </dgm:pt>
    <dgm:pt modelId="{50B9AF8D-1E5D-436C-A608-1C2AEF2FC44D}" type="pres">
      <dgm:prSet presAssocID="{B89F6CBB-2F5B-4A82-8760-31F9628991AF}" presName="node" presStyleLbl="node1" presStyleIdx="4" presStyleCnt="6">
        <dgm:presLayoutVars>
          <dgm:bulletEnabled val="1"/>
        </dgm:presLayoutVars>
      </dgm:prSet>
      <dgm:spPr/>
      <dgm:t>
        <a:bodyPr/>
        <a:lstStyle/>
        <a:p>
          <a:endParaRPr lang="en-US"/>
        </a:p>
      </dgm:t>
    </dgm:pt>
    <dgm:pt modelId="{43B33DF7-C403-49CE-A8B6-3B499F85F238}" type="pres">
      <dgm:prSet presAssocID="{B89F6CBB-2F5B-4A82-8760-31F9628991AF}" presName="invisiNode" presStyleLbl="node1" presStyleIdx="4" presStyleCnt="6"/>
      <dgm:spPr/>
    </dgm:pt>
    <dgm:pt modelId="{B5EF2673-84E8-49CC-A4AD-12DF083AAE43}" type="pres">
      <dgm:prSet presAssocID="{B89F6CBB-2F5B-4A82-8760-31F9628991AF}" presName="imagNode" presStyleLbl="fgImgPlace1" presStyleIdx="4" presStyleCnt="6"/>
      <dgm:spPr>
        <a:blipFill rotWithShape="1">
          <a:blip xmlns:r="http://schemas.openxmlformats.org/officeDocument/2006/relationships" r:embed="rId5"/>
          <a:stretch>
            <a:fillRect/>
          </a:stretch>
        </a:blipFill>
      </dgm:spPr>
      <dgm:t>
        <a:bodyPr/>
        <a:lstStyle/>
        <a:p>
          <a:endParaRPr lang="en-US"/>
        </a:p>
      </dgm:t>
    </dgm:pt>
    <dgm:pt modelId="{3CA22078-C553-4A30-B028-16B4F6FED365}" type="pres">
      <dgm:prSet presAssocID="{B004EA7B-457B-4E4C-8168-E4B4DC72F899}" presName="sibTrans" presStyleLbl="sibTrans2D1" presStyleIdx="0" presStyleCnt="0"/>
      <dgm:spPr/>
      <dgm:t>
        <a:bodyPr/>
        <a:lstStyle/>
        <a:p>
          <a:endParaRPr lang="en-US"/>
        </a:p>
      </dgm:t>
    </dgm:pt>
    <dgm:pt modelId="{6C6FD3B7-22D3-4732-BD64-973948A02DDF}" type="pres">
      <dgm:prSet presAssocID="{F6FCADBB-4EA0-429E-AB6A-5D7AB2967278}" presName="compNode" presStyleCnt="0"/>
      <dgm:spPr/>
    </dgm:pt>
    <dgm:pt modelId="{7AFDCB88-5FEF-408C-BFFE-73DA624A9383}" type="pres">
      <dgm:prSet presAssocID="{F6FCADBB-4EA0-429E-AB6A-5D7AB2967278}" presName="node" presStyleLbl="node1" presStyleIdx="5" presStyleCnt="6">
        <dgm:presLayoutVars>
          <dgm:bulletEnabled val="1"/>
        </dgm:presLayoutVars>
      </dgm:prSet>
      <dgm:spPr/>
      <dgm:t>
        <a:bodyPr/>
        <a:lstStyle/>
        <a:p>
          <a:endParaRPr lang="en-US"/>
        </a:p>
      </dgm:t>
    </dgm:pt>
    <dgm:pt modelId="{6FB28474-8594-401D-8242-D9DCC065D838}" type="pres">
      <dgm:prSet presAssocID="{F6FCADBB-4EA0-429E-AB6A-5D7AB2967278}" presName="invisiNode" presStyleLbl="node1" presStyleIdx="5" presStyleCnt="6"/>
      <dgm:spPr/>
    </dgm:pt>
    <dgm:pt modelId="{FB6CAE65-B68B-4C2F-8D6D-937B5C958C65}" type="pres">
      <dgm:prSet presAssocID="{F6FCADBB-4EA0-429E-AB6A-5D7AB2967278}" presName="imagNode" presStyleLbl="fgImgPlace1" presStyleIdx="5" presStyleCnt="6"/>
      <dgm:spPr>
        <a:blipFill rotWithShape="1">
          <a:blip xmlns:r="http://schemas.openxmlformats.org/officeDocument/2006/relationships" r:embed="rId6"/>
          <a:stretch>
            <a:fillRect/>
          </a:stretch>
        </a:blipFill>
      </dgm:spPr>
      <dgm:t>
        <a:bodyPr/>
        <a:lstStyle/>
        <a:p>
          <a:endParaRPr lang="en-US"/>
        </a:p>
      </dgm:t>
    </dgm:pt>
  </dgm:ptLst>
  <dgm:cxnLst>
    <dgm:cxn modelId="{5AB9405F-A06E-420F-BD77-F189DA50B3C4}" type="presOf" srcId="{4C98E621-3973-4D5E-8894-D12926C79510}" destId="{28E55583-7FCC-45F6-9F4A-72AAD2C68AA7}" srcOrd="0" destOrd="0" presId="urn:microsoft.com/office/officeart/2005/8/layout/pList2"/>
    <dgm:cxn modelId="{A2207CDF-2FF1-455B-B464-F3B99ECA2C97}" type="presOf" srcId="{B004EA7B-457B-4E4C-8168-E4B4DC72F899}" destId="{3CA22078-C553-4A30-B028-16B4F6FED365}" srcOrd="0" destOrd="0" presId="urn:microsoft.com/office/officeart/2005/8/layout/pList2"/>
    <dgm:cxn modelId="{639E93BA-F8A7-41A9-BF8A-8C9C2442E6F2}" type="presOf" srcId="{88D20CDC-B695-46AF-8294-E9D9842A2BFA}" destId="{D6B731E8-D9E4-46C1-9391-A830A8AC8D46}" srcOrd="0" destOrd="0" presId="urn:microsoft.com/office/officeart/2005/8/layout/pList2"/>
    <dgm:cxn modelId="{384CDE70-0019-41DD-AD5D-A57EA6013D4C}" srcId="{F4E97B05-0597-4F5C-BA47-B8C62975A18B}" destId="{FCFF9488-2B38-4ED1-82EC-5C20A9A823C9}" srcOrd="1" destOrd="0" parTransId="{638B4521-521C-4C87-80B6-D74F00432399}" sibTransId="{66347F9D-D49E-423E-B478-EB08F30A9E23}"/>
    <dgm:cxn modelId="{40294FFC-AFE9-47B0-A556-FED2E584C9FB}" type="presOf" srcId="{B89F6CBB-2F5B-4A82-8760-31F9628991AF}" destId="{50B9AF8D-1E5D-436C-A608-1C2AEF2FC44D}" srcOrd="0" destOrd="0" presId="urn:microsoft.com/office/officeart/2005/8/layout/pList2"/>
    <dgm:cxn modelId="{ACAFDC5B-F2D6-455E-8251-3C4248830C5A}" type="presOf" srcId="{66347F9D-D49E-423E-B478-EB08F30A9E23}" destId="{2654F538-6EE0-46C4-AD1B-98EA4088E7B8}" srcOrd="0" destOrd="0" presId="urn:microsoft.com/office/officeart/2005/8/layout/pList2"/>
    <dgm:cxn modelId="{49ADC516-C3C9-4393-B598-D3E12A21F86C}" srcId="{F4E97B05-0597-4F5C-BA47-B8C62975A18B}" destId="{4C98E621-3973-4D5E-8894-D12926C79510}" srcOrd="0" destOrd="0" parTransId="{BAAA8B16-8584-4780-B568-07D3ADDF27BA}" sibTransId="{88D20CDC-B695-46AF-8294-E9D9842A2BFA}"/>
    <dgm:cxn modelId="{51741355-F891-4B43-A670-CFB94719DD90}" srcId="{F4E97B05-0597-4F5C-BA47-B8C62975A18B}" destId="{CF57FA60-91E9-4101-BE7C-49CF10D41C16}" srcOrd="3" destOrd="0" parTransId="{FF391EB5-4D4D-4D13-A9C8-591CCF8CFA7E}" sibTransId="{EED24826-00A9-4B8E-8457-8598E1D6177B}"/>
    <dgm:cxn modelId="{11CB2688-A7A8-4721-9792-DC158FDC9AC3}" type="presOf" srcId="{F4E97B05-0597-4F5C-BA47-B8C62975A18B}" destId="{21263492-D251-4AD9-A527-13B953EB4714}" srcOrd="0" destOrd="0" presId="urn:microsoft.com/office/officeart/2005/8/layout/pList2"/>
    <dgm:cxn modelId="{01A984D2-8156-47F0-9121-C69DB3C7A17B}" type="presOf" srcId="{EED24826-00A9-4B8E-8457-8598E1D6177B}" destId="{2A92FBB3-5BCE-4B6E-9450-607E87AED7A7}" srcOrd="0" destOrd="0" presId="urn:microsoft.com/office/officeart/2005/8/layout/pList2"/>
    <dgm:cxn modelId="{06794DF9-798E-4E4A-80C1-E3F216AE8C67}" type="presOf" srcId="{CF57FA60-91E9-4101-BE7C-49CF10D41C16}" destId="{ED0F04CB-5D0F-4AC0-9630-9EBF63213590}" srcOrd="0" destOrd="0" presId="urn:microsoft.com/office/officeart/2005/8/layout/pList2"/>
    <dgm:cxn modelId="{5FA5A7FF-E70A-4E15-BF9F-CAD440E1CA36}" srcId="{F4E97B05-0597-4F5C-BA47-B8C62975A18B}" destId="{B89F6CBB-2F5B-4A82-8760-31F9628991AF}" srcOrd="4" destOrd="0" parTransId="{630885CC-6031-41A1-860D-5547F0CD4A50}" sibTransId="{B004EA7B-457B-4E4C-8168-E4B4DC72F899}"/>
    <dgm:cxn modelId="{139734C1-4D58-4167-BA37-8DD87C861C5E}" srcId="{F4E97B05-0597-4F5C-BA47-B8C62975A18B}" destId="{F6FCADBB-4EA0-429E-AB6A-5D7AB2967278}" srcOrd="5" destOrd="0" parTransId="{EC8BB892-9FA1-4BA6-9236-4F7165F41F56}" sibTransId="{B9B07D61-89DD-4144-8D6D-BCF3C64802EA}"/>
    <dgm:cxn modelId="{BEE621BD-7016-4BDC-B64A-3D5A855718A1}" srcId="{F4E97B05-0597-4F5C-BA47-B8C62975A18B}" destId="{3719F748-F0B8-4631-B4C3-798A4306A530}" srcOrd="2" destOrd="0" parTransId="{5BBA0FBF-E9FA-4B31-BB3C-98496EB60B4B}" sibTransId="{64418863-358E-42B5-B1CD-00F30A2D5FAA}"/>
    <dgm:cxn modelId="{72B1EE43-A8C8-4DE1-8DBF-850E33DB705E}" type="presOf" srcId="{3719F748-F0B8-4631-B4C3-798A4306A530}" destId="{85A72530-F85D-47F7-BFDF-D19CC706B73B}" srcOrd="0" destOrd="0" presId="urn:microsoft.com/office/officeart/2005/8/layout/pList2"/>
    <dgm:cxn modelId="{4766ED6A-3D65-4912-830A-14D15BBFEFAA}" type="presOf" srcId="{F6FCADBB-4EA0-429E-AB6A-5D7AB2967278}" destId="{7AFDCB88-5FEF-408C-BFFE-73DA624A9383}" srcOrd="0" destOrd="0" presId="urn:microsoft.com/office/officeart/2005/8/layout/pList2"/>
    <dgm:cxn modelId="{E4A7A1C0-89A4-4345-ACCE-91AE7D27D5C3}" type="presOf" srcId="{64418863-358E-42B5-B1CD-00F30A2D5FAA}" destId="{42114826-BE7E-48F5-BED3-6F5C43DF5654}" srcOrd="0" destOrd="0" presId="urn:microsoft.com/office/officeart/2005/8/layout/pList2"/>
    <dgm:cxn modelId="{F2C28BE4-F591-46DE-B4C9-6B1231CCE5D1}" type="presOf" srcId="{FCFF9488-2B38-4ED1-82EC-5C20A9A823C9}" destId="{6F49B85D-AD4A-4E7A-AE4F-CA8D45715E1D}" srcOrd="0" destOrd="0" presId="urn:microsoft.com/office/officeart/2005/8/layout/pList2"/>
    <dgm:cxn modelId="{D4D805C4-26C3-4281-B957-6BBA38D2E6DA}" type="presParOf" srcId="{21263492-D251-4AD9-A527-13B953EB4714}" destId="{802E82A7-7C29-426F-B854-BFFAA8B259AC}" srcOrd="0" destOrd="0" presId="urn:microsoft.com/office/officeart/2005/8/layout/pList2"/>
    <dgm:cxn modelId="{2342A406-E7C7-4CAF-B392-E883AEFE7C1C}" type="presParOf" srcId="{21263492-D251-4AD9-A527-13B953EB4714}" destId="{FF27FC87-F208-4719-BDE7-1B9B5EBBE993}" srcOrd="1" destOrd="0" presId="urn:microsoft.com/office/officeart/2005/8/layout/pList2"/>
    <dgm:cxn modelId="{1C09C433-E8EB-4710-A75B-5A5D6B9B1766}" type="presParOf" srcId="{FF27FC87-F208-4719-BDE7-1B9B5EBBE993}" destId="{6728B977-614D-4921-B993-D1498BAC028A}" srcOrd="0" destOrd="0" presId="urn:microsoft.com/office/officeart/2005/8/layout/pList2"/>
    <dgm:cxn modelId="{5C9E80F6-FE72-4198-9C42-EE9CF9CDABAB}" type="presParOf" srcId="{6728B977-614D-4921-B993-D1498BAC028A}" destId="{28E55583-7FCC-45F6-9F4A-72AAD2C68AA7}" srcOrd="0" destOrd="0" presId="urn:microsoft.com/office/officeart/2005/8/layout/pList2"/>
    <dgm:cxn modelId="{24D85A2E-8E36-4176-AAFD-AC523A2EE6F3}" type="presParOf" srcId="{6728B977-614D-4921-B993-D1498BAC028A}" destId="{F76A0837-E7DD-49BA-B07E-470516529C89}" srcOrd="1" destOrd="0" presId="urn:microsoft.com/office/officeart/2005/8/layout/pList2"/>
    <dgm:cxn modelId="{CCC9AC77-9B7B-4E91-943B-03A3F64C89C4}" type="presParOf" srcId="{6728B977-614D-4921-B993-D1498BAC028A}" destId="{0BD92486-2032-4DA0-B477-D4D9F780FAF1}" srcOrd="2" destOrd="0" presId="urn:microsoft.com/office/officeart/2005/8/layout/pList2"/>
    <dgm:cxn modelId="{C41765E0-C214-4A4B-9F30-113A40BC464C}" type="presParOf" srcId="{FF27FC87-F208-4719-BDE7-1B9B5EBBE993}" destId="{D6B731E8-D9E4-46C1-9391-A830A8AC8D46}" srcOrd="1" destOrd="0" presId="urn:microsoft.com/office/officeart/2005/8/layout/pList2"/>
    <dgm:cxn modelId="{AAF86D3C-2FD0-4E0C-9C7B-303635379185}" type="presParOf" srcId="{FF27FC87-F208-4719-BDE7-1B9B5EBBE993}" destId="{5A92C657-BE17-4B4D-9052-0DE6D98AE9E3}" srcOrd="2" destOrd="0" presId="urn:microsoft.com/office/officeart/2005/8/layout/pList2"/>
    <dgm:cxn modelId="{57546523-CC3F-4749-9593-69AB2A5AE7D1}" type="presParOf" srcId="{5A92C657-BE17-4B4D-9052-0DE6D98AE9E3}" destId="{6F49B85D-AD4A-4E7A-AE4F-CA8D45715E1D}" srcOrd="0" destOrd="0" presId="urn:microsoft.com/office/officeart/2005/8/layout/pList2"/>
    <dgm:cxn modelId="{3C4873A1-DA3B-4959-90DF-BC6E78FE86B8}" type="presParOf" srcId="{5A92C657-BE17-4B4D-9052-0DE6D98AE9E3}" destId="{7BF3EFA1-DAA5-47C0-A7A9-7E054645DEE0}" srcOrd="1" destOrd="0" presId="urn:microsoft.com/office/officeart/2005/8/layout/pList2"/>
    <dgm:cxn modelId="{13B5900B-A859-4233-B80B-07095E3B6432}" type="presParOf" srcId="{5A92C657-BE17-4B4D-9052-0DE6D98AE9E3}" destId="{64EECEB6-2CA6-4CDE-994B-827722D5C2EB}" srcOrd="2" destOrd="0" presId="urn:microsoft.com/office/officeart/2005/8/layout/pList2"/>
    <dgm:cxn modelId="{43180C63-F4B0-48D4-B851-DB3E9DF022D1}" type="presParOf" srcId="{FF27FC87-F208-4719-BDE7-1B9B5EBBE993}" destId="{2654F538-6EE0-46C4-AD1B-98EA4088E7B8}" srcOrd="3" destOrd="0" presId="urn:microsoft.com/office/officeart/2005/8/layout/pList2"/>
    <dgm:cxn modelId="{46258769-664D-4773-99E4-4145B711D718}" type="presParOf" srcId="{FF27FC87-F208-4719-BDE7-1B9B5EBBE993}" destId="{32C1C658-E909-43B9-BF47-15B37084D536}" srcOrd="4" destOrd="0" presId="urn:microsoft.com/office/officeart/2005/8/layout/pList2"/>
    <dgm:cxn modelId="{207FD20D-0551-43E6-ACD1-6E03C86A6C29}" type="presParOf" srcId="{32C1C658-E909-43B9-BF47-15B37084D536}" destId="{85A72530-F85D-47F7-BFDF-D19CC706B73B}" srcOrd="0" destOrd="0" presId="urn:microsoft.com/office/officeart/2005/8/layout/pList2"/>
    <dgm:cxn modelId="{090FBDF7-FD6C-46E3-B3CD-D2DBBAF5A717}" type="presParOf" srcId="{32C1C658-E909-43B9-BF47-15B37084D536}" destId="{E5D6AF8C-0169-4B38-924B-C39227E86141}" srcOrd="1" destOrd="0" presId="urn:microsoft.com/office/officeart/2005/8/layout/pList2"/>
    <dgm:cxn modelId="{27D857F8-8816-480D-A3D4-3F5FA526EFEB}" type="presParOf" srcId="{32C1C658-E909-43B9-BF47-15B37084D536}" destId="{60290E20-9AEE-4E48-8F57-47A170B1687E}" srcOrd="2" destOrd="0" presId="urn:microsoft.com/office/officeart/2005/8/layout/pList2"/>
    <dgm:cxn modelId="{59E4D037-B995-4D5C-B4AB-F979E2D48F9D}" type="presParOf" srcId="{FF27FC87-F208-4719-BDE7-1B9B5EBBE993}" destId="{42114826-BE7E-48F5-BED3-6F5C43DF5654}" srcOrd="5" destOrd="0" presId="urn:microsoft.com/office/officeart/2005/8/layout/pList2"/>
    <dgm:cxn modelId="{3E3872BD-EFB3-45BD-A9F0-AF221D38FD3C}" type="presParOf" srcId="{FF27FC87-F208-4719-BDE7-1B9B5EBBE993}" destId="{99228017-4432-40DF-B577-55ABACAA15F5}" srcOrd="6" destOrd="0" presId="urn:microsoft.com/office/officeart/2005/8/layout/pList2"/>
    <dgm:cxn modelId="{7E97BCE5-3914-46B6-9B0B-7D4A37F6DB9D}" type="presParOf" srcId="{99228017-4432-40DF-B577-55ABACAA15F5}" destId="{ED0F04CB-5D0F-4AC0-9630-9EBF63213590}" srcOrd="0" destOrd="0" presId="urn:microsoft.com/office/officeart/2005/8/layout/pList2"/>
    <dgm:cxn modelId="{ECFEB84E-8462-4A72-94B9-8CB258AE0224}" type="presParOf" srcId="{99228017-4432-40DF-B577-55ABACAA15F5}" destId="{A3F796E7-0071-4940-A0E8-2BA7B5BC6316}" srcOrd="1" destOrd="0" presId="urn:microsoft.com/office/officeart/2005/8/layout/pList2"/>
    <dgm:cxn modelId="{3DF5F2A9-F0D6-424E-921C-F451A452004E}" type="presParOf" srcId="{99228017-4432-40DF-B577-55ABACAA15F5}" destId="{473BA36B-85E4-408E-AD20-A01ADCA960B6}" srcOrd="2" destOrd="0" presId="urn:microsoft.com/office/officeart/2005/8/layout/pList2"/>
    <dgm:cxn modelId="{C03B9CF5-D727-4B80-BCF0-F712CA4F2AA2}" type="presParOf" srcId="{FF27FC87-F208-4719-BDE7-1B9B5EBBE993}" destId="{2A92FBB3-5BCE-4B6E-9450-607E87AED7A7}" srcOrd="7" destOrd="0" presId="urn:microsoft.com/office/officeart/2005/8/layout/pList2"/>
    <dgm:cxn modelId="{D431329F-A6D6-4B5B-8256-A4AC4FE49DAB}" type="presParOf" srcId="{FF27FC87-F208-4719-BDE7-1B9B5EBBE993}" destId="{E2C6541E-4E35-4569-95E8-99B2117BB8CE}" srcOrd="8" destOrd="0" presId="urn:microsoft.com/office/officeart/2005/8/layout/pList2"/>
    <dgm:cxn modelId="{5E4B2805-E744-4DB7-BEEA-8C34FEE1E169}" type="presParOf" srcId="{E2C6541E-4E35-4569-95E8-99B2117BB8CE}" destId="{50B9AF8D-1E5D-436C-A608-1C2AEF2FC44D}" srcOrd="0" destOrd="0" presId="urn:microsoft.com/office/officeart/2005/8/layout/pList2"/>
    <dgm:cxn modelId="{21B6FF4B-016D-4C95-B03F-2DA1DB1F9497}" type="presParOf" srcId="{E2C6541E-4E35-4569-95E8-99B2117BB8CE}" destId="{43B33DF7-C403-49CE-A8B6-3B499F85F238}" srcOrd="1" destOrd="0" presId="urn:microsoft.com/office/officeart/2005/8/layout/pList2"/>
    <dgm:cxn modelId="{4BD539A9-C1D9-4DA4-9EFD-9A6F068152DA}" type="presParOf" srcId="{E2C6541E-4E35-4569-95E8-99B2117BB8CE}" destId="{B5EF2673-84E8-49CC-A4AD-12DF083AAE43}" srcOrd="2" destOrd="0" presId="urn:microsoft.com/office/officeart/2005/8/layout/pList2"/>
    <dgm:cxn modelId="{A96C0F03-323B-4CC7-A1EA-E98E1BF28854}" type="presParOf" srcId="{FF27FC87-F208-4719-BDE7-1B9B5EBBE993}" destId="{3CA22078-C553-4A30-B028-16B4F6FED365}" srcOrd="9" destOrd="0" presId="urn:microsoft.com/office/officeart/2005/8/layout/pList2"/>
    <dgm:cxn modelId="{DDE00582-5BBA-4F53-A050-4436B9D95EB1}" type="presParOf" srcId="{FF27FC87-F208-4719-BDE7-1B9B5EBBE993}" destId="{6C6FD3B7-22D3-4732-BD64-973948A02DDF}" srcOrd="10" destOrd="0" presId="urn:microsoft.com/office/officeart/2005/8/layout/pList2"/>
    <dgm:cxn modelId="{91F80F82-597B-434A-87EE-E3DEE2DE952A}" type="presParOf" srcId="{6C6FD3B7-22D3-4732-BD64-973948A02DDF}" destId="{7AFDCB88-5FEF-408C-BFFE-73DA624A9383}" srcOrd="0" destOrd="0" presId="urn:microsoft.com/office/officeart/2005/8/layout/pList2"/>
    <dgm:cxn modelId="{1C25FBB9-E7B3-425F-8179-64D6EA0A22AE}" type="presParOf" srcId="{6C6FD3B7-22D3-4732-BD64-973948A02DDF}" destId="{6FB28474-8594-401D-8242-D9DCC065D838}" srcOrd="1" destOrd="0" presId="urn:microsoft.com/office/officeart/2005/8/layout/pList2"/>
    <dgm:cxn modelId="{9F62E756-76DC-44E6-8FB0-E892A41026E3}" type="presParOf" srcId="{6C6FD3B7-22D3-4732-BD64-973948A02DDF}" destId="{FB6CAE65-B68B-4C2F-8D6D-937B5C958C65}"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3"/>
            <a:ext cx="3038474" cy="465138"/>
          </a:xfrm>
          <a:prstGeom prst="rect">
            <a:avLst/>
          </a:prstGeom>
        </p:spPr>
        <p:txBody>
          <a:bodyPr vert="horz" lIns="91608" tIns="45804" rIns="91608" bIns="45804" rtlCol="0"/>
          <a:lstStyle>
            <a:lvl1pPr algn="l">
              <a:defRPr sz="1200"/>
            </a:lvl1pPr>
          </a:lstStyle>
          <a:p>
            <a:endParaRPr lang="en-US" dirty="0"/>
          </a:p>
        </p:txBody>
      </p:sp>
      <p:sp>
        <p:nvSpPr>
          <p:cNvPr id="3" name="Date Placeholder 2"/>
          <p:cNvSpPr>
            <a:spLocks noGrp="1"/>
          </p:cNvSpPr>
          <p:nvPr>
            <p:ph type="dt" sz="quarter" idx="1"/>
          </p:nvPr>
        </p:nvSpPr>
        <p:spPr>
          <a:xfrm>
            <a:off x="3970345" y="3"/>
            <a:ext cx="3038474" cy="465138"/>
          </a:xfrm>
          <a:prstGeom prst="rect">
            <a:avLst/>
          </a:prstGeom>
        </p:spPr>
        <p:txBody>
          <a:bodyPr vert="horz" lIns="91608" tIns="45804" rIns="91608" bIns="45804" rtlCol="0"/>
          <a:lstStyle>
            <a:lvl1pPr algn="r">
              <a:defRPr sz="1200"/>
            </a:lvl1pPr>
          </a:lstStyle>
          <a:p>
            <a:fld id="{7DE4794C-F5EF-4B2D-93D1-44697B2BA528}" type="datetimeFigureOut">
              <a:rPr lang="en-US" smtClean="0"/>
              <a:pPr/>
              <a:t>10/21/2016</a:t>
            </a:fld>
            <a:endParaRPr lang="en-US" dirty="0"/>
          </a:p>
        </p:txBody>
      </p:sp>
      <p:sp>
        <p:nvSpPr>
          <p:cNvPr id="4" name="Footer Placeholder 3"/>
          <p:cNvSpPr>
            <a:spLocks noGrp="1"/>
          </p:cNvSpPr>
          <p:nvPr>
            <p:ph type="ftr" sz="quarter" idx="2"/>
          </p:nvPr>
        </p:nvSpPr>
        <p:spPr>
          <a:xfrm>
            <a:off x="7" y="8829675"/>
            <a:ext cx="3038474" cy="465138"/>
          </a:xfrm>
          <a:prstGeom prst="rect">
            <a:avLst/>
          </a:prstGeom>
        </p:spPr>
        <p:txBody>
          <a:bodyPr vert="horz" lIns="91608" tIns="45804" rIns="91608" bIns="4580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5" y="8829675"/>
            <a:ext cx="3038474" cy="465138"/>
          </a:xfrm>
          <a:prstGeom prst="rect">
            <a:avLst/>
          </a:prstGeom>
        </p:spPr>
        <p:txBody>
          <a:bodyPr vert="horz" lIns="91608" tIns="45804" rIns="91608" bIns="45804" rtlCol="0" anchor="b"/>
          <a:lstStyle>
            <a:lvl1pPr algn="r">
              <a:defRPr sz="1200"/>
            </a:lvl1pPr>
          </a:lstStyle>
          <a:p>
            <a:fld id="{E45553FA-E54B-48B3-908E-BDE094C1A45E}" type="slidenum">
              <a:rPr lang="en-US" smtClean="0"/>
              <a:pPr/>
              <a:t>‹#›</a:t>
            </a:fld>
            <a:endParaRPr lang="en-US" dirty="0"/>
          </a:p>
        </p:txBody>
      </p:sp>
    </p:spTree>
    <p:extLst>
      <p:ext uri="{BB962C8B-B14F-4D97-AF65-F5344CB8AC3E}">
        <p14:creationId xmlns:p14="http://schemas.microsoft.com/office/powerpoint/2010/main" val="651915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037840" cy="464820"/>
          </a:xfrm>
          <a:prstGeom prst="rect">
            <a:avLst/>
          </a:prstGeom>
        </p:spPr>
        <p:txBody>
          <a:bodyPr vert="horz" lIns="93344" tIns="46673" rIns="93344" bIns="46673" rtlCol="0"/>
          <a:lstStyle>
            <a:lvl1pPr algn="l">
              <a:defRPr sz="1200"/>
            </a:lvl1pPr>
          </a:lstStyle>
          <a:p>
            <a:endParaRPr lang="en-US" dirty="0"/>
          </a:p>
        </p:txBody>
      </p:sp>
      <p:sp>
        <p:nvSpPr>
          <p:cNvPr id="3" name="Date Placeholder 2"/>
          <p:cNvSpPr>
            <a:spLocks noGrp="1"/>
          </p:cNvSpPr>
          <p:nvPr>
            <p:ph type="dt" idx="1"/>
          </p:nvPr>
        </p:nvSpPr>
        <p:spPr>
          <a:xfrm>
            <a:off x="3970941" y="4"/>
            <a:ext cx="3037840" cy="464820"/>
          </a:xfrm>
          <a:prstGeom prst="rect">
            <a:avLst/>
          </a:prstGeom>
        </p:spPr>
        <p:txBody>
          <a:bodyPr vert="horz" lIns="93344" tIns="46673" rIns="93344" bIns="46673" rtlCol="0"/>
          <a:lstStyle>
            <a:lvl1pPr algn="r">
              <a:defRPr sz="1200"/>
            </a:lvl1pPr>
          </a:lstStyle>
          <a:p>
            <a:fld id="{76206BF8-075B-43A5-9410-434F7CD3D58A}" type="datetimeFigureOut">
              <a:rPr lang="en-US" smtClean="0"/>
              <a:pPr/>
              <a:t>10/21/2016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344" tIns="46673" rIns="93344" bIns="46673"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344" tIns="46673" rIns="93344" bIns="466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29969"/>
            <a:ext cx="3037840" cy="464820"/>
          </a:xfrm>
          <a:prstGeom prst="rect">
            <a:avLst/>
          </a:prstGeom>
        </p:spPr>
        <p:txBody>
          <a:bodyPr vert="horz" lIns="93344" tIns="46673" rIns="93344" bIns="4667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1" y="8829969"/>
            <a:ext cx="3037840" cy="464820"/>
          </a:xfrm>
          <a:prstGeom prst="rect">
            <a:avLst/>
          </a:prstGeom>
        </p:spPr>
        <p:txBody>
          <a:bodyPr vert="horz" lIns="93344" tIns="46673" rIns="93344" bIns="46673" rtlCol="0" anchor="b"/>
          <a:lstStyle>
            <a:lvl1pPr algn="r">
              <a:defRPr sz="1200"/>
            </a:lvl1pPr>
          </a:lstStyle>
          <a:p>
            <a:fld id="{0EBA4C88-B6CE-4DF6-AC5C-0E11A83F5D76}" type="slidenum">
              <a:rPr lang="en-US" smtClean="0"/>
              <a:pPr/>
              <a:t>‹#›</a:t>
            </a:fld>
            <a:endParaRPr lang="en-US" dirty="0"/>
          </a:p>
        </p:txBody>
      </p:sp>
    </p:spTree>
    <p:extLst>
      <p:ext uri="{BB962C8B-B14F-4D97-AF65-F5344CB8AC3E}">
        <p14:creationId xmlns:p14="http://schemas.microsoft.com/office/powerpoint/2010/main" val="187249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Thanks for having me here</a:t>
            </a:r>
            <a:r>
              <a:rPr lang="en-US" sz="1600" baseline="0" dirty="0" smtClean="0"/>
              <a:t> today—I am very excited to participate in my first OGIF. </a:t>
            </a:r>
          </a:p>
          <a:p>
            <a:endParaRPr lang="en-US" sz="1600" baseline="0" dirty="0" smtClean="0"/>
          </a:p>
          <a:p>
            <a:r>
              <a:rPr lang="en-US" sz="1600" baseline="0" dirty="0" smtClean="0"/>
              <a:t>Today I am going to discussing with you the important work that the U.S. Energy Information Administration does, and, in particular, the meaningful effects that it has on supporting markets and aiding in the discourse surrounding policy development.</a:t>
            </a:r>
          </a:p>
          <a:p>
            <a:endParaRPr lang="en-US" sz="1600" baseline="0" dirty="0" smtClean="0"/>
          </a:p>
          <a:p>
            <a:endParaRPr lang="en-US" sz="1600"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a:t>
            </a:fld>
            <a:endParaRPr lang="en-US" dirty="0"/>
          </a:p>
        </p:txBody>
      </p:sp>
    </p:spTree>
    <p:extLst>
      <p:ext uri="{BB962C8B-B14F-4D97-AF65-F5344CB8AC3E}">
        <p14:creationId xmlns:p14="http://schemas.microsoft.com/office/powerpoint/2010/main" val="405722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10</a:t>
            </a:fld>
            <a:endParaRPr lang="en-US" dirty="0"/>
          </a:p>
        </p:txBody>
      </p:sp>
    </p:spTree>
    <p:extLst>
      <p:ext uri="{BB962C8B-B14F-4D97-AF65-F5344CB8AC3E}">
        <p14:creationId xmlns:p14="http://schemas.microsoft.com/office/powerpoint/2010/main" val="3663041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11</a:t>
            </a:fld>
            <a:endParaRPr lang="en-US" dirty="0"/>
          </a:p>
        </p:txBody>
      </p:sp>
    </p:spTree>
    <p:extLst>
      <p:ext uri="{BB962C8B-B14F-4D97-AF65-F5344CB8AC3E}">
        <p14:creationId xmlns:p14="http://schemas.microsoft.com/office/powerpoint/2010/main" val="843115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EB752A26-392E-413E-9BD9-F3CBCBF5145A}" type="slidenum">
              <a:rPr lang="en-US">
                <a:latin typeface="Arial" pitchFamily="34" charset="0"/>
                <a:cs typeface="Arial" pitchFamily="34" charset="0"/>
              </a:rPr>
              <a:pPr/>
              <a:t>12</a:t>
            </a:fld>
            <a:endParaRPr lang="en-US" dirty="0">
              <a:latin typeface="Arial" pitchFamily="34" charset="0"/>
              <a:cs typeface="Arial" pitchFamily="34" charset="0"/>
            </a:endParaRPr>
          </a:p>
        </p:txBody>
      </p:sp>
      <p:sp>
        <p:nvSpPr>
          <p:cNvPr id="5123" name="Rectangle 2"/>
          <p:cNvSpPr>
            <a:spLocks noGrp="1" noRot="1" noChangeAspect="1" noChangeArrowheads="1" noTextEdit="1"/>
          </p:cNvSpPr>
          <p:nvPr>
            <p:ph type="sldImg"/>
          </p:nvPr>
        </p:nvSpPr>
        <p:spPr>
          <a:xfrm>
            <a:off x="1189038" y="696913"/>
            <a:ext cx="4643437" cy="3482975"/>
          </a:xfrm>
          <a:ln/>
        </p:spPr>
      </p:sp>
      <p:sp>
        <p:nvSpPr>
          <p:cNvPr id="5124" name="Rectangle 3"/>
          <p:cNvSpPr>
            <a:spLocks noGrp="1" noChangeArrowheads="1"/>
          </p:cNvSpPr>
          <p:nvPr>
            <p:ph type="body" idx="1"/>
          </p:nvPr>
        </p:nvSpPr>
        <p:spPr>
          <a:xfrm>
            <a:off x="936626" y="4411665"/>
            <a:ext cx="5137150" cy="4187825"/>
          </a:xfrm>
          <a:noFill/>
          <a:ln/>
        </p:spPr>
        <p:txBody>
          <a:bodyPr lIns="92164" tIns="46079" rIns="92164" bIns="46079">
            <a:normAutofit/>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906937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41980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14</a:t>
            </a:fld>
            <a:endParaRPr lang="en-US" dirty="0"/>
          </a:p>
        </p:txBody>
      </p:sp>
    </p:spTree>
    <p:extLst>
      <p:ext uri="{BB962C8B-B14F-4D97-AF65-F5344CB8AC3E}">
        <p14:creationId xmlns:p14="http://schemas.microsoft.com/office/powerpoint/2010/main" val="675097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15</a:t>
            </a:fld>
            <a:endParaRPr lang="en-US" dirty="0"/>
          </a:p>
        </p:txBody>
      </p:sp>
    </p:spTree>
    <p:extLst>
      <p:ext uri="{BB962C8B-B14F-4D97-AF65-F5344CB8AC3E}">
        <p14:creationId xmlns:p14="http://schemas.microsoft.com/office/powerpoint/2010/main" val="14718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16</a:t>
            </a:fld>
            <a:endParaRPr lang="en-US" dirty="0"/>
          </a:p>
        </p:txBody>
      </p:sp>
    </p:spTree>
    <p:extLst>
      <p:ext uri="{BB962C8B-B14F-4D97-AF65-F5344CB8AC3E}">
        <p14:creationId xmlns:p14="http://schemas.microsoft.com/office/powerpoint/2010/main" val="2950588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17</a:t>
            </a:fld>
            <a:endParaRPr lang="en-US" dirty="0"/>
          </a:p>
        </p:txBody>
      </p:sp>
    </p:spTree>
    <p:extLst>
      <p:ext uri="{BB962C8B-B14F-4D97-AF65-F5344CB8AC3E}">
        <p14:creationId xmlns:p14="http://schemas.microsoft.com/office/powerpoint/2010/main" val="2059188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tx1"/>
                </a:solidFill>
                <a:effectLst/>
              </a:rPr>
              <a:t>The Department of Energy Organization Act of 1977 established EIA as the primary federal government authority on energy statistics and analysis, building upon systems and organizations first established in 1974 following the oil market disruption of 1973. Located in Washington, DC, EIA is an organization of about 370 federal employees, with an annual budget in Fiscal Year 2016 of $122 million.</a:t>
            </a:r>
            <a:endParaRPr lang="en-US"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The cornerstone of EIA’s mission</a:t>
            </a:r>
            <a:r>
              <a:rPr lang="en-US" sz="1600" baseline="0" dirty="0" smtClean="0"/>
              <a:t> was, and still is, its impartiality and independence, which </a:t>
            </a:r>
            <a:r>
              <a:rPr lang="en-US" sz="1600" dirty="0" smtClean="0"/>
              <a:t>promotes sound policymaking</a:t>
            </a:r>
            <a:r>
              <a:rPr lang="en-US" sz="1600" baseline="0" dirty="0" smtClean="0"/>
              <a:t> and</a:t>
            </a:r>
            <a:r>
              <a:rPr lang="en-US" sz="1600" dirty="0" smtClean="0"/>
              <a:t> efficient markets. Overall, EIA helps support a public understanding of energy and its interaction with the economy and the environment.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a:t>
            </a:fld>
            <a:endParaRPr lang="en-US" dirty="0"/>
          </a:p>
        </p:txBody>
      </p:sp>
    </p:spTree>
    <p:extLst>
      <p:ext uri="{BB962C8B-B14F-4D97-AF65-F5344CB8AC3E}">
        <p14:creationId xmlns:p14="http://schemas.microsoft.com/office/powerpoint/2010/main" val="3282870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EIA’s data and analyses reaches a range of stakeholders, both inside and outside the government.</a:t>
            </a:r>
            <a:r>
              <a:rPr lang="en-US" sz="1600" baseline="0" dirty="0" smtClean="0"/>
              <a:t> </a:t>
            </a:r>
          </a:p>
          <a:p>
            <a:endParaRPr lang="en-US" sz="1600" dirty="0"/>
          </a:p>
          <a:p>
            <a:r>
              <a:rPr lang="en-US" sz="1600" baseline="0" dirty="0" smtClean="0"/>
              <a:t>The majority of our stakeholders are outside the government, with people involved in the energy sector, the financial and consulting business, general business and industry, and private citizens accounting for over 80% of our website visitors, according to recent survey results.</a:t>
            </a:r>
            <a:endParaRPr lang="en-US" sz="1600" dirty="0"/>
          </a:p>
        </p:txBody>
      </p:sp>
      <p:sp>
        <p:nvSpPr>
          <p:cNvPr id="4" name="Slide Number Placeholder 3"/>
          <p:cNvSpPr>
            <a:spLocks noGrp="1"/>
          </p:cNvSpPr>
          <p:nvPr>
            <p:ph type="sldNum" sz="quarter" idx="10"/>
          </p:nvPr>
        </p:nvSpPr>
        <p:spPr/>
        <p:txBody>
          <a:bodyPr/>
          <a:lstStyle/>
          <a:p>
            <a:fld id="{C7A6C611-D0DD-4747-A023-ED17C99CD98F}" type="slidenum">
              <a:rPr lang="en-US" smtClean="0"/>
              <a:pPr/>
              <a:t>3</a:t>
            </a:fld>
            <a:endParaRPr lang="en-US" dirty="0"/>
          </a:p>
        </p:txBody>
      </p:sp>
    </p:spTree>
    <p:extLst>
      <p:ext uri="{BB962C8B-B14F-4D97-AF65-F5344CB8AC3E}">
        <p14:creationId xmlns:p14="http://schemas.microsoft.com/office/powerpoint/2010/main" val="1736346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EIA has federal authority to collect</a:t>
            </a:r>
            <a:r>
              <a:rPr lang="en-US" sz="1400" baseline="0" dirty="0" smtClean="0"/>
              <a:t> data across the energy sector and companies are compelled by statute to respond to our surveys. </a:t>
            </a:r>
          </a:p>
          <a:p>
            <a:endParaRPr lang="en-US" sz="1400" baseline="0" dirty="0" smtClean="0"/>
          </a:p>
          <a:p>
            <a:r>
              <a:rPr lang="en-US" sz="1400" baseline="0" dirty="0" smtClean="0"/>
              <a:t>We collect data across fuels (i.e., natural gas, petroleum, electricity, coal, etc.), both upstream—from how much reserves are in the ground to how much are being produced, midstream—from transformative processes such as refining and electric generation, to energy storage and overall distribution, and downstream—to how and by what sector the energy is being consumed. Our surveys and publications have varying levels of periodicity.  We have hourly, weekly, monthly, annual, and quadrennial surveys and publications. Some of our surveys cover the entire census of companies within a particular segment of the energy sector, whereas other surveys are based on a sample of participants, which we use to prepare our estimates on.</a:t>
            </a:r>
          </a:p>
          <a:p>
            <a:endParaRPr lang="en-US" sz="1400" baseline="0" dirty="0" smtClean="0"/>
          </a:p>
          <a:p>
            <a:r>
              <a:rPr lang="en-US" sz="1400" baseline="0" dirty="0" smtClean="0"/>
              <a:t>Our data provides the foundation of our short-term energy outlook and our long-term energy projections.</a:t>
            </a:r>
            <a:endParaRPr lang="en-US" sz="1400" dirty="0"/>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72793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core value at EIA is that we help people understand energy. We do this through constantly evaluating the direction of the energy market, and adapting our data collection and analysis efforts appropriately. It is imperative that we remain responsive to what is often a rapidly changing and dynamic environment.</a:t>
            </a:r>
          </a:p>
          <a:p>
            <a:endParaRPr lang="en-US" baseline="0" dirty="0" smtClean="0"/>
          </a:p>
          <a:p>
            <a:r>
              <a:rPr lang="en-US" baseline="0" dirty="0" smtClean="0"/>
              <a:t>For example, in response to increased production from the U.S. shale and tight resources, EIA has expanded the collection of its gas and oil production data, has started the publication of crude-by-rail statistics,  now produces a monthly drilling productivity report, and has produced several studies relating to exports of liquids. We have also produced studies assessing shale resources outside the United States.</a:t>
            </a:r>
          </a:p>
          <a:p>
            <a:endParaRPr lang="en-US" baseline="0" dirty="0" smtClean="0"/>
          </a:p>
          <a:p>
            <a:r>
              <a:rPr lang="en-US" baseline="0" dirty="0" smtClean="0"/>
              <a:t>We have expanded our surveys to better understand the contribution of renewable electricity sources to the overall generation mix—we achieved this by producing statistics on monthly solar PV capacity and generation, including distributed solar.</a:t>
            </a:r>
          </a:p>
          <a:p>
            <a:endParaRPr lang="en-US" baseline="0" dirty="0" smtClean="0"/>
          </a:p>
          <a:p>
            <a:r>
              <a:rPr lang="en-US" baseline="0" dirty="0" smtClean="0"/>
              <a:t>Other recent accomplishments include participating in the North American Cooperation for Energy Information, signed by the North American Ministers in December 2014.</a:t>
            </a:r>
          </a:p>
          <a:p>
            <a:endParaRPr lang="en-US" baseline="0" dirty="0" smtClean="0"/>
          </a:p>
          <a:p>
            <a:r>
              <a:rPr lang="en-US" kern="1200" dirty="0" smtClean="0"/>
              <a:t>We are continuously evolving our</a:t>
            </a:r>
            <a:r>
              <a:rPr lang="en-US" kern="1200" baseline="0" dirty="0" smtClean="0"/>
              <a:t> </a:t>
            </a:r>
            <a:r>
              <a:rPr lang="en-US" kern="1200" dirty="0" smtClean="0"/>
              <a:t>web platforms and products to improve information accessibility—including an</a:t>
            </a:r>
            <a:r>
              <a:rPr lang="en-US" kern="1200" baseline="0" dirty="0" smtClean="0"/>
              <a:t> EIA excel add-in, which was recently launched.</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5</a:t>
            </a:fld>
            <a:endParaRPr lang="en-US" dirty="0"/>
          </a:p>
        </p:txBody>
      </p:sp>
    </p:spTree>
    <p:extLst>
      <p:ext uri="{BB962C8B-B14F-4D97-AF65-F5344CB8AC3E}">
        <p14:creationId xmlns:p14="http://schemas.microsoft.com/office/powerpoint/2010/main" val="2959438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solidFill>
                  <a:srgbClr val="000000"/>
                </a:solidFill>
                <a:ea typeface="Times New Roman"/>
                <a:cs typeface="Times New Roman"/>
              </a:rPr>
              <a:t>Producers, consumers, utilities, regulators, investors, and analysts use a wealth of EIA energy statistics in their day-to-day activities in the global energy marketplace.  Examples of this include:</a:t>
            </a:r>
          </a:p>
          <a:p>
            <a:endParaRPr lang="en-US" sz="1800" dirty="0" smtClean="0">
              <a:solidFill>
                <a:srgbClr val="000000"/>
              </a:solidFill>
              <a:ea typeface="Times New Roman"/>
              <a:cs typeface="Times New Roman"/>
            </a:endParaRPr>
          </a:p>
          <a:p>
            <a:pPr marL="285750" indent="-285750">
              <a:buFont typeface="Arial" panose="020B0604020202020204" pitchFamily="34" charset="0"/>
              <a:buChar char="•"/>
            </a:pPr>
            <a:r>
              <a:rPr lang="en-US" sz="1800" dirty="0" smtClean="0">
                <a:solidFill>
                  <a:srgbClr val="000000"/>
                </a:solidFill>
                <a:ea typeface="Times New Roman"/>
                <a:cs typeface="Times New Roman"/>
              </a:rPr>
              <a:t>EIA’s Weekly Natural Gas Storage Report, which is designated as one of our nation’s Principal Federal Economic Indicators,</a:t>
            </a:r>
            <a:r>
              <a:rPr lang="en-US" sz="1800" baseline="0" dirty="0" smtClean="0">
                <a:solidFill>
                  <a:srgbClr val="000000"/>
                </a:solidFill>
                <a:ea typeface="Times New Roman"/>
                <a:cs typeface="Times New Roman"/>
              </a:rPr>
              <a:t> as well as,</a:t>
            </a:r>
            <a:endParaRPr lang="en-US" sz="1800" dirty="0" smtClean="0">
              <a:solidFill>
                <a:srgbClr val="000000"/>
              </a:solidFill>
              <a:ea typeface="Times New Roman"/>
              <a:cs typeface="Times New Roman"/>
            </a:endParaRPr>
          </a:p>
          <a:p>
            <a:pPr marL="285750" indent="-285750">
              <a:buFont typeface="Arial" panose="020B0604020202020204" pitchFamily="34" charset="0"/>
              <a:buChar char="•"/>
            </a:pPr>
            <a:r>
              <a:rPr lang="en-US" sz="1800" dirty="0" smtClean="0">
                <a:solidFill>
                  <a:srgbClr val="000000"/>
                </a:solidFill>
                <a:ea typeface="Times New Roman"/>
                <a:cs typeface="Times New Roman"/>
              </a:rPr>
              <a:t>EIA’s Weekly Petroleum Status Report, which provides statistics on oil and petroleum product stocks, imports, and production. </a:t>
            </a:r>
          </a:p>
          <a:p>
            <a:pPr marL="285750" indent="-285750">
              <a:buFont typeface="Arial" panose="020B0604020202020204" pitchFamily="34" charset="0"/>
              <a:buChar char="•"/>
            </a:pPr>
            <a:endParaRPr lang="en-US" sz="1800" dirty="0" smtClean="0">
              <a:solidFill>
                <a:srgbClr val="000000"/>
              </a:solidFill>
              <a:ea typeface="Times New Roman"/>
              <a:cs typeface="Times New Roman"/>
            </a:endParaRPr>
          </a:p>
          <a:p>
            <a:pPr marL="0" indent="0">
              <a:buFont typeface="Arial" panose="020B0604020202020204" pitchFamily="34" charset="0"/>
              <a:buNone/>
            </a:pPr>
            <a:r>
              <a:rPr lang="en-US" sz="1800" dirty="0" smtClean="0">
                <a:solidFill>
                  <a:srgbClr val="000000"/>
                </a:solidFill>
                <a:ea typeface="Times New Roman"/>
                <a:cs typeface="Times New Roman"/>
              </a:rPr>
              <a:t>The release of those two reports have immediate impact on energy markets.</a:t>
            </a:r>
          </a:p>
          <a:p>
            <a:endParaRPr lang="en-US" sz="1800" dirty="0"/>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19924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altLang="en-US" sz="1600" dirty="0" smtClean="0"/>
              <a:t>Another example of how EIA</a:t>
            </a:r>
            <a:r>
              <a:rPr lang="en-US" altLang="en-US" sz="1600" baseline="0" dirty="0" smtClean="0"/>
              <a:t> data can have immediate impacts on markets </a:t>
            </a:r>
            <a:r>
              <a:rPr lang="en-US" altLang="en-US" sz="1600" dirty="0" smtClean="0"/>
              <a:t>is EIA’s report on hourly electric system</a:t>
            </a:r>
            <a:r>
              <a:rPr lang="en-US" altLang="en-US" sz="1600" baseline="0" dirty="0" smtClean="0"/>
              <a:t> operating data, which includes </a:t>
            </a:r>
            <a:r>
              <a:rPr lang="en-US" altLang="en-US" sz="1600" dirty="0" smtClean="0">
                <a:cs typeface="Times New Roman" pitchFamily="18" charset="0"/>
              </a:rPr>
              <a:t>near real-time hourly data on the operation of the U.S. electric system.</a:t>
            </a:r>
          </a:p>
          <a:p>
            <a:pPr eaLnBrk="1" hangingPunct="1">
              <a:spcBef>
                <a:spcPct val="0"/>
              </a:spcBef>
            </a:pPr>
            <a:endParaRPr lang="en-US" altLang="en-US" sz="1600" dirty="0" smtClean="0">
              <a:cs typeface="Times New Roman" pitchFamily="18" charset="0"/>
            </a:endParaRPr>
          </a:p>
          <a:p>
            <a:pPr marL="236538" indent="-236538"/>
            <a:r>
              <a:rPr lang="en-US" altLang="en-US" sz="1600" dirty="0" smtClean="0">
                <a:cs typeface="Times New Roman" pitchFamily="18" charset="0"/>
              </a:rPr>
              <a:t>The availability of this data helps inform investments in technologies and programs to take advantage of the time varying nature of electric system operations. </a:t>
            </a:r>
          </a:p>
          <a:p>
            <a:pPr marL="236538" indent="-236538"/>
            <a:r>
              <a:rPr lang="en-US" altLang="en-US" sz="1600" dirty="0" smtClean="0">
                <a:cs typeface="Times New Roman" pitchFamily="18" charset="0"/>
              </a:rPr>
              <a:t> </a:t>
            </a:r>
          </a:p>
          <a:p>
            <a:pPr marL="236538" indent="-236538"/>
            <a:r>
              <a:rPr lang="en-US" altLang="en-US" sz="1600" dirty="0" smtClean="0">
                <a:cs typeface="Times New Roman" pitchFamily="18" charset="0"/>
              </a:rPr>
              <a:t>Additionally, data collection and a highly visible webpage will serve situational awareness, policy, and educational objectives, while having a readily accessible long-term data series will support analysts interested in</a:t>
            </a:r>
            <a:r>
              <a:rPr lang="en-US" altLang="en-US" sz="1600" baseline="0" dirty="0" smtClean="0">
                <a:cs typeface="Times New Roman" pitchFamily="18" charset="0"/>
              </a:rPr>
              <a:t> </a:t>
            </a:r>
            <a:r>
              <a:rPr lang="en-US" altLang="en-US" sz="1600" dirty="0" smtClean="0">
                <a:cs typeface="Times New Roman" pitchFamily="18" charset="0"/>
              </a:rPr>
              <a:t>intra-day and seasonal patterns of demand.</a:t>
            </a:r>
          </a:p>
          <a:p>
            <a:pPr eaLnBrk="1" hangingPunct="1">
              <a:spcBef>
                <a:spcPct val="0"/>
              </a:spcBef>
            </a:pPr>
            <a:endParaRPr lang="en-US" altLang="en-US" sz="1600" dirty="0"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794" indent="-285690" eaLnBrk="0" hangingPunct="0">
              <a:spcBef>
                <a:spcPct val="30000"/>
              </a:spcBef>
              <a:defRPr sz="1200">
                <a:solidFill>
                  <a:schemeClr val="tx1"/>
                </a:solidFill>
                <a:latin typeface="Calibri" pitchFamily="34" charset="0"/>
              </a:defRPr>
            </a:lvl2pPr>
            <a:lvl3pPr marL="1142759" indent="-228551" eaLnBrk="0" hangingPunct="0">
              <a:spcBef>
                <a:spcPct val="30000"/>
              </a:spcBef>
              <a:defRPr sz="1200">
                <a:solidFill>
                  <a:schemeClr val="tx1"/>
                </a:solidFill>
                <a:latin typeface="Calibri" pitchFamily="34" charset="0"/>
              </a:defRPr>
            </a:lvl3pPr>
            <a:lvl4pPr marL="1599863" indent="-228551" eaLnBrk="0" hangingPunct="0">
              <a:spcBef>
                <a:spcPct val="30000"/>
              </a:spcBef>
              <a:defRPr sz="1200">
                <a:solidFill>
                  <a:schemeClr val="tx1"/>
                </a:solidFill>
                <a:latin typeface="Calibri" pitchFamily="34" charset="0"/>
              </a:defRPr>
            </a:lvl4pPr>
            <a:lvl5pPr marL="2056966" indent="-228551" eaLnBrk="0" hangingPunct="0">
              <a:spcBef>
                <a:spcPct val="30000"/>
              </a:spcBef>
              <a:defRPr sz="1200">
                <a:solidFill>
                  <a:schemeClr val="tx1"/>
                </a:solidFill>
                <a:latin typeface="Calibri" pitchFamily="34" charset="0"/>
              </a:defRPr>
            </a:lvl5pPr>
            <a:lvl6pPr marL="2514070" indent="-228551" defTabSz="457104" eaLnBrk="0" fontAlgn="base" hangingPunct="0">
              <a:spcBef>
                <a:spcPct val="30000"/>
              </a:spcBef>
              <a:spcAft>
                <a:spcPct val="0"/>
              </a:spcAft>
              <a:defRPr sz="1200">
                <a:solidFill>
                  <a:schemeClr val="tx1"/>
                </a:solidFill>
                <a:latin typeface="Calibri" pitchFamily="34" charset="0"/>
              </a:defRPr>
            </a:lvl6pPr>
            <a:lvl7pPr marL="2971173" indent="-228551" defTabSz="457104" eaLnBrk="0" fontAlgn="base" hangingPunct="0">
              <a:spcBef>
                <a:spcPct val="30000"/>
              </a:spcBef>
              <a:spcAft>
                <a:spcPct val="0"/>
              </a:spcAft>
              <a:defRPr sz="1200">
                <a:solidFill>
                  <a:schemeClr val="tx1"/>
                </a:solidFill>
                <a:latin typeface="Calibri" pitchFamily="34" charset="0"/>
              </a:defRPr>
            </a:lvl7pPr>
            <a:lvl8pPr marL="3428276" indent="-228551" defTabSz="457104" eaLnBrk="0" fontAlgn="base" hangingPunct="0">
              <a:spcBef>
                <a:spcPct val="30000"/>
              </a:spcBef>
              <a:spcAft>
                <a:spcPct val="0"/>
              </a:spcAft>
              <a:defRPr sz="1200">
                <a:solidFill>
                  <a:schemeClr val="tx1"/>
                </a:solidFill>
                <a:latin typeface="Calibri" pitchFamily="34" charset="0"/>
              </a:defRPr>
            </a:lvl8pPr>
            <a:lvl9pPr marL="3885380" indent="-228551" defTabSz="457104"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6EBDB68-4B11-41C0-A5CB-043F21C490C4}" type="slidenum">
              <a:rPr lang="en-US" altLang="en-US"/>
              <a:pPr eaLnBrk="1" hangingPunct="1">
                <a:spcBef>
                  <a:spcPct val="0"/>
                </a:spcBef>
              </a:pPr>
              <a:t>7</a:t>
            </a:fld>
            <a:endParaRPr lang="en-US" altLang="en-US"/>
          </a:p>
        </p:txBody>
      </p:sp>
    </p:spTree>
    <p:extLst>
      <p:ext uri="{BB962C8B-B14F-4D97-AF65-F5344CB8AC3E}">
        <p14:creationId xmlns:p14="http://schemas.microsoft.com/office/powerpoint/2010/main" val="2363446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dirty="0" smtClean="0"/>
              <a:t>As I mentioned earlier, EIA’s data</a:t>
            </a:r>
            <a:r>
              <a:rPr lang="en-US" baseline="0" dirty="0" smtClean="0"/>
              <a:t> collection serves as a foundation for the analysis that EIA produces. This analysis brings context and meaning to energy data.</a:t>
            </a:r>
          </a:p>
          <a:p>
            <a:endParaRPr lang="en-US" baseline="0" dirty="0" smtClean="0"/>
          </a:p>
          <a:p>
            <a:r>
              <a:rPr lang="en-US" baseline="0" dirty="0" smtClean="0"/>
              <a:t>Among the analysis we produce are: </a:t>
            </a:r>
          </a:p>
          <a:p>
            <a:endParaRPr lang="en-US" baseline="0" dirty="0" smtClean="0"/>
          </a:p>
          <a:p>
            <a:pPr marL="0" indent="0">
              <a:buNone/>
            </a:pPr>
            <a:r>
              <a:rPr lang="en-US" sz="1200" b="1" i="1" dirty="0" smtClean="0">
                <a:solidFill>
                  <a:schemeClr val="tx1"/>
                </a:solidFill>
              </a:rPr>
              <a:t>Short-Term Energy Outlook (monthly)</a:t>
            </a:r>
          </a:p>
          <a:p>
            <a:pPr>
              <a:spcBef>
                <a:spcPts val="600"/>
              </a:spcBef>
            </a:pPr>
            <a:r>
              <a:rPr lang="en-US" sz="1200" dirty="0" smtClean="0">
                <a:solidFill>
                  <a:schemeClr val="tx1"/>
                </a:solidFill>
              </a:rPr>
              <a:t>Forecasts U.S. supplies, demands, imports, stocks, and prices with a horizon of 12 to 24 months</a:t>
            </a:r>
            <a:endParaRPr lang="en-US" sz="1200" b="1" i="1" dirty="0" smtClean="0">
              <a:solidFill>
                <a:schemeClr val="tx1"/>
              </a:solidFill>
            </a:endParaRPr>
          </a:p>
          <a:p>
            <a:pPr marL="0" indent="0">
              <a:lnSpc>
                <a:spcPct val="150000"/>
              </a:lnSpc>
              <a:spcBef>
                <a:spcPts val="0"/>
              </a:spcBef>
              <a:spcAft>
                <a:spcPts val="0"/>
              </a:spcAft>
              <a:buNone/>
            </a:pPr>
            <a:r>
              <a:rPr lang="en-US" sz="1200" b="1" i="1" dirty="0" smtClean="0">
                <a:solidFill>
                  <a:schemeClr val="tx1"/>
                </a:solidFill>
              </a:rPr>
              <a:t>Annual Energy Outlook</a:t>
            </a:r>
          </a:p>
          <a:p>
            <a:pPr>
              <a:spcBef>
                <a:spcPts val="600"/>
              </a:spcBef>
            </a:pPr>
            <a:r>
              <a:rPr lang="en-US" sz="1200" dirty="0" smtClean="0">
                <a:solidFill>
                  <a:schemeClr val="tx1"/>
                </a:solidFill>
              </a:rPr>
              <a:t>Presents 25- to 30-year projection and analysis of U.S. energy supply, demand, and prices</a:t>
            </a:r>
            <a:endParaRPr lang="en-US" sz="1200" b="1" i="1" dirty="0" smtClean="0">
              <a:solidFill>
                <a:schemeClr val="tx1"/>
              </a:solidFill>
            </a:endParaRPr>
          </a:p>
          <a:p>
            <a:pPr marL="0" indent="0">
              <a:lnSpc>
                <a:spcPct val="150000"/>
              </a:lnSpc>
              <a:spcBef>
                <a:spcPts val="0"/>
              </a:spcBef>
              <a:spcAft>
                <a:spcPts val="0"/>
              </a:spcAft>
              <a:buNone/>
            </a:pPr>
            <a:r>
              <a:rPr lang="en-US" sz="1200" b="1" i="1" dirty="0" smtClean="0">
                <a:solidFill>
                  <a:schemeClr val="tx1"/>
                </a:solidFill>
              </a:rPr>
              <a:t>International Energy Outlook</a:t>
            </a:r>
          </a:p>
          <a:p>
            <a:pPr>
              <a:spcBef>
                <a:spcPts val="600"/>
              </a:spcBef>
            </a:pPr>
            <a:r>
              <a:rPr lang="en-US" sz="1200" dirty="0" smtClean="0">
                <a:solidFill>
                  <a:schemeClr val="tx1"/>
                </a:solidFill>
              </a:rPr>
              <a:t>Assesses international crude, liquid fuel, and natural gas markets through 2040</a:t>
            </a:r>
            <a:endParaRPr lang="en-US" sz="1200" b="1" i="1" dirty="0" smtClean="0">
              <a:solidFill>
                <a:schemeClr val="tx1"/>
              </a:solidFill>
            </a:endParaRPr>
          </a:p>
          <a:p>
            <a:pPr marL="0" indent="0">
              <a:lnSpc>
                <a:spcPct val="150000"/>
              </a:lnSpc>
              <a:spcBef>
                <a:spcPts val="0"/>
              </a:spcBef>
              <a:spcAft>
                <a:spcPts val="0"/>
              </a:spcAft>
              <a:buNone/>
            </a:pPr>
            <a:r>
              <a:rPr lang="en-US" sz="1200" b="1" i="1" dirty="0" smtClean="0">
                <a:solidFill>
                  <a:schemeClr val="tx1"/>
                </a:solidFill>
              </a:rPr>
              <a:t>Ad Hoc Reporting and Analysis</a:t>
            </a:r>
          </a:p>
          <a:p>
            <a:pPr>
              <a:spcBef>
                <a:spcPts val="600"/>
              </a:spcBef>
            </a:pPr>
            <a:r>
              <a:rPr lang="en-US" sz="1200" dirty="0" smtClean="0">
                <a:solidFill>
                  <a:schemeClr val="tx1"/>
                </a:solidFill>
              </a:rPr>
              <a:t>Reports for Congress and key stakeholders (e.g. Iran sanctions, refinery outage, and energy production on Federal lands)</a:t>
            </a:r>
            <a:endParaRPr lang="en-US" sz="1200" b="1" i="1" dirty="0" smtClean="0"/>
          </a:p>
          <a:p>
            <a:pPr marL="0" indent="0">
              <a:spcBef>
                <a:spcPts val="600"/>
              </a:spcBef>
              <a:buNone/>
            </a:pPr>
            <a:r>
              <a:rPr lang="en-US" sz="1200" b="1" i="1" dirty="0" smtClean="0"/>
              <a:t>Today in Energy</a:t>
            </a:r>
          </a:p>
          <a:p>
            <a:pPr>
              <a:spcBef>
                <a:spcPts val="600"/>
              </a:spcBef>
            </a:pPr>
            <a:r>
              <a:rPr lang="en-US" sz="1200" dirty="0" smtClean="0"/>
              <a:t>Short article analyzing a topical energy trend, published daily on the EIA homepage</a:t>
            </a:r>
            <a:endParaRPr lang="en-US" sz="12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569236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Looking</a:t>
            </a:r>
            <a:r>
              <a:rPr lang="en-US" sz="1400" baseline="0" dirty="0" smtClean="0"/>
              <a:t> forward, EIA will continue evolving, and has many varying issues that it plans on pursuing in the coming year.</a:t>
            </a:r>
          </a:p>
          <a:p>
            <a:endParaRPr lang="en-US" sz="1400" baseline="0" dirty="0" smtClean="0"/>
          </a:p>
          <a:p>
            <a:r>
              <a:rPr lang="en-US" sz="1400" baseline="0" dirty="0" smtClean="0"/>
              <a:t>These include:</a:t>
            </a:r>
          </a:p>
          <a:p>
            <a:endParaRPr lang="en-US" sz="1400" baseline="0" dirty="0" smtClean="0"/>
          </a:p>
          <a:p>
            <a:pPr marL="285750" indent="-285750">
              <a:buFont typeface="Arial" panose="020B0604020202020204" pitchFamily="34" charset="0"/>
              <a:buChar char="•"/>
            </a:pPr>
            <a:r>
              <a:rPr lang="en-US" sz="1400" dirty="0" smtClean="0"/>
              <a:t>Milestones for</a:t>
            </a:r>
            <a:r>
              <a:rPr lang="en-US" sz="1400" baseline="0" dirty="0" smtClean="0"/>
              <a:t> two of our largest end-use surveys: the s</a:t>
            </a:r>
            <a:r>
              <a:rPr lang="en-US" sz="1400" dirty="0" smtClean="0"/>
              <a:t>tart</a:t>
            </a:r>
            <a:r>
              <a:rPr lang="en-US" sz="1400" baseline="0" dirty="0" smtClean="0"/>
              <a:t> of data collection for the</a:t>
            </a:r>
            <a:r>
              <a:rPr lang="en-US" sz="1400" dirty="0" smtClean="0"/>
              <a:t> 2017 Commercial Energy Building Consumption Survey</a:t>
            </a:r>
            <a:r>
              <a:rPr lang="en-US" sz="1400" baseline="0" dirty="0" smtClean="0"/>
              <a:t> and the completion of </a:t>
            </a:r>
            <a:r>
              <a:rPr lang="en-US" sz="1400" dirty="0" smtClean="0"/>
              <a:t>data collection and publication</a:t>
            </a:r>
            <a:r>
              <a:rPr lang="en-US" sz="1400" baseline="0" dirty="0" smtClean="0"/>
              <a:t> of</a:t>
            </a:r>
            <a:r>
              <a:rPr lang="en-US" sz="1400" dirty="0" smtClean="0"/>
              <a:t> preliminary results of the 2015 Residential Energy Consumption Survey </a:t>
            </a:r>
          </a:p>
          <a:p>
            <a:endParaRPr lang="en-US" sz="1400" dirty="0" smtClean="0"/>
          </a:p>
          <a:p>
            <a:pPr marL="285750" indent="-285750">
              <a:buFont typeface="Arial" panose="020B0604020202020204" pitchFamily="34" charset="0"/>
              <a:buChar char="•"/>
            </a:pPr>
            <a:r>
              <a:rPr lang="en-US" sz="1400" dirty="0" smtClean="0"/>
              <a:t>The expansion</a:t>
            </a:r>
            <a:r>
              <a:rPr lang="en-US" sz="1400" baseline="0" dirty="0" smtClean="0"/>
              <a:t> of</a:t>
            </a:r>
            <a:r>
              <a:rPr lang="en-US" sz="1400" dirty="0" smtClean="0"/>
              <a:t> Mid-Term energy analysis capabilities with greater focus on international linkages affecting U.S. energy markets</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The extension</a:t>
            </a:r>
            <a:r>
              <a:rPr lang="en-US" sz="1400" baseline="0" dirty="0" smtClean="0"/>
              <a:t> of</a:t>
            </a:r>
            <a:r>
              <a:rPr lang="en-US" sz="1400" dirty="0" smtClean="0"/>
              <a:t> EIA’s energy by rail data beyond crude oil and ethanol to include shipments of propane</a:t>
            </a:r>
          </a:p>
          <a:p>
            <a:pPr marL="285750" indent="-285750">
              <a:buFont typeface="Arial" panose="020B0604020202020204" pitchFamily="34" charset="0"/>
              <a:buChar char="•"/>
            </a:pPr>
            <a:endParaRPr lang="en-US" sz="1400" dirty="0" smtClean="0"/>
          </a:p>
          <a:p>
            <a:r>
              <a:rPr lang="en-US" sz="1400" baseline="0" dirty="0" smtClean="0"/>
              <a:t> </a:t>
            </a:r>
            <a:endParaRPr lang="en-US" sz="1400"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9</a:t>
            </a:fld>
            <a:endParaRPr lang="en-US" dirty="0"/>
          </a:p>
        </p:txBody>
      </p:sp>
    </p:spTree>
    <p:extLst>
      <p:ext uri="{BB962C8B-B14F-4D97-AF65-F5344CB8AC3E}">
        <p14:creationId xmlns:p14="http://schemas.microsoft.com/office/powerpoint/2010/main" val="805327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914400" y="3813048"/>
            <a:ext cx="7391400" cy="1416177"/>
          </a:xfrm>
          <a:prstGeom prst="rect">
            <a:avLst/>
          </a:prstGeom>
        </p:spPr>
        <p:txBody>
          <a:bodyPr/>
          <a:lstStyle>
            <a:lvl1pPr>
              <a:buNone/>
              <a:defRPr sz="1800" baseline="0">
                <a:solidFill>
                  <a:schemeClr val="tx1"/>
                </a:solidFill>
                <a:latin typeface="+mj-lt"/>
              </a:defRPr>
            </a:lvl1pPr>
            <a:lvl2pPr>
              <a:buNone/>
              <a:defRPr sz="1600"/>
            </a:lvl2pPr>
            <a:lvl3pPr>
              <a:buNone/>
              <a:defRPr sz="1600"/>
            </a:lvl3pPr>
            <a:lvl4pPr>
              <a:buNone/>
              <a:defRPr sz="1600"/>
            </a:lvl4pPr>
            <a:lvl5pPr>
              <a:buNone/>
              <a:defRPr sz="1600"/>
            </a:lvl5pPr>
          </a:lstStyle>
          <a:p>
            <a:pPr lvl="0"/>
            <a:r>
              <a:rPr lang="en-US" dirty="0" smtClean="0"/>
              <a:t>Audience</a:t>
            </a:r>
          </a:p>
          <a:p>
            <a:pPr lvl="0"/>
            <a:r>
              <a:rPr lang="en-US" dirty="0" smtClean="0"/>
              <a:t>Presenter, Title</a:t>
            </a:r>
          </a:p>
          <a:p>
            <a:pPr lvl="0"/>
            <a:r>
              <a:rPr lang="en-US" dirty="0" smtClean="0"/>
              <a:t>Month DD, YYYY  |  City, State</a:t>
            </a:r>
          </a:p>
        </p:txBody>
      </p:sp>
      <p:sp>
        <p:nvSpPr>
          <p:cNvPr id="5" name="Title 4"/>
          <p:cNvSpPr>
            <a:spLocks noGrp="1"/>
          </p:cNvSpPr>
          <p:nvPr>
            <p:ph type="title" hasCustomPrompt="1"/>
          </p:nvPr>
        </p:nvSpPr>
        <p:spPr>
          <a:xfrm>
            <a:off x="914400" y="990600"/>
            <a:ext cx="7772400" cy="1371600"/>
          </a:xfrm>
          <a:prstGeom prst="rect">
            <a:avLst/>
          </a:prstGeom>
        </p:spPr>
        <p:txBody>
          <a:bodyPr anchor="b"/>
          <a:lstStyle>
            <a:lvl1pPr>
              <a:defRPr sz="3600" kern="1200" baseline="0">
                <a:solidFill>
                  <a:schemeClr val="accent1"/>
                </a:solidFill>
                <a:latin typeface="+mj-lt"/>
              </a:defRPr>
            </a:lvl1pPr>
          </a:lstStyle>
          <a:p>
            <a:r>
              <a:rPr lang="en-US" dirty="0" smtClean="0"/>
              <a:t>Title – Click to edit</a:t>
            </a:r>
            <a:endParaRPr lang="en-US" dirty="0"/>
          </a:p>
        </p:txBody>
      </p:sp>
      <p:sp>
        <p:nvSpPr>
          <p:cNvPr id="11" name="TextBox 10"/>
          <p:cNvSpPr txBox="1"/>
          <p:nvPr/>
        </p:nvSpPr>
        <p:spPr>
          <a:xfrm>
            <a:off x="7924800" y="6573310"/>
            <a:ext cx="811213" cy="230187"/>
          </a:xfrm>
          <a:prstGeom prst="rect">
            <a:avLst/>
          </a:prstGeom>
          <a:noFill/>
        </p:spPr>
        <p:txBody>
          <a:bodyPr lIns="0" tIns="0" rIns="0">
            <a:spAutoFit/>
          </a:bodyPr>
          <a:lstStyle/>
          <a:p>
            <a:pPr eaLnBrk="0" hangingPunct="0"/>
            <a:r>
              <a:rPr lang="en-US" sz="1200" dirty="0">
                <a:solidFill>
                  <a:schemeClr val="bg1"/>
                </a:solidFill>
                <a:latin typeface="Times New Roman" charset="0"/>
                <a:cs typeface="Times New Roman" charset="0"/>
              </a:rPr>
              <a:t>www.eia.gov</a:t>
            </a:r>
          </a:p>
        </p:txBody>
      </p:sp>
      <p:cxnSp>
        <p:nvCxnSpPr>
          <p:cNvPr id="8" name="Straight Connector 12"/>
          <p:cNvCxnSpPr>
            <a:cxnSpLocks noChangeShapeType="1"/>
          </p:cNvCxnSpPr>
          <p:nvPr userDrawn="1"/>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10" name="Straight Connector 9"/>
          <p:cNvCxnSpPr/>
          <p:nvPr userDrawn="1"/>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13" name="Picture 12" descr="icon_row-01.png"/>
          <p:cNvPicPr>
            <a:picLocks noChangeAspect="1"/>
          </p:cNvPicPr>
          <p:nvPr userDrawn="1"/>
        </p:nvPicPr>
        <p:blipFill>
          <a:blip r:embed="rId2" cstate="print"/>
          <a:stretch>
            <a:fillRect/>
          </a:stretch>
        </p:blipFill>
        <p:spPr>
          <a:xfrm>
            <a:off x="1041272" y="3081597"/>
            <a:ext cx="7226428" cy="366452"/>
          </a:xfrm>
          <a:prstGeom prst="rect">
            <a:avLst/>
          </a:prstGeom>
        </p:spPr>
      </p:pic>
      <p:pic>
        <p:nvPicPr>
          <p:cNvPr id="12" name="Picture 2" descr="C:\Documents and Settings\MVO\Desktop\eia_logo_white-02.png"/>
          <p:cNvPicPr>
            <a:picLocks noChangeAspect="1" noChangeArrowheads="1"/>
          </p:cNvPicPr>
          <p:nvPr userDrawn="1"/>
        </p:nvPicPr>
        <p:blipFill>
          <a:blip r:embed="rId3" cstate="print"/>
          <a:srcRect/>
          <a:stretch>
            <a:fillRect/>
          </a:stretch>
        </p:blipFill>
        <p:spPr bwMode="auto">
          <a:xfrm>
            <a:off x="84139" y="6362700"/>
            <a:ext cx="516411" cy="356616"/>
          </a:xfrm>
          <a:prstGeom prst="rect">
            <a:avLst/>
          </a:prstGeom>
          <a:noFill/>
        </p:spPr>
      </p:pic>
      <p:sp>
        <p:nvSpPr>
          <p:cNvPr id="15" name="TextBox 14"/>
          <p:cNvSpPr txBox="1"/>
          <p:nvPr userDrawn="1"/>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sz="1800" i="0" dirty="0" smtClean="0">
                <a:solidFill>
                  <a:schemeClr val="bg1"/>
                </a:solidFill>
                <a:latin typeface="Times New Roman" charset="0"/>
                <a:ea typeface="Times New Roman" charset="0"/>
                <a:cs typeface="Times New Roman" charset="0"/>
              </a:rPr>
              <a:t>U.S. Energy Information Administration</a:t>
            </a:r>
          </a:p>
        </p:txBody>
      </p:sp>
      <p:cxnSp>
        <p:nvCxnSpPr>
          <p:cNvPr id="34" name="Straight Connector 12"/>
          <p:cNvCxnSpPr>
            <a:cxnSpLocks noChangeShapeType="1"/>
          </p:cNvCxnSpPr>
          <p:nvPr userDrawn="1"/>
        </p:nvCxnSpPr>
        <p:spPr bwMode="auto">
          <a:xfrm rot="5400000">
            <a:off x="538924" y="6616600"/>
            <a:ext cx="285296" cy="0"/>
          </a:xfrm>
          <a:prstGeom prst="line">
            <a:avLst/>
          </a:prstGeom>
          <a:noFill/>
          <a:ln w="9525">
            <a:solidFill>
              <a:schemeClr val="bg1">
                <a:alpha val="39999"/>
              </a:schemeClr>
            </a:solidFill>
            <a:round/>
            <a:headEnd/>
            <a:tailEnd/>
          </a:ln>
        </p:spPr>
      </p:cxnSp>
      <p:sp>
        <p:nvSpPr>
          <p:cNvPr id="16" name="TextBox 15"/>
          <p:cNvSpPr txBox="1"/>
          <p:nvPr userDrawn="1"/>
        </p:nvSpPr>
        <p:spPr>
          <a:xfrm>
            <a:off x="5672747" y="6573310"/>
            <a:ext cx="2082192" cy="230832"/>
          </a:xfrm>
          <a:prstGeom prst="rect">
            <a:avLst/>
          </a:prstGeom>
          <a:noFill/>
        </p:spPr>
        <p:txBody>
          <a:bodyPr wrap="square" lIns="0" tIns="0" rIns="0">
            <a:spAutoFit/>
          </a:bodyPr>
          <a:lstStyle/>
          <a:p>
            <a:pPr eaLnBrk="0" hangingPunct="0"/>
            <a:r>
              <a:rPr lang="en-US" sz="1200" i="1" dirty="0" smtClean="0">
                <a:solidFill>
                  <a:schemeClr val="bg1"/>
                </a:solidFill>
                <a:latin typeface="Times New Roman" charset="0"/>
                <a:cs typeface="Times New Roman" charset="0"/>
              </a:rPr>
              <a:t>Independent Statistics</a:t>
            </a:r>
            <a:r>
              <a:rPr lang="en-US" sz="1200" i="1" baseline="0" dirty="0" smtClean="0">
                <a:solidFill>
                  <a:schemeClr val="bg1"/>
                </a:solidFill>
                <a:latin typeface="Times New Roman" charset="0"/>
                <a:cs typeface="Times New Roman" charset="0"/>
              </a:rPr>
              <a:t> &amp; Analysis</a:t>
            </a:r>
            <a:endParaRPr lang="en-US" sz="1200" i="1" dirty="0">
              <a:solidFill>
                <a:schemeClr val="bg1"/>
              </a:solidFill>
              <a:latin typeface="Times New Roman" charset="0"/>
              <a:cs typeface="Times New Roman"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14"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cxnSp>
        <p:nvCxnSpPr>
          <p:cNvPr id="16"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40080" y="73152"/>
            <a:ext cx="8046720" cy="774573"/>
          </a:xfrm>
          <a:prstGeom prst="rect">
            <a:avLst/>
          </a:prstGeom>
        </p:spPr>
        <p:txBody>
          <a:bodyPr tIns="91440" bIns="0" anchor="b"/>
          <a:lstStyle>
            <a:lvl1pPr>
              <a:defRPr sz="2400" baseline="0">
                <a:solidFill>
                  <a:schemeClr val="accent1"/>
                </a:solidFill>
                <a:latin typeface="+mj-lt"/>
              </a:defRPr>
            </a:lvl1pPr>
          </a:lstStyle>
          <a:p>
            <a:r>
              <a:rPr lang="en-US" dirty="0" smtClean="0"/>
              <a:t>Click to edit Master title style</a:t>
            </a:r>
            <a:br>
              <a:rPr lang="en-US" dirty="0" smtClean="0"/>
            </a:br>
            <a:r>
              <a:rPr lang="en-US" dirty="0" smtClean="0"/>
              <a:t>This can span two lines</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pPr/>
              <a:t>‹#›</a:t>
            </a:fld>
            <a:endParaRPr lang="en-US" dirty="0"/>
          </a:p>
        </p:txBody>
      </p:sp>
      <p:sp>
        <p:nvSpPr>
          <p:cNvPr id="9" name="Chart Placeholder 8"/>
          <p:cNvSpPr>
            <a:spLocks noGrp="1"/>
          </p:cNvSpPr>
          <p:nvPr>
            <p:ph type="chart" sz="quarter" idx="12"/>
          </p:nvPr>
        </p:nvSpPr>
        <p:spPr>
          <a:xfrm>
            <a:off x="636998" y="1524000"/>
            <a:ext cx="7945027" cy="4381500"/>
          </a:xfrm>
          <a:prstGeom prst="rect">
            <a:avLst/>
          </a:prstGeom>
        </p:spPr>
        <p:txBody>
          <a:bodyPr/>
          <a:lstStyle>
            <a:lvl1pPr>
              <a:buNone/>
              <a:defRPr sz="1200" i="0">
                <a:solidFill>
                  <a:schemeClr val="tx1"/>
                </a:solidFill>
                <a:latin typeface="+mn-lt"/>
                <a:cs typeface="Arial" pitchFamily="34" charset="0"/>
              </a:defRPr>
            </a:lvl1pPr>
          </a:lstStyle>
          <a:p>
            <a:r>
              <a:rPr lang="en-US" dirty="0" smtClean="0"/>
              <a:t>Click icon to add chart</a:t>
            </a:r>
            <a:endParaRPr lang="en-US" dirty="0"/>
          </a:p>
        </p:txBody>
      </p:sp>
      <p:sp>
        <p:nvSpPr>
          <p:cNvPr id="11" name="Text Placeholder 10"/>
          <p:cNvSpPr>
            <a:spLocks noGrp="1"/>
          </p:cNvSpPr>
          <p:nvPr>
            <p:ph type="body" sz="quarter" idx="13" hasCustomPrompt="1"/>
          </p:nvPr>
        </p:nvSpPr>
        <p:spPr>
          <a:xfrm>
            <a:off x="638175" y="895350"/>
            <a:ext cx="4000500" cy="552450"/>
          </a:xfrm>
          <a:prstGeom prst="rect">
            <a:avLst/>
          </a:prstGeom>
        </p:spPr>
        <p:txBody>
          <a:bodyPr lIns="91440" anchor="b"/>
          <a:lstStyle>
            <a:lvl1pPr marL="0" marR="0" indent="0" algn="l" defTabSz="914400" rtl="0" eaLnBrk="1" fontAlgn="base" latinLnBrk="0" hangingPunct="1">
              <a:lnSpc>
                <a:spcPct val="100000"/>
              </a:lnSpc>
              <a:spcBef>
                <a:spcPct val="20000"/>
              </a:spcBef>
              <a:spcAft>
                <a:spcPct val="0"/>
              </a:spcAft>
              <a:buClrTx/>
              <a:buSzTx/>
              <a:buFontTx/>
              <a:buNone/>
              <a:tabLst/>
              <a:defRPr sz="1400" i="0" baseline="0">
                <a:solidFill>
                  <a:schemeClr val="tx1"/>
                </a:solidFill>
                <a:latin typeface="+mn-lt"/>
                <a:cs typeface="Arial" pitchFamily="34" charset="0"/>
              </a:defRPr>
            </a:lvl1pPr>
            <a:lvl2pPr>
              <a:buNone/>
              <a:defRPr sz="1400"/>
            </a:lvl2pPr>
            <a:lvl3pPr>
              <a:buNone/>
              <a:defRPr sz="1400"/>
            </a:lvl3pPr>
            <a:lvl4pPr>
              <a:buNone/>
              <a:defRPr sz="1400"/>
            </a:lvl4pPr>
            <a:lvl5pPr>
              <a:buNone/>
              <a:defRPr sz="1400"/>
            </a:lvl5pPr>
          </a:lstStyle>
          <a:p>
            <a:pPr marL="342900" lvl="0" indent="-342900" algn="l" rtl="0" eaLnBrk="1" fontAlgn="base" hangingPunct="1">
              <a:spcBef>
                <a:spcPct val="20000"/>
              </a:spcBef>
              <a:spcAft>
                <a:spcPct val="0"/>
              </a:spcAft>
            </a:pPr>
            <a:r>
              <a:rPr lang="en-US" dirty="0" smtClean="0"/>
              <a:t>y-axis title here</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US" dirty="0" smtClean="0"/>
              <a:t>y-axis units here</a:t>
            </a:r>
          </a:p>
        </p:txBody>
      </p:sp>
      <p:sp>
        <p:nvSpPr>
          <p:cNvPr id="13" name="Text Placeholder 12"/>
          <p:cNvSpPr>
            <a:spLocks noGrp="1"/>
          </p:cNvSpPr>
          <p:nvPr>
            <p:ph type="body" sz="quarter" idx="14" hasCustomPrompt="1"/>
          </p:nvPr>
        </p:nvSpPr>
        <p:spPr>
          <a:xfrm>
            <a:off x="4686299" y="898016"/>
            <a:ext cx="3895726" cy="549783"/>
          </a:xfrm>
          <a:prstGeom prst="rect">
            <a:avLst/>
          </a:prstGeom>
        </p:spPr>
        <p:txBody>
          <a:bodyPr anchor="b"/>
          <a:lstStyle>
            <a:lvl1pPr marL="0" marR="0" indent="0" algn="r" defTabSz="914400" rtl="0" eaLnBrk="1" fontAlgn="base" latinLnBrk="0" hangingPunct="1">
              <a:lnSpc>
                <a:spcPct val="100000"/>
              </a:lnSpc>
              <a:spcBef>
                <a:spcPct val="20000"/>
              </a:spcBef>
              <a:spcAft>
                <a:spcPct val="0"/>
              </a:spcAft>
              <a:buClrTx/>
              <a:buSzTx/>
              <a:buFontTx/>
              <a:buNone/>
              <a:tabLst/>
              <a:defRPr lang="en-US" sz="1400" i="0" baseline="0" dirty="0" smtClean="0">
                <a:solidFill>
                  <a:schemeClr val="tx1"/>
                </a:solidFill>
                <a:latin typeface="+mn-lt"/>
                <a:ea typeface="+mn-ea"/>
                <a:cs typeface="Arial" pitchFamily="34" charset="0"/>
              </a:defRPr>
            </a:lvl1pPr>
          </a:lstStyle>
          <a:p>
            <a:pPr marL="342900" lvl="0" indent="-342900" algn="l" rtl="0" eaLnBrk="1" fontAlgn="base" hangingPunct="1">
              <a:spcBef>
                <a:spcPct val="20000"/>
              </a:spcBef>
              <a:spcAft>
                <a:spcPct val="0"/>
              </a:spcAft>
            </a:pPr>
            <a:r>
              <a:rPr lang="en-US" dirty="0" smtClean="0"/>
              <a:t>secondary y-axis title here</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US" dirty="0" smtClean="0"/>
              <a:t>secondary y-axis units here</a:t>
            </a:r>
          </a:p>
        </p:txBody>
      </p:sp>
      <p:pic>
        <p:nvPicPr>
          <p:cNvPr id="1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20" name="Text Placeholder 19"/>
          <p:cNvSpPr>
            <a:spLocks noGrp="1"/>
          </p:cNvSpPr>
          <p:nvPr>
            <p:ph type="body" sz="quarter" idx="15" hasCustomPrompt="1"/>
          </p:nvPr>
        </p:nvSpPr>
        <p:spPr>
          <a:xfrm>
            <a:off x="638175" y="5953125"/>
            <a:ext cx="7943849" cy="247650"/>
          </a:xfrm>
          <a:prstGeom prst="rect">
            <a:avLst/>
          </a:prstGeom>
        </p:spPr>
        <p:txBody>
          <a:bodyPr anchor="b"/>
          <a:lstStyle>
            <a:lvl1pPr>
              <a:buNone/>
              <a:defRPr sz="1200">
                <a:solidFill>
                  <a:schemeClr val="tx1"/>
                </a:solidFill>
                <a:latin typeface="+mn-lt"/>
              </a:defRPr>
            </a:lvl1pPr>
            <a:lvl2pPr>
              <a:buNone/>
              <a:defRPr sz="1200"/>
            </a:lvl2pPr>
            <a:lvl3pPr>
              <a:buNone/>
              <a:defRPr sz="1200"/>
            </a:lvl3pPr>
            <a:lvl4pPr>
              <a:buNone/>
              <a:defRPr sz="1200"/>
            </a:lvl4pPr>
            <a:lvl5pPr>
              <a:buNone/>
              <a:defRPr sz="1200"/>
            </a:lvl5pPr>
          </a:lstStyle>
          <a:p>
            <a:pPr lvl="0"/>
            <a:r>
              <a:rPr lang="en-US" dirty="0" smtClean="0"/>
              <a:t>Source: Click to edit text</a:t>
            </a:r>
            <a:endParaRPr lang="en-US" dirty="0"/>
          </a:p>
        </p:txBody>
      </p:sp>
      <p:sp>
        <p:nvSpPr>
          <p:cNvPr id="12" name="Footer Placeholder 4"/>
          <p:cNvSpPr>
            <a:spLocks noGrp="1"/>
          </p:cNvSpPr>
          <p:nvPr>
            <p:ph type="ftr" sz="quarter" idx="3"/>
          </p:nvPr>
        </p:nvSpPr>
        <p:spPr>
          <a:xfrm>
            <a:off x="667512" y="6391274"/>
            <a:ext cx="3434588" cy="396997"/>
          </a:xfrm>
          <a:prstGeom prst="rect">
            <a:avLst/>
          </a:prstGeom>
        </p:spPr>
        <p:txBody>
          <a:bodyPr anchor="b"/>
          <a:lstStyle>
            <a:lvl1pPr>
              <a:defRPr sz="1200" i="1">
                <a:solidFill>
                  <a:schemeClr val="bg1"/>
                </a:solidFill>
                <a:latin typeface="+mn-lt"/>
                <a:cs typeface="Times New Roman" pitchFamily="18" charset="0"/>
              </a:defRPr>
            </a:lvl1pPr>
          </a:lstStyle>
          <a:p>
            <a:r>
              <a:rPr lang="en-US" smtClean="0"/>
              <a:t>Adam Sieminski, EIA Overview September 28, 2016</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12"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cxnSp>
        <p:nvCxnSpPr>
          <p:cNvPr id="14"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40080" y="73152"/>
            <a:ext cx="8046720" cy="774573"/>
          </a:xfrm>
          <a:prstGeom prst="rect">
            <a:avLst/>
          </a:prstGeom>
        </p:spPr>
        <p:txBody>
          <a:bodyPr tIns="91440" bIns="0" anchor="b"/>
          <a:lstStyle>
            <a:lvl1pPr>
              <a:defRPr sz="2400" baseline="0">
                <a:solidFill>
                  <a:schemeClr val="accent1"/>
                </a:solidFill>
                <a:latin typeface="+mj-lt"/>
              </a:defRPr>
            </a:lvl1pPr>
          </a:lstStyle>
          <a:p>
            <a:r>
              <a:rPr lang="en-US" dirty="0" smtClean="0"/>
              <a:t>Click to edit Master title style</a:t>
            </a:r>
            <a:br>
              <a:rPr lang="en-US" dirty="0" smtClean="0"/>
            </a:br>
            <a:r>
              <a:rPr lang="en-US" dirty="0" smtClean="0"/>
              <a:t>This can span two lines</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pPr/>
              <a:t>‹#›</a:t>
            </a:fld>
            <a:endParaRPr lang="en-US" dirty="0"/>
          </a:p>
        </p:txBody>
      </p:sp>
      <p:sp>
        <p:nvSpPr>
          <p:cNvPr id="9" name="Chart Placeholder 8"/>
          <p:cNvSpPr>
            <a:spLocks noGrp="1"/>
          </p:cNvSpPr>
          <p:nvPr>
            <p:ph type="chart" sz="quarter" idx="12"/>
          </p:nvPr>
        </p:nvSpPr>
        <p:spPr>
          <a:xfrm>
            <a:off x="636998" y="1229475"/>
            <a:ext cx="7945027" cy="4676026"/>
          </a:xfrm>
          <a:prstGeom prst="rect">
            <a:avLst/>
          </a:prstGeom>
        </p:spPr>
        <p:txBody>
          <a:bodyPr/>
          <a:lstStyle>
            <a:lvl1pPr>
              <a:buNone/>
              <a:defRPr sz="1200" i="0">
                <a:solidFill>
                  <a:schemeClr val="tx1"/>
                </a:solidFill>
                <a:latin typeface="+mn-lt"/>
                <a:cs typeface="Arial" pitchFamily="34" charset="0"/>
              </a:defRPr>
            </a:lvl1pPr>
          </a:lstStyle>
          <a:p>
            <a:r>
              <a:rPr lang="en-US" dirty="0" smtClean="0"/>
              <a:t>Click icon to add chart</a:t>
            </a:r>
            <a:endParaRPr lang="en-US" dirty="0"/>
          </a:p>
        </p:txBody>
      </p:sp>
      <p:sp>
        <p:nvSpPr>
          <p:cNvPr id="11" name="Text Placeholder 10"/>
          <p:cNvSpPr>
            <a:spLocks noGrp="1"/>
          </p:cNvSpPr>
          <p:nvPr>
            <p:ph type="body" sz="quarter" idx="13" hasCustomPrompt="1"/>
          </p:nvPr>
        </p:nvSpPr>
        <p:spPr>
          <a:xfrm>
            <a:off x="636998" y="895350"/>
            <a:ext cx="7946136" cy="295275"/>
          </a:xfrm>
          <a:prstGeom prst="rect">
            <a:avLst/>
          </a:prstGeom>
        </p:spPr>
        <p:txBody>
          <a:bodyPr/>
          <a:lstStyle>
            <a:lvl1pPr marL="0" indent="0">
              <a:buNone/>
              <a:defRPr sz="1400" i="0" baseline="0">
                <a:solidFill>
                  <a:schemeClr val="tx1"/>
                </a:solidFill>
                <a:latin typeface="+mn-lt"/>
                <a:cs typeface="Arial" pitchFamily="34" charset="0"/>
              </a:defRPr>
            </a:lvl1pPr>
            <a:lvl2pPr>
              <a:buNone/>
              <a:defRPr sz="1400"/>
            </a:lvl2pPr>
            <a:lvl3pPr>
              <a:buNone/>
              <a:defRPr sz="1400"/>
            </a:lvl3pPr>
            <a:lvl4pPr>
              <a:buNone/>
              <a:defRPr sz="1400"/>
            </a:lvl4pPr>
            <a:lvl5pPr>
              <a:buNone/>
              <a:defRPr sz="1400"/>
            </a:lvl5pPr>
          </a:lstStyle>
          <a:p>
            <a:pPr lvl="0"/>
            <a:r>
              <a:rPr lang="en-US" dirty="0" smtClean="0"/>
              <a:t>pie chart units here</a:t>
            </a:r>
            <a:endParaRPr lang="en-US" dirty="0"/>
          </a:p>
        </p:txBody>
      </p:sp>
      <p:pic>
        <p:nvPicPr>
          <p:cNvPr id="15"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6" name="Text Placeholder 19"/>
          <p:cNvSpPr>
            <a:spLocks noGrp="1"/>
          </p:cNvSpPr>
          <p:nvPr>
            <p:ph type="body" sz="quarter" idx="15" hasCustomPrompt="1"/>
          </p:nvPr>
        </p:nvSpPr>
        <p:spPr>
          <a:xfrm>
            <a:off x="638175" y="5953125"/>
            <a:ext cx="7943849" cy="247650"/>
          </a:xfrm>
          <a:prstGeom prst="rect">
            <a:avLst/>
          </a:prstGeom>
        </p:spPr>
        <p:txBody>
          <a:bodyPr anchor="b"/>
          <a:lstStyle>
            <a:lvl1pPr>
              <a:buNone/>
              <a:defRPr sz="1200">
                <a:solidFill>
                  <a:schemeClr val="tx1"/>
                </a:solidFill>
                <a:latin typeface="+mn-lt"/>
              </a:defRPr>
            </a:lvl1pPr>
            <a:lvl2pPr>
              <a:buNone/>
              <a:defRPr sz="1200"/>
            </a:lvl2pPr>
            <a:lvl3pPr>
              <a:buNone/>
              <a:defRPr sz="1200"/>
            </a:lvl3pPr>
            <a:lvl4pPr>
              <a:buNone/>
              <a:defRPr sz="1200"/>
            </a:lvl4pPr>
            <a:lvl5pPr>
              <a:buNone/>
              <a:defRPr sz="1200"/>
            </a:lvl5pPr>
          </a:lstStyle>
          <a:p>
            <a:pPr lvl="0"/>
            <a:r>
              <a:rPr lang="en-US" dirty="0" smtClean="0"/>
              <a:t>Source: Click to edit text</a:t>
            </a:r>
            <a:endParaRPr lang="en-US" dirty="0"/>
          </a:p>
        </p:txBody>
      </p:sp>
      <p:sp>
        <p:nvSpPr>
          <p:cNvPr id="13" name="Footer Placeholder 4"/>
          <p:cNvSpPr>
            <a:spLocks noGrp="1"/>
          </p:cNvSpPr>
          <p:nvPr>
            <p:ph type="ftr" sz="quarter" idx="3"/>
          </p:nvPr>
        </p:nvSpPr>
        <p:spPr>
          <a:xfrm>
            <a:off x="667512" y="6391274"/>
            <a:ext cx="3434588" cy="396997"/>
          </a:xfrm>
          <a:prstGeom prst="rect">
            <a:avLst/>
          </a:prstGeom>
        </p:spPr>
        <p:txBody>
          <a:bodyPr anchor="b"/>
          <a:lstStyle>
            <a:lvl1pPr>
              <a:defRPr sz="1200" i="1">
                <a:solidFill>
                  <a:schemeClr val="bg1"/>
                </a:solidFill>
                <a:latin typeface="+mn-lt"/>
                <a:cs typeface="Times New Roman" pitchFamily="18" charset="0"/>
              </a:defRPr>
            </a:lvl1pPr>
          </a:lstStyle>
          <a:p>
            <a:r>
              <a:rPr lang="en-US" smtClean="0"/>
              <a:t>Adam Sieminski, EIA Overview September 28, 2016</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10"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cxnSp>
        <p:nvCxnSpPr>
          <p:cNvPr id="12"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40080" y="73152"/>
            <a:ext cx="8046720" cy="774573"/>
          </a:xfrm>
          <a:prstGeom prst="rect">
            <a:avLst/>
          </a:prstGeom>
          <a:noFill/>
        </p:spPr>
        <p:txBody>
          <a:bodyPr tIns="91440" bIns="0" anchor="b"/>
          <a:lstStyle>
            <a:lvl1pPr>
              <a:defRPr sz="2400" baseline="0">
                <a:solidFill>
                  <a:schemeClr val="accent1"/>
                </a:solidFill>
                <a:latin typeface="+mj-lt"/>
              </a:defRPr>
            </a:lvl1pPr>
          </a:lstStyle>
          <a:p>
            <a:r>
              <a:rPr lang="en-US" dirty="0" smtClean="0"/>
              <a:t>Click to edit Master title style</a:t>
            </a:r>
            <a:br>
              <a:rPr lang="en-US" dirty="0" smtClean="0"/>
            </a:br>
            <a:r>
              <a:rPr lang="en-US" dirty="0" smtClean="0"/>
              <a:t>This can span two lines</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pPr/>
              <a:t>‹#›</a:t>
            </a:fld>
            <a:endParaRPr lang="en-US" dirty="0"/>
          </a:p>
        </p:txBody>
      </p:sp>
      <p:sp>
        <p:nvSpPr>
          <p:cNvPr id="14" name="Picture Placeholder 13"/>
          <p:cNvSpPr>
            <a:spLocks noGrp="1"/>
          </p:cNvSpPr>
          <p:nvPr>
            <p:ph type="pic" sz="quarter" idx="12"/>
          </p:nvPr>
        </p:nvSpPr>
        <p:spPr>
          <a:xfrm>
            <a:off x="638175" y="847725"/>
            <a:ext cx="8048625" cy="5057775"/>
          </a:xfrm>
          <a:prstGeom prst="rect">
            <a:avLst/>
          </a:prstGeom>
        </p:spPr>
        <p:txBody>
          <a:bodyPr/>
          <a:lstStyle>
            <a:lvl1pPr>
              <a:buNone/>
              <a:defRPr sz="1200" i="0">
                <a:solidFill>
                  <a:schemeClr val="tx1"/>
                </a:solidFill>
                <a:latin typeface="+mn-lt"/>
                <a:cs typeface="Arial" pitchFamily="34" charset="0"/>
              </a:defRPr>
            </a:lvl1pPr>
          </a:lstStyle>
          <a:p>
            <a:r>
              <a:rPr lang="en-US" dirty="0" smtClean="0"/>
              <a:t>Click icon to add picture</a:t>
            </a:r>
            <a:endParaRPr lang="en-US" dirty="0"/>
          </a:p>
        </p:txBody>
      </p:sp>
      <p:pic>
        <p:nvPicPr>
          <p:cNvPr id="13"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5" name="Text Placeholder 19"/>
          <p:cNvSpPr>
            <a:spLocks noGrp="1"/>
          </p:cNvSpPr>
          <p:nvPr>
            <p:ph type="body" sz="quarter" idx="15" hasCustomPrompt="1"/>
          </p:nvPr>
        </p:nvSpPr>
        <p:spPr>
          <a:xfrm>
            <a:off x="638175" y="5953125"/>
            <a:ext cx="7943849" cy="247650"/>
          </a:xfrm>
          <a:prstGeom prst="rect">
            <a:avLst/>
          </a:prstGeom>
        </p:spPr>
        <p:txBody>
          <a:bodyPr anchor="b"/>
          <a:lstStyle>
            <a:lvl1pPr>
              <a:buNone/>
              <a:defRPr sz="1200">
                <a:solidFill>
                  <a:schemeClr val="tx1"/>
                </a:solidFill>
                <a:latin typeface="+mn-lt"/>
              </a:defRPr>
            </a:lvl1pPr>
            <a:lvl2pPr>
              <a:buNone/>
              <a:defRPr sz="1200"/>
            </a:lvl2pPr>
            <a:lvl3pPr>
              <a:buNone/>
              <a:defRPr sz="1200"/>
            </a:lvl3pPr>
            <a:lvl4pPr>
              <a:buNone/>
              <a:defRPr sz="1200"/>
            </a:lvl4pPr>
            <a:lvl5pPr>
              <a:buNone/>
              <a:defRPr sz="1200"/>
            </a:lvl5pPr>
          </a:lstStyle>
          <a:p>
            <a:pPr lvl="0"/>
            <a:r>
              <a:rPr lang="en-US" dirty="0" smtClean="0"/>
              <a:t>Source: Click to edit text</a:t>
            </a:r>
            <a:endParaRPr lang="en-US" dirty="0"/>
          </a:p>
        </p:txBody>
      </p:sp>
      <p:sp>
        <p:nvSpPr>
          <p:cNvPr id="11" name="Footer Placeholder 4"/>
          <p:cNvSpPr>
            <a:spLocks noGrp="1"/>
          </p:cNvSpPr>
          <p:nvPr>
            <p:ph type="ftr" sz="quarter" idx="3"/>
          </p:nvPr>
        </p:nvSpPr>
        <p:spPr>
          <a:xfrm>
            <a:off x="667512" y="6391274"/>
            <a:ext cx="3434588" cy="396997"/>
          </a:xfrm>
          <a:prstGeom prst="rect">
            <a:avLst/>
          </a:prstGeom>
        </p:spPr>
        <p:txBody>
          <a:bodyPr anchor="b"/>
          <a:lstStyle>
            <a:lvl1pPr>
              <a:defRPr sz="1200" i="1">
                <a:solidFill>
                  <a:schemeClr val="bg1"/>
                </a:solidFill>
                <a:latin typeface="+mn-lt"/>
                <a:cs typeface="Times New Roman" pitchFamily="18" charset="0"/>
              </a:defRPr>
            </a:lvl1pPr>
          </a:lstStyle>
          <a:p>
            <a:r>
              <a:rPr lang="en-US" smtClean="0"/>
              <a:t>Adam Sieminski, EIA Overview September 28, 2016</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0"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cxnSp>
        <p:nvCxnSpPr>
          <p:cNvPr id="14"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sp>
        <p:nvSpPr>
          <p:cNvPr id="3" name="Slide Number Placeholder 2"/>
          <p:cNvSpPr>
            <a:spLocks noGrp="1"/>
          </p:cNvSpPr>
          <p:nvPr>
            <p:ph type="sldNum" sz="quarter" idx="10"/>
          </p:nvPr>
        </p:nvSpPr>
        <p:spPr/>
        <p:txBody>
          <a:bodyPr/>
          <a:lstStyle/>
          <a:p>
            <a:fld id="{2D80C5C9-96E0-47EC-B500-37C5FE284639}" type="slidenum">
              <a:rPr lang="en-US" smtClean="0"/>
              <a:pPr/>
              <a:t>‹#›</a:t>
            </a:fld>
            <a:endParaRPr lang="en-US" dirty="0"/>
          </a:p>
        </p:txBody>
      </p:sp>
      <p:pic>
        <p:nvPicPr>
          <p:cNvPr id="15"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7" name="Footer Placeholder 4"/>
          <p:cNvSpPr>
            <a:spLocks noGrp="1"/>
          </p:cNvSpPr>
          <p:nvPr>
            <p:ph type="ftr" sz="quarter" idx="3"/>
          </p:nvPr>
        </p:nvSpPr>
        <p:spPr>
          <a:xfrm>
            <a:off x="667512" y="6391274"/>
            <a:ext cx="3434588" cy="396997"/>
          </a:xfrm>
          <a:prstGeom prst="rect">
            <a:avLst/>
          </a:prstGeom>
        </p:spPr>
        <p:txBody>
          <a:bodyPr anchor="b"/>
          <a:lstStyle>
            <a:lvl1pPr>
              <a:defRPr sz="1200" i="1">
                <a:solidFill>
                  <a:schemeClr val="bg1"/>
                </a:solidFill>
                <a:latin typeface="+mn-lt"/>
                <a:cs typeface="Times New Roman" pitchFamily="18" charset="0"/>
              </a:defRPr>
            </a:lvl1pPr>
          </a:lstStyle>
          <a:p>
            <a:r>
              <a:rPr lang="en-US" smtClean="0"/>
              <a:t>Adam Sieminski, EIA Overview September 28, 2016</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screen image/chart">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2 column text">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chemeClr val="bg1">
              <a:alpha val="59999"/>
            </a:schemeClr>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pPr/>
              <a:t>‹#›</a:t>
            </a:fld>
            <a:endParaRPr lang="en-US" dirty="0"/>
          </a:p>
        </p:txBody>
      </p:sp>
      <p:sp>
        <p:nvSpPr>
          <p:cNvPr id="6" name="Text Placeholder 5"/>
          <p:cNvSpPr>
            <a:spLocks noGrp="1"/>
          </p:cNvSpPr>
          <p:nvPr>
            <p:ph type="body" sz="quarter" idx="12"/>
          </p:nvPr>
        </p:nvSpPr>
        <p:spPr>
          <a:xfrm>
            <a:off x="636494" y="1317812"/>
            <a:ext cx="3995891" cy="4589930"/>
          </a:xfrm>
          <a:prstGeom prst="rect">
            <a:avLst/>
          </a:prstGeom>
        </p:spPr>
        <p:txBody>
          <a:bodyPr/>
          <a:lstStyle>
            <a:lvl1pPr marL="233363" indent="-233363">
              <a:lnSpc>
                <a:spcPct val="100000"/>
              </a:lnSpc>
              <a:spcBef>
                <a:spcPts val="1600"/>
              </a:spcBef>
              <a:spcAft>
                <a:spcPts val="600"/>
              </a:spcAft>
              <a:defRPr sz="2200" i="0" kern="1200" baseline="0">
                <a:latin typeface="+mn-lt"/>
              </a:defRPr>
            </a:lvl1pPr>
            <a:lvl2pPr marL="690563" indent="-233363">
              <a:lnSpc>
                <a:spcPct val="100000"/>
              </a:lnSpc>
              <a:spcAft>
                <a:spcPts val="400"/>
              </a:spcAft>
              <a:defRPr sz="1600" i="0" kern="1200" baseline="0">
                <a:latin typeface="+mn-lt"/>
              </a:defRPr>
            </a:lvl2pPr>
            <a:lvl3pPr marL="1084263" indent="-169863">
              <a:lnSpc>
                <a:spcPct val="100000"/>
              </a:lnSpc>
              <a:spcAft>
                <a:spcPts val="400"/>
              </a:spcAft>
              <a:defRPr sz="1600" i="0" kern="1200" baseline="0">
                <a:latin typeface="+mn-lt"/>
              </a:defRPr>
            </a:lvl3pPr>
            <a:lvl4pPr marL="1604963" indent="-233363">
              <a:lnSpc>
                <a:spcPct val="100000"/>
              </a:lnSpc>
              <a:spcAft>
                <a:spcPts val="400"/>
              </a:spcAft>
              <a:defRPr sz="1600" i="0" kern="1200" baseline="0">
                <a:latin typeface="+mn-lt"/>
              </a:defRPr>
            </a:lvl4pPr>
            <a:lvl5pPr marL="1998663" indent="-169863">
              <a:lnSpc>
                <a:spcPct val="100000"/>
              </a:lnSpc>
              <a:spcAft>
                <a:spcPts val="400"/>
              </a:spcAft>
              <a:buFont typeface="Arial" pitchFamily="34" charset="0"/>
              <a:buChar char="•"/>
              <a:defRPr sz="1600" i="0" kern="1200" baseline="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0" name="Text Placeholder 9"/>
          <p:cNvSpPr>
            <a:spLocks noGrp="1"/>
          </p:cNvSpPr>
          <p:nvPr>
            <p:ph type="body" sz="quarter" idx="13"/>
          </p:nvPr>
        </p:nvSpPr>
        <p:spPr>
          <a:xfrm>
            <a:off x="4692770" y="1317454"/>
            <a:ext cx="3994030" cy="4590288"/>
          </a:xfrm>
          <a:prstGeom prst="rect">
            <a:avLst/>
          </a:prstGeom>
        </p:spPr>
        <p:txBody>
          <a:bodyPr/>
          <a:lstStyle>
            <a:lvl1pPr algn="l" rtl="0" eaLnBrk="1" fontAlgn="base" hangingPunct="1">
              <a:lnSpc>
                <a:spcPct val="100000"/>
              </a:lnSpc>
              <a:defRPr lang="en-US" sz="2200" i="0" kern="1200" baseline="0" dirty="0" smtClean="0">
                <a:solidFill>
                  <a:srgbClr val="333333"/>
                </a:solidFill>
                <a:latin typeface="+mn-lt"/>
                <a:ea typeface="+mn-ea"/>
                <a:cs typeface="Times New Roman"/>
              </a:defRPr>
            </a:lvl1pPr>
            <a:lvl2pPr algn="l" rtl="0" eaLnBrk="1" fontAlgn="base" hangingPunct="1">
              <a:lnSpc>
                <a:spcPct val="100000"/>
              </a:lnSpc>
              <a:defRPr lang="en-US" sz="1600" i="0" kern="1200" baseline="0" dirty="0" smtClean="0">
                <a:solidFill>
                  <a:srgbClr val="333333"/>
                </a:solidFill>
                <a:latin typeface="+mn-lt"/>
                <a:ea typeface="+mn-ea"/>
                <a:cs typeface="Times New Roman"/>
              </a:defRPr>
            </a:lvl2pPr>
            <a:lvl3pPr algn="l" rtl="0" eaLnBrk="1" fontAlgn="base" hangingPunct="1">
              <a:lnSpc>
                <a:spcPct val="100000"/>
              </a:lnSpc>
              <a:defRPr lang="en-US" sz="1600" i="0" kern="1200" baseline="0" dirty="0" smtClean="0">
                <a:solidFill>
                  <a:srgbClr val="333333"/>
                </a:solidFill>
                <a:latin typeface="+mn-lt"/>
                <a:ea typeface="+mn-ea"/>
                <a:cs typeface="Times New Roman"/>
              </a:defRPr>
            </a:lvl3pPr>
            <a:lvl4pPr algn="l" rtl="0" eaLnBrk="1" fontAlgn="base" hangingPunct="1">
              <a:lnSpc>
                <a:spcPct val="100000"/>
              </a:lnSpc>
              <a:defRPr lang="en-US" sz="1600" i="0" kern="1200" baseline="0" dirty="0" smtClean="0">
                <a:solidFill>
                  <a:srgbClr val="333333"/>
                </a:solidFill>
                <a:latin typeface="+mn-lt"/>
                <a:ea typeface="+mn-ea"/>
                <a:cs typeface="Times New Roman"/>
              </a:defRPr>
            </a:lvl4pPr>
            <a:lvl5pPr algn="l" rtl="0" eaLnBrk="1" fontAlgn="base" hangingPunct="1">
              <a:lnSpc>
                <a:spcPct val="100000"/>
              </a:lnSpc>
              <a:defRPr lang="en-US" sz="1600" i="0" kern="1200" baseline="0" dirty="0">
                <a:solidFill>
                  <a:srgbClr val="333333"/>
                </a:solidFill>
                <a:latin typeface="+mn-lt"/>
                <a:ea typeface="+mn-ea"/>
                <a:cs typeface="Times New Roman"/>
              </a:defRPr>
            </a:lvl5pPr>
          </a:lstStyle>
          <a:p>
            <a:pPr marL="233363" lvl="0" indent="-233363" algn="l" rtl="0" eaLnBrk="1" fontAlgn="base" hangingPunct="1">
              <a:lnSpc>
                <a:spcPct val="100000"/>
              </a:lnSpc>
              <a:spcBef>
                <a:spcPts val="1600"/>
              </a:spcBef>
              <a:spcAft>
                <a:spcPts val="600"/>
              </a:spcAft>
              <a:buChar char="•"/>
            </a:pPr>
            <a:r>
              <a:rPr lang="en-US" dirty="0" smtClean="0"/>
              <a:t>Click to edit Master text styles</a:t>
            </a:r>
          </a:p>
          <a:p>
            <a:pPr marL="690563" lvl="1" indent="-233363" algn="l" rtl="0" eaLnBrk="1" fontAlgn="base" hangingPunct="1">
              <a:lnSpc>
                <a:spcPct val="100000"/>
              </a:lnSpc>
              <a:spcBef>
                <a:spcPct val="20000"/>
              </a:spcBef>
              <a:spcAft>
                <a:spcPts val="400"/>
              </a:spcAft>
              <a:buChar char="–"/>
            </a:pPr>
            <a:r>
              <a:rPr lang="en-US" dirty="0" smtClean="0"/>
              <a:t>Second level</a:t>
            </a:r>
          </a:p>
          <a:p>
            <a:pPr marL="1084263" lvl="2" indent="-169863" algn="l" rtl="0" eaLnBrk="1" fontAlgn="base" hangingPunct="1">
              <a:lnSpc>
                <a:spcPct val="100000"/>
              </a:lnSpc>
              <a:spcBef>
                <a:spcPct val="20000"/>
              </a:spcBef>
              <a:spcAft>
                <a:spcPts val="400"/>
              </a:spcAft>
              <a:buChar char="•"/>
            </a:pPr>
            <a:r>
              <a:rPr lang="en-US" dirty="0" smtClean="0"/>
              <a:t>Third level</a:t>
            </a:r>
          </a:p>
          <a:p>
            <a:pPr marL="1604963" lvl="3" indent="-233363" algn="l" rtl="0" eaLnBrk="1" fontAlgn="base" hangingPunct="1">
              <a:lnSpc>
                <a:spcPct val="100000"/>
              </a:lnSpc>
              <a:spcBef>
                <a:spcPct val="20000"/>
              </a:spcBef>
              <a:spcAft>
                <a:spcPts val="400"/>
              </a:spcAft>
              <a:buChar char="–"/>
            </a:pPr>
            <a:r>
              <a:rPr lang="en-US" dirty="0" smtClean="0"/>
              <a:t>Fourth level</a:t>
            </a:r>
          </a:p>
          <a:p>
            <a:pPr marL="1998663" lvl="4" indent="-169863" algn="l" rtl="0" eaLnBrk="1" fontAlgn="base" hangingPunct="1">
              <a:lnSpc>
                <a:spcPct val="100000"/>
              </a:lnSpc>
              <a:spcBef>
                <a:spcPct val="20000"/>
              </a:spcBef>
              <a:spcAft>
                <a:spcPts val="400"/>
              </a:spcAft>
              <a:buFont typeface="Arial" pitchFamily="34" charset="0"/>
              <a:buChar char="•"/>
            </a:pPr>
            <a:r>
              <a:rPr lang="en-US" dirty="0" smtClean="0"/>
              <a:t>Fifth level</a:t>
            </a:r>
            <a:endParaRPr lang="en-US" dirty="0"/>
          </a:p>
        </p:txBody>
      </p:sp>
      <p:sp>
        <p:nvSpPr>
          <p:cNvPr id="11" name="Footer Placeholder 4"/>
          <p:cNvSpPr>
            <a:spLocks noGrp="1"/>
          </p:cNvSpPr>
          <p:nvPr>
            <p:ph type="ftr" sz="quarter" idx="3"/>
          </p:nvPr>
        </p:nvSpPr>
        <p:spPr>
          <a:xfrm>
            <a:off x="667512" y="6391274"/>
            <a:ext cx="3434588" cy="396997"/>
          </a:xfrm>
          <a:prstGeom prst="rect">
            <a:avLst/>
          </a:prstGeom>
        </p:spPr>
        <p:txBody>
          <a:bodyPr anchor="b"/>
          <a:lstStyle>
            <a:lvl1pPr>
              <a:defRPr sz="1200" i="1">
                <a:solidFill>
                  <a:schemeClr val="bg1"/>
                </a:solidFill>
                <a:latin typeface="+mn-lt"/>
                <a:cs typeface="Times New Roman" pitchFamily="18" charset="0"/>
              </a:defRPr>
            </a:lvl1pPr>
          </a:lstStyle>
          <a:p>
            <a:r>
              <a:rPr lang="en-US" smtClean="0"/>
              <a:t>Adam Sieminski, EIA Overview September 28, 2016</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Adam Sieminski, EIA Overview September 28, 2016</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451372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dirty="0"/>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a:extLst>
            <a:ext uri="{909E8E84-426E-40DD-AFC4-6F175D3DCCD1}">
              <a14:hiddenFill xmlns:a14="http://schemas.microsoft.com/office/drawing/2010/main">
                <a:noFill/>
              </a14:hiddenFill>
            </a:ext>
          </a:extLst>
        </p:spPr>
      </p:cxnSp>
      <p:pic>
        <p:nvPicPr>
          <p:cNvPr id="6" name="Picture 2" descr="C:\Documents and Settings\MVO\Desktop\eia_logo_white-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38" y="6362700"/>
            <a:ext cx="515937"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smtClean="0"/>
              <a:t>Click to edit Master title style</a:t>
            </a:r>
            <a:endParaRPr lang="en-US" dirty="0"/>
          </a:p>
        </p:txBody>
      </p:sp>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r>
              <a:rPr lang="en-US" smtClean="0"/>
              <a:t>Adam Sieminski, EIA Overview September 28, 2016</a:t>
            </a:r>
            <a:endParaRPr lang="en-US" dirty="0"/>
          </a:p>
        </p:txBody>
      </p:sp>
      <p:sp>
        <p:nvSpPr>
          <p:cNvPr id="8" name="Slide Number Placeholder 3"/>
          <p:cNvSpPr>
            <a:spLocks noGrp="1"/>
          </p:cNvSpPr>
          <p:nvPr>
            <p:ph type="sldNum" sz="quarter" idx="14"/>
          </p:nvPr>
        </p:nvSpPr>
        <p:spPr/>
        <p:txBody>
          <a:bodyPr/>
          <a:lstStyle>
            <a:lvl1pPr>
              <a:defRPr/>
            </a:lvl1pPr>
          </a:lstStyle>
          <a:p>
            <a:pPr>
              <a:defRPr/>
            </a:pPr>
            <a:fld id="{03A786BE-47E4-45DB-9621-BF6E96A272E8}" type="slidenum">
              <a:rPr lang="en-US"/>
              <a:pPr>
                <a:defRPr/>
              </a:pPr>
              <a:t>‹#›</a:t>
            </a:fld>
            <a:endParaRPr lang="en-US" dirty="0"/>
          </a:p>
        </p:txBody>
      </p:sp>
    </p:spTree>
    <p:extLst>
      <p:ext uri="{BB962C8B-B14F-4D97-AF65-F5344CB8AC3E}">
        <p14:creationId xmlns:p14="http://schemas.microsoft.com/office/powerpoint/2010/main" val="181665066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line or bar graph">
    <p:spTree>
      <p:nvGrpSpPr>
        <p:cNvPr id="1" name=""/>
        <p:cNvGrpSpPr/>
        <p:nvPr/>
      </p:nvGrpSpPr>
      <p:grpSpPr>
        <a:xfrm>
          <a:off x="0" y="0"/>
          <a:ext cx="0" cy="0"/>
          <a:chOff x="0" y="0"/>
          <a:chExt cx="0" cy="0"/>
        </a:xfrm>
      </p:grpSpPr>
      <p:cxnSp>
        <p:nvCxnSpPr>
          <p:cNvPr id="8" name="Straight Connector 12"/>
          <p:cNvCxnSpPr>
            <a:cxnSpLocks noChangeShapeType="1"/>
          </p:cNvCxnSpPr>
          <p:nvPr/>
        </p:nvCxnSpPr>
        <p:spPr bwMode="auto">
          <a:xfrm rot="5400000">
            <a:off x="451645" y="6546057"/>
            <a:ext cx="438151"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85800" y="1749287"/>
            <a:ext cx="8001000" cy="4102872"/>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120187"/>
            <a:ext cx="4005072" cy="548640"/>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120187"/>
            <a:ext cx="3895344" cy="548640"/>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pic>
        <p:nvPicPr>
          <p:cNvPr id="15"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6362701"/>
            <a:ext cx="391148" cy="360284"/>
          </a:xfrm>
          <a:prstGeom prst="rect">
            <a:avLst/>
          </a:prstGeom>
          <a:noFill/>
          <a:ln>
            <a:noFill/>
          </a:ln>
        </p:spPr>
      </p:pic>
      <p:sp>
        <p:nvSpPr>
          <p:cNvPr id="18" name="Oval 13"/>
          <p:cNvSpPr>
            <a:spLocks/>
          </p:cNvSpPr>
          <p:nvPr userDrawn="1"/>
        </p:nvSpPr>
        <p:spPr bwMode="auto">
          <a:xfrm>
            <a:off x="8732839" y="6456364"/>
            <a:ext cx="210312" cy="280416"/>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1" name="Title 1"/>
          <p:cNvSpPr>
            <a:spLocks noGrp="1"/>
          </p:cNvSpPr>
          <p:nvPr>
            <p:ph type="title" hasCustomPrompt="1"/>
          </p:nvPr>
        </p:nvSpPr>
        <p:spPr>
          <a:xfrm>
            <a:off x="685800" y="91439"/>
            <a:ext cx="8001000" cy="1021744"/>
          </a:xfrm>
          <a:prstGeom prst="rect">
            <a:avLst/>
          </a:prstGeom>
        </p:spPr>
        <p:txBody>
          <a:bodyPr lIns="0" tIns="0" rIns="0" bIns="0" anchor="b" anchorCtr="0"/>
          <a:lstStyle>
            <a:lvl1pPr algn="l">
              <a:defRPr sz="22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13" name="Text Placeholder 15"/>
          <p:cNvSpPr>
            <a:spLocks noGrp="1"/>
          </p:cNvSpPr>
          <p:nvPr>
            <p:ph type="body" sz="quarter" idx="18"/>
          </p:nvPr>
        </p:nvSpPr>
        <p:spPr>
          <a:xfrm>
            <a:off x="685800" y="5943600"/>
            <a:ext cx="8001000" cy="27432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6" name="Slide Number Placeholder 5"/>
          <p:cNvSpPr>
            <a:spLocks noGrp="1"/>
          </p:cNvSpPr>
          <p:nvPr>
            <p:ph type="sldNum" sz="quarter" idx="4"/>
          </p:nvPr>
        </p:nvSpPr>
        <p:spPr>
          <a:xfrm>
            <a:off x="8663052" y="6419851"/>
            <a:ext cx="384175"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17" name="Footer Placeholder 2"/>
          <p:cNvSpPr>
            <a:spLocks noGrp="1"/>
          </p:cNvSpPr>
          <p:nvPr>
            <p:ph type="ftr" sz="quarter" idx="19"/>
          </p:nvPr>
        </p:nvSpPr>
        <p:spPr>
          <a:xfrm>
            <a:off x="666750" y="6391275"/>
            <a:ext cx="7195102" cy="393700"/>
          </a:xfrm>
        </p:spPr>
        <p:txBody>
          <a:bodyPr/>
          <a:lstStyle>
            <a:lvl1pPr>
              <a:defRPr sz="1000"/>
            </a:lvl1pPr>
          </a:lstStyle>
          <a:p>
            <a:pPr>
              <a:defRPr/>
            </a:pPr>
            <a:r>
              <a:rPr lang="en-US" smtClean="0"/>
              <a:t>Adam Sieminski, EIA Overview September 28, 2016</a:t>
            </a:r>
            <a:endParaRPr lang="en-US" dirty="0"/>
          </a:p>
        </p:txBody>
      </p:sp>
    </p:spTree>
    <p:extLst>
      <p:ext uri="{BB962C8B-B14F-4D97-AF65-F5344CB8AC3E}">
        <p14:creationId xmlns:p14="http://schemas.microsoft.com/office/powerpoint/2010/main" val="3415631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cxnSp>
        <p:nvCxnSpPr>
          <p:cNvPr id="4" name="Straight Connector 12"/>
          <p:cNvCxnSpPr>
            <a:cxnSpLocks noChangeShapeType="1"/>
          </p:cNvCxnSpPr>
          <p:nvPr/>
        </p:nvCxnSpPr>
        <p:spPr bwMode="auto">
          <a:xfrm rot="5400000">
            <a:off x="451645" y="6546057"/>
            <a:ext cx="438151" cy="1588"/>
          </a:xfrm>
          <a:prstGeom prst="line">
            <a:avLst/>
          </a:prstGeom>
          <a:noFill/>
          <a:ln w="9525">
            <a:solidFill>
              <a:schemeClr val="bg1">
                <a:alpha val="39999"/>
              </a:schemeClr>
            </a:solidFill>
            <a:round/>
            <a:headEnd/>
            <a:tailEnd/>
          </a:ln>
        </p:spPr>
      </p:cxnSp>
      <p:sp>
        <p:nvSpPr>
          <p:cNvPr id="8" name="Title 1"/>
          <p:cNvSpPr>
            <a:spLocks noGrp="1"/>
          </p:cNvSpPr>
          <p:nvPr>
            <p:ph type="title" hasCustomPrompt="1"/>
          </p:nvPr>
        </p:nvSpPr>
        <p:spPr>
          <a:xfrm>
            <a:off x="685800" y="91441"/>
            <a:ext cx="8001000" cy="1021743"/>
          </a:xfrm>
          <a:prstGeom prst="rect">
            <a:avLst/>
          </a:prstGeom>
        </p:spPr>
        <p:txBody>
          <a:bodyPr lIns="0" tIns="0" rIns="0" bIns="0" anchor="b" anchorCtr="0"/>
          <a:lstStyle>
            <a:lvl1pPr algn="l">
              <a:defRPr sz="2600">
                <a:solidFill>
                  <a:schemeClr val="accent1"/>
                </a:solidFill>
              </a:defRPr>
            </a:lvl1pPr>
          </a:lstStyle>
          <a:p>
            <a:r>
              <a:rPr lang="en-US" dirty="0" smtClean="0"/>
              <a:t>Click to edit Master title style. You can have up to two lines of text.</a:t>
            </a:r>
            <a:endParaRPr lang="en-US" dirty="0"/>
          </a:p>
        </p:txBody>
      </p: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6362701"/>
            <a:ext cx="391148" cy="360284"/>
          </a:xfrm>
          <a:prstGeom prst="rect">
            <a:avLst/>
          </a:prstGeom>
          <a:noFill/>
          <a:ln>
            <a:noFill/>
          </a:ln>
        </p:spPr>
      </p:pic>
      <p:sp>
        <p:nvSpPr>
          <p:cNvPr id="11" name="Oval 13"/>
          <p:cNvSpPr>
            <a:spLocks/>
          </p:cNvSpPr>
          <p:nvPr userDrawn="1"/>
        </p:nvSpPr>
        <p:spPr bwMode="auto">
          <a:xfrm>
            <a:off x="8732839" y="6456364"/>
            <a:ext cx="210312" cy="280416"/>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9" name="Text Placeholder 15"/>
          <p:cNvSpPr>
            <a:spLocks noGrp="1"/>
          </p:cNvSpPr>
          <p:nvPr>
            <p:ph type="body" sz="quarter" idx="16"/>
          </p:nvPr>
        </p:nvSpPr>
        <p:spPr>
          <a:xfrm>
            <a:off x="685800" y="5943600"/>
            <a:ext cx="8001000" cy="27432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4" name="Slide Number Placeholder 5"/>
          <p:cNvSpPr>
            <a:spLocks noGrp="1"/>
          </p:cNvSpPr>
          <p:nvPr>
            <p:ph type="sldNum" sz="quarter" idx="4"/>
          </p:nvPr>
        </p:nvSpPr>
        <p:spPr>
          <a:xfrm>
            <a:off x="8663052" y="6419851"/>
            <a:ext cx="384175"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12" name="Footer Placeholder 2"/>
          <p:cNvSpPr>
            <a:spLocks noGrp="1"/>
          </p:cNvSpPr>
          <p:nvPr>
            <p:ph type="ftr" sz="quarter" idx="13"/>
          </p:nvPr>
        </p:nvSpPr>
        <p:spPr>
          <a:xfrm>
            <a:off x="666750" y="6391275"/>
            <a:ext cx="7195102" cy="393700"/>
          </a:xfrm>
        </p:spPr>
        <p:txBody>
          <a:bodyPr/>
          <a:lstStyle>
            <a:lvl1pPr>
              <a:defRPr sz="1000"/>
            </a:lvl1pPr>
          </a:lstStyle>
          <a:p>
            <a:pPr>
              <a:defRPr/>
            </a:pPr>
            <a:r>
              <a:rPr lang="en-US" smtClean="0"/>
              <a:t>Adam Sieminski, EIA Overview September 28, 2016</a:t>
            </a:r>
            <a:endParaRPr lang="en-US" dirty="0"/>
          </a:p>
        </p:txBody>
      </p:sp>
    </p:spTree>
    <p:extLst>
      <p:ext uri="{BB962C8B-B14F-4D97-AF65-F5344CB8AC3E}">
        <p14:creationId xmlns:p14="http://schemas.microsoft.com/office/powerpoint/2010/main" val="112955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914400" y="3815301"/>
            <a:ext cx="7391400" cy="1413924"/>
          </a:xfrm>
          <a:prstGeom prst="rect">
            <a:avLst/>
          </a:prstGeom>
        </p:spPr>
        <p:txBody>
          <a:bodyPr/>
          <a:lstStyle>
            <a:lvl1pPr>
              <a:buNone/>
              <a:defRPr sz="1800" baseline="0">
                <a:solidFill>
                  <a:schemeClr val="tx1"/>
                </a:solidFill>
                <a:latin typeface="+mj-lt"/>
              </a:defRPr>
            </a:lvl1pPr>
            <a:lvl2pPr>
              <a:buNone/>
              <a:defRPr sz="1600"/>
            </a:lvl2pPr>
            <a:lvl3pPr>
              <a:buNone/>
              <a:defRPr sz="1600"/>
            </a:lvl3pPr>
            <a:lvl4pPr>
              <a:buNone/>
              <a:defRPr sz="1600"/>
            </a:lvl4pPr>
            <a:lvl5pPr>
              <a:buNone/>
              <a:defRPr sz="1600"/>
            </a:lvl5pPr>
          </a:lstStyle>
          <a:p>
            <a:pPr lvl="0"/>
            <a:r>
              <a:rPr lang="en-US" dirty="0" smtClean="0"/>
              <a:t>Audience</a:t>
            </a:r>
          </a:p>
          <a:p>
            <a:pPr lvl="0"/>
            <a:r>
              <a:rPr lang="en-US" dirty="0" smtClean="0"/>
              <a:t>Presenter, Title</a:t>
            </a:r>
          </a:p>
          <a:p>
            <a:pPr lvl="0"/>
            <a:r>
              <a:rPr lang="en-US" dirty="0" smtClean="0"/>
              <a:t>Month DD, YYYY  |  City, State</a:t>
            </a:r>
          </a:p>
        </p:txBody>
      </p:sp>
      <p:sp>
        <p:nvSpPr>
          <p:cNvPr id="6" name="Text Placeholder 5"/>
          <p:cNvSpPr>
            <a:spLocks noGrp="1"/>
          </p:cNvSpPr>
          <p:nvPr>
            <p:ph type="body" sz="quarter" idx="11" hasCustomPrompt="1"/>
          </p:nvPr>
        </p:nvSpPr>
        <p:spPr>
          <a:xfrm>
            <a:off x="914400" y="1790700"/>
            <a:ext cx="7391400" cy="838200"/>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kern="1200" baseline="0">
                <a:solidFill>
                  <a:schemeClr val="tx1"/>
                </a:solidFill>
                <a:latin typeface="+mj-lt"/>
              </a:defRPr>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US" sz="2600" i="1" dirty="0" smtClean="0">
                <a:solidFill>
                  <a:srgbClr val="333333"/>
                </a:solidFill>
                <a:latin typeface="Times New Roman" charset="0"/>
                <a:cs typeface="Times New Roman" charset="0"/>
              </a:rPr>
              <a:t>Subhead – Click to edit</a:t>
            </a:r>
          </a:p>
        </p:txBody>
      </p:sp>
      <p:sp>
        <p:nvSpPr>
          <p:cNvPr id="5" name="Title 4"/>
          <p:cNvSpPr>
            <a:spLocks noGrp="1"/>
          </p:cNvSpPr>
          <p:nvPr>
            <p:ph type="title" hasCustomPrompt="1"/>
          </p:nvPr>
        </p:nvSpPr>
        <p:spPr>
          <a:xfrm>
            <a:off x="914400" y="990600"/>
            <a:ext cx="7772400" cy="733425"/>
          </a:xfrm>
          <a:prstGeom prst="rect">
            <a:avLst/>
          </a:prstGeom>
        </p:spPr>
        <p:txBody>
          <a:bodyPr anchor="b"/>
          <a:lstStyle>
            <a:lvl1pPr>
              <a:defRPr sz="3600" kern="1200" baseline="0">
                <a:solidFill>
                  <a:schemeClr val="accent1"/>
                </a:solidFill>
                <a:latin typeface="+mj-lt"/>
              </a:defRPr>
            </a:lvl1pPr>
          </a:lstStyle>
          <a:p>
            <a:r>
              <a:rPr lang="en-US" dirty="0" smtClean="0"/>
              <a:t>Title – Click to edit</a:t>
            </a:r>
            <a:endParaRPr lang="en-US" dirty="0"/>
          </a:p>
        </p:txBody>
      </p:sp>
      <p:cxnSp>
        <p:nvCxnSpPr>
          <p:cNvPr id="10" name="Straight Connector 9"/>
          <p:cNvCxnSpPr/>
          <p:nvPr userDrawn="1"/>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11" name="Picture 10" descr="icon_row-01.png"/>
          <p:cNvPicPr>
            <a:picLocks noChangeAspect="1"/>
          </p:cNvPicPr>
          <p:nvPr userDrawn="1"/>
        </p:nvPicPr>
        <p:blipFill>
          <a:blip r:embed="rId2" cstate="print"/>
          <a:stretch>
            <a:fillRect/>
          </a:stretch>
        </p:blipFill>
        <p:spPr>
          <a:xfrm>
            <a:off x="1041272" y="3081597"/>
            <a:ext cx="7226428" cy="366452"/>
          </a:xfrm>
          <a:prstGeom prst="rect">
            <a:avLst/>
          </a:prstGeom>
        </p:spPr>
      </p:pic>
      <p:pic>
        <p:nvPicPr>
          <p:cNvPr id="15" name="Picture 2" descr="C:\Documents and Settings\MVO\Desktop\eia_logo_white-02.png"/>
          <p:cNvPicPr>
            <a:picLocks noChangeAspect="1" noChangeArrowheads="1"/>
          </p:cNvPicPr>
          <p:nvPr userDrawn="1"/>
        </p:nvPicPr>
        <p:blipFill>
          <a:blip r:embed="rId3" cstate="print"/>
          <a:srcRect/>
          <a:stretch>
            <a:fillRect/>
          </a:stretch>
        </p:blipFill>
        <p:spPr bwMode="auto">
          <a:xfrm>
            <a:off x="84139" y="6362700"/>
            <a:ext cx="516411" cy="356616"/>
          </a:xfrm>
          <a:prstGeom prst="rect">
            <a:avLst/>
          </a:prstGeom>
          <a:noFill/>
        </p:spPr>
      </p:pic>
      <p:cxnSp>
        <p:nvCxnSpPr>
          <p:cNvPr id="18" name="Straight Connector 12"/>
          <p:cNvCxnSpPr>
            <a:cxnSpLocks noChangeShapeType="1"/>
          </p:cNvCxnSpPr>
          <p:nvPr userDrawn="1"/>
        </p:nvCxnSpPr>
        <p:spPr bwMode="auto">
          <a:xfrm rot="5400000">
            <a:off x="538924" y="6616600"/>
            <a:ext cx="285296" cy="0"/>
          </a:xfrm>
          <a:prstGeom prst="line">
            <a:avLst/>
          </a:prstGeom>
          <a:noFill/>
          <a:ln w="9525">
            <a:solidFill>
              <a:schemeClr val="bg1">
                <a:alpha val="39999"/>
              </a:schemeClr>
            </a:solidFill>
            <a:round/>
            <a:headEnd/>
            <a:tailEnd/>
          </a:ln>
        </p:spPr>
      </p:cxnSp>
      <p:sp>
        <p:nvSpPr>
          <p:cNvPr id="22" name="TextBox 21"/>
          <p:cNvSpPr txBox="1"/>
          <p:nvPr userDrawn="1"/>
        </p:nvSpPr>
        <p:spPr>
          <a:xfrm>
            <a:off x="7924800" y="6573310"/>
            <a:ext cx="811213" cy="230187"/>
          </a:xfrm>
          <a:prstGeom prst="rect">
            <a:avLst/>
          </a:prstGeom>
          <a:noFill/>
        </p:spPr>
        <p:txBody>
          <a:bodyPr lIns="0" tIns="0" rIns="0">
            <a:spAutoFit/>
          </a:bodyPr>
          <a:lstStyle/>
          <a:p>
            <a:pPr eaLnBrk="0" hangingPunct="0"/>
            <a:r>
              <a:rPr lang="en-US" sz="1200" dirty="0">
                <a:solidFill>
                  <a:schemeClr val="bg1"/>
                </a:solidFill>
                <a:latin typeface="Times New Roman" charset="0"/>
                <a:cs typeface="Times New Roman" charset="0"/>
              </a:rPr>
              <a:t>www.eia.gov</a:t>
            </a:r>
          </a:p>
        </p:txBody>
      </p:sp>
      <p:cxnSp>
        <p:nvCxnSpPr>
          <p:cNvPr id="23" name="Straight Connector 12"/>
          <p:cNvCxnSpPr>
            <a:cxnSpLocks noChangeShapeType="1"/>
          </p:cNvCxnSpPr>
          <p:nvPr userDrawn="1"/>
        </p:nvCxnSpPr>
        <p:spPr bwMode="auto">
          <a:xfrm rot="5400000">
            <a:off x="7740793" y="6675122"/>
            <a:ext cx="182879" cy="0"/>
          </a:xfrm>
          <a:prstGeom prst="line">
            <a:avLst/>
          </a:prstGeom>
          <a:noFill/>
          <a:ln w="9525">
            <a:solidFill>
              <a:schemeClr val="bg1">
                <a:alpha val="39999"/>
              </a:schemeClr>
            </a:solidFill>
            <a:round/>
            <a:headEnd/>
            <a:tailEnd/>
          </a:ln>
        </p:spPr>
      </p:cxnSp>
      <p:sp>
        <p:nvSpPr>
          <p:cNvPr id="25" name="TextBox 24"/>
          <p:cNvSpPr txBox="1"/>
          <p:nvPr userDrawn="1"/>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sz="1800" i="0" dirty="0" smtClean="0">
                <a:solidFill>
                  <a:schemeClr val="bg1"/>
                </a:solidFill>
                <a:latin typeface="Times New Roman" charset="0"/>
                <a:ea typeface="Times New Roman" charset="0"/>
                <a:cs typeface="Times New Roman" charset="0"/>
              </a:rPr>
              <a:t>U.S. Energy Information Administration</a:t>
            </a:r>
          </a:p>
        </p:txBody>
      </p:sp>
      <p:sp>
        <p:nvSpPr>
          <p:cNvPr id="13" name="TextBox 12"/>
          <p:cNvSpPr txBox="1"/>
          <p:nvPr userDrawn="1"/>
        </p:nvSpPr>
        <p:spPr>
          <a:xfrm>
            <a:off x="5672747" y="6573310"/>
            <a:ext cx="2082192" cy="230832"/>
          </a:xfrm>
          <a:prstGeom prst="rect">
            <a:avLst/>
          </a:prstGeom>
          <a:noFill/>
        </p:spPr>
        <p:txBody>
          <a:bodyPr wrap="square" lIns="0" tIns="0" rIns="0">
            <a:spAutoFit/>
          </a:bodyPr>
          <a:lstStyle/>
          <a:p>
            <a:pPr eaLnBrk="0" hangingPunct="0"/>
            <a:r>
              <a:rPr lang="en-US" sz="1200" i="1" dirty="0" smtClean="0">
                <a:solidFill>
                  <a:schemeClr val="bg1"/>
                </a:solidFill>
                <a:latin typeface="Times New Roman" charset="0"/>
                <a:cs typeface="Times New Roman" charset="0"/>
              </a:rPr>
              <a:t>Independent Statistics</a:t>
            </a:r>
            <a:r>
              <a:rPr lang="en-US" sz="1200" i="1" baseline="0" dirty="0" smtClean="0">
                <a:solidFill>
                  <a:schemeClr val="bg1"/>
                </a:solidFill>
                <a:latin typeface="Times New Roman" charset="0"/>
                <a:cs typeface="Times New Roman" charset="0"/>
              </a:rPr>
              <a:t> &amp; Analysis</a:t>
            </a:r>
            <a:endParaRPr lang="en-US" sz="1200" i="1" dirty="0">
              <a:solidFill>
                <a:schemeClr val="bg1"/>
              </a:solidFill>
              <a:latin typeface="Times New Roman" charset="0"/>
              <a:cs typeface="Times New Roman" charset="0"/>
            </a:endParaRPr>
          </a:p>
        </p:txBody>
      </p:sp>
      <p:sp>
        <p:nvSpPr>
          <p:cNvPr id="14" name="Slide Number Placeholder 13"/>
          <p:cNvSpPr>
            <a:spLocks noGrp="1"/>
          </p:cNvSpPr>
          <p:nvPr>
            <p:ph type="sldNum" sz="quarter" idx="14"/>
          </p:nvPr>
        </p:nvSpPr>
        <p:spPr/>
        <p:txBody>
          <a:bodyPr/>
          <a:lstStyle/>
          <a:p>
            <a:fld id="{2D80C5C9-96E0-47EC-B500-37C5FE284639}" type="slidenum">
              <a:rPr lang="en-US" smtClean="0"/>
              <a:pPr/>
              <a:t>‹#›</a:t>
            </a:fld>
            <a:endParaRPr lang="en-US" dirty="0"/>
          </a:p>
        </p:txBody>
      </p:sp>
      <p:sp>
        <p:nvSpPr>
          <p:cNvPr id="16" name="Footer Placeholder 15"/>
          <p:cNvSpPr>
            <a:spLocks noGrp="1"/>
          </p:cNvSpPr>
          <p:nvPr>
            <p:ph type="ftr" sz="quarter" idx="15"/>
          </p:nvPr>
        </p:nvSpPr>
        <p:spPr/>
        <p:txBody>
          <a:bodyPr/>
          <a:lstStyle/>
          <a:p>
            <a:r>
              <a:rPr lang="en-US" smtClean="0"/>
              <a:t>Adam Sieminski, EIA Overview September 28, 2016</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e chart">
    <p:spTree>
      <p:nvGrpSpPr>
        <p:cNvPr id="1" name=""/>
        <p:cNvGrpSpPr/>
        <p:nvPr/>
      </p:nvGrpSpPr>
      <p:grpSpPr>
        <a:xfrm>
          <a:off x="0" y="0"/>
          <a:ext cx="0" cy="0"/>
          <a:chOff x="0" y="0"/>
          <a:chExt cx="0" cy="0"/>
        </a:xfrm>
      </p:grpSpPr>
      <p:cxnSp>
        <p:nvCxnSpPr>
          <p:cNvPr id="7" name="Straight Connector 12"/>
          <p:cNvCxnSpPr>
            <a:cxnSpLocks noChangeShapeType="1"/>
          </p:cNvCxnSpPr>
          <p:nvPr/>
        </p:nvCxnSpPr>
        <p:spPr bwMode="auto">
          <a:xfrm rot="5400000">
            <a:off x="451645" y="6546057"/>
            <a:ext cx="438151"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85800" y="1683028"/>
            <a:ext cx="8001000" cy="416913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chart</a:t>
            </a:r>
          </a:p>
        </p:txBody>
      </p:sp>
      <p:pic>
        <p:nvPicPr>
          <p:cNvPr id="12"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6362701"/>
            <a:ext cx="391148" cy="360284"/>
          </a:xfrm>
          <a:prstGeom prst="rect">
            <a:avLst/>
          </a:prstGeom>
          <a:noFill/>
          <a:ln>
            <a:noFill/>
          </a:ln>
        </p:spPr>
      </p:pic>
      <p:sp>
        <p:nvSpPr>
          <p:cNvPr id="16" name="Oval 13"/>
          <p:cNvSpPr>
            <a:spLocks/>
          </p:cNvSpPr>
          <p:nvPr userDrawn="1"/>
        </p:nvSpPr>
        <p:spPr bwMode="auto">
          <a:xfrm>
            <a:off x="8732839" y="6456364"/>
            <a:ext cx="210312" cy="280416"/>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9" name="Title 1"/>
          <p:cNvSpPr>
            <a:spLocks noGrp="1"/>
          </p:cNvSpPr>
          <p:nvPr>
            <p:ph type="title"/>
          </p:nvPr>
        </p:nvSpPr>
        <p:spPr>
          <a:xfrm>
            <a:off x="685800" y="91439"/>
            <a:ext cx="8001000" cy="1034996"/>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15"/>
          <p:cNvSpPr>
            <a:spLocks noGrp="1"/>
          </p:cNvSpPr>
          <p:nvPr>
            <p:ph type="body" sz="quarter" idx="16"/>
          </p:nvPr>
        </p:nvSpPr>
        <p:spPr>
          <a:xfrm>
            <a:off x="685800" y="5943600"/>
            <a:ext cx="8001000" cy="27432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5" name="Text Placeholder 11"/>
          <p:cNvSpPr>
            <a:spLocks noGrp="1"/>
          </p:cNvSpPr>
          <p:nvPr>
            <p:ph type="body" sz="quarter" idx="17"/>
          </p:nvPr>
        </p:nvSpPr>
        <p:spPr>
          <a:xfrm>
            <a:off x="685800" y="1120187"/>
            <a:ext cx="4005072" cy="548640"/>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Slide Number Placeholder 5"/>
          <p:cNvSpPr>
            <a:spLocks noGrp="1"/>
          </p:cNvSpPr>
          <p:nvPr>
            <p:ph type="sldNum" sz="quarter" idx="4"/>
          </p:nvPr>
        </p:nvSpPr>
        <p:spPr>
          <a:xfrm>
            <a:off x="8663052" y="6419851"/>
            <a:ext cx="384175"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13" name="Footer Placeholder 2"/>
          <p:cNvSpPr>
            <a:spLocks noGrp="1"/>
          </p:cNvSpPr>
          <p:nvPr>
            <p:ph type="ftr" sz="quarter" idx="13"/>
          </p:nvPr>
        </p:nvSpPr>
        <p:spPr>
          <a:xfrm>
            <a:off x="666750" y="6391275"/>
            <a:ext cx="7195102" cy="393700"/>
          </a:xfrm>
        </p:spPr>
        <p:txBody>
          <a:bodyPr/>
          <a:lstStyle>
            <a:lvl1pPr>
              <a:defRPr sz="1000"/>
            </a:lvl1pPr>
          </a:lstStyle>
          <a:p>
            <a:pPr>
              <a:defRPr/>
            </a:pPr>
            <a:r>
              <a:rPr lang="en-US" smtClean="0"/>
              <a:t>Adam Sieminski, EIA Overview September 28, 2016</a:t>
            </a:r>
            <a:endParaRPr lang="en-US" dirty="0"/>
          </a:p>
        </p:txBody>
      </p:sp>
    </p:spTree>
    <p:extLst>
      <p:ext uri="{BB962C8B-B14F-4D97-AF65-F5344CB8AC3E}">
        <p14:creationId xmlns:p14="http://schemas.microsoft.com/office/powerpoint/2010/main" val="1850688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cxnSp>
        <p:nvCxnSpPr>
          <p:cNvPr id="5" name="Straight Connector 12"/>
          <p:cNvCxnSpPr>
            <a:cxnSpLocks noChangeShapeType="1"/>
          </p:cNvCxnSpPr>
          <p:nvPr/>
        </p:nvCxnSpPr>
        <p:spPr bwMode="auto">
          <a:xfrm rot="5400000">
            <a:off x="451645" y="6546057"/>
            <a:ext cx="438151"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85800" y="91439"/>
            <a:ext cx="8001000" cy="1015220"/>
          </a:xfrm>
          <a:prstGeom prst="rect">
            <a:avLst/>
          </a:prstGeom>
        </p:spPr>
        <p:txBody>
          <a:bodyPr lIns="0" tIns="0" rIns="0" bIns="0" anchor="b" anchorCtr="0"/>
          <a:lstStyle>
            <a:lvl1pPr algn="l">
              <a:defRPr sz="2600" baseline="0">
                <a:solidFill>
                  <a:schemeClr val="accent1"/>
                </a:solidFill>
              </a:defRPr>
            </a:lvl1pPr>
          </a:lstStyle>
          <a:p>
            <a:r>
              <a:rPr lang="en-US" dirty="0" smtClean="0"/>
              <a:t>Click to edit Master title style. You can have up to two lines of text</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1800"/>
            </a:lvl1pPr>
            <a:lvl2pPr marL="694944" indent="-237744">
              <a:spcAft>
                <a:spcPts val="400"/>
              </a:spcAft>
              <a:defRPr sz="1400"/>
            </a:lvl2pPr>
            <a:lvl3pPr marL="1088136" indent="-173736">
              <a:spcAft>
                <a:spcPts val="400"/>
              </a:spcAft>
              <a:defRPr sz="1400"/>
            </a:lvl3pPr>
            <a:lvl4pPr marL="1609344" indent="-237744">
              <a:spcAft>
                <a:spcPts val="400"/>
              </a:spcAft>
              <a:defRPr sz="1400"/>
            </a:lvl4pPr>
            <a:lvl5pPr marL="2002536" indent="-173736">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6362701"/>
            <a:ext cx="391148" cy="360284"/>
          </a:xfrm>
          <a:prstGeom prst="rect">
            <a:avLst/>
          </a:prstGeom>
          <a:noFill/>
          <a:ln>
            <a:noFill/>
          </a:ln>
        </p:spPr>
      </p:pic>
      <p:sp>
        <p:nvSpPr>
          <p:cNvPr id="11" name="Footer Placeholder 2"/>
          <p:cNvSpPr>
            <a:spLocks noGrp="1"/>
          </p:cNvSpPr>
          <p:nvPr>
            <p:ph type="ftr" sz="quarter" idx="13"/>
          </p:nvPr>
        </p:nvSpPr>
        <p:spPr>
          <a:xfrm>
            <a:off x="666750" y="6391275"/>
            <a:ext cx="7195102" cy="393700"/>
          </a:xfrm>
        </p:spPr>
        <p:txBody>
          <a:bodyPr/>
          <a:lstStyle>
            <a:lvl1pPr>
              <a:defRPr sz="1000"/>
            </a:lvl1pPr>
          </a:lstStyle>
          <a:p>
            <a:pPr>
              <a:defRPr/>
            </a:pPr>
            <a:r>
              <a:rPr lang="en-US" smtClean="0"/>
              <a:t>Adam Sieminski, EIA Overview September 28, 2016</a:t>
            </a:r>
            <a:endParaRPr lang="en-US" dirty="0"/>
          </a:p>
        </p:txBody>
      </p:sp>
      <p:sp>
        <p:nvSpPr>
          <p:cNvPr id="12" name="Oval 13"/>
          <p:cNvSpPr>
            <a:spLocks/>
          </p:cNvSpPr>
          <p:nvPr userDrawn="1"/>
        </p:nvSpPr>
        <p:spPr bwMode="auto">
          <a:xfrm>
            <a:off x="8732839" y="6456364"/>
            <a:ext cx="210312" cy="280416"/>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4" name="Text Placeholder 15"/>
          <p:cNvSpPr>
            <a:spLocks noGrp="1"/>
          </p:cNvSpPr>
          <p:nvPr>
            <p:ph type="body" sz="quarter" idx="16"/>
          </p:nvPr>
        </p:nvSpPr>
        <p:spPr>
          <a:xfrm>
            <a:off x="685800" y="5943600"/>
            <a:ext cx="8001000" cy="27432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3" name="Slide Number Placeholder 5"/>
          <p:cNvSpPr>
            <a:spLocks noGrp="1"/>
          </p:cNvSpPr>
          <p:nvPr>
            <p:ph type="sldNum" sz="quarter" idx="4"/>
          </p:nvPr>
        </p:nvSpPr>
        <p:spPr>
          <a:xfrm>
            <a:off x="8663052" y="6419851"/>
            <a:ext cx="384175"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1308342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Adam Sieminski, EIA Overview September 28, 2016</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Tree>
    <p:extLst>
      <p:ext uri="{BB962C8B-B14F-4D97-AF65-F5344CB8AC3E}">
        <p14:creationId xmlns:p14="http://schemas.microsoft.com/office/powerpoint/2010/main" val="1778920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hangingPunct="0"/>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hangingPunct="0"/>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3947151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hangingPunct="0"/>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hangingPunct="0"/>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3237241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Adam Sieminski, EIA Overview September 28, 2016</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3926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Adam Sieminski, EIA Overview September 28, 2016</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96597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Adam Sieminski, EIA Overview September 28, 2016</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07761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Adam Sieminski, EIA Overview September 28, 2016</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77795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Adam Sieminski, EIA Overview September 28, 2016</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3864095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pPr/>
              <a:t>‹#›</a:t>
            </a:fld>
            <a:endParaRPr lang="en-US" dirty="0"/>
          </a:p>
        </p:txBody>
      </p:sp>
      <p:sp>
        <p:nvSpPr>
          <p:cNvPr id="6" name="Text Placeholder 5"/>
          <p:cNvSpPr>
            <a:spLocks noGrp="1"/>
          </p:cNvSpPr>
          <p:nvPr>
            <p:ph type="body" sz="quarter" idx="12"/>
          </p:nvPr>
        </p:nvSpPr>
        <p:spPr>
          <a:xfrm>
            <a:off x="636494" y="1317812"/>
            <a:ext cx="8050212" cy="4589930"/>
          </a:xfrm>
          <a:prstGeom prst="rect">
            <a:avLst/>
          </a:prstGeom>
        </p:spPr>
        <p:txBody>
          <a:bodyPr/>
          <a:lstStyle>
            <a:lvl1pPr marL="233363" indent="-233363">
              <a:lnSpc>
                <a:spcPct val="100000"/>
              </a:lnSpc>
              <a:spcBef>
                <a:spcPts val="1600"/>
              </a:spcBef>
              <a:spcAft>
                <a:spcPts val="600"/>
              </a:spcAft>
              <a:defRPr sz="2200" i="0" kern="1200" baseline="0">
                <a:solidFill>
                  <a:schemeClr val="tx1"/>
                </a:solidFill>
                <a:latin typeface="+mn-lt"/>
              </a:defRPr>
            </a:lvl1pPr>
            <a:lvl2pPr marL="690563" indent="-233363">
              <a:lnSpc>
                <a:spcPct val="100000"/>
              </a:lnSpc>
              <a:spcAft>
                <a:spcPts val="400"/>
              </a:spcAft>
              <a:defRPr sz="1600" i="0" kern="1200" baseline="0">
                <a:solidFill>
                  <a:schemeClr val="tx1"/>
                </a:solidFill>
                <a:latin typeface="+mn-lt"/>
              </a:defRPr>
            </a:lvl2pPr>
            <a:lvl3pPr marL="1084263" indent="-169863">
              <a:lnSpc>
                <a:spcPct val="100000"/>
              </a:lnSpc>
              <a:spcAft>
                <a:spcPts val="400"/>
              </a:spcAft>
              <a:defRPr sz="1600" i="0" kern="1200" baseline="0">
                <a:solidFill>
                  <a:schemeClr val="tx1"/>
                </a:solidFill>
                <a:latin typeface="+mn-lt"/>
              </a:defRPr>
            </a:lvl3pPr>
            <a:lvl4pPr marL="1604963" indent="-233363">
              <a:lnSpc>
                <a:spcPct val="100000"/>
              </a:lnSpc>
              <a:spcAft>
                <a:spcPts val="400"/>
              </a:spcAft>
              <a:defRPr sz="1600" i="0" kern="1200" baseline="0">
                <a:solidFill>
                  <a:schemeClr val="tx1"/>
                </a:solidFill>
                <a:latin typeface="+mn-lt"/>
              </a:defRPr>
            </a:lvl4pPr>
            <a:lvl5pPr marL="1998663" indent="-169863">
              <a:lnSpc>
                <a:spcPct val="100000"/>
              </a:lnSpc>
              <a:spcAft>
                <a:spcPts val="400"/>
              </a:spcAft>
              <a:buFont typeface="Arial" pitchFamily="34" charset="0"/>
              <a:buChar char="•"/>
              <a:defRPr sz="1600" i="0" kern="1200" baseline="0">
                <a:solidFill>
                  <a:schemeClr val="tx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1" name="Footer Placeholder 4"/>
          <p:cNvSpPr>
            <a:spLocks noGrp="1"/>
          </p:cNvSpPr>
          <p:nvPr>
            <p:ph type="ftr" sz="quarter" idx="3"/>
          </p:nvPr>
        </p:nvSpPr>
        <p:spPr>
          <a:xfrm>
            <a:off x="667512" y="6391274"/>
            <a:ext cx="3434588" cy="396997"/>
          </a:xfrm>
          <a:prstGeom prst="rect">
            <a:avLst/>
          </a:prstGeom>
        </p:spPr>
        <p:txBody>
          <a:bodyPr anchor="b"/>
          <a:lstStyle>
            <a:lvl1pPr>
              <a:defRPr sz="1200" i="1">
                <a:solidFill>
                  <a:schemeClr val="bg1"/>
                </a:solidFill>
                <a:latin typeface="+mn-lt"/>
                <a:cs typeface="Times New Roman" pitchFamily="18" charset="0"/>
              </a:defRPr>
            </a:lvl1pPr>
          </a:lstStyle>
          <a:p>
            <a:r>
              <a:rPr lang="en-US" smtClean="0"/>
              <a:t>Adam Sieminski, EIA Overview September 28, 2016</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Adam Sieminski, EIA Overview September 28, 2016</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1903660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Adam Sieminski, EIA Overview September 28, 2016</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1528014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Adam Sieminski, EIA Overview September 28, 2016</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extLst>
      <p:ext uri="{BB962C8B-B14F-4D97-AF65-F5344CB8AC3E}">
        <p14:creationId xmlns:p14="http://schemas.microsoft.com/office/powerpoint/2010/main" val="12378137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Adam Sieminski, EIA Overview September 28, 2016</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extLst>
      <p:ext uri="{BB962C8B-B14F-4D97-AF65-F5344CB8AC3E}">
        <p14:creationId xmlns:p14="http://schemas.microsoft.com/office/powerpoint/2010/main" val="32006739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Adam Sieminski, EIA Overview September 28, 2016</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Tree>
    <p:extLst>
      <p:ext uri="{BB962C8B-B14F-4D97-AF65-F5344CB8AC3E}">
        <p14:creationId xmlns:p14="http://schemas.microsoft.com/office/powerpoint/2010/main" val="320339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3" name="Footer Placeholder 2"/>
          <p:cNvSpPr>
            <a:spLocks noGrp="1"/>
          </p:cNvSpPr>
          <p:nvPr>
            <p:ph type="ftr" sz="quarter" idx="10"/>
          </p:nvPr>
        </p:nvSpPr>
        <p:spPr/>
        <p:txBody>
          <a:bodyPr/>
          <a:lstStyle/>
          <a:p>
            <a:r>
              <a:rPr lang="en-US" smtClean="0">
                <a:solidFill>
                  <a:srgbClr val="FFFFFF"/>
                </a:solidFill>
              </a:rPr>
              <a:t>Adam Sieminski, EIA Overview September 28, 2016</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34098788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8210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pPr/>
              <a:t>‹#›</a:t>
            </a:fld>
            <a:endParaRPr lang="en-US" dirty="0"/>
          </a:p>
        </p:txBody>
      </p:sp>
      <p:sp>
        <p:nvSpPr>
          <p:cNvPr id="6" name="Text Placeholder 5"/>
          <p:cNvSpPr>
            <a:spLocks noGrp="1"/>
          </p:cNvSpPr>
          <p:nvPr>
            <p:ph type="body" sz="quarter" idx="12"/>
          </p:nvPr>
        </p:nvSpPr>
        <p:spPr>
          <a:xfrm>
            <a:off x="636494" y="1317812"/>
            <a:ext cx="8050212" cy="4589930"/>
          </a:xfrm>
          <a:prstGeom prst="rect">
            <a:avLst/>
          </a:prstGeom>
        </p:spPr>
        <p:txBody>
          <a:bodyPr/>
          <a:lstStyle>
            <a:lvl1pPr marL="233363" indent="-233363">
              <a:lnSpc>
                <a:spcPct val="100000"/>
              </a:lnSpc>
              <a:spcBef>
                <a:spcPts val="1600"/>
              </a:spcBef>
              <a:spcAft>
                <a:spcPts val="600"/>
              </a:spcAft>
              <a:defRPr sz="2200" i="0" kern="1200" baseline="0">
                <a:solidFill>
                  <a:schemeClr val="tx1"/>
                </a:solidFill>
                <a:latin typeface="+mn-lt"/>
              </a:defRPr>
            </a:lvl1pPr>
            <a:lvl2pPr marL="690563" indent="-233363">
              <a:lnSpc>
                <a:spcPct val="100000"/>
              </a:lnSpc>
              <a:spcAft>
                <a:spcPts val="400"/>
              </a:spcAft>
              <a:defRPr sz="1600" i="0" kern="1200" baseline="0">
                <a:solidFill>
                  <a:schemeClr val="tx1"/>
                </a:solidFill>
                <a:latin typeface="+mn-lt"/>
              </a:defRPr>
            </a:lvl2pPr>
            <a:lvl3pPr marL="1084263" indent="-169863">
              <a:lnSpc>
                <a:spcPct val="100000"/>
              </a:lnSpc>
              <a:spcAft>
                <a:spcPts val="400"/>
              </a:spcAft>
              <a:defRPr sz="1600" i="0" kern="1200" baseline="0">
                <a:solidFill>
                  <a:schemeClr val="tx1"/>
                </a:solidFill>
                <a:latin typeface="+mn-lt"/>
              </a:defRPr>
            </a:lvl3pPr>
            <a:lvl4pPr marL="1604963" indent="-233363">
              <a:lnSpc>
                <a:spcPct val="100000"/>
              </a:lnSpc>
              <a:spcAft>
                <a:spcPts val="400"/>
              </a:spcAft>
              <a:defRPr sz="1600" i="0" kern="1200" baseline="0">
                <a:solidFill>
                  <a:schemeClr val="tx1"/>
                </a:solidFill>
                <a:latin typeface="+mn-lt"/>
              </a:defRPr>
            </a:lvl4pPr>
            <a:lvl5pPr marL="1998663" indent="-169863">
              <a:lnSpc>
                <a:spcPct val="100000"/>
              </a:lnSpc>
              <a:spcAft>
                <a:spcPts val="400"/>
              </a:spcAft>
              <a:buFont typeface="Arial" pitchFamily="34" charset="0"/>
              <a:buChar char="•"/>
              <a:defRPr sz="1600" i="0" kern="1200" baseline="0">
                <a:solidFill>
                  <a:schemeClr val="tx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1" name="Footer Placeholder 4"/>
          <p:cNvSpPr>
            <a:spLocks noGrp="1"/>
          </p:cNvSpPr>
          <p:nvPr>
            <p:ph type="ftr" sz="quarter" idx="3"/>
          </p:nvPr>
        </p:nvSpPr>
        <p:spPr>
          <a:xfrm>
            <a:off x="667512" y="6391274"/>
            <a:ext cx="3434588" cy="396997"/>
          </a:xfrm>
          <a:prstGeom prst="rect">
            <a:avLst/>
          </a:prstGeom>
        </p:spPr>
        <p:txBody>
          <a:bodyPr anchor="b"/>
          <a:lstStyle>
            <a:lvl1pPr>
              <a:defRPr sz="1200" i="1">
                <a:solidFill>
                  <a:schemeClr val="bg1"/>
                </a:solidFill>
                <a:latin typeface="+mn-lt"/>
                <a:cs typeface="Times New Roman" pitchFamily="18" charset="0"/>
              </a:defRPr>
            </a:lvl1pPr>
          </a:lstStyle>
          <a:p>
            <a:r>
              <a:rPr lang="en-US" smtClean="0"/>
              <a:t>Adam Sieminski, EIA Overview September 28, 2016</a:t>
            </a:r>
            <a:endParaRPr lang="en-US" dirty="0"/>
          </a:p>
        </p:txBody>
      </p:sp>
    </p:spTree>
    <p:extLst>
      <p:ext uri="{BB962C8B-B14F-4D97-AF65-F5344CB8AC3E}">
        <p14:creationId xmlns:p14="http://schemas.microsoft.com/office/powerpoint/2010/main" val="9200988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hangingPunct="0"/>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hangingPunct="0"/>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27012047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hangingPunct="0"/>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hangingPunct="0"/>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404920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2400" kern="1200" baseline="0">
                <a:solidFill>
                  <a:schemeClr val="accent1"/>
                </a:solidFill>
                <a:latin typeface="+mj-lt"/>
              </a:defRPr>
            </a:lvl1pPr>
          </a:lstStyle>
          <a:p>
            <a:r>
              <a:rPr lang="en-US" dirty="0" smtClean="0"/>
              <a:t>Click to edit Master title style. You can have up to three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pPr/>
              <a:t>‹#›</a:t>
            </a:fld>
            <a:endParaRPr lang="en-US" dirty="0"/>
          </a:p>
        </p:txBody>
      </p:sp>
      <p:sp>
        <p:nvSpPr>
          <p:cNvPr id="6" name="Text Placeholder 5"/>
          <p:cNvSpPr>
            <a:spLocks noGrp="1"/>
          </p:cNvSpPr>
          <p:nvPr>
            <p:ph type="body" sz="quarter" idx="12"/>
          </p:nvPr>
        </p:nvSpPr>
        <p:spPr>
          <a:xfrm>
            <a:off x="636494" y="1317812"/>
            <a:ext cx="8050212" cy="4589930"/>
          </a:xfrm>
          <a:prstGeom prst="rect">
            <a:avLst/>
          </a:prstGeom>
        </p:spPr>
        <p:txBody>
          <a:bodyPr/>
          <a:lstStyle>
            <a:lvl1pPr marL="233363" indent="-233363">
              <a:lnSpc>
                <a:spcPct val="100000"/>
              </a:lnSpc>
              <a:spcBef>
                <a:spcPts val="1600"/>
              </a:spcBef>
              <a:spcAft>
                <a:spcPts val="600"/>
              </a:spcAft>
              <a:defRPr sz="2200" i="0" kern="1200" baseline="0">
                <a:solidFill>
                  <a:schemeClr val="tx1"/>
                </a:solidFill>
                <a:latin typeface="+mn-lt"/>
              </a:defRPr>
            </a:lvl1pPr>
            <a:lvl2pPr marL="690563" indent="-233363">
              <a:lnSpc>
                <a:spcPct val="100000"/>
              </a:lnSpc>
              <a:spcAft>
                <a:spcPts val="400"/>
              </a:spcAft>
              <a:defRPr sz="1600" i="0" kern="1200" baseline="0">
                <a:solidFill>
                  <a:schemeClr val="tx1"/>
                </a:solidFill>
                <a:latin typeface="+mn-lt"/>
              </a:defRPr>
            </a:lvl2pPr>
            <a:lvl3pPr marL="1084263" indent="-169863">
              <a:lnSpc>
                <a:spcPct val="100000"/>
              </a:lnSpc>
              <a:spcAft>
                <a:spcPts val="400"/>
              </a:spcAft>
              <a:defRPr sz="1600" i="0" kern="1200" baseline="0">
                <a:solidFill>
                  <a:schemeClr val="tx1"/>
                </a:solidFill>
                <a:latin typeface="+mn-lt"/>
              </a:defRPr>
            </a:lvl3pPr>
            <a:lvl4pPr marL="1604963" indent="-233363">
              <a:lnSpc>
                <a:spcPct val="100000"/>
              </a:lnSpc>
              <a:spcAft>
                <a:spcPts val="400"/>
              </a:spcAft>
              <a:defRPr sz="1600" i="0" kern="1200" baseline="0">
                <a:solidFill>
                  <a:schemeClr val="tx1"/>
                </a:solidFill>
                <a:latin typeface="+mn-lt"/>
              </a:defRPr>
            </a:lvl4pPr>
            <a:lvl5pPr marL="1998663" indent="-169863">
              <a:lnSpc>
                <a:spcPct val="100000"/>
              </a:lnSpc>
              <a:spcAft>
                <a:spcPts val="400"/>
              </a:spcAft>
              <a:buFont typeface="Arial" pitchFamily="34" charset="0"/>
              <a:buChar char="•"/>
              <a:defRPr sz="1600" i="0" kern="1200" baseline="0">
                <a:solidFill>
                  <a:schemeClr val="tx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9" name="Footer Placeholder 4"/>
          <p:cNvSpPr>
            <a:spLocks noGrp="1"/>
          </p:cNvSpPr>
          <p:nvPr>
            <p:ph type="ftr" sz="quarter" idx="3"/>
          </p:nvPr>
        </p:nvSpPr>
        <p:spPr>
          <a:xfrm>
            <a:off x="667512" y="6391274"/>
            <a:ext cx="3434588" cy="396997"/>
          </a:xfrm>
          <a:prstGeom prst="rect">
            <a:avLst/>
          </a:prstGeom>
        </p:spPr>
        <p:txBody>
          <a:bodyPr anchor="b"/>
          <a:lstStyle>
            <a:lvl1pPr>
              <a:defRPr sz="1200" i="1">
                <a:solidFill>
                  <a:schemeClr val="bg1"/>
                </a:solidFill>
                <a:latin typeface="+mn-lt"/>
                <a:cs typeface="Times New Roman" pitchFamily="18" charset="0"/>
              </a:defRPr>
            </a:lvl1pPr>
          </a:lstStyle>
          <a:p>
            <a:r>
              <a:rPr lang="en-US" smtClean="0"/>
              <a:t>Adam Sieminski, EIA Overview September 28, 2016</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Adam Sieminski, EIA Overview September 28, 2016</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29982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Adam Sieminski, EIA Overview September 28, 2016</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637750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Adam Sieminski, EIA Overview September 28, 2016</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98258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Adam Sieminski, EIA Overview September 28, 2016</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9420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Adam Sieminski, EIA Overview September 28, 2016</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3761088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Adam Sieminski, EIA Overview September 28, 2016</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12358674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Adam Sieminski, EIA Overview September 28, 2016</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1516316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Adam Sieminski, EIA Overview September 28, 2016</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extLst>
      <p:ext uri="{BB962C8B-B14F-4D97-AF65-F5344CB8AC3E}">
        <p14:creationId xmlns:p14="http://schemas.microsoft.com/office/powerpoint/2010/main" val="35886255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Adam Sieminski, EIA Overview September 28, 2016</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extLst>
      <p:ext uri="{BB962C8B-B14F-4D97-AF65-F5344CB8AC3E}">
        <p14:creationId xmlns:p14="http://schemas.microsoft.com/office/powerpoint/2010/main" val="18632069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Adam Sieminski, EIA Overview September 28, 2016</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Tree>
    <p:extLst>
      <p:ext uri="{BB962C8B-B14F-4D97-AF65-F5344CB8AC3E}">
        <p14:creationId xmlns:p14="http://schemas.microsoft.com/office/powerpoint/2010/main" val="3747473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pPr/>
              <a:t>‹#›</a:t>
            </a:fld>
            <a:endParaRPr lang="en-US" dirty="0"/>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4" name="Content Placeholder 13"/>
          <p:cNvSpPr>
            <a:spLocks noGrp="1"/>
          </p:cNvSpPr>
          <p:nvPr>
            <p:ph sz="quarter" idx="13"/>
          </p:nvPr>
        </p:nvSpPr>
        <p:spPr>
          <a:xfrm>
            <a:off x="4657725" y="1314450"/>
            <a:ext cx="4023360" cy="4590288"/>
          </a:xfrm>
          <a:prstGeom prst="rect">
            <a:avLst/>
          </a:prstGeom>
        </p:spPr>
        <p:txBody>
          <a:bodyPr/>
          <a:lstStyle>
            <a:lvl1pPr>
              <a:spcAft>
                <a:spcPts val="600"/>
              </a:spcAft>
              <a:defRPr sz="2200" i="0">
                <a:solidFill>
                  <a:schemeClr val="tx1"/>
                </a:solidFill>
                <a:latin typeface="+mn-lt"/>
              </a:defRPr>
            </a:lvl1pPr>
            <a:lvl2pPr>
              <a:spcAft>
                <a:spcPts val="400"/>
              </a:spcAft>
              <a:defRPr sz="1600" i="0">
                <a:solidFill>
                  <a:schemeClr val="tx1"/>
                </a:solidFill>
                <a:latin typeface="+mn-lt"/>
              </a:defRPr>
            </a:lvl2pPr>
            <a:lvl3pPr>
              <a:spcAft>
                <a:spcPts val="400"/>
              </a:spcAft>
              <a:defRPr sz="1600" i="0">
                <a:solidFill>
                  <a:schemeClr val="tx1"/>
                </a:solidFill>
                <a:latin typeface="+mn-lt"/>
              </a:defRPr>
            </a:lvl3pPr>
            <a:lvl4pPr>
              <a:spcAft>
                <a:spcPts val="400"/>
              </a:spcAft>
              <a:defRPr sz="1600" i="0">
                <a:solidFill>
                  <a:schemeClr val="tx1"/>
                </a:solidFill>
                <a:latin typeface="+mn-lt"/>
              </a:defRPr>
            </a:lvl4pPr>
            <a:lvl5pPr>
              <a:spcAft>
                <a:spcPts val="400"/>
              </a:spcAft>
              <a:buFont typeface="Arial" pitchFamily="34" charset="0"/>
              <a:buChar char="•"/>
              <a:defRPr sz="1600" i="0">
                <a:solidFill>
                  <a:schemeClr val="tx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4"/>
          </p:nvPr>
        </p:nvSpPr>
        <p:spPr>
          <a:xfrm>
            <a:off x="638174" y="1314450"/>
            <a:ext cx="4023360" cy="4590288"/>
          </a:xfrm>
          <a:prstGeom prst="rect">
            <a:avLst/>
          </a:prstGeom>
        </p:spPr>
        <p:txBody>
          <a:bodyPr/>
          <a:lstStyle>
            <a:lvl1pPr marL="342900" indent="-342900" algn="l" rtl="0" eaLnBrk="1" fontAlgn="base" hangingPunct="1">
              <a:spcBef>
                <a:spcPct val="20000"/>
              </a:spcBef>
              <a:spcAft>
                <a:spcPts val="600"/>
              </a:spcAft>
              <a:buChar char="•"/>
              <a:defRPr lang="en-US" sz="2200" i="0" dirty="0" smtClean="0">
                <a:solidFill>
                  <a:schemeClr val="tx1"/>
                </a:solidFill>
                <a:latin typeface="+mn-lt"/>
                <a:ea typeface="+mn-ea"/>
                <a:cs typeface="Times New Roman"/>
              </a:defRPr>
            </a:lvl1pPr>
            <a:lvl2pPr algn="l" rtl="0" eaLnBrk="1" fontAlgn="base" hangingPunct="1">
              <a:spcBef>
                <a:spcPct val="20000"/>
              </a:spcBef>
              <a:spcAft>
                <a:spcPts val="400"/>
              </a:spcAft>
              <a:defRPr lang="en-US" sz="1600" i="0" dirty="0" smtClean="0">
                <a:solidFill>
                  <a:schemeClr val="tx1"/>
                </a:solidFill>
                <a:latin typeface="+mn-lt"/>
                <a:ea typeface="+mn-ea"/>
                <a:cs typeface="Times New Roman"/>
              </a:defRPr>
            </a:lvl2pPr>
            <a:lvl3pPr algn="l" rtl="0" eaLnBrk="1" fontAlgn="base" hangingPunct="1">
              <a:spcBef>
                <a:spcPct val="20000"/>
              </a:spcBef>
              <a:spcAft>
                <a:spcPts val="400"/>
              </a:spcAft>
              <a:defRPr lang="en-US" sz="1600" i="0" dirty="0" smtClean="0">
                <a:solidFill>
                  <a:schemeClr val="tx1"/>
                </a:solidFill>
                <a:latin typeface="+mn-lt"/>
                <a:ea typeface="+mn-ea"/>
                <a:cs typeface="Times New Roman"/>
              </a:defRPr>
            </a:lvl3pPr>
            <a:lvl4pPr algn="l" rtl="0" eaLnBrk="1" fontAlgn="base" hangingPunct="1">
              <a:spcBef>
                <a:spcPct val="20000"/>
              </a:spcBef>
              <a:spcAft>
                <a:spcPts val="400"/>
              </a:spcAft>
              <a:defRPr lang="en-US" sz="1600" i="0" dirty="0" smtClean="0">
                <a:solidFill>
                  <a:schemeClr val="tx1"/>
                </a:solidFill>
                <a:latin typeface="+mn-lt"/>
                <a:ea typeface="+mn-ea"/>
                <a:cs typeface="Times New Roman"/>
              </a:defRPr>
            </a:lvl4pPr>
            <a:lvl5pPr algn="l" rtl="0" eaLnBrk="1" fontAlgn="base" hangingPunct="1">
              <a:spcBef>
                <a:spcPct val="20000"/>
              </a:spcBef>
              <a:spcAft>
                <a:spcPts val="400"/>
              </a:spcAft>
              <a:buFont typeface="Arial" pitchFamily="34" charset="0"/>
              <a:buChar char="•"/>
              <a:defRPr lang="en-US" sz="1600" i="0" dirty="0" smtClean="0">
                <a:solidFill>
                  <a:schemeClr val="tx1"/>
                </a:solidFill>
                <a:latin typeface="+mn-lt"/>
                <a:ea typeface="+mn-ea"/>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667512" y="6391274"/>
            <a:ext cx="3434588" cy="396997"/>
          </a:xfrm>
          <a:prstGeom prst="rect">
            <a:avLst/>
          </a:prstGeom>
        </p:spPr>
        <p:txBody>
          <a:bodyPr anchor="b"/>
          <a:lstStyle>
            <a:lvl1pPr>
              <a:defRPr sz="1200" i="1">
                <a:solidFill>
                  <a:schemeClr val="bg1"/>
                </a:solidFill>
                <a:latin typeface="+mn-lt"/>
                <a:cs typeface="Times New Roman" pitchFamily="18" charset="0"/>
              </a:defRPr>
            </a:lvl1pPr>
          </a:lstStyle>
          <a:p>
            <a:r>
              <a:rPr lang="en-US" smtClean="0"/>
              <a:t>Adam Sieminski, EIA Overview September 28, 2016</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3" name="Footer Placeholder 2"/>
          <p:cNvSpPr>
            <a:spLocks noGrp="1"/>
          </p:cNvSpPr>
          <p:nvPr>
            <p:ph type="ftr" sz="quarter" idx="10"/>
          </p:nvPr>
        </p:nvSpPr>
        <p:spPr/>
        <p:txBody>
          <a:bodyPr/>
          <a:lstStyle/>
          <a:p>
            <a:r>
              <a:rPr lang="en-US" smtClean="0">
                <a:solidFill>
                  <a:srgbClr val="FFFFFF"/>
                </a:solidFill>
              </a:rPr>
              <a:t>Adam Sieminski, EIA Overview September 28, 2016</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34521219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56176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hangingPunct="0"/>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hangingPunct="0"/>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20464304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hangingPunct="0"/>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hangingPunct="0"/>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18403594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Adam Sieminski, EIA Overview September 28, 2016</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39228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Adam Sieminski, EIA Overview September 28, 2016</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477930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Adam Sieminski, EIA Overview September 28, 2016</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103162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Adam Sieminski, EIA Overview September 28, 2016</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13615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Adam Sieminski, EIA Overview September 28, 2016</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4277283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Adam Sieminski, EIA Overview September 28, 2016</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97554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2400" kern="1200" baseline="0">
                <a:solidFill>
                  <a:schemeClr val="accent1"/>
                </a:solidFill>
                <a:latin typeface="+mj-lt"/>
              </a:defRPr>
            </a:lvl1pPr>
          </a:lstStyle>
          <a:p>
            <a:r>
              <a:rPr lang="en-US" dirty="0" smtClean="0"/>
              <a:t>Click to edit Master title style. You can have up to three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pPr/>
              <a:t>‹#›</a:t>
            </a:fld>
            <a:endParaRPr lang="en-US" dirty="0"/>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2" name="Content Placeholder 11"/>
          <p:cNvSpPr>
            <a:spLocks noGrp="1"/>
          </p:cNvSpPr>
          <p:nvPr>
            <p:ph sz="quarter" idx="13"/>
          </p:nvPr>
        </p:nvSpPr>
        <p:spPr>
          <a:xfrm>
            <a:off x="4657724" y="1314450"/>
            <a:ext cx="4023360" cy="4590288"/>
          </a:xfrm>
          <a:prstGeom prst="rect">
            <a:avLst/>
          </a:prstGeom>
        </p:spPr>
        <p:txBody>
          <a:bodyPr/>
          <a:lstStyle>
            <a:lvl1pPr>
              <a:spcAft>
                <a:spcPts val="600"/>
              </a:spcAft>
              <a:defRPr lang="en-US" sz="2200" i="0" kern="1200" baseline="0" dirty="0" smtClean="0">
                <a:solidFill>
                  <a:schemeClr val="tx1"/>
                </a:solidFill>
                <a:latin typeface="+mn-lt"/>
                <a:ea typeface="+mn-ea"/>
                <a:cs typeface="Times New Roman"/>
              </a:defRPr>
            </a:lvl1pPr>
            <a:lvl2pPr algn="l" rtl="0" eaLnBrk="1" fontAlgn="base" hangingPunct="1">
              <a:lnSpc>
                <a:spcPct val="100000"/>
              </a:lnSpc>
              <a:spcBef>
                <a:spcPct val="20000"/>
              </a:spcBef>
              <a:spcAft>
                <a:spcPts val="400"/>
              </a:spcAft>
              <a:defRPr lang="en-US" sz="1600" i="0" kern="1200" baseline="0" dirty="0" smtClean="0">
                <a:solidFill>
                  <a:schemeClr val="tx1"/>
                </a:solidFill>
                <a:latin typeface="+mn-lt"/>
                <a:ea typeface="+mn-ea"/>
                <a:cs typeface="Times New Roman"/>
              </a:defRPr>
            </a:lvl2pPr>
            <a:lvl3pPr algn="l" rtl="0" eaLnBrk="1" fontAlgn="base" hangingPunct="1">
              <a:lnSpc>
                <a:spcPct val="100000"/>
              </a:lnSpc>
              <a:spcBef>
                <a:spcPct val="20000"/>
              </a:spcBef>
              <a:spcAft>
                <a:spcPts val="400"/>
              </a:spcAft>
              <a:defRPr lang="en-US" sz="1600" i="0" kern="1200" baseline="0" dirty="0" smtClean="0">
                <a:solidFill>
                  <a:schemeClr val="tx1"/>
                </a:solidFill>
                <a:latin typeface="+mn-lt"/>
                <a:ea typeface="+mn-ea"/>
                <a:cs typeface="Times New Roman"/>
              </a:defRPr>
            </a:lvl3pPr>
            <a:lvl4pPr algn="l" rtl="0" eaLnBrk="1" fontAlgn="base" hangingPunct="1">
              <a:lnSpc>
                <a:spcPct val="100000"/>
              </a:lnSpc>
              <a:spcBef>
                <a:spcPct val="20000"/>
              </a:spcBef>
              <a:spcAft>
                <a:spcPts val="400"/>
              </a:spcAft>
              <a:defRPr lang="en-US" sz="1600" i="0" kern="1200" baseline="0" dirty="0" smtClean="0">
                <a:solidFill>
                  <a:schemeClr val="tx1"/>
                </a:solidFill>
                <a:latin typeface="+mn-lt"/>
                <a:ea typeface="+mn-ea"/>
                <a:cs typeface="Times New Roman"/>
              </a:defRPr>
            </a:lvl4pPr>
            <a:lvl5pPr algn="l" rtl="0" eaLnBrk="1" fontAlgn="base" hangingPunct="1">
              <a:lnSpc>
                <a:spcPct val="100000"/>
              </a:lnSpc>
              <a:spcBef>
                <a:spcPct val="20000"/>
              </a:spcBef>
              <a:spcAft>
                <a:spcPts val="400"/>
              </a:spcAft>
              <a:buFont typeface="Arial" pitchFamily="34" charset="0"/>
              <a:buChar char="•"/>
              <a:defRPr lang="en-US" sz="1600" i="0" kern="1200" baseline="0" dirty="0" smtClean="0">
                <a:solidFill>
                  <a:schemeClr val="tx1"/>
                </a:solidFill>
                <a:latin typeface="+mn-lt"/>
                <a:ea typeface="+mn-ea"/>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4"/>
          </p:nvPr>
        </p:nvSpPr>
        <p:spPr>
          <a:xfrm>
            <a:off x="638175" y="1314450"/>
            <a:ext cx="4023360" cy="4590288"/>
          </a:xfrm>
          <a:prstGeom prst="rect">
            <a:avLst/>
          </a:prstGeom>
        </p:spPr>
        <p:txBody>
          <a:bodyPr/>
          <a:lstStyle>
            <a:lvl1pPr>
              <a:spcAft>
                <a:spcPts val="600"/>
              </a:spcAft>
              <a:defRPr lang="en-US" sz="2200" i="0" kern="1200" baseline="0" dirty="0" smtClean="0">
                <a:solidFill>
                  <a:schemeClr val="tx1"/>
                </a:solidFill>
                <a:latin typeface="+mn-lt"/>
                <a:ea typeface="+mn-ea"/>
                <a:cs typeface="Times New Roman"/>
              </a:defRPr>
            </a:lvl1pPr>
            <a:lvl2pPr algn="l" rtl="0" eaLnBrk="1" fontAlgn="base" hangingPunct="1">
              <a:lnSpc>
                <a:spcPct val="100000"/>
              </a:lnSpc>
              <a:spcBef>
                <a:spcPct val="20000"/>
              </a:spcBef>
              <a:spcAft>
                <a:spcPts val="400"/>
              </a:spcAft>
              <a:defRPr lang="en-US" sz="1600" i="0" kern="1200" baseline="0" dirty="0" smtClean="0">
                <a:solidFill>
                  <a:schemeClr val="tx1"/>
                </a:solidFill>
                <a:latin typeface="+mn-lt"/>
                <a:ea typeface="+mn-ea"/>
                <a:cs typeface="Times New Roman"/>
              </a:defRPr>
            </a:lvl2pPr>
            <a:lvl3pPr algn="l" rtl="0" eaLnBrk="1" fontAlgn="base" hangingPunct="1">
              <a:lnSpc>
                <a:spcPct val="100000"/>
              </a:lnSpc>
              <a:spcBef>
                <a:spcPct val="20000"/>
              </a:spcBef>
              <a:spcAft>
                <a:spcPts val="400"/>
              </a:spcAft>
              <a:defRPr lang="en-US" sz="1600" i="0" kern="1200" baseline="0" dirty="0" smtClean="0">
                <a:solidFill>
                  <a:schemeClr val="tx1"/>
                </a:solidFill>
                <a:latin typeface="+mn-lt"/>
                <a:ea typeface="+mn-ea"/>
                <a:cs typeface="Times New Roman"/>
              </a:defRPr>
            </a:lvl3pPr>
            <a:lvl4pPr algn="l" rtl="0" eaLnBrk="1" fontAlgn="base" hangingPunct="1">
              <a:lnSpc>
                <a:spcPct val="100000"/>
              </a:lnSpc>
              <a:spcBef>
                <a:spcPct val="20000"/>
              </a:spcBef>
              <a:spcAft>
                <a:spcPts val="400"/>
              </a:spcAft>
              <a:defRPr lang="en-US" sz="1600" i="0" kern="1200" baseline="0" dirty="0" smtClean="0">
                <a:solidFill>
                  <a:schemeClr val="tx1"/>
                </a:solidFill>
                <a:latin typeface="+mn-lt"/>
                <a:ea typeface="+mn-ea"/>
                <a:cs typeface="Times New Roman"/>
              </a:defRPr>
            </a:lvl4pPr>
            <a:lvl5pPr algn="l" rtl="0" eaLnBrk="1" fontAlgn="base" hangingPunct="1">
              <a:lnSpc>
                <a:spcPct val="100000"/>
              </a:lnSpc>
              <a:spcBef>
                <a:spcPct val="20000"/>
              </a:spcBef>
              <a:spcAft>
                <a:spcPts val="400"/>
              </a:spcAft>
              <a:buFont typeface="Arial" pitchFamily="34" charset="0"/>
              <a:buChar char="•"/>
              <a:defRPr lang="en-US" sz="1600" i="0" kern="1200" baseline="0" dirty="0" smtClean="0">
                <a:solidFill>
                  <a:schemeClr val="tx1"/>
                </a:solidFill>
                <a:latin typeface="+mn-lt"/>
                <a:ea typeface="+mn-ea"/>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667512" y="6391274"/>
            <a:ext cx="3434588" cy="396997"/>
          </a:xfrm>
          <a:prstGeom prst="rect">
            <a:avLst/>
          </a:prstGeom>
        </p:spPr>
        <p:txBody>
          <a:bodyPr anchor="b"/>
          <a:lstStyle>
            <a:lvl1pPr>
              <a:defRPr sz="1200" i="1">
                <a:solidFill>
                  <a:schemeClr val="bg1"/>
                </a:solidFill>
                <a:latin typeface="+mn-lt"/>
                <a:cs typeface="Times New Roman" pitchFamily="18" charset="0"/>
              </a:defRPr>
            </a:lvl1pPr>
          </a:lstStyle>
          <a:p>
            <a:r>
              <a:rPr lang="en-US" smtClean="0"/>
              <a:t>Adam Sieminski, EIA Overview September 28, 2016</a:t>
            </a: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Adam Sieminski, EIA Overview September 28, 2016</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17599630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Adam Sieminski, EIA Overview September 28, 2016</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extLst>
      <p:ext uri="{BB962C8B-B14F-4D97-AF65-F5344CB8AC3E}">
        <p14:creationId xmlns:p14="http://schemas.microsoft.com/office/powerpoint/2010/main" val="14066977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Adam Sieminski, EIA Overview September 28, 2016</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extLst>
      <p:ext uri="{BB962C8B-B14F-4D97-AF65-F5344CB8AC3E}">
        <p14:creationId xmlns:p14="http://schemas.microsoft.com/office/powerpoint/2010/main" val="1983466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Adam Sieminski, EIA Overview September 28, 2016</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Tree>
    <p:extLst>
      <p:ext uri="{BB962C8B-B14F-4D97-AF65-F5344CB8AC3E}">
        <p14:creationId xmlns:p14="http://schemas.microsoft.com/office/powerpoint/2010/main" val="14347815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3" name="Footer Placeholder 2"/>
          <p:cNvSpPr>
            <a:spLocks noGrp="1"/>
          </p:cNvSpPr>
          <p:nvPr>
            <p:ph type="ftr" sz="quarter" idx="10"/>
          </p:nvPr>
        </p:nvSpPr>
        <p:spPr/>
        <p:txBody>
          <a:bodyPr/>
          <a:lstStyle/>
          <a:p>
            <a:r>
              <a:rPr lang="en-US" smtClean="0">
                <a:solidFill>
                  <a:srgbClr val="FFFFFF"/>
                </a:solidFill>
              </a:rPr>
              <a:t>Adam Sieminski, EIA Overview September 28, 2016</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25151501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693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16"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cxnSp>
        <p:nvCxnSpPr>
          <p:cNvPr id="18"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457200" y="2209800"/>
            <a:ext cx="8229600" cy="1488141"/>
          </a:xfrm>
          <a:prstGeom prst="rect">
            <a:avLst/>
          </a:prstGeom>
        </p:spPr>
        <p:txBody>
          <a:bodyPr anchor="b"/>
          <a:lstStyle>
            <a:lvl1pPr algn="ctr">
              <a:defRPr sz="4000" kern="1200" baseline="0">
                <a:solidFill>
                  <a:schemeClr val="accent1"/>
                </a:solidFill>
                <a:latin typeface="+mj-lt"/>
              </a:defRPr>
            </a:lvl1pPr>
          </a:lstStyle>
          <a:p>
            <a:r>
              <a:rPr lang="en-US" dirty="0" smtClean="0"/>
              <a:t>Section Title — click to edit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pPr/>
              <a:t>‹#›</a:t>
            </a:fld>
            <a:endParaRPr lang="en-US" dirty="0"/>
          </a:p>
        </p:txBody>
      </p:sp>
      <p:pic>
        <p:nvPicPr>
          <p:cNvPr id="19"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9" name="Footer Placeholder 4"/>
          <p:cNvSpPr>
            <a:spLocks noGrp="1"/>
          </p:cNvSpPr>
          <p:nvPr>
            <p:ph type="ftr" sz="quarter" idx="3"/>
          </p:nvPr>
        </p:nvSpPr>
        <p:spPr>
          <a:xfrm>
            <a:off x="667512" y="6391274"/>
            <a:ext cx="3434588" cy="396997"/>
          </a:xfrm>
          <a:prstGeom prst="rect">
            <a:avLst/>
          </a:prstGeom>
        </p:spPr>
        <p:txBody>
          <a:bodyPr anchor="b"/>
          <a:lstStyle>
            <a:lvl1pPr>
              <a:defRPr sz="1200" i="1">
                <a:solidFill>
                  <a:schemeClr val="bg1"/>
                </a:solidFill>
                <a:latin typeface="+mn-lt"/>
                <a:cs typeface="Times New Roman" pitchFamily="18" charset="0"/>
              </a:defRPr>
            </a:lvl1pPr>
          </a:lstStyle>
          <a:p>
            <a:r>
              <a:rPr lang="en-US" smtClean="0"/>
              <a:t>Adam Sieminski, EIA Overview September 28, 2016</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pPr/>
              <a:t>‹#›</a:t>
            </a:fld>
            <a:endParaRPr lang="en-US" dirty="0"/>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274"/>
            <a:ext cx="3434588" cy="396997"/>
          </a:xfrm>
          <a:prstGeom prst="rect">
            <a:avLst/>
          </a:prstGeom>
        </p:spPr>
        <p:txBody>
          <a:bodyPr anchor="b"/>
          <a:lstStyle>
            <a:lvl1pPr>
              <a:defRPr sz="1200" i="1">
                <a:solidFill>
                  <a:schemeClr val="bg1"/>
                </a:solidFill>
                <a:latin typeface="+mn-lt"/>
                <a:cs typeface="Times New Roman" pitchFamily="18" charset="0"/>
              </a:defRPr>
            </a:lvl1pPr>
          </a:lstStyle>
          <a:p>
            <a:r>
              <a:rPr lang="en-US" smtClean="0"/>
              <a:t>Adam Sieminski, EIA Overview September 28, 2016</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2400" kern="1200" baseline="0">
                <a:solidFill>
                  <a:schemeClr val="accent1"/>
                </a:solidFill>
                <a:latin typeface="+mj-lt"/>
              </a:defRPr>
            </a:lvl1pPr>
          </a:lstStyle>
          <a:p>
            <a:r>
              <a:rPr lang="en-US" dirty="0" smtClean="0"/>
              <a:t>Click to edit Master title style. You can have up to three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pPr/>
              <a:t>‹#›</a:t>
            </a:fld>
            <a:endParaRPr lang="en-US" dirty="0"/>
          </a:p>
        </p:txBody>
      </p:sp>
      <p:sp>
        <p:nvSpPr>
          <p:cNvPr id="4" name="Footer Placeholder 3"/>
          <p:cNvSpPr>
            <a:spLocks noGrp="1"/>
          </p:cNvSpPr>
          <p:nvPr>
            <p:ph type="ftr" sz="quarter" idx="11"/>
          </p:nvPr>
        </p:nvSpPr>
        <p:spPr/>
        <p:txBody>
          <a:bodyPr/>
          <a:lstStyle/>
          <a:p>
            <a:r>
              <a:rPr lang="en-US" smtClean="0"/>
              <a:t>Adam Sieminski, EIA Overview September 28, 2016</a:t>
            </a:r>
            <a:endParaRPr lang="en-US" dirty="0"/>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jpeg"/><Relationship Id="rId2" Type="http://schemas.openxmlformats.org/officeDocument/2006/relationships/slideLayout" Target="../slideLayouts/slideLayout24.xml"/><Relationship Id="rId16"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1.jpe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3.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6" Type="http://schemas.openxmlformats.org/officeDocument/2006/relationships/image" Target="../media/image1.jpe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4.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24"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hangingPunct="0"/>
            <a:endParaRPr lang="en-US" dirty="0"/>
          </a:p>
        </p:txBody>
      </p:sp>
      <p:sp>
        <p:nvSpPr>
          <p:cNvPr id="9" name="Slide Number Placeholder 8"/>
          <p:cNvSpPr>
            <a:spLocks noGrp="1"/>
          </p:cNvSpPr>
          <p:nvPr>
            <p:ph type="sldNum" sz="quarter" idx="4"/>
          </p:nvPr>
        </p:nvSpPr>
        <p:spPr>
          <a:xfrm>
            <a:off x="8681847" y="6416105"/>
            <a:ext cx="381000" cy="365125"/>
          </a:xfrm>
          <a:prstGeom prst="rect">
            <a:avLst/>
          </a:prstGeom>
        </p:spPr>
        <p:txBody>
          <a:bodyPr vert="horz" lIns="91440" tIns="45720" rIns="91440" bIns="45720" rtlCol="0" anchor="ctr"/>
          <a:lstStyle>
            <a:lvl1pPr algn="ctr">
              <a:defRPr sz="1200">
                <a:solidFill>
                  <a:schemeClr val="tx1"/>
                </a:solidFill>
                <a:latin typeface="+mj-lt"/>
                <a:cs typeface="Times New Roman"/>
              </a:defRPr>
            </a:lvl1pPr>
          </a:lstStyle>
          <a:p>
            <a:fld id="{2D80C5C9-96E0-47EC-B500-37C5FE284639}" type="slidenum">
              <a:rPr lang="en-US" smtClean="0"/>
              <a:pPr/>
              <a:t>‹#›</a:t>
            </a:fld>
            <a:endParaRPr lang="en-US" dirty="0"/>
          </a:p>
        </p:txBody>
      </p:sp>
      <p:sp>
        <p:nvSpPr>
          <p:cNvPr id="13" name="Footer Placeholder 4"/>
          <p:cNvSpPr>
            <a:spLocks noGrp="1"/>
          </p:cNvSpPr>
          <p:nvPr>
            <p:ph type="ftr" sz="quarter" idx="3"/>
          </p:nvPr>
        </p:nvSpPr>
        <p:spPr>
          <a:xfrm>
            <a:off x="667512" y="6391274"/>
            <a:ext cx="3434588" cy="396997"/>
          </a:xfrm>
          <a:prstGeom prst="rect">
            <a:avLst/>
          </a:prstGeom>
        </p:spPr>
        <p:txBody>
          <a:bodyPr anchor="b"/>
          <a:lstStyle>
            <a:lvl1pPr>
              <a:defRPr sz="1200" i="1">
                <a:solidFill>
                  <a:schemeClr val="bg1"/>
                </a:solidFill>
                <a:latin typeface="+mn-lt"/>
                <a:cs typeface="Times New Roman" pitchFamily="18" charset="0"/>
              </a:defRPr>
            </a:lvl1pPr>
          </a:lstStyle>
          <a:p>
            <a:r>
              <a:rPr lang="en-US" smtClean="0"/>
              <a:t>Adam Sieminski, EIA Overview September 28, 2016</a:t>
            </a:r>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65" r:id="rId2"/>
    <p:sldLayoutId id="2147483658" r:id="rId3"/>
    <p:sldLayoutId id="2147483670" r:id="rId4"/>
    <p:sldLayoutId id="2147483672" r:id="rId5"/>
    <p:sldLayoutId id="2147483671" r:id="rId6"/>
    <p:sldLayoutId id="2147483659" r:id="rId7"/>
    <p:sldLayoutId id="2147483673" r:id="rId8"/>
    <p:sldLayoutId id="2147483674" r:id="rId9"/>
    <p:sldLayoutId id="2147483662" r:id="rId10"/>
    <p:sldLayoutId id="2147483664" r:id="rId11"/>
    <p:sldLayoutId id="2147483663" r:id="rId12"/>
    <p:sldLayoutId id="2147483661" r:id="rId13"/>
    <p:sldLayoutId id="2147483666" r:id="rId14"/>
    <p:sldLayoutId id="2147483675" r:id="rId15"/>
    <p:sldLayoutId id="2147483722" r:id="rId16"/>
    <p:sldLayoutId id="2147483723" r:id="rId17"/>
    <p:sldLayoutId id="2147483724" r:id="rId18"/>
    <p:sldLayoutId id="2147483725" r:id="rId19"/>
    <p:sldLayoutId id="2147483726" r:id="rId20"/>
    <p:sldLayoutId id="2147483727" r:id="rId21"/>
    <p:sldLayoutId id="2147483728" r:id="rId22"/>
  </p:sldLayoutIdLst>
  <p:hf hdr="0" dt="0"/>
  <p:txStyles>
    <p:titleStyle>
      <a:lvl1pPr algn="l" rtl="0" eaLnBrk="1" fontAlgn="base" hangingPunct="1">
        <a:spcBef>
          <a:spcPct val="0"/>
        </a:spcBef>
        <a:spcAft>
          <a:spcPct val="0"/>
        </a:spcAft>
        <a:defRPr sz="4400">
          <a:solidFill>
            <a:srgbClr val="169DD8"/>
          </a:solidFill>
          <a:latin typeface="Times New Roman"/>
          <a:ea typeface="+mj-ea"/>
          <a:cs typeface="Times New Roman"/>
        </a:defRPr>
      </a:lvl1pPr>
      <a:lvl2pPr algn="l" rtl="0" eaLnBrk="1" fontAlgn="base" hangingPunct="1">
        <a:spcBef>
          <a:spcPct val="0"/>
        </a:spcBef>
        <a:spcAft>
          <a:spcPct val="0"/>
        </a:spcAft>
        <a:defRPr sz="4400">
          <a:solidFill>
            <a:srgbClr val="169DD8"/>
          </a:solidFill>
          <a:latin typeface="Times New Roman" charset="0"/>
          <a:ea typeface="ＭＳ Ｐゴシック" pitchFamily="-112" charset="-128"/>
          <a:cs typeface="ＭＳ Ｐゴシック" pitchFamily="-112" charset="-128"/>
        </a:defRPr>
      </a:lvl2pPr>
      <a:lvl3pPr algn="l" rtl="0" eaLnBrk="1" fontAlgn="base" hangingPunct="1">
        <a:spcBef>
          <a:spcPct val="0"/>
        </a:spcBef>
        <a:spcAft>
          <a:spcPct val="0"/>
        </a:spcAft>
        <a:defRPr sz="4400">
          <a:solidFill>
            <a:srgbClr val="169DD8"/>
          </a:solidFill>
          <a:latin typeface="Times New Roman" charset="0"/>
          <a:ea typeface="ＭＳ Ｐゴシック" pitchFamily="-112" charset="-128"/>
          <a:cs typeface="ＭＳ Ｐゴシック" pitchFamily="-112" charset="-128"/>
        </a:defRPr>
      </a:lvl3pPr>
      <a:lvl4pPr algn="l" rtl="0" eaLnBrk="1" fontAlgn="base" hangingPunct="1">
        <a:spcBef>
          <a:spcPct val="0"/>
        </a:spcBef>
        <a:spcAft>
          <a:spcPct val="0"/>
        </a:spcAft>
        <a:defRPr sz="4400">
          <a:solidFill>
            <a:srgbClr val="169DD8"/>
          </a:solidFill>
          <a:latin typeface="Times New Roman" charset="0"/>
          <a:ea typeface="ＭＳ Ｐゴシック" pitchFamily="-112" charset="-128"/>
          <a:cs typeface="ＭＳ Ｐゴシック" pitchFamily="-112" charset="-128"/>
        </a:defRPr>
      </a:lvl4pPr>
      <a:lvl5pPr algn="l" rtl="0" eaLnBrk="1" fontAlgn="base" hangingPunct="1">
        <a:spcBef>
          <a:spcPct val="0"/>
        </a:spcBef>
        <a:spcAft>
          <a:spcPct val="0"/>
        </a:spcAft>
        <a:defRPr sz="4400">
          <a:solidFill>
            <a:srgbClr val="169DD8"/>
          </a:solidFill>
          <a:latin typeface="Times New Roman" charset="0"/>
          <a:ea typeface="ＭＳ Ｐゴシック" pitchFamily="-112" charset="-128"/>
          <a:cs typeface="ＭＳ Ｐゴシック" pitchFamily="-112" charset="-128"/>
        </a:defRPr>
      </a:lvl5pPr>
      <a:lvl6pPr marL="457200" algn="ctr" rtl="0" eaLnBrk="1" fontAlgn="base" hangingPunct="1">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6pPr>
      <a:lvl7pPr marL="914400" algn="ctr" rtl="0" eaLnBrk="1" fontAlgn="base" hangingPunct="1">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7pPr>
      <a:lvl8pPr marL="1371600" algn="ctr" rtl="0" eaLnBrk="1" fontAlgn="base" hangingPunct="1">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8pPr>
      <a:lvl9pPr marL="1828800" algn="ctr" rtl="0" eaLnBrk="1" fontAlgn="base" hangingPunct="1">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9pPr>
    </p:titleStyle>
    <p:bodyStyle>
      <a:lvl1pPr marL="342900" indent="-342900" algn="l" rtl="0" eaLnBrk="1" fontAlgn="base" hangingPunct="1">
        <a:spcBef>
          <a:spcPct val="20000"/>
        </a:spcBef>
        <a:spcAft>
          <a:spcPct val="0"/>
        </a:spcAft>
        <a:buChar char="•"/>
        <a:defRPr sz="2600" i="1">
          <a:solidFill>
            <a:srgbClr val="333333"/>
          </a:solidFill>
          <a:latin typeface="Times New Roman"/>
          <a:ea typeface="+mn-ea"/>
          <a:cs typeface="Times New Roman"/>
        </a:defRPr>
      </a:lvl1pPr>
      <a:lvl2pPr marL="742950" indent="-285750" algn="l" rtl="0" eaLnBrk="1" fontAlgn="base" hangingPunct="1">
        <a:spcBef>
          <a:spcPct val="20000"/>
        </a:spcBef>
        <a:spcAft>
          <a:spcPct val="0"/>
        </a:spcAft>
        <a:buChar char="–"/>
        <a:defRPr sz="2600" i="1">
          <a:solidFill>
            <a:srgbClr val="333333"/>
          </a:solidFill>
          <a:latin typeface="Times New Roman"/>
          <a:ea typeface="+mn-ea"/>
          <a:cs typeface="Times New Roman"/>
        </a:defRPr>
      </a:lvl2pPr>
      <a:lvl3pPr marL="1143000" indent="-228600" algn="l" rtl="0" eaLnBrk="1" fontAlgn="base" hangingPunct="1">
        <a:spcBef>
          <a:spcPct val="20000"/>
        </a:spcBef>
        <a:spcAft>
          <a:spcPct val="0"/>
        </a:spcAft>
        <a:buChar char="•"/>
        <a:defRPr sz="2600" i="1">
          <a:solidFill>
            <a:srgbClr val="333333"/>
          </a:solidFill>
          <a:latin typeface="Times New Roman"/>
          <a:ea typeface="+mn-ea"/>
          <a:cs typeface="Times New Roman"/>
        </a:defRPr>
      </a:lvl3pPr>
      <a:lvl4pPr marL="1600200" indent="-228600" algn="l" rtl="0" eaLnBrk="1" fontAlgn="base" hangingPunct="1">
        <a:spcBef>
          <a:spcPct val="20000"/>
        </a:spcBef>
        <a:spcAft>
          <a:spcPct val="0"/>
        </a:spcAft>
        <a:buChar char="–"/>
        <a:defRPr sz="2600" i="1">
          <a:solidFill>
            <a:srgbClr val="333333"/>
          </a:solidFill>
          <a:latin typeface="Times New Roman"/>
          <a:ea typeface="+mn-ea"/>
          <a:cs typeface="Times New Roman"/>
        </a:defRPr>
      </a:lvl4pPr>
      <a:lvl5pPr marL="2057400" indent="-228600" algn="l" rtl="0" eaLnBrk="1" fontAlgn="base" hangingPunct="1">
        <a:spcBef>
          <a:spcPct val="20000"/>
        </a:spcBef>
        <a:spcAft>
          <a:spcPct val="0"/>
        </a:spcAft>
        <a:buChar char="»"/>
        <a:defRPr sz="2600" i="1">
          <a:solidFill>
            <a:srgbClr val="333333"/>
          </a:solidFill>
          <a:latin typeface="Times New Roman"/>
          <a:ea typeface="+mn-ea"/>
          <a:cs typeface="Times New Roman"/>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7"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hangingPunct="0"/>
            <a:endParaRPr lang="en-US" dirty="0">
              <a:solidFill>
                <a:srgbClr val="000000"/>
              </a:solidFill>
            </a:endParaRPr>
          </a:p>
        </p:txBody>
      </p:sp>
      <p:sp>
        <p:nvSpPr>
          <p:cNvPr id="5"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Adam Sieminski, EIA Overview September 28, 2016</a:t>
            </a:r>
            <a:endParaRPr lang="en-US" dirty="0">
              <a:solidFill>
                <a:srgbClr val="FFFFFF"/>
              </a:solidFil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0461676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729" r:id="rId15"/>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hangingPunct="0"/>
            <a:endParaRPr lang="en-US" dirty="0">
              <a:solidFill>
                <a:srgbClr val="000000"/>
              </a:solidFill>
            </a:endParaRPr>
          </a:p>
        </p:txBody>
      </p:sp>
      <p:sp>
        <p:nvSpPr>
          <p:cNvPr id="5"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Adam Sieminski, EIA Overview September 28, 2016</a:t>
            </a:r>
            <a:endParaRPr lang="en-US" dirty="0">
              <a:solidFill>
                <a:srgbClr val="FFFFFF"/>
              </a:solidFil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9628460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hangingPunct="0"/>
            <a:endParaRPr lang="en-US" dirty="0">
              <a:solidFill>
                <a:srgbClr val="000000"/>
              </a:solidFill>
            </a:endParaRPr>
          </a:p>
        </p:txBody>
      </p:sp>
      <p:sp>
        <p:nvSpPr>
          <p:cNvPr id="5"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Adam Sieminski, EIA Overview September 28, 2016</a:t>
            </a:r>
            <a:endParaRPr lang="en-US" dirty="0">
              <a:solidFill>
                <a:srgbClr val="FFFFFF"/>
              </a:solidFil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9386914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8" Type="http://schemas.openxmlformats.org/officeDocument/2006/relationships/hyperlink" Target="http://www.eia.gov/todayinenergy" TargetMode="External"/><Relationship Id="rId3" Type="http://schemas.openxmlformats.org/officeDocument/2006/relationships/hyperlink" Target="http://www.eia.gov/" TargetMode="External"/><Relationship Id="rId7" Type="http://schemas.openxmlformats.org/officeDocument/2006/relationships/hyperlink" Target="http://www.eia.gov/mer"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hyperlink" Target="http://www.eia.gov/ieo" TargetMode="External"/><Relationship Id="rId5" Type="http://schemas.openxmlformats.org/officeDocument/2006/relationships/hyperlink" Target="http://www.eia.gov/steo" TargetMode="External"/><Relationship Id="rId10" Type="http://schemas.openxmlformats.org/officeDocument/2006/relationships/hyperlink" Target="http://www.eia.gov/petroleum/drilling/" TargetMode="External"/><Relationship Id="rId4" Type="http://schemas.openxmlformats.org/officeDocument/2006/relationships/hyperlink" Target="http://www.eia.gov/aeo" TargetMode="External"/><Relationship Id="rId9" Type="http://schemas.openxmlformats.org/officeDocument/2006/relationships/hyperlink" Target="http://www.eia.gov/stat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10.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Energy Information Administration	</a:t>
            </a:r>
            <a:endParaRPr lang="en-US" dirty="0"/>
          </a:p>
        </p:txBody>
      </p:sp>
      <p:sp>
        <p:nvSpPr>
          <p:cNvPr id="3" name="Text Placeholder 2"/>
          <p:cNvSpPr>
            <a:spLocks noGrp="1"/>
          </p:cNvSpPr>
          <p:nvPr>
            <p:ph type="body" sz="quarter" idx="10"/>
          </p:nvPr>
        </p:nvSpPr>
        <p:spPr>
          <a:xfrm>
            <a:off x="914399" y="3813047"/>
            <a:ext cx="7549117" cy="2082927"/>
          </a:xfrm>
        </p:spPr>
        <p:txBody>
          <a:bodyPr/>
          <a:lstStyle/>
          <a:p>
            <a:pPr lvl="0"/>
            <a:r>
              <a:rPr lang="en-US" dirty="0" smtClean="0"/>
              <a:t>For</a:t>
            </a:r>
          </a:p>
          <a:p>
            <a:pPr lvl="0"/>
            <a:r>
              <a:rPr lang="en-US" dirty="0"/>
              <a:t>U.S.-China Oil &amp; Gas Industry Forum</a:t>
            </a:r>
          </a:p>
          <a:p>
            <a:pPr lvl="0"/>
            <a:r>
              <a:rPr lang="en-US" dirty="0"/>
              <a:t>September 28, 2016  |  Tysons Corner, VA</a:t>
            </a:r>
          </a:p>
          <a:p>
            <a:pPr lvl="0"/>
            <a:endParaRPr lang="en-US" sz="1200" dirty="0" smtClean="0"/>
          </a:p>
          <a:p>
            <a:pPr lvl="0"/>
            <a:r>
              <a:rPr lang="en-US" dirty="0" smtClean="0"/>
              <a:t>By</a:t>
            </a:r>
          </a:p>
          <a:p>
            <a:pPr lvl="0"/>
            <a:r>
              <a:rPr lang="en-US" dirty="0"/>
              <a:t>Adam Sieminski, EIA Administrator</a:t>
            </a:r>
            <a:endParaRPr lang="en-US" dirty="0" smtClean="0"/>
          </a:p>
        </p:txBody>
      </p:sp>
      <p:sp>
        <p:nvSpPr>
          <p:cNvPr id="6" name="Text Placeholder 5"/>
          <p:cNvSpPr>
            <a:spLocks noGrp="1"/>
          </p:cNvSpPr>
          <p:nvPr>
            <p:ph type="body" sz="quarter" idx="11"/>
          </p:nvPr>
        </p:nvSpPr>
        <p:spPr/>
        <p:txBody>
          <a:bodyPr/>
          <a:lstStyle/>
          <a:p>
            <a:r>
              <a:rPr lang="en-US" dirty="0" smtClean="0"/>
              <a:t>EIA Overview</a:t>
            </a:r>
            <a:endParaRPr lang="en-US" dirty="0"/>
          </a:p>
        </p:txBody>
      </p:sp>
    </p:spTree>
    <p:extLst>
      <p:ext uri="{BB962C8B-B14F-4D97-AF65-F5344CB8AC3E}">
        <p14:creationId xmlns:p14="http://schemas.microsoft.com/office/powerpoint/2010/main" val="3169348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87829" y="167950"/>
            <a:ext cx="8098971" cy="623986"/>
          </a:xfrm>
        </p:spPr>
        <p:txBody>
          <a:bodyPr/>
          <a:lstStyle/>
          <a:p>
            <a:r>
              <a:rPr lang="en-US" sz="2400" dirty="0" smtClean="0"/>
              <a:t>For more information</a:t>
            </a:r>
            <a:endParaRPr lang="en-US" sz="2400" dirty="0"/>
          </a:p>
        </p:txBody>
      </p:sp>
      <p:sp>
        <p:nvSpPr>
          <p:cNvPr id="3" name="Slide Number Placeholder 2"/>
          <p:cNvSpPr>
            <a:spLocks noGrp="1"/>
          </p:cNvSpPr>
          <p:nvPr>
            <p:ph type="sldNum" sz="quarter" idx="11"/>
          </p:nvPr>
        </p:nvSpPr>
        <p:spPr>
          <a:xfrm>
            <a:off x="8686984" y="6418112"/>
            <a:ext cx="384048" cy="365125"/>
          </a:xfrm>
        </p:spPr>
        <p:txBody>
          <a:bodyPr/>
          <a:lstStyle/>
          <a:p>
            <a:fld id="{2D80C5C9-96E0-47EC-B500-37C5FE284639}" type="slidenum">
              <a:rPr lang="en-US" smtClean="0"/>
              <a:pPr/>
              <a:t>10</a:t>
            </a:fld>
            <a:endParaRPr lang="en-US" dirty="0"/>
          </a:p>
        </p:txBody>
      </p:sp>
      <p:sp>
        <p:nvSpPr>
          <p:cNvPr id="11" name="Text Placeholder 10"/>
          <p:cNvSpPr>
            <a:spLocks noGrp="1"/>
          </p:cNvSpPr>
          <p:nvPr>
            <p:ph type="body" sz="quarter" idx="4294967295"/>
          </p:nvPr>
        </p:nvSpPr>
        <p:spPr>
          <a:xfrm>
            <a:off x="631916" y="951346"/>
            <a:ext cx="8050212" cy="4897004"/>
          </a:xfrm>
          <a:prstGeom prst="rect">
            <a:avLst/>
          </a:prstGeom>
        </p:spPr>
        <p:txBody>
          <a:bodyPr/>
          <a:lstStyle/>
          <a:p>
            <a:pPr>
              <a:spcBef>
                <a:spcPts val="1600"/>
              </a:spcBef>
              <a:spcAft>
                <a:spcPts val="600"/>
              </a:spcAft>
              <a:buNone/>
            </a:pPr>
            <a:r>
              <a:rPr lang="en-US" sz="1600" i="0" dirty="0" smtClean="0">
                <a:latin typeface="Arial" panose="020B0604020202020204" pitchFamily="34" charset="0"/>
                <a:cs typeface="Arial" panose="020B0604020202020204" pitchFamily="34" charset="0"/>
              </a:rPr>
              <a:t>U.S. Energy Information Administration home page | </a:t>
            </a:r>
            <a:r>
              <a:rPr lang="en-US" sz="1600" i="0" dirty="0" smtClean="0">
                <a:latin typeface="Arial" panose="020B0604020202020204" pitchFamily="34" charset="0"/>
                <a:cs typeface="Arial" panose="020B0604020202020204" pitchFamily="34" charset="0"/>
                <a:hlinkClick r:id="rId3"/>
              </a:rPr>
              <a:t>www.eia.gov</a:t>
            </a:r>
            <a:endParaRPr lang="en-US" sz="1600" i="0" dirty="0" smtClean="0">
              <a:latin typeface="Arial" panose="020B0604020202020204" pitchFamily="34" charset="0"/>
              <a:cs typeface="Arial" panose="020B0604020202020204" pitchFamily="34" charset="0"/>
            </a:endParaRPr>
          </a:p>
          <a:p>
            <a:pPr>
              <a:spcBef>
                <a:spcPts val="1600"/>
              </a:spcBef>
              <a:spcAft>
                <a:spcPts val="600"/>
              </a:spcAft>
              <a:buNone/>
            </a:pPr>
            <a:r>
              <a:rPr lang="en-US" sz="1600" i="0" dirty="0" smtClean="0">
                <a:latin typeface="Arial" panose="020B0604020202020204" pitchFamily="34" charset="0"/>
                <a:cs typeface="Arial" panose="020B0604020202020204" pitchFamily="34" charset="0"/>
              </a:rPr>
              <a:t>Annual Energy Outlook | </a:t>
            </a:r>
            <a:r>
              <a:rPr lang="en-US" sz="1600" i="0" dirty="0" smtClean="0">
                <a:latin typeface="Arial" panose="020B0604020202020204" pitchFamily="34" charset="0"/>
                <a:cs typeface="Arial" panose="020B0604020202020204" pitchFamily="34" charset="0"/>
                <a:hlinkClick r:id="rId4"/>
              </a:rPr>
              <a:t>www.eia.gov/aeo</a:t>
            </a:r>
            <a:endParaRPr lang="en-US" sz="1600" i="0" dirty="0" smtClean="0">
              <a:latin typeface="Arial" panose="020B0604020202020204" pitchFamily="34" charset="0"/>
              <a:cs typeface="Arial" panose="020B0604020202020204" pitchFamily="34" charset="0"/>
            </a:endParaRPr>
          </a:p>
          <a:p>
            <a:pPr>
              <a:spcBef>
                <a:spcPts val="1600"/>
              </a:spcBef>
              <a:spcAft>
                <a:spcPts val="600"/>
              </a:spcAft>
              <a:buNone/>
            </a:pPr>
            <a:r>
              <a:rPr lang="en-US" sz="1600" i="0" dirty="0" smtClean="0">
                <a:latin typeface="Arial" panose="020B0604020202020204" pitchFamily="34" charset="0"/>
                <a:cs typeface="Arial" panose="020B0604020202020204" pitchFamily="34" charset="0"/>
              </a:rPr>
              <a:t>Short-Term Energy Outlook | </a:t>
            </a:r>
            <a:r>
              <a:rPr lang="en-US" sz="1600" i="0" dirty="0" smtClean="0">
                <a:latin typeface="Arial" panose="020B0604020202020204" pitchFamily="34" charset="0"/>
                <a:cs typeface="Arial" panose="020B0604020202020204" pitchFamily="34" charset="0"/>
                <a:hlinkClick r:id="rId5"/>
              </a:rPr>
              <a:t>www.eia.gov/steo</a:t>
            </a:r>
            <a:endParaRPr lang="en-US" sz="1600" i="0" dirty="0" smtClean="0">
              <a:latin typeface="Arial" panose="020B0604020202020204" pitchFamily="34" charset="0"/>
              <a:cs typeface="Arial" panose="020B0604020202020204" pitchFamily="34" charset="0"/>
            </a:endParaRPr>
          </a:p>
          <a:p>
            <a:pPr>
              <a:spcBef>
                <a:spcPts val="1600"/>
              </a:spcBef>
              <a:spcAft>
                <a:spcPts val="600"/>
              </a:spcAft>
              <a:buNone/>
            </a:pPr>
            <a:r>
              <a:rPr lang="en-US" sz="1600" i="0" dirty="0" smtClean="0">
                <a:latin typeface="Arial" panose="020B0604020202020204" pitchFamily="34" charset="0"/>
                <a:cs typeface="Arial" panose="020B0604020202020204" pitchFamily="34" charset="0"/>
              </a:rPr>
              <a:t>International Energy Outlook | </a:t>
            </a:r>
            <a:r>
              <a:rPr lang="en-US" sz="1600" i="0" dirty="0" smtClean="0">
                <a:latin typeface="Arial" panose="020B0604020202020204" pitchFamily="34" charset="0"/>
                <a:cs typeface="Arial" panose="020B0604020202020204" pitchFamily="34" charset="0"/>
                <a:hlinkClick r:id="rId6"/>
              </a:rPr>
              <a:t>www.eia.gov/ieo</a:t>
            </a:r>
            <a:endParaRPr lang="en-US" sz="1600" i="0" dirty="0" smtClean="0">
              <a:latin typeface="Arial" panose="020B0604020202020204" pitchFamily="34" charset="0"/>
              <a:cs typeface="Arial" panose="020B0604020202020204" pitchFamily="34" charset="0"/>
            </a:endParaRPr>
          </a:p>
          <a:p>
            <a:pPr>
              <a:spcBef>
                <a:spcPts val="1600"/>
              </a:spcBef>
              <a:spcAft>
                <a:spcPts val="600"/>
              </a:spcAft>
              <a:buNone/>
            </a:pPr>
            <a:r>
              <a:rPr lang="en-US" sz="1600" i="0" dirty="0" smtClean="0">
                <a:latin typeface="Arial" panose="020B0604020202020204" pitchFamily="34" charset="0"/>
                <a:cs typeface="Arial" panose="020B0604020202020204" pitchFamily="34" charset="0"/>
              </a:rPr>
              <a:t>Monthly Energy Review | </a:t>
            </a:r>
            <a:r>
              <a:rPr lang="en-US" sz="1600" i="0" dirty="0" smtClean="0">
                <a:latin typeface="Arial" panose="020B0604020202020204" pitchFamily="34" charset="0"/>
                <a:cs typeface="Arial" panose="020B0604020202020204" pitchFamily="34" charset="0"/>
                <a:hlinkClick r:id="rId7"/>
              </a:rPr>
              <a:t>www.eia.gov/mer</a:t>
            </a:r>
            <a:endParaRPr lang="en-US" sz="1600" i="0" dirty="0" smtClean="0">
              <a:latin typeface="Arial" panose="020B0604020202020204" pitchFamily="34" charset="0"/>
              <a:cs typeface="Arial" panose="020B0604020202020204" pitchFamily="34" charset="0"/>
            </a:endParaRPr>
          </a:p>
          <a:p>
            <a:pPr>
              <a:spcBef>
                <a:spcPts val="1600"/>
              </a:spcBef>
              <a:spcAft>
                <a:spcPts val="600"/>
              </a:spcAft>
              <a:buNone/>
            </a:pPr>
            <a:r>
              <a:rPr lang="en-US" sz="1600" i="0" dirty="0" smtClean="0">
                <a:latin typeface="Arial" panose="020B0604020202020204" pitchFamily="34" charset="0"/>
                <a:cs typeface="Arial" panose="020B0604020202020204" pitchFamily="34" charset="0"/>
              </a:rPr>
              <a:t>Today in Energy | </a:t>
            </a:r>
            <a:r>
              <a:rPr lang="en-US" sz="1600" i="0" dirty="0" smtClean="0">
                <a:latin typeface="Arial" panose="020B0604020202020204" pitchFamily="34" charset="0"/>
                <a:cs typeface="Arial" panose="020B0604020202020204" pitchFamily="34" charset="0"/>
                <a:hlinkClick r:id="rId8"/>
              </a:rPr>
              <a:t>www.eia.gov/todayinenergy</a:t>
            </a:r>
            <a:endParaRPr lang="en-US" sz="1600" i="0" dirty="0" smtClean="0">
              <a:latin typeface="Arial" panose="020B0604020202020204" pitchFamily="34" charset="0"/>
              <a:cs typeface="Arial" panose="020B0604020202020204" pitchFamily="34" charset="0"/>
            </a:endParaRPr>
          </a:p>
          <a:p>
            <a:pPr>
              <a:spcBef>
                <a:spcPts val="1600"/>
              </a:spcBef>
              <a:spcAft>
                <a:spcPts val="600"/>
              </a:spcAft>
              <a:buNone/>
            </a:pPr>
            <a:r>
              <a:rPr lang="en-US" sz="1600" i="0" dirty="0" smtClean="0">
                <a:latin typeface="Arial" panose="020B0604020202020204" pitchFamily="34" charset="0"/>
                <a:cs typeface="Arial" panose="020B0604020202020204" pitchFamily="34" charset="0"/>
              </a:rPr>
              <a:t>State Energy Portal | </a:t>
            </a:r>
            <a:r>
              <a:rPr lang="en-US" sz="1600" i="0" dirty="0" smtClean="0">
                <a:latin typeface="Arial" panose="020B0604020202020204" pitchFamily="34" charset="0"/>
                <a:cs typeface="Arial" panose="020B0604020202020204" pitchFamily="34" charset="0"/>
                <a:hlinkClick r:id="rId9"/>
              </a:rPr>
              <a:t>www.eia.gov/state</a:t>
            </a:r>
            <a:endParaRPr lang="en-US" sz="1600" i="0" dirty="0" smtClean="0">
              <a:latin typeface="Arial" panose="020B0604020202020204" pitchFamily="34" charset="0"/>
              <a:cs typeface="Arial" panose="020B0604020202020204" pitchFamily="34" charset="0"/>
            </a:endParaRPr>
          </a:p>
          <a:p>
            <a:pPr>
              <a:spcBef>
                <a:spcPts val="1600"/>
              </a:spcBef>
              <a:spcAft>
                <a:spcPts val="600"/>
              </a:spcAft>
              <a:buNone/>
            </a:pPr>
            <a:r>
              <a:rPr lang="en-US" sz="1600" i="0" dirty="0" smtClean="0">
                <a:latin typeface="Arial" panose="020B0604020202020204" pitchFamily="34" charset="0"/>
                <a:cs typeface="Arial" panose="020B0604020202020204" pitchFamily="34" charset="0"/>
              </a:rPr>
              <a:t>Drilling Productivity Report | </a:t>
            </a:r>
            <a:r>
              <a:rPr lang="en-US" sz="1600" i="0" dirty="0" smtClean="0">
                <a:latin typeface="Arial" panose="020B0604020202020204" pitchFamily="34" charset="0"/>
                <a:cs typeface="Arial" panose="020B0604020202020204" pitchFamily="34" charset="0"/>
                <a:hlinkClick r:id="rId10"/>
              </a:rPr>
              <a:t>www.eia.gov/petroleum/drilling/</a:t>
            </a:r>
            <a:endParaRPr lang="en-US" sz="1600" i="0" dirty="0" smtClean="0">
              <a:latin typeface="Arial" panose="020B0604020202020204" pitchFamily="34" charset="0"/>
              <a:cs typeface="Arial" panose="020B0604020202020204" pitchFamily="34" charset="0"/>
            </a:endParaRPr>
          </a:p>
          <a:p>
            <a:pPr>
              <a:spcBef>
                <a:spcPts val="1600"/>
              </a:spcBef>
              <a:spcAft>
                <a:spcPts val="600"/>
              </a:spcAft>
              <a:buNone/>
            </a:pPr>
            <a:endParaRPr lang="en-US" sz="2000" dirty="0" smtClean="0"/>
          </a:p>
        </p:txBody>
      </p:sp>
      <p:sp>
        <p:nvSpPr>
          <p:cNvPr id="7" name="Footer Placeholder 5"/>
          <p:cNvSpPr>
            <a:spLocks noGrp="1"/>
          </p:cNvSpPr>
          <p:nvPr>
            <p:ph type="ftr" sz="quarter" idx="4294967295"/>
          </p:nvPr>
        </p:nvSpPr>
        <p:spPr>
          <a:xfrm>
            <a:off x="685800" y="6373368"/>
            <a:ext cx="6035040" cy="393192"/>
          </a:xfrm>
          <a:prstGeom prst="rect">
            <a:avLst/>
          </a:prstGeom>
        </p:spPr>
        <p:txBody>
          <a:bodyPr/>
          <a:lstStyle/>
          <a:p>
            <a:r>
              <a:rPr lang="en-US" dirty="0" smtClean="0"/>
              <a:t>Adam Sieminski, EIA Overview </a:t>
            </a:r>
          </a:p>
          <a:p>
            <a:r>
              <a:rPr lang="en-US" dirty="0" smtClean="0"/>
              <a:t>September 28, 2016</a:t>
            </a:r>
            <a:endParaRPr lang="en-US" dirty="0"/>
          </a:p>
        </p:txBody>
      </p:sp>
    </p:spTree>
    <p:extLst>
      <p:ext uri="{BB962C8B-B14F-4D97-AF65-F5344CB8AC3E}">
        <p14:creationId xmlns:p14="http://schemas.microsoft.com/office/powerpoint/2010/main" val="2072390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418" y="73152"/>
            <a:ext cx="8123382" cy="777240"/>
          </a:xfrm>
        </p:spPr>
        <p:txBody>
          <a:bodyPr/>
          <a:lstStyle/>
          <a:p>
            <a:r>
              <a:rPr lang="en-US" dirty="0" smtClean="0"/>
              <a:t>Our core values and vision</a:t>
            </a:r>
            <a:endParaRPr lang="en-US" dirty="0"/>
          </a:p>
        </p:txBody>
      </p:sp>
      <p:sp>
        <p:nvSpPr>
          <p:cNvPr id="5" name="Footer Placeholder 4"/>
          <p:cNvSpPr>
            <a:spLocks noGrp="1"/>
          </p:cNvSpPr>
          <p:nvPr>
            <p:ph type="ftr" sz="quarter" idx="10"/>
          </p:nvPr>
        </p:nvSpPr>
        <p:spPr>
          <a:xfrm>
            <a:off x="685800" y="6373368"/>
            <a:ext cx="6035040" cy="393192"/>
          </a:xfrm>
          <a:prstGeom prst="rect">
            <a:avLst/>
          </a:prstGeom>
        </p:spPr>
        <p:txBody>
          <a:bodyPr bIns="45720"/>
          <a:lstStyle/>
          <a:p>
            <a:r>
              <a:rPr lang="en-US" dirty="0" smtClean="0"/>
              <a:t>Adam Sieminski, EIA Overview </a:t>
            </a:r>
          </a:p>
          <a:p>
            <a:r>
              <a:rPr lang="en-US" dirty="0" smtClean="0"/>
              <a:t>September 28, 2016</a:t>
            </a:r>
            <a:endParaRPr lang="en-US" dirty="0"/>
          </a:p>
        </p:txBody>
      </p:sp>
      <p:sp>
        <p:nvSpPr>
          <p:cNvPr id="3" name="Slide Number Placeholder 2"/>
          <p:cNvSpPr>
            <a:spLocks noGrp="1"/>
          </p:cNvSpPr>
          <p:nvPr>
            <p:ph type="sldNum" sz="quarter" idx="11"/>
          </p:nvPr>
        </p:nvSpPr>
        <p:spPr>
          <a:prstGeom prst="rect">
            <a:avLst/>
          </a:prstGeom>
        </p:spPr>
        <p:txBody>
          <a:bodyPr/>
          <a:lstStyle/>
          <a:p>
            <a:fld id="{2D80C5C9-96E0-47EC-B500-37C5FE284639}" type="slidenum">
              <a:rPr lang="en-US" smtClean="0">
                <a:solidFill>
                  <a:srgbClr val="000000"/>
                </a:solidFill>
              </a:rPr>
              <a:pPr/>
              <a:t>11</a:t>
            </a:fld>
            <a:endParaRPr lang="en-US" dirty="0">
              <a:solidFill>
                <a:srgbClr val="000000"/>
              </a:solidFill>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640080" y="1075944"/>
            <a:ext cx="8046720" cy="4876800"/>
          </a:xfrm>
          <a:prstGeom prst="rect">
            <a:avLst/>
          </a:prstGeom>
        </p:spPr>
      </p:pic>
    </p:spTree>
    <p:extLst>
      <p:ext uri="{BB962C8B-B14F-4D97-AF65-F5344CB8AC3E}">
        <p14:creationId xmlns:p14="http://schemas.microsoft.com/office/powerpoint/2010/main" val="3053811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7"/>
          <p:cNvSpPr>
            <a:spLocks noGrp="1" noChangeArrowheads="1"/>
          </p:cNvSpPr>
          <p:nvPr>
            <p:ph type="title"/>
          </p:nvPr>
        </p:nvSpPr>
        <p:spPr>
          <a:xfrm>
            <a:off x="493059" y="158044"/>
            <a:ext cx="8483445" cy="521775"/>
          </a:xfrm>
          <a:prstGeom prst="rect">
            <a:avLst/>
          </a:prstGeom>
        </p:spPr>
        <p:txBody>
          <a:bodyPr/>
          <a:lstStyle/>
          <a:p>
            <a:pPr eaLnBrk="1" hangingPunct="1"/>
            <a:r>
              <a:rPr lang="en-US" sz="2400" dirty="0" smtClean="0"/>
              <a:t>EIA’s organization structure</a:t>
            </a:r>
          </a:p>
        </p:txBody>
      </p:sp>
      <p:sp>
        <p:nvSpPr>
          <p:cNvPr id="3074" name="Slide Number Placeholder 1"/>
          <p:cNvSpPr>
            <a:spLocks noGrp="1"/>
          </p:cNvSpPr>
          <p:nvPr>
            <p:ph type="sldNum" sz="quarter" idx="10"/>
          </p:nvPr>
        </p:nvSpPr>
        <p:spPr bwMode="auto">
          <a:noFill/>
          <a:ln>
            <a:miter lim="800000"/>
            <a:headEnd/>
            <a:tailEnd/>
          </a:ln>
        </p:spPr>
        <p:txBody>
          <a:bodyPr/>
          <a:lstStyle/>
          <a:p>
            <a:fld id="{FE3552AF-07D2-4418-89F1-719B71AB4B32}" type="slidenum">
              <a:rPr lang="en-US">
                <a:latin typeface="Arial" pitchFamily="34" charset="0"/>
              </a:rPr>
              <a:pPr/>
              <a:t>12</a:t>
            </a:fld>
            <a:endParaRPr lang="en-US" dirty="0">
              <a:latin typeface="Arial" pitchFamily="34" charset="0"/>
            </a:endParaRPr>
          </a:p>
        </p:txBody>
      </p:sp>
      <p:sp>
        <p:nvSpPr>
          <p:cNvPr id="3077" name="_s1126"/>
          <p:cNvSpPr>
            <a:spLocks noChangeArrowheads="1"/>
          </p:cNvSpPr>
          <p:nvPr/>
        </p:nvSpPr>
        <p:spPr bwMode="auto">
          <a:xfrm>
            <a:off x="6810375" y="2201863"/>
            <a:ext cx="2181225" cy="803275"/>
          </a:xfrm>
          <a:prstGeom prst="rect">
            <a:avLst/>
          </a:prstGeom>
          <a:solidFill>
            <a:srgbClr val="0070C0">
              <a:alpha val="90000"/>
            </a:srgbClr>
          </a:solidFill>
          <a:ln w="9525">
            <a:solidFill>
              <a:srgbClr val="000000"/>
            </a:solidFill>
            <a:miter lim="800000"/>
            <a:headEnd/>
            <a:tailEnd/>
          </a:ln>
          <a:scene3d>
            <a:camera prst="orthographicFront"/>
            <a:lightRig rig="threePt" dir="t"/>
          </a:scene3d>
          <a:sp3d>
            <a:bevelT/>
          </a:sp3d>
        </p:spPr>
        <p:txBody>
          <a:bodyPr lIns="0" tIns="0" rIns="0" bIns="0" anchor="ctr"/>
          <a:lstStyle/>
          <a:p>
            <a:pPr algn="ctr" eaLnBrk="0" hangingPunct="0">
              <a:lnSpc>
                <a:spcPct val="90000"/>
              </a:lnSpc>
            </a:pPr>
            <a:r>
              <a:rPr lang="en-US" sz="1600" b="1" i="0" dirty="0">
                <a:solidFill>
                  <a:schemeClr val="bg1"/>
                </a:solidFill>
                <a:latin typeface="Arial Narrow" pitchFamily="34" charset="0"/>
              </a:rPr>
              <a:t>Assistant Administrator</a:t>
            </a:r>
          </a:p>
          <a:p>
            <a:pPr algn="ctr" eaLnBrk="0" hangingPunct="0">
              <a:lnSpc>
                <a:spcPct val="90000"/>
              </a:lnSpc>
            </a:pPr>
            <a:r>
              <a:rPr lang="en-US" sz="1600" b="1" i="0" dirty="0">
                <a:solidFill>
                  <a:schemeClr val="bg1"/>
                </a:solidFill>
                <a:latin typeface="Arial Narrow" pitchFamily="34" charset="0"/>
              </a:rPr>
              <a:t>for </a:t>
            </a:r>
            <a:r>
              <a:rPr lang="en-US" sz="1600" b="1" i="0" dirty="0" smtClean="0">
                <a:solidFill>
                  <a:schemeClr val="bg1"/>
                </a:solidFill>
                <a:latin typeface="Arial Narrow" pitchFamily="34" charset="0"/>
              </a:rPr>
              <a:t>Resource </a:t>
            </a:r>
            <a:r>
              <a:rPr lang="en-US" sz="1600" b="1" i="0" dirty="0">
                <a:solidFill>
                  <a:schemeClr val="bg1"/>
                </a:solidFill>
                <a:latin typeface="Arial Narrow" pitchFamily="34" charset="0"/>
              </a:rPr>
              <a:t>and Technology Management</a:t>
            </a:r>
            <a:endParaRPr lang="en-US" sz="1800" b="1" i="0" dirty="0">
              <a:solidFill>
                <a:schemeClr val="bg1"/>
              </a:solidFill>
            </a:endParaRPr>
          </a:p>
        </p:txBody>
      </p:sp>
      <p:sp>
        <p:nvSpPr>
          <p:cNvPr id="3078" name="_s1126"/>
          <p:cNvSpPr>
            <a:spLocks noChangeArrowheads="1"/>
          </p:cNvSpPr>
          <p:nvPr/>
        </p:nvSpPr>
        <p:spPr bwMode="auto">
          <a:xfrm>
            <a:off x="4695825" y="2205038"/>
            <a:ext cx="1997075" cy="793750"/>
          </a:xfrm>
          <a:prstGeom prst="rect">
            <a:avLst/>
          </a:prstGeom>
          <a:solidFill>
            <a:srgbClr val="0070C0">
              <a:alpha val="90000"/>
            </a:srgbClr>
          </a:solidFill>
          <a:ln w="9525">
            <a:solidFill>
              <a:srgbClr val="000000"/>
            </a:solidFill>
            <a:miter lim="800000"/>
            <a:headEnd/>
            <a:tailEnd/>
          </a:ln>
          <a:scene3d>
            <a:camera prst="orthographicFront"/>
            <a:lightRig rig="threePt" dir="t"/>
          </a:scene3d>
          <a:sp3d>
            <a:bevelT/>
          </a:sp3d>
        </p:spPr>
        <p:txBody>
          <a:bodyPr lIns="0" tIns="0" rIns="0" bIns="0" anchor="ctr"/>
          <a:lstStyle/>
          <a:p>
            <a:pPr algn="ctr" eaLnBrk="0" hangingPunct="0"/>
            <a:r>
              <a:rPr lang="en-US" sz="1600" b="1" i="0" dirty="0">
                <a:solidFill>
                  <a:schemeClr val="bg1"/>
                </a:solidFill>
                <a:latin typeface="Arial Narrow" pitchFamily="34" charset="0"/>
              </a:rPr>
              <a:t>Assistant Administrator</a:t>
            </a:r>
          </a:p>
          <a:p>
            <a:pPr algn="ctr" eaLnBrk="0" hangingPunct="0"/>
            <a:r>
              <a:rPr lang="en-US" sz="1600" b="1" i="0" dirty="0">
                <a:solidFill>
                  <a:schemeClr val="bg1"/>
                </a:solidFill>
                <a:latin typeface="Arial Narrow" pitchFamily="34" charset="0"/>
              </a:rPr>
              <a:t>for Communications</a:t>
            </a:r>
            <a:endParaRPr lang="en-US" sz="1800" b="1" i="0" dirty="0">
              <a:solidFill>
                <a:schemeClr val="bg1"/>
              </a:solidFill>
            </a:endParaRPr>
          </a:p>
        </p:txBody>
      </p:sp>
      <p:sp>
        <p:nvSpPr>
          <p:cNvPr id="3079" name="_s1410"/>
          <p:cNvSpPr>
            <a:spLocks noChangeArrowheads="1"/>
          </p:cNvSpPr>
          <p:nvPr/>
        </p:nvSpPr>
        <p:spPr bwMode="auto">
          <a:xfrm>
            <a:off x="3136900" y="1222745"/>
            <a:ext cx="2881313" cy="910856"/>
          </a:xfrm>
          <a:prstGeom prst="rect">
            <a:avLst/>
          </a:prstGeom>
          <a:solidFill>
            <a:srgbClr val="0070C0"/>
          </a:solidFill>
          <a:ln w="9525">
            <a:solidFill>
              <a:srgbClr val="000000"/>
            </a:solidFill>
            <a:miter lim="800000"/>
            <a:headEnd/>
            <a:tailEnd/>
          </a:ln>
          <a:scene3d>
            <a:camera prst="orthographicFront"/>
            <a:lightRig rig="threePt" dir="t"/>
          </a:scene3d>
          <a:sp3d>
            <a:bevelT/>
          </a:sp3d>
        </p:spPr>
        <p:txBody>
          <a:bodyPr lIns="0" tIns="0" rIns="0" bIns="0" anchor="ctr"/>
          <a:lstStyle/>
          <a:p>
            <a:pPr algn="ctr" eaLnBrk="0" hangingPunct="0">
              <a:lnSpc>
                <a:spcPct val="50000"/>
              </a:lnSpc>
              <a:spcBef>
                <a:spcPct val="50000"/>
              </a:spcBef>
            </a:pPr>
            <a:r>
              <a:rPr lang="en-US" b="1" i="0" dirty="0" smtClean="0">
                <a:solidFill>
                  <a:schemeClr val="bg1"/>
                </a:solidFill>
                <a:latin typeface="Arial Narrow" pitchFamily="34" charset="0"/>
              </a:rPr>
              <a:t>EIA Administrator</a:t>
            </a:r>
            <a:endParaRPr lang="en-US" b="1" i="0" dirty="0">
              <a:solidFill>
                <a:schemeClr val="bg1"/>
              </a:solidFill>
              <a:latin typeface="Arial Narrow" pitchFamily="34" charset="0"/>
            </a:endParaRPr>
          </a:p>
          <a:p>
            <a:pPr algn="ctr" eaLnBrk="0" hangingPunct="0"/>
            <a:r>
              <a:rPr lang="en-US" b="1" i="0" dirty="0">
                <a:solidFill>
                  <a:schemeClr val="bg1"/>
                </a:solidFill>
                <a:latin typeface="Arial Narrow" pitchFamily="34" charset="0"/>
              </a:rPr>
              <a:t>Deputy Administrator</a:t>
            </a:r>
            <a:endParaRPr lang="en-US" b="1" i="0" dirty="0">
              <a:solidFill>
                <a:schemeClr val="bg1"/>
              </a:solidFill>
            </a:endParaRPr>
          </a:p>
        </p:txBody>
      </p:sp>
      <p:sp>
        <p:nvSpPr>
          <p:cNvPr id="3080" name="_s1445"/>
          <p:cNvSpPr>
            <a:spLocks noChangeArrowheads="1"/>
          </p:cNvSpPr>
          <p:nvPr/>
        </p:nvSpPr>
        <p:spPr bwMode="auto">
          <a:xfrm>
            <a:off x="276225" y="4032250"/>
            <a:ext cx="2032000" cy="485776"/>
          </a:xfrm>
          <a:prstGeom prst="rect">
            <a:avLst/>
          </a:prstGeom>
          <a:solidFill>
            <a:srgbClr val="99CCFF">
              <a:alpha val="56000"/>
            </a:srgbClr>
          </a:solidFill>
          <a:ln w="9525">
            <a:solidFill>
              <a:srgbClr val="000000"/>
            </a:solidFill>
            <a:miter lim="800000"/>
            <a:headEnd/>
            <a:tailEnd/>
          </a:ln>
        </p:spPr>
        <p:txBody>
          <a:bodyPr lIns="0" tIns="0" rIns="0" bIns="0" anchor="ctr"/>
          <a:lstStyle/>
          <a:p>
            <a:pPr algn="ctr" eaLnBrk="0" hangingPunct="0"/>
            <a:r>
              <a:rPr lang="en-US" sz="1200" i="0" dirty="0">
                <a:solidFill>
                  <a:schemeClr val="tx1"/>
                </a:solidFill>
                <a:latin typeface="Arial Narrow" pitchFamily="34" charset="0"/>
              </a:rPr>
              <a:t>Office of Electricity, Renewables, and Uranium Statistics</a:t>
            </a:r>
            <a:endParaRPr lang="en-US" sz="1200" i="0" dirty="0">
              <a:solidFill>
                <a:schemeClr val="tx1"/>
              </a:solidFill>
            </a:endParaRPr>
          </a:p>
        </p:txBody>
      </p:sp>
      <p:sp>
        <p:nvSpPr>
          <p:cNvPr id="3081" name="_s1593"/>
          <p:cNvSpPr>
            <a:spLocks noChangeArrowheads="1"/>
          </p:cNvSpPr>
          <p:nvPr/>
        </p:nvSpPr>
        <p:spPr bwMode="auto">
          <a:xfrm>
            <a:off x="285750" y="5105400"/>
            <a:ext cx="2012950" cy="427038"/>
          </a:xfrm>
          <a:prstGeom prst="rect">
            <a:avLst/>
          </a:prstGeom>
          <a:solidFill>
            <a:srgbClr val="99CCFF">
              <a:alpha val="56000"/>
            </a:srgbClr>
          </a:solidFill>
          <a:ln w="9525">
            <a:solidFill>
              <a:srgbClr val="000000"/>
            </a:solidFill>
            <a:miter lim="800000"/>
            <a:headEnd/>
            <a:tailEnd/>
          </a:ln>
        </p:spPr>
        <p:txBody>
          <a:bodyPr lIns="0" tIns="0" rIns="0" bIns="0" anchor="ctr"/>
          <a:lstStyle/>
          <a:p>
            <a:pPr algn="ctr" eaLnBrk="0" hangingPunct="0"/>
            <a:r>
              <a:rPr lang="en-US" sz="1200" i="0" dirty="0">
                <a:solidFill>
                  <a:schemeClr val="tx1"/>
                </a:solidFill>
                <a:latin typeface="Arial Narrow" pitchFamily="34" charset="0"/>
              </a:rPr>
              <a:t>Office of Petroleum and Biofuels Statistics</a:t>
            </a:r>
            <a:endParaRPr lang="en-US" sz="1200" i="0" dirty="0">
              <a:solidFill>
                <a:schemeClr val="tx1"/>
              </a:solidFill>
            </a:endParaRPr>
          </a:p>
        </p:txBody>
      </p:sp>
      <p:sp>
        <p:nvSpPr>
          <p:cNvPr id="3082" name="_s1663"/>
          <p:cNvSpPr>
            <a:spLocks noChangeArrowheads="1"/>
          </p:cNvSpPr>
          <p:nvPr/>
        </p:nvSpPr>
        <p:spPr bwMode="auto">
          <a:xfrm>
            <a:off x="247650" y="3081338"/>
            <a:ext cx="2066925" cy="400050"/>
          </a:xfrm>
          <a:prstGeom prst="rect">
            <a:avLst/>
          </a:prstGeom>
          <a:solidFill>
            <a:srgbClr val="99CCFF">
              <a:alpha val="56000"/>
            </a:srgbClr>
          </a:solidFill>
          <a:ln w="9525">
            <a:solidFill>
              <a:schemeClr val="tx1"/>
            </a:solidFill>
            <a:miter lim="800000"/>
            <a:headEnd/>
            <a:tailEnd/>
          </a:ln>
        </p:spPr>
        <p:txBody>
          <a:bodyPr lIns="0" tIns="0" rIns="0" bIns="0" anchor="ctr"/>
          <a:lstStyle/>
          <a:p>
            <a:pPr algn="ctr" eaLnBrk="0" hangingPunct="0"/>
            <a:r>
              <a:rPr lang="en-US" sz="1200" i="0" dirty="0">
                <a:solidFill>
                  <a:schemeClr val="tx1"/>
                </a:solidFill>
                <a:latin typeface="Arial Narrow" pitchFamily="34" charset="0"/>
              </a:rPr>
              <a:t>Office of Survey Development and Statistical Integration</a:t>
            </a:r>
            <a:endParaRPr lang="en-US" sz="1200" i="0" dirty="0">
              <a:solidFill>
                <a:schemeClr val="tx1"/>
              </a:solidFill>
            </a:endParaRPr>
          </a:p>
        </p:txBody>
      </p:sp>
      <p:sp>
        <p:nvSpPr>
          <p:cNvPr id="3083" name="_s1712"/>
          <p:cNvSpPr>
            <a:spLocks noChangeArrowheads="1"/>
          </p:cNvSpPr>
          <p:nvPr/>
        </p:nvSpPr>
        <p:spPr bwMode="auto">
          <a:xfrm>
            <a:off x="2498725" y="2198688"/>
            <a:ext cx="2058988" cy="835025"/>
          </a:xfrm>
          <a:prstGeom prst="rect">
            <a:avLst/>
          </a:prstGeom>
          <a:solidFill>
            <a:srgbClr val="0070C0">
              <a:alpha val="90000"/>
            </a:srgbClr>
          </a:solidFill>
          <a:ln w="9525">
            <a:solidFill>
              <a:srgbClr val="000000"/>
            </a:solidFill>
            <a:miter lim="800000"/>
            <a:headEnd/>
            <a:tailEnd/>
          </a:ln>
          <a:scene3d>
            <a:camera prst="orthographicFront"/>
            <a:lightRig rig="threePt" dir="t"/>
          </a:scene3d>
          <a:sp3d>
            <a:bevelT/>
          </a:sp3d>
        </p:spPr>
        <p:txBody>
          <a:bodyPr lIns="0" tIns="0" rIns="0" bIns="0" anchor="ctr"/>
          <a:lstStyle/>
          <a:p>
            <a:pPr algn="ctr" eaLnBrk="0" hangingPunct="0"/>
            <a:r>
              <a:rPr lang="en-US" sz="1600" b="1" i="0" dirty="0">
                <a:solidFill>
                  <a:schemeClr val="bg1"/>
                </a:solidFill>
                <a:latin typeface="Arial Narrow" pitchFamily="34" charset="0"/>
              </a:rPr>
              <a:t>Assistant Administrator</a:t>
            </a:r>
          </a:p>
          <a:p>
            <a:pPr algn="ctr" eaLnBrk="0" hangingPunct="0"/>
            <a:r>
              <a:rPr lang="en-US" sz="1600" b="1" i="0" dirty="0">
                <a:solidFill>
                  <a:schemeClr val="bg1"/>
                </a:solidFill>
                <a:latin typeface="Arial Narrow" pitchFamily="34" charset="0"/>
              </a:rPr>
              <a:t>for Energy Analysis</a:t>
            </a:r>
            <a:endParaRPr lang="en-US" sz="1800" b="1" i="0" dirty="0">
              <a:solidFill>
                <a:schemeClr val="bg1"/>
              </a:solidFill>
            </a:endParaRPr>
          </a:p>
        </p:txBody>
      </p:sp>
      <p:sp>
        <p:nvSpPr>
          <p:cNvPr id="3084" name="_s1741"/>
          <p:cNvSpPr>
            <a:spLocks noChangeArrowheads="1"/>
          </p:cNvSpPr>
          <p:nvPr/>
        </p:nvSpPr>
        <p:spPr bwMode="auto">
          <a:xfrm>
            <a:off x="233363" y="2189163"/>
            <a:ext cx="2100262" cy="835025"/>
          </a:xfrm>
          <a:prstGeom prst="rect">
            <a:avLst/>
          </a:prstGeom>
          <a:solidFill>
            <a:srgbClr val="0070C0">
              <a:alpha val="90000"/>
            </a:srgbClr>
          </a:solidFill>
          <a:ln w="9525">
            <a:solidFill>
              <a:srgbClr val="000000"/>
            </a:solidFill>
            <a:miter lim="800000"/>
            <a:headEnd/>
            <a:tailEnd/>
          </a:ln>
          <a:scene3d>
            <a:camera prst="orthographicFront"/>
            <a:lightRig rig="threePt" dir="t"/>
          </a:scene3d>
          <a:sp3d>
            <a:bevelT/>
          </a:sp3d>
        </p:spPr>
        <p:txBody>
          <a:bodyPr lIns="0" tIns="0" rIns="0" bIns="0" anchor="ctr"/>
          <a:lstStyle/>
          <a:p>
            <a:pPr algn="ctr" eaLnBrk="0" hangingPunct="0"/>
            <a:r>
              <a:rPr lang="en-US" sz="1600" b="1" i="0" dirty="0">
                <a:solidFill>
                  <a:schemeClr val="bg1"/>
                </a:solidFill>
                <a:latin typeface="Arial Narrow" pitchFamily="34" charset="0"/>
              </a:rPr>
              <a:t>Assistant Administrator</a:t>
            </a:r>
          </a:p>
          <a:p>
            <a:pPr algn="ctr" eaLnBrk="0" hangingPunct="0"/>
            <a:r>
              <a:rPr lang="en-US" sz="1600" b="1" i="0" dirty="0">
                <a:solidFill>
                  <a:schemeClr val="bg1"/>
                </a:solidFill>
                <a:latin typeface="Arial Narrow" pitchFamily="34" charset="0"/>
              </a:rPr>
              <a:t>for Energy Statistics</a:t>
            </a:r>
            <a:endParaRPr lang="en-US" sz="1800" b="1" i="0" dirty="0">
              <a:solidFill>
                <a:schemeClr val="bg1"/>
              </a:solidFill>
            </a:endParaRPr>
          </a:p>
        </p:txBody>
      </p:sp>
      <p:sp>
        <p:nvSpPr>
          <p:cNvPr id="3085" name="_s1445"/>
          <p:cNvSpPr>
            <a:spLocks noChangeArrowheads="1"/>
          </p:cNvSpPr>
          <p:nvPr/>
        </p:nvSpPr>
        <p:spPr bwMode="auto">
          <a:xfrm>
            <a:off x="2514600" y="4609371"/>
            <a:ext cx="2032000" cy="403225"/>
          </a:xfrm>
          <a:prstGeom prst="rect">
            <a:avLst/>
          </a:prstGeom>
          <a:solidFill>
            <a:srgbClr val="99CCFF">
              <a:alpha val="56000"/>
            </a:srgbClr>
          </a:solidFill>
          <a:ln w="9525">
            <a:solidFill>
              <a:srgbClr val="000000"/>
            </a:solidFill>
            <a:miter lim="800000"/>
            <a:headEnd/>
            <a:tailEnd/>
          </a:ln>
        </p:spPr>
        <p:txBody>
          <a:bodyPr lIns="0" tIns="0" rIns="0" bIns="0" anchor="ctr"/>
          <a:lstStyle/>
          <a:p>
            <a:pPr algn="ctr" eaLnBrk="0" hangingPunct="0"/>
            <a:r>
              <a:rPr lang="en-US" sz="1200" i="0" dirty="0">
                <a:solidFill>
                  <a:schemeClr val="tx1"/>
                </a:solidFill>
                <a:latin typeface="Arial Narrow" pitchFamily="34" charset="0"/>
              </a:rPr>
              <a:t>Office of Electricity, Coal, Nuclear, and Renewables Analysis </a:t>
            </a:r>
            <a:endParaRPr lang="en-US" sz="1200" i="0" dirty="0">
              <a:solidFill>
                <a:schemeClr val="tx1"/>
              </a:solidFill>
            </a:endParaRPr>
          </a:p>
        </p:txBody>
      </p:sp>
      <p:sp>
        <p:nvSpPr>
          <p:cNvPr id="3086" name="_s1474"/>
          <p:cNvSpPr>
            <a:spLocks noChangeArrowheads="1"/>
          </p:cNvSpPr>
          <p:nvPr/>
        </p:nvSpPr>
        <p:spPr bwMode="auto">
          <a:xfrm>
            <a:off x="2524125" y="5071165"/>
            <a:ext cx="2005013" cy="483498"/>
          </a:xfrm>
          <a:prstGeom prst="rect">
            <a:avLst/>
          </a:prstGeom>
          <a:solidFill>
            <a:srgbClr val="99CCFF">
              <a:alpha val="56000"/>
            </a:srgbClr>
          </a:solidFill>
          <a:ln w="9525">
            <a:solidFill>
              <a:srgbClr val="000000"/>
            </a:solidFill>
            <a:miter lim="800000"/>
            <a:headEnd/>
            <a:tailEnd/>
          </a:ln>
        </p:spPr>
        <p:txBody>
          <a:bodyPr lIns="0" tIns="0" rIns="0" bIns="0" anchor="ctr"/>
          <a:lstStyle/>
          <a:p>
            <a:pPr algn="ctr" eaLnBrk="0" hangingPunct="0"/>
            <a:r>
              <a:rPr lang="en-US" sz="1200" i="0" dirty="0">
                <a:solidFill>
                  <a:schemeClr val="tx1"/>
                </a:solidFill>
                <a:latin typeface="Arial Narrow" pitchFamily="34" charset="0"/>
              </a:rPr>
              <a:t>Office of Integrated and International Energy Analysis</a:t>
            </a:r>
            <a:endParaRPr lang="en-US" sz="1200" i="0" dirty="0">
              <a:solidFill>
                <a:schemeClr val="tx1"/>
              </a:solidFill>
            </a:endParaRPr>
          </a:p>
        </p:txBody>
      </p:sp>
      <p:sp>
        <p:nvSpPr>
          <p:cNvPr id="3087" name="_s1593"/>
          <p:cNvSpPr>
            <a:spLocks noChangeArrowheads="1"/>
          </p:cNvSpPr>
          <p:nvPr/>
        </p:nvSpPr>
        <p:spPr bwMode="auto">
          <a:xfrm>
            <a:off x="2514600" y="4067176"/>
            <a:ext cx="2032000" cy="466725"/>
          </a:xfrm>
          <a:prstGeom prst="rect">
            <a:avLst/>
          </a:prstGeom>
          <a:solidFill>
            <a:srgbClr val="99CCFF">
              <a:alpha val="56000"/>
            </a:srgbClr>
          </a:solidFill>
          <a:ln w="9525">
            <a:solidFill>
              <a:srgbClr val="000000"/>
            </a:solidFill>
            <a:miter lim="800000"/>
            <a:headEnd/>
            <a:tailEnd/>
          </a:ln>
        </p:spPr>
        <p:txBody>
          <a:bodyPr lIns="0" tIns="0" rIns="0" bIns="0" anchor="ctr"/>
          <a:lstStyle/>
          <a:p>
            <a:pPr algn="ctr" eaLnBrk="0" hangingPunct="0"/>
            <a:r>
              <a:rPr lang="en-US" sz="1200" i="0" dirty="0">
                <a:solidFill>
                  <a:schemeClr val="tx1"/>
                </a:solidFill>
                <a:latin typeface="Arial Narrow" pitchFamily="34" charset="0"/>
              </a:rPr>
              <a:t>Office of Petroleum, </a:t>
            </a:r>
            <a:r>
              <a:rPr lang="en-US" sz="1200" i="0" dirty="0" smtClean="0">
                <a:solidFill>
                  <a:schemeClr val="tx1"/>
                </a:solidFill>
                <a:latin typeface="Arial Narrow" pitchFamily="34" charset="0"/>
              </a:rPr>
              <a:t>Natural Gas</a:t>
            </a:r>
            <a:r>
              <a:rPr lang="en-US" sz="1200" i="0" dirty="0">
                <a:solidFill>
                  <a:schemeClr val="tx1"/>
                </a:solidFill>
                <a:latin typeface="Arial Narrow" pitchFamily="34" charset="0"/>
              </a:rPr>
              <a:t>, and Biofuels Analysis</a:t>
            </a:r>
            <a:endParaRPr lang="en-US" sz="1200" i="0" dirty="0">
              <a:solidFill>
                <a:schemeClr val="tx1"/>
              </a:solidFill>
            </a:endParaRPr>
          </a:p>
        </p:txBody>
      </p:sp>
      <p:sp>
        <p:nvSpPr>
          <p:cNvPr id="3088" name="_s1663"/>
          <p:cNvSpPr>
            <a:spLocks noChangeArrowheads="1"/>
          </p:cNvSpPr>
          <p:nvPr/>
        </p:nvSpPr>
        <p:spPr bwMode="auto">
          <a:xfrm>
            <a:off x="2505075" y="3100388"/>
            <a:ext cx="2032000" cy="400050"/>
          </a:xfrm>
          <a:prstGeom prst="rect">
            <a:avLst/>
          </a:prstGeom>
          <a:solidFill>
            <a:srgbClr val="99CCFF">
              <a:alpha val="56000"/>
            </a:srgbClr>
          </a:solidFill>
          <a:ln w="9525">
            <a:solidFill>
              <a:srgbClr val="000000"/>
            </a:solidFill>
            <a:miter lim="800000"/>
            <a:headEnd/>
            <a:tailEnd/>
          </a:ln>
        </p:spPr>
        <p:txBody>
          <a:bodyPr lIns="0" tIns="0" rIns="0" bIns="0" anchor="ctr"/>
          <a:lstStyle/>
          <a:p>
            <a:pPr algn="ctr" eaLnBrk="0" hangingPunct="0"/>
            <a:r>
              <a:rPr lang="en-US" sz="1200" i="0" dirty="0">
                <a:solidFill>
                  <a:schemeClr val="tx1"/>
                </a:solidFill>
                <a:latin typeface="Arial Narrow" pitchFamily="34" charset="0"/>
              </a:rPr>
              <a:t>Office of Energy Markets and Financial Analysis</a:t>
            </a:r>
            <a:endParaRPr lang="en-US" sz="1200" i="0" dirty="0">
              <a:solidFill>
                <a:schemeClr val="tx1"/>
              </a:solidFill>
            </a:endParaRPr>
          </a:p>
        </p:txBody>
      </p:sp>
      <p:sp>
        <p:nvSpPr>
          <p:cNvPr id="3089" name="_s1445"/>
          <p:cNvSpPr>
            <a:spLocks noChangeArrowheads="1"/>
          </p:cNvSpPr>
          <p:nvPr/>
        </p:nvSpPr>
        <p:spPr bwMode="auto">
          <a:xfrm>
            <a:off x="4724400" y="3117850"/>
            <a:ext cx="1974850" cy="387350"/>
          </a:xfrm>
          <a:prstGeom prst="rect">
            <a:avLst/>
          </a:prstGeom>
          <a:solidFill>
            <a:srgbClr val="99CCFF">
              <a:alpha val="56000"/>
            </a:srgbClr>
          </a:solidFill>
          <a:ln w="9525">
            <a:solidFill>
              <a:srgbClr val="000000"/>
            </a:solidFill>
            <a:miter lim="800000"/>
            <a:headEnd/>
            <a:tailEnd/>
          </a:ln>
        </p:spPr>
        <p:txBody>
          <a:bodyPr lIns="0" tIns="0" rIns="0" bIns="0" anchor="ctr"/>
          <a:lstStyle/>
          <a:p>
            <a:pPr algn="ctr" eaLnBrk="0" hangingPunct="0"/>
            <a:r>
              <a:rPr lang="en-US" sz="1200" i="0" dirty="0">
                <a:solidFill>
                  <a:schemeClr val="tx1"/>
                </a:solidFill>
                <a:latin typeface="Arial Narrow" pitchFamily="34" charset="0"/>
              </a:rPr>
              <a:t>Office of Communications</a:t>
            </a:r>
          </a:p>
          <a:p>
            <a:pPr algn="ctr" eaLnBrk="0" hangingPunct="0"/>
            <a:r>
              <a:rPr lang="en-US" sz="1200" i="0" dirty="0">
                <a:solidFill>
                  <a:schemeClr val="tx1"/>
                </a:solidFill>
                <a:latin typeface="Arial Narrow" pitchFamily="34" charset="0"/>
              </a:rPr>
              <a:t>and Outreach</a:t>
            </a:r>
            <a:endParaRPr lang="en-US" sz="1200" i="0" dirty="0">
              <a:solidFill>
                <a:schemeClr val="tx1"/>
              </a:solidFill>
            </a:endParaRPr>
          </a:p>
        </p:txBody>
      </p:sp>
      <p:sp>
        <p:nvSpPr>
          <p:cNvPr id="3090" name="_s1663"/>
          <p:cNvSpPr>
            <a:spLocks noChangeArrowheads="1"/>
          </p:cNvSpPr>
          <p:nvPr/>
        </p:nvSpPr>
        <p:spPr bwMode="auto">
          <a:xfrm>
            <a:off x="4724400" y="3576638"/>
            <a:ext cx="1974850" cy="427037"/>
          </a:xfrm>
          <a:prstGeom prst="rect">
            <a:avLst/>
          </a:prstGeom>
          <a:solidFill>
            <a:srgbClr val="99CCFF">
              <a:alpha val="56000"/>
            </a:srgbClr>
          </a:solidFill>
          <a:ln w="9525">
            <a:solidFill>
              <a:srgbClr val="000000"/>
            </a:solidFill>
            <a:miter lim="800000"/>
            <a:headEnd/>
            <a:tailEnd/>
          </a:ln>
        </p:spPr>
        <p:txBody>
          <a:bodyPr lIns="0" tIns="0" rIns="0" bIns="0" anchor="ctr"/>
          <a:lstStyle/>
          <a:p>
            <a:pPr algn="ctr" eaLnBrk="0" hangingPunct="0"/>
            <a:r>
              <a:rPr lang="en-US" sz="1200" i="0" dirty="0">
                <a:solidFill>
                  <a:schemeClr val="tx1"/>
                </a:solidFill>
                <a:latin typeface="Arial Narrow" pitchFamily="34" charset="0"/>
              </a:rPr>
              <a:t>Office of Web Management</a:t>
            </a:r>
            <a:endParaRPr lang="en-US" sz="1200" i="0" dirty="0">
              <a:solidFill>
                <a:schemeClr val="tx1"/>
              </a:solidFill>
            </a:endParaRPr>
          </a:p>
        </p:txBody>
      </p:sp>
      <p:sp>
        <p:nvSpPr>
          <p:cNvPr id="3091" name="_s1445"/>
          <p:cNvSpPr>
            <a:spLocks noChangeArrowheads="1"/>
          </p:cNvSpPr>
          <p:nvPr/>
        </p:nvSpPr>
        <p:spPr bwMode="auto">
          <a:xfrm>
            <a:off x="6829425" y="3548063"/>
            <a:ext cx="2155825" cy="427037"/>
          </a:xfrm>
          <a:prstGeom prst="rect">
            <a:avLst/>
          </a:prstGeom>
          <a:solidFill>
            <a:srgbClr val="99CCFF">
              <a:alpha val="56000"/>
            </a:srgbClr>
          </a:solidFill>
          <a:ln w="9525">
            <a:solidFill>
              <a:srgbClr val="000000"/>
            </a:solidFill>
            <a:miter lim="800000"/>
            <a:headEnd/>
            <a:tailEnd/>
          </a:ln>
        </p:spPr>
        <p:txBody>
          <a:bodyPr lIns="0" tIns="0" rIns="0" bIns="0" anchor="ctr"/>
          <a:lstStyle/>
          <a:p>
            <a:pPr algn="ctr" eaLnBrk="0" hangingPunct="0"/>
            <a:r>
              <a:rPr lang="en-US" sz="1200" i="0" dirty="0">
                <a:solidFill>
                  <a:schemeClr val="tx1"/>
                </a:solidFill>
                <a:latin typeface="Arial Narrow" pitchFamily="34" charset="0"/>
              </a:rPr>
              <a:t>Office of Information Technology</a:t>
            </a:r>
            <a:endParaRPr lang="en-US" sz="1200" i="0" dirty="0">
              <a:solidFill>
                <a:schemeClr val="tx1"/>
              </a:solidFill>
            </a:endParaRPr>
          </a:p>
        </p:txBody>
      </p:sp>
      <p:sp>
        <p:nvSpPr>
          <p:cNvPr id="3092" name="_s1663"/>
          <p:cNvSpPr>
            <a:spLocks noChangeArrowheads="1"/>
          </p:cNvSpPr>
          <p:nvPr/>
        </p:nvSpPr>
        <p:spPr bwMode="auto">
          <a:xfrm>
            <a:off x="6829425" y="3062288"/>
            <a:ext cx="2155825" cy="407987"/>
          </a:xfrm>
          <a:prstGeom prst="rect">
            <a:avLst/>
          </a:prstGeom>
          <a:solidFill>
            <a:srgbClr val="99CCFF">
              <a:alpha val="56000"/>
            </a:srgbClr>
          </a:solidFill>
          <a:ln w="9525">
            <a:solidFill>
              <a:srgbClr val="000000"/>
            </a:solidFill>
            <a:miter lim="800000"/>
            <a:headEnd/>
            <a:tailEnd/>
          </a:ln>
        </p:spPr>
        <p:txBody>
          <a:bodyPr lIns="0" tIns="0" rIns="0" bIns="0" anchor="ctr"/>
          <a:lstStyle/>
          <a:p>
            <a:pPr algn="ctr" eaLnBrk="0" hangingPunct="0"/>
            <a:r>
              <a:rPr lang="en-US" sz="1200" i="0" dirty="0">
                <a:solidFill>
                  <a:schemeClr val="tx1"/>
                </a:solidFill>
                <a:latin typeface="Arial Narrow" pitchFamily="34" charset="0"/>
              </a:rPr>
              <a:t>Office of Employee Services</a:t>
            </a:r>
            <a:endParaRPr lang="en-US" sz="1200" i="0" dirty="0">
              <a:solidFill>
                <a:schemeClr val="tx1"/>
              </a:solidFill>
            </a:endParaRPr>
          </a:p>
        </p:txBody>
      </p:sp>
      <p:sp>
        <p:nvSpPr>
          <p:cNvPr id="3093" name="_s1445"/>
          <p:cNvSpPr>
            <a:spLocks noChangeArrowheads="1"/>
          </p:cNvSpPr>
          <p:nvPr/>
        </p:nvSpPr>
        <p:spPr bwMode="auto">
          <a:xfrm>
            <a:off x="285750" y="4576763"/>
            <a:ext cx="2012950" cy="433387"/>
          </a:xfrm>
          <a:prstGeom prst="rect">
            <a:avLst/>
          </a:prstGeom>
          <a:solidFill>
            <a:srgbClr val="99CCFF">
              <a:alpha val="56000"/>
            </a:srgbClr>
          </a:solidFill>
          <a:ln w="9525">
            <a:solidFill>
              <a:srgbClr val="000000"/>
            </a:solidFill>
            <a:miter lim="800000"/>
            <a:headEnd/>
            <a:tailEnd/>
          </a:ln>
        </p:spPr>
        <p:txBody>
          <a:bodyPr lIns="0" tIns="0" rIns="0" bIns="0" anchor="ctr"/>
          <a:lstStyle/>
          <a:p>
            <a:pPr algn="ctr" eaLnBrk="0" hangingPunct="0"/>
            <a:r>
              <a:rPr lang="en-US" sz="1200" i="0" dirty="0">
                <a:solidFill>
                  <a:schemeClr val="tx1"/>
                </a:solidFill>
                <a:latin typeface="Arial Narrow" pitchFamily="34" charset="0"/>
              </a:rPr>
              <a:t>Office of Oil, Gas, and Coal Supply Statistics</a:t>
            </a:r>
            <a:endParaRPr lang="en-US" sz="1200" i="0" dirty="0">
              <a:solidFill>
                <a:schemeClr val="tx1"/>
              </a:solidFill>
            </a:endParaRPr>
          </a:p>
        </p:txBody>
      </p:sp>
      <p:sp>
        <p:nvSpPr>
          <p:cNvPr id="3094" name="_s1474"/>
          <p:cNvSpPr>
            <a:spLocks noChangeArrowheads="1"/>
          </p:cNvSpPr>
          <p:nvPr/>
        </p:nvSpPr>
        <p:spPr bwMode="auto">
          <a:xfrm>
            <a:off x="247650" y="3548062"/>
            <a:ext cx="2039938" cy="417513"/>
          </a:xfrm>
          <a:prstGeom prst="rect">
            <a:avLst/>
          </a:prstGeom>
          <a:solidFill>
            <a:srgbClr val="99CCFF">
              <a:alpha val="56000"/>
            </a:srgbClr>
          </a:solidFill>
          <a:ln w="9525">
            <a:solidFill>
              <a:srgbClr val="000000"/>
            </a:solidFill>
            <a:miter lim="800000"/>
            <a:headEnd/>
            <a:tailEnd/>
          </a:ln>
        </p:spPr>
        <p:txBody>
          <a:bodyPr lIns="0" tIns="0" rIns="0" bIns="0" anchor="ctr"/>
          <a:lstStyle/>
          <a:p>
            <a:pPr algn="ctr" eaLnBrk="0" hangingPunct="0"/>
            <a:r>
              <a:rPr lang="en-US" sz="1200" i="0" dirty="0">
                <a:solidFill>
                  <a:schemeClr val="tx1"/>
                </a:solidFill>
                <a:latin typeface="Arial Narrow" pitchFamily="34" charset="0"/>
              </a:rPr>
              <a:t>Office of Energy Consumption and Efficiency Statistics</a:t>
            </a:r>
            <a:endParaRPr lang="en-US" sz="1200" i="0" dirty="0">
              <a:solidFill>
                <a:schemeClr val="tx1"/>
              </a:solidFill>
            </a:endParaRPr>
          </a:p>
        </p:txBody>
      </p:sp>
      <p:sp>
        <p:nvSpPr>
          <p:cNvPr id="3095" name="_s1474"/>
          <p:cNvSpPr>
            <a:spLocks noChangeArrowheads="1"/>
          </p:cNvSpPr>
          <p:nvPr/>
        </p:nvSpPr>
        <p:spPr bwMode="auto">
          <a:xfrm>
            <a:off x="2514600" y="3576639"/>
            <a:ext cx="2041525" cy="414336"/>
          </a:xfrm>
          <a:prstGeom prst="rect">
            <a:avLst/>
          </a:prstGeom>
          <a:solidFill>
            <a:srgbClr val="99CCFF">
              <a:alpha val="56000"/>
            </a:srgbClr>
          </a:solidFill>
          <a:ln w="9525">
            <a:solidFill>
              <a:srgbClr val="000000"/>
            </a:solidFill>
            <a:miter lim="800000"/>
            <a:headEnd/>
            <a:tailEnd/>
          </a:ln>
        </p:spPr>
        <p:txBody>
          <a:bodyPr lIns="0" tIns="0" rIns="0" bIns="0" anchor="ctr"/>
          <a:lstStyle/>
          <a:p>
            <a:pPr algn="ctr" eaLnBrk="0" hangingPunct="0"/>
            <a:r>
              <a:rPr lang="en-US" sz="1200" i="0" dirty="0">
                <a:solidFill>
                  <a:schemeClr val="tx1"/>
                </a:solidFill>
                <a:latin typeface="Arial Narrow" pitchFamily="34" charset="0"/>
              </a:rPr>
              <a:t>Office of Energy Consumption and Efficiency Analysis</a:t>
            </a:r>
            <a:endParaRPr lang="en-US" sz="1200" i="0" dirty="0">
              <a:solidFill>
                <a:schemeClr val="tx1"/>
              </a:solidFill>
            </a:endParaRPr>
          </a:p>
        </p:txBody>
      </p:sp>
      <p:sp>
        <p:nvSpPr>
          <p:cNvPr id="3096" name="_s1445"/>
          <p:cNvSpPr>
            <a:spLocks noChangeArrowheads="1"/>
          </p:cNvSpPr>
          <p:nvPr/>
        </p:nvSpPr>
        <p:spPr bwMode="auto">
          <a:xfrm>
            <a:off x="6829425" y="4071938"/>
            <a:ext cx="2155825" cy="455612"/>
          </a:xfrm>
          <a:prstGeom prst="rect">
            <a:avLst/>
          </a:prstGeom>
          <a:solidFill>
            <a:srgbClr val="99CCFF">
              <a:alpha val="56000"/>
            </a:srgbClr>
          </a:solidFill>
          <a:ln w="9525">
            <a:solidFill>
              <a:srgbClr val="000000"/>
            </a:solidFill>
            <a:miter lim="800000"/>
            <a:headEnd/>
            <a:tailEnd/>
          </a:ln>
        </p:spPr>
        <p:txBody>
          <a:bodyPr lIns="0" tIns="0" rIns="0" bIns="0" anchor="ctr"/>
          <a:lstStyle/>
          <a:p>
            <a:pPr algn="ctr" eaLnBrk="0" hangingPunct="0"/>
            <a:r>
              <a:rPr lang="en-US" sz="1200" i="0" dirty="0">
                <a:solidFill>
                  <a:schemeClr val="tx1"/>
                </a:solidFill>
                <a:latin typeface="Arial Narrow" pitchFamily="34" charset="0"/>
              </a:rPr>
              <a:t>Office of Planning, </a:t>
            </a:r>
            <a:r>
              <a:rPr lang="en-US" sz="1200" i="0" dirty="0" smtClean="0">
                <a:solidFill>
                  <a:schemeClr val="tx1"/>
                </a:solidFill>
                <a:latin typeface="Arial Narrow" pitchFamily="34" charset="0"/>
              </a:rPr>
              <a:t>Budget, </a:t>
            </a:r>
            <a:r>
              <a:rPr lang="en-US" sz="1200" i="0" dirty="0">
                <a:solidFill>
                  <a:schemeClr val="tx1"/>
                </a:solidFill>
                <a:latin typeface="Arial Narrow" pitchFamily="34" charset="0"/>
              </a:rPr>
              <a:t>Procurement, and Evaluation</a:t>
            </a:r>
            <a:endParaRPr lang="en-US" sz="1200" i="0" dirty="0">
              <a:solidFill>
                <a:schemeClr val="tx1"/>
              </a:solidFill>
            </a:endParaRPr>
          </a:p>
        </p:txBody>
      </p:sp>
      <p:sp>
        <p:nvSpPr>
          <p:cNvPr id="3097" name="_s1593"/>
          <p:cNvSpPr>
            <a:spLocks noChangeArrowheads="1"/>
          </p:cNvSpPr>
          <p:nvPr/>
        </p:nvSpPr>
        <p:spPr bwMode="auto">
          <a:xfrm>
            <a:off x="298450" y="5638800"/>
            <a:ext cx="2012950" cy="427038"/>
          </a:xfrm>
          <a:prstGeom prst="rect">
            <a:avLst/>
          </a:prstGeom>
          <a:solidFill>
            <a:srgbClr val="99CCFF">
              <a:alpha val="56000"/>
            </a:srgbClr>
          </a:solidFill>
          <a:ln w="9525">
            <a:solidFill>
              <a:srgbClr val="000000"/>
            </a:solidFill>
            <a:miter lim="800000"/>
            <a:headEnd/>
            <a:tailEnd/>
          </a:ln>
        </p:spPr>
        <p:txBody>
          <a:bodyPr lIns="0" tIns="0" rIns="0" bIns="0" anchor="ctr"/>
          <a:lstStyle/>
          <a:p>
            <a:pPr algn="ctr" eaLnBrk="0" hangingPunct="0"/>
            <a:r>
              <a:rPr lang="en-US" sz="1200" i="0" dirty="0">
                <a:solidFill>
                  <a:schemeClr val="tx1"/>
                </a:solidFill>
                <a:latin typeface="Arial Narrow" pitchFamily="34" charset="0"/>
              </a:rPr>
              <a:t>Office of Survey Support and Application Management</a:t>
            </a:r>
            <a:endParaRPr lang="en-US" sz="1200" i="0" dirty="0">
              <a:solidFill>
                <a:schemeClr val="tx1"/>
              </a:solidFill>
            </a:endParaRPr>
          </a:p>
        </p:txBody>
      </p:sp>
      <p:sp>
        <p:nvSpPr>
          <p:cNvPr id="2" name="Footer Placeholder 1"/>
          <p:cNvSpPr>
            <a:spLocks noGrp="1"/>
          </p:cNvSpPr>
          <p:nvPr>
            <p:ph type="ftr" sz="quarter" idx="4294967295"/>
          </p:nvPr>
        </p:nvSpPr>
        <p:spPr>
          <a:xfrm>
            <a:off x="685800" y="6373368"/>
            <a:ext cx="6035040" cy="389574"/>
          </a:xfrm>
          <a:prstGeom prst="rect">
            <a:avLst/>
          </a:prstGeom>
        </p:spPr>
        <p:txBody>
          <a:bodyPr bIns="45720"/>
          <a:lstStyle/>
          <a:p>
            <a:r>
              <a:rPr lang="en-US" dirty="0" smtClean="0"/>
              <a:t>Adam Sieminski, EIA Overview </a:t>
            </a:r>
          </a:p>
          <a:p>
            <a:r>
              <a:rPr lang="en-US" dirty="0" smtClean="0"/>
              <a:t>September 28, 2016</a:t>
            </a:r>
            <a:endParaRPr lang="en-US" dirty="0"/>
          </a:p>
        </p:txBody>
      </p:sp>
    </p:spTree>
    <p:extLst>
      <p:ext uri="{BB962C8B-B14F-4D97-AF65-F5344CB8AC3E}">
        <p14:creationId xmlns:p14="http://schemas.microsoft.com/office/powerpoint/2010/main" val="17370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73152"/>
            <a:ext cx="8046720" cy="785264"/>
          </a:xfrm>
        </p:spPr>
        <p:txBody>
          <a:bodyPr/>
          <a:lstStyle/>
          <a:p>
            <a:r>
              <a:rPr lang="en-US" dirty="0" smtClean="0"/>
              <a:t>EIA’s data illustrate how energy is used</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13</a:t>
            </a:fld>
            <a:endParaRPr lang="en-US" dirty="0">
              <a:solidFill>
                <a:srgbClr val="000000"/>
              </a:solidFill>
            </a:endParaRPr>
          </a:p>
        </p:txBody>
      </p:sp>
      <p:sp>
        <p:nvSpPr>
          <p:cNvPr id="7" name="Text Placeholder 6"/>
          <p:cNvSpPr>
            <a:spLocks noGrp="1"/>
          </p:cNvSpPr>
          <p:nvPr>
            <p:ph type="body" sz="quarter" idx="15"/>
          </p:nvPr>
        </p:nvSpPr>
        <p:spPr>
          <a:xfrm>
            <a:off x="724618" y="5771469"/>
            <a:ext cx="7943849" cy="457200"/>
          </a:xfrm>
        </p:spPr>
        <p:txBody>
          <a:bodyPr/>
          <a:lstStyle/>
          <a:p>
            <a:r>
              <a:rPr lang="en-US" dirty="0"/>
              <a:t>Source: U.S. Energy Information Administration, Monthly Energy Review </a:t>
            </a:r>
            <a:r>
              <a:rPr lang="en-US" dirty="0" smtClean="0"/>
              <a:t>(June 2016)</a:t>
            </a:r>
            <a:endParaRPr lang="en-US" dirty="0"/>
          </a:p>
        </p:txBody>
      </p:sp>
      <p:sp>
        <p:nvSpPr>
          <p:cNvPr id="6" name="Footer Placeholder 5"/>
          <p:cNvSpPr>
            <a:spLocks noGrp="1"/>
          </p:cNvSpPr>
          <p:nvPr>
            <p:ph type="ftr" sz="quarter" idx="3"/>
          </p:nvPr>
        </p:nvSpPr>
        <p:spPr>
          <a:xfrm>
            <a:off x="685800" y="6373368"/>
            <a:ext cx="6035040" cy="393192"/>
          </a:xfrm>
        </p:spPr>
        <p:txBody>
          <a:bodyPr/>
          <a:lstStyle/>
          <a:p>
            <a:r>
              <a:rPr lang="en-US" dirty="0" smtClean="0"/>
              <a:t>Adam Sieminski, EIA Overview </a:t>
            </a:r>
          </a:p>
          <a:p>
            <a:r>
              <a:rPr lang="en-US" dirty="0" smtClean="0"/>
              <a:t>September 28, 2016</a:t>
            </a:r>
            <a:endParaRPr lang="en-US" dirty="0"/>
          </a:p>
        </p:txBody>
      </p:sp>
      <p:pic>
        <p:nvPicPr>
          <p:cNvPr id="5" name="Picture 4"/>
          <p:cNvPicPr>
            <a:picLocks noChangeAspect="1"/>
          </p:cNvPicPr>
          <p:nvPr/>
        </p:nvPicPr>
        <p:blipFill>
          <a:blip r:embed="rId3"/>
          <a:stretch>
            <a:fillRect/>
          </a:stretch>
        </p:blipFill>
        <p:spPr>
          <a:xfrm>
            <a:off x="640080" y="1003115"/>
            <a:ext cx="8028388" cy="4880449"/>
          </a:xfrm>
          <a:prstGeom prst="rect">
            <a:avLst/>
          </a:prstGeom>
        </p:spPr>
      </p:pic>
    </p:spTree>
    <p:extLst>
      <p:ext uri="{BB962C8B-B14F-4D97-AF65-F5344CB8AC3E}">
        <p14:creationId xmlns:p14="http://schemas.microsoft.com/office/powerpoint/2010/main" val="630913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248636"/>
            <a:ext cx="8046720" cy="777240"/>
          </a:xfrm>
        </p:spPr>
        <p:txBody>
          <a:bodyPr/>
          <a:lstStyle/>
          <a:p>
            <a:r>
              <a:rPr lang="en-US" sz="2400" dirty="0" smtClean="0"/>
              <a:t/>
            </a:r>
            <a:br>
              <a:rPr lang="en-US" sz="2400" dirty="0" smtClean="0"/>
            </a:br>
            <a:r>
              <a:rPr lang="en-US" dirty="0" smtClean="0"/>
              <a:t>EIA is delivering impactful products that are helping people understand energy</a:t>
            </a:r>
            <a:endParaRPr lang="en-US" i="1" dirty="0"/>
          </a:p>
        </p:txBody>
      </p:sp>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14</a:t>
            </a:fld>
            <a:endParaRPr lang="en-US" dirty="0">
              <a:solidFill>
                <a:srgbClr val="000000"/>
              </a:solidFill>
            </a:endParaRPr>
          </a:p>
        </p:txBody>
      </p:sp>
      <p:graphicFrame>
        <p:nvGraphicFramePr>
          <p:cNvPr id="6" name="Diagram 5"/>
          <p:cNvGraphicFramePr/>
          <p:nvPr>
            <p:extLst/>
          </p:nvPr>
        </p:nvGraphicFramePr>
        <p:xfrm>
          <a:off x="154946" y="1239527"/>
          <a:ext cx="8902889" cy="4753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0"/>
          </p:nvPr>
        </p:nvSpPr>
        <p:spPr>
          <a:xfrm>
            <a:off x="685800" y="6373368"/>
            <a:ext cx="6035040" cy="393192"/>
          </a:xfrm>
        </p:spPr>
        <p:txBody>
          <a:bodyPr bIns="45720"/>
          <a:lstStyle/>
          <a:p>
            <a:r>
              <a:rPr lang="en-US" dirty="0" smtClean="0"/>
              <a:t>Adam Sieminski, EIA Overview </a:t>
            </a:r>
          </a:p>
          <a:p>
            <a:r>
              <a:rPr lang="en-US" dirty="0" smtClean="0"/>
              <a:t>September 28, 2016</a:t>
            </a:r>
            <a:endParaRPr lang="en-US" dirty="0"/>
          </a:p>
        </p:txBody>
      </p:sp>
    </p:spTree>
    <p:extLst>
      <p:ext uri="{BB962C8B-B14F-4D97-AF65-F5344CB8AC3E}">
        <p14:creationId xmlns:p14="http://schemas.microsoft.com/office/powerpoint/2010/main" val="1702025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0079" y="73152"/>
            <a:ext cx="8226239" cy="777240"/>
          </a:xfrm>
        </p:spPr>
        <p:txBody>
          <a:bodyPr>
            <a:noAutofit/>
          </a:bodyPr>
          <a:lstStyle/>
          <a:p>
            <a:r>
              <a:rPr lang="en-US" sz="2250" dirty="0" smtClean="0"/>
              <a:t>Global energy shares: renewables grow fastest, coal use plateaus, natural gas surpasses coal by 2030, and oil maintains its leading share</a:t>
            </a:r>
            <a:endParaRPr lang="en-US" sz="2250" dirty="0"/>
          </a:p>
        </p:txBody>
      </p:sp>
      <p:sp>
        <p:nvSpPr>
          <p:cNvPr id="8" name="Footer Placeholder 7"/>
          <p:cNvSpPr>
            <a:spLocks noGrp="1"/>
          </p:cNvSpPr>
          <p:nvPr>
            <p:ph type="ftr" sz="quarter" idx="10"/>
          </p:nvPr>
        </p:nvSpPr>
        <p:spPr>
          <a:prstGeom prst="rect">
            <a:avLst/>
          </a:prstGeom>
        </p:spPr>
        <p:txBody>
          <a:bodyPr>
            <a:noAutofit/>
          </a:bodyPr>
          <a:lstStyle/>
          <a:p>
            <a:r>
              <a:rPr lang="en-US" sz="1200" smtClean="0"/>
              <a:t>Adam Sieminski, EIA Overview September 28, 2016</a:t>
            </a:r>
            <a:endParaRPr lang="en-US" sz="1200" dirty="0"/>
          </a:p>
        </p:txBody>
      </p:sp>
      <p:sp>
        <p:nvSpPr>
          <p:cNvPr id="7" name="Slide Number Placeholder 6"/>
          <p:cNvSpPr>
            <a:spLocks noGrp="1"/>
          </p:cNvSpPr>
          <p:nvPr>
            <p:ph type="sldNum" sz="quarter" idx="11"/>
          </p:nvPr>
        </p:nvSpPr>
        <p:spPr>
          <a:prstGeom prst="rect">
            <a:avLst/>
          </a:prstGeom>
        </p:spPr>
        <p:txBody>
          <a:bodyPr/>
          <a:lstStyle/>
          <a:p>
            <a:pPr>
              <a:defRPr/>
            </a:pPr>
            <a:fld id="{84948DD1-5963-4816-BE5A-05BCCCAC15E0}" type="slidenum">
              <a:rPr lang="en-US" smtClean="0"/>
              <a:pPr>
                <a:defRPr/>
              </a:pPr>
              <a:t>15</a:t>
            </a:fld>
            <a:endParaRPr lang="en-US" dirty="0"/>
          </a:p>
        </p:txBody>
      </p:sp>
      <p:sp>
        <p:nvSpPr>
          <p:cNvPr id="3" name="Text Placeholder 2"/>
          <p:cNvSpPr>
            <a:spLocks noGrp="1"/>
          </p:cNvSpPr>
          <p:nvPr>
            <p:ph type="body" sz="quarter" idx="13"/>
          </p:nvPr>
        </p:nvSpPr>
        <p:spPr/>
        <p:txBody>
          <a:bodyPr/>
          <a:lstStyle/>
          <a:p>
            <a:r>
              <a:rPr lang="en-US" sz="1200" i="0" dirty="0">
                <a:latin typeface="+mn-lt"/>
              </a:rPr>
              <a:t>world energy consumption</a:t>
            </a:r>
          </a:p>
          <a:p>
            <a:r>
              <a:rPr lang="en-US" sz="1200" i="0" dirty="0">
                <a:latin typeface="+mn-lt"/>
              </a:rPr>
              <a:t>quadrillion </a:t>
            </a:r>
            <a:r>
              <a:rPr lang="en-US" sz="1200" i="0" dirty="0" smtClean="0">
                <a:latin typeface="+mn-lt"/>
              </a:rPr>
              <a:t>Btu</a:t>
            </a:r>
            <a:endParaRPr lang="en-US" sz="1200" i="0" dirty="0">
              <a:latin typeface="+mn-lt"/>
            </a:endParaRPr>
          </a:p>
        </p:txBody>
      </p:sp>
      <p:sp>
        <p:nvSpPr>
          <p:cNvPr id="2" name="Text Placeholder 1"/>
          <p:cNvSpPr>
            <a:spLocks noGrp="1"/>
          </p:cNvSpPr>
          <p:nvPr>
            <p:ph type="body" sz="quarter" idx="15"/>
          </p:nvPr>
        </p:nvSpPr>
        <p:spPr>
          <a:xfrm>
            <a:off x="640080" y="5958426"/>
            <a:ext cx="8343282" cy="241205"/>
          </a:xfrm>
        </p:spPr>
        <p:txBody>
          <a:bodyPr/>
          <a:lstStyle/>
          <a:p>
            <a:r>
              <a:rPr lang="en-US" dirty="0"/>
              <a:t>Source:  EIA, International Energy Outlook 2016 and EIA, Analysis of the Impacts of the Clean Power Plan (May 2015</a:t>
            </a:r>
            <a:r>
              <a:rPr lang="en-US" dirty="0" smtClean="0"/>
              <a:t>)</a:t>
            </a:r>
            <a:endParaRPr lang="en-US" dirty="0"/>
          </a:p>
        </p:txBody>
      </p:sp>
      <p:pic>
        <p:nvPicPr>
          <p:cNvPr id="6" name="Picture 5"/>
          <p:cNvPicPr>
            <a:picLocks noChangeAspect="1"/>
          </p:cNvPicPr>
          <p:nvPr/>
        </p:nvPicPr>
        <p:blipFill>
          <a:blip r:embed="rId3"/>
          <a:stretch>
            <a:fillRect/>
          </a:stretch>
        </p:blipFill>
        <p:spPr>
          <a:xfrm>
            <a:off x="600817" y="1547353"/>
            <a:ext cx="8304762" cy="4219048"/>
          </a:xfrm>
          <a:prstGeom prst="rect">
            <a:avLst/>
          </a:prstGeom>
        </p:spPr>
      </p:pic>
    </p:spTree>
    <p:extLst>
      <p:ext uri="{BB962C8B-B14F-4D97-AF65-F5344CB8AC3E}">
        <p14:creationId xmlns:p14="http://schemas.microsoft.com/office/powerpoint/2010/main" val="2741200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0080" y="73152"/>
            <a:ext cx="8430768" cy="777240"/>
          </a:xfrm>
        </p:spPr>
        <p:txBody>
          <a:bodyPr>
            <a:noAutofit/>
          </a:bodyPr>
          <a:lstStyle/>
          <a:p>
            <a:r>
              <a:rPr lang="en-US" dirty="0"/>
              <a:t>Clean Power Plan accelerates shift to lower-carbon options for generation, led by growth in renewables and gas-fired generation</a:t>
            </a:r>
          </a:p>
        </p:txBody>
      </p:sp>
      <p:sp>
        <p:nvSpPr>
          <p:cNvPr id="8" name="Footer Placeholder 7"/>
          <p:cNvSpPr>
            <a:spLocks noGrp="1"/>
          </p:cNvSpPr>
          <p:nvPr>
            <p:ph type="ftr" sz="quarter" idx="10"/>
          </p:nvPr>
        </p:nvSpPr>
        <p:spPr>
          <a:prstGeom prst="rect">
            <a:avLst/>
          </a:prstGeom>
        </p:spPr>
        <p:txBody>
          <a:bodyPr>
            <a:noAutofit/>
          </a:bodyPr>
          <a:lstStyle/>
          <a:p>
            <a:r>
              <a:rPr lang="en-US" sz="1200" smtClean="0"/>
              <a:t>Adam Sieminski, EIA Overview September 28, 2016</a:t>
            </a:r>
            <a:endParaRPr lang="en-US" sz="1200" dirty="0"/>
          </a:p>
        </p:txBody>
      </p:sp>
      <p:sp>
        <p:nvSpPr>
          <p:cNvPr id="7" name="Slide Number Placeholder 6"/>
          <p:cNvSpPr>
            <a:spLocks noGrp="1"/>
          </p:cNvSpPr>
          <p:nvPr>
            <p:ph type="sldNum" sz="quarter" idx="11"/>
          </p:nvPr>
        </p:nvSpPr>
        <p:spPr>
          <a:prstGeom prst="rect">
            <a:avLst/>
          </a:prstGeom>
        </p:spPr>
        <p:txBody>
          <a:bodyPr/>
          <a:lstStyle/>
          <a:p>
            <a:pPr>
              <a:defRPr/>
            </a:pPr>
            <a:fld id="{84948DD1-5963-4816-BE5A-05BCCCAC15E0}" type="slidenum">
              <a:rPr lang="en-US" smtClean="0"/>
              <a:pPr>
                <a:defRPr/>
              </a:pPr>
              <a:t>16</a:t>
            </a:fld>
            <a:endParaRPr lang="en-US" dirty="0"/>
          </a:p>
        </p:txBody>
      </p:sp>
      <p:graphicFrame>
        <p:nvGraphicFramePr>
          <p:cNvPr id="9" name="Chart Placeholder 10"/>
          <p:cNvGraphicFramePr>
            <a:graphicFrameLocks noGrp="1"/>
          </p:cNvGraphicFramePr>
          <p:nvPr>
            <p:ph type="chart" sz="quarter" idx="12"/>
            <p:extLst/>
          </p:nvPr>
        </p:nvGraphicFramePr>
        <p:xfrm>
          <a:off x="639763" y="1527175"/>
          <a:ext cx="7947025" cy="437991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3"/>
          </p:nvPr>
        </p:nvSpPr>
        <p:spPr/>
        <p:txBody>
          <a:bodyPr/>
          <a:lstStyle/>
          <a:p>
            <a:r>
              <a:rPr lang="en-US" sz="1200" i="0" dirty="0">
                <a:latin typeface="+mn-lt"/>
              </a:rPr>
              <a:t>U.S. net imports</a:t>
            </a:r>
          </a:p>
          <a:p>
            <a:r>
              <a:rPr lang="en-US" sz="1200" i="0" dirty="0">
                <a:latin typeface="+mn-lt"/>
              </a:rPr>
              <a:t>quadrillion Btu</a:t>
            </a:r>
          </a:p>
        </p:txBody>
      </p:sp>
      <p:sp>
        <p:nvSpPr>
          <p:cNvPr id="20" name="Text Placeholder 19"/>
          <p:cNvSpPr>
            <a:spLocks noGrp="1"/>
          </p:cNvSpPr>
          <p:nvPr>
            <p:ph type="body" sz="quarter" idx="15"/>
          </p:nvPr>
        </p:nvSpPr>
        <p:spPr/>
        <p:txBody>
          <a:bodyPr/>
          <a:lstStyle/>
          <a:p>
            <a:r>
              <a:rPr lang="en-US" dirty="0"/>
              <a:t>Source:  EIA, Annual Energy Outlook </a:t>
            </a:r>
            <a:r>
              <a:rPr lang="en-US" dirty="0" smtClean="0"/>
              <a:t>2016</a:t>
            </a:r>
            <a:endParaRPr lang="en-US" dirty="0"/>
          </a:p>
        </p:txBody>
      </p:sp>
      <p:sp>
        <p:nvSpPr>
          <p:cNvPr id="10" name="TextBox 9"/>
          <p:cNvSpPr txBox="1"/>
          <p:nvPr/>
        </p:nvSpPr>
        <p:spPr bwMode="auto">
          <a:xfrm>
            <a:off x="2309046" y="1527175"/>
            <a:ext cx="1559889" cy="230832"/>
          </a:xfrm>
          <a:prstGeom prst="rect">
            <a:avLst/>
          </a:prstGeom>
          <a:noFill/>
          <a:ln w="9525">
            <a:noFill/>
            <a:miter lim="800000"/>
            <a:headEnd/>
            <a:tailEnd/>
          </a:ln>
        </p:spPr>
        <p:txBody>
          <a:bodyPr wrap="square" lIns="0" tIns="0" rIns="0" rtlCol="0">
            <a:prstTxWarp prst="textNoShape">
              <a:avLst/>
            </a:prstTxWarp>
            <a:spAutoFit/>
          </a:bodyPr>
          <a:lstStyle/>
          <a:p>
            <a:pPr algn="ctr" eaLnBrk="0" hangingPunct="0"/>
            <a:r>
              <a:rPr lang="en-US" sz="1200" dirty="0">
                <a:solidFill>
                  <a:srgbClr val="000000"/>
                </a:solidFill>
                <a:ea typeface="Times New Roman" charset="0"/>
                <a:cs typeface="Times New Roman" charset="0"/>
              </a:rPr>
              <a:t>History</a:t>
            </a:r>
          </a:p>
        </p:txBody>
      </p:sp>
      <p:sp>
        <p:nvSpPr>
          <p:cNvPr id="11" name="TextBox 10"/>
          <p:cNvSpPr txBox="1"/>
          <p:nvPr/>
        </p:nvSpPr>
        <p:spPr bwMode="auto">
          <a:xfrm>
            <a:off x="5546018" y="1520171"/>
            <a:ext cx="2647637" cy="230832"/>
          </a:xfrm>
          <a:prstGeom prst="rect">
            <a:avLst/>
          </a:prstGeom>
          <a:noFill/>
          <a:ln w="9525">
            <a:noFill/>
            <a:miter lim="800000"/>
            <a:headEnd/>
            <a:tailEnd/>
          </a:ln>
        </p:spPr>
        <p:txBody>
          <a:bodyPr wrap="square" lIns="0" tIns="0" rIns="0" rtlCol="0">
            <a:prstTxWarp prst="textNoShape">
              <a:avLst/>
            </a:prstTxWarp>
            <a:spAutoFit/>
          </a:bodyPr>
          <a:lstStyle/>
          <a:p>
            <a:pPr algn="ctr" eaLnBrk="0" hangingPunct="0"/>
            <a:r>
              <a:rPr lang="en-US" sz="1200" dirty="0">
                <a:solidFill>
                  <a:srgbClr val="000000"/>
                </a:solidFill>
                <a:ea typeface="Times New Roman" charset="0"/>
                <a:cs typeface="Times New Roman" charset="0"/>
              </a:rPr>
              <a:t>Projections</a:t>
            </a:r>
          </a:p>
        </p:txBody>
      </p:sp>
      <p:sp>
        <p:nvSpPr>
          <p:cNvPr id="12" name="TextBox 11"/>
          <p:cNvSpPr txBox="1"/>
          <p:nvPr/>
        </p:nvSpPr>
        <p:spPr bwMode="auto">
          <a:xfrm>
            <a:off x="5530281" y="1527175"/>
            <a:ext cx="365649" cy="230832"/>
          </a:xfrm>
          <a:prstGeom prst="rect">
            <a:avLst/>
          </a:prstGeom>
          <a:noFill/>
          <a:ln w="9525">
            <a:noFill/>
            <a:miter lim="800000"/>
            <a:headEnd/>
            <a:tailEnd/>
          </a:ln>
        </p:spPr>
        <p:txBody>
          <a:bodyPr wrap="square" lIns="0" tIns="0" rIns="0" rtlCol="0">
            <a:prstTxWarp prst="textNoShape">
              <a:avLst/>
            </a:prstTxWarp>
            <a:spAutoFit/>
          </a:bodyPr>
          <a:lstStyle/>
          <a:p>
            <a:pPr eaLnBrk="0" hangingPunct="0"/>
            <a:r>
              <a:rPr lang="en-US" sz="1200" dirty="0">
                <a:solidFill>
                  <a:srgbClr val="000000"/>
                </a:solidFill>
                <a:ea typeface="Times New Roman" charset="0"/>
                <a:cs typeface="Times New Roman" charset="0"/>
              </a:rPr>
              <a:t>2015</a:t>
            </a:r>
          </a:p>
        </p:txBody>
      </p:sp>
      <p:cxnSp>
        <p:nvCxnSpPr>
          <p:cNvPr id="13" name="Straight Connector 12"/>
          <p:cNvCxnSpPr/>
          <p:nvPr/>
        </p:nvCxnSpPr>
        <p:spPr bwMode="auto">
          <a:xfrm>
            <a:off x="5713105" y="1785938"/>
            <a:ext cx="0" cy="3612356"/>
          </a:xfrm>
          <a:prstGeom prst="line">
            <a:avLst/>
          </a:prstGeom>
          <a:solidFill>
            <a:schemeClr val="accent1"/>
          </a:solidFill>
          <a:ln w="12700" cap="flat" cmpd="sng" algn="ctr">
            <a:solidFill>
              <a:schemeClr val="bg1">
                <a:lumMod val="65000"/>
                <a:alpha val="65000"/>
              </a:schemeClr>
            </a:solidFill>
            <a:prstDash val="solid"/>
            <a:round/>
            <a:headEnd type="none" w="med" len="med"/>
            <a:tailEnd type="none" w="med" len="med"/>
          </a:ln>
          <a:effectLst/>
        </p:spPr>
      </p:cxnSp>
      <p:sp>
        <p:nvSpPr>
          <p:cNvPr id="14" name="TextBox 13"/>
          <p:cNvSpPr txBox="1"/>
          <p:nvPr/>
        </p:nvSpPr>
        <p:spPr bwMode="auto">
          <a:xfrm>
            <a:off x="1938774" y="4752795"/>
            <a:ext cx="1499124" cy="230832"/>
          </a:xfrm>
          <a:prstGeom prst="rect">
            <a:avLst/>
          </a:prstGeom>
          <a:noFill/>
          <a:ln w="9525">
            <a:noFill/>
            <a:miter lim="800000"/>
            <a:headEnd/>
            <a:tailEnd/>
          </a:ln>
        </p:spPr>
        <p:txBody>
          <a:bodyPr wrap="square" lIns="0" tIns="0" rIns="0" rtlCol="0">
            <a:prstTxWarp prst="textNoShape">
              <a:avLst/>
            </a:prstTxWarp>
            <a:spAutoFit/>
          </a:bodyPr>
          <a:lstStyle/>
          <a:p>
            <a:pPr algn="ctr" eaLnBrk="0" hangingPunct="0"/>
            <a:r>
              <a:rPr lang="en-US" sz="1200" dirty="0">
                <a:solidFill>
                  <a:srgbClr val="000000"/>
                </a:solidFill>
                <a:ea typeface="Times New Roman" charset="0"/>
                <a:cs typeface="Times New Roman" charset="0"/>
              </a:rPr>
              <a:t>Coal </a:t>
            </a:r>
          </a:p>
        </p:txBody>
      </p:sp>
      <p:sp>
        <p:nvSpPr>
          <p:cNvPr id="15" name="TextBox 14"/>
          <p:cNvSpPr txBox="1"/>
          <p:nvPr/>
        </p:nvSpPr>
        <p:spPr bwMode="auto">
          <a:xfrm>
            <a:off x="3349386" y="3887419"/>
            <a:ext cx="2180895" cy="230832"/>
          </a:xfrm>
          <a:prstGeom prst="rect">
            <a:avLst/>
          </a:prstGeom>
          <a:noFill/>
          <a:ln w="9525">
            <a:noFill/>
            <a:miter lim="800000"/>
            <a:headEnd/>
            <a:tailEnd/>
          </a:ln>
        </p:spPr>
        <p:txBody>
          <a:bodyPr wrap="square" lIns="0" tIns="0" rIns="0" rtlCol="0">
            <a:prstTxWarp prst="textNoShape">
              <a:avLst/>
            </a:prstTxWarp>
            <a:spAutoFit/>
          </a:bodyPr>
          <a:lstStyle/>
          <a:p>
            <a:pPr algn="ctr" eaLnBrk="0" hangingPunct="0"/>
            <a:r>
              <a:rPr lang="en-US" sz="1200" dirty="0">
                <a:solidFill>
                  <a:schemeClr val="accent1"/>
                </a:solidFill>
                <a:ea typeface="Times New Roman" charset="0"/>
                <a:cs typeface="Times New Roman" charset="0"/>
              </a:rPr>
              <a:t>Natural gas</a:t>
            </a:r>
          </a:p>
        </p:txBody>
      </p:sp>
      <p:sp>
        <p:nvSpPr>
          <p:cNvPr id="16" name="TextBox 15"/>
          <p:cNvSpPr txBox="1"/>
          <p:nvPr/>
        </p:nvSpPr>
        <p:spPr bwMode="auto">
          <a:xfrm>
            <a:off x="2071116" y="2826730"/>
            <a:ext cx="2180895" cy="230832"/>
          </a:xfrm>
          <a:prstGeom prst="rect">
            <a:avLst/>
          </a:prstGeom>
          <a:noFill/>
          <a:ln w="9525">
            <a:noFill/>
            <a:miter lim="800000"/>
            <a:headEnd/>
            <a:tailEnd/>
          </a:ln>
        </p:spPr>
        <p:txBody>
          <a:bodyPr wrap="square" lIns="0" tIns="0" rIns="0" rtlCol="0">
            <a:prstTxWarp prst="textNoShape">
              <a:avLst/>
            </a:prstTxWarp>
            <a:spAutoFit/>
          </a:bodyPr>
          <a:lstStyle/>
          <a:p>
            <a:pPr algn="ctr" eaLnBrk="0" hangingPunct="0"/>
            <a:r>
              <a:rPr lang="en-US" sz="1200" dirty="0">
                <a:solidFill>
                  <a:schemeClr val="accent2"/>
                </a:solidFill>
                <a:ea typeface="Times New Roman" charset="0"/>
                <a:cs typeface="Times New Roman" charset="0"/>
              </a:rPr>
              <a:t>Liquids</a:t>
            </a:r>
          </a:p>
        </p:txBody>
      </p:sp>
    </p:spTree>
    <p:extLst>
      <p:ext uri="{BB962C8B-B14F-4D97-AF65-F5344CB8AC3E}">
        <p14:creationId xmlns:p14="http://schemas.microsoft.com/office/powerpoint/2010/main" val="208017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087" y="221664"/>
            <a:ext cx="8171713" cy="774573"/>
          </a:xfrm>
        </p:spPr>
        <p:txBody>
          <a:bodyPr/>
          <a:lstStyle/>
          <a:p>
            <a:pPr eaLnBrk="0" hangingPunct="0"/>
            <a:r>
              <a:rPr lang="en-US" kern="1200" dirty="0"/>
              <a:t>EIA is continuously evolving its web platforms and products to improve information accessibility</a:t>
            </a:r>
          </a:p>
        </p:txBody>
      </p:sp>
      <p:sp>
        <p:nvSpPr>
          <p:cNvPr id="3" name="Slide Number Placeholder 2"/>
          <p:cNvSpPr>
            <a:spLocks noGrp="1"/>
          </p:cNvSpPr>
          <p:nvPr>
            <p:ph type="sldNum" sz="quarter" idx="10"/>
          </p:nvPr>
        </p:nvSpPr>
        <p:spPr/>
        <p:txBody>
          <a:bodyPr/>
          <a:lstStyle/>
          <a:p>
            <a:fld id="{2D80C5C9-96E0-47EC-B500-37C5FE284639}" type="slidenum">
              <a:rPr lang="en-US" smtClean="0"/>
              <a:pPr/>
              <a:t>17</a:t>
            </a:fld>
            <a:endParaRPr lang="en-US" dirty="0"/>
          </a:p>
        </p:txBody>
      </p:sp>
      <p:sp>
        <p:nvSpPr>
          <p:cNvPr id="6" name="Footer Placeholder 5"/>
          <p:cNvSpPr>
            <a:spLocks noGrp="1"/>
          </p:cNvSpPr>
          <p:nvPr>
            <p:ph type="ftr" sz="quarter" idx="3"/>
          </p:nvPr>
        </p:nvSpPr>
        <p:spPr>
          <a:xfrm>
            <a:off x="685800" y="6373368"/>
            <a:ext cx="6035040" cy="393192"/>
          </a:xfrm>
        </p:spPr>
        <p:txBody>
          <a:bodyPr/>
          <a:lstStyle/>
          <a:p>
            <a:r>
              <a:rPr lang="en-US" dirty="0" smtClean="0"/>
              <a:t>Adam Sieminski, EIA Overview </a:t>
            </a:r>
          </a:p>
          <a:p>
            <a:r>
              <a:rPr lang="en-US" dirty="0" smtClean="0"/>
              <a:t>September 28, 2016</a:t>
            </a:r>
            <a:endParaRPr lang="en-US" dirty="0"/>
          </a:p>
        </p:txBody>
      </p:sp>
      <p:sp>
        <p:nvSpPr>
          <p:cNvPr id="7" name="Rectangle 6"/>
          <p:cNvSpPr/>
          <p:nvPr/>
        </p:nvSpPr>
        <p:spPr bwMode="auto">
          <a:xfrm>
            <a:off x="4289877" y="969818"/>
            <a:ext cx="639308" cy="452582"/>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0" name="TextBox 19"/>
          <p:cNvSpPr txBox="1"/>
          <p:nvPr/>
        </p:nvSpPr>
        <p:spPr bwMode="auto">
          <a:xfrm>
            <a:off x="4842324" y="1423872"/>
            <a:ext cx="3290380" cy="261610"/>
          </a:xfrm>
          <a:prstGeom prst="rect">
            <a:avLst/>
          </a:prstGeom>
          <a:solidFill>
            <a:schemeClr val="bg1"/>
          </a:solidFill>
          <a:ln w="9525">
            <a:noFill/>
            <a:miter lim="800000"/>
            <a:headEnd/>
            <a:tailEnd/>
          </a:ln>
        </p:spPr>
        <p:txBody>
          <a:bodyPr wrap="square" lIns="0" tIns="0" rIns="0" rtlCol="0">
            <a:prstTxWarp prst="textNoShape">
              <a:avLst/>
            </a:prstTxWarp>
            <a:spAutoFit/>
          </a:bodyPr>
          <a:lstStyle/>
          <a:p>
            <a:pPr eaLnBrk="0" hangingPunct="0"/>
            <a:r>
              <a:rPr lang="en-US" sz="1400" b="1" dirty="0" smtClean="0"/>
              <a:t>International Energy Portal</a:t>
            </a:r>
          </a:p>
        </p:txBody>
      </p:sp>
      <p:sp>
        <p:nvSpPr>
          <p:cNvPr id="21" name="TextBox 20"/>
          <p:cNvSpPr txBox="1"/>
          <p:nvPr/>
        </p:nvSpPr>
        <p:spPr bwMode="auto">
          <a:xfrm>
            <a:off x="601151" y="1413063"/>
            <a:ext cx="3290380" cy="261610"/>
          </a:xfrm>
          <a:prstGeom prst="rect">
            <a:avLst/>
          </a:prstGeom>
          <a:solidFill>
            <a:schemeClr val="bg1"/>
          </a:solidFill>
          <a:ln w="9525">
            <a:noFill/>
            <a:miter lim="800000"/>
            <a:headEnd/>
            <a:tailEnd/>
          </a:ln>
        </p:spPr>
        <p:txBody>
          <a:bodyPr wrap="square" lIns="0" tIns="0" rIns="0" rtlCol="0">
            <a:prstTxWarp prst="textNoShape">
              <a:avLst/>
            </a:prstTxWarp>
            <a:spAutoFit/>
          </a:bodyPr>
          <a:lstStyle/>
          <a:p>
            <a:pPr eaLnBrk="0" hangingPunct="0"/>
            <a:r>
              <a:rPr lang="en-US" sz="1400" b="1" dirty="0" smtClean="0"/>
              <a:t>Top visitors and </a:t>
            </a:r>
            <a:r>
              <a:rPr lang="en-US" sz="1400" b="1" dirty="0" err="1" smtClean="0"/>
              <a:t>pageviews</a:t>
            </a:r>
            <a:r>
              <a:rPr lang="en-US" sz="1400" b="1" dirty="0" smtClean="0"/>
              <a:t> by product</a:t>
            </a:r>
          </a:p>
        </p:txBody>
      </p:sp>
      <p:pic>
        <p:nvPicPr>
          <p:cNvPr id="10" name="Picture 9"/>
          <p:cNvPicPr>
            <a:picLocks noChangeAspect="1"/>
          </p:cNvPicPr>
          <p:nvPr/>
        </p:nvPicPr>
        <p:blipFill rotWithShape="1">
          <a:blip r:embed="rId3"/>
          <a:srcRect l="1435" t="11335"/>
          <a:stretch/>
        </p:blipFill>
        <p:spPr>
          <a:xfrm>
            <a:off x="572655" y="1764868"/>
            <a:ext cx="3953162" cy="3252456"/>
          </a:xfrm>
          <a:prstGeom prst="rect">
            <a:avLst/>
          </a:prstGeom>
        </p:spPr>
      </p:pic>
      <p:pic>
        <p:nvPicPr>
          <p:cNvPr id="5" name="Picture 4"/>
          <p:cNvPicPr>
            <a:picLocks noChangeAspect="1"/>
          </p:cNvPicPr>
          <p:nvPr/>
        </p:nvPicPr>
        <p:blipFill>
          <a:blip r:embed="rId4"/>
          <a:stretch>
            <a:fillRect/>
          </a:stretch>
        </p:blipFill>
        <p:spPr>
          <a:xfrm>
            <a:off x="4801345" y="1764867"/>
            <a:ext cx="3786078" cy="3252456"/>
          </a:xfrm>
          <a:prstGeom prst="rect">
            <a:avLst/>
          </a:prstGeom>
        </p:spPr>
      </p:pic>
    </p:spTree>
    <p:extLst>
      <p:ext uri="{BB962C8B-B14F-4D97-AF65-F5344CB8AC3E}">
        <p14:creationId xmlns:p14="http://schemas.microsoft.com/office/powerpoint/2010/main" val="1773768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D80C5C9-96E0-47EC-B500-37C5FE284639}" type="slidenum">
              <a:rPr lang="en-US" smtClean="0"/>
              <a:pPr/>
              <a:t>2</a:t>
            </a:fld>
            <a:endParaRPr lang="en-US" dirty="0"/>
          </a:p>
        </p:txBody>
      </p:sp>
      <p:sp>
        <p:nvSpPr>
          <p:cNvPr id="6" name="Text Placeholder 5"/>
          <p:cNvSpPr>
            <a:spLocks noGrp="1"/>
          </p:cNvSpPr>
          <p:nvPr>
            <p:ph type="body" sz="quarter" idx="12"/>
          </p:nvPr>
        </p:nvSpPr>
        <p:spPr>
          <a:xfrm>
            <a:off x="640080" y="1796310"/>
            <a:ext cx="3605348" cy="3951905"/>
          </a:xfrm>
        </p:spPr>
        <p:txBody>
          <a:bodyPr/>
          <a:lstStyle/>
          <a:p>
            <a:pPr marL="0" indent="0">
              <a:buNone/>
            </a:pPr>
            <a:r>
              <a:rPr lang="en-US" sz="1600" b="1" dirty="0" smtClean="0"/>
              <a:t>Mission:</a:t>
            </a:r>
            <a:r>
              <a:rPr lang="en-US" sz="1600" dirty="0" smtClean="0"/>
              <a:t> EIA </a:t>
            </a:r>
            <a:r>
              <a:rPr lang="en-US" sz="1600" dirty="0"/>
              <a:t>collects, analyzes, and disseminates independent and impartial energy information to promote sound policymaking, efficient markets, and public understanding </a:t>
            </a:r>
            <a:r>
              <a:rPr lang="en-US" sz="1600" dirty="0" smtClean="0"/>
              <a:t>of </a:t>
            </a:r>
            <a:r>
              <a:rPr lang="en-US" sz="1600" dirty="0"/>
              <a:t>energy and its interaction with the economy and the </a:t>
            </a:r>
            <a:r>
              <a:rPr lang="en-US" sz="1600" dirty="0" smtClean="0"/>
              <a:t>environment.</a:t>
            </a:r>
            <a:r>
              <a:rPr lang="en-US" sz="1600" dirty="0"/>
              <a:t> </a:t>
            </a:r>
            <a:endParaRPr lang="en-US" sz="1600" dirty="0" smtClean="0"/>
          </a:p>
          <a:p>
            <a:pPr marL="0" indent="0">
              <a:buNone/>
            </a:pPr>
            <a:r>
              <a:rPr lang="en-US" sz="1600" dirty="0" smtClean="0"/>
              <a:t>EIA </a:t>
            </a:r>
            <a:r>
              <a:rPr lang="en-US" sz="1600" dirty="0"/>
              <a:t>is the Nation’s premier source of energy information and, by law, its data, analyses, and forecasts are independent of approval by any other officer or employee of the United States </a:t>
            </a:r>
            <a:r>
              <a:rPr lang="en-US" sz="1600" dirty="0" smtClean="0"/>
              <a:t>Government. </a:t>
            </a:r>
            <a:endParaRPr lang="en-US" sz="1600" dirty="0"/>
          </a:p>
          <a:p>
            <a:pPr marL="0" indent="0">
              <a:buNone/>
            </a:pPr>
            <a:endParaRPr lang="en-US" sz="1400" dirty="0" smtClean="0"/>
          </a:p>
          <a:p>
            <a:pPr marL="0" indent="0">
              <a:buNone/>
            </a:pPr>
            <a:endParaRPr lang="en-US" sz="1400" dirty="0" smtClean="0"/>
          </a:p>
        </p:txBody>
      </p:sp>
      <p:pic>
        <p:nvPicPr>
          <p:cNvPr id="2057" name="Picture 9" descr="http://inside.eia.gov/content_OC/eia_logos/large%20full%20EIA%20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 y="326093"/>
            <a:ext cx="4936734" cy="10074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bwMode="auto">
          <a:xfrm>
            <a:off x="315310" y="3626069"/>
            <a:ext cx="65" cy="292388"/>
          </a:xfrm>
          <a:prstGeom prst="rect">
            <a:avLst/>
          </a:prstGeom>
          <a:noFill/>
          <a:ln w="9525">
            <a:noFill/>
            <a:miter lim="800000"/>
            <a:headEnd/>
            <a:tailEnd/>
          </a:ln>
        </p:spPr>
        <p:txBody>
          <a:bodyPr wrap="none" lIns="0" tIns="0" rIns="0" rtlCol="0">
            <a:prstTxWarp prst="textNoShape">
              <a:avLst/>
            </a:prstTxWarp>
            <a:spAutoFit/>
          </a:bodyPr>
          <a:lstStyle/>
          <a:p>
            <a:pPr eaLnBrk="0" hangingPunct="0"/>
            <a:endParaRPr lang="en-US" sz="1600" i="1" dirty="0" smtClean="0">
              <a:solidFill>
                <a:srgbClr val="333333"/>
              </a:solidFill>
              <a:latin typeface="Times New Roman" charset="0"/>
              <a:ea typeface="Times New Roman" charset="0"/>
              <a:cs typeface="Times New Roman" charset="0"/>
            </a:endParaRPr>
          </a:p>
        </p:txBody>
      </p:sp>
      <p:sp>
        <p:nvSpPr>
          <p:cNvPr id="9" name="Footer Placeholder 8"/>
          <p:cNvSpPr>
            <a:spLocks noGrp="1"/>
          </p:cNvSpPr>
          <p:nvPr>
            <p:ph type="ftr" sz="quarter" idx="3"/>
          </p:nvPr>
        </p:nvSpPr>
        <p:spPr>
          <a:xfrm>
            <a:off x="685800" y="6373368"/>
            <a:ext cx="6035040" cy="389955"/>
          </a:xfrm>
        </p:spPr>
        <p:txBody>
          <a:bodyPr bIns="45720"/>
          <a:lstStyle/>
          <a:p>
            <a:r>
              <a:rPr lang="en-US" dirty="0" smtClean="0"/>
              <a:t>Adam Sieminski, EIA Overview </a:t>
            </a:r>
          </a:p>
          <a:p>
            <a:r>
              <a:rPr lang="en-US" dirty="0" smtClean="0"/>
              <a:t>September 28, 2016</a:t>
            </a:r>
            <a:endParaRPr lang="en-US" dirty="0"/>
          </a:p>
        </p:txBody>
      </p:sp>
      <p:pic>
        <p:nvPicPr>
          <p:cNvPr id="10" name="Picture 9"/>
          <p:cNvPicPr>
            <a:picLocks noChangeAspect="1"/>
          </p:cNvPicPr>
          <p:nvPr/>
        </p:nvPicPr>
        <p:blipFill>
          <a:blip r:embed="rId4"/>
          <a:stretch>
            <a:fillRect/>
          </a:stretch>
        </p:blipFill>
        <p:spPr>
          <a:xfrm>
            <a:off x="4355661" y="1796310"/>
            <a:ext cx="4451214" cy="3854945"/>
          </a:xfrm>
          <a:prstGeom prst="rect">
            <a:avLst/>
          </a:prstGeom>
          <a:noFill/>
          <a:ln>
            <a:solidFill>
              <a:schemeClr val="accent1"/>
            </a:solidFill>
          </a:ln>
        </p:spPr>
      </p:pic>
    </p:spTree>
    <p:extLst>
      <p:ext uri="{BB962C8B-B14F-4D97-AF65-F5344CB8AC3E}">
        <p14:creationId xmlns:p14="http://schemas.microsoft.com/office/powerpoint/2010/main" val="2271499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73152"/>
            <a:ext cx="8213271" cy="640080"/>
          </a:xfrm>
        </p:spPr>
        <p:txBody>
          <a:bodyPr/>
          <a:lstStyle/>
          <a:p>
            <a:r>
              <a:rPr lang="en-US" dirty="0"/>
              <a:t>EIA information is used by a range of stakeholders</a:t>
            </a:r>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3</a:t>
            </a:fld>
            <a:endParaRPr lang="en-US" dirty="0">
              <a:solidFill>
                <a:srgbClr val="000000"/>
              </a:solidFill>
            </a:endParaRPr>
          </a:p>
        </p:txBody>
      </p:sp>
      <p:sp>
        <p:nvSpPr>
          <p:cNvPr id="8" name="TextBox 7"/>
          <p:cNvSpPr txBox="1"/>
          <p:nvPr/>
        </p:nvSpPr>
        <p:spPr bwMode="auto">
          <a:xfrm>
            <a:off x="4558352" y="1048456"/>
            <a:ext cx="4096550" cy="4662815"/>
          </a:xfrm>
          <a:prstGeom prst="rect">
            <a:avLst/>
          </a:prstGeom>
          <a:noFill/>
          <a:ln w="9525">
            <a:noFill/>
            <a:miter lim="800000"/>
            <a:headEnd/>
            <a:tailEnd/>
          </a:ln>
        </p:spPr>
        <p:txBody>
          <a:bodyPr wrap="square" lIns="0" tIns="0" rIns="0" rtlCol="0">
            <a:prstTxWarp prst="textNoShape">
              <a:avLst/>
            </a:prstTxWarp>
            <a:spAutoFit/>
          </a:bodyPr>
          <a:lstStyle/>
          <a:p>
            <a:pPr eaLnBrk="0" hangingPunct="0"/>
            <a:r>
              <a:rPr lang="en-US" sz="1100" b="1" i="1" dirty="0" smtClean="0">
                <a:solidFill>
                  <a:srgbClr val="000000"/>
                </a:solidFill>
                <a:ea typeface="Times New Roman" charset="0"/>
                <a:cs typeface="Times New Roman" charset="0"/>
              </a:rPr>
              <a:t>Government</a:t>
            </a:r>
          </a:p>
          <a:p>
            <a:pPr marL="177800" indent="-177800" eaLnBrk="0" hangingPunct="0">
              <a:buFont typeface="Arial" pitchFamily="34" charset="0"/>
              <a:buChar char="•"/>
            </a:pPr>
            <a:r>
              <a:rPr lang="en-US" sz="1100" dirty="0">
                <a:solidFill>
                  <a:srgbClr val="000000"/>
                </a:solidFill>
                <a:ea typeface="Times New Roman" charset="0"/>
                <a:cs typeface="Times New Roman" charset="0"/>
              </a:rPr>
              <a:t>Executive Agencies – </a:t>
            </a:r>
            <a:r>
              <a:rPr lang="en-US" sz="1100" dirty="0" smtClean="0">
                <a:solidFill>
                  <a:srgbClr val="000000"/>
                </a:solidFill>
                <a:ea typeface="Times New Roman" charset="0"/>
                <a:cs typeface="Times New Roman" charset="0"/>
              </a:rPr>
              <a:t>WH, DOE</a:t>
            </a:r>
            <a:r>
              <a:rPr lang="en-US" sz="1100" dirty="0">
                <a:solidFill>
                  <a:srgbClr val="000000"/>
                </a:solidFill>
                <a:ea typeface="Times New Roman" charset="0"/>
                <a:cs typeface="Times New Roman" charset="0"/>
              </a:rPr>
              <a:t>, </a:t>
            </a:r>
            <a:r>
              <a:rPr lang="en-US" sz="1100" dirty="0" smtClean="0">
                <a:solidFill>
                  <a:srgbClr val="000000"/>
                </a:solidFill>
                <a:ea typeface="Times New Roman" charset="0"/>
                <a:cs typeface="Times New Roman" charset="0"/>
              </a:rPr>
              <a:t>&amp; EPA use EIA data to track energy markets and program performance and to  analyze policy proposals</a:t>
            </a:r>
            <a:endParaRPr lang="en-US" sz="1100" dirty="0">
              <a:solidFill>
                <a:srgbClr val="000000"/>
              </a:solidFill>
              <a:ea typeface="Times New Roman" charset="0"/>
              <a:cs typeface="Times New Roman" charset="0"/>
            </a:endParaRPr>
          </a:p>
          <a:p>
            <a:pPr marL="171450" indent="-171450" eaLnBrk="0" hangingPunct="0">
              <a:buFont typeface="Arial" pitchFamily="34" charset="0"/>
              <a:buChar char="•"/>
            </a:pPr>
            <a:r>
              <a:rPr lang="en-US" sz="1100" dirty="0" smtClean="0">
                <a:solidFill>
                  <a:srgbClr val="000000"/>
                </a:solidFill>
                <a:ea typeface="Times New Roman" charset="0"/>
                <a:cs typeface="Times New Roman" charset="0"/>
              </a:rPr>
              <a:t>Congress – policy </a:t>
            </a:r>
            <a:r>
              <a:rPr lang="en-US" sz="1100" dirty="0">
                <a:solidFill>
                  <a:srgbClr val="000000"/>
                </a:solidFill>
                <a:ea typeface="Times New Roman" charset="0"/>
                <a:cs typeface="Times New Roman" charset="0"/>
              </a:rPr>
              <a:t>development and </a:t>
            </a:r>
            <a:r>
              <a:rPr lang="en-US" sz="1100" dirty="0" smtClean="0">
                <a:solidFill>
                  <a:srgbClr val="000000"/>
                </a:solidFill>
                <a:ea typeface="Times New Roman" charset="0"/>
                <a:cs typeface="Times New Roman" charset="0"/>
              </a:rPr>
              <a:t>agency funding</a:t>
            </a:r>
          </a:p>
          <a:p>
            <a:pPr marL="171450" indent="-171450" eaLnBrk="0" hangingPunct="0">
              <a:buFont typeface="Arial" pitchFamily="34" charset="0"/>
              <a:buChar char="•"/>
            </a:pPr>
            <a:r>
              <a:rPr lang="en-US" sz="1100" dirty="0">
                <a:solidFill>
                  <a:srgbClr val="000000"/>
                </a:solidFill>
                <a:ea typeface="Times New Roman" charset="0"/>
                <a:cs typeface="Times New Roman" charset="0"/>
              </a:rPr>
              <a:t>State Governments – </a:t>
            </a:r>
            <a:r>
              <a:rPr lang="en-US" sz="1100" dirty="0" smtClean="0">
                <a:solidFill>
                  <a:srgbClr val="000000"/>
                </a:solidFill>
                <a:ea typeface="Times New Roman" charset="0"/>
                <a:cs typeface="Times New Roman" charset="0"/>
              </a:rPr>
              <a:t>planning and program development</a:t>
            </a:r>
            <a:endParaRPr lang="en-US" sz="1100" dirty="0">
              <a:solidFill>
                <a:srgbClr val="000000"/>
              </a:solidFill>
              <a:ea typeface="Times New Roman" charset="0"/>
              <a:cs typeface="Times New Roman" charset="0"/>
            </a:endParaRPr>
          </a:p>
          <a:p>
            <a:pPr marL="171450" indent="-171450" eaLnBrk="0" hangingPunct="0">
              <a:buFont typeface="Arial" pitchFamily="34" charset="0"/>
              <a:buChar char="•"/>
            </a:pPr>
            <a:endParaRPr lang="en-US" sz="1100" i="1" dirty="0" smtClean="0">
              <a:solidFill>
                <a:srgbClr val="000000"/>
              </a:solidFill>
              <a:ea typeface="Times New Roman" charset="0"/>
              <a:cs typeface="Times New Roman" charset="0"/>
            </a:endParaRPr>
          </a:p>
          <a:p>
            <a:pPr eaLnBrk="0" hangingPunct="0"/>
            <a:r>
              <a:rPr lang="en-US" sz="1100" b="1" i="1" dirty="0" smtClean="0">
                <a:solidFill>
                  <a:srgbClr val="000000"/>
                </a:solidFill>
                <a:ea typeface="Times New Roman" charset="0"/>
                <a:cs typeface="Times New Roman" charset="0"/>
              </a:rPr>
              <a:t>Energy Sector</a:t>
            </a:r>
          </a:p>
          <a:p>
            <a:pPr marL="171450" indent="-171450" eaLnBrk="0" hangingPunct="0">
              <a:buFont typeface="Arial" pitchFamily="34" charset="0"/>
              <a:buChar char="•"/>
            </a:pPr>
            <a:r>
              <a:rPr lang="en-US" sz="1100" dirty="0" smtClean="0">
                <a:solidFill>
                  <a:srgbClr val="000000"/>
                </a:solidFill>
                <a:ea typeface="Times New Roman" charset="0"/>
                <a:cs typeface="Times New Roman" charset="0"/>
              </a:rPr>
              <a:t>Consumers – monitor price forecasts</a:t>
            </a:r>
          </a:p>
          <a:p>
            <a:pPr marL="171450" indent="-171450" eaLnBrk="0" hangingPunct="0">
              <a:buFont typeface="Arial" pitchFamily="34" charset="0"/>
              <a:buChar char="•"/>
            </a:pPr>
            <a:r>
              <a:rPr lang="en-US" sz="1100" dirty="0" smtClean="0">
                <a:solidFill>
                  <a:srgbClr val="000000"/>
                </a:solidFill>
                <a:ea typeface="Times New Roman" charset="0"/>
                <a:cs typeface="Times New Roman" charset="0"/>
              </a:rPr>
              <a:t>Producers – track inventory statistics</a:t>
            </a:r>
          </a:p>
          <a:p>
            <a:pPr marL="171450" indent="-171450" eaLnBrk="0" hangingPunct="0">
              <a:buFont typeface="Arial" pitchFamily="34" charset="0"/>
              <a:buChar char="•"/>
            </a:pPr>
            <a:endParaRPr lang="en-US" sz="1100" i="1" dirty="0" smtClean="0">
              <a:solidFill>
                <a:srgbClr val="000000"/>
              </a:solidFill>
              <a:ea typeface="Times New Roman" charset="0"/>
              <a:cs typeface="Times New Roman" charset="0"/>
            </a:endParaRPr>
          </a:p>
          <a:p>
            <a:pPr eaLnBrk="0" hangingPunct="0"/>
            <a:r>
              <a:rPr lang="en-US" sz="1100" b="1" i="1" dirty="0" smtClean="0">
                <a:solidFill>
                  <a:srgbClr val="000000"/>
                </a:solidFill>
                <a:ea typeface="Times New Roman" charset="0"/>
                <a:cs typeface="Times New Roman" charset="0"/>
              </a:rPr>
              <a:t>Business/Industry</a:t>
            </a:r>
          </a:p>
          <a:p>
            <a:pPr marL="171450" indent="-171450" eaLnBrk="0" hangingPunct="0">
              <a:buFont typeface="Arial" panose="020B0604020202020204" pitchFamily="34" charset="0"/>
              <a:buChar char="•"/>
            </a:pPr>
            <a:r>
              <a:rPr lang="en-US" sz="1100" dirty="0" smtClean="0">
                <a:solidFill>
                  <a:srgbClr val="000000"/>
                </a:solidFill>
                <a:ea typeface="Times New Roman" charset="0"/>
                <a:cs typeface="Times New Roman" charset="0"/>
              </a:rPr>
              <a:t>Manufacturers – market research</a:t>
            </a:r>
            <a:endParaRPr lang="en-US" sz="1100" b="1" i="1" dirty="0" smtClean="0">
              <a:solidFill>
                <a:srgbClr val="000000"/>
              </a:solidFill>
              <a:ea typeface="Times New Roman" charset="0"/>
              <a:cs typeface="Times New Roman" charset="0"/>
            </a:endParaRPr>
          </a:p>
          <a:p>
            <a:pPr eaLnBrk="0" hangingPunct="0"/>
            <a:endParaRPr lang="en-US" sz="1100" b="1" i="1" dirty="0" smtClean="0">
              <a:solidFill>
                <a:srgbClr val="000000"/>
              </a:solidFill>
              <a:ea typeface="Times New Roman" charset="0"/>
              <a:cs typeface="Times New Roman" charset="0"/>
            </a:endParaRPr>
          </a:p>
          <a:p>
            <a:pPr eaLnBrk="0" hangingPunct="0"/>
            <a:r>
              <a:rPr lang="en-US" sz="1100" b="1" i="1" dirty="0" smtClean="0">
                <a:solidFill>
                  <a:srgbClr val="000000"/>
                </a:solidFill>
                <a:ea typeface="Times New Roman" charset="0"/>
                <a:cs typeface="Times New Roman" charset="0"/>
              </a:rPr>
              <a:t>Finance/Consulting</a:t>
            </a:r>
          </a:p>
          <a:p>
            <a:pPr marL="171450" indent="-171450" eaLnBrk="0" hangingPunct="0">
              <a:buFont typeface="Arial" pitchFamily="34" charset="0"/>
              <a:buChar char="•"/>
            </a:pPr>
            <a:r>
              <a:rPr lang="en-US" sz="1100" dirty="0" smtClean="0">
                <a:solidFill>
                  <a:srgbClr val="000000"/>
                </a:solidFill>
                <a:ea typeface="Times New Roman" charset="0"/>
                <a:cs typeface="Times New Roman" charset="0"/>
              </a:rPr>
              <a:t>Commodities </a:t>
            </a:r>
            <a:r>
              <a:rPr lang="en-US" sz="1100" dirty="0">
                <a:solidFill>
                  <a:srgbClr val="000000"/>
                </a:solidFill>
                <a:ea typeface="Times New Roman" charset="0"/>
                <a:cs typeface="Times New Roman" charset="0"/>
              </a:rPr>
              <a:t>Analysts – </a:t>
            </a:r>
            <a:r>
              <a:rPr lang="en-US" sz="1100" dirty="0" smtClean="0">
                <a:solidFill>
                  <a:srgbClr val="000000"/>
                </a:solidFill>
                <a:ea typeface="Times New Roman" charset="0"/>
                <a:cs typeface="Times New Roman" charset="0"/>
              </a:rPr>
              <a:t>market response to supply data</a:t>
            </a:r>
          </a:p>
          <a:p>
            <a:pPr marL="171450" indent="-171450" eaLnBrk="0" hangingPunct="0">
              <a:buFont typeface="Arial" pitchFamily="34" charset="0"/>
              <a:buChar char="•"/>
            </a:pPr>
            <a:endParaRPr lang="en-US" sz="1100" i="1" dirty="0">
              <a:solidFill>
                <a:srgbClr val="000000"/>
              </a:solidFill>
              <a:ea typeface="Times New Roman" charset="0"/>
              <a:cs typeface="Times New Roman" charset="0"/>
            </a:endParaRPr>
          </a:p>
          <a:p>
            <a:pPr eaLnBrk="0" hangingPunct="0"/>
            <a:r>
              <a:rPr lang="en-US" sz="1100" b="1" i="1" dirty="0" smtClean="0">
                <a:solidFill>
                  <a:srgbClr val="000000"/>
                </a:solidFill>
                <a:ea typeface="Times New Roman" charset="0"/>
                <a:cs typeface="Times New Roman" charset="0"/>
              </a:rPr>
              <a:t>Media/Education</a:t>
            </a:r>
            <a:endParaRPr lang="en-US" sz="1100" b="1" i="1" dirty="0">
              <a:solidFill>
                <a:srgbClr val="000000"/>
              </a:solidFill>
              <a:ea typeface="Times New Roman" charset="0"/>
              <a:cs typeface="Times New Roman" charset="0"/>
            </a:endParaRPr>
          </a:p>
          <a:p>
            <a:pPr marL="171450" indent="-171450" eaLnBrk="0" hangingPunct="0">
              <a:buFont typeface="Arial" pitchFamily="34" charset="0"/>
              <a:buChar char="•"/>
            </a:pPr>
            <a:r>
              <a:rPr lang="en-US" sz="1100" dirty="0">
                <a:solidFill>
                  <a:srgbClr val="000000"/>
                </a:solidFill>
                <a:ea typeface="Times New Roman" charset="0"/>
                <a:cs typeface="Times New Roman" charset="0"/>
              </a:rPr>
              <a:t>Journalists – </a:t>
            </a:r>
            <a:r>
              <a:rPr lang="en-US" sz="1100" dirty="0" smtClean="0">
                <a:solidFill>
                  <a:srgbClr val="000000"/>
                </a:solidFill>
                <a:ea typeface="Times New Roman" charset="0"/>
                <a:cs typeface="Times New Roman" charset="0"/>
              </a:rPr>
              <a:t>cite </a:t>
            </a:r>
            <a:r>
              <a:rPr lang="en-US" sz="1100" dirty="0">
                <a:solidFill>
                  <a:srgbClr val="000000"/>
                </a:solidFill>
                <a:ea typeface="Times New Roman" charset="0"/>
                <a:cs typeface="Times New Roman" charset="0"/>
              </a:rPr>
              <a:t>energy </a:t>
            </a:r>
            <a:r>
              <a:rPr lang="en-US" sz="1100" dirty="0" smtClean="0">
                <a:solidFill>
                  <a:srgbClr val="000000"/>
                </a:solidFill>
                <a:ea typeface="Times New Roman" charset="0"/>
                <a:cs typeface="Times New Roman" charset="0"/>
              </a:rPr>
              <a:t>statistics</a:t>
            </a:r>
            <a:endParaRPr lang="en-US" sz="1100" i="1" dirty="0" smtClean="0">
              <a:solidFill>
                <a:srgbClr val="000000"/>
              </a:solidFill>
              <a:ea typeface="Times New Roman" charset="0"/>
              <a:cs typeface="Times New Roman" charset="0"/>
            </a:endParaRPr>
          </a:p>
          <a:p>
            <a:pPr marL="171450" indent="-171450" eaLnBrk="0" hangingPunct="0">
              <a:buFont typeface="Arial" pitchFamily="34" charset="0"/>
              <a:buChar char="•"/>
            </a:pPr>
            <a:r>
              <a:rPr lang="en-US" sz="1100" dirty="0" smtClean="0">
                <a:solidFill>
                  <a:srgbClr val="000000"/>
                </a:solidFill>
                <a:ea typeface="Times New Roman" charset="0"/>
                <a:cs typeface="Times New Roman" charset="0"/>
              </a:rPr>
              <a:t>Teachers </a:t>
            </a:r>
            <a:r>
              <a:rPr lang="en-US" sz="1100" dirty="0">
                <a:solidFill>
                  <a:srgbClr val="000000"/>
                </a:solidFill>
                <a:ea typeface="Times New Roman" charset="0"/>
                <a:cs typeface="Times New Roman" charset="0"/>
              </a:rPr>
              <a:t>– use Energy Kids materials</a:t>
            </a:r>
          </a:p>
          <a:p>
            <a:pPr marL="171450" indent="-171450" eaLnBrk="0" hangingPunct="0">
              <a:buFont typeface="Arial" pitchFamily="34" charset="0"/>
              <a:buChar char="•"/>
            </a:pPr>
            <a:r>
              <a:rPr lang="en-US" sz="1100" dirty="0">
                <a:solidFill>
                  <a:srgbClr val="000000"/>
                </a:solidFill>
                <a:ea typeface="Times New Roman" charset="0"/>
                <a:cs typeface="Times New Roman" charset="0"/>
              </a:rPr>
              <a:t>Researchers – energy forecasting and modeling</a:t>
            </a:r>
          </a:p>
          <a:p>
            <a:pPr eaLnBrk="0" hangingPunct="0"/>
            <a:endParaRPr lang="en-US" sz="1100" b="1" i="1" dirty="0" smtClean="0">
              <a:solidFill>
                <a:srgbClr val="000000"/>
              </a:solidFill>
              <a:ea typeface="Times New Roman" charset="0"/>
              <a:cs typeface="Times New Roman" charset="0"/>
            </a:endParaRPr>
          </a:p>
          <a:p>
            <a:pPr eaLnBrk="0" hangingPunct="0"/>
            <a:r>
              <a:rPr lang="en-US" sz="1100" b="1" i="1" dirty="0" smtClean="0">
                <a:solidFill>
                  <a:srgbClr val="000000"/>
                </a:solidFill>
                <a:ea typeface="Times New Roman" charset="0"/>
                <a:cs typeface="Times New Roman" charset="0"/>
              </a:rPr>
              <a:t>Private Citizens</a:t>
            </a:r>
          </a:p>
          <a:p>
            <a:pPr marL="171450" indent="-171450" eaLnBrk="0" hangingPunct="0">
              <a:buFont typeface="Arial" pitchFamily="34" charset="0"/>
              <a:buChar char="•"/>
            </a:pPr>
            <a:r>
              <a:rPr lang="en-US" sz="1100" dirty="0" smtClean="0">
                <a:solidFill>
                  <a:srgbClr val="000000"/>
                </a:solidFill>
                <a:ea typeface="Times New Roman" charset="0"/>
                <a:cs typeface="Times New Roman" charset="0"/>
              </a:rPr>
              <a:t>Public – research gasoline prices</a:t>
            </a:r>
          </a:p>
          <a:p>
            <a:pPr marL="171450" indent="-171450" eaLnBrk="0" hangingPunct="0">
              <a:buFont typeface="Arial" pitchFamily="34" charset="0"/>
              <a:buChar char="•"/>
            </a:pPr>
            <a:endParaRPr lang="en-US" sz="1200" i="1" dirty="0" smtClean="0">
              <a:solidFill>
                <a:srgbClr val="000000"/>
              </a:solidFill>
              <a:ea typeface="Times New Roman" charset="0"/>
              <a:cs typeface="Times New Roman" charset="0"/>
            </a:endParaRPr>
          </a:p>
          <a:p>
            <a:pPr marL="171450" indent="-171450" eaLnBrk="0" hangingPunct="0">
              <a:buFont typeface="Arial" pitchFamily="34" charset="0"/>
              <a:buChar char="•"/>
            </a:pPr>
            <a:endParaRPr lang="en-US" sz="1200" i="1" dirty="0">
              <a:solidFill>
                <a:srgbClr val="000000"/>
              </a:solidFill>
              <a:ea typeface="Times New Roman" charset="0"/>
              <a:cs typeface="Times New Roman" charset="0"/>
            </a:endParaRPr>
          </a:p>
          <a:p>
            <a:pPr eaLnBrk="0" hangingPunct="0"/>
            <a:endParaRPr lang="en-US" sz="1200" i="1" dirty="0" smtClean="0">
              <a:solidFill>
                <a:srgbClr val="333333"/>
              </a:solidFill>
              <a:ea typeface="Times New Roman" charset="0"/>
              <a:cs typeface="Times New Roman" charset="0"/>
            </a:endParaRPr>
          </a:p>
        </p:txBody>
      </p:sp>
      <p:sp>
        <p:nvSpPr>
          <p:cNvPr id="12" name="TextBox 11"/>
          <p:cNvSpPr txBox="1"/>
          <p:nvPr/>
        </p:nvSpPr>
        <p:spPr bwMode="auto">
          <a:xfrm>
            <a:off x="715386" y="5131324"/>
            <a:ext cx="8433707" cy="969496"/>
          </a:xfrm>
          <a:prstGeom prst="rect">
            <a:avLst/>
          </a:prstGeom>
          <a:noFill/>
          <a:ln w="9525">
            <a:noFill/>
            <a:miter lim="800000"/>
            <a:headEnd/>
            <a:tailEnd/>
          </a:ln>
        </p:spPr>
        <p:txBody>
          <a:bodyPr wrap="square" lIns="0" tIns="0" rIns="0" rtlCol="0">
            <a:prstTxWarp prst="textNoShape">
              <a:avLst/>
            </a:prstTxWarp>
            <a:spAutoFit/>
          </a:bodyPr>
          <a:lstStyle/>
          <a:p>
            <a:pPr fontAlgn="b"/>
            <a:r>
              <a:rPr lang="en-US" sz="1200" b="1" dirty="0" smtClean="0">
                <a:solidFill>
                  <a:srgbClr val="000000"/>
                </a:solidFill>
                <a:ea typeface="Times New Roman" charset="0"/>
                <a:cs typeface="Times New Roman" charset="0"/>
              </a:rPr>
              <a:t>Customer-focused </a:t>
            </a:r>
            <a:r>
              <a:rPr lang="en-US" sz="1200" b="1" dirty="0">
                <a:solidFill>
                  <a:srgbClr val="000000"/>
                </a:solidFill>
                <a:ea typeface="Times New Roman" charset="0"/>
                <a:cs typeface="Times New Roman" charset="0"/>
              </a:rPr>
              <a:t>Performance </a:t>
            </a:r>
            <a:r>
              <a:rPr lang="en-US" sz="1200" b="1" dirty="0" smtClean="0">
                <a:solidFill>
                  <a:srgbClr val="000000"/>
                </a:solidFill>
                <a:ea typeface="Times New Roman" charset="0"/>
                <a:cs typeface="Times New Roman" charset="0"/>
              </a:rPr>
              <a:t>Results</a:t>
            </a:r>
            <a:endParaRPr lang="en-US" sz="1200" b="1" dirty="0">
              <a:solidFill>
                <a:srgbClr val="000000"/>
              </a:solidFill>
              <a:ea typeface="Times New Roman" charset="0"/>
              <a:cs typeface="Times New Roman" charset="0"/>
            </a:endParaRPr>
          </a:p>
          <a:p>
            <a:pPr fontAlgn="b"/>
            <a:endParaRPr lang="en-US" sz="1200" dirty="0">
              <a:solidFill>
                <a:srgbClr val="000000"/>
              </a:solidFill>
              <a:ea typeface="Times New Roman" charset="0"/>
              <a:cs typeface="Times New Roman" charset="0"/>
            </a:endParaRPr>
          </a:p>
          <a:p>
            <a:pPr marL="171450" indent="-171450" fontAlgn="b">
              <a:buFont typeface="Arial" panose="020B0604020202020204" pitchFamily="34" charset="0"/>
              <a:buChar char="•"/>
            </a:pPr>
            <a:r>
              <a:rPr lang="en-US" sz="1200" b="1" dirty="0" smtClean="0">
                <a:solidFill>
                  <a:srgbClr val="000000"/>
                </a:solidFill>
                <a:ea typeface="Times New Roman" charset="0"/>
                <a:cs typeface="Times New Roman" charset="0"/>
              </a:rPr>
              <a:t>Quality</a:t>
            </a:r>
            <a:r>
              <a:rPr lang="en-US" sz="1200" dirty="0">
                <a:solidFill>
                  <a:srgbClr val="000000"/>
                </a:solidFill>
                <a:ea typeface="Times New Roman" charset="0"/>
                <a:cs typeface="Times New Roman" charset="0"/>
              </a:rPr>
              <a:t>: </a:t>
            </a:r>
            <a:r>
              <a:rPr lang="en-US" sz="1200" dirty="0" smtClean="0">
                <a:solidFill>
                  <a:srgbClr val="000000"/>
                </a:solidFill>
                <a:ea typeface="Times New Roman" charset="0"/>
                <a:cs typeface="Times New Roman" charset="0"/>
              </a:rPr>
              <a:t>90% </a:t>
            </a:r>
            <a:r>
              <a:rPr lang="en-US" sz="1200" dirty="0">
                <a:solidFill>
                  <a:srgbClr val="000000"/>
                </a:solidFill>
                <a:ea typeface="Times New Roman" charset="0"/>
                <a:cs typeface="Times New Roman" charset="0"/>
              </a:rPr>
              <a:t>of customers </a:t>
            </a:r>
            <a:r>
              <a:rPr lang="en-US" sz="1200" dirty="0" smtClean="0">
                <a:solidFill>
                  <a:srgbClr val="000000"/>
                </a:solidFill>
                <a:ea typeface="Times New Roman" charset="0"/>
                <a:cs typeface="Times New Roman" charset="0"/>
              </a:rPr>
              <a:t>are </a:t>
            </a:r>
            <a:r>
              <a:rPr lang="en-US" sz="1200" dirty="0">
                <a:solidFill>
                  <a:srgbClr val="000000"/>
                </a:solidFill>
                <a:ea typeface="Times New Roman" charset="0"/>
                <a:cs typeface="Times New Roman" charset="0"/>
              </a:rPr>
              <a:t>satisfied or very satisfied with the quality of EIA information</a:t>
            </a:r>
          </a:p>
          <a:p>
            <a:pPr marL="342900" indent="-342900" fontAlgn="b">
              <a:buFont typeface="Arial" panose="020B0604020202020204" pitchFamily="34" charset="0"/>
              <a:buChar char="•"/>
            </a:pPr>
            <a:endParaRPr lang="en-US" sz="1200" dirty="0">
              <a:solidFill>
                <a:srgbClr val="000000"/>
              </a:solidFill>
              <a:ea typeface="Times New Roman" charset="0"/>
              <a:cs typeface="Times New Roman" charset="0"/>
            </a:endParaRPr>
          </a:p>
          <a:p>
            <a:pPr marL="171450" indent="-171450" fontAlgn="b">
              <a:buFont typeface="Arial" panose="020B0604020202020204" pitchFamily="34" charset="0"/>
              <a:buChar char="•"/>
            </a:pPr>
            <a:r>
              <a:rPr lang="en-US" sz="1200" b="1" dirty="0" smtClean="0">
                <a:solidFill>
                  <a:srgbClr val="000000"/>
                </a:solidFill>
                <a:ea typeface="Times New Roman" charset="0"/>
                <a:cs typeface="Times New Roman" charset="0"/>
              </a:rPr>
              <a:t>Timeliness</a:t>
            </a:r>
            <a:r>
              <a:rPr lang="en-US" sz="1200" dirty="0">
                <a:solidFill>
                  <a:srgbClr val="000000"/>
                </a:solidFill>
                <a:ea typeface="Times New Roman" charset="0"/>
                <a:cs typeface="Times New Roman" charset="0"/>
              </a:rPr>
              <a:t>: </a:t>
            </a:r>
            <a:r>
              <a:rPr lang="en-US" sz="1200" dirty="0" smtClean="0">
                <a:solidFill>
                  <a:srgbClr val="000000"/>
                </a:solidFill>
                <a:ea typeface="Times New Roman" charset="0"/>
                <a:cs typeface="Times New Roman" charset="0"/>
              </a:rPr>
              <a:t>95% </a:t>
            </a:r>
            <a:r>
              <a:rPr lang="en-US" sz="1200" dirty="0">
                <a:solidFill>
                  <a:srgbClr val="000000"/>
                </a:solidFill>
                <a:ea typeface="Times New Roman" charset="0"/>
                <a:cs typeface="Times New Roman" charset="0"/>
              </a:rPr>
              <a:t>of selected EIA recurring products meet their </a:t>
            </a:r>
            <a:r>
              <a:rPr lang="en-US" sz="1200" dirty="0" smtClean="0">
                <a:solidFill>
                  <a:srgbClr val="000000"/>
                </a:solidFill>
                <a:ea typeface="Times New Roman" charset="0"/>
                <a:cs typeface="Times New Roman" charset="0"/>
              </a:rPr>
              <a:t>release date target</a:t>
            </a:r>
            <a:endParaRPr lang="en-US" sz="1200" i="1" dirty="0" smtClean="0">
              <a:solidFill>
                <a:srgbClr val="000000"/>
              </a:solidFill>
              <a:ea typeface="Times New Roman" charset="0"/>
              <a:cs typeface="Times New Roman" charset="0"/>
            </a:endParaRPr>
          </a:p>
        </p:txBody>
      </p:sp>
      <p:sp>
        <p:nvSpPr>
          <p:cNvPr id="4" name="TextBox 3"/>
          <p:cNvSpPr txBox="1"/>
          <p:nvPr/>
        </p:nvSpPr>
        <p:spPr bwMode="auto">
          <a:xfrm>
            <a:off x="5364681" y="849024"/>
            <a:ext cx="2483892" cy="230832"/>
          </a:xfrm>
          <a:prstGeom prst="rect">
            <a:avLst/>
          </a:prstGeom>
          <a:noFill/>
          <a:ln w="9525">
            <a:noFill/>
            <a:miter lim="800000"/>
            <a:headEnd/>
            <a:tailEnd/>
          </a:ln>
        </p:spPr>
        <p:txBody>
          <a:bodyPr wrap="square" lIns="0" tIns="0" rIns="0" rtlCol="0">
            <a:prstTxWarp prst="textNoShape">
              <a:avLst/>
            </a:prstTxWarp>
            <a:spAutoFit/>
          </a:bodyPr>
          <a:lstStyle/>
          <a:p>
            <a:pPr algn="ctr" eaLnBrk="0" hangingPunct="0"/>
            <a:r>
              <a:rPr lang="en-US" sz="1200" b="1" i="1" dirty="0">
                <a:solidFill>
                  <a:srgbClr val="000000"/>
                </a:solidFill>
                <a:ea typeface="Times New Roman" charset="0"/>
                <a:cs typeface="Times New Roman" charset="0"/>
              </a:rPr>
              <a:t>Examples of Activities</a:t>
            </a:r>
          </a:p>
        </p:txBody>
      </p:sp>
      <p:sp>
        <p:nvSpPr>
          <p:cNvPr id="13" name="Footer Placeholder 3"/>
          <p:cNvSpPr>
            <a:spLocks noGrp="1"/>
          </p:cNvSpPr>
          <p:nvPr>
            <p:ph type="ftr" sz="quarter" idx="4294967295"/>
          </p:nvPr>
        </p:nvSpPr>
        <p:spPr>
          <a:xfrm>
            <a:off x="685800" y="6373368"/>
            <a:ext cx="6035040" cy="393192"/>
          </a:xfrm>
          <a:prstGeom prst="rect">
            <a:avLst/>
          </a:prstGeom>
        </p:spPr>
        <p:txBody>
          <a:bodyPr bIns="45720">
            <a:noAutofit/>
          </a:bodyPr>
          <a:lstStyle/>
          <a:p>
            <a:r>
              <a:rPr lang="en-US" dirty="0" smtClean="0"/>
              <a:t>Adam Sieminski, EIA Overview </a:t>
            </a:r>
          </a:p>
          <a:p>
            <a:r>
              <a:rPr lang="en-US" dirty="0" smtClean="0"/>
              <a:t>September 28, 2016</a:t>
            </a:r>
            <a:endParaRPr lang="en-US" dirty="0"/>
          </a:p>
        </p:txBody>
      </p:sp>
      <p:pic>
        <p:nvPicPr>
          <p:cNvPr id="5" name="Picture 4"/>
          <p:cNvPicPr>
            <a:picLocks noChangeAspect="1"/>
          </p:cNvPicPr>
          <p:nvPr/>
        </p:nvPicPr>
        <p:blipFill>
          <a:blip r:embed="rId3"/>
          <a:stretch>
            <a:fillRect/>
          </a:stretch>
        </p:blipFill>
        <p:spPr>
          <a:xfrm>
            <a:off x="0" y="783667"/>
            <a:ext cx="4316342" cy="3981033"/>
          </a:xfrm>
          <a:prstGeom prst="rect">
            <a:avLst/>
          </a:prstGeom>
        </p:spPr>
      </p:pic>
    </p:spTree>
    <p:extLst>
      <p:ext uri="{BB962C8B-B14F-4D97-AF65-F5344CB8AC3E}">
        <p14:creationId xmlns:p14="http://schemas.microsoft.com/office/powerpoint/2010/main" val="1753386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73152"/>
            <a:ext cx="8046720" cy="785264"/>
          </a:xfrm>
        </p:spPr>
        <p:txBody>
          <a:bodyPr/>
          <a:lstStyle/>
          <a:p>
            <a:r>
              <a:rPr lang="en-US" dirty="0" smtClean="0"/>
              <a:t>EIA’s data collection integrates all energy sectors</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4</a:t>
            </a:fld>
            <a:endParaRPr lang="en-US" dirty="0">
              <a:solidFill>
                <a:srgbClr val="000000"/>
              </a:solidFill>
            </a:endParaRPr>
          </a:p>
        </p:txBody>
      </p:sp>
      <p:sp>
        <p:nvSpPr>
          <p:cNvPr id="6" name="Footer Placeholder 5"/>
          <p:cNvSpPr>
            <a:spLocks noGrp="1"/>
          </p:cNvSpPr>
          <p:nvPr>
            <p:ph type="ftr" sz="quarter" idx="3"/>
          </p:nvPr>
        </p:nvSpPr>
        <p:spPr>
          <a:xfrm>
            <a:off x="685800" y="6373368"/>
            <a:ext cx="6035040" cy="393192"/>
          </a:xfrm>
        </p:spPr>
        <p:txBody>
          <a:bodyPr/>
          <a:lstStyle/>
          <a:p>
            <a:r>
              <a:rPr lang="en-US" dirty="0" smtClean="0"/>
              <a:t>Adam Sieminski, EIA Overview </a:t>
            </a:r>
          </a:p>
          <a:p>
            <a:r>
              <a:rPr lang="en-US" dirty="0" smtClean="0"/>
              <a:t>September 28, 2016</a:t>
            </a:r>
            <a:endParaRPr lang="en-US" dirty="0"/>
          </a:p>
        </p:txBody>
      </p:sp>
      <p:pic>
        <p:nvPicPr>
          <p:cNvPr id="9" name="Picture 8" descr="surveys_diagram_v5-01.PNG"/>
          <p:cNvPicPr>
            <a:picLocks noChangeAspect="1"/>
          </p:cNvPicPr>
          <p:nvPr/>
        </p:nvPicPr>
        <p:blipFill>
          <a:blip r:embed="rId3" cstate="print"/>
          <a:stretch>
            <a:fillRect/>
          </a:stretch>
        </p:blipFill>
        <p:spPr>
          <a:xfrm>
            <a:off x="667511" y="1156280"/>
            <a:ext cx="7971096" cy="3966225"/>
          </a:xfrm>
          <a:prstGeom prst="rect">
            <a:avLst/>
          </a:prstGeom>
        </p:spPr>
      </p:pic>
    </p:spTree>
    <p:extLst>
      <p:ext uri="{BB962C8B-B14F-4D97-AF65-F5344CB8AC3E}">
        <p14:creationId xmlns:p14="http://schemas.microsoft.com/office/powerpoint/2010/main" val="888001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494" y="76201"/>
            <a:ext cx="8050306" cy="847436"/>
          </a:xfrm>
        </p:spPr>
        <p:txBody>
          <a:bodyPr/>
          <a:lstStyle/>
          <a:p>
            <a:r>
              <a:rPr lang="en-US" sz="2400" dirty="0"/>
              <a:t>Recent accomplishments</a:t>
            </a:r>
          </a:p>
        </p:txBody>
      </p:sp>
      <p:sp>
        <p:nvSpPr>
          <p:cNvPr id="3" name="Slide Number Placeholder 2"/>
          <p:cNvSpPr>
            <a:spLocks noGrp="1"/>
          </p:cNvSpPr>
          <p:nvPr>
            <p:ph type="sldNum" sz="quarter" idx="10"/>
          </p:nvPr>
        </p:nvSpPr>
        <p:spPr/>
        <p:txBody>
          <a:bodyPr/>
          <a:lstStyle/>
          <a:p>
            <a:fld id="{2D80C5C9-96E0-47EC-B500-37C5FE284639}" type="slidenum">
              <a:rPr lang="en-US" smtClean="0"/>
              <a:pPr/>
              <a:t>5</a:t>
            </a:fld>
            <a:endParaRPr lang="en-US" dirty="0"/>
          </a:p>
        </p:txBody>
      </p:sp>
      <p:sp>
        <p:nvSpPr>
          <p:cNvPr id="4" name="Text Placeholder 3"/>
          <p:cNvSpPr>
            <a:spLocks noGrp="1"/>
          </p:cNvSpPr>
          <p:nvPr>
            <p:ph type="body" sz="quarter" idx="12"/>
          </p:nvPr>
        </p:nvSpPr>
        <p:spPr>
          <a:xfrm>
            <a:off x="685800" y="999679"/>
            <a:ext cx="7991856" cy="5108513"/>
          </a:xfrm>
        </p:spPr>
        <p:txBody>
          <a:bodyPr/>
          <a:lstStyle/>
          <a:p>
            <a:r>
              <a:rPr lang="en-US" sz="1500" dirty="0" smtClean="0"/>
              <a:t>U.S. Drilling Productivity Report</a:t>
            </a:r>
          </a:p>
          <a:p>
            <a:r>
              <a:rPr lang="en-US" sz="1500" dirty="0" smtClean="0"/>
              <a:t>Assessment of shale outside of the U.S.</a:t>
            </a:r>
          </a:p>
          <a:p>
            <a:r>
              <a:rPr lang="en-US" sz="1500" dirty="0" smtClean="0"/>
              <a:t>Crude export analysis</a:t>
            </a:r>
          </a:p>
          <a:p>
            <a:r>
              <a:rPr lang="en-US" sz="1500" dirty="0" smtClean="0"/>
              <a:t>EIA Flicker page and social media growth</a:t>
            </a:r>
          </a:p>
          <a:p>
            <a:r>
              <a:rPr lang="en-US" sz="1500" dirty="0"/>
              <a:t>EIA-930 Hourly Balancing Authority Operations Report </a:t>
            </a:r>
            <a:endParaRPr lang="en-US" sz="1500" dirty="0" smtClean="0"/>
          </a:p>
          <a:p>
            <a:r>
              <a:rPr lang="en-US" sz="1500" dirty="0" smtClean="0"/>
              <a:t>Monthly solar PV capacity and generation</a:t>
            </a:r>
          </a:p>
          <a:p>
            <a:r>
              <a:rPr lang="en-US" sz="1500" dirty="0" smtClean="0"/>
              <a:t>Crude by rail</a:t>
            </a:r>
          </a:p>
          <a:p>
            <a:r>
              <a:rPr lang="en-US" sz="1500" dirty="0" smtClean="0"/>
              <a:t>Expanded natural gas production survey and U.S. crude oil production data with API gravity</a:t>
            </a:r>
          </a:p>
          <a:p>
            <a:r>
              <a:rPr lang="en-US" sz="1500" dirty="0" smtClean="0"/>
              <a:t>North American energy information cooperation </a:t>
            </a:r>
          </a:p>
          <a:p>
            <a:r>
              <a:rPr lang="en-US" sz="1500" dirty="0" smtClean="0"/>
              <a:t>New natural gas storage regions in weekly data </a:t>
            </a:r>
          </a:p>
        </p:txBody>
      </p:sp>
      <p:sp>
        <p:nvSpPr>
          <p:cNvPr id="5" name="Footer Placeholder 4"/>
          <p:cNvSpPr>
            <a:spLocks noGrp="1"/>
          </p:cNvSpPr>
          <p:nvPr>
            <p:ph type="ftr" sz="quarter" idx="3"/>
          </p:nvPr>
        </p:nvSpPr>
        <p:spPr>
          <a:xfrm>
            <a:off x="685800" y="6373368"/>
            <a:ext cx="6035040" cy="393192"/>
          </a:xfrm>
        </p:spPr>
        <p:txBody>
          <a:bodyPr/>
          <a:lstStyle/>
          <a:p>
            <a:r>
              <a:rPr lang="en-US" dirty="0" smtClean="0"/>
              <a:t>Adam Sieminski, EIA Overview </a:t>
            </a:r>
          </a:p>
          <a:p>
            <a:r>
              <a:rPr lang="en-US" dirty="0" smtClean="0"/>
              <a:t>September 28, 2016</a:t>
            </a:r>
            <a:endParaRPr lang="en-US" dirty="0"/>
          </a:p>
        </p:txBody>
      </p:sp>
    </p:spTree>
    <p:extLst>
      <p:ext uri="{BB962C8B-B14F-4D97-AF65-F5344CB8AC3E}">
        <p14:creationId xmlns:p14="http://schemas.microsoft.com/office/powerpoint/2010/main" val="2831823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54" y="73152"/>
            <a:ext cx="8192946" cy="1091959"/>
          </a:xfrm>
        </p:spPr>
        <p:txBody>
          <a:bodyPr/>
          <a:lstStyle/>
          <a:p>
            <a:r>
              <a:rPr lang="en-US" sz="2400" dirty="0" smtClean="0"/>
              <a:t>The release </a:t>
            </a:r>
            <a:r>
              <a:rPr lang="en-US" sz="2400" dirty="0"/>
              <a:t>of </a:t>
            </a:r>
            <a:r>
              <a:rPr lang="en-US" sz="2400" dirty="0" smtClean="0"/>
              <a:t>EIA’s oil </a:t>
            </a:r>
            <a:r>
              <a:rPr lang="en-US" sz="2400" dirty="0"/>
              <a:t>and </a:t>
            </a:r>
            <a:r>
              <a:rPr lang="en-US" sz="2400" dirty="0" smtClean="0"/>
              <a:t>natural gas inventory data </a:t>
            </a:r>
            <a:r>
              <a:rPr lang="en-US" sz="2400" dirty="0"/>
              <a:t>has </a:t>
            </a:r>
            <a:r>
              <a:rPr lang="en-US" sz="2400" dirty="0" smtClean="0"/>
              <a:t>an immediate impact </a:t>
            </a:r>
            <a:r>
              <a:rPr lang="en-US" sz="2400" dirty="0"/>
              <a:t>on </a:t>
            </a:r>
            <a:r>
              <a:rPr lang="en-US" sz="2400" dirty="0" smtClean="0"/>
              <a:t>energy markets</a:t>
            </a:r>
            <a:endParaRPr lang="en-US" sz="2400"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6</a:t>
            </a:fld>
            <a:endParaRPr lang="en-US" dirty="0">
              <a:solidFill>
                <a:srgbClr val="000000"/>
              </a:solidFill>
            </a:endParaRPr>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sp>
        <p:nvSpPr>
          <p:cNvPr id="276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sp>
        <p:nvSpPr>
          <p:cNvPr id="4" name="Rectangle 3"/>
          <p:cNvSpPr/>
          <p:nvPr/>
        </p:nvSpPr>
        <p:spPr>
          <a:xfrm>
            <a:off x="640080" y="1308949"/>
            <a:ext cx="8510844" cy="2185214"/>
          </a:xfrm>
          <a:prstGeom prst="rect">
            <a:avLst/>
          </a:prstGeom>
        </p:spPr>
        <p:txBody>
          <a:bodyPr wrap="square">
            <a:spAutoFit/>
          </a:bodyPr>
          <a:lstStyle/>
          <a:p>
            <a:r>
              <a:rPr lang="en-US" sz="1600" dirty="0">
                <a:solidFill>
                  <a:srgbClr val="000000"/>
                </a:solidFill>
                <a:ea typeface="Times New Roman"/>
                <a:cs typeface="Times New Roman"/>
              </a:rPr>
              <a:t>Producers, consumers, </a:t>
            </a:r>
            <a:r>
              <a:rPr lang="en-US" sz="1600" dirty="0" smtClean="0">
                <a:solidFill>
                  <a:srgbClr val="000000"/>
                </a:solidFill>
                <a:ea typeface="Times New Roman"/>
                <a:cs typeface="Times New Roman"/>
              </a:rPr>
              <a:t>utilities, regulators, investors, and </a:t>
            </a:r>
            <a:r>
              <a:rPr lang="en-US" sz="1600" dirty="0">
                <a:solidFill>
                  <a:srgbClr val="000000"/>
                </a:solidFill>
                <a:ea typeface="Times New Roman"/>
                <a:cs typeface="Times New Roman"/>
              </a:rPr>
              <a:t>analysts use a wealth of EIA energy statistics in their day-to-day activities in the global energy marketplace. </a:t>
            </a:r>
          </a:p>
          <a:p>
            <a:endParaRPr lang="en-US" sz="1600" dirty="0">
              <a:solidFill>
                <a:srgbClr val="000000"/>
              </a:solidFill>
              <a:ea typeface="Times New Roman"/>
              <a:cs typeface="Times New Roman"/>
            </a:endParaRPr>
          </a:p>
          <a:p>
            <a:pPr marL="285750" indent="-285750">
              <a:buFont typeface="Arial" panose="020B0604020202020204" pitchFamily="34" charset="0"/>
              <a:buChar char="•"/>
            </a:pPr>
            <a:r>
              <a:rPr lang="en-US" sz="1400" dirty="0" smtClean="0">
                <a:solidFill>
                  <a:srgbClr val="000000"/>
                </a:solidFill>
                <a:ea typeface="Times New Roman"/>
                <a:cs typeface="Times New Roman"/>
              </a:rPr>
              <a:t>The Weekly Natural Gas Storage Report (WNGSR) is designated as one of the nation’s Principal Federal Economic Indicators. </a:t>
            </a:r>
            <a:endParaRPr lang="en-US" sz="1400" dirty="0">
              <a:solidFill>
                <a:srgbClr val="000000"/>
              </a:solidFill>
              <a:ea typeface="Times New Roman"/>
              <a:cs typeface="Times New Roman"/>
            </a:endParaRPr>
          </a:p>
          <a:p>
            <a:pPr marL="285750" indent="-285750">
              <a:buFont typeface="Arial" panose="020B0604020202020204" pitchFamily="34" charset="0"/>
              <a:buChar char="•"/>
            </a:pPr>
            <a:r>
              <a:rPr lang="en-US" sz="1400" dirty="0" smtClean="0">
                <a:solidFill>
                  <a:srgbClr val="000000"/>
                </a:solidFill>
                <a:ea typeface="Times New Roman"/>
                <a:cs typeface="Times New Roman"/>
              </a:rPr>
              <a:t>The Weekly Petroleum Status Report (WPSR) provides statistics on oil and petroleum product stocks, imports, and production. </a:t>
            </a:r>
          </a:p>
          <a:p>
            <a:endParaRPr lang="en-US" sz="1600" dirty="0" smtClean="0">
              <a:solidFill>
                <a:srgbClr val="000000"/>
              </a:solidFill>
              <a:ea typeface="Times New Roman"/>
              <a:cs typeface="Times New Roman"/>
            </a:endParaRPr>
          </a:p>
          <a:p>
            <a:pPr marL="285750" indent="-285750">
              <a:buFont typeface="Arial" pitchFamily="34" charset="0"/>
              <a:buChar char="•"/>
            </a:pPr>
            <a:endParaRPr lang="en-US" sz="1600" dirty="0" smtClean="0">
              <a:solidFill>
                <a:srgbClr val="000000"/>
              </a:solidFill>
              <a:ea typeface="Times New Roman"/>
              <a:cs typeface="Times New Roman"/>
            </a:endParaRPr>
          </a:p>
        </p:txBody>
      </p:sp>
      <p:sp>
        <p:nvSpPr>
          <p:cNvPr id="11" name="Footer Placeholder 10"/>
          <p:cNvSpPr>
            <a:spLocks noGrp="1"/>
          </p:cNvSpPr>
          <p:nvPr>
            <p:ph type="ftr" sz="quarter" idx="3"/>
          </p:nvPr>
        </p:nvSpPr>
        <p:spPr>
          <a:xfrm>
            <a:off x="685800" y="6373368"/>
            <a:ext cx="6035040" cy="393192"/>
          </a:xfrm>
        </p:spPr>
        <p:txBody>
          <a:bodyPr>
            <a:noAutofit/>
          </a:bodyPr>
          <a:lstStyle/>
          <a:p>
            <a:r>
              <a:rPr lang="en-US" dirty="0" smtClean="0"/>
              <a:t>Adam Sieminski, EIA Overview </a:t>
            </a:r>
          </a:p>
          <a:p>
            <a:r>
              <a:rPr lang="en-US" dirty="0" smtClean="0"/>
              <a:t>September 28, 2016</a:t>
            </a:r>
            <a:endParaRPr lang="en-US" dirty="0"/>
          </a:p>
        </p:txBody>
      </p:sp>
      <p:sp>
        <p:nvSpPr>
          <p:cNvPr id="19" name="Rectangle 18"/>
          <p:cNvSpPr/>
          <p:nvPr/>
        </p:nvSpPr>
        <p:spPr>
          <a:xfrm>
            <a:off x="584798" y="5453497"/>
            <a:ext cx="4194084" cy="646331"/>
          </a:xfrm>
          <a:prstGeom prst="rect">
            <a:avLst/>
          </a:prstGeom>
        </p:spPr>
        <p:txBody>
          <a:bodyPr wrap="square">
            <a:spAutoFit/>
          </a:bodyPr>
          <a:lstStyle/>
          <a:p>
            <a:r>
              <a:rPr lang="en-US" sz="1200" dirty="0">
                <a:solidFill>
                  <a:srgbClr val="000000"/>
                </a:solidFill>
              </a:rPr>
              <a:t>Data Represent NYMEX Light, Sweet Crude Oil (WTI) Near-Month Futures Contract </a:t>
            </a:r>
            <a:r>
              <a:rPr lang="en-US" sz="1200" dirty="0" smtClean="0">
                <a:solidFill>
                  <a:srgbClr val="000000"/>
                </a:solidFill>
              </a:rPr>
              <a:t>December 16, 2015 </a:t>
            </a:r>
          </a:p>
          <a:p>
            <a:r>
              <a:rPr lang="en-US" sz="1200" dirty="0" smtClean="0">
                <a:solidFill>
                  <a:srgbClr val="000000"/>
                </a:solidFill>
              </a:rPr>
              <a:t>Source</a:t>
            </a:r>
            <a:r>
              <a:rPr lang="en-US" sz="1200" dirty="0">
                <a:solidFill>
                  <a:srgbClr val="000000"/>
                </a:solidFill>
              </a:rPr>
              <a:t>:  Bloomberg Finance LP </a:t>
            </a:r>
            <a:r>
              <a:rPr lang="en-US" sz="1200" dirty="0" smtClean="0">
                <a:solidFill>
                  <a:srgbClr val="000000"/>
                </a:solidFill>
              </a:rPr>
              <a:t>(February 1, 2016)</a:t>
            </a:r>
            <a:endParaRPr lang="en-US" sz="1200" dirty="0">
              <a:solidFill>
                <a:srgbClr val="000000"/>
              </a:solidFill>
            </a:endParaRPr>
          </a:p>
        </p:txBody>
      </p:sp>
      <p:sp>
        <p:nvSpPr>
          <p:cNvPr id="20" name="Rectangle 19"/>
          <p:cNvSpPr/>
          <p:nvPr/>
        </p:nvSpPr>
        <p:spPr>
          <a:xfrm>
            <a:off x="4683906" y="5453497"/>
            <a:ext cx="4193458" cy="646331"/>
          </a:xfrm>
          <a:prstGeom prst="rect">
            <a:avLst/>
          </a:prstGeom>
        </p:spPr>
        <p:txBody>
          <a:bodyPr wrap="square">
            <a:spAutoFit/>
          </a:bodyPr>
          <a:lstStyle/>
          <a:p>
            <a:r>
              <a:rPr lang="en-US" sz="1200" dirty="0">
                <a:solidFill>
                  <a:srgbClr val="000000"/>
                </a:solidFill>
              </a:rPr>
              <a:t>Data Represent NYMEX Henry Hub Natural Gas Near-Month Futures Contract </a:t>
            </a:r>
            <a:r>
              <a:rPr lang="en-US" sz="1200" dirty="0" smtClean="0">
                <a:solidFill>
                  <a:srgbClr val="000000"/>
                </a:solidFill>
              </a:rPr>
              <a:t>October 15, 2015 </a:t>
            </a:r>
          </a:p>
          <a:p>
            <a:r>
              <a:rPr lang="en-US" sz="1200" dirty="0" smtClean="0">
                <a:solidFill>
                  <a:srgbClr val="000000"/>
                </a:solidFill>
              </a:rPr>
              <a:t>Source</a:t>
            </a:r>
            <a:r>
              <a:rPr lang="en-US" sz="1200" dirty="0">
                <a:solidFill>
                  <a:srgbClr val="000000"/>
                </a:solidFill>
              </a:rPr>
              <a:t>:  Bloomberg Finance LP </a:t>
            </a:r>
            <a:r>
              <a:rPr lang="en-US" sz="1200" dirty="0" smtClean="0">
                <a:solidFill>
                  <a:srgbClr val="000000"/>
                </a:solidFill>
              </a:rPr>
              <a:t>(February 1, 2016)</a:t>
            </a:r>
            <a:endParaRPr lang="en-US" sz="1200" dirty="0">
              <a:solidFill>
                <a:srgbClr val="000000"/>
              </a:solidFill>
            </a:endParaRPr>
          </a:p>
        </p:txBody>
      </p:sp>
      <p:pic>
        <p:nvPicPr>
          <p:cNvPr id="21" name="Picture 2" descr="\\eianas02\OEA\JP3\Documents\Analysis\CL1 Comdty (Generic 1st 'CL' Fut 2016-02-01 11-14-36.jp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53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685800" y="3130921"/>
            <a:ext cx="3830782" cy="2322576"/>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1290556" y="3056879"/>
            <a:ext cx="2640012" cy="539602"/>
            <a:chOff x="709425" y="2042520"/>
            <a:chExt cx="2640012" cy="539602"/>
          </a:xfrm>
        </p:grpSpPr>
        <p:sp>
          <p:nvSpPr>
            <p:cNvPr id="25" name="Line 8"/>
            <p:cNvSpPr>
              <a:spLocks noChangeShapeType="1"/>
            </p:cNvSpPr>
            <p:nvPr/>
          </p:nvSpPr>
          <p:spPr bwMode="auto">
            <a:xfrm flipH="1">
              <a:off x="1056487" y="2281102"/>
              <a:ext cx="247650" cy="301020"/>
            </a:xfrm>
            <a:prstGeom prst="line">
              <a:avLst/>
            </a:prstGeom>
            <a:noFill/>
            <a:ln w="34925">
              <a:solidFill>
                <a:srgbClr val="FFFF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 name="Text Box 7"/>
            <p:cNvSpPr txBox="1">
              <a:spLocks noChangeArrowheads="1"/>
            </p:cNvSpPr>
            <p:nvPr/>
          </p:nvSpPr>
          <p:spPr bwMode="auto">
            <a:xfrm>
              <a:off x="709425" y="2042520"/>
              <a:ext cx="2640012"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000" b="1" dirty="0" smtClean="0">
                  <a:solidFill>
                    <a:srgbClr val="FFFF00"/>
                  </a:solidFill>
                  <a:latin typeface="Calibri" pitchFamily="34" charset="0"/>
                </a:rPr>
                <a:t> </a:t>
              </a:r>
              <a:r>
                <a:rPr lang="en-US" sz="1200" b="1" dirty="0" smtClean="0">
                  <a:solidFill>
                    <a:srgbClr val="FFFF00"/>
                  </a:solidFill>
                  <a:latin typeface="Calibri" pitchFamily="34" charset="0"/>
                </a:rPr>
                <a:t>10:30 am EIA petroleum data released</a:t>
              </a:r>
              <a:endParaRPr lang="en-US" dirty="0" smtClean="0">
                <a:solidFill>
                  <a:srgbClr val="000000"/>
                </a:solidFill>
              </a:endParaRPr>
            </a:p>
          </p:txBody>
        </p:sp>
      </p:grpSp>
      <p:pic>
        <p:nvPicPr>
          <p:cNvPr id="27" name="Picture 3" descr="\\eianas02\OEA\JP3\Documents\Analysis\NG1 Comdty (Generic 1st 'NG' Fut 2016-02-01 11-15-45.jpg"/>
          <p:cNvPicPr>
            <a:picLocks noChangeAspect="1" noChangeArrowheads="1"/>
          </p:cNvPicPr>
          <p:nvPr/>
        </p:nvPicPr>
        <p:blipFill>
          <a:blip r:embed="rId5" cstate="print">
            <a:extLst>
              <a:ext uri="{BEBA8EAE-BF5A-486C-A8C5-ECC9F3942E4B}">
                <a14:imgProps xmlns:a14="http://schemas.microsoft.com/office/drawing/2010/main">
                  <a14:imgLayer r:embed="rId6">
                    <a14:imgEffect>
                      <a14:colorTemperature colorTemp="53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4778882" y="3130922"/>
            <a:ext cx="3634284" cy="2339104"/>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5115744" y="3059709"/>
            <a:ext cx="2797175" cy="502020"/>
            <a:chOff x="4630734" y="2227027"/>
            <a:chExt cx="2797175" cy="502020"/>
          </a:xfrm>
        </p:grpSpPr>
        <p:sp>
          <p:nvSpPr>
            <p:cNvPr id="29" name="Line 4"/>
            <p:cNvSpPr>
              <a:spLocks noChangeShapeType="1"/>
            </p:cNvSpPr>
            <p:nvPr/>
          </p:nvSpPr>
          <p:spPr bwMode="auto">
            <a:xfrm flipH="1">
              <a:off x="5137978" y="2462779"/>
              <a:ext cx="212620" cy="266268"/>
            </a:xfrm>
            <a:prstGeom prst="line">
              <a:avLst/>
            </a:prstGeom>
            <a:noFill/>
            <a:ln w="34925">
              <a:solidFill>
                <a:srgbClr val="FFFF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0" name="Text Box 3"/>
            <p:cNvSpPr txBox="1">
              <a:spLocks noChangeArrowheads="1"/>
            </p:cNvSpPr>
            <p:nvPr/>
          </p:nvSpPr>
          <p:spPr bwMode="auto">
            <a:xfrm>
              <a:off x="4630734" y="2227027"/>
              <a:ext cx="2797175"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200" b="1" dirty="0" smtClean="0">
                  <a:solidFill>
                    <a:srgbClr val="FFFF00"/>
                  </a:solidFill>
                </a:rPr>
                <a:t> </a:t>
              </a:r>
              <a:r>
                <a:rPr lang="en-US" sz="1200" b="1" dirty="0" smtClean="0">
                  <a:solidFill>
                    <a:srgbClr val="FFFF00"/>
                  </a:solidFill>
                  <a:latin typeface="Calibri" pitchFamily="34" charset="0"/>
                </a:rPr>
                <a:t>10:30 am EIA natural gas data released</a:t>
              </a:r>
              <a:endParaRPr lang="en-US" sz="1200" dirty="0" smtClean="0">
                <a:solidFill>
                  <a:srgbClr val="000000"/>
                </a:solidFill>
              </a:endParaRPr>
            </a:p>
          </p:txBody>
        </p:sp>
      </p:grpSp>
    </p:spTree>
    <p:extLst>
      <p:ext uri="{BB962C8B-B14F-4D97-AF65-F5344CB8AC3E}">
        <p14:creationId xmlns:p14="http://schemas.microsoft.com/office/powerpoint/2010/main" val="156080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bwMode="auto">
          <a:xfrm>
            <a:off x="636494" y="76200"/>
            <a:ext cx="8050306" cy="6660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400" dirty="0" smtClean="0">
                <a:latin typeface="Times New Roman" pitchFamily="18" charset="0"/>
                <a:cs typeface="Times New Roman" pitchFamily="18" charset="0"/>
              </a:rPr>
              <a:t>Hourly electric system operating data</a:t>
            </a:r>
          </a:p>
        </p:txBody>
      </p:sp>
      <p:sp>
        <p:nvSpPr>
          <p:cNvPr id="3" name="Slide Number Placeholder 2"/>
          <p:cNvSpPr>
            <a:spLocks noGrp="1"/>
          </p:cNvSpPr>
          <p:nvPr>
            <p:ph type="sldNum" sz="quarter" idx="10"/>
          </p:nvPr>
        </p:nvSpPr>
        <p:spPr/>
        <p:txBody>
          <a:bodyPr/>
          <a:lstStyle/>
          <a:p>
            <a:pPr>
              <a:defRPr/>
            </a:pPr>
            <a:fld id="{84948DD1-5963-4816-BE5A-05BCCCAC15E0}" type="slidenum">
              <a:rPr lang="en-US" smtClean="0"/>
              <a:pPr>
                <a:defRPr/>
              </a:pPr>
              <a:t>7</a:t>
            </a:fld>
            <a:endParaRPr lang="en-US" dirty="0"/>
          </a:p>
        </p:txBody>
      </p:sp>
      <p:sp>
        <p:nvSpPr>
          <p:cNvPr id="104451" name="Text Placeholder 5"/>
          <p:cNvSpPr>
            <a:spLocks noGrp="1"/>
          </p:cNvSpPr>
          <p:nvPr>
            <p:ph type="body" sz="quarter" idx="12"/>
          </p:nvPr>
        </p:nvSpPr>
        <p:spPr bwMode="auto">
          <a:xfrm>
            <a:off x="667512" y="921644"/>
            <a:ext cx="4053778" cy="51615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36538" indent="-236538"/>
            <a:r>
              <a:rPr lang="en-US" altLang="en-US" sz="1600" dirty="0" smtClean="0">
                <a:cs typeface="Times New Roman" pitchFamily="18" charset="0"/>
              </a:rPr>
              <a:t>EIA has released a public beta version of its near real-time hourly data on the operation of the U.S. electric system</a:t>
            </a:r>
          </a:p>
          <a:p>
            <a:pPr marL="236538" indent="-236538"/>
            <a:r>
              <a:rPr lang="en-US" altLang="en-US" sz="1600" dirty="0" smtClean="0">
                <a:cs typeface="Times New Roman" pitchFamily="18" charset="0"/>
              </a:rPr>
              <a:t>Availability of data will inform investments in technologies and programs to take advantage of the time varying nature of electric system operations </a:t>
            </a:r>
          </a:p>
          <a:p>
            <a:pPr marL="236538" indent="-236538"/>
            <a:r>
              <a:rPr lang="en-US" altLang="en-US" sz="1600" dirty="0" smtClean="0">
                <a:cs typeface="Times New Roman" pitchFamily="18" charset="0"/>
              </a:rPr>
              <a:t>Data collection and a highly visible webpage will serve situational awareness, policy, and educational objectives</a:t>
            </a:r>
          </a:p>
          <a:p>
            <a:pPr marL="236538" indent="-236538"/>
            <a:r>
              <a:rPr lang="en-US" altLang="en-US" sz="1600" dirty="0" smtClean="0">
                <a:cs typeface="Times New Roman" pitchFamily="18" charset="0"/>
              </a:rPr>
              <a:t>Readily accessible long-term data series will support analysts interested in intra-day and seasonal patterns of demand</a:t>
            </a:r>
          </a:p>
          <a:p>
            <a:pPr marL="236538" indent="-236538"/>
            <a:endParaRPr lang="en-US" altLang="en-US" sz="1200" dirty="0" smtClean="0">
              <a:cs typeface="Times New Roman" pitchFamily="18" charset="0"/>
            </a:endParaRPr>
          </a:p>
        </p:txBody>
      </p:sp>
      <p:sp>
        <p:nvSpPr>
          <p:cNvPr id="2" name="Footer Placeholder 1"/>
          <p:cNvSpPr>
            <a:spLocks noGrp="1"/>
          </p:cNvSpPr>
          <p:nvPr>
            <p:ph type="ftr" sz="quarter" idx="3"/>
          </p:nvPr>
        </p:nvSpPr>
        <p:spPr>
          <a:xfrm>
            <a:off x="685800" y="6373368"/>
            <a:ext cx="6035040" cy="393192"/>
          </a:xfrm>
        </p:spPr>
        <p:txBody>
          <a:bodyPr>
            <a:noAutofit/>
          </a:bodyPr>
          <a:lstStyle/>
          <a:p>
            <a:r>
              <a:rPr lang="en-US" dirty="0" smtClean="0"/>
              <a:t>Adam Sieminski, EIA Overview </a:t>
            </a:r>
          </a:p>
          <a:p>
            <a:r>
              <a:rPr lang="en-US" dirty="0" smtClean="0"/>
              <a:t>September 28, 2016</a:t>
            </a:r>
            <a:endParaRPr lang="en-US" dirty="0"/>
          </a:p>
        </p:txBody>
      </p:sp>
      <p:pic>
        <p:nvPicPr>
          <p:cNvPr id="4" name="Picture 3"/>
          <p:cNvPicPr>
            <a:picLocks noChangeAspect="1"/>
          </p:cNvPicPr>
          <p:nvPr/>
        </p:nvPicPr>
        <p:blipFill>
          <a:blip r:embed="rId3"/>
          <a:stretch>
            <a:fillRect/>
          </a:stretch>
        </p:blipFill>
        <p:spPr>
          <a:xfrm>
            <a:off x="4721291" y="958546"/>
            <a:ext cx="3876746" cy="5168096"/>
          </a:xfrm>
          <a:prstGeom prst="rect">
            <a:avLst/>
          </a:prstGeom>
        </p:spPr>
      </p:pic>
    </p:spTree>
    <p:extLst>
      <p:ext uri="{BB962C8B-B14F-4D97-AF65-F5344CB8AC3E}">
        <p14:creationId xmlns:p14="http://schemas.microsoft.com/office/powerpoint/2010/main" val="1597851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0"/>
            <a:ext cx="8216858" cy="797859"/>
          </a:xfrm>
        </p:spPr>
        <p:txBody>
          <a:bodyPr/>
          <a:lstStyle/>
          <a:p>
            <a:r>
              <a:rPr lang="en-US" sz="2400" dirty="0" smtClean="0"/>
              <a:t>EIA analysis brings context and meaning to energy data</a:t>
            </a:r>
            <a:endParaRPr lang="en-US" sz="2400"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8</a:t>
            </a:fld>
            <a:endParaRPr lang="en-US" dirty="0">
              <a:solidFill>
                <a:srgbClr val="000000"/>
              </a:solidFill>
            </a:endParaRPr>
          </a:p>
        </p:txBody>
      </p:sp>
      <p:sp>
        <p:nvSpPr>
          <p:cNvPr id="5" name="Text Placeholder 4"/>
          <p:cNvSpPr>
            <a:spLocks noGrp="1"/>
          </p:cNvSpPr>
          <p:nvPr>
            <p:ph type="body" sz="quarter" idx="12"/>
          </p:nvPr>
        </p:nvSpPr>
        <p:spPr>
          <a:xfrm>
            <a:off x="640080" y="1120289"/>
            <a:ext cx="4490358" cy="4589930"/>
          </a:xfrm>
        </p:spPr>
        <p:txBody>
          <a:bodyPr/>
          <a:lstStyle/>
          <a:p>
            <a:pPr marL="0" indent="0">
              <a:buNone/>
            </a:pPr>
            <a:r>
              <a:rPr lang="en-US" sz="1400" b="1" i="1" dirty="0" smtClean="0">
                <a:solidFill>
                  <a:schemeClr val="tx1"/>
                </a:solidFill>
              </a:rPr>
              <a:t>Short-Term Energy Outlook (monthly)</a:t>
            </a:r>
          </a:p>
          <a:p>
            <a:pPr>
              <a:spcBef>
                <a:spcPts val="600"/>
              </a:spcBef>
            </a:pPr>
            <a:r>
              <a:rPr lang="en-US" sz="1400" dirty="0" smtClean="0">
                <a:solidFill>
                  <a:schemeClr val="tx1"/>
                </a:solidFill>
              </a:rPr>
              <a:t>Forecasts U.S. supplies, demands, imports, stocks, and prices with a horizon of 12 to 24 months</a:t>
            </a:r>
          </a:p>
          <a:p>
            <a:pPr marL="0" indent="0">
              <a:lnSpc>
                <a:spcPct val="150000"/>
              </a:lnSpc>
              <a:spcBef>
                <a:spcPts val="0"/>
              </a:spcBef>
              <a:spcAft>
                <a:spcPts val="0"/>
              </a:spcAft>
              <a:buNone/>
            </a:pPr>
            <a:r>
              <a:rPr lang="en-US" sz="1400" b="1" i="1" dirty="0" smtClean="0">
                <a:solidFill>
                  <a:schemeClr val="tx1"/>
                </a:solidFill>
              </a:rPr>
              <a:t>Annual Energy Outlook</a:t>
            </a:r>
          </a:p>
          <a:p>
            <a:pPr>
              <a:spcBef>
                <a:spcPts val="600"/>
              </a:spcBef>
            </a:pPr>
            <a:r>
              <a:rPr lang="en-US" sz="1400" dirty="0" smtClean="0">
                <a:solidFill>
                  <a:schemeClr val="tx1"/>
                </a:solidFill>
              </a:rPr>
              <a:t>Presents 25- to 30-year projection and analysis of U.S. energy supply, demand, and prices</a:t>
            </a:r>
          </a:p>
          <a:p>
            <a:pPr marL="0" indent="0">
              <a:lnSpc>
                <a:spcPct val="150000"/>
              </a:lnSpc>
              <a:spcBef>
                <a:spcPts val="0"/>
              </a:spcBef>
              <a:spcAft>
                <a:spcPts val="0"/>
              </a:spcAft>
              <a:buNone/>
            </a:pPr>
            <a:r>
              <a:rPr lang="en-US" sz="1400" b="1" i="1" dirty="0" smtClean="0">
                <a:solidFill>
                  <a:schemeClr val="tx1"/>
                </a:solidFill>
              </a:rPr>
              <a:t>International Energy Outlook</a:t>
            </a:r>
          </a:p>
          <a:p>
            <a:pPr>
              <a:spcBef>
                <a:spcPts val="600"/>
              </a:spcBef>
            </a:pPr>
            <a:r>
              <a:rPr lang="en-US" sz="1400" dirty="0" smtClean="0">
                <a:solidFill>
                  <a:schemeClr val="tx1"/>
                </a:solidFill>
              </a:rPr>
              <a:t>Assesses international crude, liquid fuel, and natural gas markets through 2040</a:t>
            </a:r>
            <a:endParaRPr lang="en-US" sz="1400" dirty="0">
              <a:solidFill>
                <a:schemeClr val="tx1"/>
              </a:solidFill>
            </a:endParaRPr>
          </a:p>
          <a:p>
            <a:pPr marL="0" indent="0">
              <a:lnSpc>
                <a:spcPct val="150000"/>
              </a:lnSpc>
              <a:spcBef>
                <a:spcPts val="0"/>
              </a:spcBef>
              <a:spcAft>
                <a:spcPts val="0"/>
              </a:spcAft>
              <a:buNone/>
            </a:pPr>
            <a:r>
              <a:rPr lang="en-US" sz="1400" b="1" i="1" dirty="0" smtClean="0">
                <a:solidFill>
                  <a:schemeClr val="tx1"/>
                </a:solidFill>
              </a:rPr>
              <a:t>Ad Hoc Reporting and Analysis</a:t>
            </a:r>
            <a:endParaRPr lang="en-US" sz="1400" b="1" i="1" dirty="0">
              <a:solidFill>
                <a:schemeClr val="tx1"/>
              </a:solidFill>
            </a:endParaRPr>
          </a:p>
          <a:p>
            <a:pPr>
              <a:spcBef>
                <a:spcPts val="600"/>
              </a:spcBef>
            </a:pPr>
            <a:r>
              <a:rPr lang="en-US" sz="1400" dirty="0" smtClean="0">
                <a:solidFill>
                  <a:schemeClr val="tx1"/>
                </a:solidFill>
              </a:rPr>
              <a:t>Reports for Congress and key stakeholders (e.g. Iran sanctions, refinery outage, and energy production on Federal lands)</a:t>
            </a:r>
          </a:p>
          <a:p>
            <a:pPr marL="0" indent="0">
              <a:spcBef>
                <a:spcPts val="600"/>
              </a:spcBef>
              <a:buNone/>
            </a:pPr>
            <a:r>
              <a:rPr lang="en-US" sz="1400" b="1" i="1" dirty="0"/>
              <a:t>Today in Energy</a:t>
            </a:r>
          </a:p>
          <a:p>
            <a:pPr>
              <a:spcBef>
                <a:spcPts val="600"/>
              </a:spcBef>
            </a:pPr>
            <a:r>
              <a:rPr lang="en-US" sz="1400" dirty="0" smtClean="0"/>
              <a:t>Short article analyzing a topical energy trend, published daily on the EIA homepage</a:t>
            </a:r>
            <a:endParaRPr lang="en-US" sz="1400" dirty="0">
              <a:solidFill>
                <a:schemeClr val="tx1"/>
              </a:solidFill>
            </a:endParaRPr>
          </a:p>
        </p:txBody>
      </p:sp>
      <p:sp>
        <p:nvSpPr>
          <p:cNvPr id="76" name="TextBox 75"/>
          <p:cNvSpPr txBox="1"/>
          <p:nvPr/>
        </p:nvSpPr>
        <p:spPr bwMode="auto">
          <a:xfrm>
            <a:off x="7866993" y="3294994"/>
            <a:ext cx="1040524" cy="292388"/>
          </a:xfrm>
          <a:prstGeom prst="rect">
            <a:avLst/>
          </a:prstGeom>
          <a:solidFill>
            <a:schemeClr val="bg1"/>
          </a:solidFill>
          <a:ln w="9525">
            <a:noFill/>
            <a:miter lim="800000"/>
            <a:headEnd/>
            <a:tailEnd/>
          </a:ln>
        </p:spPr>
        <p:txBody>
          <a:bodyPr wrap="square" lIns="0" tIns="0" rIns="0" rtlCol="0">
            <a:prstTxWarp prst="textNoShape">
              <a:avLst/>
            </a:prstTxWarp>
            <a:spAutoFit/>
          </a:bodyPr>
          <a:lstStyle/>
          <a:p>
            <a:pPr eaLnBrk="0" hangingPunct="0"/>
            <a:endParaRPr lang="en-US" sz="1600" i="1" dirty="0" smtClean="0">
              <a:solidFill>
                <a:srgbClr val="333333"/>
              </a:solidFill>
              <a:latin typeface="Times New Roman" charset="0"/>
              <a:ea typeface="Times New Roman" charset="0"/>
              <a:cs typeface="Times New Roman" charset="0"/>
            </a:endParaRPr>
          </a:p>
        </p:txBody>
      </p:sp>
      <p:sp>
        <p:nvSpPr>
          <p:cNvPr id="6" name="Footer Placeholder 5"/>
          <p:cNvSpPr>
            <a:spLocks noGrp="1"/>
          </p:cNvSpPr>
          <p:nvPr>
            <p:ph type="ftr" sz="quarter" idx="3"/>
          </p:nvPr>
        </p:nvSpPr>
        <p:spPr>
          <a:xfrm>
            <a:off x="685800" y="6373368"/>
            <a:ext cx="6035040" cy="393192"/>
          </a:xfrm>
        </p:spPr>
        <p:txBody>
          <a:bodyPr/>
          <a:lstStyle/>
          <a:p>
            <a:r>
              <a:rPr lang="en-US" dirty="0" smtClean="0"/>
              <a:t>Adam Sieminski, EIA Overview </a:t>
            </a:r>
          </a:p>
          <a:p>
            <a:r>
              <a:rPr lang="en-US" dirty="0" smtClean="0"/>
              <a:t>September 28, 2016</a:t>
            </a:r>
            <a:endParaRPr lang="en-US" dirty="0"/>
          </a:p>
        </p:txBody>
      </p:sp>
      <p:pic>
        <p:nvPicPr>
          <p:cNvPr id="4" name="Picture 3"/>
          <p:cNvPicPr>
            <a:picLocks noChangeAspect="1"/>
          </p:cNvPicPr>
          <p:nvPr/>
        </p:nvPicPr>
        <p:blipFill>
          <a:blip r:embed="rId3"/>
          <a:stretch>
            <a:fillRect/>
          </a:stretch>
        </p:blipFill>
        <p:spPr>
          <a:xfrm>
            <a:off x="5359580" y="3583927"/>
            <a:ext cx="3190514" cy="2350905"/>
          </a:xfrm>
          <a:prstGeom prst="rect">
            <a:avLst/>
          </a:prstGeom>
        </p:spPr>
      </p:pic>
      <p:sp>
        <p:nvSpPr>
          <p:cNvPr id="9" name="TextBox 8"/>
          <p:cNvSpPr txBox="1"/>
          <p:nvPr/>
        </p:nvSpPr>
        <p:spPr bwMode="auto">
          <a:xfrm>
            <a:off x="5359580" y="5984489"/>
            <a:ext cx="3125200" cy="200055"/>
          </a:xfrm>
          <a:prstGeom prst="rect">
            <a:avLst/>
          </a:prstGeom>
          <a:noFill/>
          <a:ln w="9525">
            <a:noFill/>
            <a:miter lim="800000"/>
            <a:headEnd/>
            <a:tailEnd/>
          </a:ln>
        </p:spPr>
        <p:txBody>
          <a:bodyPr wrap="square" lIns="0" tIns="0" rIns="0" rtlCol="0">
            <a:prstTxWarp prst="textNoShape">
              <a:avLst/>
            </a:prstTxWarp>
            <a:spAutoFit/>
          </a:bodyPr>
          <a:lstStyle/>
          <a:p>
            <a:pPr eaLnBrk="0" hangingPunct="0"/>
            <a:r>
              <a:rPr lang="en-US" sz="1000" i="1" dirty="0" smtClean="0">
                <a:solidFill>
                  <a:srgbClr val="333333"/>
                </a:solidFill>
                <a:ea typeface="Times New Roman" charset="0"/>
                <a:cs typeface="Times New Roman" charset="0"/>
              </a:rPr>
              <a:t>Source: Annual Energy Outlook, 2016</a:t>
            </a:r>
          </a:p>
        </p:txBody>
      </p:sp>
      <p:pic>
        <p:nvPicPr>
          <p:cNvPr id="11" name="Picture 10"/>
          <p:cNvPicPr>
            <a:picLocks noChangeAspect="1"/>
          </p:cNvPicPr>
          <p:nvPr/>
        </p:nvPicPr>
        <p:blipFill>
          <a:blip r:embed="rId4"/>
          <a:stretch>
            <a:fillRect/>
          </a:stretch>
        </p:blipFill>
        <p:spPr>
          <a:xfrm>
            <a:off x="5285106" y="1143588"/>
            <a:ext cx="3199674" cy="2214571"/>
          </a:xfrm>
          <a:prstGeom prst="rect">
            <a:avLst/>
          </a:prstGeom>
        </p:spPr>
      </p:pic>
    </p:spTree>
    <p:extLst>
      <p:ext uri="{BB962C8B-B14F-4D97-AF65-F5344CB8AC3E}">
        <p14:creationId xmlns:p14="http://schemas.microsoft.com/office/powerpoint/2010/main" val="2990181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73152"/>
            <a:ext cx="8046720" cy="868957"/>
          </a:xfrm>
        </p:spPr>
        <p:txBody>
          <a:bodyPr/>
          <a:lstStyle/>
          <a:p>
            <a:r>
              <a:rPr lang="en-US" sz="2400" dirty="0" smtClean="0"/>
              <a:t>EIA will continue key energy data projects in 2017</a:t>
            </a:r>
            <a:endParaRPr lang="en-US" sz="2400" dirty="0"/>
          </a:p>
        </p:txBody>
      </p:sp>
      <p:sp>
        <p:nvSpPr>
          <p:cNvPr id="3" name="Footer Placeholder 2"/>
          <p:cNvSpPr>
            <a:spLocks noGrp="1"/>
          </p:cNvSpPr>
          <p:nvPr>
            <p:ph type="ftr" sz="quarter" idx="10"/>
          </p:nvPr>
        </p:nvSpPr>
        <p:spPr>
          <a:xfrm>
            <a:off x="685800" y="6373368"/>
            <a:ext cx="6035040" cy="393192"/>
          </a:xfrm>
        </p:spPr>
        <p:txBody>
          <a:bodyPr/>
          <a:lstStyle/>
          <a:p>
            <a:r>
              <a:rPr lang="en-US" dirty="0" smtClean="0"/>
              <a:t>Adam Sieminski, EIA Overview </a:t>
            </a:r>
          </a:p>
          <a:p>
            <a:r>
              <a:rPr lang="en-US" dirty="0" smtClean="0"/>
              <a:t>September 28, 2016</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9</a:t>
            </a:fld>
            <a:endParaRPr lang="en-US" dirty="0">
              <a:solidFill>
                <a:srgbClr val="000000"/>
              </a:solidFill>
            </a:endParaRPr>
          </a:p>
        </p:txBody>
      </p:sp>
      <p:sp>
        <p:nvSpPr>
          <p:cNvPr id="5" name="Rectangle 4"/>
          <p:cNvSpPr/>
          <p:nvPr/>
        </p:nvSpPr>
        <p:spPr>
          <a:xfrm>
            <a:off x="688489" y="1082788"/>
            <a:ext cx="7993358" cy="4524315"/>
          </a:xfrm>
          <a:prstGeom prst="rect">
            <a:avLst/>
          </a:prstGeom>
        </p:spPr>
        <p:txBody>
          <a:bodyPr wrap="square">
            <a:spAutoFit/>
          </a:bodyPr>
          <a:lstStyle/>
          <a:p>
            <a:pPr marL="285750" indent="-285750">
              <a:buFont typeface="Arial" panose="020B0604020202020204" pitchFamily="34" charset="0"/>
              <a:buChar char="•"/>
            </a:pPr>
            <a:r>
              <a:rPr lang="en-US" dirty="0" smtClean="0"/>
              <a:t>Begin 2017 Commercial Energy Building Consumption Survey (CBECS)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Complete data collection and publish preliminary results of the 2015 Residential Energy Consumption Survey (RECS)</a:t>
            </a:r>
          </a:p>
          <a:p>
            <a:endParaRPr lang="en-US" dirty="0" smtClean="0"/>
          </a:p>
          <a:p>
            <a:pPr marL="285750" indent="-285750">
              <a:buFont typeface="Arial" panose="020B0604020202020204" pitchFamily="34" charset="0"/>
              <a:buChar char="•"/>
            </a:pPr>
            <a:r>
              <a:rPr lang="en-US" dirty="0"/>
              <a:t>Increase </a:t>
            </a:r>
            <a:r>
              <a:rPr lang="en-US" dirty="0" smtClean="0"/>
              <a:t>integration </a:t>
            </a:r>
            <a:r>
              <a:rPr lang="en-US" dirty="0"/>
              <a:t>of EIA energy data with </a:t>
            </a:r>
            <a:r>
              <a:rPr lang="en-US" dirty="0" smtClean="0"/>
              <a:t>Canada </a:t>
            </a:r>
            <a:r>
              <a:rPr lang="en-US" dirty="0"/>
              <a:t>and </a:t>
            </a:r>
            <a:r>
              <a:rPr lang="en-US" dirty="0" smtClean="0"/>
              <a:t>Mexico</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a:t>Expand Mid-Term energy analysis capabilities with greater focus on international linkages affecting U.S. energy </a:t>
            </a:r>
            <a:r>
              <a:rPr lang="en-US" dirty="0" smtClean="0"/>
              <a:t>markets</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Extend </a:t>
            </a:r>
            <a:r>
              <a:rPr lang="en-US" dirty="0"/>
              <a:t>EIA’s energy by rail data beyond crude </a:t>
            </a:r>
            <a:r>
              <a:rPr lang="en-US" dirty="0" smtClean="0"/>
              <a:t>oil and ethanol </a:t>
            </a:r>
            <a:r>
              <a:rPr lang="en-US" dirty="0"/>
              <a:t>to include shipments of </a:t>
            </a:r>
            <a:r>
              <a:rPr lang="en-US" dirty="0" smtClean="0"/>
              <a:t>propane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Fund the ongoing operations of new survey instruments, including oil and gas production data, hourly electricity data, and densified biomass</a:t>
            </a:r>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1776789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eia-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txDef>
      <a:spPr bwMode="auto">
        <a:noFill/>
        <a:ln w="9525">
          <a:noFill/>
          <a:miter lim="800000"/>
          <a:headEnd/>
          <a:tailEnd/>
        </a:ln>
      </a:spPr>
      <a:bodyPr lIns="0" tIns="0" rIns="0">
        <a:prstTxWarp prst="textNoShape">
          <a:avLst/>
        </a:prstTxWarp>
      </a:bodyPr>
      <a:lstStyle>
        <a:defPPr eaLnBrk="0" hangingPunct="0">
          <a:defRPr sz="1600" i="1" dirty="0" smtClean="0">
            <a:solidFill>
              <a:srgbClr val="333333"/>
            </a:solidFill>
            <a:latin typeface="Times New Roman" charset="0"/>
            <a:ea typeface="Times New Roman" charset="0"/>
            <a:cs typeface="Times New Roman"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eia-template</Template>
  <TotalTime>20290</TotalTime>
  <Words>2516</Words>
  <Application>Microsoft Office PowerPoint</Application>
  <PresentationFormat>On-screen Show (4:3)</PresentationFormat>
  <Paragraphs>284</Paragraphs>
  <Slides>17</Slides>
  <Notes>17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17</vt:i4>
      </vt:variant>
    </vt:vector>
  </HeadingPairs>
  <TitlesOfParts>
    <vt:vector size="26" baseType="lpstr">
      <vt:lpstr>ＭＳ Ｐゴシック</vt:lpstr>
      <vt:lpstr>Arial</vt:lpstr>
      <vt:lpstr>Arial Narrow</vt:lpstr>
      <vt:lpstr>Calibri</vt:lpstr>
      <vt:lpstr>Times New Roman</vt:lpstr>
      <vt:lpstr>eia-template</vt:lpstr>
      <vt:lpstr>eia_template</vt:lpstr>
      <vt:lpstr>1_eia_template</vt:lpstr>
      <vt:lpstr>2_eia_template</vt:lpstr>
      <vt:lpstr>Energy Information Administration </vt:lpstr>
      <vt:lpstr>PowerPoint Presentation</vt:lpstr>
      <vt:lpstr>EIA information is used by a range of stakeholders</vt:lpstr>
      <vt:lpstr>EIA’s data collection integrates all energy sectors</vt:lpstr>
      <vt:lpstr>Recent accomplishments</vt:lpstr>
      <vt:lpstr>The release of EIA’s oil and natural gas inventory data has an immediate impact on energy markets</vt:lpstr>
      <vt:lpstr>Hourly electric system operating data</vt:lpstr>
      <vt:lpstr>EIA analysis brings context and meaning to energy data</vt:lpstr>
      <vt:lpstr>EIA will continue key energy data projects in 2017</vt:lpstr>
      <vt:lpstr>For more information</vt:lpstr>
      <vt:lpstr>Our core values and vision</vt:lpstr>
      <vt:lpstr>EIA’s organization structure</vt:lpstr>
      <vt:lpstr>EIA’s data illustrate how energy is used</vt:lpstr>
      <vt:lpstr> EIA is delivering impactful products that are helping people understand energy</vt:lpstr>
      <vt:lpstr>Global energy shares: renewables grow fastest, coal use plateaus, natural gas surpasses coal by 2030, and oil maintains its leading share</vt:lpstr>
      <vt:lpstr>Clean Power Plan accelerates shift to lower-carbon options for generation, led by growth in renewables and gas-fired generation</vt:lpstr>
      <vt:lpstr>EIA is continuously evolving its web platforms and products to improve information accessibility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This can be up to 2 lines</dc:title>
  <dc:creator>USCX</dc:creator>
  <cp:lastModifiedBy>Gilchrist, Laverne</cp:lastModifiedBy>
  <cp:revision>759</cp:revision>
  <cp:lastPrinted>2016-07-14T14:54:30Z</cp:lastPrinted>
  <dcterms:created xsi:type="dcterms:W3CDTF">2011-05-06T20:26:29Z</dcterms:created>
  <dcterms:modified xsi:type="dcterms:W3CDTF">2016-10-21T19:16:57Z</dcterms:modified>
</cp:coreProperties>
</file>