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4.xml" ContentType="application/vnd.openxmlformats-officedocument.theme+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5.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theme/theme6.xml" ContentType="application/vnd.openxmlformats-officedocument.theme+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theme/theme7.xml" ContentType="application/vnd.openxmlformats-officedocument.theme+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theme/theme8.xml" ContentType="application/vnd.openxmlformats-officedocument.theme+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theme/theme9.xml" ContentType="application/vnd.openxmlformats-officedocument.theme+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theme/theme10.xml" ContentType="application/vnd.openxmlformats-officedocument.theme+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theme/theme11.xml" ContentType="application/vnd.openxmlformats-officedocument.theme+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2.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theme/theme13.xml" ContentType="application/vnd.openxmlformats-officedocument.theme+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theme/theme14.xml" ContentType="application/vnd.openxmlformats-officedocument.theme+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15.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theme/theme16.xml" ContentType="application/vnd.openxmlformats-officedocument.theme+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theme/theme17.xml" ContentType="application/vnd.openxmlformats-officedocument.theme+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theme/theme18.xml" ContentType="application/vnd.openxmlformats-officedocument.theme+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theme/theme19.xml" ContentType="application/vnd.openxmlformats-officedocument.theme+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theme/theme20.xml" ContentType="application/vnd.openxmlformats-officedocument.theme+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theme/theme21.xml" ContentType="application/vnd.openxmlformats-officedocument.theme+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theme/theme22.xml" ContentType="application/vnd.openxmlformats-officedocument.theme+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theme/theme23.xml" ContentType="application/vnd.openxmlformats-officedocument.theme+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slideLayouts/slideLayout360.xml" ContentType="application/vnd.openxmlformats-officedocument.presentationml.slideLayout+xml"/>
  <Override PartName="/ppt/theme/theme24.xml" ContentType="application/vnd.openxmlformats-officedocument.theme+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slideLayouts/slideLayout371.xml" ContentType="application/vnd.openxmlformats-officedocument.presentationml.slideLayout+xml"/>
  <Override PartName="/ppt/slideLayouts/slideLayout372.xml" ContentType="application/vnd.openxmlformats-officedocument.presentationml.slideLayout+xml"/>
  <Override PartName="/ppt/slideLayouts/slideLayout373.xml" ContentType="application/vnd.openxmlformats-officedocument.presentationml.slideLayout+xml"/>
  <Override PartName="/ppt/slideLayouts/slideLayout374.xml" ContentType="application/vnd.openxmlformats-officedocument.presentationml.slideLayout+xml"/>
  <Override PartName="/ppt/slideLayouts/slideLayout375.xml" ContentType="application/vnd.openxmlformats-officedocument.presentationml.slideLayout+xml"/>
  <Override PartName="/ppt/theme/theme25.xml" ContentType="application/vnd.openxmlformats-officedocument.theme+xml"/>
  <Override PartName="/ppt/slideLayouts/slideLayout376.xml" ContentType="application/vnd.openxmlformats-officedocument.presentationml.slideLayout+xml"/>
  <Override PartName="/ppt/slideLayouts/slideLayout377.xml" ContentType="application/vnd.openxmlformats-officedocument.presentationml.slideLayout+xml"/>
  <Override PartName="/ppt/slideLayouts/slideLayout378.xml" ContentType="application/vnd.openxmlformats-officedocument.presentationml.slideLayout+xml"/>
  <Override PartName="/ppt/slideLayouts/slideLayout379.xml" ContentType="application/vnd.openxmlformats-officedocument.presentationml.slideLayout+xml"/>
  <Override PartName="/ppt/slideLayouts/slideLayout380.xml" ContentType="application/vnd.openxmlformats-officedocument.presentationml.slideLayout+xml"/>
  <Override PartName="/ppt/slideLayouts/slideLayout381.xml" ContentType="application/vnd.openxmlformats-officedocument.presentationml.slideLayout+xml"/>
  <Override PartName="/ppt/slideLayouts/slideLayout382.xml" ContentType="application/vnd.openxmlformats-officedocument.presentationml.slideLayout+xml"/>
  <Override PartName="/ppt/slideLayouts/slideLayout383.xml" ContentType="application/vnd.openxmlformats-officedocument.presentationml.slideLayout+xml"/>
  <Override PartName="/ppt/slideLayouts/slideLayout384.xml" ContentType="application/vnd.openxmlformats-officedocument.presentationml.slideLayout+xml"/>
  <Override PartName="/ppt/slideLayouts/slideLayout385.xml" ContentType="application/vnd.openxmlformats-officedocument.presentationml.slideLayout+xml"/>
  <Override PartName="/ppt/slideLayouts/slideLayout386.xml" ContentType="application/vnd.openxmlformats-officedocument.presentationml.slideLayout+xml"/>
  <Override PartName="/ppt/slideLayouts/slideLayout387.xml" ContentType="application/vnd.openxmlformats-officedocument.presentationml.slideLayout+xml"/>
  <Override PartName="/ppt/slideLayouts/slideLayout388.xml" ContentType="application/vnd.openxmlformats-officedocument.presentationml.slideLayout+xml"/>
  <Override PartName="/ppt/slideLayouts/slideLayout389.xml" ContentType="application/vnd.openxmlformats-officedocument.presentationml.slideLayout+xml"/>
  <Override PartName="/ppt/slideLayouts/slideLayout390.xml" ContentType="application/vnd.openxmlformats-officedocument.presentationml.slideLayout+xml"/>
  <Override PartName="/ppt/theme/theme26.xml" ContentType="application/vnd.openxmlformats-officedocument.theme+xml"/>
  <Override PartName="/ppt/slideLayouts/slideLayout391.xml" ContentType="application/vnd.openxmlformats-officedocument.presentationml.slideLayout+xml"/>
  <Override PartName="/ppt/slideLayouts/slideLayout392.xml" ContentType="application/vnd.openxmlformats-officedocument.presentationml.slideLayout+xml"/>
  <Override PartName="/ppt/slideLayouts/slideLayout393.xml" ContentType="application/vnd.openxmlformats-officedocument.presentationml.slideLayout+xml"/>
  <Override PartName="/ppt/slideLayouts/slideLayout394.xml" ContentType="application/vnd.openxmlformats-officedocument.presentationml.slideLayout+xml"/>
  <Override PartName="/ppt/slideLayouts/slideLayout395.xml" ContentType="application/vnd.openxmlformats-officedocument.presentationml.slideLayout+xml"/>
  <Override PartName="/ppt/slideLayouts/slideLayout396.xml" ContentType="application/vnd.openxmlformats-officedocument.presentationml.slideLayout+xml"/>
  <Override PartName="/ppt/slideLayouts/slideLayout397.xml" ContentType="application/vnd.openxmlformats-officedocument.presentationml.slideLayout+xml"/>
  <Override PartName="/ppt/slideLayouts/slideLayout398.xml" ContentType="application/vnd.openxmlformats-officedocument.presentationml.slideLayout+xml"/>
  <Override PartName="/ppt/slideLayouts/slideLayout399.xml" ContentType="application/vnd.openxmlformats-officedocument.presentationml.slideLayout+xml"/>
  <Override PartName="/ppt/slideLayouts/slideLayout400.xml" ContentType="application/vnd.openxmlformats-officedocument.presentationml.slideLayout+xml"/>
  <Override PartName="/ppt/slideLayouts/slideLayout401.xml" ContentType="application/vnd.openxmlformats-officedocument.presentationml.slideLayout+xml"/>
  <Override PartName="/ppt/slideLayouts/slideLayout402.xml" ContentType="application/vnd.openxmlformats-officedocument.presentationml.slideLayout+xml"/>
  <Override PartName="/ppt/slideLayouts/slideLayout403.xml" ContentType="application/vnd.openxmlformats-officedocument.presentationml.slideLayout+xml"/>
  <Override PartName="/ppt/slideLayouts/slideLayout404.xml" ContentType="application/vnd.openxmlformats-officedocument.presentationml.slideLayout+xml"/>
  <Override PartName="/ppt/theme/theme27.xml" ContentType="application/vnd.openxmlformats-officedocument.theme+xml"/>
  <Override PartName="/ppt/slideLayouts/slideLayout405.xml" ContentType="application/vnd.openxmlformats-officedocument.presentationml.slideLayout+xml"/>
  <Override PartName="/ppt/slideLayouts/slideLayout406.xml" ContentType="application/vnd.openxmlformats-officedocument.presentationml.slideLayout+xml"/>
  <Override PartName="/ppt/slideLayouts/slideLayout407.xml" ContentType="application/vnd.openxmlformats-officedocument.presentationml.slideLayout+xml"/>
  <Override PartName="/ppt/slideLayouts/slideLayout408.xml" ContentType="application/vnd.openxmlformats-officedocument.presentationml.slideLayout+xml"/>
  <Override PartName="/ppt/slideLayouts/slideLayout409.xml" ContentType="application/vnd.openxmlformats-officedocument.presentationml.slideLayout+xml"/>
  <Override PartName="/ppt/slideLayouts/slideLayout410.xml" ContentType="application/vnd.openxmlformats-officedocument.presentationml.slideLayout+xml"/>
  <Override PartName="/ppt/slideLayouts/slideLayout411.xml" ContentType="application/vnd.openxmlformats-officedocument.presentationml.slideLayout+xml"/>
  <Override PartName="/ppt/slideLayouts/slideLayout412.xml" ContentType="application/vnd.openxmlformats-officedocument.presentationml.slideLayout+xml"/>
  <Override PartName="/ppt/slideLayouts/slideLayout413.xml" ContentType="application/vnd.openxmlformats-officedocument.presentationml.slideLayout+xml"/>
  <Override PartName="/ppt/slideLayouts/slideLayout414.xml" ContentType="application/vnd.openxmlformats-officedocument.presentationml.slideLayout+xml"/>
  <Override PartName="/ppt/slideLayouts/slideLayout415.xml" ContentType="application/vnd.openxmlformats-officedocument.presentationml.slideLayout+xml"/>
  <Override PartName="/ppt/slideLayouts/slideLayout416.xml" ContentType="application/vnd.openxmlformats-officedocument.presentationml.slideLayout+xml"/>
  <Override PartName="/ppt/slideLayouts/slideLayout417.xml" ContentType="application/vnd.openxmlformats-officedocument.presentationml.slideLayout+xml"/>
  <Override PartName="/ppt/slideLayouts/slideLayout418.xml" ContentType="application/vnd.openxmlformats-officedocument.presentationml.slideLayout+xml"/>
  <Override PartName="/ppt/theme/theme28.xml" ContentType="application/vnd.openxmlformats-officedocument.theme+xml"/>
  <Override PartName="/ppt/slideLayouts/slideLayout419.xml" ContentType="application/vnd.openxmlformats-officedocument.presentationml.slideLayout+xml"/>
  <Override PartName="/ppt/slideLayouts/slideLayout420.xml" ContentType="application/vnd.openxmlformats-officedocument.presentationml.slideLayout+xml"/>
  <Override PartName="/ppt/slideLayouts/slideLayout421.xml" ContentType="application/vnd.openxmlformats-officedocument.presentationml.slideLayout+xml"/>
  <Override PartName="/ppt/slideLayouts/slideLayout422.xml" ContentType="application/vnd.openxmlformats-officedocument.presentationml.slideLayout+xml"/>
  <Override PartName="/ppt/slideLayouts/slideLayout423.xml" ContentType="application/vnd.openxmlformats-officedocument.presentationml.slideLayout+xml"/>
  <Override PartName="/ppt/slideLayouts/slideLayout424.xml" ContentType="application/vnd.openxmlformats-officedocument.presentationml.slideLayout+xml"/>
  <Override PartName="/ppt/slideLayouts/slideLayout425.xml" ContentType="application/vnd.openxmlformats-officedocument.presentationml.slideLayout+xml"/>
  <Override PartName="/ppt/slideLayouts/slideLayout426.xml" ContentType="application/vnd.openxmlformats-officedocument.presentationml.slideLayout+xml"/>
  <Override PartName="/ppt/slideLayouts/slideLayout427.xml" ContentType="application/vnd.openxmlformats-officedocument.presentationml.slideLayout+xml"/>
  <Override PartName="/ppt/slideLayouts/slideLayout428.xml" ContentType="application/vnd.openxmlformats-officedocument.presentationml.slideLayout+xml"/>
  <Override PartName="/ppt/slideLayouts/slideLayout429.xml" ContentType="application/vnd.openxmlformats-officedocument.presentationml.slideLayout+xml"/>
  <Override PartName="/ppt/slideLayouts/slideLayout430.xml" ContentType="application/vnd.openxmlformats-officedocument.presentationml.slideLayout+xml"/>
  <Override PartName="/ppt/slideLayouts/slideLayout431.xml" ContentType="application/vnd.openxmlformats-officedocument.presentationml.slideLayout+xml"/>
  <Override PartName="/ppt/slideLayouts/slideLayout432.xml" ContentType="application/vnd.openxmlformats-officedocument.presentationml.slideLayout+xml"/>
  <Override PartName="/ppt/theme/theme29.xml" ContentType="application/vnd.openxmlformats-officedocument.theme+xml"/>
  <Override PartName="/ppt/slideLayouts/slideLayout433.xml" ContentType="application/vnd.openxmlformats-officedocument.presentationml.slideLayout+xml"/>
  <Override PartName="/ppt/slideLayouts/slideLayout434.xml" ContentType="application/vnd.openxmlformats-officedocument.presentationml.slideLayout+xml"/>
  <Override PartName="/ppt/slideLayouts/slideLayout435.xml" ContentType="application/vnd.openxmlformats-officedocument.presentationml.slideLayout+xml"/>
  <Override PartName="/ppt/slideLayouts/slideLayout436.xml" ContentType="application/vnd.openxmlformats-officedocument.presentationml.slideLayout+xml"/>
  <Override PartName="/ppt/slideLayouts/slideLayout437.xml" ContentType="application/vnd.openxmlformats-officedocument.presentationml.slideLayout+xml"/>
  <Override PartName="/ppt/slideLayouts/slideLayout438.xml" ContentType="application/vnd.openxmlformats-officedocument.presentationml.slideLayout+xml"/>
  <Override PartName="/ppt/slideLayouts/slideLayout439.xml" ContentType="application/vnd.openxmlformats-officedocument.presentationml.slideLayout+xml"/>
  <Override PartName="/ppt/slideLayouts/slideLayout440.xml" ContentType="application/vnd.openxmlformats-officedocument.presentationml.slideLayout+xml"/>
  <Override PartName="/ppt/slideLayouts/slideLayout441.xml" ContentType="application/vnd.openxmlformats-officedocument.presentationml.slideLayout+xml"/>
  <Override PartName="/ppt/slideLayouts/slideLayout442.xml" ContentType="application/vnd.openxmlformats-officedocument.presentationml.slideLayout+xml"/>
  <Override PartName="/ppt/slideLayouts/slideLayout443.xml" ContentType="application/vnd.openxmlformats-officedocument.presentationml.slideLayout+xml"/>
  <Override PartName="/ppt/slideLayouts/slideLayout444.xml" ContentType="application/vnd.openxmlformats-officedocument.presentationml.slideLayout+xml"/>
  <Override PartName="/ppt/slideLayouts/slideLayout445.xml" ContentType="application/vnd.openxmlformats-officedocument.presentationml.slideLayout+xml"/>
  <Override PartName="/ppt/slideLayouts/slideLayout446.xml" ContentType="application/vnd.openxmlformats-officedocument.presentationml.slideLayout+xml"/>
  <Override PartName="/ppt/slideLayouts/slideLayout447.xml" ContentType="application/vnd.openxmlformats-officedocument.presentationml.slideLayout+xml"/>
  <Override PartName="/ppt/theme/theme30.xml" ContentType="application/vnd.openxmlformats-officedocument.theme+xml"/>
  <Override PartName="/ppt/slideLayouts/slideLayout448.xml" ContentType="application/vnd.openxmlformats-officedocument.presentationml.slideLayout+xml"/>
  <Override PartName="/ppt/slideLayouts/slideLayout449.xml" ContentType="application/vnd.openxmlformats-officedocument.presentationml.slideLayout+xml"/>
  <Override PartName="/ppt/slideLayouts/slideLayout450.xml" ContentType="application/vnd.openxmlformats-officedocument.presentationml.slideLayout+xml"/>
  <Override PartName="/ppt/slideLayouts/slideLayout451.xml" ContentType="application/vnd.openxmlformats-officedocument.presentationml.slideLayout+xml"/>
  <Override PartName="/ppt/slideLayouts/slideLayout452.xml" ContentType="application/vnd.openxmlformats-officedocument.presentationml.slideLayout+xml"/>
  <Override PartName="/ppt/slideLayouts/slideLayout453.xml" ContentType="application/vnd.openxmlformats-officedocument.presentationml.slideLayout+xml"/>
  <Override PartName="/ppt/slideLayouts/slideLayout454.xml" ContentType="application/vnd.openxmlformats-officedocument.presentationml.slideLayout+xml"/>
  <Override PartName="/ppt/slideLayouts/slideLayout455.xml" ContentType="application/vnd.openxmlformats-officedocument.presentationml.slideLayout+xml"/>
  <Override PartName="/ppt/slideLayouts/slideLayout456.xml" ContentType="application/vnd.openxmlformats-officedocument.presentationml.slideLayout+xml"/>
  <Override PartName="/ppt/slideLayouts/slideLayout457.xml" ContentType="application/vnd.openxmlformats-officedocument.presentationml.slideLayout+xml"/>
  <Override PartName="/ppt/slideLayouts/slideLayout458.xml" ContentType="application/vnd.openxmlformats-officedocument.presentationml.slideLayout+xml"/>
  <Override PartName="/ppt/slideLayouts/slideLayout459.xml" ContentType="application/vnd.openxmlformats-officedocument.presentationml.slideLayout+xml"/>
  <Override PartName="/ppt/slideLayouts/slideLayout460.xml" ContentType="application/vnd.openxmlformats-officedocument.presentationml.slideLayout+xml"/>
  <Override PartName="/ppt/slideLayouts/slideLayout461.xml" ContentType="application/vnd.openxmlformats-officedocument.presentationml.slideLayout+xml"/>
  <Override PartName="/ppt/theme/theme31.xml" ContentType="application/vnd.openxmlformats-officedocument.theme+xml"/>
  <Override PartName="/ppt/slideLayouts/slideLayout462.xml" ContentType="application/vnd.openxmlformats-officedocument.presentationml.slideLayout+xml"/>
  <Override PartName="/ppt/slideLayouts/slideLayout463.xml" ContentType="application/vnd.openxmlformats-officedocument.presentationml.slideLayout+xml"/>
  <Override PartName="/ppt/slideLayouts/slideLayout464.xml" ContentType="application/vnd.openxmlformats-officedocument.presentationml.slideLayout+xml"/>
  <Override PartName="/ppt/slideLayouts/slideLayout465.xml" ContentType="application/vnd.openxmlformats-officedocument.presentationml.slideLayout+xml"/>
  <Override PartName="/ppt/slideLayouts/slideLayout466.xml" ContentType="application/vnd.openxmlformats-officedocument.presentationml.slideLayout+xml"/>
  <Override PartName="/ppt/slideLayouts/slideLayout467.xml" ContentType="application/vnd.openxmlformats-officedocument.presentationml.slideLayout+xml"/>
  <Override PartName="/ppt/slideLayouts/slideLayout468.xml" ContentType="application/vnd.openxmlformats-officedocument.presentationml.slideLayout+xml"/>
  <Override PartName="/ppt/slideLayouts/slideLayout469.xml" ContentType="application/vnd.openxmlformats-officedocument.presentationml.slideLayout+xml"/>
  <Override PartName="/ppt/slideLayouts/slideLayout470.xml" ContentType="application/vnd.openxmlformats-officedocument.presentationml.slideLayout+xml"/>
  <Override PartName="/ppt/slideLayouts/slideLayout471.xml" ContentType="application/vnd.openxmlformats-officedocument.presentationml.slideLayout+xml"/>
  <Override PartName="/ppt/slideLayouts/slideLayout472.xml" ContentType="application/vnd.openxmlformats-officedocument.presentationml.slideLayout+xml"/>
  <Override PartName="/ppt/slideLayouts/slideLayout473.xml" ContentType="application/vnd.openxmlformats-officedocument.presentationml.slideLayout+xml"/>
  <Override PartName="/ppt/slideLayouts/slideLayout474.xml" ContentType="application/vnd.openxmlformats-officedocument.presentationml.slideLayout+xml"/>
  <Override PartName="/ppt/slideLayouts/slideLayout475.xml" ContentType="application/vnd.openxmlformats-officedocument.presentationml.slideLayout+xml"/>
  <Override PartName="/ppt/slideLayouts/slideLayout476.xml" ContentType="application/vnd.openxmlformats-officedocument.presentationml.slideLayout+xml"/>
  <Override PartName="/ppt/slideLayouts/slideLayout477.xml" ContentType="application/vnd.openxmlformats-officedocument.presentationml.slideLayout+xml"/>
  <Override PartName="/ppt/theme/theme32.xml" ContentType="application/vnd.openxmlformats-officedocument.theme+xml"/>
  <Override PartName="/ppt/slideLayouts/slideLayout478.xml" ContentType="application/vnd.openxmlformats-officedocument.presentationml.slideLayout+xml"/>
  <Override PartName="/ppt/slideLayouts/slideLayout479.xml" ContentType="application/vnd.openxmlformats-officedocument.presentationml.slideLayout+xml"/>
  <Override PartName="/ppt/slideLayouts/slideLayout480.xml" ContentType="application/vnd.openxmlformats-officedocument.presentationml.slideLayout+xml"/>
  <Override PartName="/ppt/slideLayouts/slideLayout481.xml" ContentType="application/vnd.openxmlformats-officedocument.presentationml.slideLayout+xml"/>
  <Override PartName="/ppt/slideLayouts/slideLayout482.xml" ContentType="application/vnd.openxmlformats-officedocument.presentationml.slideLayout+xml"/>
  <Override PartName="/ppt/slideLayouts/slideLayout483.xml" ContentType="application/vnd.openxmlformats-officedocument.presentationml.slideLayout+xml"/>
  <Override PartName="/ppt/slideLayouts/slideLayout484.xml" ContentType="application/vnd.openxmlformats-officedocument.presentationml.slideLayout+xml"/>
  <Override PartName="/ppt/slideLayouts/slideLayout485.xml" ContentType="application/vnd.openxmlformats-officedocument.presentationml.slideLayout+xml"/>
  <Override PartName="/ppt/slideLayouts/slideLayout486.xml" ContentType="application/vnd.openxmlformats-officedocument.presentationml.slideLayout+xml"/>
  <Override PartName="/ppt/slideLayouts/slideLayout487.xml" ContentType="application/vnd.openxmlformats-officedocument.presentationml.slideLayout+xml"/>
  <Override PartName="/ppt/slideLayouts/slideLayout488.xml" ContentType="application/vnd.openxmlformats-officedocument.presentationml.slideLayout+xml"/>
  <Override PartName="/ppt/slideLayouts/slideLayout489.xml" ContentType="application/vnd.openxmlformats-officedocument.presentationml.slideLayout+xml"/>
  <Override PartName="/ppt/slideLayouts/slideLayout490.xml" ContentType="application/vnd.openxmlformats-officedocument.presentationml.slideLayout+xml"/>
  <Override PartName="/ppt/slideLayouts/slideLayout491.xml" ContentType="application/vnd.openxmlformats-officedocument.presentationml.slideLayout+xml"/>
  <Override PartName="/ppt/theme/theme33.xml" ContentType="application/vnd.openxmlformats-officedocument.theme+xml"/>
  <Override PartName="/ppt/slideLayouts/slideLayout492.xml" ContentType="application/vnd.openxmlformats-officedocument.presentationml.slideLayout+xml"/>
  <Override PartName="/ppt/slideLayouts/slideLayout493.xml" ContentType="application/vnd.openxmlformats-officedocument.presentationml.slideLayout+xml"/>
  <Override PartName="/ppt/slideLayouts/slideLayout494.xml" ContentType="application/vnd.openxmlformats-officedocument.presentationml.slideLayout+xml"/>
  <Override PartName="/ppt/slideLayouts/slideLayout495.xml" ContentType="application/vnd.openxmlformats-officedocument.presentationml.slideLayout+xml"/>
  <Override PartName="/ppt/slideLayouts/slideLayout496.xml" ContentType="application/vnd.openxmlformats-officedocument.presentationml.slideLayout+xml"/>
  <Override PartName="/ppt/slideLayouts/slideLayout497.xml" ContentType="application/vnd.openxmlformats-officedocument.presentationml.slideLayout+xml"/>
  <Override PartName="/ppt/slideLayouts/slideLayout498.xml" ContentType="application/vnd.openxmlformats-officedocument.presentationml.slideLayout+xml"/>
  <Override PartName="/ppt/slideLayouts/slideLayout499.xml" ContentType="application/vnd.openxmlformats-officedocument.presentationml.slideLayout+xml"/>
  <Override PartName="/ppt/slideLayouts/slideLayout500.xml" ContentType="application/vnd.openxmlformats-officedocument.presentationml.slideLayout+xml"/>
  <Override PartName="/ppt/slideLayouts/slideLayout501.xml" ContentType="application/vnd.openxmlformats-officedocument.presentationml.slideLayout+xml"/>
  <Override PartName="/ppt/slideLayouts/slideLayout502.xml" ContentType="application/vnd.openxmlformats-officedocument.presentationml.slideLayout+xml"/>
  <Override PartName="/ppt/slideLayouts/slideLayout503.xml" ContentType="application/vnd.openxmlformats-officedocument.presentationml.slideLayout+xml"/>
  <Override PartName="/ppt/slideLayouts/slideLayout504.xml" ContentType="application/vnd.openxmlformats-officedocument.presentationml.slideLayout+xml"/>
  <Override PartName="/ppt/slideLayouts/slideLayout505.xml" ContentType="application/vnd.openxmlformats-officedocument.presentationml.slideLayout+xml"/>
  <Override PartName="/ppt/slideLayouts/slideLayout506.xml" ContentType="application/vnd.openxmlformats-officedocument.presentationml.slideLayout+xml"/>
  <Override PartName="/ppt/theme/theme34.xml" ContentType="application/vnd.openxmlformats-officedocument.theme+xml"/>
  <Override PartName="/ppt/slideLayouts/slideLayout507.xml" ContentType="application/vnd.openxmlformats-officedocument.presentationml.slideLayout+xml"/>
  <Override PartName="/ppt/slideLayouts/slideLayout508.xml" ContentType="application/vnd.openxmlformats-officedocument.presentationml.slideLayout+xml"/>
  <Override PartName="/ppt/slideLayouts/slideLayout509.xml" ContentType="application/vnd.openxmlformats-officedocument.presentationml.slideLayout+xml"/>
  <Override PartName="/ppt/slideLayouts/slideLayout510.xml" ContentType="application/vnd.openxmlformats-officedocument.presentationml.slideLayout+xml"/>
  <Override PartName="/ppt/slideLayouts/slideLayout511.xml" ContentType="application/vnd.openxmlformats-officedocument.presentationml.slideLayout+xml"/>
  <Override PartName="/ppt/slideLayouts/slideLayout512.xml" ContentType="application/vnd.openxmlformats-officedocument.presentationml.slideLayout+xml"/>
  <Override PartName="/ppt/slideLayouts/slideLayout513.xml" ContentType="application/vnd.openxmlformats-officedocument.presentationml.slideLayout+xml"/>
  <Override PartName="/ppt/slideLayouts/slideLayout514.xml" ContentType="application/vnd.openxmlformats-officedocument.presentationml.slideLayout+xml"/>
  <Override PartName="/ppt/slideLayouts/slideLayout515.xml" ContentType="application/vnd.openxmlformats-officedocument.presentationml.slideLayout+xml"/>
  <Override PartName="/ppt/slideLayouts/slideLayout516.xml" ContentType="application/vnd.openxmlformats-officedocument.presentationml.slideLayout+xml"/>
  <Override PartName="/ppt/slideLayouts/slideLayout517.xml" ContentType="application/vnd.openxmlformats-officedocument.presentationml.slideLayout+xml"/>
  <Override PartName="/ppt/slideLayouts/slideLayout518.xml" ContentType="application/vnd.openxmlformats-officedocument.presentationml.slideLayout+xml"/>
  <Override PartName="/ppt/slideLayouts/slideLayout519.xml" ContentType="application/vnd.openxmlformats-officedocument.presentationml.slideLayout+xml"/>
  <Override PartName="/ppt/slideLayouts/slideLayout520.xml" ContentType="application/vnd.openxmlformats-officedocument.presentationml.slideLayout+xml"/>
  <Override PartName="/ppt/slideLayouts/slideLayout521.xml" ContentType="application/vnd.openxmlformats-officedocument.presentationml.slideLayout+xml"/>
  <Override PartName="/ppt/slideLayouts/slideLayout522.xml" ContentType="application/vnd.openxmlformats-officedocument.presentationml.slideLayout+xml"/>
  <Override PartName="/ppt/theme/theme35.xml" ContentType="application/vnd.openxmlformats-officedocument.theme+xml"/>
  <Override PartName="/ppt/slideLayouts/slideLayout523.xml" ContentType="application/vnd.openxmlformats-officedocument.presentationml.slideLayout+xml"/>
  <Override PartName="/ppt/slideLayouts/slideLayout524.xml" ContentType="application/vnd.openxmlformats-officedocument.presentationml.slideLayout+xml"/>
  <Override PartName="/ppt/slideLayouts/slideLayout525.xml" ContentType="application/vnd.openxmlformats-officedocument.presentationml.slideLayout+xml"/>
  <Override PartName="/ppt/slideLayouts/slideLayout526.xml" ContentType="application/vnd.openxmlformats-officedocument.presentationml.slideLayout+xml"/>
  <Override PartName="/ppt/slideLayouts/slideLayout527.xml" ContentType="application/vnd.openxmlformats-officedocument.presentationml.slideLayout+xml"/>
  <Override PartName="/ppt/slideLayouts/slideLayout528.xml" ContentType="application/vnd.openxmlformats-officedocument.presentationml.slideLayout+xml"/>
  <Override PartName="/ppt/slideLayouts/slideLayout529.xml" ContentType="application/vnd.openxmlformats-officedocument.presentationml.slideLayout+xml"/>
  <Override PartName="/ppt/slideLayouts/slideLayout530.xml" ContentType="application/vnd.openxmlformats-officedocument.presentationml.slideLayout+xml"/>
  <Override PartName="/ppt/slideLayouts/slideLayout531.xml" ContentType="application/vnd.openxmlformats-officedocument.presentationml.slideLayout+xml"/>
  <Override PartName="/ppt/slideLayouts/slideLayout532.xml" ContentType="application/vnd.openxmlformats-officedocument.presentationml.slideLayout+xml"/>
  <Override PartName="/ppt/slideLayouts/slideLayout533.xml" ContentType="application/vnd.openxmlformats-officedocument.presentationml.slideLayout+xml"/>
  <Override PartName="/ppt/slideLayouts/slideLayout534.xml" ContentType="application/vnd.openxmlformats-officedocument.presentationml.slideLayout+xml"/>
  <Override PartName="/ppt/slideLayouts/slideLayout535.xml" ContentType="application/vnd.openxmlformats-officedocument.presentationml.slideLayout+xml"/>
  <Override PartName="/ppt/slideLayouts/slideLayout536.xml" ContentType="application/vnd.openxmlformats-officedocument.presentationml.slideLayout+xml"/>
  <Override PartName="/ppt/slideLayouts/slideLayout537.xml" ContentType="application/vnd.openxmlformats-officedocument.presentationml.slideLayout+xml"/>
  <Override PartName="/ppt/theme/theme36.xml" ContentType="application/vnd.openxmlformats-officedocument.theme+xml"/>
  <Override PartName="/ppt/slideLayouts/slideLayout538.xml" ContentType="application/vnd.openxmlformats-officedocument.presentationml.slideLayout+xml"/>
  <Override PartName="/ppt/slideLayouts/slideLayout539.xml" ContentType="application/vnd.openxmlformats-officedocument.presentationml.slideLayout+xml"/>
  <Override PartName="/ppt/slideLayouts/slideLayout540.xml" ContentType="application/vnd.openxmlformats-officedocument.presentationml.slideLayout+xml"/>
  <Override PartName="/ppt/slideLayouts/slideLayout541.xml" ContentType="application/vnd.openxmlformats-officedocument.presentationml.slideLayout+xml"/>
  <Override PartName="/ppt/slideLayouts/slideLayout542.xml" ContentType="application/vnd.openxmlformats-officedocument.presentationml.slideLayout+xml"/>
  <Override PartName="/ppt/slideLayouts/slideLayout543.xml" ContentType="application/vnd.openxmlformats-officedocument.presentationml.slideLayout+xml"/>
  <Override PartName="/ppt/slideLayouts/slideLayout544.xml" ContentType="application/vnd.openxmlformats-officedocument.presentationml.slideLayout+xml"/>
  <Override PartName="/ppt/slideLayouts/slideLayout545.xml" ContentType="application/vnd.openxmlformats-officedocument.presentationml.slideLayout+xml"/>
  <Override PartName="/ppt/slideLayouts/slideLayout546.xml" ContentType="application/vnd.openxmlformats-officedocument.presentationml.slideLayout+xml"/>
  <Override PartName="/ppt/slideLayouts/slideLayout547.xml" ContentType="application/vnd.openxmlformats-officedocument.presentationml.slideLayout+xml"/>
  <Override PartName="/ppt/slideLayouts/slideLayout548.xml" ContentType="application/vnd.openxmlformats-officedocument.presentationml.slideLayout+xml"/>
  <Override PartName="/ppt/slideLayouts/slideLayout549.xml" ContentType="application/vnd.openxmlformats-officedocument.presentationml.slideLayout+xml"/>
  <Override PartName="/ppt/slideLayouts/slideLayout550.xml" ContentType="application/vnd.openxmlformats-officedocument.presentationml.slideLayout+xml"/>
  <Override PartName="/ppt/slideLayouts/slideLayout551.xml" ContentType="application/vnd.openxmlformats-officedocument.presentationml.slideLayout+xml"/>
  <Override PartName="/ppt/slideLayouts/slideLayout552.xml" ContentType="application/vnd.openxmlformats-officedocument.presentationml.slideLayout+xml"/>
  <Override PartName="/ppt/theme/theme37.xml" ContentType="application/vnd.openxmlformats-officedocument.theme+xml"/>
  <Override PartName="/ppt/slideLayouts/slideLayout553.xml" ContentType="application/vnd.openxmlformats-officedocument.presentationml.slideLayout+xml"/>
  <Override PartName="/ppt/slideLayouts/slideLayout554.xml" ContentType="application/vnd.openxmlformats-officedocument.presentationml.slideLayout+xml"/>
  <Override PartName="/ppt/slideLayouts/slideLayout555.xml" ContentType="application/vnd.openxmlformats-officedocument.presentationml.slideLayout+xml"/>
  <Override PartName="/ppt/slideLayouts/slideLayout556.xml" ContentType="application/vnd.openxmlformats-officedocument.presentationml.slideLayout+xml"/>
  <Override PartName="/ppt/slideLayouts/slideLayout557.xml" ContentType="application/vnd.openxmlformats-officedocument.presentationml.slideLayout+xml"/>
  <Override PartName="/ppt/slideLayouts/slideLayout558.xml" ContentType="application/vnd.openxmlformats-officedocument.presentationml.slideLayout+xml"/>
  <Override PartName="/ppt/slideLayouts/slideLayout559.xml" ContentType="application/vnd.openxmlformats-officedocument.presentationml.slideLayout+xml"/>
  <Override PartName="/ppt/slideLayouts/slideLayout560.xml" ContentType="application/vnd.openxmlformats-officedocument.presentationml.slideLayout+xml"/>
  <Override PartName="/ppt/slideLayouts/slideLayout561.xml" ContentType="application/vnd.openxmlformats-officedocument.presentationml.slideLayout+xml"/>
  <Override PartName="/ppt/slideLayouts/slideLayout562.xml" ContentType="application/vnd.openxmlformats-officedocument.presentationml.slideLayout+xml"/>
  <Override PartName="/ppt/slideLayouts/slideLayout563.xml" ContentType="application/vnd.openxmlformats-officedocument.presentationml.slideLayout+xml"/>
  <Override PartName="/ppt/slideLayouts/slideLayout564.xml" ContentType="application/vnd.openxmlformats-officedocument.presentationml.slideLayout+xml"/>
  <Override PartName="/ppt/slideLayouts/slideLayout565.xml" ContentType="application/vnd.openxmlformats-officedocument.presentationml.slideLayout+xml"/>
  <Override PartName="/ppt/slideLayouts/slideLayout566.xml" ContentType="application/vnd.openxmlformats-officedocument.presentationml.slideLayout+xml"/>
  <Override PartName="/ppt/slideLayouts/slideLayout567.xml" ContentType="application/vnd.openxmlformats-officedocument.presentationml.slideLayout+xml"/>
  <Override PartName="/ppt/theme/theme38.xml" ContentType="application/vnd.openxmlformats-officedocument.theme+xml"/>
  <Override PartName="/ppt/slideLayouts/slideLayout568.xml" ContentType="application/vnd.openxmlformats-officedocument.presentationml.slideLayout+xml"/>
  <Override PartName="/ppt/slideLayouts/slideLayout569.xml" ContentType="application/vnd.openxmlformats-officedocument.presentationml.slideLayout+xml"/>
  <Override PartName="/ppt/slideLayouts/slideLayout570.xml" ContentType="application/vnd.openxmlformats-officedocument.presentationml.slideLayout+xml"/>
  <Override PartName="/ppt/slideLayouts/slideLayout571.xml" ContentType="application/vnd.openxmlformats-officedocument.presentationml.slideLayout+xml"/>
  <Override PartName="/ppt/slideLayouts/slideLayout572.xml" ContentType="application/vnd.openxmlformats-officedocument.presentationml.slideLayout+xml"/>
  <Override PartName="/ppt/slideLayouts/slideLayout573.xml" ContentType="application/vnd.openxmlformats-officedocument.presentationml.slideLayout+xml"/>
  <Override PartName="/ppt/slideLayouts/slideLayout574.xml" ContentType="application/vnd.openxmlformats-officedocument.presentationml.slideLayout+xml"/>
  <Override PartName="/ppt/slideLayouts/slideLayout575.xml" ContentType="application/vnd.openxmlformats-officedocument.presentationml.slideLayout+xml"/>
  <Override PartName="/ppt/slideLayouts/slideLayout576.xml" ContentType="application/vnd.openxmlformats-officedocument.presentationml.slideLayout+xml"/>
  <Override PartName="/ppt/slideLayouts/slideLayout577.xml" ContentType="application/vnd.openxmlformats-officedocument.presentationml.slideLayout+xml"/>
  <Override PartName="/ppt/slideLayouts/slideLayout578.xml" ContentType="application/vnd.openxmlformats-officedocument.presentationml.slideLayout+xml"/>
  <Override PartName="/ppt/slideLayouts/slideLayout579.xml" ContentType="application/vnd.openxmlformats-officedocument.presentationml.slideLayout+xml"/>
  <Override PartName="/ppt/slideLayouts/slideLayout580.xml" ContentType="application/vnd.openxmlformats-officedocument.presentationml.slideLayout+xml"/>
  <Override PartName="/ppt/slideLayouts/slideLayout581.xml" ContentType="application/vnd.openxmlformats-officedocument.presentationml.slideLayout+xml"/>
  <Override PartName="/ppt/slideLayouts/slideLayout582.xml" ContentType="application/vnd.openxmlformats-officedocument.presentationml.slideLayout+xml"/>
  <Override PartName="/ppt/theme/theme39.xml" ContentType="application/vnd.openxmlformats-officedocument.theme+xml"/>
  <Override PartName="/ppt/slideLayouts/slideLayout583.xml" ContentType="application/vnd.openxmlformats-officedocument.presentationml.slideLayout+xml"/>
  <Override PartName="/ppt/slideLayouts/slideLayout584.xml" ContentType="application/vnd.openxmlformats-officedocument.presentationml.slideLayout+xml"/>
  <Override PartName="/ppt/slideLayouts/slideLayout585.xml" ContentType="application/vnd.openxmlformats-officedocument.presentationml.slideLayout+xml"/>
  <Override PartName="/ppt/slideLayouts/slideLayout586.xml" ContentType="application/vnd.openxmlformats-officedocument.presentationml.slideLayout+xml"/>
  <Override PartName="/ppt/slideLayouts/slideLayout587.xml" ContentType="application/vnd.openxmlformats-officedocument.presentationml.slideLayout+xml"/>
  <Override PartName="/ppt/slideLayouts/slideLayout588.xml" ContentType="application/vnd.openxmlformats-officedocument.presentationml.slideLayout+xml"/>
  <Override PartName="/ppt/slideLayouts/slideLayout589.xml" ContentType="application/vnd.openxmlformats-officedocument.presentationml.slideLayout+xml"/>
  <Override PartName="/ppt/slideLayouts/slideLayout590.xml" ContentType="application/vnd.openxmlformats-officedocument.presentationml.slideLayout+xml"/>
  <Override PartName="/ppt/slideLayouts/slideLayout591.xml" ContentType="application/vnd.openxmlformats-officedocument.presentationml.slideLayout+xml"/>
  <Override PartName="/ppt/slideLayouts/slideLayout592.xml" ContentType="application/vnd.openxmlformats-officedocument.presentationml.slideLayout+xml"/>
  <Override PartName="/ppt/slideLayouts/slideLayout593.xml" ContentType="application/vnd.openxmlformats-officedocument.presentationml.slideLayout+xml"/>
  <Override PartName="/ppt/slideLayouts/slideLayout594.xml" ContentType="application/vnd.openxmlformats-officedocument.presentationml.slideLayout+xml"/>
  <Override PartName="/ppt/slideLayouts/slideLayout595.xml" ContentType="application/vnd.openxmlformats-officedocument.presentationml.slideLayout+xml"/>
  <Override PartName="/ppt/slideLayouts/slideLayout596.xml" ContentType="application/vnd.openxmlformats-officedocument.presentationml.slideLayout+xml"/>
  <Override PartName="/ppt/slideLayouts/slideLayout597.xml" ContentType="application/vnd.openxmlformats-officedocument.presentationml.slideLayout+xml"/>
  <Override PartName="/ppt/slideLayouts/slideLayout598.xml" ContentType="application/vnd.openxmlformats-officedocument.presentationml.slideLayout+xml"/>
  <Override PartName="/ppt/slideLayouts/slideLayout599.xml" ContentType="application/vnd.openxmlformats-officedocument.presentationml.slideLayout+xml"/>
  <Override PartName="/ppt/theme/theme40.xml" ContentType="application/vnd.openxmlformats-officedocument.theme+xml"/>
  <Override PartName="/ppt/slideLayouts/slideLayout600.xml" ContentType="application/vnd.openxmlformats-officedocument.presentationml.slideLayout+xml"/>
  <Override PartName="/ppt/slideLayouts/slideLayout601.xml" ContentType="application/vnd.openxmlformats-officedocument.presentationml.slideLayout+xml"/>
  <Override PartName="/ppt/slideLayouts/slideLayout602.xml" ContentType="application/vnd.openxmlformats-officedocument.presentationml.slideLayout+xml"/>
  <Override PartName="/ppt/slideLayouts/slideLayout603.xml" ContentType="application/vnd.openxmlformats-officedocument.presentationml.slideLayout+xml"/>
  <Override PartName="/ppt/slideLayouts/slideLayout604.xml" ContentType="application/vnd.openxmlformats-officedocument.presentationml.slideLayout+xml"/>
  <Override PartName="/ppt/slideLayouts/slideLayout605.xml" ContentType="application/vnd.openxmlformats-officedocument.presentationml.slideLayout+xml"/>
  <Override PartName="/ppt/slideLayouts/slideLayout606.xml" ContentType="application/vnd.openxmlformats-officedocument.presentationml.slideLayout+xml"/>
  <Override PartName="/ppt/slideLayouts/slideLayout607.xml" ContentType="application/vnd.openxmlformats-officedocument.presentationml.slideLayout+xml"/>
  <Override PartName="/ppt/slideLayouts/slideLayout608.xml" ContentType="application/vnd.openxmlformats-officedocument.presentationml.slideLayout+xml"/>
  <Override PartName="/ppt/slideLayouts/slideLayout609.xml" ContentType="application/vnd.openxmlformats-officedocument.presentationml.slideLayout+xml"/>
  <Override PartName="/ppt/slideLayouts/slideLayout610.xml" ContentType="application/vnd.openxmlformats-officedocument.presentationml.slideLayout+xml"/>
  <Override PartName="/ppt/slideLayouts/slideLayout611.xml" ContentType="application/vnd.openxmlformats-officedocument.presentationml.slideLayout+xml"/>
  <Override PartName="/ppt/slideLayouts/slideLayout612.xml" ContentType="application/vnd.openxmlformats-officedocument.presentationml.slideLayout+xml"/>
  <Override PartName="/ppt/slideLayouts/slideLayout613.xml" ContentType="application/vnd.openxmlformats-officedocument.presentationml.slideLayout+xml"/>
  <Override PartName="/ppt/slideLayouts/slideLayout614.xml" ContentType="application/vnd.openxmlformats-officedocument.presentationml.slideLayout+xml"/>
  <Override PartName="/ppt/slideLayouts/slideLayout615.xml" ContentType="application/vnd.openxmlformats-officedocument.presentationml.slideLayout+xml"/>
  <Override PartName="/ppt/slideLayouts/slideLayout616.xml" ContentType="application/vnd.openxmlformats-officedocument.presentationml.slideLayout+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4.xml" ContentType="application/vnd.openxmlformats-officedocument.drawingml.chart+xml"/>
  <Override PartName="/ppt/theme/themeOverride3.xml" ContentType="application/vnd.openxmlformats-officedocument.themeOverride+xml"/>
  <Override PartName="/ppt/drawings/drawing3.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theme/themeOverride5.xml" ContentType="application/vnd.openxmlformats-officedocument.themeOverride+xml"/>
  <Override PartName="/ppt/charts/chart7.xml" ContentType="application/vnd.openxmlformats-officedocument.drawingml.chart+xml"/>
  <Override PartName="/ppt/theme/themeOverride6.xml" ContentType="application/vnd.openxmlformats-officedocument.themeOverride+xml"/>
  <Override PartName="/ppt/charts/chart8.xml" ContentType="application/vnd.openxmlformats-officedocument.drawingml.chart+xml"/>
  <Override PartName="/ppt/theme/themeOverride7.xml" ContentType="application/vnd.openxmlformats-officedocument.themeOverride+xml"/>
  <Override PartName="/ppt/drawings/drawing4.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9.xml" ContentType="application/vnd.openxmlformats-officedocument.drawingml.chart+xml"/>
  <Override PartName="/ppt/theme/themeOverride8.xml" ContentType="application/vnd.openxmlformats-officedocument.themeOverride+xml"/>
  <Override PartName="/ppt/notesSlides/notesSlide5.xml" ContentType="application/vnd.openxmlformats-officedocument.presentationml.notesSlide+xml"/>
  <Override PartName="/ppt/charts/chart10.xml" ContentType="application/vnd.openxmlformats-officedocument.drawingml.chart+xml"/>
  <Override PartName="/ppt/notesSlides/notesSlide6.xml" ContentType="application/vnd.openxmlformats-officedocument.presentationml.notesSlide+xml"/>
  <Override PartName="/ppt/charts/chart11.xml" ContentType="application/vnd.openxmlformats-officedocument.drawingml.chart+xml"/>
  <Override PartName="/ppt/theme/themeOverride9.xml" ContentType="application/vnd.openxmlformats-officedocument.themeOverride+xml"/>
  <Override PartName="/ppt/notesSlides/notesSlide7.xml" ContentType="application/vnd.openxmlformats-officedocument.presentationml.notesSlide+xml"/>
  <Override PartName="/ppt/charts/chart12.xml" ContentType="application/vnd.openxmlformats-officedocument.drawingml.chart+xml"/>
  <Override PartName="/ppt/theme/themeOverride10.xml" ContentType="application/vnd.openxmlformats-officedocument.themeOverride+xml"/>
  <Override PartName="/ppt/notesSlides/notesSlide8.xml" ContentType="application/vnd.openxmlformats-officedocument.presentationml.notesSlide+xml"/>
  <Override PartName="/ppt/charts/chart13.xml" ContentType="application/vnd.openxmlformats-officedocument.drawingml.chart+xml"/>
  <Override PartName="/ppt/theme/themeOverride11.xml" ContentType="application/vnd.openxmlformats-officedocument.themeOverride+xml"/>
  <Override PartName="/ppt/notesSlides/notesSlide9.xml" ContentType="application/vnd.openxmlformats-officedocument.presentationml.notesSlide+xml"/>
  <Override PartName="/ppt/charts/chart14.xml" ContentType="application/vnd.openxmlformats-officedocument.drawingml.chart+xml"/>
  <Override PartName="/ppt/theme/themeOverride12.xml" ContentType="application/vnd.openxmlformats-officedocument.themeOverride+xml"/>
  <Override PartName="/ppt/notesSlides/notesSlide10.xml" ContentType="application/vnd.openxmlformats-officedocument.presentationml.notesSlide+xml"/>
  <Override PartName="/ppt/charts/chart15.xml" ContentType="application/vnd.openxmlformats-officedocument.drawingml.chart+xml"/>
  <Override PartName="/ppt/theme/themeOverride13.xml" ContentType="application/vnd.openxmlformats-officedocument.themeOverride+xml"/>
  <Override PartName="/ppt/charts/chart16.xml" ContentType="application/vnd.openxmlformats-officedocument.drawingml.chart+xml"/>
  <Override PartName="/ppt/theme/themeOverride14.xml" ContentType="application/vnd.openxmlformats-officedocument.themeOverride+xml"/>
  <Override PartName="/ppt/drawings/drawing5.xml" ContentType="application/vnd.openxmlformats-officedocument.drawingml.chartshapes+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 id="2147485276" r:id="rId2"/>
    <p:sldMasterId id="2147485292" r:id="rId3"/>
    <p:sldMasterId id="2147485308" r:id="rId4"/>
    <p:sldMasterId id="2147485324" r:id="rId5"/>
    <p:sldMasterId id="2147485343" r:id="rId6"/>
    <p:sldMasterId id="2147485359" r:id="rId7"/>
    <p:sldMasterId id="2147485375" r:id="rId8"/>
    <p:sldMasterId id="2147485392" r:id="rId9"/>
    <p:sldMasterId id="2147485408" r:id="rId10"/>
    <p:sldMasterId id="2147485424" r:id="rId11"/>
    <p:sldMasterId id="2147485440" r:id="rId12"/>
    <p:sldMasterId id="2147485457" r:id="rId13"/>
    <p:sldMasterId id="2147485472" r:id="rId14"/>
    <p:sldMasterId id="2147485487" r:id="rId15"/>
    <p:sldMasterId id="2147485504" r:id="rId16"/>
    <p:sldMasterId id="2147485519" r:id="rId17"/>
    <p:sldMasterId id="2147485534" r:id="rId18"/>
    <p:sldMasterId id="2147485553" r:id="rId19"/>
    <p:sldMasterId id="2147485569" r:id="rId20"/>
    <p:sldMasterId id="2147485585" r:id="rId21"/>
    <p:sldMasterId id="2147485600" r:id="rId22"/>
    <p:sldMasterId id="2147485616" r:id="rId23"/>
    <p:sldMasterId id="2147485631" r:id="rId24"/>
    <p:sldMasterId id="2147485647" r:id="rId25"/>
    <p:sldMasterId id="2147485663" r:id="rId26"/>
    <p:sldMasterId id="2147485679" r:id="rId27"/>
    <p:sldMasterId id="2147485695" r:id="rId28"/>
    <p:sldMasterId id="2147485710" r:id="rId29"/>
    <p:sldMasterId id="2147485725" r:id="rId30"/>
    <p:sldMasterId id="2147485741" r:id="rId31"/>
    <p:sldMasterId id="2147485756" r:id="rId32"/>
    <p:sldMasterId id="2147485773" r:id="rId33"/>
    <p:sldMasterId id="2147485788" r:id="rId34"/>
    <p:sldMasterId id="2147485804" r:id="rId35"/>
    <p:sldMasterId id="2147485821" r:id="rId36"/>
    <p:sldMasterId id="2147485837" r:id="rId37"/>
    <p:sldMasterId id="2147485853" r:id="rId38"/>
    <p:sldMasterId id="2147485869" r:id="rId39"/>
    <p:sldMasterId id="2147485886" r:id="rId40"/>
    <p:sldMasterId id="2147485904" r:id="rId41"/>
  </p:sldMasterIdLst>
  <p:notesMasterIdLst>
    <p:notesMasterId r:id="rId67"/>
  </p:notesMasterIdLst>
  <p:handoutMasterIdLst>
    <p:handoutMasterId r:id="rId68"/>
  </p:handoutMasterIdLst>
  <p:sldIdLst>
    <p:sldId id="567" r:id="rId42"/>
    <p:sldId id="895" r:id="rId43"/>
    <p:sldId id="896" r:id="rId44"/>
    <p:sldId id="897" r:id="rId45"/>
    <p:sldId id="898" r:id="rId46"/>
    <p:sldId id="899" r:id="rId47"/>
    <p:sldId id="886" r:id="rId48"/>
    <p:sldId id="887" r:id="rId49"/>
    <p:sldId id="888" r:id="rId50"/>
    <p:sldId id="889" r:id="rId51"/>
    <p:sldId id="891" r:id="rId52"/>
    <p:sldId id="890" r:id="rId53"/>
    <p:sldId id="892" r:id="rId54"/>
    <p:sldId id="893" r:id="rId55"/>
    <p:sldId id="874" r:id="rId56"/>
    <p:sldId id="833" r:id="rId57"/>
    <p:sldId id="859" r:id="rId58"/>
    <p:sldId id="857" r:id="rId59"/>
    <p:sldId id="834" r:id="rId60"/>
    <p:sldId id="817" r:id="rId61"/>
    <p:sldId id="813" r:id="rId62"/>
    <p:sldId id="823" r:id="rId63"/>
    <p:sldId id="885" r:id="rId64"/>
    <p:sldId id="894" r:id="rId65"/>
    <p:sldId id="679" r:id="rId66"/>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4">
          <p15:clr>
            <a:srgbClr val="A4A3A4"/>
          </p15:clr>
        </p15:guide>
        <p15:guide id="2" pos="220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169DD8"/>
    <a:srgbClr val="C5600D"/>
    <a:srgbClr val="3333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912" autoAdjust="0"/>
    <p:restoredTop sz="87218" autoAdjust="0"/>
  </p:normalViewPr>
  <p:slideViewPr>
    <p:cSldViewPr snapToGrid="0">
      <p:cViewPr>
        <p:scale>
          <a:sx n="90" d="100"/>
          <a:sy n="90" d="100"/>
        </p:scale>
        <p:origin x="-283" y="1238"/>
      </p:cViewPr>
      <p:guideLst>
        <p:guide orient="horz" pos="2160"/>
        <p:guide pos="2880"/>
      </p:guideLst>
    </p:cSldViewPr>
  </p:slideViewPr>
  <p:outlineViewPr>
    <p:cViewPr>
      <p:scale>
        <a:sx n="33" d="100"/>
        <a:sy n="33" d="100"/>
      </p:scale>
      <p:origin x="0" y="132"/>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686" y="612"/>
      </p:cViewPr>
      <p:guideLst>
        <p:guide orient="horz" pos="2924"/>
        <p:guide orient="horz" pos="2928"/>
        <p:guide pos="2200"/>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1.xml"/><Relationship Id="rId47" Type="http://schemas.openxmlformats.org/officeDocument/2006/relationships/slide" Target="slides/slide6.xml"/><Relationship Id="rId63" Type="http://schemas.openxmlformats.org/officeDocument/2006/relationships/slide" Target="slides/slide22.xml"/><Relationship Id="rId68" Type="http://schemas.openxmlformats.org/officeDocument/2006/relationships/handoutMaster" Target="handoutMasters/handoutMaster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40" Type="http://schemas.openxmlformats.org/officeDocument/2006/relationships/slideMaster" Target="slideMasters/slideMaster40.xml"/><Relationship Id="rId45" Type="http://schemas.openxmlformats.org/officeDocument/2006/relationships/slide" Target="slides/slide4.xml"/><Relationship Id="rId53" Type="http://schemas.openxmlformats.org/officeDocument/2006/relationships/slide" Target="slides/slide12.xml"/><Relationship Id="rId58" Type="http://schemas.openxmlformats.org/officeDocument/2006/relationships/slide" Target="slides/slide17.xml"/><Relationship Id="rId66" Type="http://schemas.openxmlformats.org/officeDocument/2006/relationships/slide" Target="slides/slide25.xml"/><Relationship Id="rId5" Type="http://schemas.openxmlformats.org/officeDocument/2006/relationships/slideMaster" Target="slideMasters/slideMaster5.xml"/><Relationship Id="rId61" Type="http://schemas.openxmlformats.org/officeDocument/2006/relationships/slide" Target="slides/slide20.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43" Type="http://schemas.openxmlformats.org/officeDocument/2006/relationships/slide" Target="slides/slide2.xml"/><Relationship Id="rId48" Type="http://schemas.openxmlformats.org/officeDocument/2006/relationships/slide" Target="slides/slide7.xml"/><Relationship Id="rId56" Type="http://schemas.openxmlformats.org/officeDocument/2006/relationships/slide" Target="slides/slide15.xml"/><Relationship Id="rId64" Type="http://schemas.openxmlformats.org/officeDocument/2006/relationships/slide" Target="slides/slide23.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10.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46" Type="http://schemas.openxmlformats.org/officeDocument/2006/relationships/slide" Target="slides/slide5.xml"/><Relationship Id="rId59" Type="http://schemas.openxmlformats.org/officeDocument/2006/relationships/slide" Target="slides/slide18.xml"/><Relationship Id="rId67" Type="http://schemas.openxmlformats.org/officeDocument/2006/relationships/notesMaster" Target="notesMasters/notesMaster1.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54" Type="http://schemas.openxmlformats.org/officeDocument/2006/relationships/slide" Target="slides/slide13.xml"/><Relationship Id="rId62" Type="http://schemas.openxmlformats.org/officeDocument/2006/relationships/slide" Target="slides/slide21.xml"/><Relationship Id="rId7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Master" Target="slideMasters/slideMaster36.xml"/><Relationship Id="rId49" Type="http://schemas.openxmlformats.org/officeDocument/2006/relationships/slide" Target="slides/slide8.xml"/><Relationship Id="rId57" Type="http://schemas.openxmlformats.org/officeDocument/2006/relationships/slide" Target="slides/slide16.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3.xml"/><Relationship Id="rId52" Type="http://schemas.openxmlformats.org/officeDocument/2006/relationships/slide" Target="slides/slide11.xml"/><Relationship Id="rId60" Type="http://schemas.openxmlformats.org/officeDocument/2006/relationships/slide" Target="slides/slide19.xml"/><Relationship Id="rId65"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34" Type="http://schemas.openxmlformats.org/officeDocument/2006/relationships/slideMaster" Target="slideMasters/slideMaster34.xml"/><Relationship Id="rId50" Type="http://schemas.openxmlformats.org/officeDocument/2006/relationships/slide" Target="slides/slide9.xml"/><Relationship Id="rId55" Type="http://schemas.openxmlformats.org/officeDocument/2006/relationships/slide" Target="slides/slide14.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9.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themeOverride" Target="../theme/themeOverride10.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themeOverride" Target="../theme/themeOverride11.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12.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13.xml"/></Relationships>
</file>

<file path=ppt/charts/_rels/chart16.xml.rels><?xml version="1.0" encoding="UTF-8" standalone="yes"?>
<Relationships xmlns="http://schemas.openxmlformats.org/package/2006/relationships"><Relationship Id="rId3" Type="http://schemas.openxmlformats.org/officeDocument/2006/relationships/chartUserShapes" Target="../drawings/drawing5.xml"/><Relationship Id="rId2" Type="http://schemas.openxmlformats.org/officeDocument/2006/relationships/package" Target="../embeddings/Microsoft_Excel_Worksheet16.xlsx"/><Relationship Id="rId1" Type="http://schemas.openxmlformats.org/officeDocument/2006/relationships/themeOverride" Target="../theme/themeOverride14.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package" Target="../embeddings/Microsoft_Excel_Worksheet3.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3" Type="http://schemas.openxmlformats.org/officeDocument/2006/relationships/chartUserShapes" Target="../drawings/drawing3.xml"/><Relationship Id="rId2" Type="http://schemas.openxmlformats.org/officeDocument/2006/relationships/package" Target="../embeddings/Microsoft_Excel_Worksheet4.xlsx"/><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5.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6.xml"/></Relationships>
</file>

<file path=ppt/charts/_rels/chart8.xml.rels><?xml version="1.0" encoding="UTF-8" standalone="yes"?>
<Relationships xmlns="http://schemas.openxmlformats.org/package/2006/relationships"><Relationship Id="rId3" Type="http://schemas.openxmlformats.org/officeDocument/2006/relationships/chartUserShapes" Target="../drawings/drawing4.xml"/><Relationship Id="rId2" Type="http://schemas.openxmlformats.org/officeDocument/2006/relationships/package" Target="../embeddings/Microsoft_Excel_Worksheet8.xlsx"/><Relationship Id="rId1" Type="http://schemas.openxmlformats.org/officeDocument/2006/relationships/themeOverride" Target="../theme/themeOverride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8.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7.0928758905136863E-2"/>
          <c:y val="4.4054305924898826E-2"/>
          <c:w val="0.91374065741782273"/>
          <c:h val="0.76277362282288941"/>
        </c:manualLayout>
      </c:layout>
      <c:lineChart>
        <c:grouping val="standard"/>
        <c:varyColors val="0"/>
        <c:ser>
          <c:idx val="0"/>
          <c:order val="0"/>
          <c:tx>
            <c:strRef>
              <c:f>Sheet1!$B$1</c:f>
              <c:strCache>
                <c:ptCount val="1"/>
                <c:pt idx="0">
                  <c:v>Historical Spot Price</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Sheet1!$B$2:$B$49</c:f>
              <c:numCache>
                <c:formatCode>"$"#,##0.00</c:formatCode>
                <c:ptCount val="48"/>
                <c:pt idx="0">
                  <c:v>94.76</c:v>
                </c:pt>
                <c:pt idx="1">
                  <c:v>95.31</c:v>
                </c:pt>
                <c:pt idx="2">
                  <c:v>92.94</c:v>
                </c:pt>
                <c:pt idx="3">
                  <c:v>92.02</c:v>
                </c:pt>
                <c:pt idx="4">
                  <c:v>94.51</c:v>
                </c:pt>
                <c:pt idx="5">
                  <c:v>95.77</c:v>
                </c:pt>
                <c:pt idx="6">
                  <c:v>104.67</c:v>
                </c:pt>
                <c:pt idx="7">
                  <c:v>106.57</c:v>
                </c:pt>
                <c:pt idx="8">
                  <c:v>106.2895</c:v>
                </c:pt>
                <c:pt idx="9">
                  <c:v>100.54</c:v>
                </c:pt>
                <c:pt idx="10">
                  <c:v>93.86</c:v>
                </c:pt>
                <c:pt idx="11">
                  <c:v>97.63</c:v>
                </c:pt>
                <c:pt idx="12">
                  <c:v>94.62</c:v>
                </c:pt>
                <c:pt idx="13">
                  <c:v>100.82</c:v>
                </c:pt>
                <c:pt idx="14">
                  <c:v>100.8</c:v>
                </c:pt>
                <c:pt idx="15">
                  <c:v>102.069</c:v>
                </c:pt>
                <c:pt idx="16">
                  <c:v>102.18</c:v>
                </c:pt>
                <c:pt idx="17">
                  <c:v>105.79</c:v>
                </c:pt>
                <c:pt idx="18">
                  <c:v>103.59</c:v>
                </c:pt>
                <c:pt idx="19">
                  <c:v>96.536000000000001</c:v>
                </c:pt>
                <c:pt idx="20">
                  <c:v>93.21</c:v>
                </c:pt>
                <c:pt idx="21">
                  <c:v>84.4</c:v>
                </c:pt>
                <c:pt idx="22">
                  <c:v>75.790000000000006</c:v>
                </c:pt>
                <c:pt idx="23">
                  <c:v>59.29</c:v>
                </c:pt>
                <c:pt idx="24">
                  <c:v>47.219000000000001</c:v>
                </c:pt>
                <c:pt idx="25">
                  <c:v>50.58</c:v>
                </c:pt>
                <c:pt idx="26">
                  <c:v>47.83</c:v>
                </c:pt>
                <c:pt idx="27">
                  <c:v>54.45</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numCache>
            </c:numRef>
          </c:val>
          <c:smooth val="0"/>
        </c:ser>
        <c:ser>
          <c:idx val="1"/>
          <c:order val="1"/>
          <c:tx>
            <c:strRef>
              <c:f>Sheet1!$C$1</c:f>
              <c:strCache>
                <c:ptCount val="1"/>
                <c:pt idx="0">
                  <c:v>STEO Forecast</c:v>
                </c:pt>
              </c:strCache>
            </c:strRef>
          </c:tx>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Sheet1!$C$2:$C$49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54.45</c:v>
                </c:pt>
                <c:pt idx="28">
                  <c:v>56</c:v>
                </c:pt>
                <c:pt idx="29">
                  <c:v>56</c:v>
                </c:pt>
                <c:pt idx="30">
                  <c:v>57</c:v>
                </c:pt>
                <c:pt idx="31">
                  <c:v>56</c:v>
                </c:pt>
                <c:pt idx="32">
                  <c:v>56</c:v>
                </c:pt>
                <c:pt idx="33">
                  <c:v>56</c:v>
                </c:pt>
                <c:pt idx="34">
                  <c:v>57</c:v>
                </c:pt>
                <c:pt idx="35">
                  <c:v>57</c:v>
                </c:pt>
                <c:pt idx="36">
                  <c:v>60</c:v>
                </c:pt>
                <c:pt idx="37">
                  <c:v>62</c:v>
                </c:pt>
                <c:pt idx="38">
                  <c:v>63</c:v>
                </c:pt>
                <c:pt idx="39">
                  <c:v>65</c:v>
                </c:pt>
                <c:pt idx="40">
                  <c:v>67</c:v>
                </c:pt>
                <c:pt idx="41">
                  <c:v>69</c:v>
                </c:pt>
                <c:pt idx="42">
                  <c:v>69</c:v>
                </c:pt>
                <c:pt idx="43">
                  <c:v>69</c:v>
                </c:pt>
                <c:pt idx="44">
                  <c:v>68</c:v>
                </c:pt>
                <c:pt idx="45">
                  <c:v>66</c:v>
                </c:pt>
                <c:pt idx="46">
                  <c:v>64</c:v>
                </c:pt>
                <c:pt idx="47">
                  <c:v>64</c:v>
                </c:pt>
              </c:numCache>
            </c:numRef>
          </c:val>
          <c:smooth val="0"/>
        </c:ser>
        <c:ser>
          <c:idx val="2"/>
          <c:order val="2"/>
          <c:tx>
            <c:strRef>
              <c:f>Sheet1!$D$1</c:f>
              <c:strCache>
                <c:ptCount val="1"/>
                <c:pt idx="0">
                  <c:v>NYMEX Futures Price</c:v>
                </c:pt>
              </c:strCache>
            </c:strRef>
          </c:tx>
          <c:spPr>
            <a:ln>
              <a:solidFill>
                <a:schemeClr val="accent3">
                  <a:lumMod val="75000"/>
                </a:schemeClr>
              </a:solidFill>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Sheet1!$D$2:$D$49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59.67</c:v>
                </c:pt>
                <c:pt idx="30">
                  <c:v>60.787999999999997</c:v>
                </c:pt>
                <c:pt idx="31">
                  <c:v>61.402000000000001</c:v>
                </c:pt>
                <c:pt idx="32">
                  <c:v>61.838000000000001</c:v>
                </c:pt>
                <c:pt idx="33">
                  <c:v>62.245999999999995</c:v>
                </c:pt>
                <c:pt idx="34">
                  <c:v>62.676000000000002</c:v>
                </c:pt>
                <c:pt idx="35">
                  <c:v>63.076000000000001</c:v>
                </c:pt>
                <c:pt idx="36">
                  <c:v>63.396000000000001</c:v>
                </c:pt>
                <c:pt idx="37">
                  <c:v>63.609999999999992</c:v>
                </c:pt>
                <c:pt idx="38">
                  <c:v>63.761999999999986</c:v>
                </c:pt>
                <c:pt idx="39">
                  <c:v>63.906000000000006</c:v>
                </c:pt>
                <c:pt idx="40">
                  <c:v>64.051999999999992</c:v>
                </c:pt>
                <c:pt idx="41">
                  <c:v>64.210000000000008</c:v>
                </c:pt>
                <c:pt idx="42">
                  <c:v>64.3</c:v>
                </c:pt>
                <c:pt idx="43">
                  <c:v>64.403999999999996</c:v>
                </c:pt>
                <c:pt idx="44">
                  <c:v>64.536000000000001</c:v>
                </c:pt>
                <c:pt idx="45">
                  <c:v>64.681999999999988</c:v>
                </c:pt>
                <c:pt idx="46">
                  <c:v>64.858000000000004</c:v>
                </c:pt>
                <c:pt idx="47">
                  <c:v>65.036000000000001</c:v>
                </c:pt>
              </c:numCache>
            </c:numRef>
          </c:val>
          <c:smooth val="0"/>
        </c:ser>
        <c:ser>
          <c:idx val="3"/>
          <c:order val="3"/>
          <c:tx>
            <c:strRef>
              <c:f>Sheet1!$E$1</c:f>
              <c:strCache>
                <c:ptCount val="1"/>
                <c:pt idx="0">
                  <c:v>Current 95% NYMEX futures price confidence interval</c:v>
                </c:pt>
              </c:strCache>
            </c:strRef>
          </c:tx>
          <c:spPr>
            <a:ln>
              <a:solidFill>
                <a:schemeClr val="accent3">
                  <a:lumMod val="75000"/>
                </a:schemeClr>
              </a:solidFill>
              <a:prstDash val="dash"/>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Sheet1!$E$2:$E$49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48.859052944503311</c:v>
                </c:pt>
                <c:pt idx="31">
                  <c:v>46.383308737394565</c:v>
                </c:pt>
                <c:pt idx="32">
                  <c:v>44.32557026961674</c:v>
                </c:pt>
                <c:pt idx="33">
                  <c:v>42.741461707633547</c:v>
                </c:pt>
                <c:pt idx="34">
                  <c:v>41.872694510947753</c:v>
                </c:pt>
                <c:pt idx="35">
                  <c:v>41.035998560444298</c:v>
                </c:pt>
                <c:pt idx="36">
                  <c:v>40.697561048164495</c:v>
                </c:pt>
                <c:pt idx="37">
                  <c:v>40.450993927044472</c:v>
                </c:pt>
                <c:pt idx="38">
                  <c:v>40.12075486395613</c:v>
                </c:pt>
                <c:pt idx="39">
                  <c:v>39.955369882494047</c:v>
                </c:pt>
                <c:pt idx="40">
                  <c:v>39.633081880818132</c:v>
                </c:pt>
                <c:pt idx="41">
                  <c:v>39.330815309475184</c:v>
                </c:pt>
                <c:pt idx="42">
                  <c:v>#N/A</c:v>
                </c:pt>
                <c:pt idx="43">
                  <c:v>#N/A</c:v>
                </c:pt>
                <c:pt idx="44">
                  <c:v>38.9098496524784</c:v>
                </c:pt>
                <c:pt idx="45">
                  <c:v>#N/A</c:v>
                </c:pt>
                <c:pt idx="46">
                  <c:v>#N/A</c:v>
                </c:pt>
                <c:pt idx="47">
                  <c:v>38.433579671693472</c:v>
                </c:pt>
              </c:numCache>
            </c:numRef>
          </c:val>
          <c:smooth val="0"/>
        </c:ser>
        <c:ser>
          <c:idx val="4"/>
          <c:order val="4"/>
          <c:tx>
            <c:strRef>
              <c:f>Sheet1!$F$1</c:f>
              <c:strCache>
                <c:ptCount val="1"/>
                <c:pt idx="0">
                  <c:v>95% NYMEX futures price lower confidence interval</c:v>
                </c:pt>
              </c:strCache>
            </c:strRef>
          </c:tx>
          <c:spPr>
            <a:ln>
              <a:solidFill>
                <a:schemeClr val="accent3">
                  <a:lumMod val="75000"/>
                </a:schemeClr>
              </a:solidFill>
              <a:prstDash val="dash"/>
            </a:ln>
          </c:spPr>
          <c:marker>
            <c:symbol val="none"/>
          </c:marker>
          <c:cat>
            <c:numRef>
              <c:f>Sheet1!$A$2:$A$49</c:f>
              <c:numCache>
                <c:formatCode>mmm\-yy</c:formatCode>
                <c:ptCount val="48"/>
                <c:pt idx="0">
                  <c:v>41275</c:v>
                </c:pt>
                <c:pt idx="1">
                  <c:v>41306</c:v>
                </c:pt>
                <c:pt idx="2">
                  <c:v>41334</c:v>
                </c:pt>
                <c:pt idx="3">
                  <c:v>41365</c:v>
                </c:pt>
                <c:pt idx="4">
                  <c:v>41395</c:v>
                </c:pt>
                <c:pt idx="5">
                  <c:v>41426</c:v>
                </c:pt>
                <c:pt idx="6">
                  <c:v>41456</c:v>
                </c:pt>
                <c:pt idx="7">
                  <c:v>41487</c:v>
                </c:pt>
                <c:pt idx="8">
                  <c:v>41518</c:v>
                </c:pt>
                <c:pt idx="9">
                  <c:v>41548</c:v>
                </c:pt>
                <c:pt idx="10">
                  <c:v>41579</c:v>
                </c:pt>
                <c:pt idx="11">
                  <c:v>41609</c:v>
                </c:pt>
                <c:pt idx="12">
                  <c:v>41640</c:v>
                </c:pt>
                <c:pt idx="13">
                  <c:v>41671</c:v>
                </c:pt>
                <c:pt idx="14">
                  <c:v>41699</c:v>
                </c:pt>
                <c:pt idx="15">
                  <c:v>41730</c:v>
                </c:pt>
                <c:pt idx="16">
                  <c:v>41760</c:v>
                </c:pt>
                <c:pt idx="17">
                  <c:v>41791</c:v>
                </c:pt>
                <c:pt idx="18">
                  <c:v>41821</c:v>
                </c:pt>
                <c:pt idx="19">
                  <c:v>41852</c:v>
                </c:pt>
                <c:pt idx="20">
                  <c:v>41883</c:v>
                </c:pt>
                <c:pt idx="21">
                  <c:v>41913</c:v>
                </c:pt>
                <c:pt idx="22">
                  <c:v>41944</c:v>
                </c:pt>
                <c:pt idx="23">
                  <c:v>41974</c:v>
                </c:pt>
                <c:pt idx="24">
                  <c:v>42005</c:v>
                </c:pt>
                <c:pt idx="25">
                  <c:v>42036</c:v>
                </c:pt>
                <c:pt idx="26">
                  <c:v>42064</c:v>
                </c:pt>
                <c:pt idx="27">
                  <c:v>42095</c:v>
                </c:pt>
                <c:pt idx="28">
                  <c:v>42125</c:v>
                </c:pt>
                <c:pt idx="29">
                  <c:v>42156</c:v>
                </c:pt>
                <c:pt idx="30">
                  <c:v>42186</c:v>
                </c:pt>
                <c:pt idx="31">
                  <c:v>42217</c:v>
                </c:pt>
                <c:pt idx="32">
                  <c:v>42248</c:v>
                </c:pt>
                <c:pt idx="33">
                  <c:v>42278</c:v>
                </c:pt>
                <c:pt idx="34">
                  <c:v>42309</c:v>
                </c:pt>
                <c:pt idx="35">
                  <c:v>42339</c:v>
                </c:pt>
                <c:pt idx="36">
                  <c:v>42370</c:v>
                </c:pt>
                <c:pt idx="37">
                  <c:v>42401</c:v>
                </c:pt>
                <c:pt idx="38">
                  <c:v>42430</c:v>
                </c:pt>
                <c:pt idx="39">
                  <c:v>42461</c:v>
                </c:pt>
                <c:pt idx="40">
                  <c:v>42491</c:v>
                </c:pt>
                <c:pt idx="41">
                  <c:v>42522</c:v>
                </c:pt>
                <c:pt idx="42">
                  <c:v>42552</c:v>
                </c:pt>
                <c:pt idx="43">
                  <c:v>42583</c:v>
                </c:pt>
                <c:pt idx="44">
                  <c:v>42614</c:v>
                </c:pt>
                <c:pt idx="45">
                  <c:v>42644</c:v>
                </c:pt>
                <c:pt idx="46">
                  <c:v>42675</c:v>
                </c:pt>
                <c:pt idx="47">
                  <c:v>42705</c:v>
                </c:pt>
              </c:numCache>
            </c:numRef>
          </c:cat>
          <c:val>
            <c:numRef>
              <c:f>Sheet1!$F$2:$F$49</c:f>
              <c:numCache>
                <c:formatCode>"$"#,##0.00</c:formatCode>
                <c:ptCount val="48"/>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75.629401744589302</c:v>
                </c:pt>
                <c:pt idx="31">
                  <c:v>81.2836709288148</c:v>
                </c:pt>
                <c:pt idx="32">
                  <c:v>86.269352446913572</c:v>
                </c:pt>
                <c:pt idx="33">
                  <c:v>90.65119350628126</c:v>
                </c:pt>
                <c:pt idx="34">
                  <c:v>93.814860062873151</c:v>
                </c:pt>
                <c:pt idx="35">
                  <c:v>96.953453445021353</c:v>
                </c:pt>
                <c:pt idx="36">
                  <c:v>98.754144289962653</c:v>
                </c:pt>
                <c:pt idx="37">
                  <c:v>100.02800196449054</c:v>
                </c:pt>
                <c:pt idx="38">
                  <c:v>101.33390206106176</c:v>
                </c:pt>
                <c:pt idx="39">
                  <c:v>102.21346587481712</c:v>
                </c:pt>
                <c:pt idx="40">
                  <c:v>103.5160151395047</c:v>
                </c:pt>
                <c:pt idx="41">
                  <c:v>104.82681499375751</c:v>
                </c:pt>
                <c:pt idx="42">
                  <c:v>#N/A</c:v>
                </c:pt>
                <c:pt idx="43">
                  <c:v>#N/A</c:v>
                </c:pt>
                <c:pt idx="44">
                  <c:v>107.03961421590107</c:v>
                </c:pt>
                <c:pt idx="45">
                  <c:v>#N/A</c:v>
                </c:pt>
                <c:pt idx="46">
                  <c:v>#N/A</c:v>
                </c:pt>
                <c:pt idx="47">
                  <c:v>110.0517134269224</c:v>
                </c:pt>
              </c:numCache>
            </c:numRef>
          </c:val>
          <c:smooth val="0"/>
        </c:ser>
        <c:ser>
          <c:idx val="5"/>
          <c:order val="5"/>
          <c:tx>
            <c:v>May 2014 95% NYMEX futures price confidence interval</c:v>
          </c:tx>
          <c:spPr>
            <a:ln>
              <a:solidFill>
                <a:schemeClr val="accent1"/>
              </a:solidFill>
              <a:prstDash val="sysDot"/>
            </a:ln>
          </c:spPr>
          <c:marker>
            <c:symbol val="none"/>
          </c:marker>
          <c:val>
            <c:numRef>
              <c:f>Sheet1!$H$2:$H$37</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88.955206219132663</c:v>
                </c:pt>
                <c:pt idx="19">
                  <c:v>85.245057683160951</c:v>
                </c:pt>
                <c:pt idx="20">
                  <c:v>82.115103939517482</c:v>
                </c:pt>
                <c:pt idx="21">
                  <c:v>79.365771819148264</c:v>
                </c:pt>
                <c:pt idx="22">
                  <c:v>76.955821759900445</c:v>
                </c:pt>
                <c:pt idx="23">
                  <c:v>74.913642807427422</c:v>
                </c:pt>
                <c:pt idx="24">
                  <c:v>#N/A</c:v>
                </c:pt>
                <c:pt idx="25">
                  <c:v>71.588845750616997</c:v>
                </c:pt>
                <c:pt idx="26">
                  <c:v>70.05781914699385</c:v>
                </c:pt>
                <c:pt idx="27">
                  <c:v>68.460789674583097</c:v>
                </c:pt>
                <c:pt idx="28">
                  <c:v>#N/A</c:v>
                </c:pt>
                <c:pt idx="29">
                  <c:v>66.172986746108108</c:v>
                </c:pt>
                <c:pt idx="30">
                  <c:v>#N/A</c:v>
                </c:pt>
                <c:pt idx="31">
                  <c:v>#N/A</c:v>
                </c:pt>
                <c:pt idx="32">
                  <c:v>#N/A</c:v>
                </c:pt>
                <c:pt idx="33">
                  <c:v>#N/A</c:v>
                </c:pt>
                <c:pt idx="34">
                  <c:v>61.079887738954021</c:v>
                </c:pt>
                <c:pt idx="35">
                  <c:v>60.368862608410431</c:v>
                </c:pt>
              </c:numCache>
            </c:numRef>
          </c:val>
          <c:smooth val="0"/>
        </c:ser>
        <c:ser>
          <c:idx val="6"/>
          <c:order val="6"/>
          <c:tx>
            <c:v>May 14 upper bound</c:v>
          </c:tx>
          <c:spPr>
            <a:ln>
              <a:solidFill>
                <a:schemeClr val="accent1"/>
              </a:solidFill>
              <a:prstDash val="sysDot"/>
            </a:ln>
          </c:spPr>
          <c:marker>
            <c:symbol val="none"/>
          </c:marker>
          <c:val>
            <c:numRef>
              <c:f>Sheet1!$I$2:$I$37</c:f>
              <c:numCache>
                <c:formatCode>General</c:formatCode>
                <c:ptCount val="36"/>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111.78299670853097</c:v>
                </c:pt>
                <c:pt idx="19">
                  <c:v>114.68657118324894</c:v>
                </c:pt>
                <c:pt idx="20">
                  <c:v>116.92913585145271</c:v>
                </c:pt>
                <c:pt idx="21">
                  <c:v>118.82139975264217</c:v>
                </c:pt>
                <c:pt idx="22">
                  <c:v>120.4766414284599</c:v>
                </c:pt>
                <c:pt idx="23">
                  <c:v>121.87102586199175</c:v>
                </c:pt>
                <c:pt idx="24">
                  <c:v>#N/A</c:v>
                </c:pt>
                <c:pt idx="25">
                  <c:v>123.52160735771864</c:v>
                </c:pt>
                <c:pt idx="26">
                  <c:v>124.37016227579609</c:v>
                </c:pt>
                <c:pt idx="27">
                  <c:v>125.41303775214283</c:v>
                </c:pt>
                <c:pt idx="28">
                  <c:v>#N/A</c:v>
                </c:pt>
                <c:pt idx="29">
                  <c:v>126.49300736742548</c:v>
                </c:pt>
                <c:pt idx="30">
                  <c:v>#N/A</c:v>
                </c:pt>
                <c:pt idx="31">
                  <c:v>#N/A</c:v>
                </c:pt>
                <c:pt idx="32">
                  <c:v>#N/A</c:v>
                </c:pt>
                <c:pt idx="33">
                  <c:v>#N/A</c:v>
                </c:pt>
                <c:pt idx="34">
                  <c:v>129.21094874519088</c:v>
                </c:pt>
                <c:pt idx="35">
                  <c:v>129.72816908610983</c:v>
                </c:pt>
              </c:numCache>
            </c:numRef>
          </c:val>
          <c:smooth val="0"/>
        </c:ser>
        <c:dLbls>
          <c:showLegendKey val="0"/>
          <c:showVal val="0"/>
          <c:showCatName val="0"/>
          <c:showSerName val="0"/>
          <c:showPercent val="0"/>
          <c:showBubbleSize val="0"/>
        </c:dLbls>
        <c:marker val="1"/>
        <c:smooth val="0"/>
        <c:axId val="164829696"/>
        <c:axId val="151696448"/>
      </c:lineChart>
      <c:dateAx>
        <c:axId val="164829696"/>
        <c:scaling>
          <c:orientation val="minMax"/>
        </c:scaling>
        <c:delete val="0"/>
        <c:axPos val="b"/>
        <c:numFmt formatCode="mmm" sourceLinked="0"/>
        <c:majorTickMark val="out"/>
        <c:minorTickMark val="none"/>
        <c:tickLblPos val="nextTo"/>
        <c:spPr>
          <a:ln w="12700">
            <a:solidFill>
              <a:schemeClr val="tx1"/>
            </a:solidFill>
          </a:ln>
        </c:spPr>
        <c:crossAx val="151696448"/>
        <c:crosses val="autoZero"/>
        <c:auto val="1"/>
        <c:lblOffset val="100"/>
        <c:baseTimeUnit val="months"/>
        <c:majorUnit val="3"/>
        <c:majorTimeUnit val="months"/>
      </c:dateAx>
      <c:valAx>
        <c:axId val="151696448"/>
        <c:scaling>
          <c:orientation val="minMax"/>
          <c:max val="15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crossAx val="164829696"/>
        <c:crosses val="autoZero"/>
        <c:crossBetween val="between"/>
        <c:majorUnit val="25"/>
      </c:valAx>
    </c:plotArea>
    <c:legend>
      <c:legendPos val="b"/>
      <c:legendEntry>
        <c:idx val="4"/>
        <c:delete val="1"/>
      </c:legendEntry>
      <c:legendEntry>
        <c:idx val="6"/>
        <c:delete val="1"/>
      </c:legendEntry>
      <c:layout>
        <c:manualLayout>
          <c:xMode val="edge"/>
          <c:yMode val="edge"/>
          <c:x val="5.1190476190476189E-2"/>
          <c:y val="0.42157431823321456"/>
          <c:w val="0.71057292838395203"/>
          <c:h val="0.39839373626580071"/>
        </c:manualLayout>
      </c:layout>
      <c:overlay val="0"/>
      <c:spPr>
        <a:ln>
          <a:noFill/>
        </a:ln>
      </c:spPr>
    </c:legend>
    <c:plotVisOnly val="1"/>
    <c:dispBlanksAs val="gap"/>
    <c:showDLblsOverMax val="0"/>
  </c:chart>
  <c:txPr>
    <a:bodyPr/>
    <a:lstStyle/>
    <a:p>
      <a:pPr>
        <a:defRPr sz="1400"/>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6537102473498226E-2"/>
          <c:y val="6.5822784810127405E-2"/>
          <c:w val="0.89634864546525328"/>
          <c:h val="0.80506329113924047"/>
        </c:manualLayout>
      </c:layout>
      <c:lineChart>
        <c:grouping val="standard"/>
        <c:varyColors val="0"/>
        <c:ser>
          <c:idx val="3"/>
          <c:order val="0"/>
          <c:tx>
            <c:strRef>
              <c:f>Sheet1!$A$2</c:f>
              <c:strCache>
                <c:ptCount val="1"/>
                <c:pt idx="0">
                  <c:v>OECD</c:v>
                </c:pt>
              </c:strCache>
            </c:strRef>
          </c:tx>
          <c:spPr>
            <a:ln w="38100">
              <a:solidFill>
                <a:srgbClr val="002060"/>
              </a:solidFill>
            </a:ln>
          </c:spPr>
          <c:marker>
            <c:symbol val="none"/>
          </c:marker>
          <c:cat>
            <c:numRef>
              <c:f>Sheet1!$B$1:$AZ$1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Sheet1!$B$2:$AZ$2</c:f>
              <c:numCache>
                <c:formatCode>General</c:formatCode>
                <c:ptCount val="51"/>
                <c:pt idx="0">
                  <c:v>41.572000000000003</c:v>
                </c:pt>
                <c:pt idx="1">
                  <c:v>42.02</c:v>
                </c:pt>
                <c:pt idx="2">
                  <c:v>43.055</c:v>
                </c:pt>
                <c:pt idx="3">
                  <c:v>43.466000000000001</c:v>
                </c:pt>
                <c:pt idx="4">
                  <c:v>44.656999999999996</c:v>
                </c:pt>
                <c:pt idx="5">
                  <c:v>45.155000000000001</c:v>
                </c:pt>
                <c:pt idx="6">
                  <c:v>46.286999999999999</c:v>
                </c:pt>
                <c:pt idx="7">
                  <c:v>47.064</c:v>
                </c:pt>
                <c:pt idx="8">
                  <c:v>47.253</c:v>
                </c:pt>
                <c:pt idx="9">
                  <c:v>48.225999999999999</c:v>
                </c:pt>
                <c:pt idx="10">
                  <c:v>48.26</c:v>
                </c:pt>
                <c:pt idx="11">
                  <c:v>48.286999999999999</c:v>
                </c:pt>
                <c:pt idx="12">
                  <c:v>48.225999999999999</c:v>
                </c:pt>
                <c:pt idx="13">
                  <c:v>48.884</c:v>
                </c:pt>
                <c:pt idx="14">
                  <c:v>49.731999999999999</c:v>
                </c:pt>
                <c:pt idx="15">
                  <c:v>50.033999999999999</c:v>
                </c:pt>
                <c:pt idx="16">
                  <c:v>49.66</c:v>
                </c:pt>
                <c:pt idx="17">
                  <c:v>49.47</c:v>
                </c:pt>
                <c:pt idx="18">
                  <c:v>47.787999999999997</c:v>
                </c:pt>
                <c:pt idx="19">
                  <c:v>45.790999999999997</c:v>
                </c:pt>
                <c:pt idx="20">
                  <c:v>46.033999999999999</c:v>
                </c:pt>
                <c:pt idx="21">
                  <c:v>45.874000000000002</c:v>
                </c:pt>
                <c:pt idx="22">
                  <c:v>45.32</c:v>
                </c:pt>
                <c:pt idx="23">
                  <c:v>45.186</c:v>
                </c:pt>
                <c:pt idx="24">
                  <c:v>45.146000000000001</c:v>
                </c:pt>
                <c:pt idx="25">
                  <c:v>45.545000000000002</c:v>
                </c:pt>
                <c:pt idx="26">
                  <c:v>45.738</c:v>
                </c:pt>
                <c:pt idx="27">
                  <c:v>46.073</c:v>
                </c:pt>
                <c:pt idx="28">
                  <c:v>46.290999999999997</c:v>
                </c:pt>
                <c:pt idx="29">
                  <c:v>46.393000000000001</c:v>
                </c:pt>
                <c:pt idx="30">
                  <c:v>46.395000000000003</c:v>
                </c:pt>
                <c:pt idx="31">
                  <c:v>46.335000000000001</c:v>
                </c:pt>
                <c:pt idx="32">
                  <c:v>46.228000000000002</c:v>
                </c:pt>
                <c:pt idx="33">
                  <c:v>46.125999999999998</c:v>
                </c:pt>
                <c:pt idx="34">
                  <c:v>46.024000000000001</c:v>
                </c:pt>
                <c:pt idx="35">
                  <c:v>45.914000000000001</c:v>
                </c:pt>
                <c:pt idx="36">
                  <c:v>45.795000000000002</c:v>
                </c:pt>
                <c:pt idx="37">
                  <c:v>45.662999999999997</c:v>
                </c:pt>
                <c:pt idx="38">
                  <c:v>45.558999999999997</c:v>
                </c:pt>
                <c:pt idx="39">
                  <c:v>45.405000000000001</c:v>
                </c:pt>
                <c:pt idx="40">
                  <c:v>45.302</c:v>
                </c:pt>
                <c:pt idx="41">
                  <c:v>45.223999999999997</c:v>
                </c:pt>
                <c:pt idx="42">
                  <c:v>45.112000000000002</c:v>
                </c:pt>
                <c:pt idx="43">
                  <c:v>44.993000000000002</c:v>
                </c:pt>
                <c:pt idx="44">
                  <c:v>44.898000000000003</c:v>
                </c:pt>
                <c:pt idx="45">
                  <c:v>44.792999999999999</c:v>
                </c:pt>
                <c:pt idx="46">
                  <c:v>44.783000000000001</c:v>
                </c:pt>
                <c:pt idx="47">
                  <c:v>44.793999999999997</c:v>
                </c:pt>
                <c:pt idx="48">
                  <c:v>44.762</c:v>
                </c:pt>
                <c:pt idx="49">
                  <c:v>44.716999999999999</c:v>
                </c:pt>
                <c:pt idx="50">
                  <c:v>44.673000000000002</c:v>
                </c:pt>
              </c:numCache>
            </c:numRef>
          </c:val>
          <c:smooth val="0"/>
        </c:ser>
        <c:ser>
          <c:idx val="7"/>
          <c:order val="1"/>
          <c:tx>
            <c:strRef>
              <c:f>Sheet1!$A$3</c:f>
              <c:strCache>
                <c:ptCount val="1"/>
                <c:pt idx="0">
                  <c:v>Non-OECD</c:v>
                </c:pt>
              </c:strCache>
            </c:strRef>
          </c:tx>
          <c:spPr>
            <a:ln w="38100">
              <a:solidFill>
                <a:schemeClr val="accent3"/>
              </a:solidFill>
            </a:ln>
          </c:spPr>
          <c:marker>
            <c:symbol val="none"/>
          </c:marker>
          <c:cat>
            <c:numRef>
              <c:f>Sheet1!$B$1:$AZ$1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Sheet1!$B$3:$AZ$3</c:f>
              <c:numCache>
                <c:formatCode>General</c:formatCode>
                <c:ptCount val="51"/>
                <c:pt idx="0">
                  <c:v>24.948</c:v>
                </c:pt>
                <c:pt idx="1">
                  <c:v>25.178000000000001</c:v>
                </c:pt>
                <c:pt idx="2">
                  <c:v>24.329000000000001</c:v>
                </c:pt>
                <c:pt idx="3">
                  <c:v>24.100999999999999</c:v>
                </c:pt>
                <c:pt idx="4">
                  <c:v>24.231000000000002</c:v>
                </c:pt>
                <c:pt idx="5">
                  <c:v>24.94</c:v>
                </c:pt>
                <c:pt idx="6">
                  <c:v>25.396000000000001</c:v>
                </c:pt>
                <c:pt idx="7">
                  <c:v>26.378</c:v>
                </c:pt>
                <c:pt idx="8">
                  <c:v>26.844999999999999</c:v>
                </c:pt>
                <c:pt idx="9">
                  <c:v>27.63</c:v>
                </c:pt>
                <c:pt idx="10">
                  <c:v>28.515999999999998</c:v>
                </c:pt>
                <c:pt idx="11">
                  <c:v>29.22</c:v>
                </c:pt>
                <c:pt idx="12">
                  <c:v>29.939</c:v>
                </c:pt>
                <c:pt idx="13">
                  <c:v>30.821999999999999</c:v>
                </c:pt>
                <c:pt idx="14">
                  <c:v>32.828000000000003</c:v>
                </c:pt>
                <c:pt idx="15">
                  <c:v>33.978999999999999</c:v>
                </c:pt>
                <c:pt idx="16">
                  <c:v>35.351999999999997</c:v>
                </c:pt>
                <c:pt idx="17">
                  <c:v>36.203000000000003</c:v>
                </c:pt>
                <c:pt idx="18">
                  <c:v>37.493000000000002</c:v>
                </c:pt>
                <c:pt idx="19">
                  <c:v>38.71</c:v>
                </c:pt>
                <c:pt idx="20">
                  <c:v>40.720999999999997</c:v>
                </c:pt>
                <c:pt idx="21">
                  <c:v>42.441000000000003</c:v>
                </c:pt>
                <c:pt idx="22">
                  <c:v>43.548000000000002</c:v>
                </c:pt>
                <c:pt idx="23">
                  <c:v>44.674999999999997</c:v>
                </c:pt>
                <c:pt idx="24">
                  <c:v>45.985999999999997</c:v>
                </c:pt>
                <c:pt idx="25">
                  <c:v>46.451999999999998</c:v>
                </c:pt>
                <c:pt idx="26">
                  <c:v>47.454000000000001</c:v>
                </c:pt>
                <c:pt idx="27">
                  <c:v>48.55</c:v>
                </c:pt>
                <c:pt idx="28">
                  <c:v>49.484999999999999</c:v>
                </c:pt>
                <c:pt idx="29">
                  <c:v>50.357999999999997</c:v>
                </c:pt>
                <c:pt idx="30">
                  <c:v>51.223999999999997</c:v>
                </c:pt>
                <c:pt idx="31">
                  <c:v>52.061999999999998</c:v>
                </c:pt>
                <c:pt idx="32">
                  <c:v>52.875</c:v>
                </c:pt>
                <c:pt idx="33">
                  <c:v>53.749000000000002</c:v>
                </c:pt>
                <c:pt idx="34">
                  <c:v>54.732999999999997</c:v>
                </c:pt>
                <c:pt idx="35">
                  <c:v>55.857999999999997</c:v>
                </c:pt>
                <c:pt idx="36">
                  <c:v>57.097000000000001</c:v>
                </c:pt>
                <c:pt idx="37">
                  <c:v>58.296999999999997</c:v>
                </c:pt>
                <c:pt idx="38">
                  <c:v>59.551000000000002</c:v>
                </c:pt>
                <c:pt idx="39">
                  <c:v>60.792999999999999</c:v>
                </c:pt>
                <c:pt idx="40">
                  <c:v>62.142000000000003</c:v>
                </c:pt>
                <c:pt idx="41">
                  <c:v>63.521000000000001</c:v>
                </c:pt>
                <c:pt idx="42">
                  <c:v>64.784999999999997</c:v>
                </c:pt>
                <c:pt idx="43">
                  <c:v>65.98</c:v>
                </c:pt>
                <c:pt idx="44">
                  <c:v>67.173000000000002</c:v>
                </c:pt>
                <c:pt idx="45">
                  <c:v>68.322999999999993</c:v>
                </c:pt>
                <c:pt idx="46">
                  <c:v>69.652000000000001</c:v>
                </c:pt>
                <c:pt idx="47">
                  <c:v>70.944000000000003</c:v>
                </c:pt>
                <c:pt idx="48">
                  <c:v>72.03</c:v>
                </c:pt>
                <c:pt idx="49">
                  <c:v>73.296999999999997</c:v>
                </c:pt>
                <c:pt idx="50">
                  <c:v>74.679000000000002</c:v>
                </c:pt>
              </c:numCache>
            </c:numRef>
          </c:val>
          <c:smooth val="0"/>
        </c:ser>
        <c:ser>
          <c:idx val="0"/>
          <c:order val="2"/>
          <c:tx>
            <c:strRef>
              <c:f>Sheet1!$A$4</c:f>
              <c:strCache>
                <c:ptCount val="1"/>
              </c:strCache>
            </c:strRef>
          </c:tx>
          <c:spPr>
            <a:ln w="38100">
              <a:solidFill>
                <a:schemeClr val="tx1"/>
              </a:solidFill>
            </a:ln>
          </c:spPr>
          <c:marker>
            <c:symbol val="none"/>
          </c:marker>
          <c:cat>
            <c:numRef>
              <c:f>Sheet1!$B$1:$AZ$1</c:f>
              <c:numCache>
                <c:formatCode>General</c:formatCod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numCache>
            </c:numRef>
          </c:cat>
          <c:val>
            <c:numRef>
              <c:f>Sheet1!$B$4:$AZ$4</c:f>
              <c:numCache>
                <c:formatCode>General</c:formatCode>
                <c:ptCount val="51"/>
              </c:numCache>
            </c:numRef>
          </c:val>
          <c:smooth val="0"/>
        </c:ser>
        <c:dLbls>
          <c:showLegendKey val="0"/>
          <c:showVal val="0"/>
          <c:showCatName val="0"/>
          <c:showSerName val="0"/>
          <c:showPercent val="0"/>
          <c:showBubbleSize val="0"/>
        </c:dLbls>
        <c:marker val="1"/>
        <c:smooth val="0"/>
        <c:axId val="172627456"/>
        <c:axId val="171932992"/>
      </c:lineChart>
      <c:catAx>
        <c:axId val="172627456"/>
        <c:scaling>
          <c:orientation val="minMax"/>
        </c:scaling>
        <c:delete val="0"/>
        <c:axPos val="b"/>
        <c:numFmt formatCode="General" sourceLinked="0"/>
        <c:majorTickMark val="out"/>
        <c:minorTickMark val="none"/>
        <c:tickLblPos val="nextTo"/>
        <c:spPr>
          <a:ln w="12700">
            <a:solidFill>
              <a:schemeClr val="tx1"/>
            </a:solidFill>
          </a:ln>
        </c:spPr>
        <c:txPr>
          <a:bodyPr rot="0" vert="horz"/>
          <a:lstStyle/>
          <a:p>
            <a:pPr>
              <a:defRPr sz="1400"/>
            </a:pPr>
            <a:endParaRPr lang="en-US"/>
          </a:p>
        </c:txPr>
        <c:crossAx val="171932992"/>
        <c:crosses val="autoZero"/>
        <c:auto val="1"/>
        <c:lblAlgn val="ctr"/>
        <c:lblOffset val="100"/>
        <c:tickLblSkip val="5"/>
        <c:tickMarkSkip val="5"/>
        <c:noMultiLvlLbl val="0"/>
      </c:catAx>
      <c:valAx>
        <c:axId val="171932992"/>
        <c:scaling>
          <c:orientation val="minMax"/>
          <c:max val="9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172627456"/>
        <c:crosses val="autoZero"/>
        <c:crossBetween val="midCat"/>
        <c:majorUnit val="30"/>
        <c:minorUnit val="1.2E-2"/>
      </c:valAx>
    </c:plotArea>
    <c:plotVisOnly val="1"/>
    <c:dispBlanksAs val="span"/>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Sheet1!$A$2</c:f>
              <c:strCache>
                <c:ptCount val="1"/>
                <c:pt idx="0">
                  <c:v>2010</c:v>
                </c:pt>
              </c:strCache>
            </c:strRef>
          </c:tx>
          <c:spPr>
            <a:solidFill>
              <a:srgbClr val="0096D7"/>
            </a:solidFill>
          </c:spPr>
          <c:invertIfNegative val="0"/>
          <c:dPt>
            <c:idx val="6"/>
            <c:invertIfNegative val="0"/>
            <c:bubble3D val="0"/>
          </c:dPt>
          <c:cat>
            <c:strRef>
              <c:f>Sheet1!$B$1:$H$1</c:f>
              <c:strCache>
                <c:ptCount val="7"/>
                <c:pt idx="0">
                  <c:v>Canada</c:v>
                </c:pt>
                <c:pt idx="1">
                  <c:v>United States</c:v>
                </c:pt>
                <c:pt idx="2">
                  <c:v>Mexico</c:v>
                </c:pt>
                <c:pt idx="3">
                  <c:v>Brazil</c:v>
                </c:pt>
                <c:pt idx="4">
                  <c:v>Kazakhstan</c:v>
                </c:pt>
                <c:pt idx="5">
                  <c:v>Russia</c:v>
                </c:pt>
                <c:pt idx="6">
                  <c:v>Other</c:v>
                </c:pt>
              </c:strCache>
            </c:strRef>
          </c:cat>
          <c:val>
            <c:numRef>
              <c:f>Sheet1!$B$2:$H$2</c:f>
              <c:numCache>
                <c:formatCode>0.000000</c:formatCode>
                <c:ptCount val="7"/>
                <c:pt idx="0">
                  <c:v>2.9001296149529807</c:v>
                </c:pt>
                <c:pt idx="1">
                  <c:v>5.6390009373426437</c:v>
                </c:pt>
                <c:pt idx="2">
                  <c:v>2.6407685044551936</c:v>
                </c:pt>
                <c:pt idx="3">
                  <c:v>2.05466806480274</c:v>
                </c:pt>
                <c:pt idx="4">
                  <c:v>1.5513398109588949</c:v>
                </c:pt>
                <c:pt idx="5">
                  <c:v>9.6856213150684898</c:v>
                </c:pt>
                <c:pt idx="6" formatCode="General">
                  <c:v>18.394971875376896</c:v>
                </c:pt>
              </c:numCache>
            </c:numRef>
          </c:val>
        </c:ser>
        <c:ser>
          <c:idx val="1"/>
          <c:order val="1"/>
          <c:tx>
            <c:strRef>
              <c:f>Sheet1!$A$3</c:f>
              <c:strCache>
                <c:ptCount val="1"/>
                <c:pt idx="0">
                  <c:v>2025</c:v>
                </c:pt>
              </c:strCache>
            </c:strRef>
          </c:tx>
          <c:spPr>
            <a:solidFill>
              <a:srgbClr val="BD732A"/>
            </a:solidFill>
          </c:spPr>
          <c:invertIfNegative val="0"/>
          <c:cat>
            <c:strRef>
              <c:f>Sheet1!$B$1:$H$1</c:f>
              <c:strCache>
                <c:ptCount val="7"/>
                <c:pt idx="0">
                  <c:v>Canada</c:v>
                </c:pt>
                <c:pt idx="1">
                  <c:v>United States</c:v>
                </c:pt>
                <c:pt idx="2">
                  <c:v>Mexico</c:v>
                </c:pt>
                <c:pt idx="3">
                  <c:v>Brazil</c:v>
                </c:pt>
                <c:pt idx="4">
                  <c:v>Kazakhstan</c:v>
                </c:pt>
                <c:pt idx="5">
                  <c:v>Russia</c:v>
                </c:pt>
                <c:pt idx="6">
                  <c:v>Other</c:v>
                </c:pt>
              </c:strCache>
            </c:strRef>
          </c:cat>
          <c:val>
            <c:numRef>
              <c:f>Sheet1!$B$3:$H$3</c:f>
              <c:numCache>
                <c:formatCode>0.0000</c:formatCode>
                <c:ptCount val="7"/>
                <c:pt idx="0">
                  <c:v>4.9297045311064673</c:v>
                </c:pt>
                <c:pt idx="1">
                  <c:v>9.3052055835723877</c:v>
                </c:pt>
                <c:pt idx="2">
                  <c:v>2.8047851961496115</c:v>
                </c:pt>
                <c:pt idx="3">
                  <c:v>3.165874654620235</c:v>
                </c:pt>
                <c:pt idx="4">
                  <c:v>2.7098000212877467</c:v>
                </c:pt>
                <c:pt idx="5">
                  <c:v>10.110704753851493</c:v>
                </c:pt>
                <c:pt idx="6">
                  <c:v>16.358330003944829</c:v>
                </c:pt>
              </c:numCache>
            </c:numRef>
          </c:val>
        </c:ser>
        <c:ser>
          <c:idx val="2"/>
          <c:order val="2"/>
          <c:tx>
            <c:strRef>
              <c:f>Sheet1!$A$4</c:f>
              <c:strCache>
                <c:ptCount val="1"/>
                <c:pt idx="0">
                  <c:v>2040</c:v>
                </c:pt>
              </c:strCache>
            </c:strRef>
          </c:tx>
          <c:spPr>
            <a:solidFill>
              <a:srgbClr val="5D9732"/>
            </a:solidFill>
          </c:spPr>
          <c:invertIfNegative val="0"/>
          <c:cat>
            <c:strRef>
              <c:f>Sheet1!$B$1:$H$1</c:f>
              <c:strCache>
                <c:ptCount val="7"/>
                <c:pt idx="0">
                  <c:v>Canada</c:v>
                </c:pt>
                <c:pt idx="1">
                  <c:v>United States</c:v>
                </c:pt>
                <c:pt idx="2">
                  <c:v>Mexico</c:v>
                </c:pt>
                <c:pt idx="3">
                  <c:v>Brazil</c:v>
                </c:pt>
                <c:pt idx="4">
                  <c:v>Kazakhstan</c:v>
                </c:pt>
                <c:pt idx="5">
                  <c:v>Russia</c:v>
                </c:pt>
                <c:pt idx="6">
                  <c:v>Other</c:v>
                </c:pt>
              </c:strCache>
            </c:strRef>
          </c:cat>
          <c:val>
            <c:numRef>
              <c:f>Sheet1!$B$4:$H$4</c:f>
              <c:numCache>
                <c:formatCode>0.000000</c:formatCode>
                <c:ptCount val="7"/>
                <c:pt idx="0">
                  <c:v>5.9176328061141232</c:v>
                </c:pt>
                <c:pt idx="1">
                  <c:v>7.7930759489536285</c:v>
                </c:pt>
                <c:pt idx="2">
                  <c:v>3.4146188476419401</c:v>
                </c:pt>
                <c:pt idx="3">
                  <c:v>4.5023101055479566</c:v>
                </c:pt>
                <c:pt idx="4">
                  <c:v>3.1017698611385129</c:v>
                </c:pt>
                <c:pt idx="5">
                  <c:v>11.099202854541897</c:v>
                </c:pt>
                <c:pt idx="6" formatCode="General">
                  <c:v>17.03023486204637</c:v>
                </c:pt>
              </c:numCache>
            </c:numRef>
          </c:val>
        </c:ser>
        <c:dLbls>
          <c:showLegendKey val="0"/>
          <c:showVal val="0"/>
          <c:showCatName val="0"/>
          <c:showSerName val="0"/>
          <c:showPercent val="0"/>
          <c:showBubbleSize val="0"/>
        </c:dLbls>
        <c:gapWidth val="150"/>
        <c:axId val="172759040"/>
        <c:axId val="85984960"/>
      </c:barChart>
      <c:catAx>
        <c:axId val="172759040"/>
        <c:scaling>
          <c:orientation val="minMax"/>
        </c:scaling>
        <c:delete val="0"/>
        <c:axPos val="b"/>
        <c:majorTickMark val="out"/>
        <c:minorTickMark val="none"/>
        <c:tickLblPos val="low"/>
        <c:spPr>
          <a:ln w="12700">
            <a:solidFill>
              <a:schemeClr val="tx1"/>
            </a:solidFill>
          </a:ln>
        </c:spPr>
        <c:txPr>
          <a:bodyPr/>
          <a:lstStyle/>
          <a:p>
            <a:pPr>
              <a:defRPr sz="1200"/>
            </a:pPr>
            <a:endParaRPr lang="en-US"/>
          </a:p>
        </c:txPr>
        <c:crossAx val="85984960"/>
        <c:crosses val="autoZero"/>
        <c:auto val="1"/>
        <c:lblAlgn val="ctr"/>
        <c:lblOffset val="100"/>
        <c:noMultiLvlLbl val="0"/>
      </c:catAx>
      <c:valAx>
        <c:axId val="85984960"/>
        <c:scaling>
          <c:orientation val="minMax"/>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crossAx val="172759040"/>
        <c:crosses val="autoZero"/>
        <c:crossBetween val="between"/>
        <c:majorUnit val="6"/>
      </c:valAx>
    </c:plotArea>
    <c:legend>
      <c:legendPos val="r"/>
      <c:layout>
        <c:manualLayout>
          <c:xMode val="edge"/>
          <c:yMode val="edge"/>
          <c:x val="0.10381442833163237"/>
          <c:y val="4.9517695695370442E-2"/>
          <c:w val="0.27760411416011477"/>
          <c:h val="0.13753874243980371"/>
        </c:manualLayout>
      </c:layout>
      <c:overlay val="1"/>
    </c:legend>
    <c:plotVisOnly val="1"/>
    <c:dispBlanksAs val="gap"/>
    <c:showDLblsOverMax val="0"/>
  </c:chart>
  <c:txPr>
    <a:bodyPr/>
    <a:lstStyle/>
    <a:p>
      <a:pPr>
        <a:defRPr sz="1400"/>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areaChart>
        <c:grouping val="stacked"/>
        <c:varyColors val="0"/>
        <c:ser>
          <c:idx val="0"/>
          <c:order val="0"/>
          <c:tx>
            <c:strRef>
              <c:f>Sheet1!$A$2</c:f>
              <c:strCache>
                <c:ptCount val="1"/>
                <c:pt idx="0">
                  <c:v>Oil and other liquids</c:v>
                </c:pt>
              </c:strCache>
            </c:strRef>
          </c:tx>
          <c:spPr>
            <a:solidFill>
              <a:srgbClr val="BD732A"/>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Sheet1!$B$2:$BJ$2</c:f>
              <c:numCache>
                <c:formatCode>General</c:formatCode>
                <c:ptCount val="61"/>
                <c:pt idx="0">
                  <c:v>34.275919000000002</c:v>
                </c:pt>
                <c:pt idx="1">
                  <c:v>32.045611999999998</c:v>
                </c:pt>
                <c:pt idx="2">
                  <c:v>30.332252</c:v>
                </c:pt>
                <c:pt idx="3">
                  <c:v>30.172763000000003</c:v>
                </c:pt>
                <c:pt idx="4">
                  <c:v>31.188559999999999</c:v>
                </c:pt>
                <c:pt idx="5">
                  <c:v>31.064386999999996</c:v>
                </c:pt>
                <c:pt idx="6">
                  <c:v>32.320740999999998</c:v>
                </c:pt>
                <c:pt idx="7">
                  <c:v>33.021834000000005</c:v>
                </c:pt>
                <c:pt idx="8">
                  <c:v>34.331194000000004</c:v>
                </c:pt>
                <c:pt idx="9">
                  <c:v>34.246746000000002</c:v>
                </c:pt>
                <c:pt idx="10">
                  <c:v>33.559511000000001</c:v>
                </c:pt>
                <c:pt idx="11">
                  <c:v>32.912998000000002</c:v>
                </c:pt>
                <c:pt idx="12">
                  <c:v>33.611689999999996</c:v>
                </c:pt>
                <c:pt idx="13">
                  <c:v>33.839455999999998</c:v>
                </c:pt>
                <c:pt idx="14">
                  <c:v>34.713478000000002</c:v>
                </c:pt>
                <c:pt idx="15">
                  <c:v>34.572225000000003</c:v>
                </c:pt>
                <c:pt idx="16">
                  <c:v>35.812494000000001</c:v>
                </c:pt>
                <c:pt idx="17">
                  <c:v>36.275100999999999</c:v>
                </c:pt>
                <c:pt idx="18">
                  <c:v>36.904138999999994</c:v>
                </c:pt>
                <c:pt idx="19">
                  <c:v>37.936629000000003</c:v>
                </c:pt>
                <c:pt idx="20">
                  <c:v>38.376903999999996</c:v>
                </c:pt>
                <c:pt idx="21">
                  <c:v>38.260666000000001</c:v>
                </c:pt>
                <c:pt idx="22">
                  <c:v>38.295742000000004</c:v>
                </c:pt>
                <c:pt idx="23">
                  <c:v>38.833346999999996</c:v>
                </c:pt>
                <c:pt idx="24">
                  <c:v>40.330377000000006</c:v>
                </c:pt>
                <c:pt idx="25">
                  <c:v>40.472659999999998</c:v>
                </c:pt>
                <c:pt idx="26">
                  <c:v>40.0182</c:v>
                </c:pt>
                <c:pt idx="27">
                  <c:v>39.880595999999997</c:v>
                </c:pt>
                <c:pt idx="28">
                  <c:v>37.391902999999999</c:v>
                </c:pt>
                <c:pt idx="29">
                  <c:v>35.519453000000006</c:v>
                </c:pt>
                <c:pt idx="30">
                  <c:v>36.098174999999998</c:v>
                </c:pt>
                <c:pt idx="31">
                  <c:v>35.495043999999993</c:v>
                </c:pt>
                <c:pt idx="32">
                  <c:v>34.738714999999999</c:v>
                </c:pt>
                <c:pt idx="33">
                  <c:v>35.372852000000002</c:v>
                </c:pt>
                <c:pt idx="34">
                  <c:v>35.104628999999996</c:v>
                </c:pt>
                <c:pt idx="35">
                  <c:v>35.139161000000001</c:v>
                </c:pt>
                <c:pt idx="36">
                  <c:v>35.433458000000002</c:v>
                </c:pt>
                <c:pt idx="37">
                  <c:v>35.555962999999998</c:v>
                </c:pt>
                <c:pt idx="38">
                  <c:v>35.801517999999994</c:v>
                </c:pt>
                <c:pt idx="39">
                  <c:v>35.897399000000007</c:v>
                </c:pt>
                <c:pt idx="40">
                  <c:v>35.977026000000002</c:v>
                </c:pt>
                <c:pt idx="41">
                  <c:v>35.974299999999999</c:v>
                </c:pt>
                <c:pt idx="42">
                  <c:v>35.974534000000006</c:v>
                </c:pt>
                <c:pt idx="43">
                  <c:v>35.960445999999997</c:v>
                </c:pt>
                <c:pt idx="44">
                  <c:v>35.905901999999998</c:v>
                </c:pt>
                <c:pt idx="45">
                  <c:v>35.815978000000001</c:v>
                </c:pt>
                <c:pt idx="46">
                  <c:v>35.712669999999996</c:v>
                </c:pt>
                <c:pt idx="47">
                  <c:v>35.605620999999992</c:v>
                </c:pt>
                <c:pt idx="48">
                  <c:v>35.518327999999997</c:v>
                </c:pt>
                <c:pt idx="49">
                  <c:v>35.444313000000001</c:v>
                </c:pt>
                <c:pt idx="50">
                  <c:v>35.373646999999998</c:v>
                </c:pt>
                <c:pt idx="51">
                  <c:v>35.301223</c:v>
                </c:pt>
                <c:pt idx="52">
                  <c:v>35.209830999999994</c:v>
                </c:pt>
                <c:pt idx="53">
                  <c:v>35.153356000000002</c:v>
                </c:pt>
                <c:pt idx="54">
                  <c:v>35.131014</c:v>
                </c:pt>
                <c:pt idx="55">
                  <c:v>35.114853000000004</c:v>
                </c:pt>
                <c:pt idx="56">
                  <c:v>35.096125000000001</c:v>
                </c:pt>
                <c:pt idx="57">
                  <c:v>35.094169000000001</c:v>
                </c:pt>
                <c:pt idx="58">
                  <c:v>35.102874999999997</c:v>
                </c:pt>
                <c:pt idx="59">
                  <c:v>35.043638000000001</c:v>
                </c:pt>
                <c:pt idx="60">
                  <c:v>34.972771999999999</c:v>
                </c:pt>
              </c:numCache>
            </c:numRef>
          </c:val>
        </c:ser>
        <c:ser>
          <c:idx val="1"/>
          <c:order val="1"/>
          <c:tx>
            <c:strRef>
              <c:f>Sheet1!$A$3</c:f>
              <c:strCache>
                <c:ptCount val="1"/>
                <c:pt idx="0">
                  <c:v>Liquid biofuels</c:v>
                </c:pt>
              </c:strCache>
            </c:strRef>
          </c:tx>
          <c:spPr>
            <a:solidFill>
              <a:srgbClr val="FFC702"/>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Sheet1!$B$3:$BJ$3</c:f>
              <c:numCache>
                <c:formatCode>General</c:formatCode>
                <c:ptCount val="61"/>
                <c:pt idx="0">
                  <c:v>0</c:v>
                </c:pt>
                <c:pt idx="1">
                  <c:v>6.7229999999999998E-3</c:v>
                </c:pt>
                <c:pt idx="2">
                  <c:v>1.8284999999999999E-2</c:v>
                </c:pt>
                <c:pt idx="3">
                  <c:v>3.372E-2</c:v>
                </c:pt>
                <c:pt idx="4">
                  <c:v>4.1265000000000003E-2</c:v>
                </c:pt>
                <c:pt idx="5">
                  <c:v>4.9737999999999997E-2</c:v>
                </c:pt>
                <c:pt idx="6">
                  <c:v>5.7436999999999995E-2</c:v>
                </c:pt>
                <c:pt idx="7">
                  <c:v>6.6071000000000005E-2</c:v>
                </c:pt>
                <c:pt idx="8">
                  <c:v>6.7125000000000004E-2</c:v>
                </c:pt>
                <c:pt idx="9">
                  <c:v>6.8090999999999999E-2</c:v>
                </c:pt>
                <c:pt idx="10">
                  <c:v>6.0421000000000002E-2</c:v>
                </c:pt>
                <c:pt idx="11">
                  <c:v>7.0095000000000005E-2</c:v>
                </c:pt>
                <c:pt idx="12">
                  <c:v>7.9745999999999997E-2</c:v>
                </c:pt>
                <c:pt idx="13">
                  <c:v>9.3659999999999993E-2</c:v>
                </c:pt>
                <c:pt idx="14">
                  <c:v>0.10484</c:v>
                </c:pt>
                <c:pt idx="15">
                  <c:v>0.11248999999999999</c:v>
                </c:pt>
                <c:pt idx="16">
                  <c:v>8.0660999999999997E-2</c:v>
                </c:pt>
                <c:pt idx="17">
                  <c:v>0.10196599999999999</c:v>
                </c:pt>
                <c:pt idx="18">
                  <c:v>0.112843</c:v>
                </c:pt>
                <c:pt idx="19">
                  <c:v>0.117795</c:v>
                </c:pt>
                <c:pt idx="20">
                  <c:v>0.13488700000000001</c:v>
                </c:pt>
                <c:pt idx="21">
                  <c:v>0.14213200000000001</c:v>
                </c:pt>
                <c:pt idx="22">
                  <c:v>0.16967500000000002</c:v>
                </c:pt>
                <c:pt idx="23">
                  <c:v>0.22981000000000001</c:v>
                </c:pt>
                <c:pt idx="24">
                  <c:v>0.289715</c:v>
                </c:pt>
                <c:pt idx="25">
                  <c:v>0.33901600000000004</c:v>
                </c:pt>
                <c:pt idx="26">
                  <c:v>0.474995</c:v>
                </c:pt>
                <c:pt idx="27">
                  <c:v>0.60192200000000007</c:v>
                </c:pt>
                <c:pt idx="28">
                  <c:v>0.82457599999999998</c:v>
                </c:pt>
                <c:pt idx="29">
                  <c:v>0.93496400000000002</c:v>
                </c:pt>
                <c:pt idx="30">
                  <c:v>1.0745360000000002</c:v>
                </c:pt>
                <c:pt idx="31">
                  <c:v>1.158032</c:v>
                </c:pt>
                <c:pt idx="32">
                  <c:v>1.1593800000000001</c:v>
                </c:pt>
                <c:pt idx="33">
                  <c:v>1.25176</c:v>
                </c:pt>
                <c:pt idx="34">
                  <c:v>1.3075699999999999</c:v>
                </c:pt>
                <c:pt idx="35">
                  <c:v>1.294092</c:v>
                </c:pt>
                <c:pt idx="36">
                  <c:v>1.2988170000000001</c:v>
                </c:pt>
                <c:pt idx="37">
                  <c:v>1.391432</c:v>
                </c:pt>
                <c:pt idx="38">
                  <c:v>1.4031480000000001</c:v>
                </c:pt>
                <c:pt idx="39">
                  <c:v>1.417089</c:v>
                </c:pt>
                <c:pt idx="40">
                  <c:v>1.4268879999999999</c:v>
                </c:pt>
                <c:pt idx="41">
                  <c:v>1.420866</c:v>
                </c:pt>
                <c:pt idx="42">
                  <c:v>1.424957</c:v>
                </c:pt>
                <c:pt idx="43">
                  <c:v>1.4244159999999999</c:v>
                </c:pt>
                <c:pt idx="44">
                  <c:v>1.424423</c:v>
                </c:pt>
                <c:pt idx="45">
                  <c:v>1.424377</c:v>
                </c:pt>
                <c:pt idx="46">
                  <c:v>1.424328</c:v>
                </c:pt>
                <c:pt idx="47">
                  <c:v>1.4243479999999999</c:v>
                </c:pt>
                <c:pt idx="48">
                  <c:v>1.424363</c:v>
                </c:pt>
                <c:pt idx="49">
                  <c:v>1.4243680000000001</c:v>
                </c:pt>
                <c:pt idx="50">
                  <c:v>1.4248799999999999</c:v>
                </c:pt>
                <c:pt idx="51">
                  <c:v>1.43293</c:v>
                </c:pt>
                <c:pt idx="52">
                  <c:v>1.4355230000000001</c:v>
                </c:pt>
                <c:pt idx="53">
                  <c:v>1.444752</c:v>
                </c:pt>
                <c:pt idx="54">
                  <c:v>1.4532480000000001</c:v>
                </c:pt>
                <c:pt idx="55">
                  <c:v>1.464251</c:v>
                </c:pt>
                <c:pt idx="56">
                  <c:v>1.4801230000000001</c:v>
                </c:pt>
                <c:pt idx="57">
                  <c:v>1.4972319999999999</c:v>
                </c:pt>
                <c:pt idx="58">
                  <c:v>1.516176</c:v>
                </c:pt>
                <c:pt idx="59">
                  <c:v>1.544643</c:v>
                </c:pt>
                <c:pt idx="60">
                  <c:v>1.573431</c:v>
                </c:pt>
              </c:numCache>
            </c:numRef>
          </c:val>
        </c:ser>
        <c:ser>
          <c:idx val="2"/>
          <c:order val="2"/>
          <c:tx>
            <c:strRef>
              <c:f>Sheet1!$A$4</c:f>
              <c:strCache>
                <c:ptCount val="1"/>
                <c:pt idx="0">
                  <c:v>Nuclear</c:v>
                </c:pt>
              </c:strCache>
            </c:strRef>
          </c:tx>
          <c:spPr>
            <a:solidFill>
              <a:srgbClr val="A33340"/>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Sheet1!$B$4:$BJ$4</c:f>
              <c:numCache>
                <c:formatCode>General</c:formatCode>
                <c:ptCount val="61"/>
                <c:pt idx="0">
                  <c:v>2.739169</c:v>
                </c:pt>
                <c:pt idx="1">
                  <c:v>3.0075889999999998</c:v>
                </c:pt>
                <c:pt idx="2">
                  <c:v>3.131148</c:v>
                </c:pt>
                <c:pt idx="3">
                  <c:v>3.2025489999999999</c:v>
                </c:pt>
                <c:pt idx="4">
                  <c:v>3.5525310000000001</c:v>
                </c:pt>
                <c:pt idx="5">
                  <c:v>4.0755629999999998</c:v>
                </c:pt>
                <c:pt idx="6">
                  <c:v>4.380109</c:v>
                </c:pt>
                <c:pt idx="7">
                  <c:v>4.753933</c:v>
                </c:pt>
                <c:pt idx="8">
                  <c:v>5.5869679999999997</c:v>
                </c:pt>
                <c:pt idx="9">
                  <c:v>5.6021609999999997</c:v>
                </c:pt>
                <c:pt idx="10">
                  <c:v>6.1043500000000002</c:v>
                </c:pt>
                <c:pt idx="11">
                  <c:v>6.4221320000000004</c:v>
                </c:pt>
                <c:pt idx="12">
                  <c:v>6.4792059999999996</c:v>
                </c:pt>
                <c:pt idx="13">
                  <c:v>6.4104989999999997</c:v>
                </c:pt>
                <c:pt idx="14">
                  <c:v>6.6938769999999996</c:v>
                </c:pt>
                <c:pt idx="15">
                  <c:v>7.0754359999999998</c:v>
                </c:pt>
                <c:pt idx="16">
                  <c:v>7.0866740000000004</c:v>
                </c:pt>
                <c:pt idx="17">
                  <c:v>6.5969920000000002</c:v>
                </c:pt>
                <c:pt idx="18">
                  <c:v>7.0678089999999996</c:v>
                </c:pt>
                <c:pt idx="19">
                  <c:v>7.6102559999999997</c:v>
                </c:pt>
                <c:pt idx="20">
                  <c:v>7.862349</c:v>
                </c:pt>
                <c:pt idx="21">
                  <c:v>8.0288529999999998</c:v>
                </c:pt>
                <c:pt idx="22">
                  <c:v>8.145429</c:v>
                </c:pt>
                <c:pt idx="23">
                  <c:v>7.9596220000000004</c:v>
                </c:pt>
                <c:pt idx="24">
                  <c:v>8.2227739999999994</c:v>
                </c:pt>
                <c:pt idx="25">
                  <c:v>8.1608099999999997</c:v>
                </c:pt>
                <c:pt idx="26">
                  <c:v>8.2146260000000009</c:v>
                </c:pt>
                <c:pt idx="27">
                  <c:v>8.4585889999999999</c:v>
                </c:pt>
                <c:pt idx="28">
                  <c:v>8.4264910000000004</c:v>
                </c:pt>
                <c:pt idx="29">
                  <c:v>8.3552199999999992</c:v>
                </c:pt>
                <c:pt idx="30">
                  <c:v>8.4344330000000003</c:v>
                </c:pt>
                <c:pt idx="31">
                  <c:v>8.2686980000000005</c:v>
                </c:pt>
                <c:pt idx="32">
                  <c:v>8.0618219999999994</c:v>
                </c:pt>
                <c:pt idx="33">
                  <c:v>8.2681039999999992</c:v>
                </c:pt>
                <c:pt idx="34">
                  <c:v>8.2115679999999998</c:v>
                </c:pt>
                <c:pt idx="35">
                  <c:v>8.1132679999999997</c:v>
                </c:pt>
                <c:pt idx="36">
                  <c:v>8.1887450000000008</c:v>
                </c:pt>
                <c:pt idx="37">
                  <c:v>8.329243</c:v>
                </c:pt>
                <c:pt idx="38">
                  <c:v>8.3601500000000009</c:v>
                </c:pt>
                <c:pt idx="39">
                  <c:v>8.3920499999999993</c:v>
                </c:pt>
                <c:pt idx="40">
                  <c:v>8.4219159999999995</c:v>
                </c:pt>
                <c:pt idx="41">
                  <c:v>8.4519070000000003</c:v>
                </c:pt>
                <c:pt idx="42">
                  <c:v>8.4623039999999996</c:v>
                </c:pt>
                <c:pt idx="43">
                  <c:v>8.4623039999999996</c:v>
                </c:pt>
                <c:pt idx="44">
                  <c:v>8.4623039999999996</c:v>
                </c:pt>
                <c:pt idx="45">
                  <c:v>8.4623089999999994</c:v>
                </c:pt>
                <c:pt idx="46">
                  <c:v>8.4623039999999996</c:v>
                </c:pt>
                <c:pt idx="47">
                  <c:v>8.4623039999999996</c:v>
                </c:pt>
                <c:pt idx="48">
                  <c:v>8.4623080000000002</c:v>
                </c:pt>
                <c:pt idx="49">
                  <c:v>8.4623039999999996</c:v>
                </c:pt>
                <c:pt idx="50">
                  <c:v>8.4703630000000008</c:v>
                </c:pt>
                <c:pt idx="51">
                  <c:v>8.4871230000000004</c:v>
                </c:pt>
                <c:pt idx="52">
                  <c:v>8.4914740000000002</c:v>
                </c:pt>
                <c:pt idx="53">
                  <c:v>8.4920240000000007</c:v>
                </c:pt>
                <c:pt idx="54">
                  <c:v>8.5006699999999995</c:v>
                </c:pt>
                <c:pt idx="55">
                  <c:v>8.5122730000000004</c:v>
                </c:pt>
                <c:pt idx="56">
                  <c:v>8.522729</c:v>
                </c:pt>
                <c:pt idx="57">
                  <c:v>8.5577539999999992</c:v>
                </c:pt>
                <c:pt idx="58">
                  <c:v>8.5988220000000002</c:v>
                </c:pt>
                <c:pt idx="59">
                  <c:v>8.6446459999999998</c:v>
                </c:pt>
                <c:pt idx="60">
                  <c:v>8.7313379999999992</c:v>
                </c:pt>
              </c:numCache>
            </c:numRef>
          </c:val>
        </c:ser>
        <c:ser>
          <c:idx val="3"/>
          <c:order val="3"/>
          <c:tx>
            <c:strRef>
              <c:f>Sheet1!$A$5</c:f>
              <c:strCache>
                <c:ptCount val="1"/>
                <c:pt idx="0">
                  <c:v>Coal</c:v>
                </c:pt>
              </c:strCache>
            </c:strRef>
          </c:tx>
          <c:spPr>
            <a:solidFill>
              <a:srgbClr val="000000"/>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Sheet1!$B$5:$BJ$5</c:f>
              <c:numCache>
                <c:formatCode>General</c:formatCode>
                <c:ptCount val="61"/>
                <c:pt idx="0">
                  <c:v>15.387779000000002</c:v>
                </c:pt>
                <c:pt idx="1">
                  <c:v>15.891577000000002</c:v>
                </c:pt>
                <c:pt idx="2">
                  <c:v>15.299925</c:v>
                </c:pt>
                <c:pt idx="3">
                  <c:v>15.878806000000001</c:v>
                </c:pt>
                <c:pt idx="4">
                  <c:v>17.059134</c:v>
                </c:pt>
                <c:pt idx="5">
                  <c:v>17.464936000000002</c:v>
                </c:pt>
                <c:pt idx="6">
                  <c:v>17.243650999999996</c:v>
                </c:pt>
                <c:pt idx="7">
                  <c:v>18.017081000000001</c:v>
                </c:pt>
                <c:pt idx="8">
                  <c:v>18.885863000000001</c:v>
                </c:pt>
                <c:pt idx="9">
                  <c:v>19.100166000000002</c:v>
                </c:pt>
                <c:pt idx="10">
                  <c:v>19.177412</c:v>
                </c:pt>
                <c:pt idx="11">
                  <c:v>19.001358999999997</c:v>
                </c:pt>
                <c:pt idx="12">
                  <c:v>19.157095999999999</c:v>
                </c:pt>
                <c:pt idx="13">
                  <c:v>19.862257</c:v>
                </c:pt>
                <c:pt idx="14">
                  <c:v>19.967791999999999</c:v>
                </c:pt>
                <c:pt idx="15">
                  <c:v>20.149788000000001</c:v>
                </c:pt>
                <c:pt idx="16">
                  <c:v>21.024725</c:v>
                </c:pt>
                <c:pt idx="17">
                  <c:v>21.491849999999999</c:v>
                </c:pt>
                <c:pt idx="18">
                  <c:v>21.722838999999997</c:v>
                </c:pt>
                <c:pt idx="19">
                  <c:v>21.680236000000001</c:v>
                </c:pt>
                <c:pt idx="20">
                  <c:v>22.644891999999999</c:v>
                </c:pt>
                <c:pt idx="21">
                  <c:v>21.943528000000001</c:v>
                </c:pt>
                <c:pt idx="22">
                  <c:v>21.964746999999999</c:v>
                </c:pt>
                <c:pt idx="23">
                  <c:v>22.371442999999999</c:v>
                </c:pt>
                <c:pt idx="24">
                  <c:v>22.603957000000001</c:v>
                </c:pt>
                <c:pt idx="25">
                  <c:v>22.840734000000001</c:v>
                </c:pt>
                <c:pt idx="26">
                  <c:v>22.507947000000001</c:v>
                </c:pt>
                <c:pt idx="27">
                  <c:v>22.774657000000005</c:v>
                </c:pt>
                <c:pt idx="28">
                  <c:v>22.428208999999999</c:v>
                </c:pt>
                <c:pt idx="29">
                  <c:v>19.667393999999998</c:v>
                </c:pt>
                <c:pt idx="30">
                  <c:v>20.827797</c:v>
                </c:pt>
                <c:pt idx="31">
                  <c:v>19.668887999999999</c:v>
                </c:pt>
                <c:pt idx="32">
                  <c:v>17.382217999999998</c:v>
                </c:pt>
                <c:pt idx="33">
                  <c:v>18.066558000000001</c:v>
                </c:pt>
                <c:pt idx="34">
                  <c:v>18.328098000000001</c:v>
                </c:pt>
                <c:pt idx="35">
                  <c:v>18.092503000000001</c:v>
                </c:pt>
                <c:pt idx="36">
                  <c:v>17.776509999999998</c:v>
                </c:pt>
                <c:pt idx="37">
                  <c:v>17.975033</c:v>
                </c:pt>
                <c:pt idx="38">
                  <c:v>18.158940999999999</c:v>
                </c:pt>
                <c:pt idx="39">
                  <c:v>18.808040999999999</c:v>
                </c:pt>
                <c:pt idx="40">
                  <c:v>19.176186000000001</c:v>
                </c:pt>
                <c:pt idx="41">
                  <c:v>19.214808000000001</c:v>
                </c:pt>
                <c:pt idx="42">
                  <c:v>19.277697</c:v>
                </c:pt>
                <c:pt idx="43">
                  <c:v>19.340910000000001</c:v>
                </c:pt>
                <c:pt idx="44">
                  <c:v>19.400106000000001</c:v>
                </c:pt>
                <c:pt idx="45">
                  <c:v>19.328465999999999</c:v>
                </c:pt>
                <c:pt idx="46">
                  <c:v>19.304711999999999</c:v>
                </c:pt>
                <c:pt idx="47">
                  <c:v>19.27496</c:v>
                </c:pt>
                <c:pt idx="48">
                  <c:v>19.234128999999999</c:v>
                </c:pt>
                <c:pt idx="49">
                  <c:v>19.190556999999998</c:v>
                </c:pt>
                <c:pt idx="50">
                  <c:v>19.158681999999999</c:v>
                </c:pt>
                <c:pt idx="51">
                  <c:v>19.116036999999999</c:v>
                </c:pt>
                <c:pt idx="52">
                  <c:v>19.082042999999999</c:v>
                </c:pt>
                <c:pt idx="53">
                  <c:v>19.046894000000002</c:v>
                </c:pt>
                <c:pt idx="54">
                  <c:v>19.028955</c:v>
                </c:pt>
                <c:pt idx="55">
                  <c:v>19.029366</c:v>
                </c:pt>
                <c:pt idx="56">
                  <c:v>19.029551000000001</c:v>
                </c:pt>
                <c:pt idx="57">
                  <c:v>18.998968000000001</c:v>
                </c:pt>
                <c:pt idx="58">
                  <c:v>19.019265999999998</c:v>
                </c:pt>
                <c:pt idx="59">
                  <c:v>19.008669000000001</c:v>
                </c:pt>
                <c:pt idx="60">
                  <c:v>19.007792999999999</c:v>
                </c:pt>
              </c:numCache>
            </c:numRef>
          </c:val>
        </c:ser>
        <c:ser>
          <c:idx val="4"/>
          <c:order val="4"/>
          <c:tx>
            <c:strRef>
              <c:f>Sheet1!$A$6</c:f>
              <c:strCache>
                <c:ptCount val="1"/>
                <c:pt idx="0">
                  <c:v>Renewables (excluding liquid biofuels)</c:v>
                </c:pt>
              </c:strCache>
            </c:strRef>
          </c:tx>
          <c:spPr>
            <a:solidFill>
              <a:srgbClr val="5D9732"/>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Sheet1!$B$6:$BJ$6</c:f>
              <c:numCache>
                <c:formatCode>General</c:formatCode>
                <c:ptCount val="61"/>
                <c:pt idx="0">
                  <c:v>5.4283419999999998</c:v>
                </c:pt>
                <c:pt idx="1">
                  <c:v>5.4069649999999996</c:v>
                </c:pt>
                <c:pt idx="2">
                  <c:v>5.9613520000000007</c:v>
                </c:pt>
                <c:pt idx="3">
                  <c:v>6.4618920000000006</c:v>
                </c:pt>
                <c:pt idx="4">
                  <c:v>6.3965990000000001</c:v>
                </c:pt>
                <c:pt idx="5">
                  <c:v>6.0342790000000006</c:v>
                </c:pt>
                <c:pt idx="6">
                  <c:v>6.0537029999999996</c:v>
                </c:pt>
                <c:pt idx="7">
                  <c:v>5.5557360000000005</c:v>
                </c:pt>
                <c:pt idx="8">
                  <c:v>5.3896290000000002</c:v>
                </c:pt>
                <c:pt idx="9">
                  <c:v>6.167141</c:v>
                </c:pt>
                <c:pt idx="10">
                  <c:v>5.9802550000000005</c:v>
                </c:pt>
                <c:pt idx="11">
                  <c:v>5.9984209999999996</c:v>
                </c:pt>
                <c:pt idx="12">
                  <c:v>5.741606</c:v>
                </c:pt>
                <c:pt idx="13">
                  <c:v>5.9888450000000004</c:v>
                </c:pt>
                <c:pt idx="14">
                  <c:v>5.8832769999999996</c:v>
                </c:pt>
                <c:pt idx="15">
                  <c:v>6.4479929999999994</c:v>
                </c:pt>
                <c:pt idx="16">
                  <c:v>6.9330169999999995</c:v>
                </c:pt>
                <c:pt idx="17">
                  <c:v>6.9135759999999999</c:v>
                </c:pt>
                <c:pt idx="18">
                  <c:v>6.3800560000000006</c:v>
                </c:pt>
                <c:pt idx="19">
                  <c:v>6.3978229999999998</c:v>
                </c:pt>
                <c:pt idx="20">
                  <c:v>5.9714640000000001</c:v>
                </c:pt>
                <c:pt idx="21">
                  <c:v>5.0204269999999998</c:v>
                </c:pt>
                <c:pt idx="22">
                  <c:v>5.5594670000000006</c:v>
                </c:pt>
                <c:pt idx="23">
                  <c:v>5.718521</c:v>
                </c:pt>
                <c:pt idx="24">
                  <c:v>5.7909090000000001</c:v>
                </c:pt>
                <c:pt idx="25">
                  <c:v>5.9029170000000004</c:v>
                </c:pt>
                <c:pt idx="26">
                  <c:v>6.1742319999999999</c:v>
                </c:pt>
                <c:pt idx="27">
                  <c:v>5.9388319999999997</c:v>
                </c:pt>
                <c:pt idx="28">
                  <c:v>6.3779219999999999</c:v>
                </c:pt>
                <c:pt idx="29">
                  <c:v>6.7032129999999999</c:v>
                </c:pt>
                <c:pt idx="30">
                  <c:v>7.0067029999999999</c:v>
                </c:pt>
                <c:pt idx="31">
                  <c:v>7.9162079999999992</c:v>
                </c:pt>
                <c:pt idx="32">
                  <c:v>7.6270879999999988</c:v>
                </c:pt>
                <c:pt idx="33">
                  <c:v>8.0458579999999991</c:v>
                </c:pt>
                <c:pt idx="34">
                  <c:v>7.6950760000000002</c:v>
                </c:pt>
                <c:pt idx="35">
                  <c:v>7.9221969999999997</c:v>
                </c:pt>
                <c:pt idx="36">
                  <c:v>8.2779329999999991</c:v>
                </c:pt>
                <c:pt idx="37">
                  <c:v>8.5960339999999995</c:v>
                </c:pt>
                <c:pt idx="38">
                  <c:v>8.7982319999999987</c:v>
                </c:pt>
                <c:pt idx="39">
                  <c:v>8.8966189999999994</c:v>
                </c:pt>
                <c:pt idx="40">
                  <c:v>8.9939250000000008</c:v>
                </c:pt>
                <c:pt idx="41">
                  <c:v>9.103764</c:v>
                </c:pt>
                <c:pt idx="42">
                  <c:v>9.1815459999999991</c:v>
                </c:pt>
                <c:pt idx="43">
                  <c:v>9.2259250000000002</c:v>
                </c:pt>
                <c:pt idx="44">
                  <c:v>9.2810310000000005</c:v>
                </c:pt>
                <c:pt idx="45">
                  <c:v>9.3346300000000006</c:v>
                </c:pt>
                <c:pt idx="46">
                  <c:v>9.3957350000000002</c:v>
                </c:pt>
                <c:pt idx="47">
                  <c:v>9.4315569999999997</c:v>
                </c:pt>
                <c:pt idx="48">
                  <c:v>9.4841000000000015</c:v>
                </c:pt>
                <c:pt idx="49">
                  <c:v>9.5372020000000006</c:v>
                </c:pt>
                <c:pt idx="50">
                  <c:v>9.6119889999999995</c:v>
                </c:pt>
                <c:pt idx="51">
                  <c:v>9.7272300000000005</c:v>
                </c:pt>
                <c:pt idx="52">
                  <c:v>9.8291199999999996</c:v>
                </c:pt>
                <c:pt idx="53">
                  <c:v>9.9459870000000006</c:v>
                </c:pt>
                <c:pt idx="54">
                  <c:v>10.061354999999999</c:v>
                </c:pt>
                <c:pt idx="55">
                  <c:v>10.134819999999999</c:v>
                </c:pt>
                <c:pt idx="56">
                  <c:v>10.256392</c:v>
                </c:pt>
                <c:pt idx="57">
                  <c:v>10.424795</c:v>
                </c:pt>
                <c:pt idx="58">
                  <c:v>10.620913</c:v>
                </c:pt>
                <c:pt idx="59">
                  <c:v>10.831973</c:v>
                </c:pt>
                <c:pt idx="60">
                  <c:v>10.947001</c:v>
                </c:pt>
              </c:numCache>
            </c:numRef>
          </c:val>
        </c:ser>
        <c:ser>
          <c:idx val="5"/>
          <c:order val="5"/>
          <c:tx>
            <c:strRef>
              <c:f>Sheet1!$A$7</c:f>
              <c:strCache>
                <c:ptCount val="1"/>
                <c:pt idx="0">
                  <c:v>Natural gas</c:v>
                </c:pt>
              </c:strCache>
            </c:strRef>
          </c:tx>
          <c:spPr>
            <a:solidFill>
              <a:srgbClr val="0096D7"/>
            </a:solidFill>
            <a:ln>
              <a:noFill/>
            </a:ln>
          </c:spPr>
          <c:dLbls>
            <c:delete val="1"/>
          </c:dLbls>
          <c:cat>
            <c:strRef>
              <c:f>Sheet1!$B$1:$BJ$1</c:f>
              <c:strCache>
                <c:ptCount val="61"/>
                <c:pt idx="0">
                  <c:v>1980</c:v>
                </c:pt>
                <c:pt idx="1">
                  <c:v>1981</c:v>
                </c:pt>
                <c:pt idx="2">
                  <c:v>1982</c:v>
                </c:pt>
                <c:pt idx="3">
                  <c:v>1983</c:v>
                </c:pt>
                <c:pt idx="4">
                  <c:v>1984</c:v>
                </c:pt>
                <c:pt idx="5">
                  <c:v>1985</c:v>
                </c:pt>
                <c:pt idx="6">
                  <c:v>1986</c:v>
                </c:pt>
                <c:pt idx="7">
                  <c:v>1987</c:v>
                </c:pt>
                <c:pt idx="8">
                  <c:v>1988</c:v>
                </c:pt>
                <c:pt idx="9">
                  <c:v>1989</c:v>
                </c:pt>
                <c:pt idx="10">
                  <c:v>1990</c:v>
                </c:pt>
                <c:pt idx="11">
                  <c:v>1991</c:v>
                </c:pt>
                <c:pt idx="12">
                  <c:v>1992</c:v>
                </c:pt>
                <c:pt idx="13">
                  <c:v>1993</c:v>
                </c:pt>
                <c:pt idx="14">
                  <c:v>1994</c:v>
                </c:pt>
                <c:pt idx="15">
                  <c:v>1995</c:v>
                </c:pt>
                <c:pt idx="16">
                  <c:v>1996</c:v>
                </c:pt>
                <c:pt idx="17">
                  <c:v>1997</c:v>
                </c:pt>
                <c:pt idx="18">
                  <c:v>1998</c:v>
                </c:pt>
                <c:pt idx="19">
                  <c:v>1999</c:v>
                </c:pt>
                <c:pt idx="20">
                  <c:v>2000</c:v>
                </c:pt>
                <c:pt idx="21">
                  <c:v>2001</c:v>
                </c:pt>
                <c:pt idx="22">
                  <c:v>2002</c:v>
                </c:pt>
                <c:pt idx="23">
                  <c:v>2003</c:v>
                </c:pt>
                <c:pt idx="24">
                  <c:v>2004</c:v>
                </c:pt>
                <c:pt idx="25">
                  <c:v>2005</c:v>
                </c:pt>
                <c:pt idx="26">
                  <c:v>2006</c:v>
                </c:pt>
                <c:pt idx="27">
                  <c:v>2007</c:v>
                </c:pt>
                <c:pt idx="28">
                  <c:v>2008</c:v>
                </c:pt>
                <c:pt idx="29">
                  <c:v>2009</c:v>
                </c:pt>
                <c:pt idx="30">
                  <c:v>2010</c:v>
                </c:pt>
                <c:pt idx="31">
                  <c:v>2011</c:v>
                </c:pt>
                <c:pt idx="32">
                  <c:v>2012</c:v>
                </c:pt>
                <c:pt idx="33">
                  <c:v>2013</c:v>
                </c:pt>
                <c:pt idx="34">
                  <c:v>2014</c:v>
                </c:pt>
                <c:pt idx="35">
                  <c:v>2015</c:v>
                </c:pt>
                <c:pt idx="36">
                  <c:v>2016</c:v>
                </c:pt>
                <c:pt idx="37">
                  <c:v>2017</c:v>
                </c:pt>
                <c:pt idx="38">
                  <c:v>2018</c:v>
                </c:pt>
                <c:pt idx="39">
                  <c:v>2019</c:v>
                </c:pt>
                <c:pt idx="40">
                  <c:v>2020</c:v>
                </c:pt>
                <c:pt idx="41">
                  <c:v>2021</c:v>
                </c:pt>
                <c:pt idx="42">
                  <c:v>2022</c:v>
                </c:pt>
                <c:pt idx="43">
                  <c:v>2023</c:v>
                </c:pt>
                <c:pt idx="44">
                  <c:v>2024</c:v>
                </c:pt>
                <c:pt idx="45">
                  <c:v>2025</c:v>
                </c:pt>
                <c:pt idx="46">
                  <c:v>2026</c:v>
                </c:pt>
                <c:pt idx="47">
                  <c:v>2027</c:v>
                </c:pt>
                <c:pt idx="48">
                  <c:v>2028</c:v>
                </c:pt>
                <c:pt idx="49">
                  <c:v>2029</c:v>
                </c:pt>
                <c:pt idx="50">
                  <c:v>2030</c:v>
                </c:pt>
                <c:pt idx="51">
                  <c:v>2031</c:v>
                </c:pt>
                <c:pt idx="52">
                  <c:v>2032</c:v>
                </c:pt>
                <c:pt idx="53">
                  <c:v>2033</c:v>
                </c:pt>
                <c:pt idx="54">
                  <c:v>2034</c:v>
                </c:pt>
                <c:pt idx="55">
                  <c:v>2035</c:v>
                </c:pt>
                <c:pt idx="56">
                  <c:v>2036</c:v>
                </c:pt>
                <c:pt idx="57">
                  <c:v>2037</c:v>
                </c:pt>
                <c:pt idx="58">
                  <c:v>2038</c:v>
                </c:pt>
                <c:pt idx="59">
                  <c:v>2039</c:v>
                </c:pt>
                <c:pt idx="60">
                  <c:v>2040</c:v>
                </c:pt>
              </c:strCache>
            </c:strRef>
          </c:cat>
          <c:val>
            <c:numRef>
              <c:f>Sheet1!$B$7:$BJ$7</c:f>
              <c:numCache>
                <c:formatCode>General</c:formatCode>
                <c:ptCount val="61"/>
                <c:pt idx="0">
                  <c:v>20.235458999999999</c:v>
                </c:pt>
                <c:pt idx="1">
                  <c:v>19.747309999999999</c:v>
                </c:pt>
                <c:pt idx="2">
                  <c:v>18.356221999999999</c:v>
                </c:pt>
                <c:pt idx="3">
                  <c:v>17.220835999999998</c:v>
                </c:pt>
                <c:pt idx="4">
                  <c:v>18.393612999999998</c:v>
                </c:pt>
                <c:pt idx="5">
                  <c:v>17.703482000000001</c:v>
                </c:pt>
                <c:pt idx="6">
                  <c:v>16.591363999999999</c:v>
                </c:pt>
                <c:pt idx="7">
                  <c:v>17.639800999999999</c:v>
                </c:pt>
                <c:pt idx="8">
                  <c:v>18.448392999999999</c:v>
                </c:pt>
                <c:pt idx="9">
                  <c:v>19.601693000000001</c:v>
                </c:pt>
                <c:pt idx="10">
                  <c:v>19.603166999999999</c:v>
                </c:pt>
                <c:pt idx="11">
                  <c:v>20.032958000000001</c:v>
                </c:pt>
                <c:pt idx="12">
                  <c:v>20.713632</c:v>
                </c:pt>
                <c:pt idx="13">
                  <c:v>21.228902000000001</c:v>
                </c:pt>
                <c:pt idx="14">
                  <c:v>21.728066999999999</c:v>
                </c:pt>
                <c:pt idx="15">
                  <c:v>22.671139</c:v>
                </c:pt>
                <c:pt idx="16">
                  <c:v>23.084647</c:v>
                </c:pt>
                <c:pt idx="17">
                  <c:v>23.222715999999998</c:v>
                </c:pt>
                <c:pt idx="18">
                  <c:v>22.830226</c:v>
                </c:pt>
                <c:pt idx="19">
                  <c:v>22.909227000000001</c:v>
                </c:pt>
                <c:pt idx="20">
                  <c:v>23.823976999999999</c:v>
                </c:pt>
                <c:pt idx="21">
                  <c:v>22.772558</c:v>
                </c:pt>
                <c:pt idx="22">
                  <c:v>23.510081</c:v>
                </c:pt>
                <c:pt idx="23">
                  <c:v>22.830642000000001</c:v>
                </c:pt>
                <c:pt idx="24">
                  <c:v>22.923061000000001</c:v>
                </c:pt>
                <c:pt idx="25">
                  <c:v>22.565363999999999</c:v>
                </c:pt>
                <c:pt idx="26">
                  <c:v>22.238738000000001</c:v>
                </c:pt>
                <c:pt idx="27">
                  <c:v>23.662759000000001</c:v>
                </c:pt>
                <c:pt idx="28">
                  <c:v>23.842953000000001</c:v>
                </c:pt>
                <c:pt idx="29">
                  <c:v>23.415939999999999</c:v>
                </c:pt>
                <c:pt idx="30">
                  <c:v>24.574753999999999</c:v>
                </c:pt>
                <c:pt idx="31">
                  <c:v>24.954539</c:v>
                </c:pt>
                <c:pt idx="32">
                  <c:v>26.088581999999999</c:v>
                </c:pt>
                <c:pt idx="33">
                  <c:v>26.780035999999999</c:v>
                </c:pt>
                <c:pt idx="34">
                  <c:v>27.853598000000002</c:v>
                </c:pt>
                <c:pt idx="35">
                  <c:v>27.271372</c:v>
                </c:pt>
                <c:pt idx="36">
                  <c:v>27.773423999999999</c:v>
                </c:pt>
                <c:pt idx="37">
                  <c:v>27.103052000000002</c:v>
                </c:pt>
                <c:pt idx="38">
                  <c:v>27.138386000000001</c:v>
                </c:pt>
                <c:pt idx="39">
                  <c:v>27.043814000000001</c:v>
                </c:pt>
                <c:pt idx="40">
                  <c:v>26.846447000000001</c:v>
                </c:pt>
                <c:pt idx="41">
                  <c:v>26.794165</c:v>
                </c:pt>
                <c:pt idx="42">
                  <c:v>26.903887000000001</c:v>
                </c:pt>
                <c:pt idx="43">
                  <c:v>27.114269</c:v>
                </c:pt>
                <c:pt idx="44">
                  <c:v>27.363071000000001</c:v>
                </c:pt>
                <c:pt idx="45">
                  <c:v>27.603760000000001</c:v>
                </c:pt>
                <c:pt idx="46">
                  <c:v>27.801476999999998</c:v>
                </c:pt>
                <c:pt idx="47">
                  <c:v>28.085301999999999</c:v>
                </c:pt>
                <c:pt idx="48">
                  <c:v>28.352442</c:v>
                </c:pt>
                <c:pt idx="49">
                  <c:v>28.615912999999999</c:v>
                </c:pt>
                <c:pt idx="50">
                  <c:v>28.831862999999998</c:v>
                </c:pt>
                <c:pt idx="51">
                  <c:v>28.934593</c:v>
                </c:pt>
                <c:pt idx="52">
                  <c:v>29.051195</c:v>
                </c:pt>
                <c:pt idx="53">
                  <c:v>29.199646000000001</c:v>
                </c:pt>
                <c:pt idx="54">
                  <c:v>29.358803000000002</c:v>
                </c:pt>
                <c:pt idx="55">
                  <c:v>29.589966</c:v>
                </c:pt>
                <c:pt idx="56">
                  <c:v>29.823253999999999</c:v>
                </c:pt>
                <c:pt idx="57">
                  <c:v>30.030663000000001</c:v>
                </c:pt>
                <c:pt idx="58">
                  <c:v>30.214981000000002</c:v>
                </c:pt>
                <c:pt idx="59">
                  <c:v>30.349339000000001</c:v>
                </c:pt>
                <c:pt idx="60">
                  <c:v>30.496420000000001</c:v>
                </c:pt>
              </c:numCache>
            </c:numRef>
          </c:val>
        </c:ser>
        <c:dLbls>
          <c:showLegendKey val="0"/>
          <c:showVal val="1"/>
          <c:showCatName val="0"/>
          <c:showSerName val="0"/>
          <c:showPercent val="0"/>
          <c:showBubbleSize val="0"/>
        </c:dLbls>
        <c:axId val="173038592"/>
        <c:axId val="85987840"/>
      </c:areaChart>
      <c:catAx>
        <c:axId val="173038592"/>
        <c:scaling>
          <c:orientation val="minMax"/>
        </c:scaling>
        <c:delete val="0"/>
        <c:axPos val="b"/>
        <c:majorTickMark val="out"/>
        <c:minorTickMark val="none"/>
        <c:tickLblPos val="nextTo"/>
        <c:spPr>
          <a:ln w="12700">
            <a:solidFill>
              <a:schemeClr val="tx1"/>
            </a:solidFill>
          </a:ln>
        </c:spPr>
        <c:crossAx val="85987840"/>
        <c:crosses val="autoZero"/>
        <c:auto val="1"/>
        <c:lblAlgn val="ctr"/>
        <c:lblOffset val="100"/>
        <c:tickLblSkip val="5"/>
        <c:tickMarkSkip val="5"/>
        <c:noMultiLvlLbl val="0"/>
      </c:catAx>
      <c:valAx>
        <c:axId val="85987840"/>
        <c:scaling>
          <c:orientation val="minMax"/>
          <c:max val="125"/>
          <c:min val="0"/>
        </c:scaling>
        <c:delete val="0"/>
        <c:axPos val="l"/>
        <c:majorGridlines>
          <c:spPr>
            <a:ln>
              <a:solidFill>
                <a:srgbClr val="FFFFFF">
                  <a:lumMod val="65000"/>
                </a:srgbClr>
              </a:solidFill>
            </a:ln>
          </c:spPr>
        </c:majorGridlines>
        <c:numFmt formatCode="General" sourceLinked="1"/>
        <c:majorTickMark val="out"/>
        <c:minorTickMark val="none"/>
        <c:tickLblPos val="nextTo"/>
        <c:spPr>
          <a:ln>
            <a:noFill/>
          </a:ln>
        </c:spPr>
        <c:crossAx val="173038592"/>
        <c:crosses val="autoZero"/>
        <c:crossBetween val="midCat"/>
      </c:valAx>
    </c:plotArea>
    <c:plotVisOnly val="1"/>
    <c:dispBlanksAs val="zero"/>
    <c:showDLblsOverMax val="0"/>
  </c:chart>
  <c:txPr>
    <a:bodyPr/>
    <a:lstStyle/>
    <a:p>
      <a:pPr>
        <a:defRPr sz="1400"/>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7949747043443194E-2"/>
          <c:y val="4.7639474018974733E-2"/>
          <c:w val="0.91712614629804268"/>
          <c:h val="0.8447238960398582"/>
        </c:manualLayout>
      </c:layout>
      <c:areaChart>
        <c:grouping val="stacked"/>
        <c:varyColors val="0"/>
        <c:ser>
          <c:idx val="4"/>
          <c:order val="0"/>
          <c:tx>
            <c:strRef>
              <c:f>Sheet1!$A$2</c:f>
              <c:strCache>
                <c:ptCount val="1"/>
                <c:pt idx="0">
                  <c:v>Motor Gasoline, no E85</c:v>
                </c:pt>
              </c:strCache>
            </c:strRef>
          </c:tx>
          <c:spPr>
            <a:solidFill>
              <a:srgbClr val="003953"/>
            </a:solidFill>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Sheet1!$B$2:$AZ$2</c:f>
              <c:numCache>
                <c:formatCode>General</c:formatCode>
                <c:ptCount val="51"/>
                <c:pt idx="0">
                  <c:v>13.514990000000001</c:v>
                </c:pt>
                <c:pt idx="1">
                  <c:v>13.432466999999999</c:v>
                </c:pt>
                <c:pt idx="2">
                  <c:v>13.618953000000001</c:v>
                </c:pt>
                <c:pt idx="3">
                  <c:v>14.031893999999999</c:v>
                </c:pt>
                <c:pt idx="4">
                  <c:v>14.188133000000001</c:v>
                </c:pt>
                <c:pt idx="5">
                  <c:v>14.494771000000002</c:v>
                </c:pt>
                <c:pt idx="6">
                  <c:v>14.756454</c:v>
                </c:pt>
                <c:pt idx="7">
                  <c:v>14.897466000000001</c:v>
                </c:pt>
                <c:pt idx="8">
                  <c:v>15.349876</c:v>
                </c:pt>
                <c:pt idx="9">
                  <c:v>15.737615</c:v>
                </c:pt>
                <c:pt idx="10">
                  <c:v>15.825376999999998</c:v>
                </c:pt>
                <c:pt idx="11">
                  <c:v>15.899979999999999</c:v>
                </c:pt>
                <c:pt idx="12">
                  <c:v>16.297370999999998</c:v>
                </c:pt>
                <c:pt idx="13">
                  <c:v>16.369214999999997</c:v>
                </c:pt>
                <c:pt idx="14">
                  <c:v>16.676112999999997</c:v>
                </c:pt>
                <c:pt idx="15">
                  <c:v>16.715125</c:v>
                </c:pt>
                <c:pt idx="16">
                  <c:v>16.755312</c:v>
                </c:pt>
                <c:pt idx="17">
                  <c:v>16.764507999999999</c:v>
                </c:pt>
                <c:pt idx="18">
                  <c:v>16.085926000000001</c:v>
                </c:pt>
                <c:pt idx="19">
                  <c:v>15.943880999999999</c:v>
                </c:pt>
                <c:pt idx="20">
                  <c:v>15.765164</c:v>
                </c:pt>
                <c:pt idx="21">
                  <c:v>15.317772000000001</c:v>
                </c:pt>
                <c:pt idx="22">
                  <c:v>15.247869</c:v>
                </c:pt>
                <c:pt idx="23">
                  <c:v>15.479927999999999</c:v>
                </c:pt>
                <c:pt idx="24">
                  <c:v>14.616908</c:v>
                </c:pt>
                <c:pt idx="25">
                  <c:v>14.778615</c:v>
                </c:pt>
                <c:pt idx="26">
                  <c:v>14.748575000000001</c:v>
                </c:pt>
                <c:pt idx="27">
                  <c:v>14.644674999999999</c:v>
                </c:pt>
                <c:pt idx="28">
                  <c:v>14.548577</c:v>
                </c:pt>
                <c:pt idx="29">
                  <c:v>14.392556000000001</c:v>
                </c:pt>
                <c:pt idx="30">
                  <c:v>14.230549999999999</c:v>
                </c:pt>
                <c:pt idx="31">
                  <c:v>14.048836</c:v>
                </c:pt>
                <c:pt idx="32">
                  <c:v>13.834837</c:v>
                </c:pt>
                <c:pt idx="33">
                  <c:v>13.605812999999999</c:v>
                </c:pt>
                <c:pt idx="34">
                  <c:v>13.362594</c:v>
                </c:pt>
                <c:pt idx="35">
                  <c:v>13.101089</c:v>
                </c:pt>
                <c:pt idx="36">
                  <c:v>12.865663</c:v>
                </c:pt>
                <c:pt idx="37">
                  <c:v>12.660265000000001</c:v>
                </c:pt>
                <c:pt idx="38">
                  <c:v>12.481978999999999</c:v>
                </c:pt>
                <c:pt idx="39">
                  <c:v>12.32343</c:v>
                </c:pt>
                <c:pt idx="40">
                  <c:v>12.182748999999999</c:v>
                </c:pt>
                <c:pt idx="41">
                  <c:v>12.053905</c:v>
                </c:pt>
                <c:pt idx="42">
                  <c:v>11.944755000000001</c:v>
                </c:pt>
                <c:pt idx="43">
                  <c:v>11.840989</c:v>
                </c:pt>
                <c:pt idx="44">
                  <c:v>11.748220999999999</c:v>
                </c:pt>
                <c:pt idx="45">
                  <c:v>11.657708</c:v>
                </c:pt>
                <c:pt idx="46">
                  <c:v>11.571467999999999</c:v>
                </c:pt>
                <c:pt idx="47">
                  <c:v>11.493785000000001</c:v>
                </c:pt>
                <c:pt idx="48">
                  <c:v>11.423729000000002</c:v>
                </c:pt>
                <c:pt idx="49">
                  <c:v>11.349263000000001</c:v>
                </c:pt>
                <c:pt idx="50">
                  <c:v>11.279437</c:v>
                </c:pt>
              </c:numCache>
            </c:numRef>
          </c:val>
        </c:ser>
        <c:ser>
          <c:idx val="6"/>
          <c:order val="1"/>
          <c:tx>
            <c:strRef>
              <c:f>Sheet1!$A$3</c:f>
              <c:strCache>
                <c:ptCount val="1"/>
                <c:pt idx="0">
                  <c:v>Ethanol</c:v>
                </c:pt>
              </c:strCache>
            </c:strRef>
          </c:tx>
          <c:spPr>
            <a:solidFill>
              <a:srgbClr val="0096D7"/>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Sheet1!$B$3:$AZ$3</c:f>
              <c:numCache>
                <c:formatCode>General</c:formatCode>
                <c:ptCount val="51"/>
                <c:pt idx="0">
                  <c:v>6.0421000000000002E-2</c:v>
                </c:pt>
                <c:pt idx="1">
                  <c:v>7.0095000000000005E-2</c:v>
                </c:pt>
                <c:pt idx="2">
                  <c:v>7.9745999999999997E-2</c:v>
                </c:pt>
                <c:pt idx="3">
                  <c:v>9.3659999999999993E-2</c:v>
                </c:pt>
                <c:pt idx="4">
                  <c:v>0.10484</c:v>
                </c:pt>
                <c:pt idx="5">
                  <c:v>0.11248999999999999</c:v>
                </c:pt>
                <c:pt idx="6">
                  <c:v>8.0660999999999997E-2</c:v>
                </c:pt>
                <c:pt idx="7">
                  <c:v>0.10196599999999999</c:v>
                </c:pt>
                <c:pt idx="8">
                  <c:v>0.112843</c:v>
                </c:pt>
                <c:pt idx="9">
                  <c:v>0.117795</c:v>
                </c:pt>
                <c:pt idx="10">
                  <c:v>0.13488700000000001</c:v>
                </c:pt>
                <c:pt idx="11">
                  <c:v>0.140822</c:v>
                </c:pt>
                <c:pt idx="12">
                  <c:v>0.16758699999999999</c:v>
                </c:pt>
                <c:pt idx="13">
                  <c:v>0.22808600000000001</c:v>
                </c:pt>
                <c:pt idx="14">
                  <c:v>0.28629000000000004</c:v>
                </c:pt>
                <c:pt idx="15">
                  <c:v>0.32742599999999999</c:v>
                </c:pt>
                <c:pt idx="16">
                  <c:v>0.44170199999999998</c:v>
                </c:pt>
                <c:pt idx="17">
                  <c:v>0.55679100000000004</c:v>
                </c:pt>
                <c:pt idx="18">
                  <c:v>0.7858440000000001</c:v>
                </c:pt>
                <c:pt idx="19">
                  <c:v>0.89390000000000003</c:v>
                </c:pt>
                <c:pt idx="20">
                  <c:v>1.0413510000000001</c:v>
                </c:pt>
                <c:pt idx="21">
                  <c:v>1.044999</c:v>
                </c:pt>
                <c:pt idx="22">
                  <c:v>1.0451590000000002</c:v>
                </c:pt>
                <c:pt idx="23">
                  <c:v>1.072646</c:v>
                </c:pt>
                <c:pt idx="24">
                  <c:v>1.142493</c:v>
                </c:pt>
                <c:pt idx="25">
                  <c:v>1.122997</c:v>
                </c:pt>
                <c:pt idx="26">
                  <c:v>1.1216969999999999</c:v>
                </c:pt>
                <c:pt idx="27">
                  <c:v>1.1520539999999999</c:v>
                </c:pt>
                <c:pt idx="28">
                  <c:v>1.141181</c:v>
                </c:pt>
                <c:pt idx="29">
                  <c:v>1.133073</c:v>
                </c:pt>
                <c:pt idx="30">
                  <c:v>1.1225400000000001</c:v>
                </c:pt>
                <c:pt idx="31">
                  <c:v>1.11466</c:v>
                </c:pt>
                <c:pt idx="32">
                  <c:v>1.118927</c:v>
                </c:pt>
                <c:pt idx="33">
                  <c:v>1.118466</c:v>
                </c:pt>
                <c:pt idx="34">
                  <c:v>1.1184989999999999</c:v>
                </c:pt>
                <c:pt idx="35">
                  <c:v>1.1184529999999999</c:v>
                </c:pt>
                <c:pt idx="36">
                  <c:v>1.1184529999999999</c:v>
                </c:pt>
                <c:pt idx="37">
                  <c:v>1.118452</c:v>
                </c:pt>
                <c:pt idx="38">
                  <c:v>1.118479</c:v>
                </c:pt>
                <c:pt idx="39">
                  <c:v>1.118506</c:v>
                </c:pt>
                <c:pt idx="40">
                  <c:v>1.1189849999999999</c:v>
                </c:pt>
                <c:pt idx="41">
                  <c:v>1.1273569999999999</c:v>
                </c:pt>
                <c:pt idx="42">
                  <c:v>1.1300749999999999</c:v>
                </c:pt>
                <c:pt idx="43">
                  <c:v>1.1395409999999999</c:v>
                </c:pt>
                <c:pt idx="44">
                  <c:v>1.148239</c:v>
                </c:pt>
                <c:pt idx="45">
                  <c:v>1.1596249999999999</c:v>
                </c:pt>
                <c:pt idx="46">
                  <c:v>1.176024</c:v>
                </c:pt>
                <c:pt idx="47">
                  <c:v>1.193721</c:v>
                </c:pt>
                <c:pt idx="48">
                  <c:v>1.213292</c:v>
                </c:pt>
                <c:pt idx="49">
                  <c:v>1.2427539999999999</c:v>
                </c:pt>
                <c:pt idx="50">
                  <c:v>1.272397</c:v>
                </c:pt>
              </c:numCache>
            </c:numRef>
          </c:val>
        </c:ser>
        <c:ser>
          <c:idx val="7"/>
          <c:order val="2"/>
          <c:tx>
            <c:strRef>
              <c:f>Sheet1!$A$4</c:f>
              <c:strCache>
                <c:ptCount val="1"/>
                <c:pt idx="0">
                  <c:v>Other</c:v>
                </c:pt>
              </c:strCache>
            </c:strRef>
          </c:tx>
          <c:spPr>
            <a:solidFill>
              <a:srgbClr val="A3334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Sheet1!$B$4:$AZ$4</c:f>
              <c:numCache>
                <c:formatCode>General</c:formatCode>
                <c:ptCount val="51"/>
                <c:pt idx="0">
                  <c:v>1.2748199999999998</c:v>
                </c:pt>
                <c:pt idx="1">
                  <c:v>1.2612300000000001</c:v>
                </c:pt>
                <c:pt idx="2">
                  <c:v>1.3059700000000001</c:v>
                </c:pt>
                <c:pt idx="3">
                  <c:v>1.1386100000000001</c:v>
                </c:pt>
                <c:pt idx="4">
                  <c:v>1.1408</c:v>
                </c:pt>
                <c:pt idx="5">
                  <c:v>1.175575</c:v>
                </c:pt>
                <c:pt idx="6">
                  <c:v>1.1102030000000001</c:v>
                </c:pt>
                <c:pt idx="7">
                  <c:v>0.98104699999999989</c:v>
                </c:pt>
                <c:pt idx="8">
                  <c:v>0.94859300000000013</c:v>
                </c:pt>
                <c:pt idx="9">
                  <c:v>0.94695800000000008</c:v>
                </c:pt>
                <c:pt idx="10">
                  <c:v>1.1709689999999999</c:v>
                </c:pt>
                <c:pt idx="11">
                  <c:v>0.85001199999999999</c:v>
                </c:pt>
                <c:pt idx="12">
                  <c:v>0.94285200000000002</c:v>
                </c:pt>
                <c:pt idx="13">
                  <c:v>0.83443400000000001</c:v>
                </c:pt>
                <c:pt idx="14">
                  <c:v>1.005965</c:v>
                </c:pt>
                <c:pt idx="15">
                  <c:v>1.1033839999999999</c:v>
                </c:pt>
                <c:pt idx="16">
                  <c:v>1.163899</c:v>
                </c:pt>
                <c:pt idx="17">
                  <c:v>1.2598149999999999</c:v>
                </c:pt>
                <c:pt idx="18">
                  <c:v>1.1750860000000001</c:v>
                </c:pt>
                <c:pt idx="19">
                  <c:v>1.0149729999999999</c:v>
                </c:pt>
                <c:pt idx="20">
                  <c:v>1.1302020000000002</c:v>
                </c:pt>
                <c:pt idx="21">
                  <c:v>1.0117250000000002</c:v>
                </c:pt>
                <c:pt idx="22">
                  <c:v>0.89267300000000005</c:v>
                </c:pt>
                <c:pt idx="23">
                  <c:v>0.79156500000000007</c:v>
                </c:pt>
                <c:pt idx="24">
                  <c:v>0.66131399999999996</c:v>
                </c:pt>
                <c:pt idx="25">
                  <c:v>0.59217200000000003</c:v>
                </c:pt>
                <c:pt idx="26">
                  <c:v>0.58315300000000003</c:v>
                </c:pt>
                <c:pt idx="27">
                  <c:v>0.58475500000000002</c:v>
                </c:pt>
                <c:pt idx="28">
                  <c:v>0.58596099999999995</c:v>
                </c:pt>
                <c:pt idx="29">
                  <c:v>0.58755400000000002</c:v>
                </c:pt>
                <c:pt idx="30">
                  <c:v>0.58931999999999995</c:v>
                </c:pt>
                <c:pt idx="31">
                  <c:v>0.59103199999999989</c:v>
                </c:pt>
                <c:pt idx="32">
                  <c:v>0.59302699999999997</c:v>
                </c:pt>
                <c:pt idx="33">
                  <c:v>0.59496300000000002</c:v>
                </c:pt>
                <c:pt idx="34">
                  <c:v>0.59725800000000007</c:v>
                </c:pt>
                <c:pt idx="35">
                  <c:v>0.59997599999999995</c:v>
                </c:pt>
                <c:pt idx="36">
                  <c:v>0.60303200000000012</c:v>
                </c:pt>
                <c:pt idx="37">
                  <c:v>0.60653100000000004</c:v>
                </c:pt>
                <c:pt idx="38">
                  <c:v>0.61007899999999993</c:v>
                </c:pt>
                <c:pt idx="39">
                  <c:v>0.61366600000000004</c:v>
                </c:pt>
                <c:pt idx="40">
                  <c:v>0.61721700000000013</c:v>
                </c:pt>
                <c:pt idx="41">
                  <c:v>0.62087100000000006</c:v>
                </c:pt>
                <c:pt idx="42">
                  <c:v>0.62460400000000005</c:v>
                </c:pt>
                <c:pt idx="43">
                  <c:v>0.62862600000000002</c:v>
                </c:pt>
                <c:pt idx="44">
                  <c:v>0.63271699999999997</c:v>
                </c:pt>
                <c:pt idx="45">
                  <c:v>0.6369689999999999</c:v>
                </c:pt>
                <c:pt idx="46">
                  <c:v>0.64126400000000006</c:v>
                </c:pt>
                <c:pt idx="47">
                  <c:v>0.64544500000000005</c:v>
                </c:pt>
                <c:pt idx="48">
                  <c:v>0.64990099999999995</c:v>
                </c:pt>
                <c:pt idx="49">
                  <c:v>0.654362</c:v>
                </c:pt>
                <c:pt idx="50">
                  <c:v>0.65871200000000008</c:v>
                </c:pt>
              </c:numCache>
            </c:numRef>
          </c:val>
        </c:ser>
        <c:ser>
          <c:idx val="5"/>
          <c:order val="3"/>
          <c:tx>
            <c:strRef>
              <c:f>Sheet1!$A$5</c:f>
              <c:strCache>
                <c:ptCount val="1"/>
                <c:pt idx="0">
                  <c:v>Pipeline</c:v>
                </c:pt>
              </c:strCache>
            </c:strRef>
          </c:tx>
          <c:spPr>
            <a:solidFill>
              <a:srgbClr val="000000"/>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Sheet1!$B$5:$AZ$5</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ser>
          <c:idx val="1"/>
          <c:order val="4"/>
          <c:tx>
            <c:strRef>
              <c:f>Sheet1!$A$6</c:f>
              <c:strCache>
                <c:ptCount val="1"/>
                <c:pt idx="0">
                  <c:v>CNG/LNG</c:v>
                </c:pt>
              </c:strCache>
            </c:strRef>
          </c:tx>
          <c:spPr>
            <a:solidFill>
              <a:srgbClr val="000000"/>
            </a:solidFill>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Sheet1!$B$6:$AZ$6</c:f>
              <c:numCache>
                <c:formatCode>General</c:formatCode>
                <c:ptCount val="51"/>
                <c:pt idx="0">
                  <c:v>2.7810000000000004E-4</c:v>
                </c:pt>
                <c:pt idx="1">
                  <c:v>3.7837699999999995E-4</c:v>
                </c:pt>
                <c:pt idx="2">
                  <c:v>2.1774719999999997E-3</c:v>
                </c:pt>
                <c:pt idx="3">
                  <c:v>2.9400799999999999E-3</c:v>
                </c:pt>
                <c:pt idx="4">
                  <c:v>3.3000029999999993E-3</c:v>
                </c:pt>
                <c:pt idx="5">
                  <c:v>4.7087949999999991E-3</c:v>
                </c:pt>
                <c:pt idx="6">
                  <c:v>6.2308089999999995E-3</c:v>
                </c:pt>
                <c:pt idx="7">
                  <c:v>8.5528559999999993E-3</c:v>
                </c:pt>
                <c:pt idx="8">
                  <c:v>9.6492529999999983E-3</c:v>
                </c:pt>
                <c:pt idx="9">
                  <c:v>1.1947416000000001E-2</c:v>
                </c:pt>
                <c:pt idx="10">
                  <c:v>1.3083552000000002E-2</c:v>
                </c:pt>
                <c:pt idx="11">
                  <c:v>1.4957543999999998E-2</c:v>
                </c:pt>
                <c:pt idx="12">
                  <c:v>1.5323749999999999E-2</c:v>
                </c:pt>
                <c:pt idx="13">
                  <c:v>1.8800859E-2</c:v>
                </c:pt>
                <c:pt idx="14">
                  <c:v>2.1047363999999999E-2</c:v>
                </c:pt>
                <c:pt idx="15">
                  <c:v>2.3524751999999999E-2</c:v>
                </c:pt>
                <c:pt idx="16">
                  <c:v>2.4403692000000005E-2</c:v>
                </c:pt>
                <c:pt idx="17">
                  <c:v>2.5320684999999999E-2</c:v>
                </c:pt>
                <c:pt idx="18">
                  <c:v>2.6683513999999995E-2</c:v>
                </c:pt>
                <c:pt idx="19">
                  <c:v>2.7943549999999998E-2</c:v>
                </c:pt>
                <c:pt idx="20">
                  <c:v>2.9323272000000001E-2</c:v>
                </c:pt>
                <c:pt idx="21">
                  <c:v>3.0633428000000001E-2</c:v>
                </c:pt>
                <c:pt idx="22">
                  <c:v>3.0719249999999997E-2</c:v>
                </c:pt>
                <c:pt idx="23">
                  <c:v>3.45665E-2</c:v>
                </c:pt>
                <c:pt idx="24">
                  <c:v>5.5143999999999999E-2</c:v>
                </c:pt>
                <c:pt idx="25">
                  <c:v>5.6836999999999999E-2</c:v>
                </c:pt>
                <c:pt idx="26">
                  <c:v>5.8264000000000003E-2</c:v>
                </c:pt>
                <c:pt idx="27">
                  <c:v>5.9521999999999999E-2</c:v>
                </c:pt>
                <c:pt idx="28">
                  <c:v>6.1110999999999999E-2</c:v>
                </c:pt>
                <c:pt idx="29">
                  <c:v>6.3077999999999995E-2</c:v>
                </c:pt>
                <c:pt idx="30">
                  <c:v>6.5475000000000005E-2</c:v>
                </c:pt>
                <c:pt idx="31">
                  <c:v>6.8765000000000007E-2</c:v>
                </c:pt>
                <c:pt idx="32">
                  <c:v>7.3900999999999994E-2</c:v>
                </c:pt>
                <c:pt idx="33">
                  <c:v>8.0842999999999998E-2</c:v>
                </c:pt>
                <c:pt idx="34">
                  <c:v>8.9589000000000002E-2</c:v>
                </c:pt>
                <c:pt idx="35">
                  <c:v>9.9831000000000003E-2</c:v>
                </c:pt>
                <c:pt idx="36">
                  <c:v>0.111536</c:v>
                </c:pt>
                <c:pt idx="37">
                  <c:v>0.124482</c:v>
                </c:pt>
                <c:pt idx="38">
                  <c:v>0.13730300000000001</c:v>
                </c:pt>
                <c:pt idx="39">
                  <c:v>0.15104500000000001</c:v>
                </c:pt>
                <c:pt idx="40">
                  <c:v>0.168042</c:v>
                </c:pt>
                <c:pt idx="41">
                  <c:v>0.18557799999999999</c:v>
                </c:pt>
                <c:pt idx="42">
                  <c:v>0.20973900000000001</c:v>
                </c:pt>
                <c:pt idx="43">
                  <c:v>0.23757</c:v>
                </c:pt>
                <c:pt idx="44">
                  <c:v>0.27150999999999997</c:v>
                </c:pt>
                <c:pt idx="45">
                  <c:v>0.31223200000000001</c:v>
                </c:pt>
                <c:pt idx="46">
                  <c:v>0.35967700000000002</c:v>
                </c:pt>
                <c:pt idx="47">
                  <c:v>0.43481599999999998</c:v>
                </c:pt>
                <c:pt idx="48">
                  <c:v>0.52184900000000001</c:v>
                </c:pt>
                <c:pt idx="49">
                  <c:v>0.61510799999999999</c:v>
                </c:pt>
                <c:pt idx="50">
                  <c:v>0.712121</c:v>
                </c:pt>
              </c:numCache>
            </c:numRef>
          </c:val>
        </c:ser>
        <c:ser>
          <c:idx val="3"/>
          <c:order val="5"/>
          <c:tx>
            <c:strRef>
              <c:f>Sheet1!$A$7</c:f>
              <c:strCache>
                <c:ptCount val="1"/>
                <c:pt idx="0">
                  <c:v>E85</c:v>
                </c:pt>
              </c:strCache>
            </c:strRef>
          </c:tx>
          <c:spPr>
            <a:solidFill>
              <a:srgbClr val="BD732A"/>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Sheet1!$B$7:$AZ$7</c:f>
              <c:numCache>
                <c:formatCode>General</c:formatCode>
                <c:ptCount val="5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numCache>
            </c:numRef>
          </c:val>
        </c:ser>
        <c:ser>
          <c:idx val="0"/>
          <c:order val="6"/>
          <c:tx>
            <c:strRef>
              <c:f>Sheet1!$A$8</c:f>
              <c:strCache>
                <c:ptCount val="1"/>
                <c:pt idx="0">
                  <c:v>Jet Fuel</c:v>
                </c:pt>
              </c:strCache>
            </c:strRef>
          </c:tx>
          <c:spPr>
            <a:solidFill>
              <a:srgbClr val="FFC702"/>
            </a:solidFill>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Sheet1!$B$8:$AZ$8</c:f>
              <c:numCache>
                <c:formatCode>General</c:formatCode>
                <c:ptCount val="51"/>
                <c:pt idx="0">
                  <c:v>3.1295099999999998</c:v>
                </c:pt>
                <c:pt idx="1">
                  <c:v>3.0249999999999999</c:v>
                </c:pt>
                <c:pt idx="2">
                  <c:v>3.0013299999999998</c:v>
                </c:pt>
                <c:pt idx="3">
                  <c:v>3.0280100000000001</c:v>
                </c:pt>
                <c:pt idx="4">
                  <c:v>3.1545000000000001</c:v>
                </c:pt>
                <c:pt idx="5">
                  <c:v>2.8669750000000001</c:v>
                </c:pt>
                <c:pt idx="6">
                  <c:v>2.9710529999999999</c:v>
                </c:pt>
                <c:pt idx="7">
                  <c:v>3.0157940000000001</c:v>
                </c:pt>
                <c:pt idx="8">
                  <c:v>3.0807389999999999</c:v>
                </c:pt>
                <c:pt idx="9">
                  <c:v>3.180704</c:v>
                </c:pt>
                <c:pt idx="10">
                  <c:v>3.2859609999999999</c:v>
                </c:pt>
                <c:pt idx="11">
                  <c:v>3.1734399999999998</c:v>
                </c:pt>
                <c:pt idx="12">
                  <c:v>3.0157989999999999</c:v>
                </c:pt>
                <c:pt idx="13">
                  <c:v>2.9727589999999999</c:v>
                </c:pt>
                <c:pt idx="14">
                  <c:v>3.2074509999999998</c:v>
                </c:pt>
                <c:pt idx="15">
                  <c:v>3.2576879999999999</c:v>
                </c:pt>
                <c:pt idx="16">
                  <c:v>3.2446799999999998</c:v>
                </c:pt>
                <c:pt idx="17">
                  <c:v>3.2350400000000001</c:v>
                </c:pt>
                <c:pt idx="18">
                  <c:v>3.089013</c:v>
                </c:pt>
                <c:pt idx="19">
                  <c:v>2.8734869999999999</c:v>
                </c:pt>
                <c:pt idx="20">
                  <c:v>2.9218649999999999</c:v>
                </c:pt>
                <c:pt idx="21">
                  <c:v>2.9504899999999998</c:v>
                </c:pt>
                <c:pt idx="22">
                  <c:v>2.8633250000000001</c:v>
                </c:pt>
                <c:pt idx="23">
                  <c:v>2.798346</c:v>
                </c:pt>
                <c:pt idx="24">
                  <c:v>2.8325239999999998</c:v>
                </c:pt>
                <c:pt idx="25">
                  <c:v>2.8546019999999999</c:v>
                </c:pt>
                <c:pt idx="26">
                  <c:v>2.8712089999999999</c:v>
                </c:pt>
                <c:pt idx="27">
                  <c:v>2.907305</c:v>
                </c:pt>
                <c:pt idx="28">
                  <c:v>2.9416220000000002</c:v>
                </c:pt>
                <c:pt idx="29">
                  <c:v>2.9759250000000002</c:v>
                </c:pt>
                <c:pt idx="30">
                  <c:v>3.01187</c:v>
                </c:pt>
                <c:pt idx="31">
                  <c:v>3.0402870000000002</c:v>
                </c:pt>
                <c:pt idx="32">
                  <c:v>3.073591</c:v>
                </c:pt>
                <c:pt idx="33">
                  <c:v>3.113232</c:v>
                </c:pt>
                <c:pt idx="34">
                  <c:v>3.153769</c:v>
                </c:pt>
                <c:pt idx="35">
                  <c:v>3.1979510000000002</c:v>
                </c:pt>
                <c:pt idx="36">
                  <c:v>3.2419560000000001</c:v>
                </c:pt>
                <c:pt idx="37">
                  <c:v>3.2865769999999999</c:v>
                </c:pt>
                <c:pt idx="38">
                  <c:v>3.3286709999999999</c:v>
                </c:pt>
                <c:pt idx="39">
                  <c:v>3.366206</c:v>
                </c:pt>
                <c:pt idx="40">
                  <c:v>3.4001700000000001</c:v>
                </c:pt>
                <c:pt idx="41">
                  <c:v>3.4315829999999998</c:v>
                </c:pt>
                <c:pt idx="42">
                  <c:v>3.4622139999999999</c:v>
                </c:pt>
                <c:pt idx="43">
                  <c:v>3.4914610000000001</c:v>
                </c:pt>
                <c:pt idx="44">
                  <c:v>3.5190100000000002</c:v>
                </c:pt>
                <c:pt idx="45">
                  <c:v>3.544918</c:v>
                </c:pt>
                <c:pt idx="46">
                  <c:v>3.568927</c:v>
                </c:pt>
                <c:pt idx="47">
                  <c:v>3.5895600000000001</c:v>
                </c:pt>
                <c:pt idx="48">
                  <c:v>3.608644</c:v>
                </c:pt>
                <c:pt idx="49">
                  <c:v>3.6258659999999998</c:v>
                </c:pt>
                <c:pt idx="50">
                  <c:v>3.6414490000000002</c:v>
                </c:pt>
              </c:numCache>
            </c:numRef>
          </c:val>
        </c:ser>
        <c:ser>
          <c:idx val="2"/>
          <c:order val="7"/>
          <c:tx>
            <c:strRef>
              <c:f>Sheet1!$A$9</c:f>
              <c:strCache>
                <c:ptCount val="1"/>
                <c:pt idx="0">
                  <c:v>Distillate</c:v>
                </c:pt>
              </c:strCache>
            </c:strRef>
          </c:tx>
          <c:spPr>
            <a:solidFill>
              <a:srgbClr val="5D9732"/>
            </a:solidFill>
            <a:ln w="25400">
              <a:noFill/>
            </a:ln>
          </c:spPr>
          <c:cat>
            <c:numRef>
              <c:f>Sheet1!$B$1:$AZ$1</c:f>
              <c:numCache>
                <c:formatCode>General</c:formatCode>
                <c:ptCount val="51"/>
                <c:pt idx="0">
                  <c:v>1990</c:v>
                </c:pt>
                <c:pt idx="5">
                  <c:v>1995</c:v>
                </c:pt>
                <c:pt idx="10">
                  <c:v>2000</c:v>
                </c:pt>
                <c:pt idx="15">
                  <c:v>2005</c:v>
                </c:pt>
                <c:pt idx="20">
                  <c:v>2010</c:v>
                </c:pt>
                <c:pt idx="25">
                  <c:v>2015</c:v>
                </c:pt>
                <c:pt idx="30">
                  <c:v>2020</c:v>
                </c:pt>
                <c:pt idx="35">
                  <c:v>2025</c:v>
                </c:pt>
                <c:pt idx="40">
                  <c:v>2030</c:v>
                </c:pt>
                <c:pt idx="45">
                  <c:v>2035</c:v>
                </c:pt>
                <c:pt idx="50">
                  <c:v>2040</c:v>
                </c:pt>
              </c:numCache>
            </c:numRef>
          </c:cat>
          <c:val>
            <c:numRef>
              <c:f>Sheet1!$B$9:$AZ$9</c:f>
              <c:numCache>
                <c:formatCode>General</c:formatCode>
                <c:ptCount val="51"/>
                <c:pt idx="0">
                  <c:v>3.66113</c:v>
                </c:pt>
                <c:pt idx="1">
                  <c:v>3.6006200000000002</c:v>
                </c:pt>
                <c:pt idx="2">
                  <c:v>3.6839209999999998</c:v>
                </c:pt>
                <c:pt idx="3">
                  <c:v>3.79583</c:v>
                </c:pt>
                <c:pt idx="4">
                  <c:v>4.0319909999999997</c:v>
                </c:pt>
                <c:pt idx="5">
                  <c:v>4.1949800000000002</c:v>
                </c:pt>
                <c:pt idx="6">
                  <c:v>4.4693300000000002</c:v>
                </c:pt>
                <c:pt idx="7">
                  <c:v>4.6722700000000001</c:v>
                </c:pt>
                <c:pt idx="8">
                  <c:v>4.8115500000000004</c:v>
                </c:pt>
                <c:pt idx="9">
                  <c:v>5.0010209999999997</c:v>
                </c:pt>
                <c:pt idx="10">
                  <c:v>5.1645300000000001</c:v>
                </c:pt>
                <c:pt idx="11">
                  <c:v>5.2917199999999998</c:v>
                </c:pt>
                <c:pt idx="12">
                  <c:v>5.3923699999999997</c:v>
                </c:pt>
                <c:pt idx="13">
                  <c:v>5.5897100000000002</c:v>
                </c:pt>
                <c:pt idx="14">
                  <c:v>5.9321700000000002</c:v>
                </c:pt>
                <c:pt idx="15">
                  <c:v>6.0755509999999999</c:v>
                </c:pt>
                <c:pt idx="16">
                  <c:v>6.41425</c:v>
                </c:pt>
                <c:pt idx="17">
                  <c:v>6.4568700000000003</c:v>
                </c:pt>
                <c:pt idx="18">
                  <c:v>5.8372299999999999</c:v>
                </c:pt>
                <c:pt idx="19">
                  <c:v>5.5838000000000001</c:v>
                </c:pt>
                <c:pt idx="20">
                  <c:v>5.8764799999999999</c:v>
                </c:pt>
                <c:pt idx="21">
                  <c:v>6.0568799999999996</c:v>
                </c:pt>
                <c:pt idx="22">
                  <c:v>5.79603</c:v>
                </c:pt>
                <c:pt idx="23">
                  <c:v>6.495889</c:v>
                </c:pt>
                <c:pt idx="24">
                  <c:v>6.606077</c:v>
                </c:pt>
                <c:pt idx="25">
                  <c:v>6.9453060000000004</c:v>
                </c:pt>
                <c:pt idx="26">
                  <c:v>7.0260389999999999</c:v>
                </c:pt>
                <c:pt idx="27">
                  <c:v>7.116498</c:v>
                </c:pt>
                <c:pt idx="28">
                  <c:v>7.2141669999999998</c:v>
                </c:pt>
                <c:pt idx="29">
                  <c:v>7.2918880000000001</c:v>
                </c:pt>
                <c:pt idx="30">
                  <c:v>7.3528580000000003</c:v>
                </c:pt>
                <c:pt idx="31">
                  <c:v>7.3835329999999999</c:v>
                </c:pt>
                <c:pt idx="32">
                  <c:v>7.4272479999999996</c:v>
                </c:pt>
                <c:pt idx="33">
                  <c:v>7.4776259999999999</c:v>
                </c:pt>
                <c:pt idx="34">
                  <c:v>7.5368000000000004</c:v>
                </c:pt>
                <c:pt idx="35">
                  <c:v>7.5853739999999998</c:v>
                </c:pt>
                <c:pt idx="36">
                  <c:v>7.6169640000000003</c:v>
                </c:pt>
                <c:pt idx="37">
                  <c:v>7.6516080000000004</c:v>
                </c:pt>
                <c:pt idx="38">
                  <c:v>7.6835659999999999</c:v>
                </c:pt>
                <c:pt idx="39">
                  <c:v>7.7168380000000001</c:v>
                </c:pt>
                <c:pt idx="40">
                  <c:v>7.7599900000000002</c:v>
                </c:pt>
                <c:pt idx="41">
                  <c:v>7.7892970000000004</c:v>
                </c:pt>
                <c:pt idx="42">
                  <c:v>7.8044960000000003</c:v>
                </c:pt>
                <c:pt idx="43">
                  <c:v>7.8375360000000001</c:v>
                </c:pt>
                <c:pt idx="44">
                  <c:v>7.8849429999999998</c:v>
                </c:pt>
                <c:pt idx="45">
                  <c:v>7.9354490000000002</c:v>
                </c:pt>
                <c:pt idx="46">
                  <c:v>7.976445</c:v>
                </c:pt>
                <c:pt idx="47">
                  <c:v>7.9868399999999999</c:v>
                </c:pt>
                <c:pt idx="48">
                  <c:v>7.9963249999999997</c:v>
                </c:pt>
                <c:pt idx="49">
                  <c:v>7.9830160000000001</c:v>
                </c:pt>
                <c:pt idx="50">
                  <c:v>7.968629</c:v>
                </c:pt>
              </c:numCache>
            </c:numRef>
          </c:val>
        </c:ser>
        <c:dLbls>
          <c:showLegendKey val="0"/>
          <c:showVal val="0"/>
          <c:showCatName val="0"/>
          <c:showSerName val="0"/>
          <c:showPercent val="0"/>
          <c:showBubbleSize val="0"/>
        </c:dLbls>
        <c:axId val="164291072"/>
        <c:axId val="85990144"/>
      </c:areaChart>
      <c:catAx>
        <c:axId val="164291072"/>
        <c:scaling>
          <c:orientation val="minMax"/>
        </c:scaling>
        <c:delete val="0"/>
        <c:axPos val="b"/>
        <c:numFmt formatCode="General" sourceLinked="0"/>
        <c:majorTickMark val="out"/>
        <c:minorTickMark val="none"/>
        <c:tickLblPos val="nextTo"/>
        <c:spPr>
          <a:ln w="12248">
            <a:solidFill>
              <a:srgbClr val="000000"/>
            </a:solidFill>
            <a:prstDash val="solid"/>
          </a:ln>
        </c:spPr>
        <c:txPr>
          <a:bodyPr rot="0" vert="horz"/>
          <a:lstStyle/>
          <a:p>
            <a:pPr>
              <a:defRPr sz="1400" b="0" i="0" u="none" strike="noStrike" baseline="0">
                <a:solidFill>
                  <a:srgbClr val="000000"/>
                </a:solidFill>
                <a:latin typeface="Arial"/>
                <a:ea typeface="Arial"/>
                <a:cs typeface="Arial"/>
              </a:defRPr>
            </a:pPr>
            <a:endParaRPr lang="en-US"/>
          </a:p>
        </c:txPr>
        <c:crossAx val="85990144"/>
        <c:crosses val="autoZero"/>
        <c:auto val="1"/>
        <c:lblAlgn val="ctr"/>
        <c:lblOffset val="100"/>
        <c:tickLblSkip val="5"/>
        <c:tickMarkSkip val="5"/>
        <c:noMultiLvlLbl val="0"/>
      </c:catAx>
      <c:valAx>
        <c:axId val="85990144"/>
        <c:scaling>
          <c:orientation val="minMax"/>
          <c:max val="30"/>
          <c:min val="0"/>
        </c:scaling>
        <c:delete val="0"/>
        <c:axPos val="l"/>
        <c:majorGridlines>
          <c:spPr>
            <a:ln w="9525">
              <a:solidFill>
                <a:schemeClr val="bg1">
                  <a:lumMod val="65000"/>
                </a:schemeClr>
              </a:solidFill>
              <a:prstDash val="solid"/>
            </a:ln>
          </c:spPr>
        </c:majorGridlines>
        <c:numFmt formatCode="#,##0" sourceLinked="0"/>
        <c:majorTickMark val="out"/>
        <c:minorTickMark val="none"/>
        <c:tickLblPos val="nextTo"/>
        <c:spPr>
          <a:ln w="9186">
            <a:noFill/>
          </a:ln>
        </c:spPr>
        <c:txPr>
          <a:bodyPr rot="0" vert="horz"/>
          <a:lstStyle/>
          <a:p>
            <a:pPr>
              <a:defRPr sz="1400" b="0" i="0" u="none" strike="noStrike" baseline="0">
                <a:solidFill>
                  <a:srgbClr val="000000"/>
                </a:solidFill>
                <a:latin typeface="Arial"/>
                <a:ea typeface="Arial"/>
                <a:cs typeface="Arial"/>
              </a:defRPr>
            </a:pPr>
            <a:endParaRPr lang="en-US"/>
          </a:p>
        </c:txPr>
        <c:crossAx val="164291072"/>
        <c:crosses val="autoZero"/>
        <c:crossBetween val="midCat"/>
        <c:majorUnit val="5"/>
      </c:valAx>
      <c:spPr>
        <a:noFill/>
        <a:ln w="24495">
          <a:noFill/>
        </a:ln>
      </c:spPr>
    </c:plotArea>
    <c:plotVisOnly val="1"/>
    <c:dispBlanksAs val="zero"/>
    <c:showDLblsOverMax val="0"/>
  </c:chart>
  <c:spPr>
    <a:noFill/>
    <a:ln>
      <a:noFill/>
    </a:ln>
  </c:spPr>
  <c:txPr>
    <a:bodyPr/>
    <a:lstStyle/>
    <a:p>
      <a:pPr>
        <a:defRPr sz="1495" b="1" i="0" u="none" strike="noStrike" baseline="0">
          <a:solidFill>
            <a:srgbClr val="FFFF00"/>
          </a:solidFill>
          <a:latin typeface="Tahoma"/>
          <a:ea typeface="Tahoma"/>
          <a:cs typeface="Tahoma"/>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6.5989847715736072E-2"/>
          <c:w val="0.88262910798122052"/>
          <c:h val="0.80456852791878153"/>
        </c:manualLayout>
      </c:layout>
      <c:areaChart>
        <c:grouping val="stacked"/>
        <c:varyColors val="0"/>
        <c:ser>
          <c:idx val="0"/>
          <c:order val="0"/>
          <c:tx>
            <c:strRef>
              <c:f>Sheet1!$A$2</c:f>
              <c:strCache>
                <c:ptCount val="1"/>
                <c:pt idx="0">
                  <c:v>Alaska</c:v>
                </c:pt>
              </c:strCache>
            </c:strRef>
          </c:tx>
          <c:spPr>
            <a:solidFill>
              <a:srgbClr val="0096D7"/>
            </a:solidFill>
            <a:ln>
              <a:noFill/>
            </a:ln>
          </c:spP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Sheet1!$B$2:$DH$2</c:f>
              <c:numCache>
                <c:formatCode>General</c:formatCode>
                <c:ptCount val="111"/>
                <c:pt idx="0">
                  <c:v>1.774</c:v>
                </c:pt>
                <c:pt idx="1">
                  <c:v>1.798</c:v>
                </c:pt>
                <c:pt idx="2">
                  <c:v>1.7143029999999999</c:v>
                </c:pt>
                <c:pt idx="3">
                  <c:v>1.5840000000000001</c:v>
                </c:pt>
                <c:pt idx="4">
                  <c:v>1.5589999999999999</c:v>
                </c:pt>
                <c:pt idx="5">
                  <c:v>1.4810000000000001</c:v>
                </c:pt>
                <c:pt idx="6">
                  <c:v>1.3921859999999999</c:v>
                </c:pt>
                <c:pt idx="7">
                  <c:v>1.296</c:v>
                </c:pt>
                <c:pt idx="8">
                  <c:v>1.175</c:v>
                </c:pt>
                <c:pt idx="9">
                  <c:v>1.0503</c:v>
                </c:pt>
                <c:pt idx="10">
                  <c:v>0.97034200000000004</c:v>
                </c:pt>
                <c:pt idx="11">
                  <c:v>0.96299999999999997</c:v>
                </c:pt>
                <c:pt idx="12">
                  <c:v>0.98499999999999999</c:v>
                </c:pt>
                <c:pt idx="13">
                  <c:v>0.97399999999999998</c:v>
                </c:pt>
                <c:pt idx="14">
                  <c:v>0.90851099999999996</c:v>
                </c:pt>
                <c:pt idx="15">
                  <c:v>0.86399999999999999</c:v>
                </c:pt>
                <c:pt idx="16">
                  <c:v>0.74099999999999999</c:v>
                </c:pt>
                <c:pt idx="17">
                  <c:v>0.72199999999999998</c:v>
                </c:pt>
                <c:pt idx="18">
                  <c:v>0.68500000000000005</c:v>
                </c:pt>
                <c:pt idx="19">
                  <c:v>0.64600000000000002</c:v>
                </c:pt>
                <c:pt idx="20">
                  <c:v>0.59899999999999998</c:v>
                </c:pt>
                <c:pt idx="21">
                  <c:v>0.56100000000000005</c:v>
                </c:pt>
                <c:pt idx="22">
                  <c:v>0.52700000000000002</c:v>
                </c:pt>
                <c:pt idx="23">
                  <c:v>0.51500000000000001</c:v>
                </c:pt>
                <c:pt idx="24">
                  <c:v>0.49299999999999999</c:v>
                </c:pt>
                <c:pt idx="25">
                  <c:v>0.44990000000000002</c:v>
                </c:pt>
                <c:pt idx="26">
                  <c:v>0.43314599999999998</c:v>
                </c:pt>
                <c:pt idx="27">
                  <c:v>0.44387799999999999</c:v>
                </c:pt>
                <c:pt idx="28">
                  <c:v>0.448571</c:v>
                </c:pt>
                <c:pt idx="29">
                  <c:v>0.43304199999999998</c:v>
                </c:pt>
                <c:pt idx="30">
                  <c:v>0.41838999999999998</c:v>
                </c:pt>
                <c:pt idx="31">
                  <c:v>0.396088</c:v>
                </c:pt>
                <c:pt idx="32">
                  <c:v>0.37515799999999999</c:v>
                </c:pt>
                <c:pt idx="33">
                  <c:v>0.35427599999999998</c:v>
                </c:pt>
                <c:pt idx="34">
                  <c:v>0.33503899999999998</c:v>
                </c:pt>
                <c:pt idx="35">
                  <c:v>0.31729099999999999</c:v>
                </c:pt>
                <c:pt idx="36">
                  <c:v>0.30088999999999999</c:v>
                </c:pt>
                <c:pt idx="37">
                  <c:v>0.28302500000000003</c:v>
                </c:pt>
                <c:pt idx="38">
                  <c:v>0.26642399999999999</c:v>
                </c:pt>
                <c:pt idx="39">
                  <c:v>0.251085</c:v>
                </c:pt>
                <c:pt idx="40">
                  <c:v>0.23689299999999999</c:v>
                </c:pt>
                <c:pt idx="41">
                  <c:v>0.223742</c:v>
                </c:pt>
                <c:pt idx="42">
                  <c:v>0.21154100000000001</c:v>
                </c:pt>
                <c:pt idx="43">
                  <c:v>0.200206</c:v>
                </c:pt>
                <c:pt idx="44">
                  <c:v>0.18966</c:v>
                </c:pt>
                <c:pt idx="45">
                  <c:v>0.17983499999999999</c:v>
                </c:pt>
                <c:pt idx="46">
                  <c:v>0.17067099999999999</c:v>
                </c:pt>
                <c:pt idx="47">
                  <c:v>0.22137100000000001</c:v>
                </c:pt>
                <c:pt idx="48">
                  <c:v>0.29237999999999997</c:v>
                </c:pt>
                <c:pt idx="49">
                  <c:v>0.34414600000000001</c:v>
                </c:pt>
                <c:pt idx="50">
                  <c:v>0.337119</c:v>
                </c:pt>
                <c:pt idx="51">
                  <c:v>0.337119</c:v>
                </c:pt>
                <c:pt idx="52">
                  <c:v>0.51500000000000001</c:v>
                </c:pt>
                <c:pt idx="53">
                  <c:v>0.51500000000000001</c:v>
                </c:pt>
                <c:pt idx="54">
                  <c:v>0.49299999999999999</c:v>
                </c:pt>
                <c:pt idx="55">
                  <c:v>0.44990000000000002</c:v>
                </c:pt>
                <c:pt idx="56">
                  <c:v>0.43314599999999998</c:v>
                </c:pt>
                <c:pt idx="57">
                  <c:v>0.44387799999999999</c:v>
                </c:pt>
                <c:pt idx="58">
                  <c:v>0.448571</c:v>
                </c:pt>
                <c:pt idx="59">
                  <c:v>0.43304199999999998</c:v>
                </c:pt>
                <c:pt idx="60">
                  <c:v>0.41838999999999998</c:v>
                </c:pt>
                <c:pt idx="61">
                  <c:v>0.396088</c:v>
                </c:pt>
                <c:pt idx="62">
                  <c:v>0.37515799999999999</c:v>
                </c:pt>
                <c:pt idx="63">
                  <c:v>0.35427599999999998</c:v>
                </c:pt>
                <c:pt idx="64">
                  <c:v>0.33503899999999998</c:v>
                </c:pt>
                <c:pt idx="65">
                  <c:v>0.31729099999999999</c:v>
                </c:pt>
                <c:pt idx="66">
                  <c:v>0.30088999999999999</c:v>
                </c:pt>
                <c:pt idx="67">
                  <c:v>0.28302500000000003</c:v>
                </c:pt>
                <c:pt idx="68">
                  <c:v>0.26642399999999999</c:v>
                </c:pt>
                <c:pt idx="69">
                  <c:v>0.251085</c:v>
                </c:pt>
                <c:pt idx="70">
                  <c:v>0.23689299999999999</c:v>
                </c:pt>
                <c:pt idx="71">
                  <c:v>0.223742</c:v>
                </c:pt>
                <c:pt idx="72">
                  <c:v>0.21154100000000001</c:v>
                </c:pt>
                <c:pt idx="73">
                  <c:v>0.200206</c:v>
                </c:pt>
                <c:pt idx="74">
                  <c:v>0.18966</c:v>
                </c:pt>
                <c:pt idx="75">
                  <c:v>0.17983499999999999</c:v>
                </c:pt>
                <c:pt idx="76">
                  <c:v>0.17067099999999999</c:v>
                </c:pt>
                <c:pt idx="77">
                  <c:v>0.16211100000000001</c:v>
                </c:pt>
                <c:pt idx="78">
                  <c:v>0.15410599999999999</c:v>
                </c:pt>
                <c:pt idx="79">
                  <c:v>0.14661099999999999</c:v>
                </c:pt>
                <c:pt idx="80">
                  <c:v>0.13958499999999999</c:v>
                </c:pt>
                <c:pt idx="81">
                  <c:v>0.13958499999999999</c:v>
                </c:pt>
                <c:pt idx="82">
                  <c:v>0.51500000000000001</c:v>
                </c:pt>
                <c:pt idx="83">
                  <c:v>0.51500000000000001</c:v>
                </c:pt>
                <c:pt idx="84">
                  <c:v>0.49299999999999999</c:v>
                </c:pt>
                <c:pt idx="85">
                  <c:v>0.44990000000000002</c:v>
                </c:pt>
                <c:pt idx="86">
                  <c:v>0.43314599999999998</c:v>
                </c:pt>
                <c:pt idx="87">
                  <c:v>0.44387799999999999</c:v>
                </c:pt>
                <c:pt idx="88">
                  <c:v>0.448571</c:v>
                </c:pt>
                <c:pt idx="89">
                  <c:v>0.43304199999999998</c:v>
                </c:pt>
                <c:pt idx="90">
                  <c:v>0.41838999999999998</c:v>
                </c:pt>
                <c:pt idx="91">
                  <c:v>0.396088</c:v>
                </c:pt>
                <c:pt idx="92">
                  <c:v>0.37515799999999999</c:v>
                </c:pt>
                <c:pt idx="93">
                  <c:v>0.35427599999999998</c:v>
                </c:pt>
                <c:pt idx="94">
                  <c:v>0.33503899999999998</c:v>
                </c:pt>
                <c:pt idx="95">
                  <c:v>0.31729099999999999</c:v>
                </c:pt>
                <c:pt idx="96">
                  <c:v>0.30088999999999999</c:v>
                </c:pt>
                <c:pt idx="97">
                  <c:v>0.28302500000000003</c:v>
                </c:pt>
                <c:pt idx="98">
                  <c:v>4.4739999999999997E-3</c:v>
                </c:pt>
                <c:pt idx="99">
                  <c:v>4.2859999999999999E-3</c:v>
                </c:pt>
                <c:pt idx="100">
                  <c:v>4.1060000000000003E-3</c:v>
                </c:pt>
                <c:pt idx="101">
                  <c:v>3.934E-3</c:v>
                </c:pt>
                <c:pt idx="102">
                  <c:v>3.7690000000000002E-3</c:v>
                </c:pt>
                <c:pt idx="103">
                  <c:v>3.6099999999999999E-3</c:v>
                </c:pt>
                <c:pt idx="104">
                  <c:v>3.4589999999999998E-3</c:v>
                </c:pt>
                <c:pt idx="105">
                  <c:v>3.3140000000000001E-3</c:v>
                </c:pt>
                <c:pt idx="106">
                  <c:v>3.1740000000000002E-3</c:v>
                </c:pt>
                <c:pt idx="107">
                  <c:v>3.0409999999999999E-3</c:v>
                </c:pt>
                <c:pt idx="108">
                  <c:v>2.9129999999999998E-3</c:v>
                </c:pt>
                <c:pt idx="109">
                  <c:v>2.7910000000000001E-3</c:v>
                </c:pt>
                <c:pt idx="110">
                  <c:v>2.6740000000000002E-3</c:v>
                </c:pt>
              </c:numCache>
            </c:numRef>
          </c:val>
        </c:ser>
        <c:ser>
          <c:idx val="1"/>
          <c:order val="1"/>
          <c:tx>
            <c:strRef>
              <c:f>Sheet1!$A$3</c:f>
              <c:strCache>
                <c:ptCount val="1"/>
                <c:pt idx="0">
                  <c:v>Other onshore</c:v>
                </c:pt>
              </c:strCache>
            </c:strRef>
          </c:tx>
          <c:spPr>
            <a:solidFill>
              <a:srgbClr val="000000"/>
            </a:solidFill>
            <a:ln>
              <a:noFill/>
            </a:ln>
          </c:spP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Sheet1!$B$3:$DH$3</c:f>
              <c:numCache>
                <c:formatCode>General</c:formatCode>
                <c:ptCount val="111"/>
                <c:pt idx="0">
                  <c:v>4.6259990000000002</c:v>
                </c:pt>
                <c:pt idx="1">
                  <c:v>4.5880000000000001</c:v>
                </c:pt>
                <c:pt idx="2">
                  <c:v>4.3829760000000002</c:v>
                </c:pt>
                <c:pt idx="3">
                  <c:v>4.17</c:v>
                </c:pt>
                <c:pt idx="4">
                  <c:v>3.96</c:v>
                </c:pt>
                <c:pt idx="5">
                  <c:v>3.8119999999999998</c:v>
                </c:pt>
                <c:pt idx="6">
                  <c:v>3.7547079999999999</c:v>
                </c:pt>
                <c:pt idx="7">
                  <c:v>3.7519999999999998</c:v>
                </c:pt>
                <c:pt idx="8">
                  <c:v>3.6019999999999999</c:v>
                </c:pt>
                <c:pt idx="9">
                  <c:v>3.2719999999999998</c:v>
                </c:pt>
                <c:pt idx="10">
                  <c:v>2.958126</c:v>
                </c:pt>
                <c:pt idx="11">
                  <c:v>2.8620000000000001</c:v>
                </c:pt>
                <c:pt idx="12">
                  <c:v>2.7749999999999999</c:v>
                </c:pt>
                <c:pt idx="13">
                  <c:v>2.718</c:v>
                </c:pt>
                <c:pt idx="14">
                  <c:v>2.6509900000000002</c:v>
                </c:pt>
                <c:pt idx="15">
                  <c:v>2.601</c:v>
                </c:pt>
                <c:pt idx="16">
                  <c:v>2.605</c:v>
                </c:pt>
                <c:pt idx="17">
                  <c:v>2.5999999999999996</c:v>
                </c:pt>
                <c:pt idx="18">
                  <c:v>2.4299999999999997</c:v>
                </c:pt>
                <c:pt idx="19">
                  <c:v>2.3370000000000002</c:v>
                </c:pt>
                <c:pt idx="20">
                  <c:v>2.3380000000000001</c:v>
                </c:pt>
                <c:pt idx="21">
                  <c:v>2.3489990000000001</c:v>
                </c:pt>
                <c:pt idx="22">
                  <c:v>2.4040010000000001</c:v>
                </c:pt>
                <c:pt idx="23">
                  <c:v>2.4189990000000003</c:v>
                </c:pt>
                <c:pt idx="24">
                  <c:v>2.447263</c:v>
                </c:pt>
                <c:pt idx="25">
                  <c:v>2.4441579999999998</c:v>
                </c:pt>
                <c:pt idx="26">
                  <c:v>2.4304110000000003</c:v>
                </c:pt>
                <c:pt idx="27">
                  <c:v>2.3671889999999998</c:v>
                </c:pt>
                <c:pt idx="28">
                  <c:v>2.381024</c:v>
                </c:pt>
                <c:pt idx="29">
                  <c:v>2.401157</c:v>
                </c:pt>
                <c:pt idx="30">
                  <c:v>2.4309970000000001</c:v>
                </c:pt>
                <c:pt idx="31">
                  <c:v>2.4775130000000001</c:v>
                </c:pt>
                <c:pt idx="32">
                  <c:v>2.5140669999999998</c:v>
                </c:pt>
                <c:pt idx="33">
                  <c:v>2.570144</c:v>
                </c:pt>
                <c:pt idx="34">
                  <c:v>2.6384439999999998</c:v>
                </c:pt>
                <c:pt idx="35">
                  <c:v>2.7021060000000001</c:v>
                </c:pt>
                <c:pt idx="36">
                  <c:v>2.7673969999999999</c:v>
                </c:pt>
                <c:pt idx="37">
                  <c:v>2.8207140000000002</c:v>
                </c:pt>
                <c:pt idx="38">
                  <c:v>2.8360960000000004</c:v>
                </c:pt>
                <c:pt idx="39">
                  <c:v>2.7919350000000001</c:v>
                </c:pt>
                <c:pt idx="40">
                  <c:v>2.7725059999999999</c:v>
                </c:pt>
                <c:pt idx="41">
                  <c:v>2.7379849999999997</c:v>
                </c:pt>
                <c:pt idx="42">
                  <c:v>2.720021</c:v>
                </c:pt>
                <c:pt idx="43">
                  <c:v>2.6972670000000001</c:v>
                </c:pt>
                <c:pt idx="44">
                  <c:v>2.6826999999999996</c:v>
                </c:pt>
                <c:pt idx="45">
                  <c:v>2.6701290000000002</c:v>
                </c:pt>
                <c:pt idx="46">
                  <c:v>2.6700349999999999</c:v>
                </c:pt>
                <c:pt idx="47">
                  <c:v>2.649302</c:v>
                </c:pt>
                <c:pt idx="48">
                  <c:v>2.6395460000000002</c:v>
                </c:pt>
                <c:pt idx="49">
                  <c:v>2.6421969999999999</c:v>
                </c:pt>
                <c:pt idx="50">
                  <c:v>2.6375789999999997</c:v>
                </c:pt>
                <c:pt idx="51">
                  <c:v>2.6375789999999997</c:v>
                </c:pt>
                <c:pt idx="52">
                  <c:v>2.4189990000000003</c:v>
                </c:pt>
                <c:pt idx="53">
                  <c:v>2.4189990000000003</c:v>
                </c:pt>
                <c:pt idx="54">
                  <c:v>2.4430319999999996</c:v>
                </c:pt>
                <c:pt idx="55">
                  <c:v>2.3874179999999998</c:v>
                </c:pt>
                <c:pt idx="56">
                  <c:v>2.3442370000000001</c:v>
                </c:pt>
                <c:pt idx="57">
                  <c:v>2.3030419999999996</c:v>
                </c:pt>
                <c:pt idx="58">
                  <c:v>2.360474</c:v>
                </c:pt>
                <c:pt idx="59">
                  <c:v>2.4020029999999997</c:v>
                </c:pt>
                <c:pt idx="60">
                  <c:v>2.433786</c:v>
                </c:pt>
                <c:pt idx="61">
                  <c:v>2.4791240000000001</c:v>
                </c:pt>
                <c:pt idx="62">
                  <c:v>2.5155919999999998</c:v>
                </c:pt>
                <c:pt idx="63">
                  <c:v>2.5609280000000001</c:v>
                </c:pt>
                <c:pt idx="64">
                  <c:v>2.623122</c:v>
                </c:pt>
                <c:pt idx="65">
                  <c:v>2.6766130000000001</c:v>
                </c:pt>
                <c:pt idx="66">
                  <c:v>2.748828</c:v>
                </c:pt>
                <c:pt idx="67">
                  <c:v>2.8220169999999998</c:v>
                </c:pt>
                <c:pt idx="68">
                  <c:v>2.8277160000000001</c:v>
                </c:pt>
                <c:pt idx="69">
                  <c:v>2.8219479999999999</c:v>
                </c:pt>
                <c:pt idx="70">
                  <c:v>2.7983370000000001</c:v>
                </c:pt>
                <c:pt idx="71">
                  <c:v>2.7644520000000004</c:v>
                </c:pt>
                <c:pt idx="72">
                  <c:v>2.7394540000000003</c:v>
                </c:pt>
                <c:pt idx="73">
                  <c:v>2.709705</c:v>
                </c:pt>
                <c:pt idx="74">
                  <c:v>2.6868069999999999</c:v>
                </c:pt>
                <c:pt idx="75">
                  <c:v>2.6579600000000001</c:v>
                </c:pt>
                <c:pt idx="76">
                  <c:v>2.6298909999999998</c:v>
                </c:pt>
                <c:pt idx="77">
                  <c:v>2.6009800000000003</c:v>
                </c:pt>
                <c:pt idx="78">
                  <c:v>2.559507</c:v>
                </c:pt>
                <c:pt idx="79">
                  <c:v>2.5154900000000002</c:v>
                </c:pt>
                <c:pt idx="80">
                  <c:v>2.4678180000000003</c:v>
                </c:pt>
                <c:pt idx="81">
                  <c:v>2.4678180000000003</c:v>
                </c:pt>
                <c:pt idx="82">
                  <c:v>2.4189990000000003</c:v>
                </c:pt>
                <c:pt idx="83">
                  <c:v>2.4189990000000003</c:v>
                </c:pt>
                <c:pt idx="84">
                  <c:v>2.447263</c:v>
                </c:pt>
                <c:pt idx="85">
                  <c:v>2.4510209999999999</c:v>
                </c:pt>
                <c:pt idx="86">
                  <c:v>2.4178679999999999</c:v>
                </c:pt>
                <c:pt idx="87">
                  <c:v>2.3360469999999998</c:v>
                </c:pt>
                <c:pt idx="88">
                  <c:v>2.3514870000000001</c:v>
                </c:pt>
                <c:pt idx="89">
                  <c:v>2.3588179999999999</c:v>
                </c:pt>
                <c:pt idx="90">
                  <c:v>2.370657</c:v>
                </c:pt>
                <c:pt idx="91">
                  <c:v>2.401691</c:v>
                </c:pt>
                <c:pt idx="92">
                  <c:v>2.4113850000000001</c:v>
                </c:pt>
                <c:pt idx="93">
                  <c:v>2.439851</c:v>
                </c:pt>
                <c:pt idx="94">
                  <c:v>2.4772909999999997</c:v>
                </c:pt>
                <c:pt idx="95">
                  <c:v>2.5162930000000001</c:v>
                </c:pt>
                <c:pt idx="96">
                  <c:v>2.5521389999999999</c:v>
                </c:pt>
                <c:pt idx="97">
                  <c:v>2.5732819999999998</c:v>
                </c:pt>
                <c:pt idx="98">
                  <c:v>2.5265919999999999</c:v>
                </c:pt>
                <c:pt idx="99">
                  <c:v>2.4945029999999999</c:v>
                </c:pt>
                <c:pt idx="100">
                  <c:v>2.4682629999999999</c:v>
                </c:pt>
                <c:pt idx="101">
                  <c:v>2.4346129999999997</c:v>
                </c:pt>
                <c:pt idx="102">
                  <c:v>2.3991790000000002</c:v>
                </c:pt>
                <c:pt idx="103">
                  <c:v>2.362298</c:v>
                </c:pt>
                <c:pt idx="104">
                  <c:v>2.33447</c:v>
                </c:pt>
                <c:pt idx="105">
                  <c:v>2.2946879999999998</c:v>
                </c:pt>
                <c:pt idx="106">
                  <c:v>2.2617669999999999</c:v>
                </c:pt>
                <c:pt idx="107">
                  <c:v>2.2130079999999999</c:v>
                </c:pt>
                <c:pt idx="108">
                  <c:v>2.17401</c:v>
                </c:pt>
                <c:pt idx="109">
                  <c:v>2.1357340000000002</c:v>
                </c:pt>
                <c:pt idx="110">
                  <c:v>2.0938090000000003</c:v>
                </c:pt>
              </c:numCache>
            </c:numRef>
          </c:val>
        </c:ser>
        <c:ser>
          <c:idx val="2"/>
          <c:order val="2"/>
          <c:tx>
            <c:strRef>
              <c:f>Sheet1!$A$4</c:f>
              <c:strCache>
                <c:ptCount val="1"/>
                <c:pt idx="0">
                  <c:v>Offshore</c:v>
                </c:pt>
              </c:strCache>
            </c:strRef>
          </c:tx>
          <c:spPr>
            <a:solidFill>
              <a:srgbClr val="A33340"/>
            </a:solidFill>
            <a:ln>
              <a:noFill/>
            </a:ln>
          </c:spP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Sheet1!$B$4:$DH$4</c:f>
              <c:numCache>
                <c:formatCode>General</c:formatCode>
                <c:ptCount val="111"/>
                <c:pt idx="0">
                  <c:v>0.95399999999999996</c:v>
                </c:pt>
                <c:pt idx="1">
                  <c:v>1.0229999999999999</c:v>
                </c:pt>
                <c:pt idx="2">
                  <c:v>1.0690710000000001</c:v>
                </c:pt>
                <c:pt idx="3">
                  <c:v>1.0900000000000001</c:v>
                </c:pt>
                <c:pt idx="4">
                  <c:v>1.1379999999999999</c:v>
                </c:pt>
                <c:pt idx="5">
                  <c:v>1.2609999999999999</c:v>
                </c:pt>
                <c:pt idx="6">
                  <c:v>1.3143990000000001</c:v>
                </c:pt>
                <c:pt idx="7">
                  <c:v>1.401</c:v>
                </c:pt>
                <c:pt idx="8">
                  <c:v>1.4730000000000001</c:v>
                </c:pt>
                <c:pt idx="9">
                  <c:v>1.5580000000000001</c:v>
                </c:pt>
                <c:pt idx="10">
                  <c:v>1.612582</c:v>
                </c:pt>
                <c:pt idx="11">
                  <c:v>1.7050000000000001</c:v>
                </c:pt>
                <c:pt idx="12">
                  <c:v>1.72</c:v>
                </c:pt>
                <c:pt idx="13">
                  <c:v>1.694</c:v>
                </c:pt>
                <c:pt idx="14">
                  <c:v>1.6085929999999999</c:v>
                </c:pt>
                <c:pt idx="15">
                  <c:v>1.419</c:v>
                </c:pt>
                <c:pt idx="16">
                  <c:v>1.4279999999999999</c:v>
                </c:pt>
                <c:pt idx="17">
                  <c:v>1.411</c:v>
                </c:pt>
                <c:pt idx="18">
                  <c:v>1.286</c:v>
                </c:pt>
                <c:pt idx="19">
                  <c:v>1.6830000000000001</c:v>
                </c:pt>
                <c:pt idx="20">
                  <c:v>1.663</c:v>
                </c:pt>
                <c:pt idx="21">
                  <c:v>1.4279999999999999</c:v>
                </c:pt>
                <c:pt idx="22">
                  <c:v>1.3779999999999999</c:v>
                </c:pt>
                <c:pt idx="23">
                  <c:v>1.3560000000000001</c:v>
                </c:pt>
                <c:pt idx="24">
                  <c:v>1.5029999999999999</c:v>
                </c:pt>
                <c:pt idx="25">
                  <c:v>1.6419999999999999</c:v>
                </c:pt>
                <c:pt idx="26">
                  <c:v>1.745932</c:v>
                </c:pt>
                <c:pt idx="27">
                  <c:v>1.9153039999999999</c:v>
                </c:pt>
                <c:pt idx="28">
                  <c:v>2.0737580000000002</c:v>
                </c:pt>
                <c:pt idx="29">
                  <c:v>2.1848740000000002</c:v>
                </c:pt>
                <c:pt idx="30">
                  <c:v>2.149689</c:v>
                </c:pt>
                <c:pt idx="31">
                  <c:v>2.1092170000000001</c:v>
                </c:pt>
                <c:pt idx="32">
                  <c:v>2.0736569999999999</c:v>
                </c:pt>
                <c:pt idx="33">
                  <c:v>2.0214099999999999</c:v>
                </c:pt>
                <c:pt idx="34">
                  <c:v>2.0043099999999998</c:v>
                </c:pt>
                <c:pt idx="35">
                  <c:v>1.951916</c:v>
                </c:pt>
                <c:pt idx="36">
                  <c:v>1.9518709999999999</c:v>
                </c:pt>
                <c:pt idx="37">
                  <c:v>1.9969730000000001</c:v>
                </c:pt>
                <c:pt idx="38">
                  <c:v>2.0980430000000001</c:v>
                </c:pt>
                <c:pt idx="39">
                  <c:v>2.1560100000000002</c:v>
                </c:pt>
                <c:pt idx="40">
                  <c:v>2.2061839999999999</c:v>
                </c:pt>
                <c:pt idx="41">
                  <c:v>2.201781</c:v>
                </c:pt>
                <c:pt idx="42">
                  <c:v>2.178528</c:v>
                </c:pt>
                <c:pt idx="43">
                  <c:v>2.1572079999999998</c:v>
                </c:pt>
                <c:pt idx="44">
                  <c:v>2.1289349999999998</c:v>
                </c:pt>
                <c:pt idx="45">
                  <c:v>2.1367569999999998</c:v>
                </c:pt>
                <c:pt idx="46">
                  <c:v>2.118554</c:v>
                </c:pt>
                <c:pt idx="47">
                  <c:v>2.0996290000000002</c:v>
                </c:pt>
                <c:pt idx="48">
                  <c:v>2.1205449999999999</c:v>
                </c:pt>
                <c:pt idx="49">
                  <c:v>2.0853320000000002</c:v>
                </c:pt>
                <c:pt idx="50">
                  <c:v>2.165146</c:v>
                </c:pt>
                <c:pt idx="51">
                  <c:v>2.165146</c:v>
                </c:pt>
                <c:pt idx="52">
                  <c:v>1.3560000000000001</c:v>
                </c:pt>
                <c:pt idx="53">
                  <c:v>1.3560000000000001</c:v>
                </c:pt>
                <c:pt idx="54">
                  <c:v>1.5029999999999999</c:v>
                </c:pt>
                <c:pt idx="55">
                  <c:v>1.6419999999999999</c:v>
                </c:pt>
                <c:pt idx="56">
                  <c:v>1.762381</c:v>
                </c:pt>
                <c:pt idx="57">
                  <c:v>1.970926</c:v>
                </c:pt>
                <c:pt idx="58">
                  <c:v>2.20174</c:v>
                </c:pt>
                <c:pt idx="59">
                  <c:v>2.3106589999999998</c:v>
                </c:pt>
                <c:pt idx="60">
                  <c:v>2.3070219999999999</c:v>
                </c:pt>
                <c:pt idx="61">
                  <c:v>2.2808199999999998</c:v>
                </c:pt>
                <c:pt idx="62">
                  <c:v>2.316821</c:v>
                </c:pt>
                <c:pt idx="63">
                  <c:v>2.2784170000000001</c:v>
                </c:pt>
                <c:pt idx="64">
                  <c:v>2.2685379999999999</c:v>
                </c:pt>
                <c:pt idx="65">
                  <c:v>2.2327409999999999</c:v>
                </c:pt>
                <c:pt idx="66">
                  <c:v>2.2046739999999998</c:v>
                </c:pt>
                <c:pt idx="67">
                  <c:v>2.2240489999999999</c:v>
                </c:pt>
                <c:pt idx="68">
                  <c:v>2.2170350000000001</c:v>
                </c:pt>
                <c:pt idx="69">
                  <c:v>2.2972589999999999</c:v>
                </c:pt>
                <c:pt idx="70">
                  <c:v>2.3710399999999998</c:v>
                </c:pt>
                <c:pt idx="71">
                  <c:v>2.3646910000000001</c:v>
                </c:pt>
                <c:pt idx="72">
                  <c:v>2.3489010000000001</c:v>
                </c:pt>
                <c:pt idx="73">
                  <c:v>2.3699370000000002</c:v>
                </c:pt>
                <c:pt idx="74">
                  <c:v>2.3308520000000001</c:v>
                </c:pt>
                <c:pt idx="75">
                  <c:v>2.3271820000000001</c:v>
                </c:pt>
                <c:pt idx="76">
                  <c:v>2.4036490000000001</c:v>
                </c:pt>
                <c:pt idx="77">
                  <c:v>2.378895</c:v>
                </c:pt>
                <c:pt idx="78">
                  <c:v>2.3618260000000002</c:v>
                </c:pt>
                <c:pt idx="79">
                  <c:v>2.4058359999999999</c:v>
                </c:pt>
                <c:pt idx="80">
                  <c:v>2.418269</c:v>
                </c:pt>
                <c:pt idx="81">
                  <c:v>2.418269</c:v>
                </c:pt>
                <c:pt idx="82">
                  <c:v>1.3560000000000001</c:v>
                </c:pt>
                <c:pt idx="83">
                  <c:v>1.3560000000000001</c:v>
                </c:pt>
                <c:pt idx="84">
                  <c:v>1.5029999999999999</c:v>
                </c:pt>
                <c:pt idx="85">
                  <c:v>1.6419999999999999</c:v>
                </c:pt>
                <c:pt idx="86">
                  <c:v>1.745932</c:v>
                </c:pt>
                <c:pt idx="87">
                  <c:v>1.9064749999999999</c:v>
                </c:pt>
                <c:pt idx="88">
                  <c:v>2.0515780000000001</c:v>
                </c:pt>
                <c:pt idx="89">
                  <c:v>2.158128</c:v>
                </c:pt>
                <c:pt idx="90">
                  <c:v>2.1280739999999998</c:v>
                </c:pt>
                <c:pt idx="91">
                  <c:v>2.0256720000000001</c:v>
                </c:pt>
                <c:pt idx="92">
                  <c:v>1.996578</c:v>
                </c:pt>
                <c:pt idx="93">
                  <c:v>1.9385859999999999</c:v>
                </c:pt>
                <c:pt idx="94">
                  <c:v>1.9170579999999999</c:v>
                </c:pt>
                <c:pt idx="95">
                  <c:v>1.8717820000000001</c:v>
                </c:pt>
                <c:pt idx="96">
                  <c:v>1.8361860000000001</c:v>
                </c:pt>
                <c:pt idx="97">
                  <c:v>1.8341130000000001</c:v>
                </c:pt>
                <c:pt idx="98">
                  <c:v>1.8802449999999999</c:v>
                </c:pt>
                <c:pt idx="99">
                  <c:v>1.9852209999999999</c:v>
                </c:pt>
                <c:pt idx="100">
                  <c:v>2.0053179999999999</c:v>
                </c:pt>
                <c:pt idx="101">
                  <c:v>1.9715830000000001</c:v>
                </c:pt>
                <c:pt idx="102">
                  <c:v>1.9338580000000001</c:v>
                </c:pt>
                <c:pt idx="103">
                  <c:v>1.887753</c:v>
                </c:pt>
                <c:pt idx="104">
                  <c:v>1.854614</c:v>
                </c:pt>
                <c:pt idx="105">
                  <c:v>1.869326</c:v>
                </c:pt>
                <c:pt idx="106">
                  <c:v>1.8566959999999999</c:v>
                </c:pt>
                <c:pt idx="107">
                  <c:v>1.867848</c:v>
                </c:pt>
                <c:pt idx="108">
                  <c:v>1.919837</c:v>
                </c:pt>
                <c:pt idx="109">
                  <c:v>1.8937489999999999</c:v>
                </c:pt>
                <c:pt idx="110">
                  <c:v>1.916609</c:v>
                </c:pt>
              </c:numCache>
            </c:numRef>
          </c:val>
        </c:ser>
        <c:ser>
          <c:idx val="3"/>
          <c:order val="3"/>
          <c:tx>
            <c:strRef>
              <c:f>Sheet1!$A$5</c:f>
              <c:strCache>
                <c:ptCount val="1"/>
                <c:pt idx="0">
                  <c:v>Tight oil</c:v>
                </c:pt>
              </c:strCache>
            </c:strRef>
          </c:tx>
          <c:spPr>
            <a:solidFill>
              <a:srgbClr val="5D9732"/>
            </a:solidFill>
            <a:ln>
              <a:noFill/>
            </a:ln>
          </c:spP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Sheet1!$B$5:$DH$5</c:f>
              <c:numCache>
                <c:formatCode>General</c:formatCode>
                <c:ptCount val="111"/>
                <c:pt idx="0">
                  <c:v>4.0000000000000001E-3</c:v>
                </c:pt>
                <c:pt idx="1">
                  <c:v>7.0000000000000001E-3</c:v>
                </c:pt>
                <c:pt idx="2">
                  <c:v>6.0000000000000001E-3</c:v>
                </c:pt>
                <c:pt idx="3">
                  <c:v>5.0000000000000001E-3</c:v>
                </c:pt>
                <c:pt idx="4">
                  <c:v>4.0000000000000001E-3</c:v>
                </c:pt>
                <c:pt idx="5">
                  <c:v>3.0000000000000001E-3</c:v>
                </c:pt>
                <c:pt idx="6">
                  <c:v>2E-3</c:v>
                </c:pt>
                <c:pt idx="7">
                  <c:v>2E-3</c:v>
                </c:pt>
                <c:pt idx="8">
                  <c:v>2E-3</c:v>
                </c:pt>
                <c:pt idx="9">
                  <c:v>1E-3</c:v>
                </c:pt>
                <c:pt idx="10">
                  <c:v>0.28100000000000003</c:v>
                </c:pt>
                <c:pt idx="11">
                  <c:v>0.27200000000000002</c:v>
                </c:pt>
                <c:pt idx="12">
                  <c:v>0.26400000000000001</c:v>
                </c:pt>
                <c:pt idx="13">
                  <c:v>0.26200000000000001</c:v>
                </c:pt>
                <c:pt idx="14">
                  <c:v>0.27300000000000002</c:v>
                </c:pt>
                <c:pt idx="15">
                  <c:v>0.29799999999999999</c:v>
                </c:pt>
                <c:pt idx="16">
                  <c:v>0.315</c:v>
                </c:pt>
                <c:pt idx="17">
                  <c:v>0.34499999999999997</c:v>
                </c:pt>
                <c:pt idx="18">
                  <c:v>0.61199999999999999</c:v>
                </c:pt>
                <c:pt idx="19">
                  <c:v>0.69</c:v>
                </c:pt>
                <c:pt idx="20">
                  <c:v>0.871</c:v>
                </c:pt>
                <c:pt idx="21">
                  <c:v>1.3140000000000001</c:v>
                </c:pt>
                <c:pt idx="22">
                  <c:v>2.1930000000000001</c:v>
                </c:pt>
                <c:pt idx="23">
                  <c:v>3.149</c:v>
                </c:pt>
                <c:pt idx="24">
                  <c:v>4.1887359999999996</c:v>
                </c:pt>
                <c:pt idx="25">
                  <c:v>4.7894550000000002</c:v>
                </c:pt>
                <c:pt idx="26">
                  <c:v>4.942475</c:v>
                </c:pt>
                <c:pt idx="27">
                  <c:v>5.2760590000000001</c:v>
                </c:pt>
                <c:pt idx="28">
                  <c:v>5.4687450000000002</c:v>
                </c:pt>
                <c:pt idx="29">
                  <c:v>5.5600949999999996</c:v>
                </c:pt>
                <c:pt idx="30">
                  <c:v>5.6037879999999998</c:v>
                </c:pt>
                <c:pt idx="31">
                  <c:v>5.5302829999999998</c:v>
                </c:pt>
                <c:pt idx="32">
                  <c:v>5.4809720000000004</c:v>
                </c:pt>
                <c:pt idx="33">
                  <c:v>5.4235280000000001</c:v>
                </c:pt>
                <c:pt idx="34">
                  <c:v>5.3937549999999996</c:v>
                </c:pt>
                <c:pt idx="35">
                  <c:v>5.3076819999999998</c:v>
                </c:pt>
                <c:pt idx="36">
                  <c:v>5.0937060000000001</c:v>
                </c:pt>
                <c:pt idx="37">
                  <c:v>4.9867410000000003</c:v>
                </c:pt>
                <c:pt idx="38">
                  <c:v>4.9367830000000001</c:v>
                </c:pt>
                <c:pt idx="39">
                  <c:v>4.8846160000000003</c:v>
                </c:pt>
                <c:pt idx="40">
                  <c:v>4.8254440000000001</c:v>
                </c:pt>
                <c:pt idx="41">
                  <c:v>4.6257950000000001</c:v>
                </c:pt>
                <c:pt idx="42">
                  <c:v>4.4641000000000002</c:v>
                </c:pt>
                <c:pt idx="43">
                  <c:v>4.3907129999999999</c:v>
                </c:pt>
                <c:pt idx="44">
                  <c:v>4.3806339999999997</c:v>
                </c:pt>
                <c:pt idx="45">
                  <c:v>4.3979629999999998</c:v>
                </c:pt>
                <c:pt idx="46">
                  <c:v>4.3746590000000003</c:v>
                </c:pt>
                <c:pt idx="47">
                  <c:v>4.355086</c:v>
                </c:pt>
                <c:pt idx="48">
                  <c:v>4.3226599999999999</c:v>
                </c:pt>
                <c:pt idx="49">
                  <c:v>4.2990570000000004</c:v>
                </c:pt>
                <c:pt idx="50">
                  <c:v>4.2856160000000001</c:v>
                </c:pt>
                <c:pt idx="51">
                  <c:v>4.2856160000000001</c:v>
                </c:pt>
                <c:pt idx="52">
                  <c:v>3.149</c:v>
                </c:pt>
                <c:pt idx="53">
                  <c:v>3.149</c:v>
                </c:pt>
                <c:pt idx="54">
                  <c:v>4.1929679999999996</c:v>
                </c:pt>
                <c:pt idx="55">
                  <c:v>5.1531099999999999</c:v>
                </c:pt>
                <c:pt idx="56">
                  <c:v>5.4929490000000003</c:v>
                </c:pt>
                <c:pt idx="57">
                  <c:v>5.9178879999999996</c:v>
                </c:pt>
                <c:pt idx="58">
                  <c:v>6.5691170000000003</c:v>
                </c:pt>
                <c:pt idx="59">
                  <c:v>7.1017599999999996</c:v>
                </c:pt>
                <c:pt idx="60">
                  <c:v>7.4466469999999996</c:v>
                </c:pt>
                <c:pt idx="61">
                  <c:v>7.6076180000000004</c:v>
                </c:pt>
                <c:pt idx="62">
                  <c:v>7.8934259999999998</c:v>
                </c:pt>
                <c:pt idx="63">
                  <c:v>8.1518169999999994</c:v>
                </c:pt>
                <c:pt idx="64">
                  <c:v>8.5533619999999999</c:v>
                </c:pt>
                <c:pt idx="65">
                  <c:v>8.9126429999999992</c:v>
                </c:pt>
                <c:pt idx="66">
                  <c:v>9.0545229999999997</c:v>
                </c:pt>
                <c:pt idx="67">
                  <c:v>9.3000070000000008</c:v>
                </c:pt>
                <c:pt idx="68">
                  <c:v>9.5503669999999996</c:v>
                </c:pt>
                <c:pt idx="69">
                  <c:v>9.9027049999999992</c:v>
                </c:pt>
                <c:pt idx="70">
                  <c:v>10.230471</c:v>
                </c:pt>
                <c:pt idx="71">
                  <c:v>10.472885</c:v>
                </c:pt>
                <c:pt idx="72">
                  <c:v>10.693059999999999</c:v>
                </c:pt>
                <c:pt idx="73">
                  <c:v>10.884762</c:v>
                </c:pt>
                <c:pt idx="74">
                  <c:v>11.080588000000001</c:v>
                </c:pt>
                <c:pt idx="75">
                  <c:v>11.243145999999999</c:v>
                </c:pt>
                <c:pt idx="76">
                  <c:v>11.369232</c:v>
                </c:pt>
                <c:pt idx="77">
                  <c:v>11.46421</c:v>
                </c:pt>
                <c:pt idx="78">
                  <c:v>11.51374</c:v>
                </c:pt>
                <c:pt idx="79">
                  <c:v>11.543341</c:v>
                </c:pt>
                <c:pt idx="80">
                  <c:v>11.564401999999999</c:v>
                </c:pt>
                <c:pt idx="81">
                  <c:v>11.564401999999999</c:v>
                </c:pt>
                <c:pt idx="82">
                  <c:v>3.149</c:v>
                </c:pt>
                <c:pt idx="83">
                  <c:v>3.149</c:v>
                </c:pt>
                <c:pt idx="84">
                  <c:v>4.1887359999999996</c:v>
                </c:pt>
                <c:pt idx="85">
                  <c:v>4.6546440000000002</c:v>
                </c:pt>
                <c:pt idx="86">
                  <c:v>4.5892920000000004</c:v>
                </c:pt>
                <c:pt idx="87">
                  <c:v>4.7895979999999998</c:v>
                </c:pt>
                <c:pt idx="88">
                  <c:v>4.9408989999999999</c:v>
                </c:pt>
                <c:pt idx="89">
                  <c:v>5.0075519999999996</c:v>
                </c:pt>
                <c:pt idx="90">
                  <c:v>5.0468109999999999</c:v>
                </c:pt>
                <c:pt idx="91">
                  <c:v>5.0114789999999996</c:v>
                </c:pt>
                <c:pt idx="92">
                  <c:v>4.9695530000000003</c:v>
                </c:pt>
                <c:pt idx="93">
                  <c:v>4.8800059999999998</c:v>
                </c:pt>
                <c:pt idx="94">
                  <c:v>4.8250580000000003</c:v>
                </c:pt>
                <c:pt idx="95">
                  <c:v>4.7811940000000002</c:v>
                </c:pt>
                <c:pt idx="96">
                  <c:v>4.7165999999999997</c:v>
                </c:pt>
                <c:pt idx="97">
                  <c:v>4.5107150000000003</c:v>
                </c:pt>
                <c:pt idx="98">
                  <c:v>4.3864799999999997</c:v>
                </c:pt>
                <c:pt idx="99">
                  <c:v>4.2870559999999998</c:v>
                </c:pt>
                <c:pt idx="100">
                  <c:v>4.2116379999999998</c:v>
                </c:pt>
                <c:pt idx="101">
                  <c:v>4.1258309999999998</c:v>
                </c:pt>
                <c:pt idx="102">
                  <c:v>4.0553220000000003</c:v>
                </c:pt>
                <c:pt idx="103">
                  <c:v>3.9218039999999998</c:v>
                </c:pt>
                <c:pt idx="104">
                  <c:v>3.7372679999999998</c:v>
                </c:pt>
                <c:pt idx="105">
                  <c:v>3.5927630000000002</c:v>
                </c:pt>
                <c:pt idx="106">
                  <c:v>3.451362</c:v>
                </c:pt>
                <c:pt idx="107">
                  <c:v>3.3391280000000001</c:v>
                </c:pt>
                <c:pt idx="108">
                  <c:v>3.2348979999999998</c:v>
                </c:pt>
                <c:pt idx="109">
                  <c:v>3.1508539999999998</c:v>
                </c:pt>
                <c:pt idx="110">
                  <c:v>3.0762450000000001</c:v>
                </c:pt>
              </c:numCache>
            </c:numRef>
          </c:val>
        </c:ser>
        <c:dLbls>
          <c:showLegendKey val="0"/>
          <c:showVal val="0"/>
          <c:showCatName val="0"/>
          <c:showSerName val="0"/>
          <c:showPercent val="0"/>
          <c:showBubbleSize val="0"/>
        </c:dLbls>
        <c:axId val="173530112"/>
        <c:axId val="85985536"/>
      </c:areaChart>
      <c:lineChart>
        <c:grouping val="standard"/>
        <c:varyColors val="0"/>
        <c:ser>
          <c:idx val="4"/>
          <c:order val="4"/>
          <c:tx>
            <c:strRef>
              <c:f>Sheet1!$A$6</c:f>
              <c:strCache>
                <c:ptCount val="1"/>
              </c:strCache>
            </c:strRef>
          </c:tx>
          <c:spPr>
            <a:ln w="38100">
              <a:solidFill>
                <a:srgbClr val="003953"/>
              </a:solidFill>
              <a:prstDash val="sysDash"/>
            </a:ln>
          </c:spPr>
          <c:marker>
            <c:symbol val="none"/>
          </c:marker>
          <c:cat>
            <c:numRef>
              <c:f>Sheet1!$B$1:$DH$1</c:f>
              <c:numCache>
                <c:formatCode>General</c:formatCode>
                <c:ptCount val="111"/>
                <c:pt idx="0">
                  <c:v>1990</c:v>
                </c:pt>
                <c:pt idx="10">
                  <c:v>2000</c:v>
                </c:pt>
                <c:pt idx="20">
                  <c:v>2010</c:v>
                </c:pt>
                <c:pt idx="30">
                  <c:v>2020</c:v>
                </c:pt>
                <c:pt idx="40">
                  <c:v>2030</c:v>
                </c:pt>
                <c:pt idx="50">
                  <c:v>2040</c:v>
                </c:pt>
                <c:pt idx="60">
                  <c:v>2020</c:v>
                </c:pt>
                <c:pt idx="70">
                  <c:v>2030</c:v>
                </c:pt>
                <c:pt idx="80">
                  <c:v>2040</c:v>
                </c:pt>
                <c:pt idx="90">
                  <c:v>2020</c:v>
                </c:pt>
                <c:pt idx="100">
                  <c:v>2030</c:v>
                </c:pt>
                <c:pt idx="110">
                  <c:v>2040</c:v>
                </c:pt>
              </c:numCache>
            </c:numRef>
          </c:cat>
          <c:val>
            <c:numRef>
              <c:f>Sheet1!$B$6:$DH$6</c:f>
              <c:numCache>
                <c:formatCode>General</c:formatCode>
                <c:ptCount val="111"/>
                <c:pt idx="0">
                  <c:v>9.6368489999999998</c:v>
                </c:pt>
                <c:pt idx="1">
                  <c:v>9.6368489999999998</c:v>
                </c:pt>
                <c:pt idx="2">
                  <c:v>9.6368489999999998</c:v>
                </c:pt>
                <c:pt idx="3">
                  <c:v>9.6368489999999998</c:v>
                </c:pt>
                <c:pt idx="4">
                  <c:v>9.6368489999999998</c:v>
                </c:pt>
                <c:pt idx="5">
                  <c:v>9.6368489999999998</c:v>
                </c:pt>
                <c:pt idx="6">
                  <c:v>9.6368489999999998</c:v>
                </c:pt>
                <c:pt idx="7">
                  <c:v>9.6368489999999998</c:v>
                </c:pt>
                <c:pt idx="8">
                  <c:v>9.6368489999999998</c:v>
                </c:pt>
                <c:pt idx="9">
                  <c:v>9.6368489999999998</c:v>
                </c:pt>
                <c:pt idx="10">
                  <c:v>9.6368489999999998</c:v>
                </c:pt>
                <c:pt idx="11">
                  <c:v>9.6368489999999998</c:v>
                </c:pt>
                <c:pt idx="12">
                  <c:v>9.6368489999999998</c:v>
                </c:pt>
                <c:pt idx="13">
                  <c:v>9.6368489999999998</c:v>
                </c:pt>
                <c:pt idx="14">
                  <c:v>9.6368489999999998</c:v>
                </c:pt>
                <c:pt idx="15">
                  <c:v>9.6368489999999998</c:v>
                </c:pt>
                <c:pt idx="16">
                  <c:v>9.6368489999999998</c:v>
                </c:pt>
                <c:pt idx="17">
                  <c:v>9.6368489999999998</c:v>
                </c:pt>
                <c:pt idx="18">
                  <c:v>9.6368489999999998</c:v>
                </c:pt>
                <c:pt idx="19">
                  <c:v>9.6368489999999998</c:v>
                </c:pt>
                <c:pt idx="20">
                  <c:v>9.6368489999999998</c:v>
                </c:pt>
                <c:pt idx="21">
                  <c:v>9.6368489999999998</c:v>
                </c:pt>
                <c:pt idx="22">
                  <c:v>9.6368489999999998</c:v>
                </c:pt>
                <c:pt idx="23">
                  <c:v>9.6368489999999998</c:v>
                </c:pt>
                <c:pt idx="24">
                  <c:v>9.6368489999999998</c:v>
                </c:pt>
                <c:pt idx="25">
                  <c:v>9.6368489999999998</c:v>
                </c:pt>
                <c:pt idx="26">
                  <c:v>9.6368489999999998</c:v>
                </c:pt>
                <c:pt idx="27">
                  <c:v>9.6368489999999998</c:v>
                </c:pt>
                <c:pt idx="28">
                  <c:v>9.6368489999999998</c:v>
                </c:pt>
                <c:pt idx="29">
                  <c:v>9.6368489999999998</c:v>
                </c:pt>
                <c:pt idx="30">
                  <c:v>9.6368489999999998</c:v>
                </c:pt>
                <c:pt idx="31">
                  <c:v>9.6368489999999998</c:v>
                </c:pt>
                <c:pt idx="32">
                  <c:v>9.6368489999999998</c:v>
                </c:pt>
                <c:pt idx="33">
                  <c:v>9.6368489999999998</c:v>
                </c:pt>
                <c:pt idx="34">
                  <c:v>9.6368489999999998</c:v>
                </c:pt>
                <c:pt idx="35">
                  <c:v>9.6368489999999998</c:v>
                </c:pt>
                <c:pt idx="36">
                  <c:v>9.6368489999999998</c:v>
                </c:pt>
                <c:pt idx="37">
                  <c:v>9.6368489999999998</c:v>
                </c:pt>
                <c:pt idx="38">
                  <c:v>9.6368489999999998</c:v>
                </c:pt>
                <c:pt idx="39">
                  <c:v>9.6368489999999998</c:v>
                </c:pt>
                <c:pt idx="40">
                  <c:v>9.6368489999999998</c:v>
                </c:pt>
                <c:pt idx="41">
                  <c:v>9.6368489999999998</c:v>
                </c:pt>
                <c:pt idx="42">
                  <c:v>9.6368489999999998</c:v>
                </c:pt>
                <c:pt idx="43">
                  <c:v>9.6368489999999998</c:v>
                </c:pt>
                <c:pt idx="44">
                  <c:v>9.6368489999999998</c:v>
                </c:pt>
                <c:pt idx="45">
                  <c:v>9.6368489999999998</c:v>
                </c:pt>
                <c:pt idx="46">
                  <c:v>9.6368489999999998</c:v>
                </c:pt>
                <c:pt idx="47">
                  <c:v>9.6368489999999998</c:v>
                </c:pt>
                <c:pt idx="48">
                  <c:v>9.6368489999999998</c:v>
                </c:pt>
                <c:pt idx="49">
                  <c:v>9.6368489999999998</c:v>
                </c:pt>
                <c:pt idx="50">
                  <c:v>9.6368489999999998</c:v>
                </c:pt>
                <c:pt idx="51">
                  <c:v>9.6368489999999998</c:v>
                </c:pt>
                <c:pt idx="52">
                  <c:v>9.6368489999999998</c:v>
                </c:pt>
                <c:pt idx="53">
                  <c:v>9.6368489999999998</c:v>
                </c:pt>
                <c:pt idx="54">
                  <c:v>9.6368489999999998</c:v>
                </c:pt>
                <c:pt idx="55">
                  <c:v>9.6368489999999998</c:v>
                </c:pt>
                <c:pt idx="56">
                  <c:v>9.6368489999999998</c:v>
                </c:pt>
                <c:pt idx="57">
                  <c:v>9.6368489999999998</c:v>
                </c:pt>
                <c:pt idx="58">
                  <c:v>9.6368489999999998</c:v>
                </c:pt>
                <c:pt idx="59">
                  <c:v>9.6368489999999998</c:v>
                </c:pt>
                <c:pt idx="60">
                  <c:v>9.6368489999999998</c:v>
                </c:pt>
                <c:pt idx="61">
                  <c:v>9.6368489999999998</c:v>
                </c:pt>
                <c:pt idx="62">
                  <c:v>9.6368489999999998</c:v>
                </c:pt>
                <c:pt idx="63">
                  <c:v>9.6368489999999998</c:v>
                </c:pt>
                <c:pt idx="64">
                  <c:v>9.6368489999999998</c:v>
                </c:pt>
                <c:pt idx="65">
                  <c:v>9.6368489999999998</c:v>
                </c:pt>
                <c:pt idx="66">
                  <c:v>9.6368489999999998</c:v>
                </c:pt>
                <c:pt idx="67">
                  <c:v>9.6368489999999998</c:v>
                </c:pt>
                <c:pt idx="68">
                  <c:v>9.6368489999999998</c:v>
                </c:pt>
                <c:pt idx="69">
                  <c:v>9.6368489999999998</c:v>
                </c:pt>
                <c:pt idx="70">
                  <c:v>9.6368489999999998</c:v>
                </c:pt>
                <c:pt idx="71">
                  <c:v>9.6368489999999998</c:v>
                </c:pt>
                <c:pt idx="72">
                  <c:v>9.6368489999999998</c:v>
                </c:pt>
                <c:pt idx="73">
                  <c:v>9.6368489999999998</c:v>
                </c:pt>
                <c:pt idx="74">
                  <c:v>9.6368489999999998</c:v>
                </c:pt>
                <c:pt idx="75">
                  <c:v>9.6368489999999998</c:v>
                </c:pt>
                <c:pt idx="76">
                  <c:v>9.6368489999999998</c:v>
                </c:pt>
                <c:pt idx="77">
                  <c:v>9.6368489999999998</c:v>
                </c:pt>
                <c:pt idx="78">
                  <c:v>9.6368489999999998</c:v>
                </c:pt>
                <c:pt idx="79">
                  <c:v>9.6368489999999998</c:v>
                </c:pt>
                <c:pt idx="80">
                  <c:v>9.6368489999999998</c:v>
                </c:pt>
                <c:pt idx="81">
                  <c:v>9.6368489999999998</c:v>
                </c:pt>
                <c:pt idx="82">
                  <c:v>9.6368489999999998</c:v>
                </c:pt>
                <c:pt idx="83">
                  <c:v>9.6368489999999998</c:v>
                </c:pt>
                <c:pt idx="84">
                  <c:v>9.6368489999999998</c:v>
                </c:pt>
                <c:pt idx="85">
                  <c:v>9.6368489999999998</c:v>
                </c:pt>
                <c:pt idx="86">
                  <c:v>9.6368489999999998</c:v>
                </c:pt>
                <c:pt idx="87">
                  <c:v>9.6368489999999998</c:v>
                </c:pt>
                <c:pt idx="88">
                  <c:v>9.6368489999999998</c:v>
                </c:pt>
                <c:pt idx="89">
                  <c:v>9.6368489999999998</c:v>
                </c:pt>
                <c:pt idx="90">
                  <c:v>9.6368489999999998</c:v>
                </c:pt>
                <c:pt idx="91">
                  <c:v>9.6368489999999998</c:v>
                </c:pt>
                <c:pt idx="92">
                  <c:v>9.6368489999999998</c:v>
                </c:pt>
                <c:pt idx="93">
                  <c:v>9.6368489999999998</c:v>
                </c:pt>
                <c:pt idx="94">
                  <c:v>9.6368489999999998</c:v>
                </c:pt>
                <c:pt idx="95">
                  <c:v>9.6368489999999998</c:v>
                </c:pt>
                <c:pt idx="96">
                  <c:v>9.6368489999999998</c:v>
                </c:pt>
                <c:pt idx="97">
                  <c:v>9.6368489999999998</c:v>
                </c:pt>
                <c:pt idx="98">
                  <c:v>9.6368489999999998</c:v>
                </c:pt>
                <c:pt idx="99">
                  <c:v>9.6368489999999998</c:v>
                </c:pt>
                <c:pt idx="100">
                  <c:v>9.6368489999999998</c:v>
                </c:pt>
                <c:pt idx="101">
                  <c:v>9.6368489999999998</c:v>
                </c:pt>
                <c:pt idx="102">
                  <c:v>9.6368489999999998</c:v>
                </c:pt>
                <c:pt idx="103">
                  <c:v>9.6368489999999998</c:v>
                </c:pt>
                <c:pt idx="104">
                  <c:v>9.6368489999999998</c:v>
                </c:pt>
                <c:pt idx="105">
                  <c:v>9.6368489999999998</c:v>
                </c:pt>
                <c:pt idx="106">
                  <c:v>9.6368489999999998</c:v>
                </c:pt>
                <c:pt idx="107">
                  <c:v>9.6368489999999998</c:v>
                </c:pt>
                <c:pt idx="108">
                  <c:v>9.6368489999999998</c:v>
                </c:pt>
                <c:pt idx="109">
                  <c:v>9.6368489999999998</c:v>
                </c:pt>
                <c:pt idx="110">
                  <c:v>9.6368489999999998</c:v>
                </c:pt>
              </c:numCache>
            </c:numRef>
          </c:val>
          <c:smooth val="0"/>
        </c:ser>
        <c:dLbls>
          <c:showLegendKey val="0"/>
          <c:showVal val="0"/>
          <c:showCatName val="0"/>
          <c:showSerName val="0"/>
          <c:showPercent val="0"/>
          <c:showBubbleSize val="0"/>
        </c:dLbls>
        <c:marker val="1"/>
        <c:smooth val="0"/>
        <c:axId val="173530112"/>
        <c:axId val="85985536"/>
      </c:lineChart>
      <c:catAx>
        <c:axId val="173530112"/>
        <c:scaling>
          <c:orientation val="minMax"/>
        </c:scaling>
        <c:delete val="0"/>
        <c:axPos val="b"/>
        <c:numFmt formatCode="General" sourceLinked="0"/>
        <c:majorTickMark val="out"/>
        <c:minorTickMark val="none"/>
        <c:tickLblPos val="nextTo"/>
        <c:spPr>
          <a:ln>
            <a:solidFill>
              <a:schemeClr val="tx1"/>
            </a:solidFill>
          </a:ln>
        </c:spPr>
        <c:txPr>
          <a:bodyPr rot="0" vert="horz"/>
          <a:lstStyle/>
          <a:p>
            <a:pPr>
              <a:defRPr sz="1400"/>
            </a:pPr>
            <a:endParaRPr lang="en-US"/>
          </a:p>
        </c:txPr>
        <c:crossAx val="85985536"/>
        <c:crosses val="autoZero"/>
        <c:auto val="1"/>
        <c:lblAlgn val="ctr"/>
        <c:lblOffset val="100"/>
        <c:tickLblSkip val="5"/>
        <c:tickMarkSkip val="10"/>
        <c:noMultiLvlLbl val="0"/>
      </c:catAx>
      <c:valAx>
        <c:axId val="85985536"/>
        <c:scaling>
          <c:orientation val="minMax"/>
          <c:max val="20"/>
          <c:min val="0"/>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rot="0" vert="horz"/>
          <a:lstStyle/>
          <a:p>
            <a:pPr>
              <a:defRPr sz="1400"/>
            </a:pPr>
            <a:endParaRPr lang="en-US"/>
          </a:p>
        </c:txPr>
        <c:crossAx val="173530112"/>
        <c:crosses val="autoZero"/>
        <c:crossBetween val="midCat"/>
        <c:majorUnit val="5"/>
      </c:valAx>
      <c:spPr>
        <a:noFill/>
        <a:ln w="25400">
          <a:noFill/>
        </a:ln>
      </c:spPr>
    </c:plotArea>
    <c:plotVisOnly val="1"/>
    <c:dispBlanksAs val="gap"/>
    <c:showDLblsOverMax val="0"/>
  </c:chart>
  <c:txPr>
    <a:bodyPr/>
    <a:lstStyle/>
    <a:p>
      <a:pPr>
        <a:defRPr sz="1800"/>
      </a:pPr>
      <a:endParaRPr lang="en-US"/>
    </a:p>
  </c:txPr>
  <c:externalData r:id="rId2">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9248826291079785E-2"/>
          <c:y val="4.1549999732721797E-2"/>
          <c:w val="0.88262910798122052"/>
          <c:h val="0.86854288699298787"/>
        </c:manualLayout>
      </c:layout>
      <c:areaChart>
        <c:grouping val="stacked"/>
        <c:varyColors val="0"/>
        <c:ser>
          <c:idx val="1"/>
          <c:order val="0"/>
          <c:tx>
            <c:strRef>
              <c:f>Sheet1!$A$2</c:f>
              <c:strCache>
                <c:ptCount val="1"/>
                <c:pt idx="0">
                  <c:v>Exports to Canada</c:v>
                </c:pt>
              </c:strCache>
            </c:strRef>
          </c:tx>
          <c:spPr>
            <a:solidFill>
              <a:srgbClr val="675005"/>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Sheet1!$B$2:$CX$2</c:f>
              <c:numCache>
                <c:formatCode>0.00</c:formatCode>
                <c:ptCount val="101"/>
                <c:pt idx="0">
                  <c:v>7.2585999999999998E-2</c:v>
                </c:pt>
                <c:pt idx="1">
                  <c:v>0.166689</c:v>
                </c:pt>
                <c:pt idx="2">
                  <c:v>0.18931500000000001</c:v>
                </c:pt>
                <c:pt idx="3">
                  <c:v>0.27098699999999998</c:v>
                </c:pt>
                <c:pt idx="4">
                  <c:v>0.39458500000000002</c:v>
                </c:pt>
                <c:pt idx="5">
                  <c:v>0.35828100000000002</c:v>
                </c:pt>
                <c:pt idx="6">
                  <c:v>0.34106500000000001</c:v>
                </c:pt>
                <c:pt idx="7">
                  <c:v>0.48219800000000002</c:v>
                </c:pt>
                <c:pt idx="8">
                  <c:v>0.55865100000000001</c:v>
                </c:pt>
                <c:pt idx="9">
                  <c:v>0.700596</c:v>
                </c:pt>
                <c:pt idx="10">
                  <c:v>0.73874499999999999</c:v>
                </c:pt>
                <c:pt idx="11">
                  <c:v>0.93699299999999996</c:v>
                </c:pt>
                <c:pt idx="12">
                  <c:v>0.97072999999999998</c:v>
                </c:pt>
                <c:pt idx="13">
                  <c:v>0.91119399999999995</c:v>
                </c:pt>
                <c:pt idx="14">
                  <c:v>0.76128899999999999</c:v>
                </c:pt>
                <c:pt idx="15">
                  <c:v>0.84828899999999996</c:v>
                </c:pt>
                <c:pt idx="16">
                  <c:v>0.91028900000000001</c:v>
                </c:pt>
                <c:pt idx="17">
                  <c:v>0.93357199999999996</c:v>
                </c:pt>
                <c:pt idx="18">
                  <c:v>0.97940300000000002</c:v>
                </c:pt>
                <c:pt idx="19">
                  <c:v>1.0300910000000001</c:v>
                </c:pt>
                <c:pt idx="20">
                  <c:v>1.0669029999999999</c:v>
                </c:pt>
                <c:pt idx="21">
                  <c:v>1.1055630000000001</c:v>
                </c:pt>
                <c:pt idx="22">
                  <c:v>1.152552</c:v>
                </c:pt>
                <c:pt idx="23">
                  <c:v>1.19564</c:v>
                </c:pt>
                <c:pt idx="24">
                  <c:v>1.229522</c:v>
                </c:pt>
                <c:pt idx="25">
                  <c:v>1.271163</c:v>
                </c:pt>
                <c:pt idx="26">
                  <c:v>1.2762169999999999</c:v>
                </c:pt>
                <c:pt idx="27">
                  <c:v>1.287677</c:v>
                </c:pt>
                <c:pt idx="28">
                  <c:v>1.277441</c:v>
                </c:pt>
                <c:pt idx="29">
                  <c:v>1.2666269999999999</c:v>
                </c:pt>
                <c:pt idx="30">
                  <c:v>1.250866</c:v>
                </c:pt>
                <c:pt idx="31">
                  <c:v>1.2309600000000001</c:v>
                </c:pt>
                <c:pt idx="32">
                  <c:v>1.2229449999999999</c:v>
                </c:pt>
                <c:pt idx="33">
                  <c:v>1.196161</c:v>
                </c:pt>
                <c:pt idx="34">
                  <c:v>1.156404</c:v>
                </c:pt>
                <c:pt idx="35">
                  <c:v>1.1263049999999999</c:v>
                </c:pt>
                <c:pt idx="36">
                  <c:v>1.092622</c:v>
                </c:pt>
                <c:pt idx="37">
                  <c:v>1.0559160000000001</c:v>
                </c:pt>
                <c:pt idx="38">
                  <c:v>1.0244949999999999</c:v>
                </c:pt>
                <c:pt idx="39">
                  <c:v>0.99226899999999996</c:v>
                </c:pt>
                <c:pt idx="40">
                  <c:v>0.929226</c:v>
                </c:pt>
                <c:pt idx="41">
                  <c:v>0.929226</c:v>
                </c:pt>
                <c:pt idx="42">
                  <c:v>0.91119399999999995</c:v>
                </c:pt>
                <c:pt idx="43" formatCode="General">
                  <c:v>0.91119399999999995</c:v>
                </c:pt>
                <c:pt idx="44">
                  <c:v>0.76128899999999999</c:v>
                </c:pt>
                <c:pt idx="45">
                  <c:v>0.84828899999999996</c:v>
                </c:pt>
                <c:pt idx="46">
                  <c:v>0.91028900000000001</c:v>
                </c:pt>
                <c:pt idx="47">
                  <c:v>0.92265299999999995</c:v>
                </c:pt>
                <c:pt idx="48">
                  <c:v>0.97607999999999995</c:v>
                </c:pt>
                <c:pt idx="49">
                  <c:v>1.034565</c:v>
                </c:pt>
                <c:pt idx="50">
                  <c:v>1.0837399999999999</c:v>
                </c:pt>
                <c:pt idx="51">
                  <c:v>1.127926</c:v>
                </c:pt>
                <c:pt idx="52">
                  <c:v>1.173325</c:v>
                </c:pt>
                <c:pt idx="53">
                  <c:v>1.21089</c:v>
                </c:pt>
                <c:pt idx="54">
                  <c:v>1.230232</c:v>
                </c:pt>
                <c:pt idx="55">
                  <c:v>1.2284839999999999</c:v>
                </c:pt>
                <c:pt idx="56">
                  <c:v>1.207417</c:v>
                </c:pt>
                <c:pt idx="57">
                  <c:v>1.1827220000000001</c:v>
                </c:pt>
                <c:pt idx="58">
                  <c:v>1.1353009999999999</c:v>
                </c:pt>
                <c:pt idx="59">
                  <c:v>1.0939570000000001</c:v>
                </c:pt>
                <c:pt idx="60">
                  <c:v>1.0547010000000001</c:v>
                </c:pt>
                <c:pt idx="61">
                  <c:v>1.0110920000000001</c:v>
                </c:pt>
                <c:pt idx="62">
                  <c:v>0.97200600000000004</c:v>
                </c:pt>
                <c:pt idx="63">
                  <c:v>0.91929799999999995</c:v>
                </c:pt>
                <c:pt idx="64">
                  <c:v>0.85916099999999995</c:v>
                </c:pt>
                <c:pt idx="65">
                  <c:v>0.80907399999999996</c:v>
                </c:pt>
                <c:pt idx="66">
                  <c:v>0.75952200000000003</c:v>
                </c:pt>
                <c:pt idx="67">
                  <c:v>0.70971200000000001</c:v>
                </c:pt>
                <c:pt idx="68">
                  <c:v>0.67190700000000003</c:v>
                </c:pt>
                <c:pt idx="69">
                  <c:v>0.64143499999999998</c:v>
                </c:pt>
                <c:pt idx="70">
                  <c:v>0.59648999999999996</c:v>
                </c:pt>
                <c:pt idx="71">
                  <c:v>0.59648999999999996</c:v>
                </c:pt>
                <c:pt idx="72">
                  <c:v>0.91119399999999995</c:v>
                </c:pt>
                <c:pt idx="73" formatCode="General">
                  <c:v>0.91119399999999995</c:v>
                </c:pt>
                <c:pt idx="74" formatCode="General">
                  <c:v>0.76128899999999999</c:v>
                </c:pt>
                <c:pt idx="75" formatCode="General">
                  <c:v>0.84828899999999996</c:v>
                </c:pt>
                <c:pt idx="76" formatCode="General">
                  <c:v>0.91028900000000001</c:v>
                </c:pt>
                <c:pt idx="77" formatCode="General">
                  <c:v>0.92491299999999999</c:v>
                </c:pt>
                <c:pt idx="78" formatCode="General">
                  <c:v>0.97705399999999998</c:v>
                </c:pt>
                <c:pt idx="79" formatCode="General">
                  <c:v>1.037283</c:v>
                </c:pt>
                <c:pt idx="80" formatCode="General">
                  <c:v>1.0940240000000001</c:v>
                </c:pt>
                <c:pt idx="81" formatCode="General">
                  <c:v>1.143005</c:v>
                </c:pt>
                <c:pt idx="82" formatCode="General">
                  <c:v>1.205082</c:v>
                </c:pt>
                <c:pt idx="83" formatCode="General">
                  <c:v>1.254788</c:v>
                </c:pt>
                <c:pt idx="84" formatCode="General">
                  <c:v>1.2896860000000001</c:v>
                </c:pt>
                <c:pt idx="85" formatCode="General">
                  <c:v>1.335707</c:v>
                </c:pt>
                <c:pt idx="86" formatCode="General">
                  <c:v>1.342198</c:v>
                </c:pt>
                <c:pt idx="87" formatCode="General">
                  <c:v>1.3404389999999999</c:v>
                </c:pt>
                <c:pt idx="88" formatCode="General">
                  <c:v>1.32525</c:v>
                </c:pt>
                <c:pt idx="89" formatCode="General">
                  <c:v>1.321224</c:v>
                </c:pt>
                <c:pt idx="90" formatCode="General">
                  <c:v>1.308427</c:v>
                </c:pt>
                <c:pt idx="91" formatCode="General">
                  <c:v>1.2846550000000001</c:v>
                </c:pt>
                <c:pt idx="92" formatCode="General">
                  <c:v>1.2734510000000001</c:v>
                </c:pt>
                <c:pt idx="93" formatCode="General">
                  <c:v>1.2494460000000001</c:v>
                </c:pt>
                <c:pt idx="94" formatCode="General">
                  <c:v>1.2131879999999999</c:v>
                </c:pt>
                <c:pt idx="95" formatCode="General">
                  <c:v>1.1901790000000001</c:v>
                </c:pt>
                <c:pt idx="96" formatCode="General">
                  <c:v>1.1600820000000001</c:v>
                </c:pt>
                <c:pt idx="97" formatCode="General">
                  <c:v>1.1230249999999999</c:v>
                </c:pt>
                <c:pt idx="98" formatCode="General">
                  <c:v>1.0909770000000001</c:v>
                </c:pt>
                <c:pt idx="99" formatCode="General">
                  <c:v>1.0516259999999999</c:v>
                </c:pt>
                <c:pt idx="100" formatCode="General">
                  <c:v>0.98501700000000003</c:v>
                </c:pt>
              </c:numCache>
            </c:numRef>
          </c:val>
        </c:ser>
        <c:ser>
          <c:idx val="2"/>
          <c:order val="1"/>
          <c:tx>
            <c:strRef>
              <c:f>Sheet1!$A$3</c:f>
              <c:strCache>
                <c:ptCount val="1"/>
                <c:pt idx="0">
                  <c:v>Alaska LNG exports</c:v>
                </c:pt>
              </c:strCache>
            </c:strRef>
          </c:tx>
          <c:spPr>
            <a:solidFill>
              <a:srgbClr val="FFC702"/>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Sheet1!$B$3:$CX$3</c:f>
              <c:numCache>
                <c:formatCode>General</c:formatCode>
                <c:ptCount val="101"/>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0.2</c:v>
                </c:pt>
                <c:pt idx="28">
                  <c:v>0.4</c:v>
                </c:pt>
                <c:pt idx="29">
                  <c:v>0.6</c:v>
                </c:pt>
                <c:pt idx="30">
                  <c:v>0.8</c:v>
                </c:pt>
                <c:pt idx="31">
                  <c:v>0.8</c:v>
                </c:pt>
                <c:pt idx="32">
                  <c:v>0.8</c:v>
                </c:pt>
                <c:pt idx="33">
                  <c:v>0.8</c:v>
                </c:pt>
                <c:pt idx="34">
                  <c:v>0.8</c:v>
                </c:pt>
                <c:pt idx="35">
                  <c:v>0.8</c:v>
                </c:pt>
                <c:pt idx="36">
                  <c:v>0.8</c:v>
                </c:pt>
                <c:pt idx="37">
                  <c:v>0.8</c:v>
                </c:pt>
                <c:pt idx="38">
                  <c:v>0.8</c:v>
                </c:pt>
                <c:pt idx="39">
                  <c:v>0.8</c:v>
                </c:pt>
                <c:pt idx="40">
                  <c:v>0.8</c:v>
                </c:pt>
                <c:pt idx="41" formatCode="0.00">
                  <c:v>0.8</c:v>
                </c:pt>
                <c:pt idx="42" formatCode="0.00">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formatCode="0.00">
                  <c:v>0</c:v>
                </c:pt>
                <c:pt idx="72" formatCode="0.00">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numCache>
            </c:numRef>
          </c:val>
        </c:ser>
        <c:ser>
          <c:idx val="0"/>
          <c:order val="2"/>
          <c:tx>
            <c:strRef>
              <c:f>Sheet1!$A$4</c:f>
              <c:strCache>
                <c:ptCount val="1"/>
                <c:pt idx="0">
                  <c:v>Exports to Mexico</c:v>
                </c:pt>
              </c:strCache>
            </c:strRef>
          </c:tx>
          <c:spPr>
            <a:solidFill>
              <a:srgbClr val="A33340"/>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Sheet1!$B$4:$CX$4</c:f>
              <c:numCache>
                <c:formatCode>0.00</c:formatCode>
                <c:ptCount val="101"/>
                <c:pt idx="0">
                  <c:v>0.10552</c:v>
                </c:pt>
                <c:pt idx="1">
                  <c:v>0.14083499999999999</c:v>
                </c:pt>
                <c:pt idx="2">
                  <c:v>0.26348100000000002</c:v>
                </c:pt>
                <c:pt idx="3">
                  <c:v>0.34323500000000001</c:v>
                </c:pt>
                <c:pt idx="4">
                  <c:v>0.39749400000000001</c:v>
                </c:pt>
                <c:pt idx="5">
                  <c:v>0.30522700000000003</c:v>
                </c:pt>
                <c:pt idx="6">
                  <c:v>0.32216</c:v>
                </c:pt>
                <c:pt idx="7">
                  <c:v>0.29186000000000001</c:v>
                </c:pt>
                <c:pt idx="8">
                  <c:v>0.36544900000000002</c:v>
                </c:pt>
                <c:pt idx="9">
                  <c:v>0.33852399999999999</c:v>
                </c:pt>
                <c:pt idx="10">
                  <c:v>0.33345900000000001</c:v>
                </c:pt>
                <c:pt idx="11">
                  <c:v>0.500301</c:v>
                </c:pt>
                <c:pt idx="12">
                  <c:v>0.61995500000000003</c:v>
                </c:pt>
                <c:pt idx="13">
                  <c:v>0.65849599999999997</c:v>
                </c:pt>
                <c:pt idx="14">
                  <c:v>0.76250300000000004</c:v>
                </c:pt>
                <c:pt idx="15">
                  <c:v>0.84951100000000002</c:v>
                </c:pt>
                <c:pt idx="16">
                  <c:v>0.96049099999999998</c:v>
                </c:pt>
                <c:pt idx="17">
                  <c:v>1.028697</c:v>
                </c:pt>
                <c:pt idx="18">
                  <c:v>1.085521</c:v>
                </c:pt>
                <c:pt idx="19">
                  <c:v>1.143942</c:v>
                </c:pt>
                <c:pt idx="20">
                  <c:v>1.2046760000000001</c:v>
                </c:pt>
                <c:pt idx="21">
                  <c:v>1.2154119999999999</c:v>
                </c:pt>
                <c:pt idx="22">
                  <c:v>1.234148</c:v>
                </c:pt>
                <c:pt idx="23">
                  <c:v>1.2605569999999999</c:v>
                </c:pt>
                <c:pt idx="24">
                  <c:v>1.295226</c:v>
                </c:pt>
                <c:pt idx="25">
                  <c:v>1.337334</c:v>
                </c:pt>
                <c:pt idx="26">
                  <c:v>1.39324</c:v>
                </c:pt>
                <c:pt idx="27">
                  <c:v>1.4597910000000001</c:v>
                </c:pt>
                <c:pt idx="28">
                  <c:v>1.5387770000000001</c:v>
                </c:pt>
                <c:pt idx="29">
                  <c:v>1.629626</c:v>
                </c:pt>
                <c:pt idx="30">
                  <c:v>1.7316279999999999</c:v>
                </c:pt>
                <c:pt idx="31">
                  <c:v>1.815639</c:v>
                </c:pt>
                <c:pt idx="32">
                  <c:v>1.90604</c:v>
                </c:pt>
                <c:pt idx="33">
                  <c:v>2.0039210000000001</c:v>
                </c:pt>
                <c:pt idx="34">
                  <c:v>2.1088800000000001</c:v>
                </c:pt>
                <c:pt idx="35">
                  <c:v>2.2211569999999998</c:v>
                </c:pt>
                <c:pt idx="36">
                  <c:v>2.3685170000000002</c:v>
                </c:pt>
                <c:pt idx="37">
                  <c:v>2.5254650000000001</c:v>
                </c:pt>
                <c:pt idx="38">
                  <c:v>2.6896110000000002</c:v>
                </c:pt>
                <c:pt idx="39">
                  <c:v>2.8587820000000002</c:v>
                </c:pt>
                <c:pt idx="40">
                  <c:v>3.0323169999999999</c:v>
                </c:pt>
                <c:pt idx="41">
                  <c:v>3.0323169999999999</c:v>
                </c:pt>
                <c:pt idx="42">
                  <c:v>0.65849599999999997</c:v>
                </c:pt>
                <c:pt idx="43" formatCode="General">
                  <c:v>0.65849599999999997</c:v>
                </c:pt>
                <c:pt idx="44">
                  <c:v>0.76250300000000004</c:v>
                </c:pt>
                <c:pt idx="45">
                  <c:v>0.84951100000000002</c:v>
                </c:pt>
                <c:pt idx="46">
                  <c:v>0.96049099999999998</c:v>
                </c:pt>
                <c:pt idx="47">
                  <c:v>1.0609869999999999</c:v>
                </c:pt>
                <c:pt idx="48">
                  <c:v>1.136231</c:v>
                </c:pt>
                <c:pt idx="49">
                  <c:v>1.2208859999999999</c:v>
                </c:pt>
                <c:pt idx="50">
                  <c:v>1.3146869999999999</c:v>
                </c:pt>
                <c:pt idx="51">
                  <c:v>1.365019</c:v>
                </c:pt>
                <c:pt idx="52">
                  <c:v>1.4253499999999999</c:v>
                </c:pt>
                <c:pt idx="53">
                  <c:v>1.4949920000000001</c:v>
                </c:pt>
                <c:pt idx="54">
                  <c:v>1.5744990000000001</c:v>
                </c:pt>
                <c:pt idx="55">
                  <c:v>1.663931</c:v>
                </c:pt>
                <c:pt idx="56">
                  <c:v>1.7709649999999999</c:v>
                </c:pt>
                <c:pt idx="57">
                  <c:v>1.8901870000000001</c:v>
                </c:pt>
                <c:pt idx="58">
                  <c:v>2.0221239999999998</c:v>
                </c:pt>
                <c:pt idx="59">
                  <c:v>2.1680139999999999</c:v>
                </c:pt>
                <c:pt idx="60">
                  <c:v>2.3276750000000002</c:v>
                </c:pt>
                <c:pt idx="61">
                  <c:v>2.4847459999999999</c:v>
                </c:pt>
                <c:pt idx="62">
                  <c:v>2.654982</c:v>
                </c:pt>
                <c:pt idx="63">
                  <c:v>2.8378040000000002</c:v>
                </c:pt>
                <c:pt idx="64">
                  <c:v>3.0339830000000001</c:v>
                </c:pt>
                <c:pt idx="65">
                  <c:v>3.24308</c:v>
                </c:pt>
                <c:pt idx="66">
                  <c:v>3.4938020000000001</c:v>
                </c:pt>
                <c:pt idx="67">
                  <c:v>3.7604700000000002</c:v>
                </c:pt>
                <c:pt idx="68">
                  <c:v>4.0449999999999999</c:v>
                </c:pt>
                <c:pt idx="69">
                  <c:v>4.3472489999999997</c:v>
                </c:pt>
                <c:pt idx="70">
                  <c:v>4.6686350000000001</c:v>
                </c:pt>
                <c:pt idx="71">
                  <c:v>4.6686350000000001</c:v>
                </c:pt>
                <c:pt idx="72">
                  <c:v>0.65849599999999997</c:v>
                </c:pt>
                <c:pt idx="73" formatCode="General">
                  <c:v>0.65849599999999997</c:v>
                </c:pt>
                <c:pt idx="74" formatCode="General">
                  <c:v>0.76250300000000004</c:v>
                </c:pt>
                <c:pt idx="75" formatCode="General">
                  <c:v>0.84951100000000002</c:v>
                </c:pt>
                <c:pt idx="76" formatCode="General">
                  <c:v>0.96049099999999998</c:v>
                </c:pt>
                <c:pt idx="77" formatCode="General">
                  <c:v>1.0205649999999999</c:v>
                </c:pt>
                <c:pt idx="78" formatCode="General">
                  <c:v>1.0761609999999999</c:v>
                </c:pt>
                <c:pt idx="79" formatCode="General">
                  <c:v>1.1379539999999999</c:v>
                </c:pt>
                <c:pt idx="80" formatCode="General">
                  <c:v>1.207551</c:v>
                </c:pt>
                <c:pt idx="81" formatCode="General">
                  <c:v>1.2288030000000001</c:v>
                </c:pt>
                <c:pt idx="82" formatCode="General">
                  <c:v>1.258734</c:v>
                </c:pt>
                <c:pt idx="83" formatCode="General">
                  <c:v>1.2950269999999999</c:v>
                </c:pt>
                <c:pt idx="84" formatCode="General">
                  <c:v>1.3380339999999999</c:v>
                </c:pt>
                <c:pt idx="85" formatCode="General">
                  <c:v>1.388109</c:v>
                </c:pt>
                <c:pt idx="86" formatCode="General">
                  <c:v>1.4521329999999999</c:v>
                </c:pt>
                <c:pt idx="87" formatCode="General">
                  <c:v>1.5234460000000001</c:v>
                </c:pt>
                <c:pt idx="88" formatCode="General">
                  <c:v>1.6054949999999999</c:v>
                </c:pt>
                <c:pt idx="89" formatCode="General">
                  <c:v>1.7009399999999999</c:v>
                </c:pt>
                <c:pt idx="90" formatCode="General">
                  <c:v>1.809067</c:v>
                </c:pt>
                <c:pt idx="91" formatCode="General">
                  <c:v>1.902795</c:v>
                </c:pt>
                <c:pt idx="92" formatCode="General">
                  <c:v>2.0050690000000002</c:v>
                </c:pt>
                <c:pt idx="93" formatCode="General">
                  <c:v>2.1162990000000002</c:v>
                </c:pt>
                <c:pt idx="94" formatCode="General">
                  <c:v>2.2369599999999998</c:v>
                </c:pt>
                <c:pt idx="95" formatCode="General">
                  <c:v>2.3669600000000002</c:v>
                </c:pt>
                <c:pt idx="96" formatCode="General">
                  <c:v>2.5330059999999999</c:v>
                </c:pt>
                <c:pt idx="97" formatCode="General">
                  <c:v>2.7102900000000001</c:v>
                </c:pt>
                <c:pt idx="98" formatCode="General">
                  <c:v>2.8968419999999999</c:v>
                </c:pt>
                <c:pt idx="99" formatCode="General">
                  <c:v>3.0883889999999998</c:v>
                </c:pt>
                <c:pt idx="100" formatCode="General">
                  <c:v>3.2880820000000002</c:v>
                </c:pt>
              </c:numCache>
            </c:numRef>
          </c:val>
        </c:ser>
        <c:ser>
          <c:idx val="3"/>
          <c:order val="3"/>
          <c:tx>
            <c:strRef>
              <c:f>Sheet1!$A$5</c:f>
              <c:strCache>
                <c:ptCount val="1"/>
                <c:pt idx="0">
                  <c:v>Lower 48 LNG exports</c:v>
                </c:pt>
              </c:strCache>
            </c:strRef>
          </c:tx>
          <c:spPr>
            <a:solidFill>
              <a:srgbClr val="BD732A"/>
            </a:solidFill>
            <a:ln>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Sheet1!$B$5:$CX$5</c:f>
              <c:numCache>
                <c:formatCode>0.00</c:formatCode>
                <c:ptCount val="101"/>
                <c:pt idx="0">
                  <c:v>6.5610000000000002E-2</c:v>
                </c:pt>
                <c:pt idx="1">
                  <c:v>6.5753000000000006E-2</c:v>
                </c:pt>
                <c:pt idx="2">
                  <c:v>6.3438999999999995E-2</c:v>
                </c:pt>
                <c:pt idx="3">
                  <c:v>6.5698000000000006E-2</c:v>
                </c:pt>
                <c:pt idx="4">
                  <c:v>6.2099000000000001E-2</c:v>
                </c:pt>
                <c:pt idx="5">
                  <c:v>6.5124000000000001E-2</c:v>
                </c:pt>
                <c:pt idx="6">
                  <c:v>6.0765E-2</c:v>
                </c:pt>
                <c:pt idx="7">
                  <c:v>4.8396000000000002E-2</c:v>
                </c:pt>
                <c:pt idx="8">
                  <c:v>3.9163999999999997E-2</c:v>
                </c:pt>
                <c:pt idx="9">
                  <c:v>3.3271000000000002E-2</c:v>
                </c:pt>
                <c:pt idx="10">
                  <c:v>6.4585000000000004E-2</c:v>
                </c:pt>
                <c:pt idx="11">
                  <c:v>6.9764999999999994E-2</c:v>
                </c:pt>
                <c:pt idx="12">
                  <c:v>2.8143000000000001E-2</c:v>
                </c:pt>
                <c:pt idx="13">
                  <c:v>2.725E-3</c:v>
                </c:pt>
                <c:pt idx="14">
                  <c:v>1.3402000000000001E-2</c:v>
                </c:pt>
                <c:pt idx="15">
                  <c:v>9.4E-2</c:v>
                </c:pt>
                <c:pt idx="16">
                  <c:v>0.28899999999999998</c:v>
                </c:pt>
                <c:pt idx="17">
                  <c:v>0.753</c:v>
                </c:pt>
                <c:pt idx="18">
                  <c:v>1.113</c:v>
                </c:pt>
                <c:pt idx="19">
                  <c:v>1.583</c:v>
                </c:pt>
                <c:pt idx="20">
                  <c:v>2.141</c:v>
                </c:pt>
                <c:pt idx="21">
                  <c:v>2.4329999999999998</c:v>
                </c:pt>
                <c:pt idx="22">
                  <c:v>2.5529999999999999</c:v>
                </c:pt>
                <c:pt idx="23">
                  <c:v>2.5529999999999999</c:v>
                </c:pt>
                <c:pt idx="24">
                  <c:v>2.5529999999999999</c:v>
                </c:pt>
                <c:pt idx="25">
                  <c:v>2.5529999999999999</c:v>
                </c:pt>
                <c:pt idx="26">
                  <c:v>2.5529999999999999</c:v>
                </c:pt>
                <c:pt idx="27">
                  <c:v>2.5529999999999999</c:v>
                </c:pt>
                <c:pt idx="28">
                  <c:v>2.5529999999999999</c:v>
                </c:pt>
                <c:pt idx="29">
                  <c:v>2.5529999999999999</c:v>
                </c:pt>
                <c:pt idx="30">
                  <c:v>2.5529999999999999</c:v>
                </c:pt>
                <c:pt idx="31">
                  <c:v>2.5529999999999999</c:v>
                </c:pt>
                <c:pt idx="32">
                  <c:v>2.5529999999999999</c:v>
                </c:pt>
                <c:pt idx="33">
                  <c:v>2.5529999999999999</c:v>
                </c:pt>
                <c:pt idx="34">
                  <c:v>2.5529999999999999</c:v>
                </c:pt>
                <c:pt idx="35">
                  <c:v>2.5529999999999999</c:v>
                </c:pt>
                <c:pt idx="36">
                  <c:v>2.5529999999999999</c:v>
                </c:pt>
                <c:pt idx="37">
                  <c:v>2.5529999999999999</c:v>
                </c:pt>
                <c:pt idx="38">
                  <c:v>2.5529999999999999</c:v>
                </c:pt>
                <c:pt idx="39">
                  <c:v>2.5529999999999999</c:v>
                </c:pt>
                <c:pt idx="40">
                  <c:v>2.5529999999999999</c:v>
                </c:pt>
                <c:pt idx="41">
                  <c:v>2.5529999999999999</c:v>
                </c:pt>
                <c:pt idx="42">
                  <c:v>2.725E-3</c:v>
                </c:pt>
                <c:pt idx="43" formatCode="General">
                  <c:v>2.725E-3</c:v>
                </c:pt>
                <c:pt idx="44">
                  <c:v>1.3402000000000001E-2</c:v>
                </c:pt>
                <c:pt idx="45">
                  <c:v>9.4E-2</c:v>
                </c:pt>
                <c:pt idx="46">
                  <c:v>0.28899999999999998</c:v>
                </c:pt>
                <c:pt idx="47">
                  <c:v>0.753</c:v>
                </c:pt>
                <c:pt idx="48">
                  <c:v>1.113</c:v>
                </c:pt>
                <c:pt idx="49">
                  <c:v>1.583</c:v>
                </c:pt>
                <c:pt idx="50">
                  <c:v>2.141</c:v>
                </c:pt>
                <c:pt idx="51">
                  <c:v>2.698</c:v>
                </c:pt>
                <c:pt idx="52">
                  <c:v>3.081</c:v>
                </c:pt>
                <c:pt idx="53">
                  <c:v>3.5176669999999999</c:v>
                </c:pt>
                <c:pt idx="54">
                  <c:v>3.952334</c:v>
                </c:pt>
                <c:pt idx="55">
                  <c:v>4.5209999999999999</c:v>
                </c:pt>
                <c:pt idx="56">
                  <c:v>5.1210000000000004</c:v>
                </c:pt>
                <c:pt idx="57">
                  <c:v>5.7210000000000001</c:v>
                </c:pt>
                <c:pt idx="58">
                  <c:v>6.2543340000000001</c:v>
                </c:pt>
                <c:pt idx="59">
                  <c:v>6.7876669999999999</c:v>
                </c:pt>
                <c:pt idx="60">
                  <c:v>7.3210009999999999</c:v>
                </c:pt>
                <c:pt idx="61">
                  <c:v>7.9210000000000003</c:v>
                </c:pt>
                <c:pt idx="62">
                  <c:v>8.4543339999999993</c:v>
                </c:pt>
                <c:pt idx="63">
                  <c:v>8.9876670000000001</c:v>
                </c:pt>
                <c:pt idx="64">
                  <c:v>9.521001</c:v>
                </c:pt>
                <c:pt idx="65">
                  <c:v>9.9876660000000008</c:v>
                </c:pt>
                <c:pt idx="66">
                  <c:v>10.254333000000001</c:v>
                </c:pt>
                <c:pt idx="67">
                  <c:v>10.321</c:v>
                </c:pt>
                <c:pt idx="68">
                  <c:v>10.321</c:v>
                </c:pt>
                <c:pt idx="69">
                  <c:v>10.321</c:v>
                </c:pt>
                <c:pt idx="70">
                  <c:v>10.321</c:v>
                </c:pt>
                <c:pt idx="71">
                  <c:v>10.321</c:v>
                </c:pt>
                <c:pt idx="72">
                  <c:v>2.725E-3</c:v>
                </c:pt>
                <c:pt idx="73" formatCode="General">
                  <c:v>2.725E-3</c:v>
                </c:pt>
                <c:pt idx="74" formatCode="General">
                  <c:v>1.3402000000000001E-2</c:v>
                </c:pt>
                <c:pt idx="75" formatCode="General">
                  <c:v>9.4E-2</c:v>
                </c:pt>
                <c:pt idx="76" formatCode="General">
                  <c:v>0.28899999999999998</c:v>
                </c:pt>
                <c:pt idx="77" formatCode="General">
                  <c:v>0.753</c:v>
                </c:pt>
                <c:pt idx="78" formatCode="General">
                  <c:v>0.80300000000000005</c:v>
                </c:pt>
                <c:pt idx="79" formatCode="General">
                  <c:v>0.80300000000000005</c:v>
                </c:pt>
                <c:pt idx="80" formatCode="General">
                  <c:v>0.80300000000000005</c:v>
                </c:pt>
                <c:pt idx="81" formatCode="General">
                  <c:v>0.80300000000000005</c:v>
                </c:pt>
                <c:pt idx="82" formatCode="General">
                  <c:v>0.80300000000000005</c:v>
                </c:pt>
                <c:pt idx="83" formatCode="General">
                  <c:v>0.80300000000000005</c:v>
                </c:pt>
                <c:pt idx="84" formatCode="General">
                  <c:v>0.80300000000000005</c:v>
                </c:pt>
                <c:pt idx="85" formatCode="General">
                  <c:v>0.80300000000000005</c:v>
                </c:pt>
                <c:pt idx="86" formatCode="General">
                  <c:v>0.80300000000000005</c:v>
                </c:pt>
                <c:pt idx="87" formatCode="General">
                  <c:v>0.80300000000000005</c:v>
                </c:pt>
                <c:pt idx="88" formatCode="General">
                  <c:v>0.80300000000000005</c:v>
                </c:pt>
                <c:pt idx="89" formatCode="General">
                  <c:v>0.80300000000000005</c:v>
                </c:pt>
                <c:pt idx="90" formatCode="General">
                  <c:v>0.80300000000000005</c:v>
                </c:pt>
                <c:pt idx="91" formatCode="General">
                  <c:v>0.80300000000000005</c:v>
                </c:pt>
                <c:pt idx="92" formatCode="General">
                  <c:v>0.80300000000000005</c:v>
                </c:pt>
                <c:pt idx="93" formatCode="General">
                  <c:v>0.80300000000000005</c:v>
                </c:pt>
                <c:pt idx="94" formatCode="General">
                  <c:v>0.80300000000000005</c:v>
                </c:pt>
                <c:pt idx="95" formatCode="General">
                  <c:v>0.80300000000000005</c:v>
                </c:pt>
                <c:pt idx="96" formatCode="General">
                  <c:v>0.80300000000000005</c:v>
                </c:pt>
                <c:pt idx="97" formatCode="General">
                  <c:v>0.80300000000000005</c:v>
                </c:pt>
                <c:pt idx="98" formatCode="General">
                  <c:v>0.80300000000000005</c:v>
                </c:pt>
                <c:pt idx="99" formatCode="General">
                  <c:v>0.701407</c:v>
                </c:pt>
                <c:pt idx="100" formatCode="General">
                  <c:v>0.65893900000000005</c:v>
                </c:pt>
              </c:numCache>
            </c:numRef>
          </c:val>
        </c:ser>
        <c:dLbls>
          <c:showLegendKey val="0"/>
          <c:showVal val="0"/>
          <c:showCatName val="0"/>
          <c:showSerName val="0"/>
          <c:showPercent val="0"/>
          <c:showBubbleSize val="0"/>
        </c:dLbls>
        <c:axId val="174354944"/>
        <c:axId val="160407552"/>
      </c:areaChart>
      <c:areaChart>
        <c:grouping val="stacked"/>
        <c:varyColors val="0"/>
        <c:ser>
          <c:idx val="4"/>
          <c:order val="4"/>
          <c:tx>
            <c:strRef>
              <c:f>Sheet1!$A$6</c:f>
              <c:strCache>
                <c:ptCount val="1"/>
                <c:pt idx="0">
                  <c:v>   Pipeline Imports from Mexico</c:v>
                </c:pt>
              </c:strCache>
            </c:strRef>
          </c:tx>
          <c:spPr>
            <a:solidFill>
              <a:srgbClr val="5D9732">
                <a:lumMod val="60000"/>
                <a:lumOff val="40000"/>
              </a:srgbClr>
            </a:solidFill>
            <a:ln w="25400">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Sheet1!$B$6:$CX$6</c:f>
              <c:numCache>
                <c:formatCode>0.00</c:formatCode>
                <c:ptCount val="101"/>
                <c:pt idx="0">
                  <c:v>-1.1601E-2</c:v>
                </c:pt>
                <c:pt idx="1">
                  <c:v>-1.0276E-2</c:v>
                </c:pt>
                <c:pt idx="2">
                  <c:v>-1.755E-3</c:v>
                </c:pt>
                <c:pt idx="3">
                  <c:v>0</c:v>
                </c:pt>
                <c:pt idx="4">
                  <c:v>0</c:v>
                </c:pt>
                <c:pt idx="5">
                  <c:v>-9.3200000000000002E-3</c:v>
                </c:pt>
                <c:pt idx="6">
                  <c:v>-1.2749E-2</c:v>
                </c:pt>
                <c:pt idx="7">
                  <c:v>-5.4061999999999999E-2</c:v>
                </c:pt>
                <c:pt idx="8">
                  <c:v>-4.3313999999999998E-2</c:v>
                </c:pt>
                <c:pt idx="9">
                  <c:v>-2.8296000000000002E-2</c:v>
                </c:pt>
                <c:pt idx="10">
                  <c:v>-2.9995000000000001E-2</c:v>
                </c:pt>
                <c:pt idx="11">
                  <c:v>-2.6719999999999999E-3</c:v>
                </c:pt>
                <c:pt idx="12">
                  <c:v>-3.1399999999999999E-4</c:v>
                </c:pt>
                <c:pt idx="13">
                  <c:v>-1.0690000000000001E-3</c:v>
                </c:pt>
                <c:pt idx="14">
                  <c:v>-1.4649999999999999E-3</c:v>
                </c:pt>
                <c:pt idx="15">
                  <c:v>-1E-3</c:v>
                </c:pt>
                <c:pt idx="16">
                  <c:v>-1E-3</c:v>
                </c:pt>
                <c:pt idx="17">
                  <c:v>-2.9999999999999997E-4</c:v>
                </c:pt>
                <c:pt idx="18">
                  <c:v>-2.9999999999999997E-4</c:v>
                </c:pt>
                <c:pt idx="19">
                  <c:v>-2.9999999999999997E-4</c:v>
                </c:pt>
                <c:pt idx="20">
                  <c:v>-2.9999999999999997E-4</c:v>
                </c:pt>
                <c:pt idx="21">
                  <c:v>-2.9999999999999997E-4</c:v>
                </c:pt>
                <c:pt idx="22">
                  <c:v>-2.9999999999999997E-4</c:v>
                </c:pt>
                <c:pt idx="23">
                  <c:v>-2.9999999999999997E-4</c:v>
                </c:pt>
                <c:pt idx="24">
                  <c:v>-2.9999999999999997E-4</c:v>
                </c:pt>
                <c:pt idx="25">
                  <c:v>-2.9999999999999997E-4</c:v>
                </c:pt>
                <c:pt idx="26">
                  <c:v>-2.9999999999999997E-4</c:v>
                </c:pt>
                <c:pt idx="27">
                  <c:v>-2.9999999999999997E-4</c:v>
                </c:pt>
                <c:pt idx="28">
                  <c:v>-2.9999999999999997E-4</c:v>
                </c:pt>
                <c:pt idx="29">
                  <c:v>-2.9999999999999997E-4</c:v>
                </c:pt>
                <c:pt idx="30">
                  <c:v>-2.9999999999999997E-4</c:v>
                </c:pt>
                <c:pt idx="31">
                  <c:v>-2.9999999999999997E-4</c:v>
                </c:pt>
                <c:pt idx="32">
                  <c:v>-2.9999999999999997E-4</c:v>
                </c:pt>
                <c:pt idx="33">
                  <c:v>-2.9999999999999997E-4</c:v>
                </c:pt>
                <c:pt idx="34">
                  <c:v>-2.9999999999999997E-4</c:v>
                </c:pt>
                <c:pt idx="35">
                  <c:v>-2.9999999999999997E-4</c:v>
                </c:pt>
                <c:pt idx="36">
                  <c:v>-2.9999999999999997E-4</c:v>
                </c:pt>
                <c:pt idx="37">
                  <c:v>-2.9999999999999997E-4</c:v>
                </c:pt>
                <c:pt idx="38">
                  <c:v>-2.9999999999999997E-4</c:v>
                </c:pt>
                <c:pt idx="39">
                  <c:v>-2.9999999999999997E-4</c:v>
                </c:pt>
                <c:pt idx="40">
                  <c:v>-2.9999999999999997E-4</c:v>
                </c:pt>
                <c:pt idx="41">
                  <c:v>-2.9999999999999997E-4</c:v>
                </c:pt>
                <c:pt idx="42">
                  <c:v>-1.0690000000000001E-3</c:v>
                </c:pt>
                <c:pt idx="43" formatCode="General">
                  <c:v>-1.0690000000000001E-3</c:v>
                </c:pt>
                <c:pt idx="44">
                  <c:v>-1.4649999999999999E-3</c:v>
                </c:pt>
                <c:pt idx="45">
                  <c:v>-1E-3</c:v>
                </c:pt>
                <c:pt idx="46">
                  <c:v>-1E-3</c:v>
                </c:pt>
                <c:pt idx="47">
                  <c:v>-2.9999999999999997E-4</c:v>
                </c:pt>
                <c:pt idx="48">
                  <c:v>-2.9999999999999997E-4</c:v>
                </c:pt>
                <c:pt idx="49">
                  <c:v>-2.9999999999999997E-4</c:v>
                </c:pt>
                <c:pt idx="50">
                  <c:v>-2.9999999999999997E-4</c:v>
                </c:pt>
                <c:pt idx="51">
                  <c:v>-2.9999999999999997E-4</c:v>
                </c:pt>
                <c:pt idx="52">
                  <c:v>-2.9999999999999997E-4</c:v>
                </c:pt>
                <c:pt idx="53">
                  <c:v>-2.9999999999999997E-4</c:v>
                </c:pt>
                <c:pt idx="54">
                  <c:v>-2.9999999999999997E-4</c:v>
                </c:pt>
                <c:pt idx="55">
                  <c:v>-2.9999999999999997E-4</c:v>
                </c:pt>
                <c:pt idx="56">
                  <c:v>-2.9999999999999997E-4</c:v>
                </c:pt>
                <c:pt idx="57">
                  <c:v>-2.9999999999999997E-4</c:v>
                </c:pt>
                <c:pt idx="58">
                  <c:v>-2.9999999999999997E-4</c:v>
                </c:pt>
                <c:pt idx="59">
                  <c:v>-2.9999999999999997E-4</c:v>
                </c:pt>
                <c:pt idx="60">
                  <c:v>-2.9999999999999997E-4</c:v>
                </c:pt>
                <c:pt idx="61">
                  <c:v>-2.9999999999999997E-4</c:v>
                </c:pt>
                <c:pt idx="62">
                  <c:v>-2.9999999999999997E-4</c:v>
                </c:pt>
                <c:pt idx="63">
                  <c:v>-2.9999999999999997E-4</c:v>
                </c:pt>
                <c:pt idx="64">
                  <c:v>-2.9999999999999997E-4</c:v>
                </c:pt>
                <c:pt idx="65">
                  <c:v>-2.9999999999999997E-4</c:v>
                </c:pt>
                <c:pt idx="66">
                  <c:v>-2.9999999999999997E-4</c:v>
                </c:pt>
                <c:pt idx="67">
                  <c:v>-2.9999999999999997E-4</c:v>
                </c:pt>
                <c:pt idx="68">
                  <c:v>-2.9999999999999997E-4</c:v>
                </c:pt>
                <c:pt idx="69">
                  <c:v>-2.9999999999999997E-4</c:v>
                </c:pt>
                <c:pt idx="70">
                  <c:v>-2.9999999999999997E-4</c:v>
                </c:pt>
                <c:pt idx="71">
                  <c:v>-2.9999999999999997E-4</c:v>
                </c:pt>
                <c:pt idx="72">
                  <c:v>-1.0690000000000001E-3</c:v>
                </c:pt>
                <c:pt idx="73" formatCode="General">
                  <c:v>-1.0690000000000001E-3</c:v>
                </c:pt>
                <c:pt idx="74" formatCode="General">
                  <c:v>-1.4649999999999999E-3</c:v>
                </c:pt>
                <c:pt idx="75" formatCode="General">
                  <c:v>-1E-3</c:v>
                </c:pt>
                <c:pt idx="76" formatCode="General">
                  <c:v>-1E-3</c:v>
                </c:pt>
                <c:pt idx="77" formatCode="General">
                  <c:v>-2.9999999999999997E-4</c:v>
                </c:pt>
                <c:pt idx="78" formatCode="General">
                  <c:v>-2.9999999999999997E-4</c:v>
                </c:pt>
                <c:pt idx="79" formatCode="General">
                  <c:v>-2.9999999999999997E-4</c:v>
                </c:pt>
                <c:pt idx="80" formatCode="General">
                  <c:v>-2.9999999999999997E-4</c:v>
                </c:pt>
                <c:pt idx="81" formatCode="General">
                  <c:v>-2.9999999999999997E-4</c:v>
                </c:pt>
                <c:pt idx="82" formatCode="General">
                  <c:v>-2.9999999999999997E-4</c:v>
                </c:pt>
                <c:pt idx="83" formatCode="General">
                  <c:v>-2.9999999999999997E-4</c:v>
                </c:pt>
                <c:pt idx="84" formatCode="General">
                  <c:v>-1.1900000000000001E-3</c:v>
                </c:pt>
                <c:pt idx="85" formatCode="General">
                  <c:v>-7.8930000000000007E-3</c:v>
                </c:pt>
                <c:pt idx="86" formatCode="General">
                  <c:v>-1.7773000000000001E-2</c:v>
                </c:pt>
                <c:pt idx="87" formatCode="General">
                  <c:v>-1.2914999999999999E-2</c:v>
                </c:pt>
                <c:pt idx="88" formatCode="General">
                  <c:v>-6.4469999999999996E-3</c:v>
                </c:pt>
                <c:pt idx="89" formatCode="General">
                  <c:v>-2.9999999999999997E-4</c:v>
                </c:pt>
                <c:pt idx="90" formatCode="General">
                  <c:v>-2.9999999999999997E-4</c:v>
                </c:pt>
                <c:pt idx="91" formatCode="General">
                  <c:v>-2.9999999999999997E-4</c:v>
                </c:pt>
                <c:pt idx="92" formatCode="General">
                  <c:v>-2.9999999999999997E-4</c:v>
                </c:pt>
                <c:pt idx="93" formatCode="General">
                  <c:v>-2.9999999999999997E-4</c:v>
                </c:pt>
                <c:pt idx="94" formatCode="General">
                  <c:v>-2.9999999999999997E-4</c:v>
                </c:pt>
                <c:pt idx="95" formatCode="General">
                  <c:v>-2.9999999999999997E-4</c:v>
                </c:pt>
                <c:pt idx="96" formatCode="General">
                  <c:v>-2.9999999999999997E-4</c:v>
                </c:pt>
                <c:pt idx="97" formatCode="General">
                  <c:v>-2.9999999999999997E-4</c:v>
                </c:pt>
                <c:pt idx="98" formatCode="General">
                  <c:v>-2.9999999999999997E-4</c:v>
                </c:pt>
                <c:pt idx="99" formatCode="General">
                  <c:v>-2.9999999999999997E-4</c:v>
                </c:pt>
                <c:pt idx="100" formatCode="General">
                  <c:v>-2.9999999999999997E-4</c:v>
                </c:pt>
              </c:numCache>
            </c:numRef>
          </c:val>
        </c:ser>
        <c:ser>
          <c:idx val="5"/>
          <c:order val="5"/>
          <c:tx>
            <c:strRef>
              <c:f>Sheet1!$A$7</c:f>
              <c:strCache>
                <c:ptCount val="1"/>
                <c:pt idx="0">
                  <c:v>   Liquefied Natural Gas Imports</c:v>
                </c:pt>
              </c:strCache>
            </c:strRef>
          </c:tx>
          <c:spPr>
            <a:solidFill>
              <a:srgbClr val="003953"/>
            </a:solidFill>
            <a:ln w="25400">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Sheet1!$B$7:$CX$7</c:f>
              <c:numCache>
                <c:formatCode>0.00</c:formatCode>
                <c:ptCount val="101"/>
                <c:pt idx="0">
                  <c:v>-0.22603400000000001</c:v>
                </c:pt>
                <c:pt idx="1">
                  <c:v>-0.23812700000000001</c:v>
                </c:pt>
                <c:pt idx="2">
                  <c:v>-0.22872899999999999</c:v>
                </c:pt>
                <c:pt idx="3">
                  <c:v>-0.50651900000000005</c:v>
                </c:pt>
                <c:pt idx="4">
                  <c:v>-0.65201500000000001</c:v>
                </c:pt>
                <c:pt idx="5">
                  <c:v>-0.63126099999999996</c:v>
                </c:pt>
                <c:pt idx="6">
                  <c:v>-0.58353699999999997</c:v>
                </c:pt>
                <c:pt idx="7">
                  <c:v>-0.77081200000000005</c:v>
                </c:pt>
                <c:pt idx="8">
                  <c:v>-0.35169699999999998</c:v>
                </c:pt>
                <c:pt idx="9">
                  <c:v>-0.451957</c:v>
                </c:pt>
                <c:pt idx="10">
                  <c:v>-0.43100899999999998</c:v>
                </c:pt>
                <c:pt idx="11">
                  <c:v>-0.348939</c:v>
                </c:pt>
                <c:pt idx="12">
                  <c:v>-0.174648</c:v>
                </c:pt>
                <c:pt idx="13">
                  <c:v>-9.6310000000000007E-2</c:v>
                </c:pt>
                <c:pt idx="14">
                  <c:v>-6.1539999999999997E-2</c:v>
                </c:pt>
                <c:pt idx="15">
                  <c:v>-6.225E-2</c:v>
                </c:pt>
                <c:pt idx="16">
                  <c:v>-5.6009999999999997E-2</c:v>
                </c:pt>
                <c:pt idx="17">
                  <c:v>-6.0505000000000003E-2</c:v>
                </c:pt>
                <c:pt idx="18">
                  <c:v>-6.5000000000000002E-2</c:v>
                </c:pt>
                <c:pt idx="19">
                  <c:v>-6.5000000000000002E-2</c:v>
                </c:pt>
                <c:pt idx="20">
                  <c:v>-6.5000000000000002E-2</c:v>
                </c:pt>
                <c:pt idx="21">
                  <c:v>-6.5000000000000002E-2</c:v>
                </c:pt>
                <c:pt idx="22">
                  <c:v>-6.5000000000000002E-2</c:v>
                </c:pt>
                <c:pt idx="23">
                  <c:v>-6.5000000000000002E-2</c:v>
                </c:pt>
                <c:pt idx="24">
                  <c:v>-6.5000000000000002E-2</c:v>
                </c:pt>
                <c:pt idx="25">
                  <c:v>-6.5000000000000002E-2</c:v>
                </c:pt>
                <c:pt idx="26">
                  <c:v>-6.5000000000000002E-2</c:v>
                </c:pt>
                <c:pt idx="27">
                  <c:v>-6.5000000000000002E-2</c:v>
                </c:pt>
                <c:pt idx="28">
                  <c:v>-6.5000000000000002E-2</c:v>
                </c:pt>
                <c:pt idx="29">
                  <c:v>-6.5000000000000002E-2</c:v>
                </c:pt>
                <c:pt idx="30">
                  <c:v>-6.5000000000000002E-2</c:v>
                </c:pt>
                <c:pt idx="31">
                  <c:v>-6.5000000000000002E-2</c:v>
                </c:pt>
                <c:pt idx="32">
                  <c:v>-6.5000000000000002E-2</c:v>
                </c:pt>
                <c:pt idx="33">
                  <c:v>-6.5000000000000002E-2</c:v>
                </c:pt>
                <c:pt idx="34">
                  <c:v>-6.5000000000000002E-2</c:v>
                </c:pt>
                <c:pt idx="35">
                  <c:v>-6.5000000000000002E-2</c:v>
                </c:pt>
                <c:pt idx="36">
                  <c:v>-6.5000000000000002E-2</c:v>
                </c:pt>
                <c:pt idx="37">
                  <c:v>-6.5000000000000002E-2</c:v>
                </c:pt>
                <c:pt idx="38">
                  <c:v>-6.5000000000000002E-2</c:v>
                </c:pt>
                <c:pt idx="39">
                  <c:v>-6.5000000000000002E-2</c:v>
                </c:pt>
                <c:pt idx="40">
                  <c:v>-6.5000000000000002E-2</c:v>
                </c:pt>
                <c:pt idx="41">
                  <c:v>-6.5000000000000002E-2</c:v>
                </c:pt>
                <c:pt idx="42">
                  <c:v>-9.6310000000000007E-2</c:v>
                </c:pt>
                <c:pt idx="43" formatCode="General">
                  <c:v>-9.6310000000000007E-2</c:v>
                </c:pt>
                <c:pt idx="44">
                  <c:v>-6.1539999999999997E-2</c:v>
                </c:pt>
                <c:pt idx="45">
                  <c:v>-6.225E-2</c:v>
                </c:pt>
                <c:pt idx="46">
                  <c:v>-5.6009999999999997E-2</c:v>
                </c:pt>
                <c:pt idx="47">
                  <c:v>-6.0505000000000003E-2</c:v>
                </c:pt>
                <c:pt idx="48">
                  <c:v>-6.5000000000000002E-2</c:v>
                </c:pt>
                <c:pt idx="49">
                  <c:v>-6.5000000000000002E-2</c:v>
                </c:pt>
                <c:pt idx="50">
                  <c:v>-6.5000000000000002E-2</c:v>
                </c:pt>
                <c:pt idx="51">
                  <c:v>-6.5000000000000002E-2</c:v>
                </c:pt>
                <c:pt idx="52">
                  <c:v>-6.5000000000000002E-2</c:v>
                </c:pt>
                <c:pt idx="53">
                  <c:v>-6.5000000000000002E-2</c:v>
                </c:pt>
                <c:pt idx="54">
                  <c:v>-6.5000000000000002E-2</c:v>
                </c:pt>
                <c:pt idx="55">
                  <c:v>-6.5000000000000002E-2</c:v>
                </c:pt>
                <c:pt idx="56">
                  <c:v>-6.5000000000000002E-2</c:v>
                </c:pt>
                <c:pt idx="57">
                  <c:v>-6.5000000000000002E-2</c:v>
                </c:pt>
                <c:pt idx="58">
                  <c:v>-6.5000000000000002E-2</c:v>
                </c:pt>
                <c:pt idx="59">
                  <c:v>-6.5000000000000002E-2</c:v>
                </c:pt>
                <c:pt idx="60">
                  <c:v>-6.5000000000000002E-2</c:v>
                </c:pt>
                <c:pt idx="61">
                  <c:v>-6.5000000000000002E-2</c:v>
                </c:pt>
                <c:pt idx="62">
                  <c:v>-6.5000000000000002E-2</c:v>
                </c:pt>
                <c:pt idx="63">
                  <c:v>-6.5000000000000002E-2</c:v>
                </c:pt>
                <c:pt idx="64">
                  <c:v>-6.5000000000000002E-2</c:v>
                </c:pt>
                <c:pt idx="65">
                  <c:v>-6.5000000000000002E-2</c:v>
                </c:pt>
                <c:pt idx="66">
                  <c:v>-6.5000000000000002E-2</c:v>
                </c:pt>
                <c:pt idx="67">
                  <c:v>-6.5000000000000002E-2</c:v>
                </c:pt>
                <c:pt idx="68">
                  <c:v>-6.5000000000000002E-2</c:v>
                </c:pt>
                <c:pt idx="69">
                  <c:v>-6.5000000000000002E-2</c:v>
                </c:pt>
                <c:pt idx="70">
                  <c:v>-6.5000000000000002E-2</c:v>
                </c:pt>
                <c:pt idx="71">
                  <c:v>-6.5000000000000002E-2</c:v>
                </c:pt>
                <c:pt idx="72">
                  <c:v>-9.6310000000000007E-2</c:v>
                </c:pt>
                <c:pt idx="73" formatCode="General">
                  <c:v>-9.6310000000000007E-2</c:v>
                </c:pt>
                <c:pt idx="74" formatCode="General">
                  <c:v>-6.1539999999999997E-2</c:v>
                </c:pt>
                <c:pt idx="75" formatCode="General">
                  <c:v>-6.225E-2</c:v>
                </c:pt>
                <c:pt idx="76" formatCode="General">
                  <c:v>-5.6009999999999997E-2</c:v>
                </c:pt>
                <c:pt idx="77" formatCode="General">
                  <c:v>-6.0505000000000003E-2</c:v>
                </c:pt>
                <c:pt idx="78" formatCode="General">
                  <c:v>-6.5000000000000002E-2</c:v>
                </c:pt>
                <c:pt idx="79" formatCode="General">
                  <c:v>-6.5000000000000002E-2</c:v>
                </c:pt>
                <c:pt idx="80" formatCode="General">
                  <c:v>-6.5000000000000002E-2</c:v>
                </c:pt>
                <c:pt idx="81" formatCode="General">
                  <c:v>-6.5000000000000002E-2</c:v>
                </c:pt>
                <c:pt idx="82" formatCode="General">
                  <c:v>-6.5000000000000002E-2</c:v>
                </c:pt>
                <c:pt idx="83" formatCode="General">
                  <c:v>-6.5000000000000002E-2</c:v>
                </c:pt>
                <c:pt idx="84" formatCode="General">
                  <c:v>-6.5000000000000002E-2</c:v>
                </c:pt>
                <c:pt idx="85" formatCode="General">
                  <c:v>-7.9046000000000005E-2</c:v>
                </c:pt>
                <c:pt idx="86" formatCode="General">
                  <c:v>-0.111148</c:v>
                </c:pt>
                <c:pt idx="87" formatCode="General">
                  <c:v>-0.139628</c:v>
                </c:pt>
                <c:pt idx="88" formatCode="General">
                  <c:v>-0.15010599999999999</c:v>
                </c:pt>
                <c:pt idx="89" formatCode="General">
                  <c:v>-0.13170100000000001</c:v>
                </c:pt>
                <c:pt idx="90" formatCode="General">
                  <c:v>-0.11883299999999999</c:v>
                </c:pt>
                <c:pt idx="91" formatCode="General">
                  <c:v>-0.106102</c:v>
                </c:pt>
                <c:pt idx="92" formatCode="General">
                  <c:v>-0.12435599999999999</c:v>
                </c:pt>
                <c:pt idx="93" formatCode="General">
                  <c:v>-0.161991</c:v>
                </c:pt>
                <c:pt idx="94" formatCode="General">
                  <c:v>-0.21474199999999999</c:v>
                </c:pt>
                <c:pt idx="95" formatCode="General">
                  <c:v>-0.27797899999999998</c:v>
                </c:pt>
                <c:pt idx="96" formatCode="General">
                  <c:v>-0.341505</c:v>
                </c:pt>
                <c:pt idx="97" formatCode="General">
                  <c:v>-0.39456799999999997</c:v>
                </c:pt>
                <c:pt idx="98" formatCode="General">
                  <c:v>-0.450735</c:v>
                </c:pt>
                <c:pt idx="99" formatCode="General">
                  <c:v>-0.422564</c:v>
                </c:pt>
                <c:pt idx="100" formatCode="General">
                  <c:v>-0.41366199999999997</c:v>
                </c:pt>
              </c:numCache>
            </c:numRef>
          </c:val>
        </c:ser>
        <c:ser>
          <c:idx val="6"/>
          <c:order val="6"/>
          <c:tx>
            <c:strRef>
              <c:f>Sheet1!$A$8</c:f>
              <c:strCache>
                <c:ptCount val="1"/>
                <c:pt idx="0">
                  <c:v>   Pipeline Imports from Canada</c:v>
                </c:pt>
              </c:strCache>
            </c:strRef>
          </c:tx>
          <c:spPr>
            <a:solidFill>
              <a:srgbClr val="5D9732"/>
            </a:solidFill>
            <a:ln w="25400">
              <a:noFill/>
            </a:ln>
          </c:spPr>
          <c:cat>
            <c:strRef>
              <c:f>Sheet1!$B$1:$CX$1</c:f>
              <c:strCache>
                <c:ptCount val="101"/>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pt idx="21">
                  <c:v>2021</c:v>
                </c:pt>
                <c:pt idx="22">
                  <c:v>2022</c:v>
                </c:pt>
                <c:pt idx="23">
                  <c:v>2023</c:v>
                </c:pt>
                <c:pt idx="24">
                  <c:v>2024</c:v>
                </c:pt>
                <c:pt idx="25">
                  <c:v>2025</c:v>
                </c:pt>
                <c:pt idx="26">
                  <c:v>2026</c:v>
                </c:pt>
                <c:pt idx="27">
                  <c:v>2027</c:v>
                </c:pt>
                <c:pt idx="28">
                  <c:v>2028</c:v>
                </c:pt>
                <c:pt idx="29">
                  <c:v>2029</c:v>
                </c:pt>
                <c:pt idx="30">
                  <c:v>2030</c:v>
                </c:pt>
                <c:pt idx="31">
                  <c:v>2031</c:v>
                </c:pt>
                <c:pt idx="32">
                  <c:v>2032</c:v>
                </c:pt>
                <c:pt idx="33">
                  <c:v>2033</c:v>
                </c:pt>
                <c:pt idx="34">
                  <c:v>2034</c:v>
                </c:pt>
                <c:pt idx="35">
                  <c:v>2035</c:v>
                </c:pt>
                <c:pt idx="36">
                  <c:v>2036</c:v>
                </c:pt>
                <c:pt idx="37">
                  <c:v>2037</c:v>
                </c:pt>
                <c:pt idx="38">
                  <c:v>2038</c:v>
                </c:pt>
                <c:pt idx="39">
                  <c:v>2039</c:v>
                </c:pt>
                <c:pt idx="40">
                  <c:v>2040</c:v>
                </c:pt>
                <c:pt idx="43">
                  <c:v>2013</c:v>
                </c:pt>
                <c:pt idx="44">
                  <c:v>2014</c:v>
                </c:pt>
                <c:pt idx="45">
                  <c:v>2015</c:v>
                </c:pt>
                <c:pt idx="46">
                  <c:v>2016</c:v>
                </c:pt>
                <c:pt idx="47">
                  <c:v>2017</c:v>
                </c:pt>
                <c:pt idx="48">
                  <c:v>2018</c:v>
                </c:pt>
                <c:pt idx="49">
                  <c:v>2019</c:v>
                </c:pt>
                <c:pt idx="50">
                  <c:v>2020</c:v>
                </c:pt>
                <c:pt idx="51">
                  <c:v>2021</c:v>
                </c:pt>
                <c:pt idx="52">
                  <c:v>2022</c:v>
                </c:pt>
                <c:pt idx="53">
                  <c:v>2023</c:v>
                </c:pt>
                <c:pt idx="54">
                  <c:v>2024</c:v>
                </c:pt>
                <c:pt idx="55">
                  <c:v>2025</c:v>
                </c:pt>
                <c:pt idx="56">
                  <c:v>2026</c:v>
                </c:pt>
                <c:pt idx="57">
                  <c:v>2027</c:v>
                </c:pt>
                <c:pt idx="58">
                  <c:v>2028</c:v>
                </c:pt>
                <c:pt idx="59">
                  <c:v>2029</c:v>
                </c:pt>
                <c:pt idx="60">
                  <c:v>2030</c:v>
                </c:pt>
                <c:pt idx="61">
                  <c:v>2031</c:v>
                </c:pt>
                <c:pt idx="62">
                  <c:v>2032</c:v>
                </c:pt>
                <c:pt idx="63">
                  <c:v>2033</c:v>
                </c:pt>
                <c:pt idx="64">
                  <c:v>2034</c:v>
                </c:pt>
                <c:pt idx="65">
                  <c:v>2035</c:v>
                </c:pt>
                <c:pt idx="66">
                  <c:v>2036</c:v>
                </c:pt>
                <c:pt idx="67">
                  <c:v>2037</c:v>
                </c:pt>
                <c:pt idx="68">
                  <c:v>2038</c:v>
                </c:pt>
                <c:pt idx="69">
                  <c:v>2039</c:v>
                </c:pt>
                <c:pt idx="70">
                  <c:v>2040</c:v>
                </c:pt>
                <c:pt idx="73">
                  <c:v>2013</c:v>
                </c:pt>
                <c:pt idx="74">
                  <c:v>2014</c:v>
                </c:pt>
                <c:pt idx="75">
                  <c:v>2015</c:v>
                </c:pt>
                <c:pt idx="76">
                  <c:v>2016</c:v>
                </c:pt>
                <c:pt idx="77">
                  <c:v>2017</c:v>
                </c:pt>
                <c:pt idx="78">
                  <c:v>2018</c:v>
                </c:pt>
                <c:pt idx="79">
                  <c:v>2019</c:v>
                </c:pt>
                <c:pt idx="80">
                  <c:v>2020</c:v>
                </c:pt>
                <c:pt idx="81">
                  <c:v>2021</c:v>
                </c:pt>
                <c:pt idx="82">
                  <c:v>2022</c:v>
                </c:pt>
                <c:pt idx="83">
                  <c:v>2023</c:v>
                </c:pt>
                <c:pt idx="84">
                  <c:v>2024</c:v>
                </c:pt>
                <c:pt idx="85">
                  <c:v>2025</c:v>
                </c:pt>
                <c:pt idx="86">
                  <c:v>2026</c:v>
                </c:pt>
                <c:pt idx="87">
                  <c:v>2027</c:v>
                </c:pt>
                <c:pt idx="88">
                  <c:v>2028</c:v>
                </c:pt>
                <c:pt idx="89">
                  <c:v>2029</c:v>
                </c:pt>
                <c:pt idx="90">
                  <c:v>2030</c:v>
                </c:pt>
                <c:pt idx="91">
                  <c:v>2031</c:v>
                </c:pt>
                <c:pt idx="92">
                  <c:v>2032</c:v>
                </c:pt>
                <c:pt idx="93">
                  <c:v>2033</c:v>
                </c:pt>
                <c:pt idx="94">
                  <c:v>2034</c:v>
                </c:pt>
                <c:pt idx="95">
                  <c:v>2035</c:v>
                </c:pt>
                <c:pt idx="96">
                  <c:v>2036</c:v>
                </c:pt>
                <c:pt idx="97">
                  <c:v>2037</c:v>
                </c:pt>
                <c:pt idx="98">
                  <c:v>2038</c:v>
                </c:pt>
                <c:pt idx="99">
                  <c:v>2039</c:v>
                </c:pt>
                <c:pt idx="100">
                  <c:v>2040</c:v>
                </c:pt>
              </c:strCache>
            </c:strRef>
          </c:cat>
          <c:val>
            <c:numRef>
              <c:f>Sheet1!$B$8:$CX$8</c:f>
              <c:numCache>
                <c:formatCode>0.00</c:formatCode>
                <c:ptCount val="101"/>
                <c:pt idx="0">
                  <c:v>-3.543965</c:v>
                </c:pt>
                <c:pt idx="1">
                  <c:v>-3.7285370000000002</c:v>
                </c:pt>
                <c:pt idx="2">
                  <c:v>-3.7849780000000002</c:v>
                </c:pt>
                <c:pt idx="3">
                  <c:v>-3.4372289999999999</c:v>
                </c:pt>
                <c:pt idx="4">
                  <c:v>-3.6065429999999998</c:v>
                </c:pt>
                <c:pt idx="5">
                  <c:v>-3.700453</c:v>
                </c:pt>
                <c:pt idx="6">
                  <c:v>-3.5899939999999999</c:v>
                </c:pt>
                <c:pt idx="7">
                  <c:v>-3.7827090000000001</c:v>
                </c:pt>
                <c:pt idx="8">
                  <c:v>-3.589089</c:v>
                </c:pt>
                <c:pt idx="9">
                  <c:v>-3.2711070000000002</c:v>
                </c:pt>
                <c:pt idx="10">
                  <c:v>-3.2797519999999998</c:v>
                </c:pt>
                <c:pt idx="11">
                  <c:v>-3.1170800000000001</c:v>
                </c:pt>
                <c:pt idx="12">
                  <c:v>-2.9628260000000002</c:v>
                </c:pt>
                <c:pt idx="13">
                  <c:v>-2.7683230000000001</c:v>
                </c:pt>
                <c:pt idx="14">
                  <c:v>-2.6113849999999998</c:v>
                </c:pt>
                <c:pt idx="15">
                  <c:v>-2.5261819999999999</c:v>
                </c:pt>
                <c:pt idx="16">
                  <c:v>-2.4542480000000002</c:v>
                </c:pt>
                <c:pt idx="17">
                  <c:v>-2.1919209999999998</c:v>
                </c:pt>
                <c:pt idx="18">
                  <c:v>-1.9911190000000001</c:v>
                </c:pt>
                <c:pt idx="19">
                  <c:v>-1.8805609999999999</c:v>
                </c:pt>
                <c:pt idx="20">
                  <c:v>-1.7962340000000001</c:v>
                </c:pt>
                <c:pt idx="21">
                  <c:v>-1.739689</c:v>
                </c:pt>
                <c:pt idx="22">
                  <c:v>-1.669759</c:v>
                </c:pt>
                <c:pt idx="23">
                  <c:v>-1.6239129999999999</c:v>
                </c:pt>
                <c:pt idx="24">
                  <c:v>-1.6156809999999999</c:v>
                </c:pt>
                <c:pt idx="25">
                  <c:v>-1.597979</c:v>
                </c:pt>
                <c:pt idx="26">
                  <c:v>-1.5753809999999999</c:v>
                </c:pt>
                <c:pt idx="27">
                  <c:v>-1.5421149999999999</c:v>
                </c:pt>
                <c:pt idx="28">
                  <c:v>-1.5086409999999999</c:v>
                </c:pt>
                <c:pt idx="29">
                  <c:v>-1.4863029999999999</c:v>
                </c:pt>
                <c:pt idx="30">
                  <c:v>-1.464288</c:v>
                </c:pt>
                <c:pt idx="31">
                  <c:v>-1.4488270000000001</c:v>
                </c:pt>
                <c:pt idx="32">
                  <c:v>-1.4348609999999999</c:v>
                </c:pt>
                <c:pt idx="33">
                  <c:v>-1.4263239999999999</c:v>
                </c:pt>
                <c:pt idx="34">
                  <c:v>-1.4338949999999999</c:v>
                </c:pt>
                <c:pt idx="35">
                  <c:v>-1.4445840000000001</c:v>
                </c:pt>
                <c:pt idx="36">
                  <c:v>-1.463446</c:v>
                </c:pt>
                <c:pt idx="37">
                  <c:v>-1.4933890000000001</c:v>
                </c:pt>
                <c:pt idx="38">
                  <c:v>-1.52352</c:v>
                </c:pt>
                <c:pt idx="39">
                  <c:v>-1.5522990000000001</c:v>
                </c:pt>
                <c:pt idx="40">
                  <c:v>-1.6303289999999999</c:v>
                </c:pt>
                <c:pt idx="41">
                  <c:v>-1.6303289999999999</c:v>
                </c:pt>
                <c:pt idx="42">
                  <c:v>-2.7683230000000001</c:v>
                </c:pt>
                <c:pt idx="43" formatCode="General">
                  <c:v>-2.7683230000000001</c:v>
                </c:pt>
                <c:pt idx="44">
                  <c:v>-2.5844070000000001</c:v>
                </c:pt>
                <c:pt idx="45">
                  <c:v>-2.520149</c:v>
                </c:pt>
                <c:pt idx="46">
                  <c:v>-2.460118</c:v>
                </c:pt>
                <c:pt idx="47">
                  <c:v>-2.1876229999999999</c:v>
                </c:pt>
                <c:pt idx="48">
                  <c:v>-1.971846</c:v>
                </c:pt>
                <c:pt idx="49">
                  <c:v>-1.8494679999999999</c:v>
                </c:pt>
                <c:pt idx="50">
                  <c:v>-1.7365200000000001</c:v>
                </c:pt>
                <c:pt idx="51">
                  <c:v>-1.66673</c:v>
                </c:pt>
                <c:pt idx="52">
                  <c:v>-1.6120559999999999</c:v>
                </c:pt>
                <c:pt idx="53">
                  <c:v>-1.5867089999999999</c:v>
                </c:pt>
                <c:pt idx="54">
                  <c:v>-1.6074820000000001</c:v>
                </c:pt>
                <c:pt idx="55">
                  <c:v>-1.6064309999999999</c:v>
                </c:pt>
                <c:pt idx="56">
                  <c:v>-1.59839</c:v>
                </c:pt>
                <c:pt idx="57">
                  <c:v>-1.5867770000000001</c:v>
                </c:pt>
                <c:pt idx="58">
                  <c:v>-1.591655</c:v>
                </c:pt>
                <c:pt idx="59">
                  <c:v>-1.5985</c:v>
                </c:pt>
                <c:pt idx="60">
                  <c:v>-1.605774</c:v>
                </c:pt>
                <c:pt idx="61">
                  <c:v>-1.6248199999999999</c:v>
                </c:pt>
                <c:pt idx="62">
                  <c:v>-1.644938</c:v>
                </c:pt>
                <c:pt idx="63">
                  <c:v>-1.6835990000000001</c:v>
                </c:pt>
                <c:pt idx="64">
                  <c:v>-1.7491719999999999</c:v>
                </c:pt>
                <c:pt idx="65">
                  <c:v>-1.825264</c:v>
                </c:pt>
                <c:pt idx="66">
                  <c:v>-1.9103060000000001</c:v>
                </c:pt>
                <c:pt idx="67">
                  <c:v>-2.023031</c:v>
                </c:pt>
                <c:pt idx="68">
                  <c:v>-2.143087</c:v>
                </c:pt>
                <c:pt idx="69">
                  <c:v>-2.2610079999999999</c:v>
                </c:pt>
                <c:pt idx="70">
                  <c:v>-2.4143289999999999</c:v>
                </c:pt>
                <c:pt idx="71">
                  <c:v>-2.4143289999999999</c:v>
                </c:pt>
                <c:pt idx="72">
                  <c:v>-2.7683230000000001</c:v>
                </c:pt>
                <c:pt idx="73" formatCode="General">
                  <c:v>-2.7683230000000001</c:v>
                </c:pt>
                <c:pt idx="74" formatCode="General">
                  <c:v>-2.6146319999999998</c:v>
                </c:pt>
                <c:pt idx="75" formatCode="General">
                  <c:v>-2.5630639999999998</c:v>
                </c:pt>
                <c:pt idx="76" formatCode="General">
                  <c:v>-2.488505</c:v>
                </c:pt>
                <c:pt idx="77" formatCode="General">
                  <c:v>-2.1834820000000001</c:v>
                </c:pt>
                <c:pt idx="78" formatCode="General">
                  <c:v>-1.9756849999999999</c:v>
                </c:pt>
                <c:pt idx="79" formatCode="General">
                  <c:v>-1.8483259999999999</c:v>
                </c:pt>
                <c:pt idx="80" formatCode="General">
                  <c:v>-1.7418610000000001</c:v>
                </c:pt>
                <c:pt idx="81" formatCode="General">
                  <c:v>-1.649858</c:v>
                </c:pt>
                <c:pt idx="82" formatCode="General">
                  <c:v>-1.575742</c:v>
                </c:pt>
                <c:pt idx="83" formatCode="General">
                  <c:v>-1.5385500000000001</c:v>
                </c:pt>
                <c:pt idx="84" formatCode="General">
                  <c:v>-1.509941</c:v>
                </c:pt>
                <c:pt idx="85" formatCode="General">
                  <c:v>-1.5046930000000001</c:v>
                </c:pt>
                <c:pt idx="86" formatCode="General">
                  <c:v>-1.4730220000000001</c:v>
                </c:pt>
                <c:pt idx="87" formatCode="General">
                  <c:v>-1.4455169999999999</c:v>
                </c:pt>
                <c:pt idx="88" formatCode="General">
                  <c:v>-1.438698</c:v>
                </c:pt>
                <c:pt idx="89" formatCode="General">
                  <c:v>-1.4144730000000001</c:v>
                </c:pt>
                <c:pt idx="90" formatCode="General">
                  <c:v>-1.3972089999999999</c:v>
                </c:pt>
                <c:pt idx="91" formatCode="General">
                  <c:v>-1.3892679999999999</c:v>
                </c:pt>
                <c:pt idx="92" formatCode="General">
                  <c:v>-1.3600289999999999</c:v>
                </c:pt>
                <c:pt idx="93" formatCode="General">
                  <c:v>-1.3545510000000001</c:v>
                </c:pt>
                <c:pt idx="94" formatCode="General">
                  <c:v>-1.36442</c:v>
                </c:pt>
                <c:pt idx="95" formatCode="General">
                  <c:v>-1.369327</c:v>
                </c:pt>
                <c:pt idx="96" formatCode="General">
                  <c:v>-1.3826210000000001</c:v>
                </c:pt>
                <c:pt idx="97" formatCode="General">
                  <c:v>-1.413613</c:v>
                </c:pt>
                <c:pt idx="98" formatCode="General">
                  <c:v>-1.4261349999999999</c:v>
                </c:pt>
                <c:pt idx="99" formatCode="General">
                  <c:v>-1.442974</c:v>
                </c:pt>
                <c:pt idx="100" formatCode="General">
                  <c:v>-1.5050730000000001</c:v>
                </c:pt>
              </c:numCache>
            </c:numRef>
          </c:val>
        </c:ser>
        <c:dLbls>
          <c:showLegendKey val="0"/>
          <c:showVal val="0"/>
          <c:showCatName val="0"/>
          <c:showSerName val="0"/>
          <c:showPercent val="0"/>
          <c:showBubbleSize val="0"/>
        </c:dLbls>
        <c:axId val="174355456"/>
        <c:axId val="160411584"/>
      </c:areaChart>
      <c:catAx>
        <c:axId val="174354944"/>
        <c:scaling>
          <c:orientation val="minMax"/>
        </c:scaling>
        <c:delete val="0"/>
        <c:axPos val="b"/>
        <c:numFmt formatCode="General" sourceLinked="0"/>
        <c:majorTickMark val="none"/>
        <c:minorTickMark val="none"/>
        <c:tickLblPos val="low"/>
        <c:spPr>
          <a:ln w="12700">
            <a:solidFill>
              <a:srgbClr val="000000"/>
            </a:solidFill>
          </a:ln>
        </c:spPr>
        <c:txPr>
          <a:bodyPr rot="0" vert="horz"/>
          <a:lstStyle/>
          <a:p>
            <a:pPr>
              <a:defRPr/>
            </a:pPr>
            <a:endParaRPr lang="en-US"/>
          </a:p>
        </c:txPr>
        <c:crossAx val="160407552"/>
        <c:crossesAt val="0"/>
        <c:auto val="1"/>
        <c:lblAlgn val="ctr"/>
        <c:lblOffset val="100"/>
        <c:tickLblSkip val="10"/>
        <c:tickMarkSkip val="1"/>
        <c:noMultiLvlLbl val="0"/>
      </c:catAx>
      <c:valAx>
        <c:axId val="160407552"/>
        <c:scaling>
          <c:orientation val="minMax"/>
          <c:max val="16"/>
          <c:min val="-8"/>
        </c:scaling>
        <c:delete val="0"/>
        <c:axPos val="l"/>
        <c:majorGridlines>
          <c:spPr>
            <a:ln>
              <a:solidFill>
                <a:srgbClr val="FFFFFF">
                  <a:lumMod val="65000"/>
                </a:srgbClr>
              </a:solidFill>
            </a:ln>
          </c:spPr>
        </c:majorGridlines>
        <c:numFmt formatCode="#,##0" sourceLinked="0"/>
        <c:majorTickMark val="out"/>
        <c:minorTickMark val="none"/>
        <c:tickLblPos val="nextTo"/>
        <c:spPr>
          <a:ln>
            <a:noFill/>
          </a:ln>
        </c:spPr>
        <c:txPr>
          <a:bodyPr rot="0" vert="horz"/>
          <a:lstStyle/>
          <a:p>
            <a:pPr>
              <a:defRPr/>
            </a:pPr>
            <a:endParaRPr lang="en-US"/>
          </a:p>
        </c:txPr>
        <c:crossAx val="174354944"/>
        <c:crosses val="autoZero"/>
        <c:crossBetween val="midCat"/>
        <c:majorUnit val="4"/>
      </c:valAx>
      <c:valAx>
        <c:axId val="160411584"/>
        <c:scaling>
          <c:orientation val="minMax"/>
          <c:max val="6"/>
          <c:min val="-6"/>
        </c:scaling>
        <c:delete val="1"/>
        <c:axPos val="r"/>
        <c:numFmt formatCode="0" sourceLinked="0"/>
        <c:majorTickMark val="out"/>
        <c:minorTickMark val="none"/>
        <c:tickLblPos val="none"/>
        <c:crossAx val="174355456"/>
        <c:crosses val="max"/>
        <c:crossBetween val="midCat"/>
        <c:majorUnit val="2"/>
      </c:valAx>
      <c:catAx>
        <c:axId val="174355456"/>
        <c:scaling>
          <c:orientation val="minMax"/>
        </c:scaling>
        <c:delete val="1"/>
        <c:axPos val="b"/>
        <c:majorTickMark val="out"/>
        <c:minorTickMark val="none"/>
        <c:tickLblPos val="none"/>
        <c:crossAx val="160411584"/>
        <c:crosses val="autoZero"/>
        <c:auto val="1"/>
        <c:lblAlgn val="ctr"/>
        <c:lblOffset val="100"/>
        <c:noMultiLvlLbl val="0"/>
      </c:catAx>
      <c:spPr>
        <a:noFill/>
        <a:ln w="25400">
          <a:noFill/>
        </a:ln>
      </c:spPr>
    </c:plotArea>
    <c:plotVisOnly val="1"/>
    <c:dispBlanksAs val="zero"/>
    <c:showDLblsOverMax val="0"/>
  </c:chart>
  <c:txPr>
    <a:bodyPr/>
    <a:lstStyle/>
    <a:p>
      <a:pPr>
        <a:defRPr sz="1400"/>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9798775153105864E-2"/>
          <c:y val="3.8418423503513668E-2"/>
          <c:w val="0.69830420817853223"/>
          <c:h val="0.79748341941128342"/>
        </c:manualLayout>
      </c:layout>
      <c:barChart>
        <c:barDir val="col"/>
        <c:grouping val="stacked"/>
        <c:varyColors val="0"/>
        <c:ser>
          <c:idx val="0"/>
          <c:order val="0"/>
          <c:tx>
            <c:strRef>
              <c:f>data!$D$3</c:f>
              <c:strCache>
                <c:ptCount val="1"/>
                <c:pt idx="0">
                  <c:v>Production</c:v>
                </c:pt>
              </c:strCache>
            </c:strRef>
          </c:tx>
          <c:spPr>
            <a:solidFill>
              <a:schemeClr val="accent1"/>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data!$D$4:$D$9</c:f>
              <c:numCache>
                <c:formatCode>General</c:formatCode>
                <c:ptCount val="6"/>
                <c:pt idx="0">
                  <c:v>3458</c:v>
                </c:pt>
                <c:pt idx="3">
                  <c:v>7237</c:v>
                </c:pt>
              </c:numCache>
            </c:numRef>
          </c:val>
        </c:ser>
        <c:ser>
          <c:idx val="1"/>
          <c:order val="1"/>
          <c:tx>
            <c:strRef>
              <c:f>data!$E$3</c:f>
              <c:strCache>
                <c:ptCount val="1"/>
                <c:pt idx="0">
                  <c:v>Declining Imports</c:v>
                </c:pt>
              </c:strCache>
            </c:strRef>
          </c:tx>
          <c:spPr>
            <a:solidFill>
              <a:schemeClr val="accent2"/>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data!$E$4:$E$9</c:f>
              <c:numCache>
                <c:formatCode>General</c:formatCode>
                <c:ptCount val="6"/>
                <c:pt idx="1">
                  <c:v>1488</c:v>
                </c:pt>
                <c:pt idx="4">
                  <c:v>2824</c:v>
                </c:pt>
                <c:pt idx="5">
                  <c:v>2880</c:v>
                </c:pt>
              </c:numCache>
            </c:numRef>
          </c:val>
        </c:ser>
        <c:ser>
          <c:idx val="2"/>
          <c:order val="2"/>
          <c:tx>
            <c:strRef>
              <c:f>data!$F$3</c:f>
              <c:strCache>
                <c:ptCount val="1"/>
                <c:pt idx="0">
                  <c:v>Refinery Runs</c:v>
                </c:pt>
              </c:strCache>
            </c:strRef>
          </c:tx>
          <c:spPr>
            <a:solidFill>
              <a:schemeClr val="accent3"/>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data!$F$4:$F$9</c:f>
              <c:numCache>
                <c:formatCode>General</c:formatCode>
                <c:ptCount val="6"/>
                <c:pt idx="1">
                  <c:v>1261</c:v>
                </c:pt>
                <c:pt idx="4">
                  <c:v>1400</c:v>
                </c:pt>
                <c:pt idx="5">
                  <c:v>1540</c:v>
                </c:pt>
              </c:numCache>
            </c:numRef>
          </c:val>
        </c:ser>
        <c:ser>
          <c:idx val="3"/>
          <c:order val="3"/>
          <c:tx>
            <c:strRef>
              <c:f>data!$G$3</c:f>
              <c:strCache>
                <c:ptCount val="1"/>
                <c:pt idx="0">
                  <c:v>Splitters</c:v>
                </c:pt>
              </c:strCache>
            </c:strRef>
          </c:tx>
          <c:spPr>
            <a:solidFill>
              <a:schemeClr val="accent4"/>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data!$G$4:$G$9</c:f>
              <c:numCache>
                <c:formatCode>General</c:formatCode>
                <c:ptCount val="6"/>
                <c:pt idx="1">
                  <c:v>295</c:v>
                </c:pt>
                <c:pt idx="4">
                  <c:v>450</c:v>
                </c:pt>
                <c:pt idx="5">
                  <c:v>450</c:v>
                </c:pt>
              </c:numCache>
            </c:numRef>
          </c:val>
        </c:ser>
        <c:ser>
          <c:idx val="4"/>
          <c:order val="4"/>
          <c:tx>
            <c:strRef>
              <c:f>data!$H$3</c:f>
              <c:strCache>
                <c:ptCount val="1"/>
                <c:pt idx="0">
                  <c:v>Stabilizers</c:v>
                </c:pt>
              </c:strCache>
            </c:strRef>
          </c:tx>
          <c:spPr>
            <a:solidFill>
              <a:srgbClr val="003953"/>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data!$H$4:$H$9</c:f>
              <c:numCache>
                <c:formatCode>General</c:formatCode>
                <c:ptCount val="6"/>
                <c:pt idx="1">
                  <c:v>0</c:v>
                </c:pt>
                <c:pt idx="4">
                  <c:v>285</c:v>
                </c:pt>
                <c:pt idx="5">
                  <c:v>285</c:v>
                </c:pt>
              </c:numCache>
            </c:numRef>
          </c:val>
        </c:ser>
        <c:ser>
          <c:idx val="5"/>
          <c:order val="5"/>
          <c:tx>
            <c:strRef>
              <c:f>data!$I$3</c:f>
              <c:strCache>
                <c:ptCount val="1"/>
                <c:pt idx="0">
                  <c:v>Hydroskimmers</c:v>
                </c:pt>
              </c:strCache>
            </c:strRef>
          </c:tx>
          <c:spPr>
            <a:solidFill>
              <a:schemeClr val="accent6"/>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data!$I$4:$I$9</c:f>
              <c:numCache>
                <c:formatCode>General</c:formatCode>
                <c:ptCount val="6"/>
                <c:pt idx="4">
                  <c:v>0</c:v>
                </c:pt>
                <c:pt idx="5">
                  <c:v>1410</c:v>
                </c:pt>
              </c:numCache>
            </c:numRef>
          </c:val>
        </c:ser>
        <c:ser>
          <c:idx val="6"/>
          <c:order val="6"/>
          <c:tx>
            <c:strRef>
              <c:f>data!$J$3</c:f>
              <c:strCache>
                <c:ptCount val="1"/>
                <c:pt idx="0">
                  <c:v>Exports</c:v>
                </c:pt>
              </c:strCache>
            </c:strRef>
          </c:tx>
          <c:spPr>
            <a:solidFill>
              <a:srgbClr val="A33340"/>
            </a:solidFill>
          </c:spPr>
          <c:invertIfNegative val="0"/>
          <c:cat>
            <c:strRef>
              <c:f>data!$C$4:$C$9</c:f>
              <c:strCache>
                <c:ptCount val="6"/>
                <c:pt idx="0">
                  <c:v>Low crude production case</c:v>
                </c:pt>
                <c:pt idx="1">
                  <c:v> Crude exports restricted</c:v>
                </c:pt>
                <c:pt idx="3">
                  <c:v>High crude  production case</c:v>
                </c:pt>
                <c:pt idx="4">
                  <c:v>Crude exports unrestricted</c:v>
                </c:pt>
                <c:pt idx="5">
                  <c:v> Crude exports restricted</c:v>
                </c:pt>
              </c:strCache>
            </c:strRef>
          </c:cat>
          <c:val>
            <c:numRef>
              <c:f>data!$J$4:$J$9</c:f>
              <c:numCache>
                <c:formatCode>General</c:formatCode>
                <c:ptCount val="6"/>
                <c:pt idx="1">
                  <c:v>414</c:v>
                </c:pt>
                <c:pt idx="4">
                  <c:v>2278</c:v>
                </c:pt>
                <c:pt idx="5">
                  <c:v>672</c:v>
                </c:pt>
              </c:numCache>
            </c:numRef>
          </c:val>
        </c:ser>
        <c:dLbls>
          <c:showLegendKey val="0"/>
          <c:showVal val="0"/>
          <c:showCatName val="0"/>
          <c:showSerName val="0"/>
          <c:showPercent val="0"/>
          <c:showBubbleSize val="0"/>
        </c:dLbls>
        <c:gapWidth val="150"/>
        <c:overlap val="100"/>
        <c:axId val="173604352"/>
        <c:axId val="160413312"/>
      </c:barChart>
      <c:catAx>
        <c:axId val="173604352"/>
        <c:scaling>
          <c:orientation val="minMax"/>
        </c:scaling>
        <c:delete val="0"/>
        <c:axPos val="b"/>
        <c:numFmt formatCode="General" sourceLinked="1"/>
        <c:majorTickMark val="out"/>
        <c:minorTickMark val="none"/>
        <c:tickLblPos val="nextTo"/>
        <c:spPr>
          <a:ln w="12700">
            <a:solidFill>
              <a:schemeClr val="tx1"/>
            </a:solidFill>
          </a:ln>
        </c:spPr>
        <c:txPr>
          <a:bodyPr/>
          <a:lstStyle/>
          <a:p>
            <a:pPr>
              <a:defRPr sz="1200">
                <a:latin typeface="Arial" panose="020B0604020202020204" pitchFamily="34" charset="0"/>
                <a:cs typeface="Arial" panose="020B0604020202020204" pitchFamily="34" charset="0"/>
              </a:defRPr>
            </a:pPr>
            <a:endParaRPr lang="en-US"/>
          </a:p>
        </c:txPr>
        <c:crossAx val="160413312"/>
        <c:crosses val="autoZero"/>
        <c:auto val="1"/>
        <c:lblAlgn val="ctr"/>
        <c:lblOffset val="100"/>
        <c:noMultiLvlLbl val="0"/>
      </c:catAx>
      <c:valAx>
        <c:axId val="160413312"/>
        <c:scaling>
          <c:orientation val="minMax"/>
        </c:scaling>
        <c:delete val="0"/>
        <c:axPos val="l"/>
        <c:majorGridlines>
          <c:spPr>
            <a:ln>
              <a:solidFill>
                <a:schemeClr val="bg1">
                  <a:lumMod val="65000"/>
                </a:schemeClr>
              </a:solidFill>
            </a:ln>
          </c:spPr>
        </c:majorGridlines>
        <c:numFmt formatCode="#,##0" sourceLinked="0"/>
        <c:majorTickMark val="out"/>
        <c:minorTickMark val="none"/>
        <c:tickLblPos val="nextTo"/>
        <c:spPr>
          <a:ln>
            <a:noFill/>
          </a:ln>
        </c:spPr>
        <c:txPr>
          <a:bodyPr/>
          <a:lstStyle/>
          <a:p>
            <a:pPr>
              <a:defRPr sz="1400">
                <a:latin typeface="Arial" panose="020B0604020202020204" pitchFamily="34" charset="0"/>
                <a:cs typeface="Arial" panose="020B0604020202020204" pitchFamily="34" charset="0"/>
              </a:defRPr>
            </a:pPr>
            <a:endParaRPr lang="en-US"/>
          </a:p>
        </c:txPr>
        <c:crossAx val="173604352"/>
        <c:crosses val="autoZero"/>
        <c:crossBetween val="between"/>
      </c:valAx>
    </c:plotArea>
    <c:legend>
      <c:legendPos val="r"/>
      <c:layout>
        <c:manualLayout>
          <c:xMode val="edge"/>
          <c:yMode val="edge"/>
          <c:x val="0.78377326806790526"/>
          <c:y val="0.18495207910686165"/>
          <c:w val="0.20315193403097881"/>
          <c:h val="0.50324170361634446"/>
        </c:manualLayout>
      </c:layout>
      <c:overlay val="0"/>
      <c:txPr>
        <a:bodyPr/>
        <a:lstStyle/>
        <a:p>
          <a:pPr>
            <a:defRPr sz="1400">
              <a:latin typeface="Arial" panose="020B0604020202020204" pitchFamily="34" charset="0"/>
              <a:cs typeface="Arial" panose="020B0604020202020204" pitchFamily="34" charset="0"/>
            </a:defRPr>
          </a:pPr>
          <a:endParaRPr lang="en-US"/>
        </a:p>
      </c:txPr>
    </c:legend>
    <c:plotVisOnly val="1"/>
    <c:dispBlanksAs val="gap"/>
    <c:showDLblsOverMax val="0"/>
  </c:chart>
  <c:txPr>
    <a:bodyPr/>
    <a:lstStyle/>
    <a:p>
      <a:pPr>
        <a:defRPr sz="1000">
          <a:latin typeface="+mn-lt"/>
        </a:defRPr>
      </a:pPr>
      <a:endParaRPr lang="en-US"/>
    </a:p>
  </c:txPr>
  <c:externalData r:id="rId2">
    <c:autoUpdate val="0"/>
  </c:externalData>
  <c:userShapes r:id="rId3"/>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marker>
            <c:symbol val="none"/>
          </c:marker>
          <c:cat>
            <c:numRef>
              <c:f>'Total 4 Region Oil'!$A$63:$A$104</c:f>
              <c:numCache>
                <c:formatCode>[$-409]mmm\-yy;@</c:formatCode>
                <c:ptCount val="42"/>
                <c:pt idx="0">
                  <c:v>40909</c:v>
                </c:pt>
                <c:pt idx="1">
                  <c:v>40940</c:v>
                </c:pt>
                <c:pt idx="2">
                  <c:v>40969</c:v>
                </c:pt>
                <c:pt idx="3">
                  <c:v>41000</c:v>
                </c:pt>
                <c:pt idx="4">
                  <c:v>41030</c:v>
                </c:pt>
                <c:pt idx="5">
                  <c:v>41061</c:v>
                </c:pt>
                <c:pt idx="6">
                  <c:v>41091</c:v>
                </c:pt>
                <c:pt idx="7">
                  <c:v>41122</c:v>
                </c:pt>
                <c:pt idx="8">
                  <c:v>41153</c:v>
                </c:pt>
                <c:pt idx="9">
                  <c:v>41183</c:v>
                </c:pt>
                <c:pt idx="10">
                  <c:v>41214</c:v>
                </c:pt>
                <c:pt idx="11">
                  <c:v>41244</c:v>
                </c:pt>
                <c:pt idx="12">
                  <c:v>41275</c:v>
                </c:pt>
                <c:pt idx="13">
                  <c:v>41306</c:v>
                </c:pt>
                <c:pt idx="14">
                  <c:v>41334</c:v>
                </c:pt>
                <c:pt idx="15">
                  <c:v>41365</c:v>
                </c:pt>
                <c:pt idx="16">
                  <c:v>41395</c:v>
                </c:pt>
                <c:pt idx="17">
                  <c:v>41426</c:v>
                </c:pt>
                <c:pt idx="18">
                  <c:v>41456</c:v>
                </c:pt>
                <c:pt idx="19">
                  <c:v>41487</c:v>
                </c:pt>
                <c:pt idx="20">
                  <c:v>41518</c:v>
                </c:pt>
                <c:pt idx="21">
                  <c:v>41548</c:v>
                </c:pt>
                <c:pt idx="22">
                  <c:v>41579</c:v>
                </c:pt>
                <c:pt idx="23">
                  <c:v>41609</c:v>
                </c:pt>
                <c:pt idx="24">
                  <c:v>41640</c:v>
                </c:pt>
                <c:pt idx="25">
                  <c:v>41671</c:v>
                </c:pt>
                <c:pt idx="26">
                  <c:v>41699</c:v>
                </c:pt>
                <c:pt idx="27">
                  <c:v>41730</c:v>
                </c:pt>
                <c:pt idx="28">
                  <c:v>41760</c:v>
                </c:pt>
                <c:pt idx="29">
                  <c:v>41791</c:v>
                </c:pt>
                <c:pt idx="30">
                  <c:v>41821</c:v>
                </c:pt>
                <c:pt idx="31">
                  <c:v>41852</c:v>
                </c:pt>
                <c:pt idx="32">
                  <c:v>41883</c:v>
                </c:pt>
                <c:pt idx="33">
                  <c:v>41913</c:v>
                </c:pt>
                <c:pt idx="34">
                  <c:v>41944</c:v>
                </c:pt>
                <c:pt idx="35">
                  <c:v>41974</c:v>
                </c:pt>
                <c:pt idx="36">
                  <c:v>42005</c:v>
                </c:pt>
                <c:pt idx="37">
                  <c:v>42036</c:v>
                </c:pt>
                <c:pt idx="38">
                  <c:v>42064</c:v>
                </c:pt>
                <c:pt idx="39">
                  <c:v>42095</c:v>
                </c:pt>
                <c:pt idx="40">
                  <c:v>42125</c:v>
                </c:pt>
                <c:pt idx="41">
                  <c:v>42156</c:v>
                </c:pt>
              </c:numCache>
            </c:numRef>
          </c:cat>
          <c:val>
            <c:numRef>
              <c:f>'Total 4 Region Oil'!$B$63:$B$104</c:f>
              <c:numCache>
                <c:formatCode>0.00</c:formatCode>
                <c:ptCount val="42"/>
                <c:pt idx="0">
                  <c:v>3.1840441479414756</c:v>
                </c:pt>
                <c:pt idx="1">
                  <c:v>2.5564261071631273</c:v>
                </c:pt>
                <c:pt idx="2">
                  <c:v>2.6302948652998817</c:v>
                </c:pt>
                <c:pt idx="3">
                  <c:v>2.9918256915368322</c:v>
                </c:pt>
                <c:pt idx="4">
                  <c:v>3.1666403995500794</c:v>
                </c:pt>
                <c:pt idx="5">
                  <c:v>2.8788974580092357</c:v>
                </c:pt>
                <c:pt idx="6">
                  <c:v>2.67300759955867</c:v>
                </c:pt>
                <c:pt idx="7">
                  <c:v>2.4305841392612715</c:v>
                </c:pt>
                <c:pt idx="8">
                  <c:v>2.6204332147547995</c:v>
                </c:pt>
                <c:pt idx="9">
                  <c:v>2.7134719543364394</c:v>
                </c:pt>
                <c:pt idx="10">
                  <c:v>2.5635945992285079</c:v>
                </c:pt>
                <c:pt idx="11">
                  <c:v>2.6047786112853104</c:v>
                </c:pt>
                <c:pt idx="12">
                  <c:v>1.6133064932226766</c:v>
                </c:pt>
                <c:pt idx="13">
                  <c:v>2.2174834279014819</c:v>
                </c:pt>
                <c:pt idx="14">
                  <c:v>1.9965796858827811</c:v>
                </c:pt>
                <c:pt idx="15">
                  <c:v>2.4899736297849793</c:v>
                </c:pt>
                <c:pt idx="16">
                  <c:v>2.1143702530066868</c:v>
                </c:pt>
                <c:pt idx="17">
                  <c:v>2.1046167769070494</c:v>
                </c:pt>
                <c:pt idx="18">
                  <c:v>2.5650480230002852</c:v>
                </c:pt>
                <c:pt idx="19">
                  <c:v>2.4759191308990678</c:v>
                </c:pt>
                <c:pt idx="20">
                  <c:v>2.4571130070931448</c:v>
                </c:pt>
                <c:pt idx="21">
                  <c:v>1.9800004034601888</c:v>
                </c:pt>
                <c:pt idx="22">
                  <c:v>1.5033597089557695</c:v>
                </c:pt>
                <c:pt idx="23">
                  <c:v>1.3318584478730557</c:v>
                </c:pt>
                <c:pt idx="24">
                  <c:v>1.5186653709378808</c:v>
                </c:pt>
                <c:pt idx="25">
                  <c:v>1.9746977352798445</c:v>
                </c:pt>
                <c:pt idx="26">
                  <c:v>2.4923748573207356</c:v>
                </c:pt>
                <c:pt idx="27">
                  <c:v>2.9789636827896837</c:v>
                </c:pt>
                <c:pt idx="28">
                  <c:v>2.6906243459665236</c:v>
                </c:pt>
                <c:pt idx="29">
                  <c:v>2.7757089706844407</c:v>
                </c:pt>
                <c:pt idx="30">
                  <c:v>2.3419556668530794</c:v>
                </c:pt>
                <c:pt idx="31">
                  <c:v>2.3826600265900897</c:v>
                </c:pt>
                <c:pt idx="32">
                  <c:v>2.3625713417754515</c:v>
                </c:pt>
                <c:pt idx="33">
                  <c:v>2.2032675851649248</c:v>
                </c:pt>
                <c:pt idx="34">
                  <c:v>2.3085425225633474</c:v>
                </c:pt>
                <c:pt idx="35">
                  <c:v>2.1471945555766836</c:v>
                </c:pt>
                <c:pt idx="36">
                  <c:v>2.3035400998445246</c:v>
                </c:pt>
                <c:pt idx="37">
                  <c:v>2.291811061952207</c:v>
                </c:pt>
                <c:pt idx="38">
                  <c:v>1.9617456835169016</c:v>
                </c:pt>
                <c:pt idx="39">
                  <c:v>1.1683654768814193</c:v>
                </c:pt>
                <c:pt idx="40">
                  <c:v>0.11401594416374031</c:v>
                </c:pt>
                <c:pt idx="41">
                  <c:v>-0.87770336365160939</c:v>
                </c:pt>
              </c:numCache>
            </c:numRef>
          </c:val>
          <c:smooth val="0"/>
        </c:ser>
        <c:dLbls>
          <c:showLegendKey val="0"/>
          <c:showVal val="0"/>
          <c:showCatName val="0"/>
          <c:showSerName val="0"/>
          <c:showPercent val="0"/>
          <c:showBubbleSize val="0"/>
        </c:dLbls>
        <c:marker val="1"/>
        <c:smooth val="0"/>
        <c:axId val="165179392"/>
        <c:axId val="165282368"/>
      </c:lineChart>
      <c:dateAx>
        <c:axId val="165179392"/>
        <c:scaling>
          <c:orientation val="minMax"/>
        </c:scaling>
        <c:delete val="0"/>
        <c:axPos val="b"/>
        <c:numFmt formatCode="[$-409]mmm\ yyyy;@" sourceLinked="0"/>
        <c:majorTickMark val="out"/>
        <c:minorTickMark val="none"/>
        <c:tickLblPos val="low"/>
        <c:spPr>
          <a:ln w="15875"/>
        </c:spPr>
        <c:txPr>
          <a:bodyPr/>
          <a:lstStyle/>
          <a:p>
            <a:pPr>
              <a:defRPr sz="1400">
                <a:latin typeface="Arial" panose="020B0604020202020204" pitchFamily="34" charset="0"/>
                <a:cs typeface="Arial" panose="020B0604020202020204" pitchFamily="34" charset="0"/>
              </a:defRPr>
            </a:pPr>
            <a:endParaRPr lang="en-US"/>
          </a:p>
        </c:txPr>
        <c:crossAx val="165282368"/>
        <c:crosses val="autoZero"/>
        <c:auto val="1"/>
        <c:lblOffset val="100"/>
        <c:baseTimeUnit val="months"/>
        <c:majorUnit val="1"/>
        <c:majorTimeUnit val="years"/>
      </c:dateAx>
      <c:valAx>
        <c:axId val="165282368"/>
        <c:scaling>
          <c:orientation val="minMax"/>
        </c:scaling>
        <c:delete val="0"/>
        <c:axPos val="l"/>
        <c:majorGridlines>
          <c:spPr>
            <a:ln>
              <a:solidFill>
                <a:srgbClr val="FFFFFF">
                  <a:lumMod val="75000"/>
                </a:srgbClr>
              </a:solidFill>
            </a:ln>
          </c:spPr>
        </c:majorGridlines>
        <c:numFmt formatCode="0.0" sourceLinked="0"/>
        <c:majorTickMark val="out"/>
        <c:minorTickMark val="none"/>
        <c:tickLblPos val="nextTo"/>
        <c:spPr>
          <a:ln>
            <a:noFill/>
          </a:ln>
        </c:spPr>
        <c:txPr>
          <a:bodyPr/>
          <a:lstStyle/>
          <a:p>
            <a:pPr>
              <a:defRPr sz="1400">
                <a:latin typeface="Arial" panose="020B0604020202020204" pitchFamily="34" charset="0"/>
                <a:cs typeface="Arial" panose="020B0604020202020204" pitchFamily="34" charset="0"/>
              </a:defRPr>
            </a:pPr>
            <a:endParaRPr lang="en-US"/>
          </a:p>
        </c:txPr>
        <c:crossAx val="165179392"/>
        <c:crosses val="autoZero"/>
        <c:crossBetween val="between"/>
      </c:valAx>
    </c:plotArea>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7.588356333507093E-2"/>
          <c:y val="3.287946190469751E-2"/>
          <c:w val="0.90322368240555317"/>
          <c:h val="0.71087173061581388"/>
        </c:manualLayout>
      </c:layout>
      <c:barChart>
        <c:barDir val="col"/>
        <c:grouping val="clustered"/>
        <c:varyColors val="0"/>
        <c:ser>
          <c:idx val="1"/>
          <c:order val="0"/>
          <c:tx>
            <c:v>OPEC countries</c:v>
          </c:tx>
          <c:spPr>
            <a:solidFill>
              <a:schemeClr val="accent1"/>
            </a:solidFill>
          </c:spPr>
          <c:invertIfNegative val="0"/>
          <c:cat>
            <c:numRef>
              <c:f>'Fig8'!$J$26:$L$26</c:f>
              <c:numCache>
                <c:formatCode>General</c:formatCode>
                <c:ptCount val="3"/>
                <c:pt idx="0">
                  <c:v>2014</c:v>
                </c:pt>
                <c:pt idx="1">
                  <c:v>2015</c:v>
                </c:pt>
                <c:pt idx="2">
                  <c:v>2016</c:v>
                </c:pt>
              </c:numCache>
            </c:numRef>
          </c:cat>
          <c:val>
            <c:numRef>
              <c:f>'Fig8'!$J$27:$L$27</c:f>
              <c:numCache>
                <c:formatCode>0.000</c:formatCode>
                <c:ptCount val="3"/>
                <c:pt idx="0">
                  <c:v>-7.3256776000000912E-2</c:v>
                </c:pt>
                <c:pt idx="1">
                  <c:v>0.661285656000004</c:v>
                </c:pt>
                <c:pt idx="2">
                  <c:v>-0.11792956000000032</c:v>
                </c:pt>
              </c:numCache>
            </c:numRef>
          </c:val>
        </c:ser>
        <c:ser>
          <c:idx val="0"/>
          <c:order val="1"/>
          <c:tx>
            <c:v>North America</c:v>
          </c:tx>
          <c:spPr>
            <a:solidFill>
              <a:schemeClr val="accent4"/>
            </a:solidFill>
          </c:spPr>
          <c:invertIfNegative val="0"/>
          <c:cat>
            <c:numRef>
              <c:f>'Fig8'!$J$26:$L$26</c:f>
              <c:numCache>
                <c:formatCode>General</c:formatCode>
                <c:ptCount val="3"/>
                <c:pt idx="0">
                  <c:v>2014</c:v>
                </c:pt>
                <c:pt idx="1">
                  <c:v>2015</c:v>
                </c:pt>
                <c:pt idx="2">
                  <c:v>2016</c:v>
                </c:pt>
              </c:numCache>
            </c:numRef>
          </c:cat>
          <c:val>
            <c:numRef>
              <c:f>'Fig8'!$J$29:$L$29</c:f>
              <c:numCache>
                <c:formatCode>0.000</c:formatCode>
                <c:ptCount val="3"/>
                <c:pt idx="0">
                  <c:v>1.8372551589999979</c:v>
                </c:pt>
                <c:pt idx="1">
                  <c:v>0.74320884870000015</c:v>
                </c:pt>
                <c:pt idx="2">
                  <c:v>0.40298865379999782</c:v>
                </c:pt>
              </c:numCache>
            </c:numRef>
          </c:val>
        </c:ser>
        <c:ser>
          <c:idx val="2"/>
          <c:order val="2"/>
          <c:tx>
            <c:v>Russia and Caspian Sea</c:v>
          </c:tx>
          <c:spPr>
            <a:solidFill>
              <a:schemeClr val="accent3"/>
            </a:solidFill>
          </c:spPr>
          <c:invertIfNegative val="0"/>
          <c:cat>
            <c:numRef>
              <c:f>'Fig8'!$J$26:$L$26</c:f>
              <c:numCache>
                <c:formatCode>General</c:formatCode>
                <c:ptCount val="3"/>
                <c:pt idx="0">
                  <c:v>2014</c:v>
                </c:pt>
                <c:pt idx="1">
                  <c:v>2015</c:v>
                </c:pt>
                <c:pt idx="2">
                  <c:v>2016</c:v>
                </c:pt>
              </c:numCache>
            </c:numRef>
          </c:cat>
          <c:val>
            <c:numRef>
              <c:f>'Fig8'!$J$34:$L$34</c:f>
              <c:numCache>
                <c:formatCode>0.000</c:formatCode>
                <c:ptCount val="3"/>
                <c:pt idx="0">
                  <c:v>0.14425418616000307</c:v>
                </c:pt>
                <c:pt idx="1">
                  <c:v>-4.0326340180001807E-2</c:v>
                </c:pt>
                <c:pt idx="2">
                  <c:v>-0.13369740320000112</c:v>
                </c:pt>
              </c:numCache>
            </c:numRef>
          </c:val>
        </c:ser>
        <c:ser>
          <c:idx val="3"/>
          <c:order val="3"/>
          <c:tx>
            <c:v>Latin America</c:v>
          </c:tx>
          <c:spPr>
            <a:solidFill>
              <a:schemeClr val="accent2"/>
            </a:solidFill>
          </c:spPr>
          <c:invertIfNegative val="0"/>
          <c:cat>
            <c:numRef>
              <c:f>'Fig8'!$J$26:$L$26</c:f>
              <c:numCache>
                <c:formatCode>General</c:formatCode>
                <c:ptCount val="3"/>
                <c:pt idx="0">
                  <c:v>2014</c:v>
                </c:pt>
                <c:pt idx="1">
                  <c:v>2015</c:v>
                </c:pt>
                <c:pt idx="2">
                  <c:v>2016</c:v>
                </c:pt>
              </c:numCache>
            </c:numRef>
          </c:cat>
          <c:val>
            <c:numRef>
              <c:f>'Fig8'!$J$40:$L$40</c:f>
              <c:numCache>
                <c:formatCode>0.000</c:formatCode>
                <c:ptCount val="3"/>
                <c:pt idx="0">
                  <c:v>0.25597848384999899</c:v>
                </c:pt>
                <c:pt idx="1">
                  <c:v>0.19566718139000105</c:v>
                </c:pt>
                <c:pt idx="2">
                  <c:v>8.2183002359999868E-2</c:v>
                </c:pt>
              </c:numCache>
            </c:numRef>
          </c:val>
        </c:ser>
        <c:ser>
          <c:idx val="4"/>
          <c:order val="4"/>
          <c:tx>
            <c:v>North Sea</c:v>
          </c:tx>
          <c:spPr>
            <a:solidFill>
              <a:schemeClr val="accent5"/>
            </a:solidFill>
          </c:spPr>
          <c:invertIfNegative val="0"/>
          <c:cat>
            <c:numRef>
              <c:f>'Fig8'!$J$26:$L$26</c:f>
              <c:numCache>
                <c:formatCode>General</c:formatCode>
                <c:ptCount val="3"/>
                <c:pt idx="0">
                  <c:v>2014</c:v>
                </c:pt>
                <c:pt idx="1">
                  <c:v>2015</c:v>
                </c:pt>
                <c:pt idx="2">
                  <c:v>2016</c:v>
                </c:pt>
              </c:numCache>
            </c:numRef>
          </c:cat>
          <c:val>
            <c:numRef>
              <c:f>'Fig8'!$J$46:$L$46</c:f>
              <c:numCache>
                <c:formatCode>0.000</c:formatCode>
                <c:ptCount val="3"/>
                <c:pt idx="0">
                  <c:v>4.7049300809999917E-2</c:v>
                </c:pt>
                <c:pt idx="1">
                  <c:v>-0.11010520722000017</c:v>
                </c:pt>
                <c:pt idx="2">
                  <c:v>-0.12397152031000003</c:v>
                </c:pt>
              </c:numCache>
            </c:numRef>
          </c:val>
        </c:ser>
        <c:ser>
          <c:idx val="5"/>
          <c:order val="5"/>
          <c:tx>
            <c:v>Other Non-OPEC</c:v>
          </c:tx>
          <c:spPr>
            <a:solidFill>
              <a:schemeClr val="accent6"/>
            </a:solidFill>
          </c:spPr>
          <c:invertIfNegative val="0"/>
          <c:cat>
            <c:numRef>
              <c:f>'Fig8'!$J$26:$L$26</c:f>
              <c:numCache>
                <c:formatCode>General</c:formatCode>
                <c:ptCount val="3"/>
                <c:pt idx="0">
                  <c:v>2014</c:v>
                </c:pt>
                <c:pt idx="1">
                  <c:v>2015</c:v>
                </c:pt>
                <c:pt idx="2">
                  <c:v>2016</c:v>
                </c:pt>
              </c:numCache>
            </c:numRef>
          </c:cat>
          <c:val>
            <c:numRef>
              <c:f>'Fig8'!$J$51:$L$51</c:f>
              <c:numCache>
                <c:formatCode>0.000</c:formatCode>
                <c:ptCount val="3"/>
                <c:pt idx="0">
                  <c:v>-6.3735180820001958E-2</c:v>
                </c:pt>
                <c:pt idx="1">
                  <c:v>4.185702330999419E-2</c:v>
                </c:pt>
                <c:pt idx="2">
                  <c:v>0.12301855935000994</c:v>
                </c:pt>
              </c:numCache>
            </c:numRef>
          </c:val>
        </c:ser>
        <c:dLbls>
          <c:showLegendKey val="0"/>
          <c:showVal val="0"/>
          <c:showCatName val="0"/>
          <c:showSerName val="0"/>
          <c:showPercent val="0"/>
          <c:showBubbleSize val="0"/>
        </c:dLbls>
        <c:gapWidth val="150"/>
        <c:axId val="165180928"/>
        <c:axId val="165284672"/>
      </c:barChart>
      <c:scatterChart>
        <c:scatterStyle val="lineMarker"/>
        <c:varyColors val="0"/>
        <c:ser>
          <c:idx val="6"/>
          <c:order val="6"/>
          <c:tx>
            <c:strRef>
              <c:f>'Fig8'!$C$57</c:f>
              <c:strCache>
                <c:ptCount val="1"/>
                <c:pt idx="0">
                  <c:v>Forecast</c:v>
                </c:pt>
              </c:strCache>
            </c:strRef>
          </c:tx>
          <c:spPr>
            <a:ln w="12700">
              <a:solidFill>
                <a:schemeClr val="tx1"/>
              </a:solidFill>
              <a:prstDash val="sysDash"/>
            </a:ln>
          </c:spPr>
          <c:marker>
            <c:symbol val="none"/>
          </c:marker>
          <c:xVal>
            <c:numRef>
              <c:f>'Fig8'!$B$58:$B$59</c:f>
              <c:numCache>
                <c:formatCode>General</c:formatCode>
                <c:ptCount val="2"/>
                <c:pt idx="0">
                  <c:v>1.5</c:v>
                </c:pt>
                <c:pt idx="1">
                  <c:v>1.5</c:v>
                </c:pt>
              </c:numCache>
            </c:numRef>
          </c:xVal>
          <c:yVal>
            <c:numRef>
              <c:f>'Fig8'!$C$58:$C$59</c:f>
              <c:numCache>
                <c:formatCode>General</c:formatCode>
                <c:ptCount val="2"/>
                <c:pt idx="0">
                  <c:v>0</c:v>
                </c:pt>
                <c:pt idx="1">
                  <c:v>1</c:v>
                </c:pt>
              </c:numCache>
            </c:numRef>
          </c:yVal>
          <c:smooth val="0"/>
        </c:ser>
        <c:dLbls>
          <c:showLegendKey val="0"/>
          <c:showVal val="0"/>
          <c:showCatName val="0"/>
          <c:showSerName val="0"/>
          <c:showPercent val="0"/>
          <c:showBubbleSize val="0"/>
        </c:dLbls>
        <c:axId val="165285248"/>
        <c:axId val="165285824"/>
      </c:scatterChart>
      <c:catAx>
        <c:axId val="165180928"/>
        <c:scaling>
          <c:orientation val="minMax"/>
        </c:scaling>
        <c:delete val="0"/>
        <c:axPos val="b"/>
        <c:numFmt formatCode="General" sourceLinked="1"/>
        <c:majorTickMark val="out"/>
        <c:minorTickMark val="none"/>
        <c:tickLblPos val="low"/>
        <c:spPr>
          <a:ln>
            <a:solidFill>
              <a:schemeClr val="tx1"/>
            </a:solidFill>
          </a:ln>
        </c:spPr>
        <c:txPr>
          <a:bodyPr/>
          <a:lstStyle/>
          <a:p>
            <a:pPr>
              <a:defRPr sz="1400"/>
            </a:pPr>
            <a:endParaRPr lang="en-US"/>
          </a:p>
        </c:txPr>
        <c:crossAx val="165284672"/>
        <c:crosses val="autoZero"/>
        <c:auto val="1"/>
        <c:lblAlgn val="ctr"/>
        <c:lblOffset val="100"/>
        <c:noMultiLvlLbl val="0"/>
      </c:catAx>
      <c:valAx>
        <c:axId val="165284672"/>
        <c:scaling>
          <c:orientation val="minMax"/>
        </c:scaling>
        <c:delete val="0"/>
        <c:axPos val="l"/>
        <c:majorGridlines>
          <c:spPr>
            <a:ln>
              <a:solidFill>
                <a:schemeClr val="bg1">
                  <a:lumMod val="75000"/>
                </a:schemeClr>
              </a:solidFill>
            </a:ln>
          </c:spPr>
        </c:majorGridlines>
        <c:numFmt formatCode="0.0" sourceLinked="0"/>
        <c:majorTickMark val="out"/>
        <c:minorTickMark val="none"/>
        <c:tickLblPos val="nextTo"/>
        <c:spPr>
          <a:ln>
            <a:noFill/>
          </a:ln>
        </c:spPr>
        <c:txPr>
          <a:bodyPr/>
          <a:lstStyle/>
          <a:p>
            <a:pPr>
              <a:defRPr sz="1400"/>
            </a:pPr>
            <a:endParaRPr lang="en-US"/>
          </a:p>
        </c:txPr>
        <c:crossAx val="165180928"/>
        <c:crosses val="autoZero"/>
        <c:crossBetween val="between"/>
      </c:valAx>
      <c:valAx>
        <c:axId val="165285248"/>
        <c:scaling>
          <c:orientation val="minMax"/>
        </c:scaling>
        <c:delete val="1"/>
        <c:axPos val="b"/>
        <c:numFmt formatCode="General" sourceLinked="1"/>
        <c:majorTickMark val="out"/>
        <c:minorTickMark val="none"/>
        <c:tickLblPos val="none"/>
        <c:crossAx val="165285824"/>
        <c:crosses val="autoZero"/>
        <c:crossBetween val="midCat"/>
      </c:valAx>
      <c:valAx>
        <c:axId val="165285824"/>
        <c:scaling>
          <c:orientation val="minMax"/>
          <c:max val="1"/>
          <c:min val="0"/>
        </c:scaling>
        <c:delete val="0"/>
        <c:axPos val="r"/>
        <c:numFmt formatCode="General" sourceLinked="1"/>
        <c:majorTickMark val="none"/>
        <c:minorTickMark val="none"/>
        <c:tickLblPos val="none"/>
        <c:spPr>
          <a:ln>
            <a:noFill/>
          </a:ln>
        </c:spPr>
        <c:crossAx val="165285248"/>
        <c:crosses val="max"/>
        <c:crossBetween val="midCat"/>
      </c:valAx>
      <c:spPr>
        <a:noFill/>
        <a:ln w="25400">
          <a:noFill/>
        </a:ln>
      </c:spPr>
    </c:plotArea>
    <c:legend>
      <c:legendPos val="b"/>
      <c:legendEntry>
        <c:idx val="6"/>
        <c:delete val="1"/>
      </c:legendEntry>
      <c:layout>
        <c:manualLayout>
          <c:xMode val="edge"/>
          <c:yMode val="edge"/>
          <c:x val="0.14740950229802977"/>
          <c:y val="0.82985072991175846"/>
          <c:w val="0.66483570896027144"/>
          <c:h val="0.14455512587553776"/>
        </c:manualLayout>
      </c:layout>
      <c:overlay val="0"/>
      <c:spPr>
        <a:noFill/>
        <a:ln>
          <a:noFill/>
        </a:ln>
      </c:spPr>
      <c:txPr>
        <a:bodyPr/>
        <a:lstStyle/>
        <a:p>
          <a:pPr>
            <a:defRPr sz="140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userShapes r:id="rId3"/>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7.1237783311274117E-2"/>
          <c:y val="4.9059880680341394E-2"/>
          <c:w val="0.90786952912937169"/>
          <c:h val="0.73213532910561341"/>
        </c:manualLayout>
      </c:layout>
      <c:barChart>
        <c:barDir val="col"/>
        <c:grouping val="clustered"/>
        <c:varyColors val="0"/>
        <c:ser>
          <c:idx val="1"/>
          <c:order val="0"/>
          <c:tx>
            <c:v>OECD*</c:v>
          </c:tx>
          <c:spPr>
            <a:solidFill>
              <a:schemeClr val="accent1"/>
            </a:solidFill>
          </c:spPr>
          <c:invertIfNegative val="0"/>
          <c:cat>
            <c:numRef>
              <c:f>'Fig7'!$I$26:$K$26</c:f>
              <c:numCache>
                <c:formatCode>General</c:formatCode>
                <c:ptCount val="3"/>
                <c:pt idx="0">
                  <c:v>2014</c:v>
                </c:pt>
                <c:pt idx="1">
                  <c:v>2015</c:v>
                </c:pt>
                <c:pt idx="2">
                  <c:v>2016</c:v>
                </c:pt>
              </c:numCache>
            </c:numRef>
          </c:cat>
          <c:val>
            <c:numRef>
              <c:f>'Fig7'!$I$27:$K$27</c:f>
              <c:numCache>
                <c:formatCode>0.00</c:formatCode>
                <c:ptCount val="3"/>
                <c:pt idx="0">
                  <c:v>-0.36537544200000127</c:v>
                </c:pt>
                <c:pt idx="1">
                  <c:v>0.30540781700000252</c:v>
                </c:pt>
                <c:pt idx="2">
                  <c:v>0.11548699299999754</c:v>
                </c:pt>
              </c:numCache>
            </c:numRef>
          </c:val>
        </c:ser>
        <c:ser>
          <c:idx val="2"/>
          <c:order val="1"/>
          <c:tx>
            <c:v>Non-OECD Asia</c:v>
          </c:tx>
          <c:spPr>
            <a:solidFill>
              <a:schemeClr val="accent4"/>
            </a:solidFill>
          </c:spPr>
          <c:invertIfNegative val="0"/>
          <c:cat>
            <c:numRef>
              <c:f>'Fig7'!$I$26:$K$26</c:f>
              <c:numCache>
                <c:formatCode>General</c:formatCode>
                <c:ptCount val="3"/>
                <c:pt idx="0">
                  <c:v>2014</c:v>
                </c:pt>
                <c:pt idx="1">
                  <c:v>2015</c:v>
                </c:pt>
                <c:pt idx="2">
                  <c:v>2016</c:v>
                </c:pt>
              </c:numCache>
            </c:numRef>
          </c:cat>
          <c:val>
            <c:numRef>
              <c:f>'Fig7'!$I$28:$K$28</c:f>
              <c:numCache>
                <c:formatCode>0.00</c:formatCode>
                <c:ptCount val="3"/>
                <c:pt idx="0">
                  <c:v>0.58874863899999497</c:v>
                </c:pt>
                <c:pt idx="1">
                  <c:v>0.63033274200000378</c:v>
                </c:pt>
                <c:pt idx="2">
                  <c:v>0.73499837900000031</c:v>
                </c:pt>
              </c:numCache>
            </c:numRef>
          </c:val>
        </c:ser>
        <c:ser>
          <c:idx val="3"/>
          <c:order val="2"/>
          <c:tx>
            <c:v>Former Soviet Union</c:v>
          </c:tx>
          <c:spPr>
            <a:solidFill>
              <a:schemeClr val="accent3"/>
            </a:solidFill>
          </c:spPr>
          <c:invertIfNegative val="0"/>
          <c:cat>
            <c:numRef>
              <c:f>'Fig7'!$I$26:$K$26</c:f>
              <c:numCache>
                <c:formatCode>General</c:formatCode>
                <c:ptCount val="3"/>
                <c:pt idx="0">
                  <c:v>2014</c:v>
                </c:pt>
                <c:pt idx="1">
                  <c:v>2015</c:v>
                </c:pt>
                <c:pt idx="2">
                  <c:v>2016</c:v>
                </c:pt>
              </c:numCache>
            </c:numRef>
          </c:cat>
          <c:val>
            <c:numRef>
              <c:f>'Fig7'!$I$29:$K$29</c:f>
              <c:numCache>
                <c:formatCode>0.00</c:formatCode>
                <c:ptCount val="3"/>
                <c:pt idx="0">
                  <c:v>0.1159371177600006</c:v>
                </c:pt>
                <c:pt idx="1">
                  <c:v>-0.17405752662999951</c:v>
                </c:pt>
                <c:pt idx="2">
                  <c:v>-7.548755411000041E-2</c:v>
                </c:pt>
              </c:numCache>
            </c:numRef>
          </c:val>
        </c:ser>
        <c:ser>
          <c:idx val="4"/>
          <c:order val="3"/>
          <c:tx>
            <c:v>Other</c:v>
          </c:tx>
          <c:spPr>
            <a:solidFill>
              <a:schemeClr val="accent2"/>
            </a:solidFill>
          </c:spPr>
          <c:invertIfNegative val="0"/>
          <c:cat>
            <c:numRef>
              <c:f>'Fig7'!$I$26:$K$26</c:f>
              <c:numCache>
                <c:formatCode>General</c:formatCode>
                <c:ptCount val="3"/>
                <c:pt idx="0">
                  <c:v>2014</c:v>
                </c:pt>
                <c:pt idx="1">
                  <c:v>2015</c:v>
                </c:pt>
                <c:pt idx="2">
                  <c:v>2016</c:v>
                </c:pt>
              </c:numCache>
            </c:numRef>
          </c:cat>
          <c:val>
            <c:numRef>
              <c:f>'Fig7'!$I$30:$K$30</c:f>
              <c:numCache>
                <c:formatCode>0.00</c:formatCode>
                <c:ptCount val="3"/>
                <c:pt idx="0">
                  <c:v>0.51316440024000443</c:v>
                </c:pt>
                <c:pt idx="1">
                  <c:v>0.46758100063000185</c:v>
                </c:pt>
                <c:pt idx="2">
                  <c:v>0.52536470210999298</c:v>
                </c:pt>
              </c:numCache>
            </c:numRef>
          </c:val>
        </c:ser>
        <c:dLbls>
          <c:showLegendKey val="0"/>
          <c:showVal val="0"/>
          <c:showCatName val="0"/>
          <c:showSerName val="0"/>
          <c:showPercent val="0"/>
          <c:showBubbleSize val="0"/>
        </c:dLbls>
        <c:gapWidth val="100"/>
        <c:axId val="169945600"/>
        <c:axId val="165288128"/>
      </c:barChart>
      <c:scatterChart>
        <c:scatterStyle val="lineMarker"/>
        <c:varyColors val="0"/>
        <c:ser>
          <c:idx val="0"/>
          <c:order val="4"/>
          <c:tx>
            <c:strRef>
              <c:f>'Fig7'!$D$36</c:f>
              <c:strCache>
                <c:ptCount val="1"/>
                <c:pt idx="0">
                  <c:v>Forecast</c:v>
                </c:pt>
              </c:strCache>
            </c:strRef>
          </c:tx>
          <c:spPr>
            <a:ln w="12700">
              <a:solidFill>
                <a:srgbClr val="000000"/>
              </a:solidFill>
              <a:prstDash val="sysDash"/>
            </a:ln>
          </c:spPr>
          <c:marker>
            <c:symbol val="none"/>
          </c:marker>
          <c:xVal>
            <c:numRef>
              <c:f>'Fig7'!$C$37:$C$38</c:f>
              <c:numCache>
                <c:formatCode>General</c:formatCode>
                <c:ptCount val="2"/>
                <c:pt idx="0">
                  <c:v>1.5</c:v>
                </c:pt>
                <c:pt idx="1">
                  <c:v>1.5</c:v>
                </c:pt>
              </c:numCache>
            </c:numRef>
          </c:xVal>
          <c:yVal>
            <c:numRef>
              <c:f>'Fig7'!$D$37:$D$38</c:f>
              <c:numCache>
                <c:formatCode>General</c:formatCode>
                <c:ptCount val="2"/>
                <c:pt idx="0">
                  <c:v>0</c:v>
                </c:pt>
                <c:pt idx="1">
                  <c:v>1</c:v>
                </c:pt>
              </c:numCache>
            </c:numRef>
          </c:yVal>
          <c:smooth val="0"/>
        </c:ser>
        <c:dLbls>
          <c:showLegendKey val="0"/>
          <c:showVal val="0"/>
          <c:showCatName val="0"/>
          <c:showSerName val="0"/>
          <c:showPercent val="0"/>
          <c:showBubbleSize val="0"/>
        </c:dLbls>
        <c:axId val="165288704"/>
        <c:axId val="165289280"/>
      </c:scatterChart>
      <c:catAx>
        <c:axId val="169945600"/>
        <c:scaling>
          <c:orientation val="minMax"/>
        </c:scaling>
        <c:delete val="0"/>
        <c:axPos val="b"/>
        <c:numFmt formatCode="General" sourceLinked="1"/>
        <c:majorTickMark val="out"/>
        <c:minorTickMark val="none"/>
        <c:tickLblPos val="low"/>
        <c:spPr>
          <a:ln>
            <a:solidFill>
              <a:schemeClr val="tx1"/>
            </a:solidFill>
          </a:ln>
        </c:spPr>
        <c:txPr>
          <a:bodyPr/>
          <a:lstStyle/>
          <a:p>
            <a:pPr>
              <a:defRPr sz="1400"/>
            </a:pPr>
            <a:endParaRPr lang="en-US"/>
          </a:p>
        </c:txPr>
        <c:crossAx val="165288128"/>
        <c:crosses val="autoZero"/>
        <c:auto val="1"/>
        <c:lblAlgn val="ctr"/>
        <c:lblOffset val="100"/>
        <c:noMultiLvlLbl val="0"/>
      </c:catAx>
      <c:valAx>
        <c:axId val="165288128"/>
        <c:scaling>
          <c:orientation val="minMax"/>
          <c:max val="1"/>
        </c:scaling>
        <c:delete val="0"/>
        <c:axPos val="l"/>
        <c:majorGridlines>
          <c:spPr>
            <a:ln>
              <a:solidFill>
                <a:schemeClr val="bg1">
                  <a:lumMod val="75000"/>
                </a:schemeClr>
              </a:solidFill>
            </a:ln>
          </c:spPr>
        </c:majorGridlines>
        <c:numFmt formatCode="0.0" sourceLinked="0"/>
        <c:majorTickMark val="out"/>
        <c:minorTickMark val="none"/>
        <c:tickLblPos val="nextTo"/>
        <c:spPr>
          <a:noFill/>
          <a:ln>
            <a:noFill/>
          </a:ln>
        </c:spPr>
        <c:txPr>
          <a:bodyPr/>
          <a:lstStyle/>
          <a:p>
            <a:pPr>
              <a:defRPr sz="1400"/>
            </a:pPr>
            <a:endParaRPr lang="en-US"/>
          </a:p>
        </c:txPr>
        <c:crossAx val="169945600"/>
        <c:crosses val="autoZero"/>
        <c:crossBetween val="between"/>
      </c:valAx>
      <c:valAx>
        <c:axId val="165288704"/>
        <c:scaling>
          <c:orientation val="minMax"/>
        </c:scaling>
        <c:delete val="1"/>
        <c:axPos val="b"/>
        <c:numFmt formatCode="General" sourceLinked="1"/>
        <c:majorTickMark val="out"/>
        <c:minorTickMark val="none"/>
        <c:tickLblPos val="none"/>
        <c:crossAx val="165289280"/>
        <c:crosses val="autoZero"/>
        <c:crossBetween val="midCat"/>
      </c:valAx>
      <c:valAx>
        <c:axId val="165289280"/>
        <c:scaling>
          <c:orientation val="minMax"/>
          <c:max val="1"/>
          <c:min val="0"/>
        </c:scaling>
        <c:delete val="0"/>
        <c:axPos val="r"/>
        <c:numFmt formatCode="General" sourceLinked="1"/>
        <c:majorTickMark val="none"/>
        <c:minorTickMark val="none"/>
        <c:tickLblPos val="none"/>
        <c:spPr>
          <a:ln>
            <a:noFill/>
          </a:ln>
        </c:spPr>
        <c:crossAx val="165288704"/>
        <c:crosses val="max"/>
        <c:crossBetween val="midCat"/>
      </c:valAx>
      <c:spPr>
        <a:noFill/>
        <a:ln w="25400">
          <a:noFill/>
        </a:ln>
      </c:spPr>
    </c:plotArea>
    <c:legend>
      <c:legendPos val="b"/>
      <c:legendEntry>
        <c:idx val="4"/>
        <c:delete val="1"/>
      </c:legendEntry>
      <c:layout>
        <c:manualLayout>
          <c:xMode val="edge"/>
          <c:yMode val="edge"/>
          <c:x val="0.13709067229560748"/>
          <c:y val="0.86861679672632752"/>
          <c:w val="0.71652705804936767"/>
          <c:h val="5.0592927852529196E-2"/>
        </c:manualLayout>
      </c:layout>
      <c:overlay val="0"/>
      <c:spPr>
        <a:noFill/>
        <a:ln>
          <a:noFill/>
        </a:ln>
      </c:spPr>
      <c:txPr>
        <a:bodyPr/>
        <a:lstStyle/>
        <a:p>
          <a:pPr>
            <a:defRPr sz="140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userShapes r:id="rId3"/>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15656055818509E-2"/>
          <c:y val="4.7031527795186802E-2"/>
          <c:w val="0.89045890631192459"/>
          <c:h val="0.86334614409007671"/>
        </c:manualLayout>
      </c:layout>
      <c:barChart>
        <c:barDir val="col"/>
        <c:grouping val="stacked"/>
        <c:varyColors val="0"/>
        <c:ser>
          <c:idx val="3"/>
          <c:order val="1"/>
          <c:tx>
            <c:v>Change in other consumption (right axis)</c:v>
          </c:tx>
          <c:spPr>
            <a:solidFill>
              <a:srgbClr val="5D9732"/>
            </a:solidFill>
          </c:spPr>
          <c:invertIfNegative val="0"/>
          <c:cat>
            <c:numRef>
              <c:f>'Fig6'!$A$28:$A$36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'Fig6'!$I$28:$I$36</c:f>
              <c:numCache>
                <c:formatCode>0.000</c:formatCode>
                <c:ptCount val="9"/>
                <c:pt idx="0">
                  <c:v>0.28656995800001539</c:v>
                </c:pt>
                <c:pt idx="1">
                  <c:v>-0.72005354199999516</c:v>
                </c:pt>
                <c:pt idx="2">
                  <c:v>1.6088354359999855</c:v>
                </c:pt>
                <c:pt idx="3">
                  <c:v>0.67422080099999704</c:v>
                </c:pt>
                <c:pt idx="4">
                  <c:v>0.83731730800000292</c:v>
                </c:pt>
                <c:pt idx="5">
                  <c:v>0.67985141600000532</c:v>
                </c:pt>
                <c:pt idx="6">
                  <c:v>0.40930323399999224</c:v>
                </c:pt>
                <c:pt idx="7">
                  <c:v>0.56536298800001106</c:v>
                </c:pt>
                <c:pt idx="8">
                  <c:v>0.8840218549999932</c:v>
                </c:pt>
              </c:numCache>
            </c:numRef>
          </c:val>
        </c:ser>
        <c:ser>
          <c:idx val="0"/>
          <c:order val="2"/>
          <c:tx>
            <c:v>Change in China consumption (right axis)</c:v>
          </c:tx>
          <c:spPr>
            <a:solidFill>
              <a:schemeClr val="accent1"/>
            </a:solidFill>
          </c:spPr>
          <c:invertIfNegative val="0"/>
          <c:cat>
            <c:numRef>
              <c:f>'Fig6'!$A$28:$A$36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'Fig6'!$G$28:$G$36</c:f>
              <c:numCache>
                <c:formatCode>0.000</c:formatCode>
                <c:ptCount val="9"/>
                <c:pt idx="0">
                  <c:v>0.21721195999999932</c:v>
                </c:pt>
                <c:pt idx="1">
                  <c:v>0.37268884000000035</c:v>
                </c:pt>
                <c:pt idx="2">
                  <c:v>0.8685359100000003</c:v>
                </c:pt>
                <c:pt idx="3">
                  <c:v>0.56569105999999891</c:v>
                </c:pt>
                <c:pt idx="4">
                  <c:v>0.47595172000000119</c:v>
                </c:pt>
                <c:pt idx="5">
                  <c:v>0.3230000000000004</c:v>
                </c:pt>
                <c:pt idx="6">
                  <c:v>0.36946045699999885</c:v>
                </c:pt>
                <c:pt idx="7">
                  <c:v>0.32833854500000115</c:v>
                </c:pt>
                <c:pt idx="8">
                  <c:v>0.34180943299999988</c:v>
                </c:pt>
              </c:numCache>
            </c:numRef>
          </c:val>
        </c:ser>
        <c:ser>
          <c:idx val="2"/>
          <c:order val="3"/>
          <c:tx>
            <c:v>Change in U.S. consumption (right axis)</c:v>
          </c:tx>
          <c:spPr>
            <a:solidFill>
              <a:schemeClr val="accent4"/>
            </a:solidFill>
          </c:spPr>
          <c:invertIfNegative val="0"/>
          <c:cat>
            <c:numRef>
              <c:f>'Fig6'!$A$28:$A$36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'Fig6'!$H$28:$H$36</c:f>
              <c:numCache>
                <c:formatCode>0.000</c:formatCode>
                <c:ptCount val="9"/>
                <c:pt idx="0">
                  <c:v>-1.1824144509999996</c:v>
                </c:pt>
                <c:pt idx="1">
                  <c:v>-0.72656325500000207</c:v>
                </c:pt>
                <c:pt idx="2">
                  <c:v>0.40872572600000012</c:v>
                </c:pt>
                <c:pt idx="3">
                  <c:v>-0.29805352900000059</c:v>
                </c:pt>
                <c:pt idx="4">
                  <c:v>-0.39185950499999933</c:v>
                </c:pt>
                <c:pt idx="5">
                  <c:v>0.47091691600000019</c:v>
                </c:pt>
                <c:pt idx="6">
                  <c:v>7.3711024000001402E-2</c:v>
                </c:pt>
                <c:pt idx="7">
                  <c:v>0.33556249999999821</c:v>
                </c:pt>
                <c:pt idx="8">
                  <c:v>7.4531232000001779E-2</c:v>
                </c:pt>
              </c:numCache>
            </c:numRef>
          </c:val>
        </c:ser>
        <c:dLbls>
          <c:showLegendKey val="0"/>
          <c:showVal val="0"/>
          <c:showCatName val="0"/>
          <c:showSerName val="0"/>
          <c:showPercent val="0"/>
          <c:showBubbleSize val="0"/>
        </c:dLbls>
        <c:gapWidth val="50"/>
        <c:overlap val="100"/>
        <c:axId val="170729472"/>
        <c:axId val="170789120"/>
      </c:barChart>
      <c:lineChart>
        <c:grouping val="standard"/>
        <c:varyColors val="0"/>
        <c:ser>
          <c:idx val="1"/>
          <c:order val="0"/>
          <c:tx>
            <c:v>Total world consumption (left axis)</c:v>
          </c:tx>
          <c:spPr>
            <a:ln>
              <a:solidFill>
                <a:schemeClr val="tx1"/>
              </a:solidFill>
            </a:ln>
          </c:spPr>
          <c:marker>
            <c:symbol val="none"/>
          </c:marker>
          <c:cat>
            <c:numRef>
              <c:f>'Fig6'!$A$28:$A$36</c:f>
              <c:numCache>
                <c:formatCode>General</c:formatCode>
                <c:ptCount val="9"/>
                <c:pt idx="0">
                  <c:v>2008</c:v>
                </c:pt>
                <c:pt idx="1">
                  <c:v>2009</c:v>
                </c:pt>
                <c:pt idx="2">
                  <c:v>2010</c:v>
                </c:pt>
                <c:pt idx="3">
                  <c:v>2011</c:v>
                </c:pt>
                <c:pt idx="4">
                  <c:v>2012</c:v>
                </c:pt>
                <c:pt idx="5">
                  <c:v>2013</c:v>
                </c:pt>
                <c:pt idx="6">
                  <c:v>2014</c:v>
                </c:pt>
                <c:pt idx="7">
                  <c:v>2015</c:v>
                </c:pt>
                <c:pt idx="8">
                  <c:v>2016</c:v>
                </c:pt>
              </c:numCache>
            </c:numRef>
          </c:cat>
          <c:val>
            <c:numRef>
              <c:f>'Fig6'!$E$28:$E$36</c:f>
              <c:numCache>
                <c:formatCode>0.000</c:formatCode>
                <c:ptCount val="9"/>
                <c:pt idx="0">
                  <c:v>86.045664048999996</c:v>
                </c:pt>
                <c:pt idx="1">
                  <c:v>84.971736092</c:v>
                </c:pt>
                <c:pt idx="2">
                  <c:v>87.857833163999999</c:v>
                </c:pt>
                <c:pt idx="3">
                  <c:v>88.799691495999994</c:v>
                </c:pt>
                <c:pt idx="4">
                  <c:v>89.721101019000002</c:v>
                </c:pt>
                <c:pt idx="5">
                  <c:v>91.194869350999994</c:v>
                </c:pt>
                <c:pt idx="6">
                  <c:v>92.047344065999994</c:v>
                </c:pt>
                <c:pt idx="7">
                  <c:v>93.276608099000001</c:v>
                </c:pt>
                <c:pt idx="8">
                  <c:v>94.576970618999994</c:v>
                </c:pt>
              </c:numCache>
            </c:numRef>
          </c:val>
          <c:smooth val="0"/>
        </c:ser>
        <c:dLbls>
          <c:showLegendKey val="0"/>
          <c:showVal val="0"/>
          <c:showCatName val="0"/>
          <c:showSerName val="0"/>
          <c:showPercent val="0"/>
          <c:showBubbleSize val="0"/>
        </c:dLbls>
        <c:marker val="1"/>
        <c:smooth val="0"/>
        <c:axId val="170034176"/>
        <c:axId val="170788544"/>
      </c:lineChart>
      <c:scatterChart>
        <c:scatterStyle val="lineMarker"/>
        <c:varyColors val="0"/>
        <c:ser>
          <c:idx val="4"/>
          <c:order val="4"/>
          <c:tx>
            <c:strRef>
              <c:f>'Fig6'!$B$41</c:f>
              <c:strCache>
                <c:ptCount val="1"/>
                <c:pt idx="0">
                  <c:v>Forecast</c:v>
                </c:pt>
              </c:strCache>
            </c:strRef>
          </c:tx>
          <c:spPr>
            <a:ln w="12700">
              <a:solidFill>
                <a:schemeClr val="tx1"/>
              </a:solidFill>
              <a:prstDash val="sysDash"/>
            </a:ln>
          </c:spPr>
          <c:marker>
            <c:symbol val="none"/>
          </c:marker>
          <c:dLbls>
            <c:dLbl>
              <c:idx val="0"/>
              <c:delete val="1"/>
            </c:dLbl>
            <c:dLbl>
              <c:idx val="1"/>
              <c:layout>
                <c:manualLayout>
                  <c:x val="2.7199648824385012E-3"/>
                  <c:y val="3.1511593595179452E-2"/>
                </c:manualLayout>
              </c:layout>
              <c:dLblPos val="r"/>
              <c:showLegendKey val="0"/>
              <c:showVal val="0"/>
              <c:showCatName val="0"/>
              <c:showSerName val="1"/>
              <c:showPercent val="0"/>
              <c:showBubbleSize val="0"/>
            </c:dLbl>
            <c:txPr>
              <a:bodyPr/>
              <a:lstStyle/>
              <a:p>
                <a:pPr>
                  <a:defRPr sz="1400"/>
                </a:pPr>
                <a:endParaRPr lang="en-US"/>
              </a:p>
            </c:txPr>
            <c:showLegendKey val="0"/>
            <c:showVal val="0"/>
            <c:showCatName val="0"/>
            <c:showSerName val="1"/>
            <c:showPercent val="0"/>
            <c:showBubbleSize val="0"/>
            <c:showLeaderLines val="0"/>
          </c:dLbls>
          <c:xVal>
            <c:numRef>
              <c:f>'Fig6'!$A$42:$A$43</c:f>
              <c:numCache>
                <c:formatCode>General</c:formatCode>
                <c:ptCount val="2"/>
                <c:pt idx="0">
                  <c:v>7.5</c:v>
                </c:pt>
                <c:pt idx="1">
                  <c:v>7.5</c:v>
                </c:pt>
              </c:numCache>
            </c:numRef>
          </c:xVal>
          <c:yVal>
            <c:numRef>
              <c:f>'Fig6'!$B$42:$B$43</c:f>
              <c:numCache>
                <c:formatCode>General</c:formatCode>
                <c:ptCount val="2"/>
                <c:pt idx="0">
                  <c:v>-2</c:v>
                </c:pt>
                <c:pt idx="1">
                  <c:v>8</c:v>
                </c:pt>
              </c:numCache>
            </c:numRef>
          </c:yVal>
          <c:smooth val="0"/>
        </c:ser>
        <c:dLbls>
          <c:showLegendKey val="0"/>
          <c:showVal val="0"/>
          <c:showCatName val="0"/>
          <c:showSerName val="0"/>
          <c:showPercent val="0"/>
          <c:showBubbleSize val="0"/>
        </c:dLbls>
        <c:axId val="170729472"/>
        <c:axId val="170789120"/>
      </c:scatterChart>
      <c:catAx>
        <c:axId val="170034176"/>
        <c:scaling>
          <c:orientation val="minMax"/>
        </c:scaling>
        <c:delete val="0"/>
        <c:axPos val="b"/>
        <c:numFmt formatCode="General" sourceLinked="1"/>
        <c:majorTickMark val="out"/>
        <c:minorTickMark val="none"/>
        <c:tickLblPos val="low"/>
        <c:spPr>
          <a:ln>
            <a:solidFill>
              <a:schemeClr val="tx1"/>
            </a:solidFill>
          </a:ln>
        </c:spPr>
        <c:txPr>
          <a:bodyPr/>
          <a:lstStyle/>
          <a:p>
            <a:pPr>
              <a:defRPr sz="1400"/>
            </a:pPr>
            <a:endParaRPr lang="en-US"/>
          </a:p>
        </c:txPr>
        <c:crossAx val="170788544"/>
        <c:crossesAt val="80"/>
        <c:auto val="0"/>
        <c:lblAlgn val="ctr"/>
        <c:lblOffset val="100"/>
        <c:noMultiLvlLbl val="0"/>
      </c:catAx>
      <c:valAx>
        <c:axId val="170788544"/>
        <c:scaling>
          <c:orientation val="minMax"/>
          <c:max val="96"/>
          <c:min val="76"/>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txPr>
          <a:bodyPr/>
          <a:lstStyle/>
          <a:p>
            <a:pPr>
              <a:defRPr sz="1400"/>
            </a:pPr>
            <a:endParaRPr lang="en-US"/>
          </a:p>
        </c:txPr>
        <c:crossAx val="170034176"/>
        <c:crosses val="autoZero"/>
        <c:crossBetween val="between"/>
      </c:valAx>
      <c:catAx>
        <c:axId val="170729472"/>
        <c:scaling>
          <c:orientation val="minMax"/>
        </c:scaling>
        <c:delete val="1"/>
        <c:axPos val="b"/>
        <c:numFmt formatCode="General" sourceLinked="1"/>
        <c:majorTickMark val="out"/>
        <c:minorTickMark val="none"/>
        <c:tickLblPos val="none"/>
        <c:crossAx val="170789120"/>
        <c:crosses val="autoZero"/>
        <c:auto val="1"/>
        <c:lblAlgn val="ctr"/>
        <c:lblOffset val="100"/>
        <c:noMultiLvlLbl val="0"/>
      </c:catAx>
      <c:valAx>
        <c:axId val="170789120"/>
        <c:scaling>
          <c:orientation val="minMax"/>
          <c:max val="8"/>
          <c:min val="-2"/>
        </c:scaling>
        <c:delete val="0"/>
        <c:axPos val="r"/>
        <c:numFmt formatCode="0" sourceLinked="0"/>
        <c:majorTickMark val="out"/>
        <c:minorTickMark val="none"/>
        <c:tickLblPos val="nextTo"/>
        <c:spPr>
          <a:ln>
            <a:noFill/>
          </a:ln>
        </c:spPr>
        <c:crossAx val="170729472"/>
        <c:crosses val="max"/>
        <c:crossBetween val="between"/>
      </c:valAx>
      <c:spPr>
        <a:noFill/>
        <a:ln w="25400">
          <a:noFill/>
        </a:ln>
      </c:spPr>
    </c:plotArea>
    <c:legend>
      <c:legendPos val="l"/>
      <c:legendEntry>
        <c:idx val="4"/>
        <c:delete val="1"/>
      </c:legendEntry>
      <c:layout>
        <c:manualLayout>
          <c:xMode val="edge"/>
          <c:yMode val="edge"/>
          <c:x val="0"/>
          <c:y val="4.4452709448794987E-2"/>
          <c:w val="0.56027874564460001"/>
          <c:h val="0.24582304430881055"/>
        </c:manualLayout>
      </c:layout>
      <c:overlay val="1"/>
      <c:txPr>
        <a:bodyPr/>
        <a:lstStyle/>
        <a:p>
          <a:pPr>
            <a:defRPr sz="1400" baseline="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09194582384519E-2"/>
          <c:y val="4.1048847142533054E-2"/>
          <c:w val="0.88334110675189992"/>
          <c:h val="0.87223361533156951"/>
        </c:manualLayout>
      </c:layout>
      <c:barChart>
        <c:barDir val="col"/>
        <c:grouping val="clustered"/>
        <c:varyColors val="0"/>
        <c:ser>
          <c:idx val="2"/>
          <c:order val="2"/>
          <c:tx>
            <c:v>Implied stock change and balance (right axis)</c:v>
          </c:tx>
          <c:spPr>
            <a:solidFill>
              <a:schemeClr val="accent3">
                <a:lumMod val="60000"/>
                <a:lumOff val="40000"/>
              </a:schemeClr>
            </a:solidFill>
          </c:spPr>
          <c:invertIfNegative val="0"/>
          <c:cat>
            <c:strRef>
              <c:f>'Fig32'!$A$28:$A$55</c:f>
              <c:strCache>
                <c:ptCount val="28"/>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strCache>
            </c:strRef>
          </c:cat>
          <c:val>
            <c:numRef>
              <c:f>'Fig32'!$E$28:$E$55</c:f>
              <c:numCache>
                <c:formatCode>0.00</c:formatCode>
                <c:ptCount val="28"/>
                <c:pt idx="0">
                  <c:v>1.3094196902999999</c:v>
                </c:pt>
                <c:pt idx="1">
                  <c:v>0.78990095452999998</c:v>
                </c:pt>
                <c:pt idx="2">
                  <c:v>-0.55246892553000004</c:v>
                </c:pt>
                <c:pt idx="3">
                  <c:v>-0.56116088520999996</c:v>
                </c:pt>
                <c:pt idx="4">
                  <c:v>2.1122475496999998E-2</c:v>
                </c:pt>
                <c:pt idx="5">
                  <c:v>0.14824908478000001</c:v>
                </c:pt>
                <c:pt idx="6">
                  <c:v>-0.90761062417000005</c:v>
                </c:pt>
                <c:pt idx="7">
                  <c:v>-0.24337198202999999</c:v>
                </c:pt>
                <c:pt idx="8">
                  <c:v>2.0665220698</c:v>
                </c:pt>
                <c:pt idx="9">
                  <c:v>1.2413626603000001</c:v>
                </c:pt>
                <c:pt idx="10">
                  <c:v>-0.20388738450999999</c:v>
                </c:pt>
                <c:pt idx="11">
                  <c:v>-0.20613400285</c:v>
                </c:pt>
                <c:pt idx="12">
                  <c:v>-0.38760571376000003</c:v>
                </c:pt>
                <c:pt idx="13">
                  <c:v>0.41434077137000003</c:v>
                </c:pt>
                <c:pt idx="14">
                  <c:v>-0.32410135828999997</c:v>
                </c:pt>
                <c:pt idx="15">
                  <c:v>-0.65833985375000004</c:v>
                </c:pt>
                <c:pt idx="16">
                  <c:v>0.74895733802999997</c:v>
                </c:pt>
                <c:pt idx="17">
                  <c:v>1.0158497945</c:v>
                </c:pt>
                <c:pt idx="18">
                  <c:v>0.66414873238000005</c:v>
                </c:pt>
                <c:pt idx="19">
                  <c:v>1.7846352911000001</c:v>
                </c:pt>
                <c:pt idx="20">
                  <c:v>1.617210399</c:v>
                </c:pt>
                <c:pt idx="21">
                  <c:v>1.9504711856000001</c:v>
                </c:pt>
                <c:pt idx="22">
                  <c:v>0.89966377759000005</c:v>
                </c:pt>
                <c:pt idx="23">
                  <c:v>0.81601828875000004</c:v>
                </c:pt>
                <c:pt idx="24">
                  <c:v>5.4691616189000002E-2</c:v>
                </c:pt>
                <c:pt idx="25">
                  <c:v>0.33853385469000002</c:v>
                </c:pt>
                <c:pt idx="26">
                  <c:v>6.2597806283999996E-2</c:v>
                </c:pt>
                <c:pt idx="27">
                  <c:v>0.54190686247999997</c:v>
                </c:pt>
              </c:numCache>
            </c:numRef>
          </c:val>
        </c:ser>
        <c:dLbls>
          <c:showLegendKey val="0"/>
          <c:showVal val="0"/>
          <c:showCatName val="0"/>
          <c:showSerName val="0"/>
          <c:showPercent val="0"/>
          <c:showBubbleSize val="0"/>
        </c:dLbls>
        <c:gapWidth val="50"/>
        <c:axId val="171016704"/>
        <c:axId val="170792000"/>
      </c:barChart>
      <c:lineChart>
        <c:grouping val="standard"/>
        <c:varyColors val="0"/>
        <c:ser>
          <c:idx val="0"/>
          <c:order val="0"/>
          <c:tx>
            <c:v>World production (left axis)</c:v>
          </c:tx>
          <c:spPr>
            <a:ln>
              <a:solidFill>
                <a:schemeClr val="accent1"/>
              </a:solidFill>
            </a:ln>
          </c:spPr>
          <c:marker>
            <c:symbol val="none"/>
          </c:marker>
          <c:cat>
            <c:strRef>
              <c:f>'Fig32'!$A$28:$A$55</c:f>
              <c:strCache>
                <c:ptCount val="28"/>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strCache>
            </c:strRef>
          </c:cat>
          <c:val>
            <c:numRef>
              <c:f>'Fig32'!$C$28:$C$55</c:f>
              <c:numCache>
                <c:formatCode>0.00</c:formatCode>
                <c:ptCount val="28"/>
                <c:pt idx="0">
                  <c:v>87.001087944000005</c:v>
                </c:pt>
                <c:pt idx="1">
                  <c:v>87.970425258000006</c:v>
                </c:pt>
                <c:pt idx="2">
                  <c:v>88.632071323999995</c:v>
                </c:pt>
                <c:pt idx="3">
                  <c:v>88.758986368999999</c:v>
                </c:pt>
                <c:pt idx="4">
                  <c:v>88.398825411000004</c:v>
                </c:pt>
                <c:pt idx="5">
                  <c:v>87.608522522000001</c:v>
                </c:pt>
                <c:pt idx="6">
                  <c:v>88.625426824000002</c:v>
                </c:pt>
                <c:pt idx="7">
                  <c:v>89.560647625000001</c:v>
                </c:pt>
                <c:pt idx="8">
                  <c:v>90.470454306999997</c:v>
                </c:pt>
                <c:pt idx="9">
                  <c:v>90.305972467999993</c:v>
                </c:pt>
                <c:pt idx="10">
                  <c:v>90.254810857999999</c:v>
                </c:pt>
                <c:pt idx="11">
                  <c:v>90.729576958999999</c:v>
                </c:pt>
                <c:pt idx="12">
                  <c:v>89.832120172000003</c:v>
                </c:pt>
                <c:pt idx="13">
                  <c:v>90.921638615999996</c:v>
                </c:pt>
                <c:pt idx="14">
                  <c:v>91.480532277999998</c:v>
                </c:pt>
                <c:pt idx="15">
                  <c:v>91.56080781</c:v>
                </c:pt>
                <c:pt idx="16">
                  <c:v>91.802984976999994</c:v>
                </c:pt>
                <c:pt idx="17">
                  <c:v>92.420198346000006</c:v>
                </c:pt>
                <c:pt idx="18">
                  <c:v>93.528864974000001</c:v>
                </c:pt>
                <c:pt idx="19">
                  <c:v>94.622336206</c:v>
                </c:pt>
                <c:pt idx="20">
                  <c:v>93.999915625</c:v>
                </c:pt>
                <c:pt idx="21">
                  <c:v>94.639903868999994</c:v>
                </c:pt>
                <c:pt idx="22">
                  <c:v>94.849069248999996</c:v>
                </c:pt>
                <c:pt idx="23">
                  <c:v>94.875092292999994</c:v>
                </c:pt>
                <c:pt idx="24">
                  <c:v>93.584407717000005</c:v>
                </c:pt>
                <c:pt idx="25">
                  <c:v>94.491745700999999</c:v>
                </c:pt>
                <c:pt idx="26">
                  <c:v>95.370256268000006</c:v>
                </c:pt>
                <c:pt idx="27">
                  <c:v>95.843213656000003</c:v>
                </c:pt>
              </c:numCache>
            </c:numRef>
          </c:val>
          <c:smooth val="0"/>
        </c:ser>
        <c:ser>
          <c:idx val="1"/>
          <c:order val="1"/>
          <c:tx>
            <c:v>World consumption (left axis)</c:v>
          </c:tx>
          <c:spPr>
            <a:ln>
              <a:solidFill>
                <a:schemeClr val="accent6"/>
              </a:solidFill>
            </a:ln>
          </c:spPr>
          <c:marker>
            <c:symbol val="none"/>
          </c:marker>
          <c:cat>
            <c:strRef>
              <c:f>'Fig32'!$A$28:$A$55</c:f>
              <c:strCache>
                <c:ptCount val="28"/>
                <c:pt idx="0">
                  <c:v>2010-Q1</c:v>
                </c:pt>
                <c:pt idx="1">
                  <c:v>2010-Q2</c:v>
                </c:pt>
                <c:pt idx="2">
                  <c:v>2010-Q3</c:v>
                </c:pt>
                <c:pt idx="3">
                  <c:v>2010-Q4</c:v>
                </c:pt>
                <c:pt idx="4">
                  <c:v>2011-Q1</c:v>
                </c:pt>
                <c:pt idx="5">
                  <c:v>2011-Q2</c:v>
                </c:pt>
                <c:pt idx="6">
                  <c:v>2011-Q3</c:v>
                </c:pt>
                <c:pt idx="7">
                  <c:v>2011-Q4</c:v>
                </c:pt>
                <c:pt idx="8">
                  <c:v>2012-Q1</c:v>
                </c:pt>
                <c:pt idx="9">
                  <c:v>2012-Q2</c:v>
                </c:pt>
                <c:pt idx="10">
                  <c:v>2012-Q3</c:v>
                </c:pt>
                <c:pt idx="11">
                  <c:v>2012-Q4</c:v>
                </c:pt>
                <c:pt idx="12">
                  <c:v>2013-Q1</c:v>
                </c:pt>
                <c:pt idx="13">
                  <c:v>2013-Q2</c:v>
                </c:pt>
                <c:pt idx="14">
                  <c:v>2013-Q3</c:v>
                </c:pt>
                <c:pt idx="15">
                  <c:v>2013-Q4</c:v>
                </c:pt>
                <c:pt idx="16">
                  <c:v>2014-Q1</c:v>
                </c:pt>
                <c:pt idx="17">
                  <c:v>2014-Q2</c:v>
                </c:pt>
                <c:pt idx="18">
                  <c:v>2014-Q3</c:v>
                </c:pt>
                <c:pt idx="19">
                  <c:v>2014-Q4</c:v>
                </c:pt>
                <c:pt idx="20">
                  <c:v>2015-Q1</c:v>
                </c:pt>
                <c:pt idx="21">
                  <c:v>2015-Q2</c:v>
                </c:pt>
                <c:pt idx="22">
                  <c:v>2015-Q3</c:v>
                </c:pt>
                <c:pt idx="23">
                  <c:v>2015-Q4</c:v>
                </c:pt>
                <c:pt idx="24">
                  <c:v>2016-Q1</c:v>
                </c:pt>
                <c:pt idx="25">
                  <c:v>2016-Q2</c:v>
                </c:pt>
                <c:pt idx="26">
                  <c:v>2016-Q3</c:v>
                </c:pt>
                <c:pt idx="27">
                  <c:v>2016-Q4</c:v>
                </c:pt>
              </c:strCache>
            </c:strRef>
          </c:cat>
          <c:val>
            <c:numRef>
              <c:f>'Fig32'!$D$28:$D$55</c:f>
              <c:numCache>
                <c:formatCode>0.00</c:formatCode>
                <c:ptCount val="28"/>
                <c:pt idx="0">
                  <c:v>85.691668254000007</c:v>
                </c:pt>
                <c:pt idx="1">
                  <c:v>87.180524304000002</c:v>
                </c:pt>
                <c:pt idx="2">
                  <c:v>89.184540249999998</c:v>
                </c:pt>
                <c:pt idx="3">
                  <c:v>89.320147254000005</c:v>
                </c:pt>
                <c:pt idx="4">
                  <c:v>88.377702935000002</c:v>
                </c:pt>
                <c:pt idx="5">
                  <c:v>87.460273436999998</c:v>
                </c:pt>
                <c:pt idx="6">
                  <c:v>89.533037448000002</c:v>
                </c:pt>
                <c:pt idx="7">
                  <c:v>89.804019607000001</c:v>
                </c:pt>
                <c:pt idx="8">
                  <c:v>88.403932237999996</c:v>
                </c:pt>
                <c:pt idx="9">
                  <c:v>89.064609806999997</c:v>
                </c:pt>
                <c:pt idx="10">
                  <c:v>90.458698241999997</c:v>
                </c:pt>
                <c:pt idx="11">
                  <c:v>90.935710962000002</c:v>
                </c:pt>
                <c:pt idx="12">
                  <c:v>90.219725886000006</c:v>
                </c:pt>
                <c:pt idx="13">
                  <c:v>90.507297843999993</c:v>
                </c:pt>
                <c:pt idx="14">
                  <c:v>91.804633636000005</c:v>
                </c:pt>
                <c:pt idx="15">
                  <c:v>92.219147664000005</c:v>
                </c:pt>
                <c:pt idx="16">
                  <c:v>91.054027638999997</c:v>
                </c:pt>
                <c:pt idx="17">
                  <c:v>91.404348550999998</c:v>
                </c:pt>
                <c:pt idx="18">
                  <c:v>92.864716240999996</c:v>
                </c:pt>
                <c:pt idx="19">
                  <c:v>92.837700914999999</c:v>
                </c:pt>
                <c:pt idx="20">
                  <c:v>92.382705225999999</c:v>
                </c:pt>
                <c:pt idx="21">
                  <c:v>92.689432683000007</c:v>
                </c:pt>
                <c:pt idx="22">
                  <c:v>93.949405471999995</c:v>
                </c:pt>
                <c:pt idx="23">
                  <c:v>94.059074003999996</c:v>
                </c:pt>
                <c:pt idx="24">
                  <c:v>93.529716100000002</c:v>
                </c:pt>
                <c:pt idx="25">
                  <c:v>94.153211846000005</c:v>
                </c:pt>
                <c:pt idx="26">
                  <c:v>95.307658462000006</c:v>
                </c:pt>
                <c:pt idx="27">
                  <c:v>95.301306792999995</c:v>
                </c:pt>
              </c:numCache>
            </c:numRef>
          </c:val>
          <c:smooth val="0"/>
        </c:ser>
        <c:dLbls>
          <c:showLegendKey val="0"/>
          <c:showVal val="0"/>
          <c:showCatName val="0"/>
          <c:showSerName val="0"/>
          <c:showPercent val="0"/>
          <c:showBubbleSize val="0"/>
        </c:dLbls>
        <c:marker val="1"/>
        <c:smooth val="0"/>
        <c:axId val="170732032"/>
        <c:axId val="170787968"/>
      </c:lineChart>
      <c:scatterChart>
        <c:scatterStyle val="lineMarker"/>
        <c:varyColors val="0"/>
        <c:ser>
          <c:idx val="3"/>
          <c:order val="3"/>
          <c:tx>
            <c:strRef>
              <c:f>'Fig32'!$B$58</c:f>
              <c:strCache>
                <c:ptCount val="1"/>
                <c:pt idx="0">
                  <c:v>Forecast</c:v>
                </c:pt>
              </c:strCache>
            </c:strRef>
          </c:tx>
          <c:spPr>
            <a:ln w="12700">
              <a:solidFill>
                <a:schemeClr val="tx1"/>
              </a:solidFill>
              <a:prstDash val="dash"/>
            </a:ln>
          </c:spPr>
          <c:marker>
            <c:symbol val="none"/>
          </c:marker>
          <c:dLbls>
            <c:dLbl>
              <c:idx val="0"/>
              <c:delete val="1"/>
            </c:dLbl>
            <c:dLbl>
              <c:idx val="1"/>
              <c:layout>
                <c:manualLayout>
                  <c:x val="4.2999613062749895E-2"/>
                  <c:y val="2.7613333872156823E-2"/>
                </c:manualLayout>
              </c:layout>
              <c:showLegendKey val="0"/>
              <c:showVal val="0"/>
              <c:showCatName val="0"/>
              <c:showSerName val="1"/>
              <c:showPercent val="0"/>
              <c:showBubbleSize val="0"/>
            </c:dLbl>
            <c:txPr>
              <a:bodyPr/>
              <a:lstStyle/>
              <a:p>
                <a:pPr>
                  <a:defRPr sz="1400"/>
                </a:pPr>
                <a:endParaRPr lang="en-US"/>
              </a:p>
            </c:txPr>
            <c:showLegendKey val="0"/>
            <c:showVal val="0"/>
            <c:showCatName val="0"/>
            <c:showSerName val="1"/>
            <c:showPercent val="0"/>
            <c:showBubbleSize val="0"/>
            <c:showLeaderLines val="0"/>
          </c:dLbls>
          <c:xVal>
            <c:numRef>
              <c:f>'Fig32'!$A$59:$A$60</c:f>
              <c:numCache>
                <c:formatCode>General</c:formatCode>
                <c:ptCount val="2"/>
                <c:pt idx="0">
                  <c:v>21.5</c:v>
                </c:pt>
                <c:pt idx="1">
                  <c:v>21.5</c:v>
                </c:pt>
              </c:numCache>
            </c:numRef>
          </c:xVal>
          <c:yVal>
            <c:numRef>
              <c:f>'Fig32'!$B$59:$B$60</c:f>
              <c:numCache>
                <c:formatCode>0</c:formatCode>
                <c:ptCount val="2"/>
                <c:pt idx="0">
                  <c:v>78</c:v>
                </c:pt>
                <c:pt idx="1">
                  <c:v>98</c:v>
                </c:pt>
              </c:numCache>
            </c:numRef>
          </c:yVal>
          <c:smooth val="0"/>
        </c:ser>
        <c:dLbls>
          <c:showLegendKey val="0"/>
          <c:showVal val="0"/>
          <c:showCatName val="0"/>
          <c:showSerName val="0"/>
          <c:showPercent val="0"/>
          <c:showBubbleSize val="0"/>
        </c:dLbls>
        <c:axId val="170732032"/>
        <c:axId val="170787968"/>
      </c:scatterChart>
      <c:catAx>
        <c:axId val="170732032"/>
        <c:scaling>
          <c:orientation val="minMax"/>
        </c:scaling>
        <c:delete val="0"/>
        <c:axPos val="b"/>
        <c:majorTickMark val="out"/>
        <c:minorTickMark val="none"/>
        <c:tickLblPos val="nextTo"/>
        <c:txPr>
          <a:bodyPr/>
          <a:lstStyle/>
          <a:p>
            <a:pPr>
              <a:defRPr sz="1400"/>
            </a:pPr>
            <a:endParaRPr lang="en-US"/>
          </a:p>
        </c:txPr>
        <c:crossAx val="170787968"/>
        <c:crosses val="autoZero"/>
        <c:auto val="1"/>
        <c:lblAlgn val="ctr"/>
        <c:lblOffset val="100"/>
        <c:tickLblSkip val="4"/>
        <c:noMultiLvlLbl val="0"/>
      </c:catAx>
      <c:valAx>
        <c:axId val="170787968"/>
        <c:scaling>
          <c:orientation val="minMax"/>
          <c:max val="98"/>
          <c:min val="78"/>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txPr>
          <a:bodyPr/>
          <a:lstStyle/>
          <a:p>
            <a:pPr>
              <a:defRPr sz="1400"/>
            </a:pPr>
            <a:endParaRPr lang="en-US"/>
          </a:p>
        </c:txPr>
        <c:crossAx val="170732032"/>
        <c:crosses val="autoZero"/>
        <c:crossBetween val="between"/>
      </c:valAx>
      <c:valAx>
        <c:axId val="170792000"/>
        <c:scaling>
          <c:orientation val="minMax"/>
          <c:max val="6"/>
          <c:min val="-3"/>
        </c:scaling>
        <c:delete val="0"/>
        <c:axPos val="r"/>
        <c:numFmt formatCode="0" sourceLinked="0"/>
        <c:majorTickMark val="out"/>
        <c:minorTickMark val="none"/>
        <c:tickLblPos val="nextTo"/>
        <c:spPr>
          <a:ln>
            <a:noFill/>
          </a:ln>
        </c:spPr>
        <c:txPr>
          <a:bodyPr/>
          <a:lstStyle/>
          <a:p>
            <a:pPr>
              <a:defRPr sz="1400"/>
            </a:pPr>
            <a:endParaRPr lang="en-US"/>
          </a:p>
        </c:txPr>
        <c:crossAx val="171016704"/>
        <c:crosses val="max"/>
        <c:crossBetween val="between"/>
      </c:valAx>
      <c:catAx>
        <c:axId val="171016704"/>
        <c:scaling>
          <c:orientation val="minMax"/>
        </c:scaling>
        <c:delete val="0"/>
        <c:axPos val="b"/>
        <c:majorTickMark val="none"/>
        <c:minorTickMark val="none"/>
        <c:tickLblPos val="none"/>
        <c:spPr>
          <a:ln>
            <a:solidFill>
              <a:schemeClr val="tx1"/>
            </a:solidFill>
          </a:ln>
        </c:spPr>
        <c:crossAx val="170792000"/>
        <c:crossesAt val="0"/>
        <c:auto val="1"/>
        <c:lblAlgn val="ctr"/>
        <c:lblOffset val="100"/>
        <c:tickLblSkip val="1"/>
        <c:noMultiLvlLbl val="0"/>
      </c:catAx>
    </c:plotArea>
    <c:legend>
      <c:legendPos val="l"/>
      <c:legendEntry>
        <c:idx val="3"/>
        <c:delete val="1"/>
      </c:legendEntry>
      <c:layout>
        <c:manualLayout>
          <c:xMode val="edge"/>
          <c:yMode val="edge"/>
          <c:x val="3.3987561383033271E-2"/>
          <c:y val="4.5095644593853811E-2"/>
          <c:w val="0.54332171893147563"/>
          <c:h val="0.19084564133625309"/>
        </c:manualLayout>
      </c:layout>
      <c:overlay val="1"/>
      <c:txPr>
        <a:bodyPr/>
        <a:lstStyle/>
        <a:p>
          <a:pPr>
            <a:defRPr sz="1200" baseline="0"/>
          </a:pPr>
          <a:endParaRPr lang="en-US"/>
        </a:p>
      </c:txPr>
    </c:legend>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61462134306394E-2"/>
          <c:y val="4.2546278887274705E-2"/>
          <c:w val="0.91714596651028379"/>
          <c:h val="0.8647973144672052"/>
        </c:manualLayout>
      </c:layout>
      <c:areaChart>
        <c:grouping val="stacked"/>
        <c:varyColors val="0"/>
        <c:ser>
          <c:idx val="1"/>
          <c:order val="1"/>
          <c:tx>
            <c:v>Normal range (low)</c:v>
          </c:tx>
          <c:spPr>
            <a:noFill/>
            <a:ln>
              <a:noFill/>
            </a:ln>
          </c:spPr>
          <c:cat>
            <c:numRef>
              <c:f>'Fig12'!$A$28:$A$111</c:f>
              <c:numCache>
                <c:formatCode>mmm\ yyyy</c:formatCode>
                <c:ptCount val="8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numCache>
            </c:numRef>
          </c:cat>
          <c:val>
            <c:numRef>
              <c:f>'Fig12'!$C$28:$C$111</c:f>
              <c:numCache>
                <c:formatCode>0</c:formatCode>
                <c:ptCount val="84"/>
                <c:pt idx="0">
                  <c:v>54.947078339999997</c:v>
                </c:pt>
                <c:pt idx="1">
                  <c:v>56.457245708000002</c:v>
                </c:pt>
                <c:pt idx="2">
                  <c:v>57.045881375</c:v>
                </c:pt>
                <c:pt idx="3">
                  <c:v>58.346423258999998</c:v>
                </c:pt>
                <c:pt idx="4">
                  <c:v>58.045795955999999</c:v>
                </c:pt>
                <c:pt idx="5">
                  <c:v>56.580819927</c:v>
                </c:pt>
                <c:pt idx="6">
                  <c:v>56.676950826999999</c:v>
                </c:pt>
                <c:pt idx="7">
                  <c:v>57.545002447000002</c:v>
                </c:pt>
                <c:pt idx="8">
                  <c:v>57.814063953999998</c:v>
                </c:pt>
                <c:pt idx="9">
                  <c:v>56.398155868000003</c:v>
                </c:pt>
                <c:pt idx="10">
                  <c:v>56.135563075</c:v>
                </c:pt>
                <c:pt idx="11">
                  <c:v>56.198530460999997</c:v>
                </c:pt>
                <c:pt idx="12">
                  <c:v>54.947078339999997</c:v>
                </c:pt>
                <c:pt idx="13">
                  <c:v>56.457245708000002</c:v>
                </c:pt>
                <c:pt idx="14">
                  <c:v>57.045881375</c:v>
                </c:pt>
                <c:pt idx="15">
                  <c:v>58.346423258999998</c:v>
                </c:pt>
                <c:pt idx="16">
                  <c:v>58.045795955999999</c:v>
                </c:pt>
                <c:pt idx="17">
                  <c:v>56.580819927</c:v>
                </c:pt>
                <c:pt idx="18">
                  <c:v>56.676950826999999</c:v>
                </c:pt>
                <c:pt idx="19">
                  <c:v>57.545002447000002</c:v>
                </c:pt>
                <c:pt idx="20">
                  <c:v>57.814063953999998</c:v>
                </c:pt>
                <c:pt idx="21">
                  <c:v>56.398155868000003</c:v>
                </c:pt>
                <c:pt idx="22">
                  <c:v>56.135563075</c:v>
                </c:pt>
                <c:pt idx="23">
                  <c:v>56.198530460999997</c:v>
                </c:pt>
                <c:pt idx="24">
                  <c:v>54.947078339999997</c:v>
                </c:pt>
                <c:pt idx="25">
                  <c:v>56.457245708000002</c:v>
                </c:pt>
                <c:pt idx="26">
                  <c:v>57.045881375</c:v>
                </c:pt>
                <c:pt idx="27">
                  <c:v>58.346423258999998</c:v>
                </c:pt>
                <c:pt idx="28">
                  <c:v>58.045795955999999</c:v>
                </c:pt>
                <c:pt idx="29">
                  <c:v>56.580819927</c:v>
                </c:pt>
                <c:pt idx="30">
                  <c:v>56.676950826999999</c:v>
                </c:pt>
                <c:pt idx="31">
                  <c:v>57.545002447000002</c:v>
                </c:pt>
                <c:pt idx="32">
                  <c:v>57.814063953999998</c:v>
                </c:pt>
                <c:pt idx="33">
                  <c:v>56.398155868000003</c:v>
                </c:pt>
                <c:pt idx="34">
                  <c:v>56.135563075</c:v>
                </c:pt>
                <c:pt idx="35">
                  <c:v>56.198530460999997</c:v>
                </c:pt>
                <c:pt idx="36">
                  <c:v>54.947078339999997</c:v>
                </c:pt>
                <c:pt idx="37">
                  <c:v>56.457245708000002</c:v>
                </c:pt>
                <c:pt idx="38">
                  <c:v>57.045881375</c:v>
                </c:pt>
                <c:pt idx="39">
                  <c:v>58.346423258999998</c:v>
                </c:pt>
                <c:pt idx="40">
                  <c:v>58.045795955999999</c:v>
                </c:pt>
                <c:pt idx="41">
                  <c:v>56.580819927</c:v>
                </c:pt>
                <c:pt idx="42">
                  <c:v>56.676950826999999</c:v>
                </c:pt>
                <c:pt idx="43">
                  <c:v>57.545002447000002</c:v>
                </c:pt>
                <c:pt idx="44">
                  <c:v>57.814063953999998</c:v>
                </c:pt>
                <c:pt idx="45">
                  <c:v>56.398155868000003</c:v>
                </c:pt>
                <c:pt idx="46">
                  <c:v>56.135563075</c:v>
                </c:pt>
                <c:pt idx="47">
                  <c:v>56.198530460999997</c:v>
                </c:pt>
                <c:pt idx="48">
                  <c:v>54.947078339999997</c:v>
                </c:pt>
                <c:pt idx="49">
                  <c:v>56.457245708000002</c:v>
                </c:pt>
                <c:pt idx="50">
                  <c:v>57.045881375</c:v>
                </c:pt>
                <c:pt idx="51">
                  <c:v>58.346423258999998</c:v>
                </c:pt>
                <c:pt idx="52">
                  <c:v>58.045795955999999</c:v>
                </c:pt>
                <c:pt idx="53">
                  <c:v>56.580819927</c:v>
                </c:pt>
                <c:pt idx="54">
                  <c:v>56.676950826999999</c:v>
                </c:pt>
                <c:pt idx="55">
                  <c:v>57.545002447000002</c:v>
                </c:pt>
                <c:pt idx="56">
                  <c:v>57.814063953999998</c:v>
                </c:pt>
                <c:pt idx="57">
                  <c:v>56.398155868000003</c:v>
                </c:pt>
                <c:pt idx="58">
                  <c:v>56.135563075</c:v>
                </c:pt>
                <c:pt idx="59">
                  <c:v>56.198530460999997</c:v>
                </c:pt>
                <c:pt idx="60">
                  <c:v>54.947078339999997</c:v>
                </c:pt>
                <c:pt idx="61">
                  <c:v>56.457245708000002</c:v>
                </c:pt>
                <c:pt idx="62">
                  <c:v>57.045881375</c:v>
                </c:pt>
                <c:pt idx="63">
                  <c:v>58.346423258999998</c:v>
                </c:pt>
                <c:pt idx="64">
                  <c:v>58.045795955999999</c:v>
                </c:pt>
                <c:pt idx="65">
                  <c:v>56.580819927</c:v>
                </c:pt>
                <c:pt idx="66">
                  <c:v>56.676950826999999</c:v>
                </c:pt>
                <c:pt idx="67">
                  <c:v>57.545002447000002</c:v>
                </c:pt>
                <c:pt idx="68">
                  <c:v>57.814063953999998</c:v>
                </c:pt>
                <c:pt idx="69">
                  <c:v>56.398155868000003</c:v>
                </c:pt>
                <c:pt idx="70">
                  <c:v>56.135563075</c:v>
                </c:pt>
                <c:pt idx="71">
                  <c:v>56.198530460999997</c:v>
                </c:pt>
                <c:pt idx="72">
                  <c:v>54.947078339999997</c:v>
                </c:pt>
                <c:pt idx="73">
                  <c:v>56.457245708000002</c:v>
                </c:pt>
                <c:pt idx="74">
                  <c:v>57.045881375</c:v>
                </c:pt>
                <c:pt idx="75">
                  <c:v>58.346423258999998</c:v>
                </c:pt>
                <c:pt idx="76">
                  <c:v>58.045795955999999</c:v>
                </c:pt>
                <c:pt idx="77">
                  <c:v>56.580819927</c:v>
                </c:pt>
                <c:pt idx="78">
                  <c:v>56.676950826999999</c:v>
                </c:pt>
                <c:pt idx="79">
                  <c:v>57.545002447000002</c:v>
                </c:pt>
                <c:pt idx="80">
                  <c:v>57.814063953999998</c:v>
                </c:pt>
                <c:pt idx="81">
                  <c:v>56.398155868000003</c:v>
                </c:pt>
                <c:pt idx="82">
                  <c:v>56.135563075</c:v>
                </c:pt>
                <c:pt idx="83">
                  <c:v>56.198530460999997</c:v>
                </c:pt>
              </c:numCache>
            </c:numRef>
          </c:val>
        </c:ser>
        <c:ser>
          <c:idx val="2"/>
          <c:order val="2"/>
          <c:tx>
            <c:v>Normal range</c:v>
          </c:tx>
          <c:spPr>
            <a:solidFill>
              <a:schemeClr val="accent4">
                <a:lumMod val="60000"/>
                <a:lumOff val="40000"/>
              </a:schemeClr>
            </a:solidFill>
            <a:ln>
              <a:noFill/>
            </a:ln>
          </c:spPr>
          <c:cat>
            <c:numRef>
              <c:f>'Fig12'!$A$28:$A$111</c:f>
              <c:numCache>
                <c:formatCode>mmm\ yyyy</c:formatCode>
                <c:ptCount val="8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numCache>
            </c:numRef>
          </c:cat>
          <c:val>
            <c:numRef>
              <c:f>'Fig12'!$E$28:$E$111</c:f>
              <c:numCache>
                <c:formatCode>0</c:formatCode>
                <c:ptCount val="84"/>
                <c:pt idx="0">
                  <c:v>2.390030411000005</c:v>
                </c:pt>
                <c:pt idx="1">
                  <c:v>1.7712886549999993</c:v>
                </c:pt>
                <c:pt idx="2">
                  <c:v>2.0079728540000019</c:v>
                </c:pt>
                <c:pt idx="3">
                  <c:v>1.9697502070000041</c:v>
                </c:pt>
                <c:pt idx="4">
                  <c:v>0.81249611700000202</c:v>
                </c:pt>
                <c:pt idx="5">
                  <c:v>2.1723361860000026</c:v>
                </c:pt>
                <c:pt idx="6">
                  <c:v>1.5928979430000041</c:v>
                </c:pt>
                <c:pt idx="7">
                  <c:v>2.3926936169999991</c:v>
                </c:pt>
                <c:pt idx="8">
                  <c:v>1.1471854690000001</c:v>
                </c:pt>
                <c:pt idx="9">
                  <c:v>2.5887104829999998</c:v>
                </c:pt>
                <c:pt idx="10">
                  <c:v>2.262253887</c:v>
                </c:pt>
                <c:pt idx="11">
                  <c:v>2.8513871230000021</c:v>
                </c:pt>
                <c:pt idx="12">
                  <c:v>2.390030411000005</c:v>
                </c:pt>
                <c:pt idx="13">
                  <c:v>1.7712886549999993</c:v>
                </c:pt>
                <c:pt idx="14">
                  <c:v>2.0079728540000019</c:v>
                </c:pt>
                <c:pt idx="15">
                  <c:v>1.9697502070000041</c:v>
                </c:pt>
                <c:pt idx="16">
                  <c:v>0.81249611700000202</c:v>
                </c:pt>
                <c:pt idx="17">
                  <c:v>2.1723361860000026</c:v>
                </c:pt>
                <c:pt idx="18">
                  <c:v>1.5928979430000041</c:v>
                </c:pt>
                <c:pt idx="19">
                  <c:v>2.3926936169999991</c:v>
                </c:pt>
                <c:pt idx="20">
                  <c:v>1.1471854690000001</c:v>
                </c:pt>
                <c:pt idx="21">
                  <c:v>2.5887104829999998</c:v>
                </c:pt>
                <c:pt idx="22">
                  <c:v>2.262253887</c:v>
                </c:pt>
                <c:pt idx="23">
                  <c:v>2.8513871230000021</c:v>
                </c:pt>
                <c:pt idx="24">
                  <c:v>2.390030411000005</c:v>
                </c:pt>
                <c:pt idx="25">
                  <c:v>1.7712886549999993</c:v>
                </c:pt>
                <c:pt idx="26">
                  <c:v>2.0079728540000019</c:v>
                </c:pt>
                <c:pt idx="27">
                  <c:v>1.9697502070000041</c:v>
                </c:pt>
                <c:pt idx="28">
                  <c:v>0.81249611700000202</c:v>
                </c:pt>
                <c:pt idx="29">
                  <c:v>2.1723361860000026</c:v>
                </c:pt>
                <c:pt idx="30">
                  <c:v>1.5928979430000041</c:v>
                </c:pt>
                <c:pt idx="31">
                  <c:v>2.3926936169999991</c:v>
                </c:pt>
                <c:pt idx="32">
                  <c:v>1.1471854690000001</c:v>
                </c:pt>
                <c:pt idx="33">
                  <c:v>2.5887104829999998</c:v>
                </c:pt>
                <c:pt idx="34">
                  <c:v>2.262253887</c:v>
                </c:pt>
                <c:pt idx="35">
                  <c:v>2.8513871230000021</c:v>
                </c:pt>
                <c:pt idx="36">
                  <c:v>2.390030411000005</c:v>
                </c:pt>
                <c:pt idx="37">
                  <c:v>1.7712886549999993</c:v>
                </c:pt>
                <c:pt idx="38">
                  <c:v>2.0079728540000019</c:v>
                </c:pt>
                <c:pt idx="39">
                  <c:v>1.9697502070000041</c:v>
                </c:pt>
                <c:pt idx="40">
                  <c:v>0.81249611700000202</c:v>
                </c:pt>
                <c:pt idx="41">
                  <c:v>2.1723361860000026</c:v>
                </c:pt>
                <c:pt idx="42">
                  <c:v>1.5928979430000041</c:v>
                </c:pt>
                <c:pt idx="43">
                  <c:v>2.3926936169999991</c:v>
                </c:pt>
                <c:pt idx="44">
                  <c:v>1.1471854690000001</c:v>
                </c:pt>
                <c:pt idx="45">
                  <c:v>2.5887104829999998</c:v>
                </c:pt>
                <c:pt idx="46">
                  <c:v>2.262253887</c:v>
                </c:pt>
                <c:pt idx="47">
                  <c:v>2.8513871230000021</c:v>
                </c:pt>
                <c:pt idx="48">
                  <c:v>2.390030411000005</c:v>
                </c:pt>
                <c:pt idx="49">
                  <c:v>1.7712886549999993</c:v>
                </c:pt>
                <c:pt idx="50">
                  <c:v>2.0079728540000019</c:v>
                </c:pt>
                <c:pt idx="51">
                  <c:v>1.9697502070000041</c:v>
                </c:pt>
                <c:pt idx="52">
                  <c:v>0.81249611700000202</c:v>
                </c:pt>
                <c:pt idx="53">
                  <c:v>2.1723361860000026</c:v>
                </c:pt>
                <c:pt idx="54">
                  <c:v>1.5928979430000041</c:v>
                </c:pt>
                <c:pt idx="55">
                  <c:v>2.3926936169999991</c:v>
                </c:pt>
                <c:pt idx="56">
                  <c:v>1.1471854690000001</c:v>
                </c:pt>
                <c:pt idx="57">
                  <c:v>2.5887104829999998</c:v>
                </c:pt>
                <c:pt idx="58">
                  <c:v>2.262253887</c:v>
                </c:pt>
                <c:pt idx="59">
                  <c:v>2.8513871230000021</c:v>
                </c:pt>
                <c:pt idx="60">
                  <c:v>2.390030411000005</c:v>
                </c:pt>
                <c:pt idx="61">
                  <c:v>1.7712886549999993</c:v>
                </c:pt>
                <c:pt idx="62">
                  <c:v>2.0079728540000019</c:v>
                </c:pt>
                <c:pt idx="63">
                  <c:v>1.9697502070000041</c:v>
                </c:pt>
                <c:pt idx="64">
                  <c:v>0.81249611700000202</c:v>
                </c:pt>
                <c:pt idx="65">
                  <c:v>2.1723361860000026</c:v>
                </c:pt>
                <c:pt idx="66">
                  <c:v>1.5928979430000041</c:v>
                </c:pt>
                <c:pt idx="67">
                  <c:v>2.3926936169999991</c:v>
                </c:pt>
                <c:pt idx="68">
                  <c:v>1.1471854690000001</c:v>
                </c:pt>
                <c:pt idx="69">
                  <c:v>2.5887104829999998</c:v>
                </c:pt>
                <c:pt idx="70">
                  <c:v>2.262253887</c:v>
                </c:pt>
                <c:pt idx="71">
                  <c:v>2.8513871230000021</c:v>
                </c:pt>
                <c:pt idx="72">
                  <c:v>2.390030411000005</c:v>
                </c:pt>
                <c:pt idx="73">
                  <c:v>1.7712886549999993</c:v>
                </c:pt>
                <c:pt idx="74">
                  <c:v>2.0079728540000019</c:v>
                </c:pt>
                <c:pt idx="75">
                  <c:v>1.9697502070000041</c:v>
                </c:pt>
                <c:pt idx="76">
                  <c:v>0.81249611700000202</c:v>
                </c:pt>
                <c:pt idx="77">
                  <c:v>2.1723361860000026</c:v>
                </c:pt>
                <c:pt idx="78">
                  <c:v>1.5928979430000041</c:v>
                </c:pt>
                <c:pt idx="79">
                  <c:v>2.3926936169999991</c:v>
                </c:pt>
                <c:pt idx="80">
                  <c:v>1.1471854690000001</c:v>
                </c:pt>
                <c:pt idx="81">
                  <c:v>2.5887104829999998</c:v>
                </c:pt>
                <c:pt idx="82">
                  <c:v>2.262253887</c:v>
                </c:pt>
                <c:pt idx="83">
                  <c:v>2.8513871230000021</c:v>
                </c:pt>
              </c:numCache>
            </c:numRef>
          </c:val>
        </c:ser>
        <c:dLbls>
          <c:showLegendKey val="0"/>
          <c:showVal val="0"/>
          <c:showCatName val="0"/>
          <c:showSerName val="0"/>
          <c:showPercent val="0"/>
          <c:showBubbleSize val="0"/>
        </c:dLbls>
        <c:axId val="171018752"/>
        <c:axId val="170794304"/>
      </c:areaChart>
      <c:lineChart>
        <c:grouping val="standard"/>
        <c:varyColors val="0"/>
        <c:ser>
          <c:idx val="0"/>
          <c:order val="0"/>
          <c:tx>
            <c:v>OECD commercial crude oil stocks</c:v>
          </c:tx>
          <c:spPr>
            <a:ln>
              <a:solidFill>
                <a:schemeClr val="accent1"/>
              </a:solidFill>
            </a:ln>
          </c:spPr>
          <c:marker>
            <c:symbol val="none"/>
          </c:marker>
          <c:cat>
            <c:numRef>
              <c:f>'Fig12'!$A$28:$A$111</c:f>
              <c:numCache>
                <c:formatCode>mmm\ yyyy</c:formatCode>
                <c:ptCount val="84"/>
                <c:pt idx="0">
                  <c:v>40179</c:v>
                </c:pt>
                <c:pt idx="1">
                  <c:v>40210</c:v>
                </c:pt>
                <c:pt idx="2">
                  <c:v>40238</c:v>
                </c:pt>
                <c:pt idx="3">
                  <c:v>40269</c:v>
                </c:pt>
                <c:pt idx="4">
                  <c:v>40299</c:v>
                </c:pt>
                <c:pt idx="5">
                  <c:v>40330</c:v>
                </c:pt>
                <c:pt idx="6">
                  <c:v>40360</c:v>
                </c:pt>
                <c:pt idx="7">
                  <c:v>40391</c:v>
                </c:pt>
                <c:pt idx="8">
                  <c:v>40422</c:v>
                </c:pt>
                <c:pt idx="9">
                  <c:v>40452</c:v>
                </c:pt>
                <c:pt idx="10">
                  <c:v>40483</c:v>
                </c:pt>
                <c:pt idx="11">
                  <c:v>40513</c:v>
                </c:pt>
                <c:pt idx="12">
                  <c:v>40544</c:v>
                </c:pt>
                <c:pt idx="13">
                  <c:v>40575</c:v>
                </c:pt>
                <c:pt idx="14">
                  <c:v>40603</c:v>
                </c:pt>
                <c:pt idx="15">
                  <c:v>40634</c:v>
                </c:pt>
                <c:pt idx="16">
                  <c:v>40664</c:v>
                </c:pt>
                <c:pt idx="17">
                  <c:v>40695</c:v>
                </c:pt>
                <c:pt idx="18">
                  <c:v>40725</c:v>
                </c:pt>
                <c:pt idx="19">
                  <c:v>40756</c:v>
                </c:pt>
                <c:pt idx="20">
                  <c:v>40787</c:v>
                </c:pt>
                <c:pt idx="21">
                  <c:v>40817</c:v>
                </c:pt>
                <c:pt idx="22">
                  <c:v>40848</c:v>
                </c:pt>
                <c:pt idx="23">
                  <c:v>40878</c:v>
                </c:pt>
                <c:pt idx="24">
                  <c:v>40909</c:v>
                </c:pt>
                <c:pt idx="25">
                  <c:v>40940</c:v>
                </c:pt>
                <c:pt idx="26">
                  <c:v>40969</c:v>
                </c:pt>
                <c:pt idx="27">
                  <c:v>41000</c:v>
                </c:pt>
                <c:pt idx="28">
                  <c:v>41030</c:v>
                </c:pt>
                <c:pt idx="29">
                  <c:v>41061</c:v>
                </c:pt>
                <c:pt idx="30">
                  <c:v>41091</c:v>
                </c:pt>
                <c:pt idx="31">
                  <c:v>41122</c:v>
                </c:pt>
                <c:pt idx="32">
                  <c:v>41153</c:v>
                </c:pt>
                <c:pt idx="33">
                  <c:v>41183</c:v>
                </c:pt>
                <c:pt idx="34">
                  <c:v>41214</c:v>
                </c:pt>
                <c:pt idx="35">
                  <c:v>41244</c:v>
                </c:pt>
                <c:pt idx="36">
                  <c:v>41275</c:v>
                </c:pt>
                <c:pt idx="37">
                  <c:v>41306</c:v>
                </c:pt>
                <c:pt idx="38">
                  <c:v>41334</c:v>
                </c:pt>
                <c:pt idx="39">
                  <c:v>41365</c:v>
                </c:pt>
                <c:pt idx="40">
                  <c:v>41395</c:v>
                </c:pt>
                <c:pt idx="41">
                  <c:v>41426</c:v>
                </c:pt>
                <c:pt idx="42">
                  <c:v>41456</c:v>
                </c:pt>
                <c:pt idx="43">
                  <c:v>41487</c:v>
                </c:pt>
                <c:pt idx="44">
                  <c:v>41518</c:v>
                </c:pt>
                <c:pt idx="45">
                  <c:v>41548</c:v>
                </c:pt>
                <c:pt idx="46">
                  <c:v>41579</c:v>
                </c:pt>
                <c:pt idx="47">
                  <c:v>41609</c:v>
                </c:pt>
                <c:pt idx="48">
                  <c:v>41640</c:v>
                </c:pt>
                <c:pt idx="49">
                  <c:v>41671</c:v>
                </c:pt>
                <c:pt idx="50">
                  <c:v>41699</c:v>
                </c:pt>
                <c:pt idx="51">
                  <c:v>41730</c:v>
                </c:pt>
                <c:pt idx="52">
                  <c:v>41760</c:v>
                </c:pt>
                <c:pt idx="53">
                  <c:v>41791</c:v>
                </c:pt>
                <c:pt idx="54">
                  <c:v>41821</c:v>
                </c:pt>
                <c:pt idx="55">
                  <c:v>41852</c:v>
                </c:pt>
                <c:pt idx="56">
                  <c:v>41883</c:v>
                </c:pt>
                <c:pt idx="57">
                  <c:v>41913</c:v>
                </c:pt>
                <c:pt idx="58">
                  <c:v>41944</c:v>
                </c:pt>
                <c:pt idx="59">
                  <c:v>41974</c:v>
                </c:pt>
                <c:pt idx="60">
                  <c:v>42005</c:v>
                </c:pt>
                <c:pt idx="61">
                  <c:v>42036</c:v>
                </c:pt>
                <c:pt idx="62">
                  <c:v>42064</c:v>
                </c:pt>
                <c:pt idx="63">
                  <c:v>42095</c:v>
                </c:pt>
                <c:pt idx="64">
                  <c:v>42125</c:v>
                </c:pt>
                <c:pt idx="65">
                  <c:v>42156</c:v>
                </c:pt>
                <c:pt idx="66">
                  <c:v>42186</c:v>
                </c:pt>
                <c:pt idx="67">
                  <c:v>42217</c:v>
                </c:pt>
                <c:pt idx="68">
                  <c:v>42248</c:v>
                </c:pt>
                <c:pt idx="69">
                  <c:v>42278</c:v>
                </c:pt>
                <c:pt idx="70">
                  <c:v>42309</c:v>
                </c:pt>
                <c:pt idx="71">
                  <c:v>42339</c:v>
                </c:pt>
                <c:pt idx="72">
                  <c:v>42370</c:v>
                </c:pt>
                <c:pt idx="73">
                  <c:v>42401</c:v>
                </c:pt>
                <c:pt idx="74">
                  <c:v>42430</c:v>
                </c:pt>
                <c:pt idx="75">
                  <c:v>42461</c:v>
                </c:pt>
                <c:pt idx="76">
                  <c:v>42491</c:v>
                </c:pt>
                <c:pt idx="77">
                  <c:v>42522</c:v>
                </c:pt>
                <c:pt idx="78">
                  <c:v>42552</c:v>
                </c:pt>
                <c:pt idx="79">
                  <c:v>42583</c:v>
                </c:pt>
                <c:pt idx="80">
                  <c:v>42614</c:v>
                </c:pt>
                <c:pt idx="81">
                  <c:v>42644</c:v>
                </c:pt>
                <c:pt idx="82">
                  <c:v>42675</c:v>
                </c:pt>
                <c:pt idx="83">
                  <c:v>42705</c:v>
                </c:pt>
              </c:numCache>
            </c:numRef>
          </c:cat>
          <c:val>
            <c:numRef>
              <c:f>'Fig12'!$B$28:$B$111</c:f>
              <c:numCache>
                <c:formatCode>0.0</c:formatCode>
                <c:ptCount val="84"/>
                <c:pt idx="0">
                  <c:v>57.03522736</c:v>
                </c:pt>
                <c:pt idx="1">
                  <c:v>56.965544565999998</c:v>
                </c:pt>
                <c:pt idx="2">
                  <c:v>57.808840758000002</c:v>
                </c:pt>
                <c:pt idx="3">
                  <c:v>60.316173466000002</c:v>
                </c:pt>
                <c:pt idx="4">
                  <c:v>58.516988908000002</c:v>
                </c:pt>
                <c:pt idx="5">
                  <c:v>58.753156113000003</c:v>
                </c:pt>
                <c:pt idx="6">
                  <c:v>58.269848770000003</c:v>
                </c:pt>
                <c:pt idx="7">
                  <c:v>58.357289827000002</c:v>
                </c:pt>
                <c:pt idx="8">
                  <c:v>58.961249422999998</c:v>
                </c:pt>
                <c:pt idx="9">
                  <c:v>58.151656709000001</c:v>
                </c:pt>
                <c:pt idx="10">
                  <c:v>56.426981869000002</c:v>
                </c:pt>
                <c:pt idx="11">
                  <c:v>58.099398452999999</c:v>
                </c:pt>
                <c:pt idx="12">
                  <c:v>57.337108751000002</c:v>
                </c:pt>
                <c:pt idx="13">
                  <c:v>56.631823738000001</c:v>
                </c:pt>
                <c:pt idx="14">
                  <c:v>58.776909842000002</c:v>
                </c:pt>
                <c:pt idx="15">
                  <c:v>59.742776538000001</c:v>
                </c:pt>
                <c:pt idx="16">
                  <c:v>58.122672381000001</c:v>
                </c:pt>
                <c:pt idx="17">
                  <c:v>58.139830236000002</c:v>
                </c:pt>
                <c:pt idx="18">
                  <c:v>56.676950826999999</c:v>
                </c:pt>
                <c:pt idx="19">
                  <c:v>57.545002447000002</c:v>
                </c:pt>
                <c:pt idx="20">
                  <c:v>57.814063953999998</c:v>
                </c:pt>
                <c:pt idx="21">
                  <c:v>56.649846924000002</c:v>
                </c:pt>
                <c:pt idx="22">
                  <c:v>56.371182804</c:v>
                </c:pt>
                <c:pt idx="23">
                  <c:v>57.531261485000002</c:v>
                </c:pt>
                <c:pt idx="24">
                  <c:v>55.750716042000001</c:v>
                </c:pt>
                <c:pt idx="25">
                  <c:v>57.640260046999998</c:v>
                </c:pt>
                <c:pt idx="26">
                  <c:v>59.053854229000002</c:v>
                </c:pt>
                <c:pt idx="27">
                  <c:v>58.514368998999998</c:v>
                </c:pt>
                <c:pt idx="28">
                  <c:v>58.045795955999999</c:v>
                </c:pt>
                <c:pt idx="29">
                  <c:v>58.374634055999998</c:v>
                </c:pt>
                <c:pt idx="30">
                  <c:v>57.997752802999997</c:v>
                </c:pt>
                <c:pt idx="31">
                  <c:v>59.937696064000001</c:v>
                </c:pt>
                <c:pt idx="32">
                  <c:v>58.501418321000003</c:v>
                </c:pt>
                <c:pt idx="33">
                  <c:v>57.754568089000003</c:v>
                </c:pt>
                <c:pt idx="34">
                  <c:v>58.397816962</c:v>
                </c:pt>
                <c:pt idx="35">
                  <c:v>57.699524058000002</c:v>
                </c:pt>
                <c:pt idx="36">
                  <c:v>57.094358448999998</c:v>
                </c:pt>
                <c:pt idx="37">
                  <c:v>58.228534363000001</c:v>
                </c:pt>
                <c:pt idx="38">
                  <c:v>57.923397151000003</c:v>
                </c:pt>
                <c:pt idx="39">
                  <c:v>58.558174598999997</c:v>
                </c:pt>
                <c:pt idx="40">
                  <c:v>58.098655467</c:v>
                </c:pt>
                <c:pt idx="41">
                  <c:v>56.580819927</c:v>
                </c:pt>
                <c:pt idx="42">
                  <c:v>57.406588532999997</c:v>
                </c:pt>
                <c:pt idx="43">
                  <c:v>57.996393122000001</c:v>
                </c:pt>
                <c:pt idx="44">
                  <c:v>57.963904736000003</c:v>
                </c:pt>
                <c:pt idx="45">
                  <c:v>56.398155868000003</c:v>
                </c:pt>
                <c:pt idx="46">
                  <c:v>56.135563075</c:v>
                </c:pt>
                <c:pt idx="47">
                  <c:v>56.198530460999997</c:v>
                </c:pt>
                <c:pt idx="48">
                  <c:v>54.947078339999997</c:v>
                </c:pt>
                <c:pt idx="49">
                  <c:v>56.457245708000002</c:v>
                </c:pt>
                <c:pt idx="50">
                  <c:v>57.045881375</c:v>
                </c:pt>
                <c:pt idx="51">
                  <c:v>58.346423258999998</c:v>
                </c:pt>
                <c:pt idx="52">
                  <c:v>58.858292073000001</c:v>
                </c:pt>
                <c:pt idx="53">
                  <c:v>57.147914376999999</c:v>
                </c:pt>
                <c:pt idx="54">
                  <c:v>58.155618885999999</c:v>
                </c:pt>
                <c:pt idx="55">
                  <c:v>58.858000476999997</c:v>
                </c:pt>
                <c:pt idx="56">
                  <c:v>58.378586658000003</c:v>
                </c:pt>
                <c:pt idx="57">
                  <c:v>58.986866351000003</c:v>
                </c:pt>
                <c:pt idx="58">
                  <c:v>57.076967480999997</c:v>
                </c:pt>
                <c:pt idx="59">
                  <c:v>59.049917583999999</c:v>
                </c:pt>
                <c:pt idx="60">
                  <c:v>58.441990853999997</c:v>
                </c:pt>
                <c:pt idx="61">
                  <c:v>60.058064606999999</c:v>
                </c:pt>
                <c:pt idx="62">
                  <c:v>62.408660302000001</c:v>
                </c:pt>
                <c:pt idx="63">
                  <c:v>63.751714364999998</c:v>
                </c:pt>
                <c:pt idx="64">
                  <c:v>63.126586832000001</c:v>
                </c:pt>
                <c:pt idx="65">
                  <c:v>63.273103005999999</c:v>
                </c:pt>
                <c:pt idx="66">
                  <c:v>63.364185821</c:v>
                </c:pt>
                <c:pt idx="67">
                  <c:v>63.329935223</c:v>
                </c:pt>
                <c:pt idx="68">
                  <c:v>62.842017405999997</c:v>
                </c:pt>
                <c:pt idx="69">
                  <c:v>63.140785991999998</c:v>
                </c:pt>
                <c:pt idx="70">
                  <c:v>62.235344134000002</c:v>
                </c:pt>
                <c:pt idx="71">
                  <c:v>63.237244279000002</c:v>
                </c:pt>
                <c:pt idx="72">
                  <c:v>62.547526849</c:v>
                </c:pt>
                <c:pt idx="73">
                  <c:v>63.011362656999999</c:v>
                </c:pt>
                <c:pt idx="74">
                  <c:v>64.240756394000002</c:v>
                </c:pt>
                <c:pt idx="75">
                  <c:v>65.071967305000001</c:v>
                </c:pt>
                <c:pt idx="76">
                  <c:v>64.000800620999996</c:v>
                </c:pt>
                <c:pt idx="77">
                  <c:v>63.910429618000002</c:v>
                </c:pt>
                <c:pt idx="78">
                  <c:v>63.738815850000002</c:v>
                </c:pt>
                <c:pt idx="79">
                  <c:v>63.525357014000001</c:v>
                </c:pt>
                <c:pt idx="80">
                  <c:v>63.011422285999998</c:v>
                </c:pt>
                <c:pt idx="81">
                  <c:v>63.181611003999997</c:v>
                </c:pt>
                <c:pt idx="82">
                  <c:v>62.481058322000003</c:v>
                </c:pt>
                <c:pt idx="83">
                  <c:v>63.482958467000003</c:v>
                </c:pt>
              </c:numCache>
            </c:numRef>
          </c:val>
          <c:smooth val="0"/>
        </c:ser>
        <c:dLbls>
          <c:showLegendKey val="0"/>
          <c:showVal val="0"/>
          <c:showCatName val="0"/>
          <c:showSerName val="0"/>
          <c:showPercent val="0"/>
          <c:showBubbleSize val="0"/>
        </c:dLbls>
        <c:marker val="1"/>
        <c:smooth val="0"/>
        <c:axId val="171018752"/>
        <c:axId val="170794304"/>
      </c:lineChart>
      <c:scatterChart>
        <c:scatterStyle val="lineMarker"/>
        <c:varyColors val="0"/>
        <c:ser>
          <c:idx val="3"/>
          <c:order val="3"/>
          <c:tx>
            <c:strRef>
              <c:f>'Fig12'!$B$115</c:f>
              <c:strCache>
                <c:ptCount val="1"/>
                <c:pt idx="0">
                  <c:v>Forecast</c:v>
                </c:pt>
              </c:strCache>
            </c:strRef>
          </c:tx>
          <c:spPr>
            <a:ln w="12700">
              <a:solidFill>
                <a:schemeClr val="tx1"/>
              </a:solidFill>
              <a:prstDash val="sysDash"/>
            </a:ln>
          </c:spPr>
          <c:marker>
            <c:symbol val="none"/>
          </c:marker>
          <c:dLbls>
            <c:dLbl>
              <c:idx val="0"/>
              <c:delete val="1"/>
            </c:dLbl>
            <c:dLbl>
              <c:idx val="1"/>
              <c:layout>
                <c:manualLayout>
                  <c:x val="4.6252206279093162E-2"/>
                  <c:y val="3.149574644877929E-2"/>
                </c:manualLayout>
              </c:layout>
              <c:dLblPos val="r"/>
              <c:showLegendKey val="0"/>
              <c:showVal val="0"/>
              <c:showCatName val="0"/>
              <c:showSerName val="1"/>
              <c:showPercent val="0"/>
              <c:showBubbleSize val="0"/>
            </c:dLbl>
            <c:txPr>
              <a:bodyPr/>
              <a:lstStyle/>
              <a:p>
                <a:pPr>
                  <a:defRPr sz="1400"/>
                </a:pPr>
                <a:endParaRPr lang="en-US"/>
              </a:p>
            </c:txPr>
            <c:showLegendKey val="0"/>
            <c:showVal val="0"/>
            <c:showCatName val="0"/>
            <c:showSerName val="1"/>
            <c:showPercent val="0"/>
            <c:showBubbleSize val="0"/>
            <c:showLeaderLines val="0"/>
          </c:dLbls>
          <c:xVal>
            <c:numRef>
              <c:f>'Fig12'!$A$116:$A$117</c:f>
              <c:numCache>
                <c:formatCode>General</c:formatCode>
                <c:ptCount val="2"/>
                <c:pt idx="0">
                  <c:v>64</c:v>
                </c:pt>
                <c:pt idx="1">
                  <c:v>64</c:v>
                </c:pt>
              </c:numCache>
            </c:numRef>
          </c:xVal>
          <c:yVal>
            <c:numRef>
              <c:f>'Fig12'!$B$116:$B$117</c:f>
              <c:numCache>
                <c:formatCode>General</c:formatCode>
                <c:ptCount val="2"/>
                <c:pt idx="0">
                  <c:v>0</c:v>
                </c:pt>
                <c:pt idx="1">
                  <c:v>1</c:v>
                </c:pt>
              </c:numCache>
            </c:numRef>
          </c:yVal>
          <c:smooth val="0"/>
        </c:ser>
        <c:dLbls>
          <c:showLegendKey val="0"/>
          <c:showVal val="0"/>
          <c:showCatName val="0"/>
          <c:showSerName val="0"/>
          <c:showPercent val="0"/>
          <c:showBubbleSize val="0"/>
        </c:dLbls>
        <c:axId val="171925504"/>
        <c:axId val="171926080"/>
      </c:scatterChart>
      <c:dateAx>
        <c:axId val="171018752"/>
        <c:scaling>
          <c:orientation val="minMax"/>
        </c:scaling>
        <c:delete val="0"/>
        <c:axPos val="b"/>
        <c:numFmt formatCode="mmm\ yyyy" sourceLinked="0"/>
        <c:majorTickMark val="cross"/>
        <c:minorTickMark val="none"/>
        <c:tickLblPos val="nextTo"/>
        <c:spPr>
          <a:ln>
            <a:solidFill>
              <a:schemeClr val="tx1"/>
            </a:solidFill>
          </a:ln>
        </c:spPr>
        <c:txPr>
          <a:bodyPr/>
          <a:lstStyle/>
          <a:p>
            <a:pPr>
              <a:defRPr sz="1400"/>
            </a:pPr>
            <a:endParaRPr lang="en-US"/>
          </a:p>
        </c:txPr>
        <c:crossAx val="170794304"/>
        <c:crosses val="autoZero"/>
        <c:auto val="0"/>
        <c:lblOffset val="100"/>
        <c:baseTimeUnit val="months"/>
        <c:majorUnit val="12"/>
        <c:majorTimeUnit val="months"/>
        <c:minorUnit val="1"/>
        <c:minorTimeUnit val="months"/>
      </c:dateAx>
      <c:valAx>
        <c:axId val="170794304"/>
        <c:scaling>
          <c:orientation val="minMax"/>
          <c:max val="70"/>
          <c:min val="45"/>
        </c:scaling>
        <c:delete val="0"/>
        <c:axPos val="l"/>
        <c:majorGridlines>
          <c:spPr>
            <a:ln>
              <a:solidFill>
                <a:schemeClr val="bg1">
                  <a:lumMod val="75000"/>
                </a:schemeClr>
              </a:solidFill>
            </a:ln>
          </c:spPr>
        </c:majorGridlines>
        <c:numFmt formatCode="0" sourceLinked="1"/>
        <c:majorTickMark val="out"/>
        <c:minorTickMark val="none"/>
        <c:tickLblPos val="nextTo"/>
        <c:spPr>
          <a:ln>
            <a:noFill/>
          </a:ln>
        </c:spPr>
        <c:txPr>
          <a:bodyPr/>
          <a:lstStyle/>
          <a:p>
            <a:pPr>
              <a:defRPr sz="1400"/>
            </a:pPr>
            <a:endParaRPr lang="en-US"/>
          </a:p>
        </c:txPr>
        <c:crossAx val="171018752"/>
        <c:crosses val="autoZero"/>
        <c:crossBetween val="between"/>
      </c:valAx>
      <c:valAx>
        <c:axId val="171925504"/>
        <c:scaling>
          <c:orientation val="minMax"/>
          <c:max val="84"/>
          <c:min val="0"/>
        </c:scaling>
        <c:delete val="0"/>
        <c:axPos val="t"/>
        <c:numFmt formatCode="General" sourceLinked="1"/>
        <c:majorTickMark val="none"/>
        <c:minorTickMark val="none"/>
        <c:tickLblPos val="none"/>
        <c:spPr>
          <a:ln>
            <a:noFill/>
          </a:ln>
        </c:spPr>
        <c:crossAx val="171926080"/>
        <c:crosses val="max"/>
        <c:crossBetween val="midCat"/>
      </c:valAx>
      <c:valAx>
        <c:axId val="171926080"/>
        <c:scaling>
          <c:orientation val="minMax"/>
          <c:max val="1"/>
          <c:min val="0"/>
        </c:scaling>
        <c:delete val="0"/>
        <c:axPos val="r"/>
        <c:numFmt formatCode="General" sourceLinked="1"/>
        <c:majorTickMark val="none"/>
        <c:minorTickMark val="none"/>
        <c:tickLblPos val="none"/>
        <c:spPr>
          <a:ln>
            <a:noFill/>
          </a:ln>
        </c:spPr>
        <c:crossAx val="171925504"/>
        <c:crosses val="max"/>
        <c:crossBetween val="midCat"/>
      </c:valAx>
      <c:spPr>
        <a:ln>
          <a:noFill/>
        </a:ln>
      </c:spPr>
    </c:plotArea>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3929234455449164E-2"/>
          <c:y val="4.0691904154260598E-2"/>
          <c:w val="0.92517819418914105"/>
          <c:h val="0.87767679403677656"/>
        </c:manualLayout>
      </c:layout>
      <c:areaChart>
        <c:grouping val="standard"/>
        <c:varyColors val="0"/>
        <c:ser>
          <c:idx val="0"/>
          <c:order val="1"/>
          <c:spPr>
            <a:solidFill>
              <a:schemeClr val="accent6">
                <a:lumMod val="40000"/>
                <a:lumOff val="60000"/>
                <a:alpha val="50000"/>
              </a:schemeClr>
            </a:solidFill>
          </c:spPr>
          <c:cat>
            <c:numRef>
              <c:f>'Fig11'!$B$28:$B$42</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'Fig11'!$D$28:$D$42</c:f>
              <c:numCache>
                <c:formatCode>0.00</c:formatCode>
                <c:ptCount val="15"/>
                <c:pt idx="0">
                  <c:v>2.1977464444636357</c:v>
                </c:pt>
                <c:pt idx="1">
                  <c:v>2.1977464444636357</c:v>
                </c:pt>
                <c:pt idx="2">
                  <c:v>2.1977464444636357</c:v>
                </c:pt>
                <c:pt idx="3">
                  <c:v>2.1977464444636357</c:v>
                </c:pt>
                <c:pt idx="4">
                  <c:v>2.1977464444636357</c:v>
                </c:pt>
                <c:pt idx="5">
                  <c:v>2.1977464444636357</c:v>
                </c:pt>
                <c:pt idx="6">
                  <c:v>2.1977464444636357</c:v>
                </c:pt>
                <c:pt idx="7">
                  <c:v>2.1977464444636357</c:v>
                </c:pt>
                <c:pt idx="8">
                  <c:v>2.1977464444636357</c:v>
                </c:pt>
                <c:pt idx="9">
                  <c:v>2.1977464444636357</c:v>
                </c:pt>
                <c:pt idx="10">
                  <c:v>2.1977464444636357</c:v>
                </c:pt>
                <c:pt idx="11">
                  <c:v>2.1977464444636357</c:v>
                </c:pt>
                <c:pt idx="12">
                  <c:v>2.1977464444636357</c:v>
                </c:pt>
                <c:pt idx="13">
                  <c:v>2.1977464444636357</c:v>
                </c:pt>
                <c:pt idx="14">
                  <c:v>2.1977464444636357</c:v>
                </c:pt>
              </c:numCache>
            </c:numRef>
          </c:val>
        </c:ser>
        <c:dLbls>
          <c:showLegendKey val="0"/>
          <c:showVal val="0"/>
          <c:showCatName val="0"/>
          <c:showSerName val="0"/>
          <c:showPercent val="0"/>
          <c:showBubbleSize val="0"/>
        </c:dLbls>
        <c:axId val="172339200"/>
        <c:axId val="171927808"/>
      </c:areaChart>
      <c:barChart>
        <c:barDir val="col"/>
        <c:grouping val="clustered"/>
        <c:varyColors val="0"/>
        <c:ser>
          <c:idx val="1"/>
          <c:order val="0"/>
          <c:tx>
            <c:v>OPEC surplus capacity</c:v>
          </c:tx>
          <c:spPr>
            <a:solidFill>
              <a:schemeClr val="accent1"/>
            </a:solidFill>
          </c:spPr>
          <c:invertIfNegative val="0"/>
          <c:cat>
            <c:numRef>
              <c:f>'Fig11'!$B$28:$B$42</c:f>
              <c:numCache>
                <c:formatCode>General</c:formatCode>
                <c:ptCount val="15"/>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pt idx="13">
                  <c:v>2016</c:v>
                </c:pt>
                <c:pt idx="14">
                  <c:v>2017</c:v>
                </c:pt>
              </c:numCache>
            </c:numRef>
          </c:cat>
          <c:val>
            <c:numRef>
              <c:f>'Fig11'!$C$28:$C$42</c:f>
              <c:numCache>
                <c:formatCode>0.00</c:formatCode>
                <c:ptCount val="15"/>
                <c:pt idx="1">
                  <c:v>1.2739478197</c:v>
                </c:pt>
                <c:pt idx="2">
                  <c:v>1.0021917808</c:v>
                </c:pt>
                <c:pt idx="3">
                  <c:v>1.4208767122999999</c:v>
                </c:pt>
                <c:pt idx="4">
                  <c:v>2.0674933205000001</c:v>
                </c:pt>
                <c:pt idx="5">
                  <c:v>1.3653578473000001</c:v>
                </c:pt>
                <c:pt idx="6">
                  <c:v>3.7942765249999999</c:v>
                </c:pt>
                <c:pt idx="7">
                  <c:v>3.9711505515000001</c:v>
                </c:pt>
                <c:pt idx="8">
                  <c:v>3.0053697201</c:v>
                </c:pt>
                <c:pt idx="9">
                  <c:v>2.1125036611999999</c:v>
                </c:pt>
                <c:pt idx="10">
                  <c:v>2.1289917178</c:v>
                </c:pt>
                <c:pt idx="11">
                  <c:v>2.0330512329000001</c:v>
                </c:pt>
                <c:pt idx="12">
                  <c:v>1.7633197674000001</c:v>
                </c:pt>
                <c:pt idx="13">
                  <c:v>2.1272999094</c:v>
                </c:pt>
              </c:numCache>
            </c:numRef>
          </c:val>
        </c:ser>
        <c:dLbls>
          <c:showLegendKey val="0"/>
          <c:showVal val="0"/>
          <c:showCatName val="0"/>
          <c:showSerName val="0"/>
          <c:showPercent val="0"/>
          <c:showBubbleSize val="0"/>
        </c:dLbls>
        <c:gapWidth val="50"/>
        <c:axId val="172339200"/>
        <c:axId val="171927808"/>
      </c:barChart>
      <c:scatterChart>
        <c:scatterStyle val="lineMarker"/>
        <c:varyColors val="0"/>
        <c:ser>
          <c:idx val="2"/>
          <c:order val="2"/>
          <c:spPr>
            <a:ln w="12700">
              <a:solidFill>
                <a:schemeClr val="tx1"/>
              </a:solidFill>
              <a:prstDash val="sysDash"/>
            </a:ln>
          </c:spPr>
          <c:marker>
            <c:symbol val="none"/>
          </c:marker>
          <c:xVal>
            <c:numRef>
              <c:f>'Fig11'!$B$46:$B$48</c:f>
              <c:numCache>
                <c:formatCode>General</c:formatCode>
                <c:ptCount val="3"/>
                <c:pt idx="1">
                  <c:v>11</c:v>
                </c:pt>
                <c:pt idx="2">
                  <c:v>11</c:v>
                </c:pt>
              </c:numCache>
            </c:numRef>
          </c:xVal>
          <c:yVal>
            <c:numRef>
              <c:f>'Fig11'!$C$46:$C$48</c:f>
              <c:numCache>
                <c:formatCode>General</c:formatCode>
                <c:ptCount val="3"/>
                <c:pt idx="0">
                  <c:v>0</c:v>
                </c:pt>
                <c:pt idx="1">
                  <c:v>0</c:v>
                </c:pt>
                <c:pt idx="2">
                  <c:v>1</c:v>
                </c:pt>
              </c:numCache>
            </c:numRef>
          </c:yVal>
          <c:smooth val="0"/>
        </c:ser>
        <c:dLbls>
          <c:showLegendKey val="0"/>
          <c:showVal val="0"/>
          <c:showCatName val="0"/>
          <c:showSerName val="0"/>
          <c:showPercent val="0"/>
          <c:showBubbleSize val="0"/>
        </c:dLbls>
        <c:axId val="171928384"/>
        <c:axId val="171928960"/>
      </c:scatterChart>
      <c:dateAx>
        <c:axId val="172339200"/>
        <c:scaling>
          <c:orientation val="minMax"/>
          <c:max val="2016"/>
          <c:min val="2004"/>
        </c:scaling>
        <c:delete val="0"/>
        <c:axPos val="b"/>
        <c:numFmt formatCode="General" sourceLinked="1"/>
        <c:majorTickMark val="out"/>
        <c:minorTickMark val="none"/>
        <c:tickLblPos val="nextTo"/>
        <c:spPr>
          <a:ln>
            <a:solidFill>
              <a:schemeClr val="tx1"/>
            </a:solidFill>
          </a:ln>
        </c:spPr>
        <c:txPr>
          <a:bodyPr/>
          <a:lstStyle/>
          <a:p>
            <a:pPr>
              <a:defRPr sz="1400"/>
            </a:pPr>
            <a:endParaRPr lang="en-US"/>
          </a:p>
        </c:txPr>
        <c:crossAx val="171927808"/>
        <c:crosses val="autoZero"/>
        <c:auto val="0"/>
        <c:lblOffset val="100"/>
        <c:baseTimeUnit val="days"/>
      </c:dateAx>
      <c:valAx>
        <c:axId val="171927808"/>
        <c:scaling>
          <c:orientation val="minMax"/>
          <c:max val="6"/>
          <c:min val="0"/>
        </c:scaling>
        <c:delete val="0"/>
        <c:axPos val="l"/>
        <c:majorGridlines>
          <c:spPr>
            <a:ln>
              <a:solidFill>
                <a:schemeClr val="bg1">
                  <a:lumMod val="75000"/>
                </a:schemeClr>
              </a:solidFill>
            </a:ln>
          </c:spPr>
        </c:majorGridlines>
        <c:numFmt formatCode="0" sourceLinked="0"/>
        <c:majorTickMark val="out"/>
        <c:minorTickMark val="none"/>
        <c:tickLblPos val="nextTo"/>
        <c:spPr>
          <a:ln>
            <a:noFill/>
          </a:ln>
        </c:spPr>
        <c:txPr>
          <a:bodyPr/>
          <a:lstStyle/>
          <a:p>
            <a:pPr>
              <a:defRPr sz="1400"/>
            </a:pPr>
            <a:endParaRPr lang="en-US"/>
          </a:p>
        </c:txPr>
        <c:crossAx val="172339200"/>
        <c:crosses val="autoZero"/>
        <c:crossBetween val="between"/>
      </c:valAx>
      <c:valAx>
        <c:axId val="171928384"/>
        <c:scaling>
          <c:orientation val="minMax"/>
          <c:max val="13"/>
          <c:min val="0"/>
        </c:scaling>
        <c:delete val="0"/>
        <c:axPos val="t"/>
        <c:numFmt formatCode="General" sourceLinked="1"/>
        <c:majorTickMark val="none"/>
        <c:minorTickMark val="none"/>
        <c:tickLblPos val="none"/>
        <c:spPr>
          <a:ln>
            <a:noFill/>
          </a:ln>
        </c:spPr>
        <c:crossAx val="171928960"/>
        <c:crosses val="max"/>
        <c:crossBetween val="midCat"/>
        <c:majorUnit val="1"/>
      </c:valAx>
      <c:valAx>
        <c:axId val="171928960"/>
        <c:scaling>
          <c:orientation val="minMax"/>
          <c:max val="1"/>
          <c:min val="0"/>
        </c:scaling>
        <c:delete val="0"/>
        <c:axPos val="r"/>
        <c:numFmt formatCode="General" sourceLinked="1"/>
        <c:majorTickMark val="none"/>
        <c:minorTickMark val="none"/>
        <c:tickLblPos val="none"/>
        <c:spPr>
          <a:ln>
            <a:noFill/>
          </a:ln>
        </c:spPr>
        <c:crossAx val="171928384"/>
        <c:crosses val="max"/>
        <c:crossBetween val="midCat"/>
      </c:valAx>
      <c:spPr>
        <a:ln>
          <a:noFill/>
        </a:ln>
      </c:spPr>
    </c:plotArea>
    <c:plotVisOnly val="1"/>
    <c:dispBlanksAs val="gap"/>
    <c:showDLblsOverMax val="0"/>
  </c:chart>
  <c:spPr>
    <a:ln>
      <a:noFill/>
    </a:ln>
  </c:spPr>
  <c:txPr>
    <a:bodyPr/>
    <a:lstStyle/>
    <a:p>
      <a:pPr>
        <a:defRPr sz="1000">
          <a:latin typeface="Arial" pitchFamily="34" charset="0"/>
          <a:cs typeface="Arial" pitchFamily="34" charset="0"/>
        </a:defRPr>
      </a:pPr>
      <a:endParaRPr lang="en-US"/>
    </a:p>
  </c:txPr>
  <c:externalData r:id="rId2">
    <c:autoUpdate val="0"/>
  </c:externalData>
  <c:userShapes r:id="rId3"/>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Sheet1!$A$2</c:f>
              <c:strCache>
                <c:ptCount val="1"/>
                <c:pt idx="0">
                  <c:v>Reference case 2014</c:v>
                </c:pt>
              </c:strCache>
            </c:strRef>
          </c:tx>
          <c:spPr>
            <a:ln w="38100">
              <a:solidFill>
                <a:srgbClr val="5D9732"/>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Sheet1!$B$2:$AZ$2</c:f>
              <c:numCache>
                <c:formatCode>General</c:formatCode>
                <c:ptCount val="51"/>
                <c:pt idx="20">
                  <c:v>83.884338</c:v>
                </c:pt>
                <c:pt idx="21">
                  <c:v>114.92836800000001</c:v>
                </c:pt>
                <c:pt idx="22">
                  <c:v>113.31371300000001</c:v>
                </c:pt>
                <c:pt idx="23">
                  <c:v>108.110001</c:v>
                </c:pt>
                <c:pt idx="24">
                  <c:v>100.369934</c:v>
                </c:pt>
                <c:pt idx="25">
                  <c:v>98.593117000000007</c:v>
                </c:pt>
                <c:pt idx="26">
                  <c:v>94.832047000000003</c:v>
                </c:pt>
                <c:pt idx="27">
                  <c:v>93.205353000000002</c:v>
                </c:pt>
                <c:pt idx="28">
                  <c:v>93.874190999999996</c:v>
                </c:pt>
                <c:pt idx="29">
                  <c:v>95.782364000000001</c:v>
                </c:pt>
                <c:pt idx="30">
                  <c:v>98.005722000000006</c:v>
                </c:pt>
                <c:pt idx="31">
                  <c:v>100.52930499999999</c:v>
                </c:pt>
                <c:pt idx="32">
                  <c:v>103.084564</c:v>
                </c:pt>
                <c:pt idx="33">
                  <c:v>105.76868399999999</c:v>
                </c:pt>
                <c:pt idx="34">
                  <c:v>108.277985</c:v>
                </c:pt>
                <c:pt idx="35">
                  <c:v>110.61209100000001</c:v>
                </c:pt>
                <c:pt idx="36">
                  <c:v>112.573685</c:v>
                </c:pt>
                <c:pt idx="37">
                  <c:v>115.03723100000001</c:v>
                </c:pt>
                <c:pt idx="38">
                  <c:v>117.032196</c:v>
                </c:pt>
                <c:pt idx="39">
                  <c:v>119.09092699999999</c:v>
                </c:pt>
                <c:pt idx="40">
                  <c:v>120.766907</c:v>
                </c:pt>
                <c:pt idx="41">
                  <c:v>122.87133799999999</c:v>
                </c:pt>
                <c:pt idx="42">
                  <c:v>125.23539</c:v>
                </c:pt>
                <c:pt idx="43">
                  <c:v>127.50490600000001</c:v>
                </c:pt>
                <c:pt idx="44">
                  <c:v>129.60845900000001</c:v>
                </c:pt>
                <c:pt idx="45">
                  <c:v>131.69950900000001</c:v>
                </c:pt>
                <c:pt idx="46">
                  <c:v>133.56669600000001</c:v>
                </c:pt>
                <c:pt idx="47">
                  <c:v>135.74527</c:v>
                </c:pt>
                <c:pt idx="48">
                  <c:v>137.79776000000001</c:v>
                </c:pt>
                <c:pt idx="49">
                  <c:v>140.52340699999999</c:v>
                </c:pt>
                <c:pt idx="50">
                  <c:v>143.56402600000001</c:v>
                </c:pt>
              </c:numCache>
            </c:numRef>
          </c:val>
          <c:smooth val="0"/>
        </c:ser>
        <c:ser>
          <c:idx val="1"/>
          <c:order val="1"/>
          <c:tx>
            <c:strRef>
              <c:f>Sheet1!#REF!</c:f>
              <c:strCache>
                <c:ptCount val="1"/>
                <c:pt idx="0">
                  <c:v>#REF!</c:v>
                </c:pt>
              </c:strCache>
            </c:strRef>
          </c:tx>
          <c:spPr>
            <a:ln w="38100">
              <a:solidFill>
                <a:srgbClr val="A3334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Sheet1!#REF!</c:f>
              <c:numCache>
                <c:formatCode>General</c:formatCode>
                <c:ptCount val="1"/>
                <c:pt idx="0">
                  <c:v>1</c:v>
                </c:pt>
              </c:numCache>
            </c:numRef>
          </c:val>
          <c:smooth val="0"/>
        </c:ser>
        <c:ser>
          <c:idx val="2"/>
          <c:order val="2"/>
          <c:tx>
            <c:strRef>
              <c:f>Sheet1!$A$3</c:f>
              <c:strCache>
                <c:ptCount val="1"/>
                <c:pt idx="0">
                  <c:v>Reference case 2015</c:v>
                </c:pt>
              </c:strCache>
            </c:strRef>
          </c:tx>
          <c:spPr>
            <a:ln w="38100">
              <a:solidFill>
                <a:srgbClr val="000000"/>
              </a:solidFill>
            </a:ln>
          </c:spPr>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Sheet1!$B$3:$AZ$3</c:f>
              <c:numCache>
                <c:formatCode>General</c:formatCode>
                <c:ptCount val="51"/>
                <c:pt idx="0">
                  <c:v>37.808383255565211</c:v>
                </c:pt>
                <c:pt idx="1">
                  <c:v>30.930232625187553</c:v>
                </c:pt>
                <c:pt idx="2">
                  <c:v>29.174712446979903</c:v>
                </c:pt>
                <c:pt idx="3">
                  <c:v>25.155535293873616</c:v>
                </c:pt>
                <c:pt idx="4">
                  <c:v>22.895271145135748</c:v>
                </c:pt>
                <c:pt idx="5">
                  <c:v>24.130642989542523</c:v>
                </c:pt>
                <c:pt idx="6">
                  <c:v>28.691459232289812</c:v>
                </c:pt>
                <c:pt idx="7">
                  <c:v>26.132952924600307</c:v>
                </c:pt>
                <c:pt idx="8">
                  <c:v>17.280475651379831</c:v>
                </c:pt>
                <c:pt idx="9">
                  <c:v>23.792490640832323</c:v>
                </c:pt>
                <c:pt idx="10">
                  <c:v>37.177558409146414</c:v>
                </c:pt>
                <c:pt idx="11">
                  <c:v>31.159721239690882</c:v>
                </c:pt>
                <c:pt idx="12">
                  <c:v>31.332923459580087</c:v>
                </c:pt>
                <c:pt idx="13">
                  <c:v>35.543651539738633</c:v>
                </c:pt>
                <c:pt idx="14">
                  <c:v>45.789195532888975</c:v>
                </c:pt>
                <c:pt idx="15">
                  <c:v>63.146948809201717</c:v>
                </c:pt>
                <c:pt idx="16">
                  <c:v>73.342435675372514</c:v>
                </c:pt>
                <c:pt idx="17">
                  <c:v>79.462702718320941</c:v>
                </c:pt>
                <c:pt idx="18">
                  <c:v>104.188766</c:v>
                </c:pt>
                <c:pt idx="19">
                  <c:v>65.634131999999994</c:v>
                </c:pt>
                <c:pt idx="20">
                  <c:v>83.842392000000004</c:v>
                </c:pt>
                <c:pt idx="21">
                  <c:v>114.95115699999999</c:v>
                </c:pt>
                <c:pt idx="22">
                  <c:v>113.314194</c:v>
                </c:pt>
                <c:pt idx="23">
                  <c:v>108.637001</c:v>
                </c:pt>
                <c:pt idx="24">
                  <c:v>97.474106000000006</c:v>
                </c:pt>
                <c:pt idx="25">
                  <c:v>55.622551000000001</c:v>
                </c:pt>
                <c:pt idx="26">
                  <c:v>71.066115999999994</c:v>
                </c:pt>
                <c:pt idx="27">
                  <c:v>76.353560999999999</c:v>
                </c:pt>
                <c:pt idx="28">
                  <c:v>76.245338000000004</c:v>
                </c:pt>
                <c:pt idx="29">
                  <c:v>77.689269999999993</c:v>
                </c:pt>
                <c:pt idx="30">
                  <c:v>79.133178999999998</c:v>
                </c:pt>
                <c:pt idx="31">
                  <c:v>81.286972000000006</c:v>
                </c:pt>
                <c:pt idx="32">
                  <c:v>83.635468000000003</c:v>
                </c:pt>
                <c:pt idx="33">
                  <c:v>86.087494000000007</c:v>
                </c:pt>
                <c:pt idx="34">
                  <c:v>88.602538999999993</c:v>
                </c:pt>
                <c:pt idx="35">
                  <c:v>91.129149999999996</c:v>
                </c:pt>
                <c:pt idx="36">
                  <c:v>93.863028999999997</c:v>
                </c:pt>
                <c:pt idx="37">
                  <c:v>96.678916999999998</c:v>
                </c:pt>
                <c:pt idx="38">
                  <c:v>99.579284999999999</c:v>
                </c:pt>
                <c:pt idx="39">
                  <c:v>102.566666</c:v>
                </c:pt>
                <c:pt idx="40">
                  <c:v>105.64366099999999</c:v>
                </c:pt>
                <c:pt idx="41">
                  <c:v>108.812973</c:v>
                </c:pt>
                <c:pt idx="42">
                  <c:v>112.07736199999999</c:v>
                </c:pt>
                <c:pt idx="43">
                  <c:v>115.43383799999999</c:v>
                </c:pt>
                <c:pt idx="44">
                  <c:v>118.711304</c:v>
                </c:pt>
                <c:pt idx="45">
                  <c:v>122.203247</c:v>
                </c:pt>
                <c:pt idx="46">
                  <c:v>125.813187</c:v>
                </c:pt>
                <c:pt idx="47">
                  <c:v>129.326111</c:v>
                </c:pt>
                <c:pt idx="48">
                  <c:v>133.17593400000001</c:v>
                </c:pt>
                <c:pt idx="49">
                  <c:v>137.41243</c:v>
                </c:pt>
                <c:pt idx="50">
                  <c:v>141.27615399999999</c:v>
                </c:pt>
              </c:numCache>
            </c:numRef>
          </c:val>
          <c:smooth val="0"/>
        </c:ser>
        <c:ser>
          <c:idx val="3"/>
          <c:order val="3"/>
          <c:tx>
            <c:strRef>
              <c:f>Sheet1!$A$4</c:f>
              <c:strCache>
                <c:ptCount val="1"/>
              </c:strCache>
            </c:strRef>
          </c:tx>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Sheet1!$B$4:$AZ$4</c:f>
              <c:numCache>
                <c:formatCode>General</c:formatCode>
                <c:ptCount val="51"/>
              </c:numCache>
            </c:numRef>
          </c:val>
          <c:smooth val="0"/>
        </c:ser>
        <c:ser>
          <c:idx val="4"/>
          <c:order val="4"/>
          <c:tx>
            <c:strRef>
              <c:f>Sheet1!$A$5</c:f>
              <c:strCache>
                <c:ptCount val="1"/>
              </c:strCache>
            </c:strRef>
          </c:tx>
          <c:marker>
            <c:symbol val="none"/>
          </c:marker>
          <c:cat>
            <c:strRef>
              <c:f>Sheet1!$B$1:$AZ$1</c:f>
              <c:strCache>
                <c:ptCount val="51"/>
                <c:pt idx="0">
                  <c:v>1990</c:v>
                </c:pt>
                <c:pt idx="1">
                  <c:v>1991</c:v>
                </c:pt>
                <c:pt idx="2">
                  <c:v>1992</c:v>
                </c:pt>
                <c:pt idx="3">
                  <c:v>1993</c:v>
                </c:pt>
                <c:pt idx="4">
                  <c:v>1994</c:v>
                </c:pt>
                <c:pt idx="5">
                  <c:v>1995</c:v>
                </c:pt>
                <c:pt idx="6">
                  <c:v>1996</c:v>
                </c:pt>
                <c:pt idx="7">
                  <c:v>1997</c:v>
                </c:pt>
                <c:pt idx="8">
                  <c:v>1998</c:v>
                </c:pt>
                <c:pt idx="9">
                  <c:v>1999</c:v>
                </c:pt>
                <c:pt idx="10">
                  <c:v>2000</c:v>
                </c:pt>
                <c:pt idx="11">
                  <c:v>2001</c:v>
                </c:pt>
                <c:pt idx="12">
                  <c:v>2002</c:v>
                </c:pt>
                <c:pt idx="13">
                  <c:v>2003</c:v>
                </c:pt>
                <c:pt idx="14">
                  <c:v>2004</c:v>
                </c:pt>
                <c:pt idx="15">
                  <c:v>2005</c:v>
                </c:pt>
                <c:pt idx="16">
                  <c:v>2006</c:v>
                </c:pt>
                <c:pt idx="17">
                  <c:v>2007</c:v>
                </c:pt>
                <c:pt idx="18">
                  <c:v>2008</c:v>
                </c:pt>
                <c:pt idx="19">
                  <c:v>2009</c:v>
                </c:pt>
                <c:pt idx="20">
                  <c:v>2010</c:v>
                </c:pt>
                <c:pt idx="21">
                  <c:v>2011</c:v>
                </c:pt>
                <c:pt idx="22">
                  <c:v>2012</c:v>
                </c:pt>
                <c:pt idx="23">
                  <c:v>2013</c:v>
                </c:pt>
                <c:pt idx="24">
                  <c:v>2014</c:v>
                </c:pt>
                <c:pt idx="25">
                  <c:v>2015</c:v>
                </c:pt>
                <c:pt idx="26">
                  <c:v>2016</c:v>
                </c:pt>
                <c:pt idx="27">
                  <c:v>2017</c:v>
                </c:pt>
                <c:pt idx="28">
                  <c:v>2018</c:v>
                </c:pt>
                <c:pt idx="29">
                  <c:v>2019</c:v>
                </c:pt>
                <c:pt idx="30">
                  <c:v>2020</c:v>
                </c:pt>
                <c:pt idx="31">
                  <c:v>2021</c:v>
                </c:pt>
                <c:pt idx="32">
                  <c:v>2022</c:v>
                </c:pt>
                <c:pt idx="33">
                  <c:v>2023</c:v>
                </c:pt>
                <c:pt idx="34">
                  <c:v>2024</c:v>
                </c:pt>
                <c:pt idx="35">
                  <c:v>2025</c:v>
                </c:pt>
                <c:pt idx="36">
                  <c:v>2026</c:v>
                </c:pt>
                <c:pt idx="37">
                  <c:v>2027</c:v>
                </c:pt>
                <c:pt idx="38">
                  <c:v>2028</c:v>
                </c:pt>
                <c:pt idx="39">
                  <c:v>2029</c:v>
                </c:pt>
                <c:pt idx="40">
                  <c:v>2030</c:v>
                </c:pt>
                <c:pt idx="41">
                  <c:v>2031</c:v>
                </c:pt>
                <c:pt idx="42">
                  <c:v>2032</c:v>
                </c:pt>
                <c:pt idx="43">
                  <c:v>2033</c:v>
                </c:pt>
                <c:pt idx="44">
                  <c:v>2034</c:v>
                </c:pt>
                <c:pt idx="45">
                  <c:v>2035</c:v>
                </c:pt>
                <c:pt idx="46">
                  <c:v>2036</c:v>
                </c:pt>
                <c:pt idx="47">
                  <c:v>2037</c:v>
                </c:pt>
                <c:pt idx="48">
                  <c:v>2038</c:v>
                </c:pt>
                <c:pt idx="49">
                  <c:v>2039</c:v>
                </c:pt>
                <c:pt idx="50">
                  <c:v>2040</c:v>
                </c:pt>
              </c:strCache>
            </c:strRef>
          </c:cat>
          <c:val>
            <c:numRef>
              <c:f>Sheet1!$B$5:$AZ$5</c:f>
              <c:numCache>
                <c:formatCode>General</c:formatCode>
                <c:ptCount val="51"/>
              </c:numCache>
            </c:numRef>
          </c:val>
          <c:smooth val="0"/>
        </c:ser>
        <c:dLbls>
          <c:showLegendKey val="0"/>
          <c:showVal val="0"/>
          <c:showCatName val="0"/>
          <c:showSerName val="0"/>
          <c:showPercent val="0"/>
          <c:showBubbleSize val="0"/>
        </c:dLbls>
        <c:marker val="1"/>
        <c:smooth val="0"/>
        <c:axId val="172444672"/>
        <c:axId val="171926656"/>
      </c:lineChart>
      <c:catAx>
        <c:axId val="172444672"/>
        <c:scaling>
          <c:orientation val="minMax"/>
        </c:scaling>
        <c:delete val="0"/>
        <c:axPos val="b"/>
        <c:majorTickMark val="out"/>
        <c:minorTickMark val="none"/>
        <c:tickLblPos val="nextTo"/>
        <c:spPr>
          <a:ln w="12700">
            <a:solidFill>
              <a:schemeClr val="tx1"/>
            </a:solidFill>
          </a:ln>
        </c:spPr>
        <c:crossAx val="171926656"/>
        <c:crosses val="autoZero"/>
        <c:auto val="1"/>
        <c:lblAlgn val="ctr"/>
        <c:lblOffset val="100"/>
        <c:tickLblSkip val="5"/>
        <c:tickMarkSkip val="5"/>
        <c:noMultiLvlLbl val="0"/>
      </c:catAx>
      <c:valAx>
        <c:axId val="171926656"/>
        <c:scaling>
          <c:orientation val="minMax"/>
          <c:max val="160"/>
          <c:min val="0"/>
        </c:scaling>
        <c:delete val="0"/>
        <c:axPos val="l"/>
        <c:majorGridlines>
          <c:spPr>
            <a:ln>
              <a:solidFill>
                <a:srgbClr val="FFFFFF">
                  <a:lumMod val="65000"/>
                </a:srgbClr>
              </a:solidFill>
            </a:ln>
          </c:spPr>
        </c:majorGridlines>
        <c:numFmt formatCode="General" sourceLinked="0"/>
        <c:majorTickMark val="out"/>
        <c:minorTickMark val="none"/>
        <c:tickLblPos val="nextTo"/>
        <c:spPr>
          <a:ln>
            <a:noFill/>
          </a:ln>
        </c:spPr>
        <c:crossAx val="172444672"/>
        <c:crosses val="autoZero"/>
        <c:crossBetween val="midCat"/>
        <c:majorUnit val="40"/>
      </c:valAx>
    </c:plotArea>
    <c:plotVisOnly val="1"/>
    <c:dispBlanksAs val="gap"/>
    <c:showDLblsOverMax val="0"/>
  </c:chart>
  <c:txPr>
    <a:bodyPr/>
    <a:lstStyle/>
    <a:p>
      <a:pPr>
        <a:defRPr sz="1400"/>
      </a:pPr>
      <a:endParaRPr lang="en-US"/>
    </a:p>
  </c:txPr>
  <c:externalData r:id="rId2">
    <c:autoUpdate val="0"/>
  </c:externalData>
</c:chartSpace>
</file>

<file path=ppt/drawings/drawing1.xml><?xml version="1.0" encoding="utf-8"?>
<c:userShapes xmlns:c="http://schemas.openxmlformats.org/drawingml/2006/chart">
  <cdr:relSizeAnchor xmlns:cdr="http://schemas.openxmlformats.org/drawingml/2006/chartDrawing">
    <cdr:from>
      <cdr:x>0.10185</cdr:x>
      <cdr:y>0.87548</cdr:y>
    </cdr:from>
    <cdr:to>
      <cdr:x>0.31481</cdr:x>
      <cdr:y>0.94283</cdr:y>
    </cdr:to>
    <cdr:sp macro="" textlink="">
      <cdr:nvSpPr>
        <cdr:cNvPr id="3" name="TextBox 1"/>
        <cdr:cNvSpPr txBox="1"/>
      </cdr:nvSpPr>
      <cdr:spPr>
        <a:xfrm xmlns:a="http://schemas.openxmlformats.org/drawingml/2006/main">
          <a:off x="8382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2013</a:t>
          </a:r>
          <a:endParaRPr lang="en-US" sz="1600" dirty="0"/>
        </a:p>
      </cdr:txBody>
    </cdr:sp>
  </cdr:relSizeAnchor>
  <cdr:relSizeAnchor xmlns:cdr="http://schemas.openxmlformats.org/drawingml/2006/chartDrawing">
    <cdr:from>
      <cdr:x>0.31481</cdr:x>
      <cdr:y>0.87548</cdr:y>
    </cdr:from>
    <cdr:to>
      <cdr:x>0.53704</cdr:x>
      <cdr:y>0.94283</cdr:y>
    </cdr:to>
    <cdr:sp macro="" textlink="">
      <cdr:nvSpPr>
        <cdr:cNvPr id="4" name="TextBox 1"/>
        <cdr:cNvSpPr txBox="1"/>
      </cdr:nvSpPr>
      <cdr:spPr>
        <a:xfrm xmlns:a="http://schemas.openxmlformats.org/drawingml/2006/main">
          <a:off x="2590800" y="3962400"/>
          <a:ext cx="18288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2014</a:t>
          </a:r>
          <a:endParaRPr lang="en-US" sz="1400" dirty="0"/>
        </a:p>
      </cdr:txBody>
    </cdr:sp>
  </cdr:relSizeAnchor>
  <cdr:relSizeAnchor xmlns:cdr="http://schemas.openxmlformats.org/drawingml/2006/chartDrawing">
    <cdr:from>
      <cdr:x>0.53704</cdr:x>
      <cdr:y>0.87548</cdr:y>
    </cdr:from>
    <cdr:to>
      <cdr:x>0.75</cdr:x>
      <cdr:y>0.94283</cdr:y>
    </cdr:to>
    <cdr:sp macro="" textlink="">
      <cdr:nvSpPr>
        <cdr:cNvPr id="5" name="TextBox 1"/>
        <cdr:cNvSpPr txBox="1"/>
      </cdr:nvSpPr>
      <cdr:spPr>
        <a:xfrm xmlns:a="http://schemas.openxmlformats.org/drawingml/2006/main">
          <a:off x="4419600" y="3962400"/>
          <a:ext cx="17526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2015</a:t>
          </a:r>
          <a:endParaRPr lang="en-US" sz="1600" dirty="0"/>
        </a:p>
      </cdr:txBody>
    </cdr:sp>
  </cdr:relSizeAnchor>
  <cdr:relSizeAnchor xmlns:cdr="http://schemas.openxmlformats.org/drawingml/2006/chartDrawing">
    <cdr:from>
      <cdr:x>0.28545</cdr:x>
      <cdr:y>0.81013</cdr:y>
    </cdr:from>
    <cdr:to>
      <cdr:x>0.28545</cdr:x>
      <cdr:y>0.94482</cdr:y>
    </cdr:to>
    <cdr:cxnSp macro="">
      <cdr:nvCxnSpPr>
        <cdr:cNvPr id="7" name="Straight Connector 6"/>
        <cdr:cNvCxnSpPr/>
      </cdr:nvCxnSpPr>
      <cdr:spPr>
        <a:xfrm xmlns:a="http://schemas.openxmlformats.org/drawingml/2006/main">
          <a:off x="2283904" y="3406850"/>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0.51083</cdr:x>
      <cdr:y>0.80814</cdr:y>
    </cdr:from>
    <cdr:to>
      <cdr:x>0.51083</cdr:x>
      <cdr:y>0.94283</cdr:y>
    </cdr:to>
    <cdr:cxnSp macro="">
      <cdr:nvCxnSpPr>
        <cdr:cNvPr id="8" name="Straight Connector 7"/>
        <cdr:cNvCxnSpPr/>
      </cdr:nvCxnSpPr>
      <cdr:spPr>
        <a:xfrm xmlns:a="http://schemas.openxmlformats.org/drawingml/2006/main">
          <a:off x="4087132"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0.74161</cdr:x>
      <cdr:y>0.80814</cdr:y>
    </cdr:from>
    <cdr:to>
      <cdr:x>0.74161</cdr:x>
      <cdr:y>0.94283</cdr:y>
    </cdr:to>
    <cdr:cxnSp macro="">
      <cdr:nvCxnSpPr>
        <cdr:cNvPr id="10" name="Straight Connector 9"/>
        <cdr:cNvCxnSpPr/>
      </cdr:nvCxnSpPr>
      <cdr:spPr>
        <a:xfrm xmlns:a="http://schemas.openxmlformats.org/drawingml/2006/main">
          <a:off x="5933638" y="3398461"/>
          <a:ext cx="0" cy="566410"/>
        </a:xfrm>
        <a:prstGeom xmlns:a="http://schemas.openxmlformats.org/drawingml/2006/main" prst="line">
          <a:avLst/>
        </a:prstGeom>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0.75</cdr:x>
      <cdr:y>0.87548</cdr:y>
    </cdr:from>
    <cdr:to>
      <cdr:x>0.98148</cdr:x>
      <cdr:y>0.94283</cdr:y>
    </cdr:to>
    <cdr:sp macro="" textlink="">
      <cdr:nvSpPr>
        <cdr:cNvPr id="11" name="TextBox 1"/>
        <cdr:cNvSpPr txBox="1"/>
      </cdr:nvSpPr>
      <cdr:spPr>
        <a:xfrm xmlns:a="http://schemas.openxmlformats.org/drawingml/2006/main">
          <a:off x="6172200" y="3962400"/>
          <a:ext cx="1905000" cy="304800"/>
        </a:xfrm>
        <a:prstGeom xmlns:a="http://schemas.openxmlformats.org/drawingml/2006/main" prst="rect">
          <a:avLst/>
        </a:prstGeom>
      </cdr:spPr>
      <cdr:txBody>
        <a:bodyPr xmlns:a="http://schemas.openxmlformats.org/drawingml/2006/main" wrap="non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smtClean="0"/>
            <a:t>2016</a:t>
          </a:r>
          <a:endParaRPr lang="en-US" sz="1600" dirty="0"/>
        </a:p>
      </cdr:txBody>
    </cdr:sp>
  </cdr:relSizeAnchor>
</c:userShapes>
</file>

<file path=ppt/drawings/drawing2.xml><?xml version="1.0" encoding="utf-8"?>
<c:userShapes xmlns:c="http://schemas.openxmlformats.org/drawingml/2006/chart">
  <cdr:absSizeAnchor xmlns:cdr="http://schemas.openxmlformats.org/drawingml/2006/chartDrawing">
    <cdr:from>
      <cdr:x>0.57686</cdr:x>
      <cdr:y>0.04735</cdr:y>
    </cdr:from>
    <cdr:ext cx="989098" cy="261823"/>
    <cdr:sp macro="" textlink="">
      <cdr:nvSpPr>
        <cdr:cNvPr id="6" name="TextBox 5"/>
        <cdr:cNvSpPr txBox="1">
          <a:spLocks xmlns:a="http://schemas.openxmlformats.org/drawingml/2006/main" noChangeAspect="1"/>
        </cdr:cNvSpPr>
      </cdr:nvSpPr>
      <cdr:spPr>
        <a:xfrm xmlns:a="http://schemas.openxmlformats.org/drawingml/2006/main">
          <a:off x="3153919" y="157594"/>
          <a:ext cx="989098" cy="261823"/>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itchFamily="34" charset="0"/>
              <a:cs typeface="Arial" pitchFamily="34" charset="0"/>
            </a:rPr>
            <a:t>Forecast</a:t>
          </a:r>
        </a:p>
      </cdr:txBody>
    </cdr:sp>
  </cdr:absSizeAnchor>
</c:userShapes>
</file>

<file path=ppt/drawings/drawing3.xml><?xml version="1.0" encoding="utf-8"?>
<c:userShapes xmlns:c="http://schemas.openxmlformats.org/drawingml/2006/chart">
  <cdr:absSizeAnchor xmlns:cdr="http://schemas.openxmlformats.org/drawingml/2006/chartDrawing">
    <cdr:from>
      <cdr:x>0.02008</cdr:x>
      <cdr:y>0.91603</cdr:y>
    </cdr:from>
    <cdr:ext cx="7591098" cy="283099"/>
    <cdr:sp macro="" textlink="">
      <cdr:nvSpPr>
        <cdr:cNvPr id="4" name="TextBox 3"/>
        <cdr:cNvSpPr txBox="1">
          <a:spLocks xmlns:a="http://schemas.openxmlformats.org/drawingml/2006/main" noChangeAspect="1"/>
        </cdr:cNvSpPr>
      </cdr:nvSpPr>
      <cdr:spPr>
        <a:xfrm xmlns:a="http://schemas.openxmlformats.org/drawingml/2006/main">
          <a:off x="159605" y="4012146"/>
          <a:ext cx="7591098" cy="283099"/>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fld id="{7D5421F3-5C26-4696-85B6-F3DD4253B0FE}" type="TxLink">
            <a:rPr lang="en-US" sz="1400" b="0" i="0" u="none" strike="noStrike">
              <a:solidFill>
                <a:srgbClr val="000000"/>
              </a:solidFill>
              <a:latin typeface="Arialri"/>
              <a:cs typeface="Arial" pitchFamily="34" charset="0"/>
            </a:rPr>
            <a:pPr algn="ctr"/>
            <a:t>*  Countries belonging to the Organization for Economic Cooperation and Development</a:t>
          </a:fld>
          <a:endParaRPr lang="en-US" sz="1400" dirty="0">
            <a:latin typeface="Arial" pitchFamily="34" charset="0"/>
            <a:cs typeface="Arial" pitchFamily="34" charset="0"/>
          </a:endParaRPr>
        </a:p>
      </cdr:txBody>
    </cdr:sp>
  </cdr:absSizeAnchor>
  <cdr:absSizeAnchor xmlns:cdr="http://schemas.openxmlformats.org/drawingml/2006/chartDrawing">
    <cdr:from>
      <cdr:x>0.582</cdr:x>
      <cdr:y>0.05132</cdr:y>
    </cdr:from>
    <cdr:ext cx="1082589" cy="356251"/>
    <cdr:sp macro="" textlink="">
      <cdr:nvSpPr>
        <cdr:cNvPr id="6" name="TextBox 5"/>
        <cdr:cNvSpPr txBox="1">
          <a:spLocks xmlns:a="http://schemas.openxmlformats.org/drawingml/2006/main" noChangeAspect="1"/>
        </cdr:cNvSpPr>
      </cdr:nvSpPr>
      <cdr:spPr>
        <a:xfrm xmlns:a="http://schemas.openxmlformats.org/drawingml/2006/main">
          <a:off x="4625169" y="224772"/>
          <a:ext cx="1082589" cy="356251"/>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itchFamily="34" charset="0"/>
              <a:cs typeface="Arial" pitchFamily="34" charset="0"/>
            </a:rPr>
            <a:t>Forecast</a:t>
          </a:r>
          <a:endParaRPr lang="en-US" sz="1000" dirty="0">
            <a:latin typeface="Arial" pitchFamily="34" charset="0"/>
            <a:cs typeface="Arial" pitchFamily="34" charset="0"/>
          </a:endParaRPr>
        </a:p>
      </cdr:txBody>
    </cdr:sp>
  </cdr:absSizeAnchor>
</c:userShapes>
</file>

<file path=ppt/drawings/drawing4.xml><?xml version="1.0" encoding="utf-8"?>
<c:userShapes xmlns:c="http://schemas.openxmlformats.org/drawingml/2006/chart">
  <cdr:absSizeAnchor xmlns:cdr="http://schemas.openxmlformats.org/drawingml/2006/chartDrawing">
    <cdr:from>
      <cdr:x>0.8458</cdr:x>
      <cdr:y>0.04371</cdr:y>
    </cdr:from>
    <cdr:ext cx="1003744" cy="321827"/>
    <cdr:sp macro="" textlink="">
      <cdr:nvSpPr>
        <cdr:cNvPr id="5" name="TextBox 4"/>
        <cdr:cNvSpPr txBox="1">
          <a:spLocks xmlns:a="http://schemas.openxmlformats.org/drawingml/2006/main" noChangeAspect="1"/>
        </cdr:cNvSpPr>
      </cdr:nvSpPr>
      <cdr:spPr>
        <a:xfrm xmlns:a="http://schemas.openxmlformats.org/drawingml/2006/main">
          <a:off x="6721556" y="191464"/>
          <a:ext cx="1003744" cy="32182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a:latin typeface="Arial" pitchFamily="34" charset="0"/>
              <a:cs typeface="Arial" pitchFamily="34" charset="0"/>
            </a:rPr>
            <a:t>Forecast</a:t>
          </a:r>
        </a:p>
      </cdr:txBody>
    </cdr:sp>
  </cdr:absSizeAnchor>
</c:userShapes>
</file>

<file path=ppt/drawings/drawing5.xml><?xml version="1.0" encoding="utf-8"?>
<c:userShapes xmlns:c="http://schemas.openxmlformats.org/drawingml/2006/chart">
  <cdr:relSizeAnchor xmlns:cdr="http://schemas.openxmlformats.org/drawingml/2006/chartDrawing">
    <cdr:from>
      <cdr:x>0.10138</cdr:x>
      <cdr:y>0.3877</cdr:y>
    </cdr:from>
    <cdr:to>
      <cdr:x>0.18101</cdr:x>
      <cdr:y>0.45602</cdr:y>
    </cdr:to>
    <cdr:sp macro="" textlink="">
      <cdr:nvSpPr>
        <cdr:cNvPr id="2" name="TextBox 1"/>
        <cdr:cNvSpPr txBox="1"/>
      </cdr:nvSpPr>
      <cdr:spPr bwMode="auto">
        <a:xfrm xmlns:a="http://schemas.openxmlformats.org/drawingml/2006/main">
          <a:off x="589429" y="1373754"/>
          <a:ext cx="462974" cy="242078"/>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vertOverflow="clip" wrap="none" lIns="0" tIns="0" rIns="0" rtlCol="0">
          <a:prstTxWarp prst="textNoShape">
            <a:avLst/>
          </a:prstTxWarp>
        </a:bodyPr>
        <a:lstStyle xmlns:a="http://schemas.openxmlformats.org/drawingml/2006/main"/>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Source</a:t>
          </a:r>
        </a:p>
      </cdr:txBody>
    </cdr:sp>
  </cdr:relSizeAnchor>
  <cdr:relSizeAnchor xmlns:cdr="http://schemas.openxmlformats.org/drawingml/2006/chartDrawing">
    <cdr:from>
      <cdr:x>0.21598</cdr:x>
      <cdr:y>0.3877</cdr:y>
    </cdr:from>
    <cdr:to>
      <cdr:x>0.29537</cdr:x>
      <cdr:y>0.45602</cdr:y>
    </cdr:to>
    <cdr:sp macro="" textlink="">
      <cdr:nvSpPr>
        <cdr:cNvPr id="3" name="TextBox 1"/>
        <cdr:cNvSpPr txBox="1"/>
      </cdr:nvSpPr>
      <cdr:spPr bwMode="auto">
        <a:xfrm xmlns:a="http://schemas.openxmlformats.org/drawingml/2006/main">
          <a:off x="1716417" y="1698092"/>
          <a:ext cx="630914" cy="2992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Use</a:t>
          </a:r>
        </a:p>
      </cdr:txBody>
    </cdr:sp>
  </cdr:relSizeAnchor>
  <cdr:relSizeAnchor xmlns:cdr="http://schemas.openxmlformats.org/drawingml/2006/chartDrawing">
    <cdr:from>
      <cdr:x>0.44847</cdr:x>
      <cdr:y>0.04932</cdr:y>
    </cdr:from>
    <cdr:to>
      <cdr:x>0.52811</cdr:x>
      <cdr:y>0.11764</cdr:y>
    </cdr:to>
    <cdr:sp macro="" textlink="">
      <cdr:nvSpPr>
        <cdr:cNvPr id="4" name="TextBox 1"/>
        <cdr:cNvSpPr txBox="1"/>
      </cdr:nvSpPr>
      <cdr:spPr bwMode="auto">
        <a:xfrm xmlns:a="http://schemas.openxmlformats.org/drawingml/2006/main">
          <a:off x="3564032" y="216024"/>
          <a:ext cx="632902" cy="2992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Source</a:t>
          </a:r>
        </a:p>
      </cdr:txBody>
    </cdr:sp>
  </cdr:relSizeAnchor>
  <cdr:relSizeAnchor xmlns:cdr="http://schemas.openxmlformats.org/drawingml/2006/chartDrawing">
    <cdr:from>
      <cdr:x>0.56355</cdr:x>
      <cdr:y>0.04932</cdr:y>
    </cdr:from>
    <cdr:to>
      <cdr:x>0.64342</cdr:x>
      <cdr:y>0.11764</cdr:y>
    </cdr:to>
    <cdr:sp macro="" textlink="">
      <cdr:nvSpPr>
        <cdr:cNvPr id="5" name="TextBox 1"/>
        <cdr:cNvSpPr txBox="1"/>
      </cdr:nvSpPr>
      <cdr:spPr bwMode="auto">
        <a:xfrm xmlns:a="http://schemas.openxmlformats.org/drawingml/2006/main">
          <a:off x="4478563" y="216024"/>
          <a:ext cx="634729" cy="2992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Use</a:t>
          </a:r>
        </a:p>
      </cdr:txBody>
    </cdr:sp>
  </cdr:relSizeAnchor>
  <cdr:relSizeAnchor xmlns:cdr="http://schemas.openxmlformats.org/drawingml/2006/chartDrawing">
    <cdr:from>
      <cdr:x>0.68136</cdr:x>
      <cdr:y>0.04932</cdr:y>
    </cdr:from>
    <cdr:to>
      <cdr:x>0.76099</cdr:x>
      <cdr:y>0.11764</cdr:y>
    </cdr:to>
    <cdr:sp macro="" textlink="">
      <cdr:nvSpPr>
        <cdr:cNvPr id="6" name="TextBox 1"/>
        <cdr:cNvSpPr txBox="1"/>
      </cdr:nvSpPr>
      <cdr:spPr bwMode="auto">
        <a:xfrm xmlns:a="http://schemas.openxmlformats.org/drawingml/2006/main">
          <a:off x="5414815" y="216024"/>
          <a:ext cx="632822" cy="299236"/>
        </a:xfrm>
        <a:prstGeom xmlns:a="http://schemas.openxmlformats.org/drawingml/2006/main" prst="rect">
          <a:avLst/>
        </a:prstGeom>
        <a:noFill xmlns:a="http://schemas.openxmlformats.org/drawingml/2006/main"/>
        <a:ln xmlns:a="http://schemas.openxmlformats.org/drawingml/2006/main" w="9525">
          <a:noFill/>
          <a:miter lim="800000"/>
          <a:headEnd/>
          <a:tailEnd/>
        </a:ln>
      </cdr:spPr>
      <cdr:txBody>
        <a:bodyPr xmlns:a="http://schemas.openxmlformats.org/drawingml/2006/main" wrap="none" lIns="0" tIns="0" rIns="0" rtlCol="0">
          <a:prstTxWarp prst="textNoShape">
            <a:avLst/>
          </a:prstTxWarp>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eaLnBrk="0" hangingPunct="0"/>
          <a:r>
            <a:rPr lang="en-US" sz="1400" i="0" dirty="0" smtClean="0">
              <a:solidFill>
                <a:srgbClr val="333333"/>
              </a:solidFill>
              <a:latin typeface="Arial" panose="020B0604020202020204" pitchFamily="34" charset="0"/>
              <a:ea typeface="Times New Roman" charset="0"/>
              <a:cs typeface="Arial" panose="020B0604020202020204" pitchFamily="34" charset="0"/>
            </a:rPr>
            <a:t>Use</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3038475" cy="465138"/>
          </a:xfrm>
          <a:prstGeom prst="rect">
            <a:avLst/>
          </a:prstGeom>
        </p:spPr>
        <p:txBody>
          <a:bodyPr vert="horz" lIns="91364" tIns="45679" rIns="91364" bIns="45679"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sz="quarter" idx="1"/>
          </p:nvPr>
        </p:nvSpPr>
        <p:spPr>
          <a:xfrm>
            <a:off x="3970341" y="7"/>
            <a:ext cx="3038475" cy="465138"/>
          </a:xfrm>
          <a:prstGeom prst="rect">
            <a:avLst/>
          </a:prstGeom>
        </p:spPr>
        <p:txBody>
          <a:bodyPr vert="horz" lIns="91364" tIns="45679" rIns="91364" bIns="45679" rtlCol="0"/>
          <a:lstStyle>
            <a:lvl1pPr algn="r" fontAlgn="auto">
              <a:spcBef>
                <a:spcPts val="0"/>
              </a:spcBef>
              <a:spcAft>
                <a:spcPts val="0"/>
              </a:spcAft>
              <a:defRPr sz="1200">
                <a:latin typeface="+mn-lt"/>
                <a:cs typeface="+mn-cs"/>
              </a:defRPr>
            </a:lvl1pPr>
          </a:lstStyle>
          <a:p>
            <a:pPr>
              <a:defRPr/>
            </a:pPr>
            <a:fld id="{0ED25893-A83F-48CE-B658-2412045A40A5}" type="datetimeFigureOut">
              <a:rPr lang="en-US"/>
              <a:pPr>
                <a:defRPr/>
              </a:pPr>
              <a:t>7/15/2015</a:t>
            </a:fld>
            <a:endParaRPr lang="en-US" dirty="0"/>
          </a:p>
        </p:txBody>
      </p:sp>
      <p:sp>
        <p:nvSpPr>
          <p:cNvPr id="4" name="Footer Placeholder 3"/>
          <p:cNvSpPr>
            <a:spLocks noGrp="1"/>
          </p:cNvSpPr>
          <p:nvPr>
            <p:ph type="ftr" sz="quarter" idx="2"/>
          </p:nvPr>
        </p:nvSpPr>
        <p:spPr>
          <a:xfrm>
            <a:off x="5" y="8829678"/>
            <a:ext cx="3038475" cy="465138"/>
          </a:xfrm>
          <a:prstGeom prst="rect">
            <a:avLst/>
          </a:prstGeom>
        </p:spPr>
        <p:txBody>
          <a:bodyPr vert="horz" lIns="91364" tIns="45679" rIns="91364" bIns="45679" rtlCol="0" anchor="b"/>
          <a:lstStyle>
            <a:lvl1pPr algn="l" fontAlgn="auto">
              <a:spcBef>
                <a:spcPts val="0"/>
              </a:spcBef>
              <a:spcAft>
                <a:spcPts val="0"/>
              </a:spcAft>
              <a:defRPr sz="120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70341" y="8829678"/>
            <a:ext cx="3038475" cy="465138"/>
          </a:xfrm>
          <a:prstGeom prst="rect">
            <a:avLst/>
          </a:prstGeom>
        </p:spPr>
        <p:txBody>
          <a:bodyPr vert="horz" lIns="91364" tIns="45679" rIns="91364" bIns="45679" rtlCol="0" anchor="b"/>
          <a:lstStyle>
            <a:lvl1pPr algn="r" fontAlgn="auto">
              <a:spcBef>
                <a:spcPts val="0"/>
              </a:spcBef>
              <a:spcAft>
                <a:spcPts val="0"/>
              </a:spcAft>
              <a:defRPr sz="1200">
                <a:latin typeface="+mn-lt"/>
                <a:cs typeface="+mn-cs"/>
              </a:defRPr>
            </a:lvl1pPr>
          </a:lstStyle>
          <a:p>
            <a:pPr>
              <a:defRPr/>
            </a:pPr>
            <a:fld id="{491D3A1A-398C-4278-B50A-5F8985FF0309}" type="slidenum">
              <a:rPr lang="en-US"/>
              <a:pPr>
                <a:defRPr/>
              </a:pPr>
              <a:t>‹#›</a:t>
            </a:fld>
            <a:endParaRPr lang="en-US" dirty="0"/>
          </a:p>
        </p:txBody>
      </p:sp>
    </p:spTree>
    <p:extLst>
      <p:ext uri="{BB962C8B-B14F-4D97-AF65-F5344CB8AC3E}">
        <p14:creationId xmlns:p14="http://schemas.microsoft.com/office/powerpoint/2010/main" val="5973746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7"/>
            <a:ext cx="3038475" cy="465138"/>
          </a:xfrm>
          <a:prstGeom prst="rect">
            <a:avLst/>
          </a:prstGeom>
        </p:spPr>
        <p:txBody>
          <a:bodyPr vert="horz" lIns="93090" tIns="46546" rIns="93090" bIns="46546"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970341" y="7"/>
            <a:ext cx="3038475" cy="465138"/>
          </a:xfrm>
          <a:prstGeom prst="rect">
            <a:avLst/>
          </a:prstGeom>
        </p:spPr>
        <p:txBody>
          <a:bodyPr vert="horz" lIns="93090" tIns="46546" rIns="93090" bIns="46546" rtlCol="0"/>
          <a:lstStyle>
            <a:lvl1pPr algn="r" fontAlgn="auto">
              <a:spcBef>
                <a:spcPts val="0"/>
              </a:spcBef>
              <a:spcAft>
                <a:spcPts val="0"/>
              </a:spcAft>
              <a:defRPr sz="1200">
                <a:latin typeface="+mn-lt"/>
                <a:cs typeface="+mn-cs"/>
              </a:defRPr>
            </a:lvl1pPr>
          </a:lstStyle>
          <a:p>
            <a:pPr>
              <a:defRPr/>
            </a:pPr>
            <a:fld id="{6F5DD0C8-C8A1-48F2-871C-E859113BC4F1}" type="datetimeFigureOut">
              <a:rPr lang="en-US"/>
              <a:pPr>
                <a:defRPr/>
              </a:pPr>
              <a:t>7/15/2015</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090" tIns="46546" rIns="93090" bIns="46546" rtlCol="0" anchor="ctr"/>
          <a:lstStyle/>
          <a:p>
            <a:pPr lvl="0"/>
            <a:endParaRPr lang="en-US" noProof="0" dirty="0"/>
          </a:p>
        </p:txBody>
      </p:sp>
      <p:sp>
        <p:nvSpPr>
          <p:cNvPr id="5" name="Notes Placeholder 4"/>
          <p:cNvSpPr>
            <a:spLocks noGrp="1"/>
          </p:cNvSpPr>
          <p:nvPr>
            <p:ph type="body" sz="quarter" idx="3"/>
          </p:nvPr>
        </p:nvSpPr>
        <p:spPr>
          <a:xfrm>
            <a:off x="701677" y="4416427"/>
            <a:ext cx="5607050" cy="4183063"/>
          </a:xfrm>
          <a:prstGeom prst="rect">
            <a:avLst/>
          </a:prstGeom>
        </p:spPr>
        <p:txBody>
          <a:bodyPr vert="horz" lIns="93090" tIns="46546" rIns="93090" bIns="46546"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5" y="8829678"/>
            <a:ext cx="3038475" cy="465138"/>
          </a:xfrm>
          <a:prstGeom prst="rect">
            <a:avLst/>
          </a:prstGeom>
        </p:spPr>
        <p:txBody>
          <a:bodyPr vert="horz" lIns="93090" tIns="46546" rIns="93090" bIns="46546"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70341" y="8829678"/>
            <a:ext cx="3038475" cy="465138"/>
          </a:xfrm>
          <a:prstGeom prst="rect">
            <a:avLst/>
          </a:prstGeom>
        </p:spPr>
        <p:txBody>
          <a:bodyPr vert="horz" lIns="93090" tIns="46546" rIns="93090" bIns="46546" rtlCol="0" anchor="b"/>
          <a:lstStyle>
            <a:lvl1pPr algn="r" fontAlgn="auto">
              <a:spcBef>
                <a:spcPts val="0"/>
              </a:spcBef>
              <a:spcAft>
                <a:spcPts val="0"/>
              </a:spcAft>
              <a:defRPr sz="1200">
                <a:latin typeface="+mn-lt"/>
                <a:cs typeface="+mn-cs"/>
              </a:defRPr>
            </a:lvl1pPr>
          </a:lstStyle>
          <a:p>
            <a:pPr>
              <a:defRPr/>
            </a:pPr>
            <a:fld id="{AC049336-6624-4A1E-9498-510DC43D0CD8}" type="slidenum">
              <a:rPr lang="en-US"/>
              <a:pPr>
                <a:defRPr/>
              </a:pPr>
              <a:t>‹#›</a:t>
            </a:fld>
            <a:endParaRPr lang="en-US" dirty="0"/>
          </a:p>
        </p:txBody>
      </p:sp>
    </p:spTree>
    <p:extLst>
      <p:ext uri="{BB962C8B-B14F-4D97-AF65-F5344CB8AC3E}">
        <p14:creationId xmlns:p14="http://schemas.microsoft.com/office/powerpoint/2010/main" val="414415560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CBA20FFC-0C66-41FA-820D-8C3C4E7FBD77}" type="slidenum">
              <a:rPr lang="en-US" smtClean="0"/>
              <a:pPr>
                <a:defRPr/>
              </a:pPr>
              <a:t>1</a:t>
            </a:fld>
            <a:endParaRPr lang="en-US" dirty="0"/>
          </a:p>
        </p:txBody>
      </p:sp>
    </p:spTree>
    <p:extLst>
      <p:ext uri="{BB962C8B-B14F-4D97-AF65-F5344CB8AC3E}">
        <p14:creationId xmlns:p14="http://schemas.microsoft.com/office/powerpoint/2010/main" val="21853713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11" tIns="46557" rIns="93111" bIns="46557" anchor="b"/>
          <a:lstStyle/>
          <a:p>
            <a:pPr algn="r" defTabSz="929890" fontAlgn="auto">
              <a:spcBef>
                <a:spcPts val="0"/>
              </a:spcBef>
              <a:spcAft>
                <a:spcPts val="0"/>
              </a:spcAft>
            </a:pPr>
            <a:fld id="{10E5EEC7-062D-4A4F-B235-43C101952428}" type="slidenum">
              <a:rPr lang="en-US" sz="1200">
                <a:solidFill>
                  <a:prstClr val="black"/>
                </a:solidFill>
                <a:latin typeface="Calibri"/>
              </a:rPr>
              <a:pPr algn="r" defTabSz="929890" fontAlgn="auto">
                <a:spcBef>
                  <a:spcPts val="0"/>
                </a:spcBef>
                <a:spcAft>
                  <a:spcPts val="0"/>
                </a:spcAft>
              </a:pPr>
              <a:t>22</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198" tIns="46601" rIns="93198" bIns="46601" anchor="b"/>
          <a:lstStyle/>
          <a:p>
            <a:pPr algn="r" defTabSz="931478" fontAlgn="auto">
              <a:spcBef>
                <a:spcPts val="0"/>
              </a:spcBef>
              <a:spcAft>
                <a:spcPts val="0"/>
              </a:spcAft>
            </a:pPr>
            <a:fld id="{82F1F28D-463C-4AD6-BC28-DCFFF59488E5}" type="slidenum">
              <a:rPr lang="en-US" sz="1200">
                <a:solidFill>
                  <a:prstClr val="black"/>
                </a:solidFill>
                <a:latin typeface="Calibri"/>
              </a:rPr>
              <a:pPr algn="r" defTabSz="931478" fontAlgn="auto">
                <a:spcBef>
                  <a:spcPts val="0"/>
                </a:spcBef>
                <a:spcAft>
                  <a:spcPts val="0"/>
                </a:spcAft>
              </a:pPr>
              <a:t>22</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444625" y="495300"/>
            <a:ext cx="4137025" cy="3101975"/>
          </a:xfrm>
          <a:ln/>
        </p:spPr>
      </p:sp>
      <p:sp>
        <p:nvSpPr>
          <p:cNvPr id="27652" name="Rectangle 94"/>
          <p:cNvSpPr>
            <a:spLocks noGrp="1" noChangeArrowheads="1"/>
          </p:cNvSpPr>
          <p:nvPr>
            <p:ph type="body" idx="1"/>
          </p:nvPr>
        </p:nvSpPr>
        <p:spPr>
          <a:xfrm>
            <a:off x="1587" y="3554125"/>
            <a:ext cx="7008813" cy="3509994"/>
          </a:xfrm>
          <a:noFill/>
          <a:ln/>
        </p:spPr>
        <p:txBody>
          <a:bodyPr lIns="93111" tIns="46557" rIns="93111" bIns="46557">
            <a:noAutofit/>
          </a:bodyPr>
          <a:lstStyle/>
          <a:p>
            <a:pPr>
              <a:spcBef>
                <a:spcPts val="602"/>
              </a:spcBef>
              <a:defRPr/>
            </a:pPr>
            <a:r>
              <a:rPr lang="en-US" sz="900" dirty="0">
                <a:latin typeface="Arial" pitchFamily="34" charset="0"/>
                <a:cs typeface="Arial" pitchFamily="34" charset="0"/>
              </a:rPr>
              <a:t>Reference case</a:t>
            </a:r>
          </a:p>
          <a:p>
            <a:pPr marL="171833" indent="-171833">
              <a:spcBef>
                <a:spcPts val="602"/>
              </a:spcBef>
              <a:buFont typeface="Arial" pitchFamily="34" charset="0"/>
              <a:buChar char="•"/>
              <a:defRPr/>
            </a:pPr>
            <a:r>
              <a:rPr lang="en-US" sz="900" dirty="0">
                <a:latin typeface="Arial" pitchFamily="34" charset="0"/>
                <a:cs typeface="Arial" pitchFamily="34" charset="0"/>
              </a:rPr>
              <a:t>The United States remains both an importer and exporter of natural gas over the projection period, although natural gas imports into the United States fall by 41% from 2013 to 2040 and natural gas exports from the United States, both via pipeline and overseas via LNG, grow by nearly four-fold over the same time period.</a:t>
            </a:r>
          </a:p>
          <a:p>
            <a:pPr marL="171833" indent="-171833">
              <a:spcBef>
                <a:spcPts val="602"/>
              </a:spcBef>
              <a:buFont typeface="Arial" pitchFamily="34" charset="0"/>
              <a:buChar char="•"/>
              <a:defRPr/>
            </a:pPr>
            <a:r>
              <a:rPr lang="en-US" sz="900" dirty="0">
                <a:latin typeface="Arial" pitchFamily="34" charset="0"/>
                <a:cs typeface="Arial" pitchFamily="34" charset="0"/>
              </a:rPr>
              <a:t>Pipeline exports of U.S. natural gas to Mexico grow by 6% per year, from 0.7 Tcf in 2013 to 3.0 Tcf in 2040, and pipeline exports to Canada grow by 0.1% per year, from 0.9 Tcf in 2013 to 0.93 Tcf in 2040 (Canadian exports peak in 2027 at 1.28 Tcf). </a:t>
            </a:r>
          </a:p>
          <a:p>
            <a:pPr marL="171833" indent="-171833">
              <a:spcBef>
                <a:spcPts val="602"/>
              </a:spcBef>
              <a:buFont typeface="Arial" pitchFamily="34" charset="0"/>
              <a:buChar char="•"/>
              <a:defRPr/>
            </a:pPr>
            <a:r>
              <a:rPr lang="en-US" sz="900" dirty="0">
                <a:latin typeface="Arial" pitchFamily="34" charset="0"/>
                <a:cs typeface="Arial" pitchFamily="34" charset="0"/>
              </a:rPr>
              <a:t>U.S. exports of LNG increase to 3.4 Tcf in 2030 and remain at that level through 2040.  Just over 2.5 Tcf of that volume originates from the lower 48, with the remainder from Alaska.</a:t>
            </a:r>
          </a:p>
          <a:p>
            <a:pPr marL="171833" indent="-171833">
              <a:spcBef>
                <a:spcPts val="602"/>
              </a:spcBef>
              <a:buFont typeface="Arial" pitchFamily="34" charset="0"/>
              <a:buChar char="•"/>
              <a:defRPr/>
            </a:pPr>
            <a:r>
              <a:rPr lang="en-US" sz="900" dirty="0">
                <a:latin typeface="Arial" pitchFamily="34" charset="0"/>
                <a:cs typeface="Arial" pitchFamily="34" charset="0"/>
              </a:rPr>
              <a:t>Natural gas pipeline net imports from Canada remain below 2013 levels through 2040 in all the AEO2015 cases, but these imports do increase in response to higher natural gas prices in the latter part of the projection period.</a:t>
            </a:r>
          </a:p>
          <a:p>
            <a:pPr>
              <a:spcBef>
                <a:spcPts val="602"/>
              </a:spcBef>
              <a:defRPr/>
            </a:pPr>
            <a:r>
              <a:rPr lang="en-US" sz="900" dirty="0">
                <a:latin typeface="Arial" pitchFamily="34" charset="0"/>
                <a:cs typeface="Arial" pitchFamily="34" charset="0"/>
              </a:rPr>
              <a:t>Other cases</a:t>
            </a:r>
          </a:p>
          <a:p>
            <a:pPr marL="171833" indent="-171833">
              <a:spcBef>
                <a:spcPts val="602"/>
              </a:spcBef>
              <a:buFont typeface="Arial" pitchFamily="34" charset="0"/>
              <a:buChar char="•"/>
              <a:defRPr/>
            </a:pPr>
            <a:r>
              <a:rPr lang="en-US" sz="900" dirty="0">
                <a:latin typeface="Arial" pitchFamily="34" charset="0"/>
                <a:cs typeface="Arial" pitchFamily="34" charset="0"/>
              </a:rPr>
              <a:t>In the High Oil and Gas Resource case, abundant U.S. dry natural gas production keeps domestic natural gas prices lower than international prices, supporting the growth of U.S. LNG exports, which total 10.3 Tcf in 2037 and account for 66% of total U.S. natural gas exports in 2040. </a:t>
            </a:r>
          </a:p>
          <a:p>
            <a:pPr marL="171833" indent="-171833">
              <a:spcBef>
                <a:spcPts val="602"/>
              </a:spcBef>
              <a:buFont typeface="Arial" pitchFamily="34" charset="0"/>
              <a:buChar char="•"/>
              <a:defRPr/>
            </a:pPr>
            <a:r>
              <a:rPr lang="en-US" sz="900" dirty="0">
                <a:latin typeface="Arial" pitchFamily="34" charset="0"/>
                <a:cs typeface="Arial" pitchFamily="34" charset="0"/>
              </a:rPr>
              <a:t>In the Low Oil Price case, with lower world oil prices, U.S. LNG exports are less competitive and grow more slowly, to a peak of 0.8 Tcf in 2018, and account for 13% of total U.S. natural gas exports in 2040. At the time that the modeling for AEO2015 was frozen, there was only one LNG project actively under construction (Sabine Pass with a capacity of 0.8 Tcf or 2.2 Bcf/d)</a:t>
            </a:r>
          </a:p>
          <a:p>
            <a:pPr marL="171833" indent="-171833">
              <a:spcBef>
                <a:spcPts val="602"/>
              </a:spcBef>
              <a:buFont typeface="Arial" pitchFamily="34" charset="0"/>
              <a:buChar char="•"/>
              <a:defRPr/>
            </a:pPr>
            <a:r>
              <a:rPr lang="en-US" sz="900" dirty="0">
                <a:latin typeface="Arial" pitchFamily="34" charset="0"/>
                <a:cs typeface="Arial" pitchFamily="34" charset="0"/>
              </a:rPr>
              <a:t>The United States continues to import small volumes of LNG, largely to help satisfy peak winter demand in the Northeast.</a:t>
            </a:r>
          </a:p>
          <a:p>
            <a:pPr marL="171833" indent="-171833">
              <a:spcBef>
                <a:spcPts val="602"/>
              </a:spcBef>
              <a:buFont typeface="Arial" pitchFamily="34" charset="0"/>
              <a:buChar char="•"/>
              <a:defRPr/>
            </a:pPr>
            <a:r>
              <a:rPr lang="en-US" sz="900" dirty="0">
                <a:latin typeface="Arial" pitchFamily="34" charset="0"/>
                <a:cs typeface="Arial" pitchFamily="34" charset="0"/>
              </a:rPr>
              <a:t>Projected exports are sensitive to assumptions regarding conditions in U.S. and global natural gas markets. </a:t>
            </a:r>
            <a:endParaRPr lang="en-US" sz="900" b="1" dirty="0">
              <a:latin typeface="Arial" pitchFamily="34" charset="0"/>
              <a:cs typeface="Arial" pitchFamily="34" charset="0"/>
            </a:endParaRPr>
          </a:p>
          <a:p>
            <a:pPr marL="229055" indent="-229055">
              <a:spcAft>
                <a:spcPts val="1200"/>
              </a:spcAft>
              <a:buFont typeface="Arial" pitchFamily="34" charset="0"/>
              <a:buChar char="•"/>
            </a:pPr>
            <a:endParaRPr lang="en-US" sz="900" dirty="0"/>
          </a:p>
        </p:txBody>
      </p:sp>
      <p:graphicFrame>
        <p:nvGraphicFramePr>
          <p:cNvPr id="7" name="Table 6"/>
          <p:cNvGraphicFramePr>
            <a:graphicFrameLocks noGrp="1"/>
          </p:cNvGraphicFramePr>
          <p:nvPr>
            <p:extLst>
              <p:ext uri="{D42A27DB-BD31-4B8C-83A1-F6EECF244321}">
                <p14:modId xmlns:p14="http://schemas.microsoft.com/office/powerpoint/2010/main" val="581426465"/>
              </p:ext>
            </p:extLst>
          </p:nvPr>
        </p:nvGraphicFramePr>
        <p:xfrm>
          <a:off x="156452" y="6940576"/>
          <a:ext cx="6496457" cy="2274028"/>
        </p:xfrm>
        <a:graphic>
          <a:graphicData uri="http://schemas.openxmlformats.org/drawingml/2006/table">
            <a:tbl>
              <a:tblPr/>
              <a:tblGrid>
                <a:gridCol w="1238056"/>
                <a:gridCol w="710644"/>
                <a:gridCol w="769585"/>
                <a:gridCol w="655450"/>
                <a:gridCol w="701019"/>
                <a:gridCol w="646394"/>
                <a:gridCol w="600873"/>
                <a:gridCol w="582665"/>
                <a:gridCol w="591769"/>
              </a:tblGrid>
              <a:tr h="129330">
                <a:tc>
                  <a:txBody>
                    <a:bodyPr/>
                    <a:lstStyle/>
                    <a:p>
                      <a:pPr algn="l" fontAlgn="b"/>
                      <a:r>
                        <a:rPr lang="en-US" sz="800" b="1" i="0" u="none" strike="noStrike" dirty="0">
                          <a:solidFill>
                            <a:srgbClr val="000000"/>
                          </a:solidFill>
                          <a:latin typeface="Arial" pitchFamily="34" charset="0"/>
                          <a:cs typeface="Arial" pitchFamily="34" charset="0"/>
                        </a:rPr>
                        <a:t>trillion cubic feet</a:t>
                      </a: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2013-2040</a:t>
                      </a:r>
                      <a:endParaRPr lang="en-US" sz="800" b="0" i="0" u="none" strike="noStrike" dirty="0">
                        <a:solidFill>
                          <a:srgbClr val="000000"/>
                        </a:solidFill>
                        <a:latin typeface="Arial" pitchFamily="34" charset="0"/>
                        <a:cs typeface="Arial" pitchFamily="34" charset="0"/>
                      </a:endParaRPr>
                    </a:p>
                  </a:txBody>
                  <a:tcPr marL="6417" marR="6417" marT="6402" marB="0" anchor="b">
                    <a:lnL>
                      <a:noFill/>
                    </a:lnL>
                    <a:lnR>
                      <a:noFill/>
                    </a:lnR>
                    <a:lnT>
                      <a:noFill/>
                    </a:lnT>
                    <a:lnB w="6350" cap="flat" cmpd="sng" algn="ctr">
                      <a:solidFill>
                        <a:srgbClr val="000000"/>
                      </a:solidFill>
                      <a:prstDash val="solid"/>
                      <a:round/>
                      <a:headEnd type="none" w="med" len="med"/>
                      <a:tailEnd type="none" w="med" len="med"/>
                    </a:lnB>
                  </a:tcPr>
                </a:tc>
              </a:tr>
              <a:tr h="306385">
                <a:tc>
                  <a:txBody>
                    <a:bodyPr/>
                    <a:lstStyle/>
                    <a:p>
                      <a:pPr algn="l" fontAlgn="b"/>
                      <a:r>
                        <a:rPr lang="en-US" sz="800" b="0" i="0" u="none" strike="noStrike" dirty="0">
                          <a:solidFill>
                            <a:srgbClr val="000000"/>
                          </a:solidFill>
                          <a:latin typeface="Arial" pitchFamily="34" charset="0"/>
                          <a:cs typeface="Arial" pitchFamily="34" charset="0"/>
                        </a:rPr>
                        <a:t>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2005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2015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a:solidFill>
                            <a:srgbClr val="000000"/>
                          </a:solidFill>
                          <a:effectLst/>
                          <a:latin typeface="Calibri"/>
                        </a:rPr>
                        <a:t>2025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1" i="0" u="none" strike="noStrike" dirty="0" smtClean="0">
                          <a:solidFill>
                            <a:srgbClr val="000000"/>
                          </a:solidFill>
                          <a:effectLst/>
                          <a:latin typeface="Calibri"/>
                        </a:rPr>
                        <a:t>2040</a:t>
                      </a:r>
                      <a:endParaRPr lang="en-US" sz="900" b="1" i="0" u="none" strike="noStrike" dirty="0">
                        <a:solidFill>
                          <a:srgbClr val="000000"/>
                        </a:solidFill>
                        <a:effectLst/>
                        <a:latin typeface="Calibri"/>
                      </a:endParaRP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%change</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AAGR, %</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Exports to Mexico</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0.31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0.33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0.85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1.34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3.03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360%</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5.8%</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Exports to Canada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0.36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0.74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0.85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1.27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0.93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2%</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0.1%</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Lower 48 LNG exports</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2.55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2.55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NA</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17.7%</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Alaska LNG exports</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0.80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NA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NA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 </a:t>
                      </a:r>
                      <a:r>
                        <a:rPr lang="en-US" sz="800" b="0" i="0" u="none" strike="noStrike" dirty="0" smtClean="0">
                          <a:solidFill>
                            <a:srgbClr val="000000"/>
                          </a:solidFill>
                          <a:latin typeface="Arial" pitchFamily="34" charset="0"/>
                          <a:cs typeface="Arial" pitchFamily="34" charset="0"/>
                        </a:rPr>
                        <a:t>Pipeline </a:t>
                      </a:r>
                      <a:r>
                        <a:rPr lang="en-US" sz="800" b="0" i="0" u="none" strike="noStrike" dirty="0">
                          <a:solidFill>
                            <a:srgbClr val="000000"/>
                          </a:solidFill>
                          <a:latin typeface="Arial" pitchFamily="34" charset="0"/>
                          <a:cs typeface="Arial" pitchFamily="34" charset="0"/>
                        </a:rPr>
                        <a:t>Imports from Canada</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3.70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3.28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2.53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1.80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1.60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1.63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-41%</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a:solidFill>
                            <a:srgbClr val="000000"/>
                          </a:solidFill>
                          <a:latin typeface="Arial" pitchFamily="34" charset="0"/>
                          <a:cs typeface="Arial" pitchFamily="34" charset="0"/>
                        </a:rPr>
                        <a:t>-</a:t>
                      </a:r>
                      <a:r>
                        <a:rPr lang="en-US" sz="800" b="0" i="0" u="none" strike="noStrike" dirty="0" smtClean="0">
                          <a:solidFill>
                            <a:srgbClr val="000000"/>
                          </a:solidFill>
                          <a:latin typeface="Arial" pitchFamily="34" charset="0"/>
                          <a:cs typeface="Arial" pitchFamily="34" charset="0"/>
                        </a:rPr>
                        <a:t>1.9%</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06385">
                <a:tc>
                  <a:txBody>
                    <a:bodyPr/>
                    <a:lstStyle/>
                    <a:p>
                      <a:pPr algn="r" fontAlgn="b"/>
                      <a:r>
                        <a:rPr lang="en-US" sz="800" b="0" i="0" u="none" strike="noStrike" dirty="0">
                          <a:solidFill>
                            <a:srgbClr val="000000"/>
                          </a:solidFill>
                          <a:latin typeface="Arial" pitchFamily="34" charset="0"/>
                          <a:cs typeface="Arial" pitchFamily="34" charset="0"/>
                        </a:rPr>
                        <a:t> </a:t>
                      </a:r>
                      <a:r>
                        <a:rPr lang="en-US" sz="800" b="0" i="0" u="none" strike="noStrike" dirty="0" smtClean="0">
                          <a:solidFill>
                            <a:srgbClr val="000000"/>
                          </a:solidFill>
                          <a:latin typeface="Arial" pitchFamily="34" charset="0"/>
                          <a:cs typeface="Arial" pitchFamily="34" charset="0"/>
                        </a:rPr>
                        <a:t>Liquefied </a:t>
                      </a:r>
                      <a:r>
                        <a:rPr lang="en-US" sz="800" b="0" i="0" u="none" strike="noStrike" dirty="0">
                          <a:solidFill>
                            <a:srgbClr val="000000"/>
                          </a:solidFill>
                          <a:latin typeface="Arial" pitchFamily="34" charset="0"/>
                          <a:cs typeface="Arial" pitchFamily="34" charset="0"/>
                        </a:rPr>
                        <a:t>Natural Gas Imports</a:t>
                      </a: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0.63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0.43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900" b="0" i="0" u="none" strike="noStrike" dirty="0">
                          <a:solidFill>
                            <a:srgbClr val="000000"/>
                          </a:solidFill>
                          <a:effectLst/>
                          <a:latin typeface="Calibri"/>
                        </a:rPr>
                        <a:t>0.07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-33%</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800" b="0" i="0" u="none" strike="noStrike" dirty="0" smtClean="0">
                          <a:solidFill>
                            <a:srgbClr val="000000"/>
                          </a:solidFill>
                          <a:latin typeface="Arial" pitchFamily="34" charset="0"/>
                          <a:cs typeface="Arial" pitchFamily="34" charset="0"/>
                        </a:rPr>
                        <a:t>-1.4%</a:t>
                      </a:r>
                      <a:endParaRPr lang="en-US" sz="800" b="0" i="0" u="none" strike="noStrike" dirty="0">
                        <a:solidFill>
                          <a:srgbClr val="000000"/>
                        </a:solidFill>
                        <a:latin typeface="Arial" pitchFamily="34" charset="0"/>
                        <a:cs typeface="Arial" pitchFamily="34" charset="0"/>
                      </a:endParaRPr>
                    </a:p>
                  </a:txBody>
                  <a:tcPr marL="6417" marR="6417" marT="640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pPr/>
              <a:t>25</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590" y="4415794"/>
            <a:ext cx="6376277" cy="4502268"/>
          </a:xfrm>
        </p:spPr>
        <p:txBody>
          <a:bodyPr>
            <a:noAutofit/>
          </a:bodyPr>
          <a:lstStyle/>
          <a:p>
            <a:pPr marL="229105" indent="-229105">
              <a:spcAft>
                <a:spcPts val="1202"/>
              </a:spcAft>
              <a:buFont typeface="Arial" pitchFamily="34" charset="0"/>
              <a:buChar char="•"/>
            </a:pPr>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6</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4590" y="4415794"/>
            <a:ext cx="6376277" cy="4502268"/>
          </a:xfrm>
        </p:spPr>
        <p:txBody>
          <a:bodyPr>
            <a:noAutofit/>
          </a:bodyPr>
          <a:lstStyle/>
          <a:p>
            <a:pPr marL="229105" indent="-229105">
              <a:spcAft>
                <a:spcPts val="1202"/>
              </a:spcAft>
              <a:buFont typeface="Arial" pitchFamily="34" charset="0"/>
              <a:buChar char="•"/>
            </a:pPr>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15</a:t>
            </a:fld>
            <a:endParaRPr lang="en-US"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62513" y="4415792"/>
            <a:ext cx="6672627" cy="4378271"/>
          </a:xfrm>
        </p:spPr>
        <p:txBody>
          <a:bodyPr>
            <a:noAutofit/>
          </a:bodyPr>
          <a:lstStyle/>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The North Sea Brent spot price of crude oil is considerably lower in AEO2015 than it was in AEO2014 as shown here, reflecting recent market trends.  In the AEO2015 Reference case, the Brent price for crude oil falls from $109/bbl in 2013 to $56/bbl in 2015 and then increases to $76/bbl in 2018. After 2018, the Brent price increases, reaching $141/bbl in 2040 ($229/bbl in nominal dollars), as growing demand leads to the development of more costly resources. </a:t>
            </a:r>
          </a:p>
          <a:p>
            <a:pPr marL="229111" indent="-229111">
              <a:spcBef>
                <a:spcPts val="602"/>
              </a:spcBef>
              <a:buFont typeface="Arial" pitchFamily="34" charset="0"/>
              <a:buChar char="•"/>
            </a:pPr>
            <a:r>
              <a:rPr lang="en-US" sz="1600" dirty="0">
                <a:latin typeface="Arial" panose="020B0604020202020204" pitchFamily="34" charset="0"/>
                <a:cs typeface="Arial" panose="020B0604020202020204" pitchFamily="34" charset="0"/>
              </a:rPr>
              <a:t>In the AEO2014 Reference case, the projected Brent price in 2040 was $144/bbl.</a:t>
            </a:r>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16</a:t>
            </a:fld>
            <a:endParaRPr lang="en-US"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C049336-6624-4A1E-9498-510DC43D0CD8}"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16997468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96925" y="482600"/>
            <a:ext cx="5383213" cy="4038600"/>
          </a:xfrm>
        </p:spPr>
      </p:sp>
      <p:sp>
        <p:nvSpPr>
          <p:cNvPr id="3" name="Notes Placeholder 2"/>
          <p:cNvSpPr>
            <a:spLocks noGrp="1"/>
          </p:cNvSpPr>
          <p:nvPr>
            <p:ph type="body" idx="1"/>
          </p:nvPr>
        </p:nvSpPr>
        <p:spPr>
          <a:xfrm>
            <a:off x="701040" y="4810068"/>
            <a:ext cx="5608320" cy="4126224"/>
          </a:xfrm>
        </p:spPr>
        <p:txBody>
          <a:bodyPr>
            <a:noAutofit/>
          </a:bodyPr>
          <a:lstStyle/>
          <a:p>
            <a:pPr marL="343602" indent="-343602" defTabSz="915890">
              <a:buFont typeface="Arial" panose="020B0604020202020204" pitchFamily="34" charset="0"/>
              <a:buChar char="•"/>
              <a:defRPr/>
            </a:pPr>
            <a:r>
              <a:rPr lang="en-US" sz="1400" dirty="0"/>
              <a:t>The most significant non-OPEC contributors to production growth are Canada, the United States, Brazil, Russia, and Kazakhstan, which together account virtually all of the total net increase in non-OPEC crude and lease condensate supply.</a:t>
            </a:r>
          </a:p>
          <a:p>
            <a:pPr marL="343602" indent="-343602" eaLnBrk="1" hangingPunct="1">
              <a:buFont typeface="Arial" panose="020B0604020202020204" pitchFamily="34" charset="0"/>
              <a:buChar char="•"/>
            </a:pPr>
            <a:r>
              <a:rPr lang="en-US" sz="1400" dirty="0"/>
              <a:t>Non-OPEC crude and lease condensate production in the Reference case grows by 15.3 MMbbl/d between 2010 and 2040, led by production gains in Canada (an increase of 3.0 MMbbl/d), Brazil (2.4 MMbbl/d), United States (2.2 MMbbl/d), Kazakhstan (1.6 MMbbl/d), and Russia (1.4 MMbbl/d). </a:t>
            </a:r>
          </a:p>
          <a:p>
            <a:pPr marL="343602" indent="-343602" eaLnBrk="1" hangingPunct="1">
              <a:buFont typeface="Arial" panose="020B0604020202020204" pitchFamily="34" charset="0"/>
              <a:buChar char="•"/>
            </a:pPr>
            <a:r>
              <a:rPr lang="en-US" sz="1400" dirty="0"/>
              <a:t>In a shift from recent past IEOs, Mexico shows an increase over the projection in the IEO2014 Reference case of 0.8 MMbbl/d based on substantial near-term investment made by PEMEX and in the longer term, the impact of the changes in liberalizing Mexico’s energy laws, which we will talk about later in the presentation.</a:t>
            </a:r>
          </a:p>
          <a:p>
            <a:pPr eaLnBrk="1" hangingPunct="1">
              <a:buFont typeface="Arial" pitchFamily="34" charset="0"/>
              <a:buNone/>
            </a:pPr>
            <a:endParaRPr lang="en-US" sz="1400"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18</a:t>
            </a:fld>
            <a:endParaRPr lang="en-US" dirty="0">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6918" y="4215811"/>
            <a:ext cx="6873379" cy="4715648"/>
          </a:xfrm>
        </p:spPr>
        <p:txBody>
          <a:bodyPr>
            <a:normAutofit fontScale="92500" lnSpcReduction="10000"/>
          </a:bodyPr>
          <a:lstStyle/>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Total U.S. primary energy consumption in the AEO2015 Reference case grows from 97 quadrillion Btu in 2013 to 106 quadrillion Btu in 2040. Most of the growth is in consumption of natural gas and renewable energy.  </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Total petroleum and other liquids consumption increases from 36.9 quadrillion Btu in 2013 to 37.1 quadrillion Btu in 2020, and then declines to 36.2 quadrillion Btu in 2040. The transportation sector continues to dominate demand for petroleum and other liquids, but there is a shift from motor gasoline to distillate. </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Natural gas consumption in the AEO2015 Reference case increases from 26.9 quadrillion Btu in 2013 to 30.5 quadrillion Btu in 2040. The largest share of the growth is for electricity generation in the electric power sector, where demand for natural gas grows from 8.4 quadrillion Btu in 2013 to 9.6 quadrillion Btu in 2040, in part as a result of the retirement of 40 GW of coal-fired capacity </a:t>
            </a:r>
            <a:r>
              <a:rPr lang="en-US" dirty="0" smtClean="0">
                <a:latin typeface="Arial" panose="020B0604020202020204" pitchFamily="34" charset="0"/>
                <a:cs typeface="Arial" panose="020B0604020202020204" pitchFamily="34" charset="0"/>
              </a:rPr>
              <a:t>between 2013 and 2025 (9 GW have been retired as of April 2015 with another 7 GW planned for retirement by the end of 2015 and 8 GW planned for retirement in 2016). </a:t>
            </a:r>
            <a:r>
              <a:rPr lang="en-US" dirty="0">
                <a:latin typeface="Arial" panose="020B0604020202020204" pitchFamily="34" charset="0"/>
                <a:cs typeface="Arial" panose="020B0604020202020204" pitchFamily="34" charset="0"/>
              </a:rPr>
              <a:t>Natural gas consumption in the industrial sector also increases, rapidly through 2016 and then more slowly through 2040, benefiting from the increase in shale gas production that is accompanied by slower growth of natural gas prices.</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Coal use in the Reference case grows from 18.0 quadrillion Btu in 2013 to 19.0 quadrillion Btu in 2040. The Reference case and other AEO2015 cases do not include EPA’s proposed Clean Power Plan, which if implemented would likely have a significant effect on coal use.  </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Consumption of renewable energy increases by about 3.6 quadrillion Btu in the Reference case, from 9.0 quadrillion Btu in 2013 to 12.5 quadrillion Btu in 2040, with most of the growth in the electric power sector. Hydropower, the largest category of renewable electricity generation in 2013, contributes little to the increase in renewable fuel consumption. Wind-powered generation, the second-largest category of renewable electricity generation in 2013, becomes the largest contributor in 2038.</a:t>
            </a:r>
          </a:p>
          <a:p>
            <a:pPr marL="229111" indent="-229111">
              <a:spcAft>
                <a:spcPts val="602"/>
              </a:spcAft>
              <a:buFont typeface="Arial" pitchFamily="34" charset="0"/>
              <a:buChar char="•"/>
            </a:pPr>
            <a:r>
              <a:rPr lang="en-US" dirty="0">
                <a:latin typeface="Arial" panose="020B0604020202020204" pitchFamily="34" charset="0"/>
                <a:cs typeface="Arial" panose="020B0604020202020204" pitchFamily="34" charset="0"/>
              </a:rPr>
              <a:t>Nuclear generation remains close to the current level through most of the projections as the impact of new plant additions are offset by retirements.</a:t>
            </a:r>
          </a:p>
          <a:p>
            <a:endParaRPr lang="en-US" dirty="0"/>
          </a:p>
        </p:txBody>
      </p:sp>
      <p:sp>
        <p:nvSpPr>
          <p:cNvPr id="4" name="Slide Number Placeholder 3"/>
          <p:cNvSpPr>
            <a:spLocks noGrp="1"/>
          </p:cNvSpPr>
          <p:nvPr>
            <p:ph type="sldNum" sz="quarter" idx="10"/>
          </p:nvPr>
        </p:nvSpPr>
        <p:spPr/>
        <p:txBody>
          <a:bodyPr/>
          <a:lstStyle/>
          <a:p>
            <a:fld id="{0EBA4C88-B6CE-4DF6-AC5C-0E11A83F5D76}" type="slidenum">
              <a:rPr lang="en-US" smtClean="0">
                <a:solidFill>
                  <a:prstClr val="black"/>
                </a:solidFill>
              </a:rPr>
              <a:pPr/>
              <a:t>19</a:t>
            </a:fld>
            <a:endParaRPr lang="en-US" dirty="0">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41" tIns="46571" rIns="93141" bIns="46571" anchor="b"/>
          <a:lstStyle/>
          <a:p>
            <a:pPr algn="r" defTabSz="930185" fontAlgn="auto">
              <a:spcBef>
                <a:spcPts val="0"/>
              </a:spcBef>
              <a:spcAft>
                <a:spcPts val="0"/>
              </a:spcAft>
            </a:pPr>
            <a:fld id="{10E5EEC7-062D-4A4F-B235-43C101952428}" type="slidenum">
              <a:rPr lang="en-US" sz="1200">
                <a:solidFill>
                  <a:prstClr val="black"/>
                </a:solidFill>
                <a:latin typeface="Calibri"/>
              </a:rPr>
              <a:pPr algn="r" defTabSz="930185" fontAlgn="auto">
                <a:spcBef>
                  <a:spcPts val="0"/>
                </a:spcBef>
                <a:spcAft>
                  <a:spcPts val="0"/>
                </a:spcAft>
              </a:pPr>
              <a:t>20</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227" tIns="46616" rIns="93227" bIns="46616" anchor="b"/>
          <a:lstStyle/>
          <a:p>
            <a:pPr algn="r" defTabSz="931774" fontAlgn="auto">
              <a:spcBef>
                <a:spcPts val="0"/>
              </a:spcBef>
              <a:spcAft>
                <a:spcPts val="0"/>
              </a:spcAft>
            </a:pPr>
            <a:fld id="{82F1F28D-463C-4AD6-BC28-DCFFF59488E5}" type="slidenum">
              <a:rPr lang="en-US" sz="1200">
                <a:solidFill>
                  <a:prstClr val="black"/>
                </a:solidFill>
                <a:latin typeface="Calibri"/>
              </a:rPr>
              <a:pPr algn="r" defTabSz="931774" fontAlgn="auto">
                <a:spcBef>
                  <a:spcPts val="0"/>
                </a:spcBef>
                <a:spcAft>
                  <a:spcPts val="0"/>
                </a:spcAft>
              </a:pPr>
              <a:t>20</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720850" y="93663"/>
            <a:ext cx="3270250" cy="2452687"/>
          </a:xfrm>
          <a:ln/>
        </p:spPr>
      </p:sp>
      <p:sp>
        <p:nvSpPr>
          <p:cNvPr id="27652" name="Rectangle 94"/>
          <p:cNvSpPr>
            <a:spLocks noGrp="1" noChangeArrowheads="1"/>
          </p:cNvSpPr>
          <p:nvPr>
            <p:ph type="body" idx="1"/>
          </p:nvPr>
        </p:nvSpPr>
        <p:spPr>
          <a:xfrm>
            <a:off x="165101" y="2718339"/>
            <a:ext cx="6629400" cy="6276024"/>
          </a:xfrm>
          <a:noFill/>
          <a:ln/>
        </p:spPr>
        <p:txBody>
          <a:bodyPr lIns="93141" tIns="46571" rIns="93141" bIns="46571">
            <a:normAutofit/>
          </a:bodyPr>
          <a:lstStyle/>
          <a:p>
            <a:pPr marL="238275" indent="-238275">
              <a:spcBef>
                <a:spcPts val="602"/>
              </a:spcBef>
              <a:buFont typeface="Arial" pitchFamily="34" charset="0"/>
              <a:buChar char="•"/>
            </a:pPr>
            <a:r>
              <a:rPr lang="en-US" sz="1300" dirty="0">
                <a:latin typeface="Arial" pitchFamily="34" charset="0"/>
                <a:cs typeface="Arial" pitchFamily="34" charset="0"/>
              </a:rPr>
              <a:t>Transportation total delivered energy consumption (excluding pipeline) declines from 27.0 quadrillion Btu in 2013 to 26.4 quadrillion Btu in 2040 in the </a:t>
            </a:r>
            <a:r>
              <a:rPr lang="en-US" sz="1300" i="1" dirty="0">
                <a:latin typeface="Arial" pitchFamily="34" charset="0"/>
                <a:cs typeface="Arial" pitchFamily="34" charset="0"/>
              </a:rPr>
              <a:t>AEO2015</a:t>
            </a:r>
            <a:r>
              <a:rPr lang="en-US" sz="1300" dirty="0">
                <a:latin typeface="Arial" pitchFamily="34" charset="0"/>
                <a:cs typeface="Arial" pitchFamily="34" charset="0"/>
              </a:rPr>
              <a:t>.  </a:t>
            </a:r>
          </a:p>
          <a:p>
            <a:pPr marL="696496" lvl="1" indent="-238275">
              <a:spcBef>
                <a:spcPts val="602"/>
              </a:spcBef>
              <a:buFont typeface="Wingdings" pitchFamily="2" charset="2"/>
              <a:buChar char="Ø"/>
            </a:pPr>
            <a:r>
              <a:rPr lang="en-US" sz="1300" dirty="0">
                <a:latin typeface="Arial" pitchFamily="34" charset="0"/>
                <a:cs typeface="Arial" pitchFamily="34" charset="0"/>
              </a:rPr>
              <a:t>This trend differs markedly from history, which saw 1.3% average annual growth between 1973 and 2007 (the peak year for consumption).</a:t>
            </a:r>
          </a:p>
          <a:p>
            <a:pPr marL="238275" indent="-238275">
              <a:spcBef>
                <a:spcPts val="602"/>
              </a:spcBef>
              <a:buFont typeface="Arial" pitchFamily="34" charset="0"/>
              <a:buChar char="•"/>
            </a:pPr>
            <a:r>
              <a:rPr lang="en-US" sz="1300" dirty="0">
                <a:latin typeface="Arial" pitchFamily="34" charset="0"/>
                <a:cs typeface="Arial" pitchFamily="34" charset="0"/>
              </a:rPr>
              <a:t>Declining projected energy consumption is the result of a sharp drop in pure motor gasoline energy consumption, which falls 13% from 2013 to 2040.</a:t>
            </a:r>
          </a:p>
          <a:p>
            <a:pPr marL="696496" lvl="1" indent="-238275">
              <a:spcBef>
                <a:spcPts val="602"/>
              </a:spcBef>
              <a:buFont typeface="Wingdings" pitchFamily="2" charset="2"/>
              <a:buChar char="Ø"/>
            </a:pPr>
            <a:r>
              <a:rPr lang="en-US" sz="1300" dirty="0">
                <a:latin typeface="Arial" pitchFamily="34" charset="0"/>
                <a:cs typeface="Arial" pitchFamily="34" charset="0"/>
              </a:rPr>
              <a:t>Motor gasoline consumption falls due to rising light-duty vehicle fuel economy.  Fuel economy improves due to GHG emissions and CAFE standards, which more than offset the increase in motor gasoline consumption from a modest growth in total VMT.</a:t>
            </a:r>
          </a:p>
          <a:p>
            <a:pPr marL="238275" indent="-238275">
              <a:spcBef>
                <a:spcPts val="602"/>
              </a:spcBef>
              <a:buFont typeface="Arial" pitchFamily="34" charset="0"/>
              <a:buChar char="•"/>
            </a:pPr>
            <a:r>
              <a:rPr lang="en-US" sz="1300" dirty="0">
                <a:latin typeface="Arial" pitchFamily="34" charset="0"/>
                <a:cs typeface="Arial" pitchFamily="34" charset="0"/>
              </a:rPr>
              <a:t>All other transportation fuels are projected to grow between 2013 and 2040, led by diesel fuel (+1.5 quadrillion Btu) and compressed and liquefied natural gas (+0.7 quadrillion Btu).</a:t>
            </a:r>
          </a:p>
          <a:p>
            <a:pPr marL="696496" lvl="1" indent="-238275">
              <a:spcBef>
                <a:spcPts val="602"/>
              </a:spcBef>
              <a:buFont typeface="Wingdings" pitchFamily="2" charset="2"/>
              <a:buChar char="Ø"/>
            </a:pPr>
            <a:r>
              <a:rPr lang="en-US" sz="1300" dirty="0">
                <a:latin typeface="Arial" pitchFamily="34" charset="0"/>
                <a:cs typeface="Arial" pitchFamily="34" charset="0"/>
              </a:rPr>
              <a:t>Rising diesel fuel consumption comes from strong growth in heavy-duty vehicle miles traveled, tempered only somewhat by rising GHG and fuel consumption standards.</a:t>
            </a:r>
          </a:p>
          <a:p>
            <a:pPr marL="696496" lvl="1" indent="-238275">
              <a:spcBef>
                <a:spcPts val="602"/>
              </a:spcBef>
              <a:buFont typeface="Wingdings" pitchFamily="2" charset="2"/>
              <a:buChar char="Ø"/>
            </a:pPr>
            <a:r>
              <a:rPr lang="en-US" sz="1300" dirty="0">
                <a:latin typeface="Arial" pitchFamily="34" charset="0"/>
                <a:cs typeface="Arial" pitchFamily="34" charset="0"/>
              </a:rPr>
              <a:t>Growing use of natural gas as a transportation fuel by the end of the projection occurs as increased numbers of heavy-duty vehicles, locomotives, and marine vessels switch away from diesel fuel due to fuel price dynamics.</a:t>
            </a:r>
          </a:p>
          <a:p>
            <a:pPr marL="696496" lvl="1" indent="-238275">
              <a:spcBef>
                <a:spcPts val="602"/>
              </a:spcBef>
              <a:buFont typeface="Wingdings" pitchFamily="2" charset="2"/>
              <a:buChar char="Ø"/>
            </a:pPr>
            <a:r>
              <a:rPr lang="en-US" sz="1300" dirty="0">
                <a:latin typeface="Arial" pitchFamily="34" charset="0"/>
                <a:cs typeface="Arial" pitchFamily="34" charset="0"/>
              </a:rPr>
              <a:t>Jet fuel consumption increases modestly as growth in personal air travel is tempered by increased energy efficiency.</a:t>
            </a:r>
          </a:p>
          <a:p>
            <a:pPr marL="238275" indent="-238275">
              <a:spcBef>
                <a:spcPts val="602"/>
              </a:spcBef>
              <a:buFont typeface="Arial" pitchFamily="34" charset="0"/>
              <a:buChar char="•"/>
            </a:pPr>
            <a:r>
              <a:rPr lang="en-US" sz="1300" dirty="0">
                <a:latin typeface="Arial" pitchFamily="34" charset="0"/>
                <a:cs typeface="Arial" pitchFamily="34" charset="0"/>
              </a:rPr>
              <a:t>In the big picture, the majority of energy consumed in the transportation sector by the end of the projection is still in the movement of people (mostly motor gasoline and jet fuel), although personal travel demand across modes grows more slowly than historically while energy efficiency improves at a greater rate than historically.  Energy consumed in the movement of goods (mostly diesel and natural gas) grows relatively more due to robust travel demand and moderate efficiency gains.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p:cNvSpPr txBox="1">
            <a:spLocks noGrp="1" noChangeArrowheads="1"/>
          </p:cNvSpPr>
          <p:nvPr/>
        </p:nvSpPr>
        <p:spPr bwMode="auto">
          <a:xfrm>
            <a:off x="3970338" y="8829676"/>
            <a:ext cx="3038475" cy="465139"/>
          </a:xfrm>
          <a:prstGeom prst="rect">
            <a:avLst/>
          </a:prstGeom>
          <a:noFill/>
          <a:ln w="9525">
            <a:noFill/>
            <a:miter lim="800000"/>
            <a:headEnd/>
            <a:tailEnd/>
          </a:ln>
        </p:spPr>
        <p:txBody>
          <a:bodyPr lIns="93141" tIns="46571" rIns="93141" bIns="46571" anchor="b"/>
          <a:lstStyle/>
          <a:p>
            <a:pPr algn="r" defTabSz="930185" fontAlgn="auto">
              <a:spcBef>
                <a:spcPts val="0"/>
              </a:spcBef>
              <a:spcAft>
                <a:spcPts val="0"/>
              </a:spcAft>
            </a:pPr>
            <a:fld id="{10E5EEC7-062D-4A4F-B235-43C101952428}" type="slidenum">
              <a:rPr lang="en-US" sz="1200">
                <a:solidFill>
                  <a:prstClr val="black"/>
                </a:solidFill>
                <a:latin typeface="Calibri"/>
              </a:rPr>
              <a:pPr algn="r" defTabSz="930185" fontAlgn="auto">
                <a:spcBef>
                  <a:spcPts val="0"/>
                </a:spcBef>
                <a:spcAft>
                  <a:spcPts val="0"/>
                </a:spcAft>
              </a:pPr>
              <a:t>21</a:t>
            </a:fld>
            <a:endParaRPr lang="en-US" sz="1200" dirty="0">
              <a:solidFill>
                <a:prstClr val="black"/>
              </a:solidFill>
              <a:latin typeface="Calibri"/>
            </a:endParaRPr>
          </a:p>
        </p:txBody>
      </p:sp>
      <p:sp>
        <p:nvSpPr>
          <p:cNvPr id="27650" name="Rectangle 7"/>
          <p:cNvSpPr txBox="1">
            <a:spLocks noGrp="1" noChangeArrowheads="1"/>
          </p:cNvSpPr>
          <p:nvPr/>
        </p:nvSpPr>
        <p:spPr bwMode="auto">
          <a:xfrm>
            <a:off x="3970338" y="8831265"/>
            <a:ext cx="3038475" cy="463551"/>
          </a:xfrm>
          <a:prstGeom prst="rect">
            <a:avLst/>
          </a:prstGeom>
          <a:noFill/>
          <a:ln w="9525">
            <a:noFill/>
            <a:miter lim="800000"/>
            <a:headEnd/>
            <a:tailEnd/>
          </a:ln>
        </p:spPr>
        <p:txBody>
          <a:bodyPr lIns="93227" tIns="46616" rIns="93227" bIns="46616" anchor="b"/>
          <a:lstStyle/>
          <a:p>
            <a:pPr algn="r" defTabSz="931774" fontAlgn="auto">
              <a:spcBef>
                <a:spcPts val="0"/>
              </a:spcBef>
              <a:spcAft>
                <a:spcPts val="0"/>
              </a:spcAft>
            </a:pPr>
            <a:fld id="{82F1F28D-463C-4AD6-BC28-DCFFF59488E5}" type="slidenum">
              <a:rPr lang="en-US" sz="1200">
                <a:solidFill>
                  <a:prstClr val="black"/>
                </a:solidFill>
                <a:latin typeface="Calibri"/>
              </a:rPr>
              <a:pPr algn="r" defTabSz="931774" fontAlgn="auto">
                <a:spcBef>
                  <a:spcPts val="0"/>
                </a:spcBef>
                <a:spcAft>
                  <a:spcPts val="0"/>
                </a:spcAft>
              </a:pPr>
              <a:t>21</a:t>
            </a:fld>
            <a:endParaRPr lang="en-US" sz="1200" dirty="0">
              <a:solidFill>
                <a:prstClr val="black"/>
              </a:solidFill>
              <a:latin typeface="Calibri"/>
            </a:endParaRPr>
          </a:p>
        </p:txBody>
      </p:sp>
      <p:sp>
        <p:nvSpPr>
          <p:cNvPr id="27651" name="Rectangle 2"/>
          <p:cNvSpPr>
            <a:spLocks noGrp="1" noRot="1" noChangeAspect="1" noChangeArrowheads="1" noTextEdit="1"/>
          </p:cNvSpPr>
          <p:nvPr>
            <p:ph type="sldImg"/>
          </p:nvPr>
        </p:nvSpPr>
        <p:spPr>
          <a:xfrm>
            <a:off x="1465263" y="93663"/>
            <a:ext cx="4095750" cy="3071812"/>
          </a:xfrm>
          <a:ln/>
        </p:spPr>
      </p:sp>
      <p:sp>
        <p:nvSpPr>
          <p:cNvPr id="27652" name="Rectangle 94"/>
          <p:cNvSpPr>
            <a:spLocks noGrp="1" noChangeArrowheads="1"/>
          </p:cNvSpPr>
          <p:nvPr>
            <p:ph type="body" idx="1"/>
          </p:nvPr>
        </p:nvSpPr>
        <p:spPr>
          <a:xfrm>
            <a:off x="165101" y="3271545"/>
            <a:ext cx="6629400" cy="3757984"/>
          </a:xfrm>
          <a:noFill/>
          <a:ln/>
        </p:spPr>
        <p:txBody>
          <a:bodyPr lIns="93141" tIns="46571" rIns="93141" bIns="46571">
            <a:normAutofit fontScale="92500" lnSpcReduction="10000"/>
          </a:bodyPr>
          <a:lstStyle/>
          <a:p>
            <a:pPr>
              <a:spcBef>
                <a:spcPts val="602"/>
              </a:spcBef>
            </a:pPr>
            <a:r>
              <a:rPr lang="en-US" sz="1100" dirty="0">
                <a:latin typeface="Arial" pitchFamily="34" charset="0"/>
                <a:cs typeface="Arial" pitchFamily="34" charset="0"/>
              </a:rPr>
              <a:t>Reference case</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In 2017, U.S. crude oil production is projected to surpass the 1970 oil production peak, and by 2020 hits a new peak 1 million barrels per day higher (10.6 million bbl/d).</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Total U.S. oil production is expected to decline after 2020, due to the decline of onshore oil fields and the decline in tight oil production, which begins to dominate after 2021.</a:t>
            </a:r>
          </a:p>
          <a:p>
            <a:pPr>
              <a:spcBef>
                <a:spcPts val="602"/>
              </a:spcBef>
            </a:pPr>
            <a:r>
              <a:rPr lang="en-US" sz="1100" dirty="0">
                <a:latin typeface="Arial" pitchFamily="34" charset="0"/>
                <a:cs typeface="Arial" pitchFamily="34" charset="0"/>
              </a:rPr>
              <a:t>Other cases</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The path of projected crude oil production varies significantly across the cases, with total U.S. crude oil production reaching high points of 16.6 million bbl/d in the High Oil and Gas Resource case (in 2039) and 10.0 million bbl/d in the Low Oil Price case (in 2020).</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In the High Oil and Gas Resource, total U.S. crude oil production is higher than in the Reference case mainly as a result of growth in tight oil production, which rises at a substantially faster rate in the near term than in the Reference case. </a:t>
            </a:r>
          </a:p>
          <a:p>
            <a:pPr marL="400944" lvl="1" indent="-171833">
              <a:spcBef>
                <a:spcPts val="602"/>
              </a:spcBef>
              <a:buFont typeface="Wingdings" panose="05000000000000000000" pitchFamily="2" charset="2"/>
              <a:buChar char="Ø"/>
            </a:pPr>
            <a:r>
              <a:rPr lang="en-US" sz="1100" dirty="0">
                <a:latin typeface="Arial" pitchFamily="34" charset="0"/>
                <a:cs typeface="Arial" pitchFamily="34" charset="0"/>
              </a:rPr>
              <a:t>In the High Oil and Gas Resource case, tight oil production grows in response to assumed higher estimated ultimate recovery (EUR) and technology improvements, closer well spacing, and development of new tight oil formations or additional layers within known tight oil formations.</a:t>
            </a:r>
          </a:p>
          <a:p>
            <a:pPr marL="171833" indent="-171833">
              <a:spcBef>
                <a:spcPts val="602"/>
              </a:spcBef>
              <a:buFont typeface="Arial" panose="020B0604020202020204" pitchFamily="34" charset="0"/>
              <a:buChar char="•"/>
            </a:pPr>
            <a:r>
              <a:rPr lang="en-US" sz="1100" dirty="0">
                <a:latin typeface="Arial" pitchFamily="34" charset="0"/>
                <a:cs typeface="Arial" pitchFamily="34" charset="0"/>
              </a:rPr>
              <a:t>Most of the difference in total crude oil production levels between the Reference and Low Oil Price cases reflects changes in production from tight oil formations. However, all sources of U.S. oil production are adversely affected by low oil prices. As crude oil prices fall and remain at or below $76/barrel (Brent) in the Low Oil Price case after 2014, poor investment returns lead to fewer wells being drilled in noncore areas of formations, which have smaller EURs than wells drilled in core areas. As a result, they have a more limited impact on total production growth in the near term.</a:t>
            </a:r>
            <a:endParaRPr lang="en-US" sz="1600" dirty="0"/>
          </a:p>
        </p:txBody>
      </p:sp>
      <p:graphicFrame>
        <p:nvGraphicFramePr>
          <p:cNvPr id="7" name="Table 6"/>
          <p:cNvGraphicFramePr>
            <a:graphicFrameLocks noGrp="1"/>
          </p:cNvGraphicFramePr>
          <p:nvPr>
            <p:extLst>
              <p:ext uri="{D42A27DB-BD31-4B8C-83A1-F6EECF244321}">
                <p14:modId xmlns:p14="http://schemas.microsoft.com/office/powerpoint/2010/main" val="1616840865"/>
              </p:ext>
            </p:extLst>
          </p:nvPr>
        </p:nvGraphicFramePr>
        <p:xfrm>
          <a:off x="823685" y="6553430"/>
          <a:ext cx="5396083" cy="2421840"/>
        </p:xfrm>
        <a:graphic>
          <a:graphicData uri="http://schemas.openxmlformats.org/drawingml/2006/table">
            <a:tbl>
              <a:tblPr/>
              <a:tblGrid>
                <a:gridCol w="770869"/>
                <a:gridCol w="770869"/>
                <a:gridCol w="770869"/>
                <a:gridCol w="770869"/>
                <a:gridCol w="770869"/>
                <a:gridCol w="770869"/>
                <a:gridCol w="770869"/>
              </a:tblGrid>
              <a:tr h="523320">
                <a:tc>
                  <a:txBody>
                    <a:bodyPr/>
                    <a:lstStyle/>
                    <a:p>
                      <a:pPr algn="l" rtl="0" fontAlgn="b"/>
                      <a:r>
                        <a:rPr lang="en-US" sz="800" b="1" i="0" u="none" strike="noStrike" dirty="0">
                          <a:solidFill>
                            <a:srgbClr val="000000"/>
                          </a:solidFill>
                          <a:effectLst/>
                          <a:latin typeface="Arial"/>
                        </a:rPr>
                        <a:t>million barrels per day</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1800" b="0" i="0" u="none" strike="noStrike" dirty="0">
                          <a:solidFill>
                            <a:srgbClr val="000000"/>
                          </a:solidFill>
                          <a:effectLst/>
                          <a:latin typeface="Arial"/>
                        </a:rPr>
                        <a:t> </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2015-2040</a:t>
                      </a:r>
                    </a:p>
                  </a:txBody>
                  <a:tcPr marL="9560" marR="9560" marT="9538" marB="0" anchor="b">
                    <a:lnL>
                      <a:noFill/>
                    </a:lnL>
                    <a:lnR>
                      <a:noFill/>
                    </a:lnR>
                    <a:lnT>
                      <a:noFill/>
                    </a:lnT>
                    <a:lnB w="6350" cap="flat" cmpd="sng" algn="ctr">
                      <a:solidFill>
                        <a:srgbClr val="000000"/>
                      </a:solidFill>
                      <a:prstDash val="solid"/>
                      <a:round/>
                      <a:headEnd type="none" w="med" len="med"/>
                      <a:tailEnd type="none" w="med" len="med"/>
                    </a:lnB>
                  </a:tcPr>
                </a:tc>
              </a:tr>
              <a:tr h="247475">
                <a:tc>
                  <a:txBody>
                    <a:bodyPr/>
                    <a:lstStyle/>
                    <a:p>
                      <a:pPr algn="r" rtl="0" fontAlgn="b"/>
                      <a:r>
                        <a:rPr lang="en-US" sz="800" b="0" i="0" u="none" strike="noStrike" dirty="0">
                          <a:solidFill>
                            <a:srgbClr val="000000"/>
                          </a:solidFill>
                          <a:effectLst/>
                          <a:latin typeface="Arial"/>
                        </a:rPr>
                        <a:t> </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2000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2005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2015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2020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2040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%change</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5393">
                <a:tc>
                  <a:txBody>
                    <a:bodyPr/>
                    <a:lstStyle/>
                    <a:p>
                      <a:pPr algn="r" rtl="0" fontAlgn="b"/>
                      <a:r>
                        <a:rPr lang="en-US" sz="800" b="0" i="0" u="none" strike="noStrike" dirty="0">
                          <a:solidFill>
                            <a:srgbClr val="000000"/>
                          </a:solidFill>
                          <a:effectLst/>
                          <a:latin typeface="Arial"/>
                        </a:rPr>
                        <a:t>Lower 48 offshore</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38%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41586">
                <a:tc>
                  <a:txBody>
                    <a:bodyPr/>
                    <a:lstStyle/>
                    <a:p>
                      <a:pPr algn="r" rtl="0" fontAlgn="b"/>
                      <a:r>
                        <a:rPr lang="en-US" sz="800" b="0" i="0" u="none" strike="noStrike" dirty="0">
                          <a:solidFill>
                            <a:srgbClr val="000000"/>
                          </a:solidFill>
                          <a:effectLst/>
                          <a:latin typeface="Arial"/>
                        </a:rPr>
                        <a:t>Natural Gas Plant Liquids</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3.2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78321">
                <a:tc>
                  <a:txBody>
                    <a:bodyPr/>
                    <a:lstStyle/>
                    <a:p>
                      <a:pPr algn="r" rtl="0" fontAlgn="b"/>
                      <a:r>
                        <a:rPr lang="en-US" sz="800" b="0" i="0" u="none" strike="noStrike" dirty="0">
                          <a:solidFill>
                            <a:srgbClr val="000000"/>
                          </a:solidFill>
                          <a:effectLst/>
                          <a:latin typeface="Arial"/>
                        </a:rPr>
                        <a:t>Other Lower 48 onshore Crude Oil (excl tight)</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15">
                <a:tc>
                  <a:txBody>
                    <a:bodyPr/>
                    <a:lstStyle/>
                    <a:p>
                      <a:pPr algn="r" rtl="0" fontAlgn="b"/>
                      <a:r>
                        <a:rPr lang="en-US" sz="800" b="0" i="0" u="none" strike="noStrike" dirty="0">
                          <a:solidFill>
                            <a:srgbClr val="000000"/>
                          </a:solidFill>
                          <a:effectLst/>
                          <a:latin typeface="Arial"/>
                        </a:rPr>
                        <a:t>Tight oil</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5.6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4.3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-10%</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15">
                <a:tc>
                  <a:txBody>
                    <a:bodyPr/>
                    <a:lstStyle/>
                    <a:p>
                      <a:pPr algn="r" rtl="0" fontAlgn="b"/>
                      <a:r>
                        <a:rPr lang="en-US" sz="800" b="0" i="0" u="none" strike="noStrike" dirty="0">
                          <a:solidFill>
                            <a:srgbClr val="000000"/>
                          </a:solidFill>
                          <a:effectLst/>
                          <a:latin typeface="Arial"/>
                        </a:rPr>
                        <a:t>Alaska</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0.9</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-25%</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48515">
                <a:tc>
                  <a:txBody>
                    <a:bodyPr/>
                    <a:lstStyle/>
                    <a:p>
                      <a:pPr algn="r" rtl="0" fontAlgn="b"/>
                      <a:r>
                        <a:rPr lang="en-US" sz="800" b="0" i="0" u="none" strike="noStrike" dirty="0">
                          <a:solidFill>
                            <a:srgbClr val="000000"/>
                          </a:solidFill>
                          <a:effectLst/>
                          <a:latin typeface="Arial"/>
                        </a:rPr>
                        <a:t>CO2 EOR</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0.8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167%</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30199">
                <a:tc>
                  <a:txBody>
                    <a:bodyPr/>
                    <a:lstStyle/>
                    <a:p>
                      <a:pPr algn="r" rtl="0" fontAlgn="b"/>
                      <a:r>
                        <a:rPr lang="en-US" sz="800" b="0" i="0" u="none" strike="noStrike" dirty="0">
                          <a:solidFill>
                            <a:srgbClr val="000000"/>
                          </a:solidFill>
                          <a:effectLst/>
                          <a:latin typeface="Arial"/>
                        </a:rPr>
                        <a:t>US total supply</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5.8</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5.2</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9.3</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10.6</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9.4</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US" sz="800" b="0" i="0" u="none" strike="noStrike" dirty="0">
                          <a:solidFill>
                            <a:srgbClr val="000000"/>
                          </a:solidFill>
                          <a:effectLst/>
                          <a:latin typeface="Arial"/>
                        </a:rPr>
                        <a:t>1%</a:t>
                      </a:r>
                    </a:p>
                  </a:txBody>
                  <a:tcPr marL="9560" marR="9560" marT="95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0.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0.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1.xml"/></Relationships>
</file>

<file path=ppt/slideLayouts/_rels/slideLayout1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1.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2.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3.xml"/></Relationships>
</file>

<file path=ppt/slideLayouts/_rels/slideLayout1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3.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4.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4.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5.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5.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6.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6.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7.xml"/></Relationships>
</file>

<file path=ppt/slideLayouts/_rels/slideLayout2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7.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8.xml"/></Relationships>
</file>

<file path=ppt/slideLayouts/_rels/slideLayout2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8.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9.xml"/></Relationships>
</file>

<file path=ppt/slideLayouts/_rels/slideLayout2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9.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0.xml"/></Relationships>
</file>

<file path=ppt/slideLayouts/_rels/slideLayout2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2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0.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1.xml"/></Relationships>
</file>

<file path=ppt/slideLayouts/_rels/slideLayout3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1.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2.xml"/></Relationships>
</file>

<file path=ppt/slideLayouts/_rels/slideLayout3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2.xml"/></Relationships>
</file>

<file path=ppt/slideLayouts/_rels/slideLayout3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3.xml"/></Relationships>
</file>

<file path=ppt/slideLayouts/_rels/slideLayout3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3.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4.xml"/></Relationships>
</file>

<file path=ppt/slideLayouts/_rels/slideLayout3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4.xml"/></Relationships>
</file>

<file path=ppt/slideLayouts/_rels/slideLayout3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5.xml"/></Relationships>
</file>

<file path=ppt/slideLayouts/_rels/slideLayout3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5.xml"/></Relationships>
</file>

<file path=ppt/slideLayouts/_rels/slideLayout37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7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6.xml"/></Relationships>
</file>

<file path=ppt/slideLayouts/_rels/slideLayout3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8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6.xml"/></Relationships>
</file>

<file path=ppt/slideLayouts/_rels/slideLayout39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7.xml"/></Relationships>
</file>

<file path=ppt/slideLayouts/_rels/slideLayout3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3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7.xml"/></Relationships>
</file>

<file path=ppt/slideLayouts/_rels/slideLayout40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40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40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8.xml"/></Relationships>
</file>

<file path=ppt/slideLayouts/_rels/slideLayout4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8.xml"/></Relationships>
</file>

<file path=ppt/slideLayouts/_rels/slideLayout41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4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9.xml"/></Relationships>
</file>

<file path=ppt/slideLayouts/_rels/slideLayout4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9.xml"/></Relationships>
</file>

<file path=ppt/slideLayouts/_rels/slideLayout43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4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0.xml"/></Relationships>
</file>

<file path=ppt/slideLayouts/_rels/slideLayout4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4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0.xml"/></Relationships>
</file>

<file path=ppt/slideLayouts/_rels/slideLayout44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4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1.xml"/></Relationships>
</file>

<file path=ppt/slideLayouts/_rels/slideLayout46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46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2.xml"/></Relationships>
</file>

<file path=ppt/slideLayouts/_rels/slideLayout46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6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7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4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2.xml"/></Relationships>
</file>

<file path=ppt/slideLayouts/_rels/slideLayout4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3.xml"/></Relationships>
</file>

<file path=ppt/slideLayouts/_rels/slideLayout49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49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4.xml"/></Relationships>
</file>

<file path=ppt/slideLayouts/_rels/slideLayout4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4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0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5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4.xml"/></Relationships>
</file>

<file path=ppt/slideLayouts/_rels/slideLayout50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50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5.xml"/></Relationships>
</file>

<file path=ppt/slideLayouts/_rels/slideLayout50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1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1.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2.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3.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4.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5.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6.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7.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8.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1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2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5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5.xml"/></Relationships>
</file>

<file path=ppt/slideLayouts/_rels/slideLayout5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6.xml"/></Relationships>
</file>

<file path=ppt/slideLayouts/_rels/slideLayout5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6.xml.rels><?xml version="1.0" encoding="UTF-8" standalone="yes"?>
<Relationships xmlns="http://schemas.openxmlformats.org/package/2006/relationships"><Relationship Id="rId1" Type="http://schemas.openxmlformats.org/officeDocument/2006/relationships/slideMaster" Target="../slideMasters/slideMaster36.xml"/></Relationships>
</file>

<file path=ppt/slideLayouts/_rels/slideLayout5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6.xml"/></Relationships>
</file>

<file path=ppt/slideLayouts/_rels/slideLayout5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7.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4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51.xml.rels><?xml version="1.0" encoding="UTF-8" standalone="yes"?>
<Relationships xmlns="http://schemas.openxmlformats.org/package/2006/relationships"><Relationship Id="rId1" Type="http://schemas.openxmlformats.org/officeDocument/2006/relationships/slideMaster" Target="../slideMasters/slideMaster37.xml"/></Relationships>
</file>

<file path=ppt/slideLayouts/_rels/slideLayout5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7.xml"/></Relationships>
</file>

<file path=ppt/slideLayouts/_rels/slideLayout5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8.xml"/></Relationships>
</file>

<file path=ppt/slideLayouts/_rels/slideLayout5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6.xml.rels><?xml version="1.0" encoding="UTF-8" standalone="yes"?>
<Relationships xmlns="http://schemas.openxmlformats.org/package/2006/relationships"><Relationship Id="rId1" Type="http://schemas.openxmlformats.org/officeDocument/2006/relationships/slideMaster" Target="../slideMasters/slideMaster38.xml"/></Relationships>
</file>

<file path=ppt/slideLayouts/_rels/slideLayout5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8.xml"/></Relationships>
</file>

<file path=ppt/slideLayouts/_rels/slideLayout56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7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81.xml.rels><?xml version="1.0" encoding="UTF-8" standalone="yes"?>
<Relationships xmlns="http://schemas.openxmlformats.org/package/2006/relationships"><Relationship Id="rId1" Type="http://schemas.openxmlformats.org/officeDocument/2006/relationships/slideMaster" Target="../slideMasters/slideMaster39.xml"/></Relationships>
</file>

<file path=ppt/slideLayouts/_rels/slideLayout5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9.xml"/></Relationships>
</file>

<file path=ppt/slideLayouts/_rels/slideLayout58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5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0.xml"/></Relationships>
</file>

<file path=ppt/slideLayouts/_rels/slideLayout5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5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9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9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9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96.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0.xml"/></Relationships>
</file>

<file path=ppt/slideLayouts/_rels/slideLayout598.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599.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0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0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1.xml"/></Relationships>
</file>

<file path=ppt/slideLayouts/_rels/slideLayout60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0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0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0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0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0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0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0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6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1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1.xml"/></Relationships>
</file>

<file path=ppt/slideLayouts/_rels/slideLayout615.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16.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t>Lower oil prices and the energy outlook                                                  May 2015</a:t>
            </a:r>
            <a:endParaRPr lang="en-US" dirty="0"/>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pPr>
                <a:defRPr/>
              </a:pPr>
              <a:t>‹#›</a:t>
            </a:fld>
            <a:endParaRPr lang="en-US" dirty="0"/>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9302571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249984400"/>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6507146"/>
      </p:ext>
    </p:extLst>
  </p:cSld>
  <p:clrMapOvr>
    <a:masterClrMapping/>
  </p:clrMapOvr>
  <p:timing>
    <p:tnLst>
      <p:par>
        <p:cTn id="1" dur="indefinite" restart="never" nodeType="tmRoot"/>
      </p:par>
    </p:tnLst>
  </p:timing>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4456623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4256206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50646050"/>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4967713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25759397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29117897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74167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t>Lower oil prices and the energy outlook                                                  May 2015</a:t>
            </a:r>
            <a:endParaRPr lang="en-US" dirty="0"/>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pPr>
                <a:defRPr/>
              </a:pPr>
              <a:t>‹#›</a:t>
            </a:fld>
            <a:endParaRPr lang="en-US" dirty="0"/>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131506"/>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76105613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8551695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02565190"/>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58033013"/>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4175286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8152330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20918448"/>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93129313"/>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370922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t>Lower oil prices and the energy outlook                                                  May 2015</a:t>
            </a:r>
            <a:endParaRPr lang="en-US" dirty="0"/>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pPr>
                <a:defRPr/>
              </a:pPr>
              <a:t>‹#›</a:t>
            </a:fld>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4442402"/>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17360214"/>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16"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latin typeface="Arial"/>
            </a:endParaRPr>
          </a:p>
        </p:txBody>
      </p:sp>
      <p:cxnSp>
        <p:nvCxnSpPr>
          <p:cNvPr id="18"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2209800"/>
            <a:ext cx="8229600" cy="1488141"/>
          </a:xfrm>
          <a:prstGeom prst="rect">
            <a:avLst/>
          </a:prstGeom>
        </p:spPr>
        <p:txBody>
          <a:bodyPr anchor="b"/>
          <a:lstStyle>
            <a:lvl1pPr algn="ctr">
              <a:defRPr sz="4000" kern="1200" baseline="0">
                <a:solidFill>
                  <a:schemeClr val="accent1"/>
                </a:solidFill>
                <a:latin typeface="+mj-lt"/>
              </a:defRPr>
            </a:lvl1pPr>
          </a:lstStyle>
          <a:p>
            <a:r>
              <a:rPr lang="en-US" dirty="0" smtClean="0"/>
              <a:t>Section Title — click to edit</a:t>
            </a:r>
            <a:endParaRPr lang="en-US" dirty="0"/>
          </a:p>
        </p:txBody>
      </p:sp>
      <p:pic>
        <p:nvPicPr>
          <p:cNvPr id="19"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7" name="Footer Placeholder 3"/>
          <p:cNvSpPr>
            <a:spLocks noGrp="1"/>
          </p:cNvSpPr>
          <p:nvPr userDrawn="1">
            <p:ph type="ftr" sz="quarter" idx="4294967295"/>
          </p:nvPr>
        </p:nvSpPr>
        <p:spPr bwMode="auto">
          <a:xfrm>
            <a:off x="663649" y="6258404"/>
            <a:ext cx="5191125" cy="567697"/>
          </a:xfrm>
          <a:prstGeom prst="rect">
            <a:avLst/>
          </a:prstGeom>
          <a:noFill/>
          <a:ln>
            <a:miter lim="800000"/>
            <a:headEnd/>
            <a:tailEnd/>
          </a:ln>
        </p:spPr>
        <p:txBody>
          <a:bodyPr anchor="b"/>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0360688"/>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25943982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4001794508"/>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05911668"/>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68981016"/>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27337707"/>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13308159"/>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396177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t>Lower oil prices and the energy outlook                                                  May 2015</a:t>
            </a:r>
            <a:endParaRPr lang="en-US" dirty="0"/>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pPr>
                <a:defRPr/>
              </a:pPr>
              <a:t>‹#›</a:t>
            </a:fld>
            <a:endParaRPr lang="en-US" dirty="0"/>
          </a:p>
        </p:txBody>
      </p:sp>
    </p:spTree>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4350042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21114322"/>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95861593"/>
      </p:ext>
    </p:extLst>
  </p:cSld>
  <p:clrMapOvr>
    <a:masterClrMapping/>
  </p:clrMapOvr>
  <p:timing>
    <p:tnLst>
      <p:par>
        <p:cTn id="1" dur="indefinite" restart="never" nodeType="tmRoot"/>
      </p:par>
    </p:tnLst>
  </p:timing>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828875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9823719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02410938"/>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3201074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58400299"/>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980877796"/>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71131901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66061735"/>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37626504"/>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49951465"/>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3134843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13955508"/>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30185148"/>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561474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79169577"/>
      </p:ext>
    </p:extLst>
  </p:cSld>
  <p:clrMapOvr>
    <a:masterClrMapping/>
  </p:clrMapOvr>
  <p:timing>
    <p:tnLst>
      <p:par>
        <p:cTn id="1" dur="indefinite" restart="never" nodeType="tmRoot"/>
      </p:par>
    </p:tnLst>
  </p:timing>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29769113"/>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193777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926602780"/>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10742785"/>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505687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7028728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63522502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66234830"/>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55718657"/>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9439953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90454492"/>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40597884"/>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847033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4045425111"/>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1868064"/>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57019373"/>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80264782"/>
      </p:ext>
    </p:extLst>
  </p:cSld>
  <p:clrMapOvr>
    <a:masterClrMapping/>
  </p:clrMapOvr>
  <p:timing>
    <p:tnLst>
      <p:par>
        <p:cTn id="1" dur="indefinite" restart="never" nodeType="tmRoot"/>
      </p:par>
    </p:tnLst>
  </p:timing>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76785984"/>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0045762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434119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73559439"/>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80500247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843066611"/>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70730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45217698"/>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67463752"/>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6151978"/>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154266450"/>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3275436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74609891"/>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71988371"/>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90644638"/>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28988567"/>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60504126"/>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595475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21854544"/>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7402377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680988"/>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53900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cSld name="section title">
    <p:spTree>
      <p:nvGrpSpPr>
        <p:cNvPr id="1" name=""/>
        <p:cNvGrpSpPr/>
        <p:nvPr/>
      </p:nvGrpSpPr>
      <p:grpSpPr>
        <a:xfrm>
          <a:off x="0" y="0"/>
          <a:ext cx="0" cy="0"/>
          <a:chOff x="0" y="0"/>
          <a:chExt cx="0" cy="0"/>
        </a:xfrm>
      </p:grpSpPr>
      <p:sp>
        <p:nvSpPr>
          <p:cNvPr id="16"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latin typeface="Arial"/>
            </a:endParaRPr>
          </a:p>
        </p:txBody>
      </p:sp>
      <p:cxnSp>
        <p:nvCxnSpPr>
          <p:cNvPr id="18"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457200" y="2209800"/>
            <a:ext cx="8229600" cy="1488141"/>
          </a:xfrm>
          <a:prstGeom prst="rect">
            <a:avLst/>
          </a:prstGeom>
        </p:spPr>
        <p:txBody>
          <a:bodyPr anchor="b"/>
          <a:lstStyle>
            <a:lvl1pPr algn="ctr">
              <a:defRPr sz="4000" kern="1200" baseline="0">
                <a:solidFill>
                  <a:schemeClr val="accent1"/>
                </a:solidFill>
                <a:latin typeface="+mj-lt"/>
              </a:defRPr>
            </a:lvl1pPr>
          </a:lstStyle>
          <a:p>
            <a:r>
              <a:rPr lang="en-US" dirty="0" smtClean="0"/>
              <a:t>Section Title — click to edit</a:t>
            </a:r>
            <a:endParaRPr lang="en-US" dirty="0"/>
          </a:p>
        </p:txBody>
      </p:sp>
      <p:pic>
        <p:nvPicPr>
          <p:cNvPr id="19"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7" name="Footer Placeholder 3"/>
          <p:cNvSpPr>
            <a:spLocks noGrp="1"/>
          </p:cNvSpPr>
          <p:nvPr userDrawn="1">
            <p:ph type="ftr" sz="quarter" idx="4294967295"/>
          </p:nvPr>
        </p:nvSpPr>
        <p:spPr bwMode="auto">
          <a:xfrm>
            <a:off x="663649" y="6258404"/>
            <a:ext cx="5191125" cy="567697"/>
          </a:xfrm>
          <a:prstGeom prst="rect">
            <a:avLst/>
          </a:prstGeom>
          <a:noFill/>
          <a:ln>
            <a:miter lim="800000"/>
            <a:headEnd/>
            <a:tailEnd/>
          </a:ln>
        </p:spPr>
        <p:txBody>
          <a:bodyPr anchor="b"/>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38303641"/>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635142901"/>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494402290"/>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551489241"/>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9124726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4367408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4044913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853682852"/>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5677771"/>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80802906"/>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0637253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981707555"/>
      </p:ext>
    </p:extLst>
  </p:cSld>
  <p:clrMapOvr>
    <a:masterClrMapping/>
  </p:clrMapOvr>
  <p:timing>
    <p:tnLst>
      <p:par>
        <p:cTn id="1" dur="indefinite" restart="never" nodeType="tmRoot"/>
      </p:par>
    </p:tnLst>
  </p:timing>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09312326"/>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166569980"/>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23418144"/>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747227"/>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522001128"/>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709605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chemeClr val="bg1"/>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chemeClr val="bg1"/>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chemeClr val="bg1"/>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68389944"/>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792132978"/>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18538697"/>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9835439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98148823"/>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07122651"/>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26974918"/>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62910590"/>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541359416"/>
      </p:ext>
    </p:extLst>
  </p:cSld>
  <p:clrMapOvr>
    <a:masterClrMapping/>
  </p:clrMapOvr>
  <p:timing>
    <p:tnLst>
      <p:par>
        <p:cTn id="1" dur="indefinite" restart="never" nodeType="tmRoot"/>
      </p:par>
    </p:tnLst>
  </p:timing>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663662"/>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308183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5551660"/>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759591"/>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109788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678719759"/>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422174878"/>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524209627"/>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27456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71785783"/>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8574286"/>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426527528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3182208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5506733"/>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3857392237"/>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92324747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5267070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285076572"/>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1110716808"/>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142369"/>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200908768"/>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55530875"/>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122435256"/>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1387873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69782182"/>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67396651"/>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46932469"/>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43118303"/>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50606158"/>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48558643"/>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00091008"/>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77396786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10898804"/>
      </p:ext>
    </p:extLst>
  </p:cSld>
  <p:clrMapOvr>
    <a:masterClrMapping/>
  </p:clrMapOvr>
  <p:timing>
    <p:tnLst>
      <p:par>
        <p:cTn id="1" dur="indefinite" restart="never" nodeType="tmRoot"/>
      </p:par>
    </p:tnLst>
  </p:timing>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39570176"/>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836650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9977655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48972691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8973697"/>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49626527"/>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1179011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08731354"/>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50448781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678856615"/>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6707659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04556381"/>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02829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839988274"/>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11357337"/>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53685196"/>
      </p:ext>
    </p:extLst>
  </p:cSld>
  <p:clrMapOvr>
    <a:masterClrMapping/>
  </p:clrMapOvr>
  <p:timing>
    <p:tnLst>
      <p:par>
        <p:cTn id="1" dur="indefinite" restart="never" nodeType="tmRoot"/>
      </p:par>
    </p:tnLst>
  </p:timing>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775235262"/>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738628130"/>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57674954"/>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861924"/>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854075708"/>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482768312"/>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720413019"/>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708921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6225051"/>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841591175"/>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3780461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703580244"/>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734414814"/>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794708088"/>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820381231"/>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316064347"/>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103118175"/>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403332621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89880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483888"/>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cxnSp>
        <p:nvCxnSpPr>
          <p:cNvPr id="9"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 name="Title 1"/>
          <p:cNvSpPr>
            <a:spLocks noGrp="1"/>
          </p:cNvSpPr>
          <p:nvPr>
            <p:ph type="title"/>
          </p:nvPr>
        </p:nvSpPr>
        <p:spPr>
          <a:xfrm>
            <a:off x="640080" y="73152"/>
            <a:ext cx="8046720" cy="1143000"/>
          </a:xfrm>
          <a:prstGeom prst="rect">
            <a:avLst/>
          </a:prstGeom>
        </p:spPr>
        <p:txBody>
          <a:bodyPr anchor="b"/>
          <a:lstStyle>
            <a:lvl1pPr>
              <a:defRPr sz="3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91913653"/>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Oval 13"/>
          <p:cNvSpPr>
            <a:spLocks noChangeAspect="1"/>
          </p:cNvSpPr>
          <p:nvPr userDrawn="1"/>
        </p:nvSpPr>
        <p:spPr bwMode="auto">
          <a:xfrm>
            <a:off x="8732838" y="6456363"/>
            <a:ext cx="276225" cy="274637"/>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defRPr/>
            </a:pPr>
            <a:endParaRPr lang="en-US" dirty="0">
              <a:solidFill>
                <a:srgbClr val="000000"/>
              </a:solidFill>
              <a:latin typeface="Arial"/>
            </a:endParaRPr>
          </a:p>
        </p:txBody>
      </p:sp>
      <p:cxnSp>
        <p:nvCxnSpPr>
          <p:cNvPr id="3"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Slide Number Placeholder 2"/>
          <p:cNvSpPr>
            <a:spLocks noGrp="1"/>
          </p:cNvSpPr>
          <p:nvPr>
            <p:ph type="sldNum" sz="quarter" idx="10"/>
          </p:nvPr>
        </p:nvSpPr>
        <p:spPr/>
        <p:txBody>
          <a:bodyPr/>
          <a:lstStyle>
            <a:lvl1pPr>
              <a:defRPr/>
            </a:lvl1pPr>
          </a:lstStyle>
          <a:p>
            <a:pPr>
              <a:defRPr/>
            </a:pPr>
            <a:fld id="{83049F7B-2B02-4792-8479-5E3FD296F0E2}" type="slidenum">
              <a:rPr lang="en-US">
                <a:solidFill>
                  <a:srgbClr val="000000"/>
                </a:solidFill>
              </a:rPr>
              <a:pPr>
                <a:defRPr/>
              </a:pPr>
              <a:t>‹#›</a:t>
            </a:fld>
            <a:endParaRPr lang="en-US" dirty="0">
              <a:solidFill>
                <a:srgbClr val="000000"/>
              </a:solidFill>
            </a:endParaRPr>
          </a:p>
        </p:txBody>
      </p:sp>
      <p:sp>
        <p:nvSpPr>
          <p:cNvPr id="6" name="Footer Placeholder 3"/>
          <p:cNvSpPr>
            <a:spLocks noGrp="1"/>
          </p:cNvSpPr>
          <p:nvPr>
            <p:ph type="ftr" sz="quarter" idx="11"/>
          </p:nvPr>
        </p:nvSpPr>
        <p:spPr/>
        <p:txBody>
          <a:bodyPr/>
          <a:lstStyle>
            <a:lvl1pPr>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716558768"/>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userDrawn="1">
  <p:cSld name="pie chart">
    <p:spTree>
      <p:nvGrpSpPr>
        <p:cNvPr id="1" name=""/>
        <p:cNvGrpSpPr/>
        <p:nvPr/>
      </p:nvGrpSpPr>
      <p:grpSpPr>
        <a:xfrm>
          <a:off x="0" y="0"/>
          <a:ext cx="0" cy="0"/>
          <a:chOff x="0" y="0"/>
          <a:chExt cx="0" cy="0"/>
        </a:xfrm>
      </p:grpSpPr>
      <p:sp>
        <p:nvSpPr>
          <p:cNvPr id="12"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cxnSp>
        <p:nvCxnSpPr>
          <p:cNvPr id="14"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9" name="Chart Placeholder 8"/>
          <p:cNvSpPr>
            <a:spLocks noGrp="1"/>
          </p:cNvSpPr>
          <p:nvPr>
            <p:ph type="chart" sz="quarter" idx="12"/>
          </p:nvPr>
        </p:nvSpPr>
        <p:spPr>
          <a:xfrm>
            <a:off x="636998" y="1229475"/>
            <a:ext cx="7945027" cy="4676026"/>
          </a:xfrm>
          <a:prstGeom prst="rect">
            <a:avLst/>
          </a:prstGeom>
        </p:spPr>
        <p:txBody>
          <a:bodyPr/>
          <a:lstStyle>
            <a:lvl1pPr>
              <a:buNone/>
              <a:defRPr sz="1200" i="0">
                <a:latin typeface="Arial" pitchFamily="34" charset="0"/>
                <a:cs typeface="Arial" pitchFamily="34" charset="0"/>
              </a:defRPr>
            </a:lvl1pPr>
          </a:lstStyle>
          <a:p>
            <a:r>
              <a:rPr lang="en-US" smtClean="0"/>
              <a:t>Click icon to add chart</a:t>
            </a:r>
            <a:endParaRPr lang="en-US" dirty="0"/>
          </a:p>
        </p:txBody>
      </p:sp>
      <p:sp>
        <p:nvSpPr>
          <p:cNvPr id="11" name="Text Placeholder 10"/>
          <p:cNvSpPr>
            <a:spLocks noGrp="1"/>
          </p:cNvSpPr>
          <p:nvPr>
            <p:ph type="body" sz="quarter" idx="13" hasCustomPrompt="1"/>
          </p:nvPr>
        </p:nvSpPr>
        <p:spPr>
          <a:xfrm>
            <a:off x="636998" y="895350"/>
            <a:ext cx="7946136" cy="295275"/>
          </a:xfrm>
          <a:prstGeom prst="rect">
            <a:avLst/>
          </a:prstGeom>
        </p:spPr>
        <p:txBody>
          <a:bodyPr/>
          <a:lstStyle>
            <a:lvl1pPr marL="0" indent="0">
              <a:buNone/>
              <a:defRPr sz="1400" i="0" baseline="0">
                <a:latin typeface="Arial" pitchFamily="34" charset="0"/>
                <a:cs typeface="Arial" pitchFamily="34" charset="0"/>
              </a:defRPr>
            </a:lvl1pPr>
            <a:lvl2pPr>
              <a:buNone/>
              <a:defRPr sz="1400"/>
            </a:lvl2pPr>
            <a:lvl3pPr>
              <a:buNone/>
              <a:defRPr sz="1400"/>
            </a:lvl3pPr>
            <a:lvl4pPr>
              <a:buNone/>
              <a:defRPr sz="1400"/>
            </a:lvl4pPr>
            <a:lvl5pPr>
              <a:buNone/>
              <a:defRPr sz="1400"/>
            </a:lvl5pPr>
          </a:lstStyle>
          <a:p>
            <a:pPr lvl="0"/>
            <a:r>
              <a:rPr lang="en-US" dirty="0" smtClean="0"/>
              <a:t>pie chart units here</a:t>
            </a:r>
            <a:endParaRPr lang="en-US" dirty="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6"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983428663"/>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0"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cxnSp>
        <p:nvCxnSpPr>
          <p:cNvPr id="12"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a:noFill/>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14" name="Picture Placeholder 13"/>
          <p:cNvSpPr>
            <a:spLocks noGrp="1"/>
          </p:cNvSpPr>
          <p:nvPr>
            <p:ph type="pic" sz="quarter" idx="12"/>
          </p:nvPr>
        </p:nvSpPr>
        <p:spPr>
          <a:xfrm>
            <a:off x="638175" y="847725"/>
            <a:ext cx="8048625" cy="5057775"/>
          </a:xfrm>
          <a:prstGeom prst="rect">
            <a:avLst/>
          </a:prstGeom>
        </p:spPr>
        <p:txBody>
          <a:bodyPr/>
          <a:lstStyle>
            <a:lvl1pPr>
              <a:buNone/>
              <a:defRPr sz="1200" i="0">
                <a:latin typeface="Arial" pitchFamily="34" charset="0"/>
                <a:cs typeface="Arial" pitchFamily="34" charset="0"/>
              </a:defRPr>
            </a:lvl1pPr>
          </a:lstStyle>
          <a:p>
            <a:r>
              <a:rPr lang="en-US" smtClean="0"/>
              <a:t>Click icon to add picture</a:t>
            </a:r>
            <a:endParaRPr lang="en-US"/>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5"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1949944675"/>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14957178"/>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211136118"/>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2364504"/>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92391207"/>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808567684"/>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12759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2917905"/>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28824053"/>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90263156"/>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83016580"/>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598552611"/>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91023571"/>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71872875"/>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58918091"/>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20277046"/>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3514709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6967797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55657586"/>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623694561"/>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83951450"/>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17381893"/>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9881870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36826941"/>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84469005"/>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42457405"/>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57602063"/>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3745016"/>
      </p:ext>
    </p:extLst>
  </p:cSld>
  <p:clrMapOvr>
    <a:masterClrMapping/>
  </p:clrMapOvr>
  <p:timing>
    <p:tnLst>
      <p:par>
        <p:cTn id="1" dur="indefinite" restart="never" nodeType="tmRoot"/>
      </p:par>
    </p:tnLst>
  </p:timing>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335531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t>Lower oil prices and the energy outlook                                                  May 2015</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986740914"/>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44173011"/>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54087068"/>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4739409"/>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51220339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207847877"/>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12863399"/>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3160915"/>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198625584"/>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86686066"/>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466394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237081335"/>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36643827"/>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66781051"/>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98244094"/>
      </p:ext>
    </p:extLst>
  </p:cSld>
  <p:clrMapOvr>
    <a:masterClrMapping/>
  </p:clrMapOvr>
  <p:timing>
    <p:tnLst>
      <p:par>
        <p:cTn id="1" dur="indefinite" restart="never" nodeType="tmRoot"/>
      </p:par>
    </p:tnLst>
  </p:timing>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48971900"/>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4852754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44109976"/>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6272346"/>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578501320"/>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916503072"/>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5299554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8406879"/>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18237155"/>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92564948"/>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638612135"/>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442939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83361355"/>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3622871"/>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05808353"/>
      </p:ext>
    </p:extLst>
  </p:cSld>
  <p:clrMapOvr>
    <a:masterClrMapping/>
  </p:clrMapOvr>
  <p:timing>
    <p:tnLst>
      <p:par>
        <p:cTn id="1" dur="indefinite" restart="never" nodeType="tmRoot"/>
      </p:par>
    </p:tnLst>
  </p:timing>
</p:sldLayout>
</file>

<file path=ppt/slideLayouts/slideLayout327.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45069908"/>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940766216"/>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668307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6483917"/>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1283885"/>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77751586"/>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141352260"/>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15252565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91594138"/>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43076782"/>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913804449"/>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830581128"/>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96235850"/>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863614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93798621"/>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78668294"/>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19350968"/>
      </p:ext>
    </p:extLst>
  </p:cSld>
  <p:clrMapOvr>
    <a:masterClrMapping/>
  </p:clrMapOvr>
  <p:timing>
    <p:tnLst>
      <p:par>
        <p:cTn id="1" dur="indefinite" restart="never" nodeType="tmRoot"/>
      </p:par>
    </p:tnLst>
  </p:timing>
</p:sldLayout>
</file>

<file path=ppt/slideLayouts/slideLayout34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36098195"/>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81458883"/>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98533115"/>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165243"/>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330671307"/>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489374487"/>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4636604"/>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283372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568771183"/>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15703279"/>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48837671"/>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05192334"/>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13926186"/>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03764514"/>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457533113"/>
      </p:ext>
    </p:extLst>
  </p:cSld>
  <p:clrMapOvr>
    <a:masterClrMapping/>
  </p:clrMapOvr>
  <p:timing>
    <p:tnLst>
      <p:par>
        <p:cTn id="1" dur="indefinite" restart="never" nodeType="tmRoot"/>
      </p:par>
    </p:tnLst>
  </p:timing>
</p:sldLayout>
</file>

<file path=ppt/slideLayouts/slideLayout35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694734089"/>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34547233"/>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92513813"/>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94661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13077060"/>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58158125"/>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863258137"/>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535170478"/>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36137207"/>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54340274"/>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55727949"/>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581403755"/>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2664515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21997848"/>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193040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22230050"/>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55700100"/>
      </p:ext>
    </p:extLst>
  </p:cSld>
  <p:clrMapOvr>
    <a:masterClrMapping/>
  </p:clrMapOvr>
  <p:timing>
    <p:tnLst>
      <p:par>
        <p:cTn id="1" dur="indefinite" restart="never" nodeType="tmRoot"/>
      </p:par>
    </p:tnLst>
  </p:timing>
</p:sldLayout>
</file>

<file path=ppt/slideLayouts/slideLayout371.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42475207"/>
      </p:ext>
    </p:extLst>
  </p:cSld>
  <p:clrMapOvr>
    <a:masterClrMapping/>
  </p:clrMapOvr>
</p:sldLayout>
</file>

<file path=ppt/slideLayouts/slideLayout37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38248573"/>
      </p:ext>
    </p:extLst>
  </p:cSld>
  <p:clrMapOvr>
    <a:masterClrMapping/>
  </p:clrMapOvr>
</p:sldLayout>
</file>

<file path=ppt/slideLayouts/slideLayout37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489160838"/>
      </p:ext>
    </p:extLst>
  </p:cSld>
  <p:clrMapOvr>
    <a:masterClrMapping/>
  </p:clrMapOvr>
</p:sldLayout>
</file>

<file path=ppt/slideLayouts/slideLayout37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4478261"/>
      </p:ext>
    </p:extLst>
  </p:cSld>
  <p:clrMapOvr>
    <a:masterClrMapping/>
  </p:clrMapOvr>
</p:sldLayout>
</file>

<file path=ppt/slideLayouts/slideLayout375.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49488079"/>
      </p:ext>
    </p:extLst>
  </p:cSld>
  <p:clrMapOvr>
    <a:masterClrMapping/>
  </p:clrMapOvr>
</p:sldLayout>
</file>

<file path=ppt/slideLayouts/slideLayout376.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006805988"/>
      </p:ext>
    </p:extLst>
  </p:cSld>
  <p:clrMapOvr>
    <a:masterClrMapping/>
  </p:clrMapOvr>
</p:sldLayout>
</file>

<file path=ppt/slideLayouts/slideLayout377.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3392244766"/>
      </p:ext>
    </p:extLst>
  </p:cSld>
  <p:clrMapOvr>
    <a:masterClrMapping/>
  </p:clrMapOvr>
</p:sldLayout>
</file>

<file path=ppt/slideLayouts/slideLayout378.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66246777"/>
      </p:ext>
    </p:extLst>
  </p:cSld>
  <p:clrMapOvr>
    <a:masterClrMapping/>
  </p:clrMapOvr>
</p:sldLayout>
</file>

<file path=ppt/slideLayouts/slideLayout379.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78810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267488283"/>
      </p:ext>
    </p:extLst>
  </p:cSld>
  <p:clrMapOvr>
    <a:masterClrMapping/>
  </p:clrMapOvr>
</p:sldLayout>
</file>

<file path=ppt/slideLayouts/slideLayout380.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73606044"/>
      </p:ext>
    </p:extLst>
  </p:cSld>
  <p:clrMapOvr>
    <a:masterClrMapping/>
  </p:clrMapOvr>
</p:sldLayout>
</file>

<file path=ppt/slideLayouts/slideLayout381.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42412735"/>
      </p:ext>
    </p:extLst>
  </p:cSld>
  <p:clrMapOvr>
    <a:masterClrMapping/>
  </p:clrMapOvr>
</p:sldLayout>
</file>

<file path=ppt/slideLayouts/slideLayout382.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65315910"/>
      </p:ext>
    </p:extLst>
  </p:cSld>
  <p:clrMapOvr>
    <a:masterClrMapping/>
  </p:clrMapOvr>
</p:sldLayout>
</file>

<file path=ppt/slideLayouts/slideLayout383.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228555519"/>
      </p:ext>
    </p:extLst>
  </p:cSld>
  <p:clrMapOvr>
    <a:masterClrMapping/>
  </p:clrMapOvr>
</p:sldLayout>
</file>

<file path=ppt/slideLayouts/slideLayout384.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32625382"/>
      </p:ext>
    </p:extLst>
  </p:cSld>
  <p:clrMapOvr>
    <a:masterClrMapping/>
  </p:clrMapOvr>
</p:sldLayout>
</file>

<file path=ppt/slideLayouts/slideLayout385.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627798937"/>
      </p:ext>
    </p:extLst>
  </p:cSld>
  <p:clrMapOvr>
    <a:masterClrMapping/>
  </p:clrMapOvr>
  <p:timing>
    <p:tnLst>
      <p:par>
        <p:cTn id="1" dur="indefinite" restart="never" nodeType="tmRoot"/>
      </p:par>
    </p:tnLst>
  </p:timing>
</p:sldLayout>
</file>

<file path=ppt/slideLayouts/slideLayout386.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150236883"/>
      </p:ext>
    </p:extLst>
  </p:cSld>
  <p:clrMapOvr>
    <a:masterClrMapping/>
  </p:clrMapOvr>
</p:sldLayout>
</file>

<file path=ppt/slideLayouts/slideLayout387.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78829831"/>
      </p:ext>
    </p:extLst>
  </p:cSld>
  <p:clrMapOvr>
    <a:masterClrMapping/>
  </p:clrMapOvr>
</p:sldLayout>
</file>

<file path=ppt/slideLayouts/slideLayout388.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0945715"/>
      </p:ext>
    </p:extLst>
  </p:cSld>
  <p:clrMapOvr>
    <a:masterClrMapping/>
  </p:clrMapOvr>
</p:sldLayout>
</file>

<file path=ppt/slideLayouts/slideLayout389.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591358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078857207"/>
      </p:ext>
    </p:extLst>
  </p:cSld>
  <p:clrMapOvr>
    <a:masterClrMapping/>
  </p:clrMapOvr>
</p:sldLayout>
</file>

<file path=ppt/slideLayouts/slideLayout390.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43604341"/>
      </p:ext>
    </p:extLst>
  </p:cSld>
  <p:clrMapOvr>
    <a:masterClrMapping/>
  </p:clrMapOvr>
</p:sldLayout>
</file>

<file path=ppt/slideLayouts/slideLayout391.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622000158"/>
      </p:ext>
    </p:extLst>
  </p:cSld>
  <p:clrMapOvr>
    <a:masterClrMapping/>
  </p:clrMapOvr>
</p:sldLayout>
</file>

<file path=ppt/slideLayouts/slideLayout392.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911158736"/>
      </p:ext>
    </p:extLst>
  </p:cSld>
  <p:clrMapOvr>
    <a:masterClrMapping/>
  </p:clrMapOvr>
</p:sldLayout>
</file>

<file path=ppt/slideLayouts/slideLayout393.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24630492"/>
      </p:ext>
    </p:extLst>
  </p:cSld>
  <p:clrMapOvr>
    <a:masterClrMapping/>
  </p:clrMapOvr>
</p:sldLayout>
</file>

<file path=ppt/slideLayouts/slideLayout39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25826889"/>
      </p:ext>
    </p:extLst>
  </p:cSld>
  <p:clrMapOvr>
    <a:masterClrMapping/>
  </p:clrMapOvr>
</p:sldLayout>
</file>

<file path=ppt/slideLayouts/slideLayout395.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60654414"/>
      </p:ext>
    </p:extLst>
  </p:cSld>
  <p:clrMapOvr>
    <a:masterClrMapping/>
  </p:clrMapOvr>
</p:sldLayout>
</file>

<file path=ppt/slideLayouts/slideLayout396.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83248304"/>
      </p:ext>
    </p:extLst>
  </p:cSld>
  <p:clrMapOvr>
    <a:masterClrMapping/>
  </p:clrMapOvr>
</p:sldLayout>
</file>

<file path=ppt/slideLayouts/slideLayout39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89325221"/>
      </p:ext>
    </p:extLst>
  </p:cSld>
  <p:clrMapOvr>
    <a:masterClrMapping/>
  </p:clrMapOvr>
</p:sldLayout>
</file>

<file path=ppt/slideLayouts/slideLayout39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72632413"/>
      </p:ext>
    </p:extLst>
  </p:cSld>
  <p:clrMapOvr>
    <a:masterClrMapping/>
  </p:clrMapOvr>
</p:sldLayout>
</file>

<file path=ppt/slideLayouts/slideLayout399.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95008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t>Lower oil prices and the energy outlook                                                  May 2015</a:t>
            </a:r>
            <a:endParaRPr lang="en-US" dirty="0"/>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pPr>
                <a:defRPr/>
              </a:pPr>
              <a:t>‹#›</a:t>
            </a:fld>
            <a:endParaRPr lang="en-US" dirty="0"/>
          </a:p>
        </p:txBody>
      </p:sp>
    </p:spTree>
    <p:extLst>
      <p:ext uri="{BB962C8B-B14F-4D97-AF65-F5344CB8AC3E}">
        <p14:creationId xmlns:p14="http://schemas.microsoft.com/office/powerpoint/2010/main" val="42349452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180627992"/>
      </p:ext>
    </p:extLst>
  </p:cSld>
  <p:clrMapOvr>
    <a:masterClrMapping/>
  </p:clrMapOvr>
</p:sldLayout>
</file>

<file path=ppt/slideLayouts/slideLayout400.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12649665"/>
      </p:ext>
    </p:extLst>
  </p:cSld>
  <p:clrMapOvr>
    <a:masterClrMapping/>
  </p:clrMapOvr>
  <p:timing>
    <p:tnLst>
      <p:par>
        <p:cTn id="1" dur="indefinite" restart="never" nodeType="tmRoot"/>
      </p:par>
    </p:tnLst>
  </p:timing>
</p:sldLayout>
</file>

<file path=ppt/slideLayouts/slideLayout401.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227448418"/>
      </p:ext>
    </p:extLst>
  </p:cSld>
  <p:clrMapOvr>
    <a:masterClrMapping/>
  </p:clrMapOvr>
</p:sldLayout>
</file>

<file path=ppt/slideLayouts/slideLayout402.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104470560"/>
      </p:ext>
    </p:extLst>
  </p:cSld>
  <p:clrMapOvr>
    <a:masterClrMapping/>
  </p:clrMapOvr>
</p:sldLayout>
</file>

<file path=ppt/slideLayouts/slideLayout403.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27984127"/>
      </p:ext>
    </p:extLst>
  </p:cSld>
  <p:clrMapOvr>
    <a:masterClrMapping/>
  </p:clrMapOvr>
</p:sldLayout>
</file>

<file path=ppt/slideLayouts/slideLayout404.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6505755"/>
      </p:ext>
    </p:extLst>
  </p:cSld>
  <p:clrMapOvr>
    <a:masterClrMapping/>
  </p:clrMapOvr>
</p:sldLayout>
</file>

<file path=ppt/slideLayouts/slideLayout40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096822457"/>
      </p:ext>
    </p:extLst>
  </p:cSld>
  <p:clrMapOvr>
    <a:masterClrMapping/>
  </p:clrMapOvr>
</p:sldLayout>
</file>

<file path=ppt/slideLayouts/slideLayout40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155948386"/>
      </p:ext>
    </p:extLst>
  </p:cSld>
  <p:clrMapOvr>
    <a:masterClrMapping/>
  </p:clrMapOvr>
</p:sldLayout>
</file>

<file path=ppt/slideLayouts/slideLayout40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582853548"/>
      </p:ext>
    </p:extLst>
  </p:cSld>
  <p:clrMapOvr>
    <a:masterClrMapping/>
  </p:clrMapOvr>
</p:sldLayout>
</file>

<file path=ppt/slideLayouts/slideLayout40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89730725"/>
      </p:ext>
    </p:extLst>
  </p:cSld>
  <p:clrMapOvr>
    <a:masterClrMapping/>
  </p:clrMapOvr>
</p:sldLayout>
</file>

<file path=ppt/slideLayouts/slideLayout409.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4759259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71524908"/>
      </p:ext>
    </p:extLst>
  </p:cSld>
  <p:clrMapOvr>
    <a:masterClrMapping/>
  </p:clrMapOvr>
</p:sldLayout>
</file>

<file path=ppt/slideLayouts/slideLayout410.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65268915"/>
      </p:ext>
    </p:extLst>
  </p:cSld>
  <p:clrMapOvr>
    <a:masterClrMapping/>
  </p:clrMapOvr>
</p:sldLayout>
</file>

<file path=ppt/slideLayouts/slideLayout41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89567070"/>
      </p:ext>
    </p:extLst>
  </p:cSld>
  <p:clrMapOvr>
    <a:masterClrMapping/>
  </p:clrMapOvr>
</p:sldLayout>
</file>

<file path=ppt/slideLayouts/slideLayout41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11427686"/>
      </p:ext>
    </p:extLst>
  </p:cSld>
  <p:clrMapOvr>
    <a:masterClrMapping/>
  </p:clrMapOvr>
</p:sldLayout>
</file>

<file path=ppt/slideLayouts/slideLayout413.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55838769"/>
      </p:ext>
    </p:extLst>
  </p:cSld>
  <p:clrMapOvr>
    <a:masterClrMapping/>
  </p:clrMapOvr>
</p:sldLayout>
</file>

<file path=ppt/slideLayouts/slideLayout414.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731298012"/>
      </p:ext>
    </p:extLst>
  </p:cSld>
  <p:clrMapOvr>
    <a:masterClrMapping/>
  </p:clrMapOvr>
  <p:timing>
    <p:tnLst>
      <p:par>
        <p:cTn id="1" dur="indefinite" restart="never" nodeType="tmRoot"/>
      </p:par>
    </p:tnLst>
  </p:timing>
</p:sldLayout>
</file>

<file path=ppt/slideLayouts/slideLayout415.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62254394"/>
      </p:ext>
    </p:extLst>
  </p:cSld>
  <p:clrMapOvr>
    <a:masterClrMapping/>
  </p:clrMapOvr>
</p:sldLayout>
</file>

<file path=ppt/slideLayouts/slideLayout416.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7999949"/>
      </p:ext>
    </p:extLst>
  </p:cSld>
  <p:clrMapOvr>
    <a:masterClrMapping/>
  </p:clrMapOvr>
</p:sldLayout>
</file>

<file path=ppt/slideLayouts/slideLayout41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004614517"/>
      </p:ext>
    </p:extLst>
  </p:cSld>
  <p:clrMapOvr>
    <a:masterClrMapping/>
  </p:clrMapOvr>
</p:sldLayout>
</file>

<file path=ppt/slideLayouts/slideLayout418.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9550069"/>
      </p:ext>
    </p:extLst>
  </p:cSld>
  <p:clrMapOvr>
    <a:masterClrMapping/>
  </p:clrMapOvr>
</p:sldLayout>
</file>

<file path=ppt/slideLayouts/slideLayout419.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455075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88028277"/>
      </p:ext>
    </p:extLst>
  </p:cSld>
  <p:clrMapOvr>
    <a:masterClrMapping/>
  </p:clrMapOvr>
</p:sldLayout>
</file>

<file path=ppt/slideLayouts/slideLayout420.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572776063"/>
      </p:ext>
    </p:extLst>
  </p:cSld>
  <p:clrMapOvr>
    <a:masterClrMapping/>
  </p:clrMapOvr>
</p:sldLayout>
</file>

<file path=ppt/slideLayouts/slideLayout421.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43931174"/>
      </p:ext>
    </p:extLst>
  </p:cSld>
  <p:clrMapOvr>
    <a:masterClrMapping/>
  </p:clrMapOvr>
</p:sldLayout>
</file>

<file path=ppt/slideLayouts/slideLayout422.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56467147"/>
      </p:ext>
    </p:extLst>
  </p:cSld>
  <p:clrMapOvr>
    <a:masterClrMapping/>
  </p:clrMapOvr>
</p:sldLayout>
</file>

<file path=ppt/slideLayouts/slideLayout423.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091143166"/>
      </p:ext>
    </p:extLst>
  </p:cSld>
  <p:clrMapOvr>
    <a:masterClrMapping/>
  </p:clrMapOvr>
</p:sldLayout>
</file>

<file path=ppt/slideLayouts/slideLayout424.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1352316"/>
      </p:ext>
    </p:extLst>
  </p:cSld>
  <p:clrMapOvr>
    <a:masterClrMapping/>
  </p:clrMapOvr>
</p:sldLayout>
</file>

<file path=ppt/slideLayouts/slideLayout425.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10575793"/>
      </p:ext>
    </p:extLst>
  </p:cSld>
  <p:clrMapOvr>
    <a:masterClrMapping/>
  </p:clrMapOvr>
</p:sldLayout>
</file>

<file path=ppt/slideLayouts/slideLayout42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91271508"/>
      </p:ext>
    </p:extLst>
  </p:cSld>
  <p:clrMapOvr>
    <a:masterClrMapping/>
  </p:clrMapOvr>
</p:sldLayout>
</file>

<file path=ppt/slideLayouts/slideLayout427.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31875219"/>
      </p:ext>
    </p:extLst>
  </p:cSld>
  <p:clrMapOvr>
    <a:masterClrMapping/>
  </p:clrMapOvr>
</p:sldLayout>
</file>

<file path=ppt/slideLayouts/slideLayout428.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36425946"/>
      </p:ext>
    </p:extLst>
  </p:cSld>
  <p:clrMapOvr>
    <a:masterClrMapping/>
  </p:clrMapOvr>
</p:sldLayout>
</file>

<file path=ppt/slideLayouts/slideLayout429.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68418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1616485"/>
      </p:ext>
    </p:extLst>
  </p:cSld>
  <p:clrMapOvr>
    <a:masterClrMapping/>
  </p:clrMapOvr>
</p:sldLayout>
</file>

<file path=ppt/slideLayouts/slideLayout430.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248459771"/>
      </p:ext>
    </p:extLst>
  </p:cSld>
  <p:clrMapOvr>
    <a:masterClrMapping/>
  </p:clrMapOvr>
</p:sldLayout>
</file>

<file path=ppt/slideLayouts/slideLayout431.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78682833"/>
      </p:ext>
    </p:extLst>
  </p:cSld>
  <p:clrMapOvr>
    <a:masterClrMapping/>
  </p:clrMapOvr>
</p:sldLayout>
</file>

<file path=ppt/slideLayouts/slideLayout432.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0525582"/>
      </p:ext>
    </p:extLst>
  </p:cSld>
  <p:clrMapOvr>
    <a:masterClrMapping/>
  </p:clrMapOvr>
</p:sldLayout>
</file>

<file path=ppt/slideLayouts/slideLayout43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499306020"/>
      </p:ext>
    </p:extLst>
  </p:cSld>
  <p:clrMapOvr>
    <a:masterClrMapping/>
  </p:clrMapOvr>
</p:sldLayout>
</file>

<file path=ppt/slideLayouts/slideLayout43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609339797"/>
      </p:ext>
    </p:extLst>
  </p:cSld>
  <p:clrMapOvr>
    <a:masterClrMapping/>
  </p:clrMapOvr>
</p:sldLayout>
</file>

<file path=ppt/slideLayouts/slideLayout43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809623996"/>
      </p:ext>
    </p:extLst>
  </p:cSld>
  <p:clrMapOvr>
    <a:masterClrMapping/>
  </p:clrMapOvr>
</p:sldLayout>
</file>

<file path=ppt/slideLayouts/slideLayout43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3753167"/>
      </p:ext>
    </p:extLst>
  </p:cSld>
  <p:clrMapOvr>
    <a:masterClrMapping/>
  </p:clrMapOvr>
</p:sldLayout>
</file>

<file path=ppt/slideLayouts/slideLayout43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38848987"/>
      </p:ext>
    </p:extLst>
  </p:cSld>
  <p:clrMapOvr>
    <a:masterClrMapping/>
  </p:clrMapOvr>
</p:sldLayout>
</file>

<file path=ppt/slideLayouts/slideLayout43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55005774"/>
      </p:ext>
    </p:extLst>
  </p:cSld>
  <p:clrMapOvr>
    <a:masterClrMapping/>
  </p:clrMapOvr>
</p:sldLayout>
</file>

<file path=ppt/slideLayouts/slideLayout43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9690046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72967224"/>
      </p:ext>
    </p:extLst>
  </p:cSld>
  <p:clrMapOvr>
    <a:masterClrMapping/>
  </p:clrMapOvr>
</p:sldLayout>
</file>

<file path=ppt/slideLayouts/slideLayout44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296947608"/>
      </p:ext>
    </p:extLst>
  </p:cSld>
  <p:clrMapOvr>
    <a:masterClrMapping/>
  </p:clrMapOvr>
</p:sldLayout>
</file>

<file path=ppt/slideLayouts/slideLayout44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99337442"/>
      </p:ext>
    </p:extLst>
  </p:cSld>
  <p:clrMapOvr>
    <a:masterClrMapping/>
  </p:clrMapOvr>
</p:sldLayout>
</file>

<file path=ppt/slideLayouts/slideLayout44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69013945"/>
      </p:ext>
    </p:extLst>
  </p:cSld>
  <p:clrMapOvr>
    <a:masterClrMapping/>
  </p:clrMapOvr>
  <p:timing>
    <p:tnLst>
      <p:par>
        <p:cTn id="1" dur="indefinite" restart="never" nodeType="tmRoot"/>
      </p:par>
    </p:tnLst>
  </p:timing>
</p:sldLayout>
</file>

<file path=ppt/slideLayouts/slideLayout443.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38409440"/>
      </p:ext>
    </p:extLst>
  </p:cSld>
  <p:clrMapOvr>
    <a:masterClrMapping/>
  </p:clrMapOvr>
</p:sldLayout>
</file>

<file path=ppt/slideLayouts/slideLayout444.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157617481"/>
      </p:ext>
    </p:extLst>
  </p:cSld>
  <p:clrMapOvr>
    <a:masterClrMapping/>
  </p:clrMapOvr>
</p:sldLayout>
</file>

<file path=ppt/slideLayouts/slideLayout44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81154088"/>
      </p:ext>
    </p:extLst>
  </p:cSld>
  <p:clrMapOvr>
    <a:masterClrMapping/>
  </p:clrMapOvr>
</p:sldLayout>
</file>

<file path=ppt/slideLayouts/slideLayout44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534592241"/>
      </p:ext>
    </p:extLst>
  </p:cSld>
  <p:clrMapOvr>
    <a:masterClrMapping/>
  </p:clrMapOvr>
</p:sldLayout>
</file>

<file path=ppt/slideLayouts/slideLayout447.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50826967"/>
      </p:ext>
    </p:extLst>
  </p:cSld>
  <p:clrMapOvr>
    <a:masterClrMapping/>
  </p:clrMapOvr>
</p:sldLayout>
</file>

<file path=ppt/slideLayouts/slideLayout44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1557038654"/>
      </p:ext>
    </p:extLst>
  </p:cSld>
  <p:clrMapOvr>
    <a:masterClrMapping/>
  </p:clrMapOvr>
</p:sldLayout>
</file>

<file path=ppt/slideLayouts/slideLayout44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998927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071160250"/>
      </p:ext>
    </p:extLst>
  </p:cSld>
  <p:clrMapOvr>
    <a:masterClrMapping/>
  </p:clrMapOvr>
</p:sldLayout>
</file>

<file path=ppt/slideLayouts/slideLayout45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14163501"/>
      </p:ext>
    </p:extLst>
  </p:cSld>
  <p:clrMapOvr>
    <a:masterClrMapping/>
  </p:clrMapOvr>
</p:sldLayout>
</file>

<file path=ppt/slideLayouts/slideLayout45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93296141"/>
      </p:ext>
    </p:extLst>
  </p:cSld>
  <p:clrMapOvr>
    <a:masterClrMapping/>
  </p:clrMapOvr>
</p:sldLayout>
</file>

<file path=ppt/slideLayouts/slideLayout452.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29902661"/>
      </p:ext>
    </p:extLst>
  </p:cSld>
  <p:clrMapOvr>
    <a:masterClrMapping/>
  </p:clrMapOvr>
</p:sldLayout>
</file>

<file path=ppt/slideLayouts/slideLayout453.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705497475"/>
      </p:ext>
    </p:extLst>
  </p:cSld>
  <p:clrMapOvr>
    <a:masterClrMapping/>
  </p:clrMapOvr>
</p:sldLayout>
</file>

<file path=ppt/slideLayouts/slideLayout45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942333185"/>
      </p:ext>
    </p:extLst>
  </p:cSld>
  <p:clrMapOvr>
    <a:masterClrMapping/>
  </p:clrMapOvr>
</p:sldLayout>
</file>

<file path=ppt/slideLayouts/slideLayout45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775164645"/>
      </p:ext>
    </p:extLst>
  </p:cSld>
  <p:clrMapOvr>
    <a:masterClrMapping/>
  </p:clrMapOvr>
</p:sldLayout>
</file>

<file path=ppt/slideLayouts/slideLayout45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90684380"/>
      </p:ext>
    </p:extLst>
  </p:cSld>
  <p:clrMapOvr>
    <a:masterClrMapping/>
  </p:clrMapOvr>
</p:sldLayout>
</file>

<file path=ppt/slideLayouts/slideLayout45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1"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033633490"/>
      </p:ext>
    </p:extLst>
  </p:cSld>
  <p:clrMapOvr>
    <a:masterClrMapping/>
  </p:clrMapOvr>
  <p:timing>
    <p:tnLst>
      <p:par>
        <p:cTn id="1" dur="indefinite" restart="never" nodeType="tmRoot"/>
      </p:par>
    </p:tnLst>
  </p:timing>
</p:sldLayout>
</file>

<file path=ppt/slideLayouts/slideLayout458.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chart</a:t>
            </a:r>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0"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278307184"/>
      </p:ext>
    </p:extLst>
  </p:cSld>
  <p:clrMapOvr>
    <a:masterClrMapping/>
  </p:clrMapOvr>
</p:sldLayout>
</file>

<file path=ppt/slideLayouts/slideLayout459.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dirty="0" smtClean="0"/>
              <a:t>Click icon to add picture</a:t>
            </a:r>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15647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3913729876"/>
      </p:ext>
    </p:extLst>
  </p:cSld>
  <p:clrMapOvr>
    <a:masterClrMapping/>
  </p:clrMapOvr>
</p:sldLayout>
</file>

<file path=ppt/slideLayouts/slideLayout46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4816437"/>
      </p:ext>
    </p:extLst>
  </p:cSld>
  <p:clrMapOvr>
    <a:masterClrMapping/>
  </p:clrMapOvr>
</p:sldLayout>
</file>

<file path=ppt/slideLayouts/slideLayout46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49510"/>
      </p:ext>
    </p:extLst>
  </p:cSld>
  <p:clrMapOvr>
    <a:masterClrMapping/>
  </p:clrMapOvr>
</p:sldLayout>
</file>

<file path=ppt/slideLayouts/slideLayout46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668433082"/>
      </p:ext>
    </p:extLst>
  </p:cSld>
  <p:clrMapOvr>
    <a:masterClrMapping/>
  </p:clrMapOvr>
</p:sldLayout>
</file>

<file path=ppt/slideLayouts/slideLayout46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2772073752"/>
      </p:ext>
    </p:extLst>
  </p:cSld>
  <p:clrMapOvr>
    <a:masterClrMapping/>
  </p:clrMapOvr>
</p:sldLayout>
</file>

<file path=ppt/slideLayouts/slideLayout46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785718561"/>
      </p:ext>
    </p:extLst>
  </p:cSld>
  <p:clrMapOvr>
    <a:masterClrMapping/>
  </p:clrMapOvr>
</p:sldLayout>
</file>

<file path=ppt/slideLayouts/slideLayout46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86014788"/>
      </p:ext>
    </p:extLst>
  </p:cSld>
  <p:clrMapOvr>
    <a:masterClrMapping/>
  </p:clrMapOvr>
</p:sldLayout>
</file>

<file path=ppt/slideLayouts/slideLayout466.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531057790"/>
      </p:ext>
    </p:extLst>
  </p:cSld>
  <p:clrMapOvr>
    <a:masterClrMapping/>
  </p:clrMapOvr>
</p:sldLayout>
</file>

<file path=ppt/slideLayouts/slideLayout467.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24377181"/>
      </p:ext>
    </p:extLst>
  </p:cSld>
  <p:clrMapOvr>
    <a:masterClrMapping/>
  </p:clrMapOvr>
</p:sldLayout>
</file>

<file path=ppt/slideLayouts/slideLayout46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4265218046"/>
      </p:ext>
    </p:extLst>
  </p:cSld>
  <p:clrMapOvr>
    <a:masterClrMapping/>
  </p:clrMapOvr>
</p:sldLayout>
</file>

<file path=ppt/slideLayouts/slideLayout46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4831086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26972551"/>
      </p:ext>
    </p:extLst>
  </p:cSld>
  <p:clrMapOvr>
    <a:masterClrMapping/>
  </p:clrMapOvr>
</p:sldLayout>
</file>

<file path=ppt/slideLayouts/slideLayout470.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2508117973"/>
      </p:ext>
    </p:extLst>
  </p:cSld>
  <p:clrMapOvr>
    <a:masterClrMapping/>
  </p:clrMapOvr>
</p:sldLayout>
</file>

<file path=ppt/slideLayouts/slideLayout471.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860537098"/>
      </p:ext>
    </p:extLst>
  </p:cSld>
  <p:clrMapOvr>
    <a:masterClrMapping/>
  </p:clrMapOvr>
</p:sldLayout>
</file>

<file path=ppt/slideLayouts/slideLayout472.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709648777"/>
      </p:ext>
    </p:extLst>
  </p:cSld>
  <p:clrMapOvr>
    <a:masterClrMapping/>
  </p:clrMapOvr>
</p:sldLayout>
</file>

<file path=ppt/slideLayouts/slideLayout473.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77266525"/>
      </p:ext>
    </p:extLst>
  </p:cSld>
  <p:clrMapOvr>
    <a:masterClrMapping/>
  </p:clrMapOvr>
</p:sldLayout>
</file>

<file path=ppt/slideLayouts/slideLayout47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1564437893"/>
      </p:ext>
    </p:extLst>
  </p:cSld>
  <p:clrMapOvr>
    <a:masterClrMapping/>
  </p:clrMapOvr>
</p:sldLayout>
</file>

<file path=ppt/slideLayouts/slideLayout475.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521817711"/>
      </p:ext>
    </p:extLst>
  </p:cSld>
  <p:clrMapOvr>
    <a:masterClrMapping/>
  </p:clrMapOvr>
</p:sldLayout>
</file>

<file path=ppt/slideLayouts/slideLayout476.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826389724"/>
      </p:ext>
    </p:extLst>
  </p:cSld>
  <p:clrMapOvr>
    <a:masterClrMapping/>
  </p:clrMapOvr>
</p:sldLayout>
</file>

<file path=ppt/slideLayouts/slideLayout477.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648225455"/>
      </p:ext>
    </p:extLst>
  </p:cSld>
  <p:clrMapOvr>
    <a:masterClrMapping/>
  </p:clrMapOvr>
</p:sldLayout>
</file>

<file path=ppt/slideLayouts/slideLayout47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106722082"/>
      </p:ext>
    </p:extLst>
  </p:cSld>
  <p:clrMapOvr>
    <a:masterClrMapping/>
  </p:clrMapOvr>
</p:sldLayout>
</file>

<file path=ppt/slideLayouts/slideLayout47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74827160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1369972"/>
      </p:ext>
    </p:extLst>
  </p:cSld>
  <p:clrMapOvr>
    <a:masterClrMapping/>
  </p:clrMapOvr>
</p:sldLayout>
</file>

<file path=ppt/slideLayouts/slideLayout48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153271173"/>
      </p:ext>
    </p:extLst>
  </p:cSld>
  <p:clrMapOvr>
    <a:masterClrMapping/>
  </p:clrMapOvr>
</p:sldLayout>
</file>

<file path=ppt/slideLayouts/slideLayout48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46505981"/>
      </p:ext>
    </p:extLst>
  </p:cSld>
  <p:clrMapOvr>
    <a:masterClrMapping/>
  </p:clrMapOvr>
</p:sldLayout>
</file>

<file path=ppt/slideLayouts/slideLayout48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142361792"/>
      </p:ext>
    </p:extLst>
  </p:cSld>
  <p:clrMapOvr>
    <a:masterClrMapping/>
  </p:clrMapOvr>
</p:sldLayout>
</file>

<file path=ppt/slideLayouts/slideLayout48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1889173"/>
      </p:ext>
    </p:extLst>
  </p:cSld>
  <p:clrMapOvr>
    <a:masterClrMapping/>
  </p:clrMapOvr>
</p:sldLayout>
</file>

<file path=ppt/slideLayouts/slideLayout48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0038780"/>
      </p:ext>
    </p:extLst>
  </p:cSld>
  <p:clrMapOvr>
    <a:masterClrMapping/>
  </p:clrMapOvr>
</p:sldLayout>
</file>

<file path=ppt/slideLayouts/slideLayout4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2023142"/>
      </p:ext>
    </p:extLst>
  </p:cSld>
  <p:clrMapOvr>
    <a:masterClrMapping/>
  </p:clrMapOvr>
</p:sldLayout>
</file>

<file path=ppt/slideLayouts/slideLayout48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74922398"/>
      </p:ext>
    </p:extLst>
  </p:cSld>
  <p:clrMapOvr>
    <a:masterClrMapping/>
  </p:clrMapOvr>
</p:sldLayout>
</file>

<file path=ppt/slideLayouts/slideLayout48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393362246"/>
      </p:ext>
    </p:extLst>
  </p:cSld>
  <p:clrMapOvr>
    <a:masterClrMapping/>
  </p:clrMapOvr>
</p:sldLayout>
</file>

<file path=ppt/slideLayouts/slideLayout48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59178668"/>
      </p:ext>
    </p:extLst>
  </p:cSld>
  <p:clrMapOvr>
    <a:masterClrMapping/>
  </p:clrMapOvr>
</p:sldLayout>
</file>

<file path=ppt/slideLayouts/slideLayout48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8611644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286715889"/>
      </p:ext>
    </p:extLst>
  </p:cSld>
  <p:clrMapOvr>
    <a:masterClrMapping/>
  </p:clrMapOvr>
</p:sldLayout>
</file>

<file path=ppt/slideLayouts/slideLayout49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49209045"/>
      </p:ext>
    </p:extLst>
  </p:cSld>
  <p:clrMapOvr>
    <a:masterClrMapping/>
  </p:clrMapOvr>
</p:sldLayout>
</file>

<file path=ppt/slideLayouts/slideLayout49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766723591"/>
      </p:ext>
    </p:extLst>
  </p:cSld>
  <p:clrMapOvr>
    <a:masterClrMapping/>
  </p:clrMapOvr>
</p:sldLayout>
</file>

<file path=ppt/slideLayouts/slideLayout492.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95091846"/>
      </p:ext>
    </p:extLst>
  </p:cSld>
  <p:clrMapOvr>
    <a:masterClrMapping/>
  </p:clrMapOvr>
</p:sldLayout>
</file>

<file path=ppt/slideLayouts/slideLayout493.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928827904"/>
      </p:ext>
    </p:extLst>
  </p:cSld>
  <p:clrMapOvr>
    <a:masterClrMapping/>
  </p:clrMapOvr>
</p:sldLayout>
</file>

<file path=ppt/slideLayouts/slideLayout494.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6488461"/>
      </p:ext>
    </p:extLst>
  </p:cSld>
  <p:clrMapOvr>
    <a:masterClrMapping/>
  </p:clrMapOvr>
</p:sldLayout>
</file>

<file path=ppt/slideLayouts/slideLayout495.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5364380"/>
      </p:ext>
    </p:extLst>
  </p:cSld>
  <p:clrMapOvr>
    <a:masterClrMapping/>
  </p:clrMapOvr>
</p:sldLayout>
</file>

<file path=ppt/slideLayouts/slideLayout496.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681860541"/>
      </p:ext>
    </p:extLst>
  </p:cSld>
  <p:clrMapOvr>
    <a:masterClrMapping/>
  </p:clrMapOvr>
</p:sldLayout>
</file>

<file path=ppt/slideLayouts/slideLayout497.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00687765"/>
      </p:ext>
    </p:extLst>
  </p:cSld>
  <p:clrMapOvr>
    <a:masterClrMapping/>
  </p:clrMapOvr>
</p:sldLayout>
</file>

<file path=ppt/slideLayouts/slideLayout498.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0199446"/>
      </p:ext>
    </p:extLst>
  </p:cSld>
  <p:clrMapOvr>
    <a:masterClrMapping/>
  </p:clrMapOvr>
</p:sldLayout>
</file>

<file path=ppt/slideLayouts/slideLayout499.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80650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t>Lower oil prices and the energy outlook                                                  May 2015</a:t>
            </a:r>
            <a:endParaRPr lang="en-US" dirty="0"/>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pPr>
                <a:defRPr/>
              </a:pPr>
              <a:t>‹#›</a:t>
            </a:fld>
            <a:endParaRPr lang="en-US" dirty="0"/>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191345212"/>
      </p:ext>
    </p:extLst>
  </p:cSld>
  <p:clrMapOvr>
    <a:masterClrMapping/>
  </p:clrMapOvr>
</p:sldLayout>
</file>

<file path=ppt/slideLayouts/slideLayout500.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836168263"/>
      </p:ext>
    </p:extLst>
  </p:cSld>
  <p:clrMapOvr>
    <a:masterClrMapping/>
  </p:clrMapOvr>
</p:sldLayout>
</file>

<file path=ppt/slideLayouts/slideLayout501.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0972247"/>
      </p:ext>
    </p:extLst>
  </p:cSld>
  <p:clrMapOvr>
    <a:masterClrMapping/>
  </p:clrMapOvr>
</p:sldLayout>
</file>

<file path=ppt/slideLayouts/slideLayout50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43324502"/>
      </p:ext>
    </p:extLst>
  </p:cSld>
  <p:clrMapOvr>
    <a:masterClrMapping/>
  </p:clrMapOvr>
</p:sldLayout>
</file>

<file path=ppt/slideLayouts/slideLayout503.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10996382"/>
      </p:ext>
    </p:extLst>
  </p:cSld>
  <p:clrMapOvr>
    <a:masterClrMapping/>
  </p:clrMapOvr>
</p:sldLayout>
</file>

<file path=ppt/slideLayouts/slideLayout504.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685480110"/>
      </p:ext>
    </p:extLst>
  </p:cSld>
  <p:clrMapOvr>
    <a:masterClrMapping/>
  </p:clrMapOvr>
</p:sldLayout>
</file>

<file path=ppt/slideLayouts/slideLayout505.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79833317"/>
      </p:ext>
    </p:extLst>
  </p:cSld>
  <p:clrMapOvr>
    <a:masterClrMapping/>
  </p:clrMapOvr>
</p:sldLayout>
</file>

<file path=ppt/slideLayouts/slideLayout506.xml><?xml version="1.0" encoding="utf-8"?>
<p:sldLayout xmlns:a="http://schemas.openxmlformats.org/drawingml/2006/main" xmlns:r="http://schemas.openxmlformats.org/officeDocument/2006/relationships" xmlns:p="http://schemas.openxmlformats.org/presentationml/2006/main" userDrawn="1">
  <p:cSld name="title and 2 columns">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4" name="Content Placeholder 13"/>
          <p:cNvSpPr>
            <a:spLocks noGrp="1"/>
          </p:cNvSpPr>
          <p:nvPr>
            <p:ph sz="quarter" idx="13"/>
          </p:nvPr>
        </p:nvSpPr>
        <p:spPr>
          <a:xfrm>
            <a:off x="4657725" y="1314450"/>
            <a:ext cx="4023360" cy="4590288"/>
          </a:xfrm>
          <a:prstGeom prst="rect">
            <a:avLst/>
          </a:prstGeom>
        </p:spPr>
        <p:txBody>
          <a:bodyPr/>
          <a:lstStyle>
            <a:lvl1pPr>
              <a:spcAft>
                <a:spcPts val="600"/>
              </a:spcAft>
              <a:defRPr sz="2200" i="0">
                <a:latin typeface="+mn-lt"/>
              </a:defRPr>
            </a:lvl1pPr>
            <a:lvl2pPr>
              <a:spcAft>
                <a:spcPts val="400"/>
              </a:spcAft>
              <a:defRPr sz="1600" i="0">
                <a:latin typeface="+mn-lt"/>
              </a:defRPr>
            </a:lvl2pPr>
            <a:lvl3pPr>
              <a:spcAft>
                <a:spcPts val="400"/>
              </a:spcAft>
              <a:defRPr sz="1600" i="0">
                <a:latin typeface="+mn-lt"/>
              </a:defRPr>
            </a:lvl3pPr>
            <a:lvl4pPr>
              <a:spcAft>
                <a:spcPts val="400"/>
              </a:spcAft>
              <a:defRPr sz="1600" i="0">
                <a:latin typeface="+mn-lt"/>
              </a:defRPr>
            </a:lvl4pPr>
            <a:lvl5pPr>
              <a:spcAft>
                <a:spcPts val="400"/>
              </a:spcAft>
              <a:buFont typeface="Arial" pitchFamily="34" charset="0"/>
              <a:buChar char="•"/>
              <a:defRPr sz="1600" i="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6" name="Content Placeholder 15"/>
          <p:cNvSpPr>
            <a:spLocks noGrp="1"/>
          </p:cNvSpPr>
          <p:nvPr>
            <p:ph sz="quarter" idx="14"/>
          </p:nvPr>
        </p:nvSpPr>
        <p:spPr>
          <a:xfrm>
            <a:off x="638174" y="1314450"/>
            <a:ext cx="4023360" cy="4590288"/>
          </a:xfrm>
          <a:prstGeom prst="rect">
            <a:avLst/>
          </a:prstGeom>
        </p:spPr>
        <p:txBody>
          <a:bodyPr/>
          <a:lstStyle>
            <a:lvl1pPr marL="342900" indent="-342900" algn="l" rtl="0" eaLnBrk="1" fontAlgn="base" hangingPunct="1">
              <a:spcBef>
                <a:spcPct val="20000"/>
              </a:spcBef>
              <a:spcAft>
                <a:spcPts val="600"/>
              </a:spcAft>
              <a:buChar char="•"/>
              <a:defRPr lang="en-US" sz="2200" i="0" dirty="0" smtClean="0">
                <a:solidFill>
                  <a:srgbClr val="333333"/>
                </a:solidFill>
                <a:latin typeface="+mn-lt"/>
                <a:ea typeface="+mn-ea"/>
                <a:cs typeface="Times New Roman"/>
              </a:defRPr>
            </a:lvl1pPr>
            <a:lvl2pPr algn="l" rtl="0" eaLnBrk="1" fontAlgn="base" hangingPunct="1">
              <a:spcBef>
                <a:spcPct val="20000"/>
              </a:spcBef>
              <a:spcAft>
                <a:spcPts val="400"/>
              </a:spcAft>
              <a:defRPr lang="en-US" sz="1600" i="0" dirty="0" smtClean="0">
                <a:solidFill>
                  <a:srgbClr val="333333"/>
                </a:solidFill>
                <a:latin typeface="+mn-lt"/>
                <a:ea typeface="+mn-ea"/>
                <a:cs typeface="Times New Roman"/>
              </a:defRPr>
            </a:lvl2pPr>
            <a:lvl3pPr algn="l" rtl="0" eaLnBrk="1" fontAlgn="base" hangingPunct="1">
              <a:spcBef>
                <a:spcPct val="20000"/>
              </a:spcBef>
              <a:spcAft>
                <a:spcPts val="400"/>
              </a:spcAft>
              <a:defRPr lang="en-US" sz="1600" i="0" dirty="0" smtClean="0">
                <a:solidFill>
                  <a:srgbClr val="333333"/>
                </a:solidFill>
                <a:latin typeface="+mn-lt"/>
                <a:ea typeface="+mn-ea"/>
                <a:cs typeface="Times New Roman"/>
              </a:defRPr>
            </a:lvl3pPr>
            <a:lvl4pPr algn="l" rtl="0" eaLnBrk="1" fontAlgn="base" hangingPunct="1">
              <a:spcBef>
                <a:spcPct val="20000"/>
              </a:spcBef>
              <a:spcAft>
                <a:spcPts val="400"/>
              </a:spcAft>
              <a:defRPr lang="en-US" sz="1600" i="0" dirty="0" smtClean="0">
                <a:solidFill>
                  <a:srgbClr val="333333"/>
                </a:solidFill>
                <a:latin typeface="+mn-lt"/>
                <a:ea typeface="+mn-ea"/>
                <a:cs typeface="Times New Roman"/>
              </a:defRPr>
            </a:lvl4pPr>
            <a:lvl5pPr algn="l" rtl="0" eaLnBrk="1" fontAlgn="base" hangingPunct="1">
              <a:spcBef>
                <a:spcPct val="20000"/>
              </a:spcBef>
              <a:spcAft>
                <a:spcPts val="400"/>
              </a:spcAft>
              <a:buFont typeface="Arial" pitchFamily="34" charset="0"/>
              <a:buChar char="•"/>
              <a:defRPr lang="en-US" sz="1600" i="0" dirty="0" smtClean="0">
                <a:solidFill>
                  <a:srgbClr val="333333"/>
                </a:solidFill>
                <a:latin typeface="+mn-lt"/>
                <a:ea typeface="+mn-ea"/>
                <a:cs typeface="Times New Roman"/>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411482319"/>
      </p:ext>
    </p:extLst>
  </p:cSld>
  <p:clrMapOvr>
    <a:masterClrMapping/>
  </p:clrMapOvr>
</p:sldLayout>
</file>

<file path=ppt/slideLayouts/slideLayout507.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274437566"/>
      </p:ext>
    </p:extLst>
  </p:cSld>
  <p:clrMapOvr>
    <a:masterClrMapping/>
  </p:clrMapOvr>
</p:sldLayout>
</file>

<file path=ppt/slideLayouts/slideLayout508.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58538458"/>
      </p:ext>
    </p:extLst>
  </p:cSld>
  <p:clrMapOvr>
    <a:masterClrMapping/>
  </p:clrMapOvr>
</p:sldLayout>
</file>

<file path=ppt/slideLayouts/slideLayout509.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201333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18037034"/>
      </p:ext>
    </p:extLst>
  </p:cSld>
  <p:clrMapOvr>
    <a:masterClrMapping/>
  </p:clrMapOvr>
</p:sldLayout>
</file>

<file path=ppt/slideLayouts/slideLayout510.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9776684"/>
      </p:ext>
    </p:extLst>
  </p:cSld>
  <p:clrMapOvr>
    <a:masterClrMapping/>
  </p:clrMapOvr>
</p:sldLayout>
</file>

<file path=ppt/slideLayouts/slideLayout511.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66405318"/>
      </p:ext>
    </p:extLst>
  </p:cSld>
  <p:clrMapOvr>
    <a:masterClrMapping/>
  </p:clrMapOvr>
</p:sldLayout>
</file>

<file path=ppt/slideLayouts/slideLayout512.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086412383"/>
      </p:ext>
    </p:extLst>
  </p:cSld>
  <p:clrMapOvr>
    <a:masterClrMapping/>
  </p:clrMapOvr>
</p:sldLayout>
</file>

<file path=ppt/slideLayouts/slideLayout513.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2975492810"/>
      </p:ext>
    </p:extLst>
  </p:cSld>
  <p:clrMapOvr>
    <a:masterClrMapping/>
  </p:clrMapOvr>
</p:sldLayout>
</file>

<file path=ppt/slideLayouts/slideLayout514.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2691561777"/>
      </p:ext>
    </p:extLst>
  </p:cSld>
  <p:clrMapOvr>
    <a:masterClrMapping/>
  </p:clrMapOvr>
</p:sldLayout>
</file>

<file path=ppt/slideLayouts/slideLayout515.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747571665"/>
      </p:ext>
    </p:extLst>
  </p:cSld>
  <p:clrMapOvr>
    <a:masterClrMapping/>
  </p:clrMapOvr>
</p:sldLayout>
</file>

<file path=ppt/slideLayouts/slideLayout516.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3681204088"/>
      </p:ext>
    </p:extLst>
  </p:cSld>
  <p:clrMapOvr>
    <a:masterClrMapping/>
  </p:clrMapOvr>
</p:sldLayout>
</file>

<file path=ppt/slideLayouts/slideLayout517.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071633569"/>
      </p:ext>
    </p:extLst>
  </p:cSld>
  <p:clrMapOvr>
    <a:masterClrMapping/>
  </p:clrMapOvr>
</p:sldLayout>
</file>

<file path=ppt/slideLayouts/slideLayout518.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3518546458"/>
      </p:ext>
    </p:extLst>
  </p:cSld>
  <p:clrMapOvr>
    <a:masterClrMapping/>
  </p:clrMapOvr>
</p:sldLayout>
</file>

<file path=ppt/slideLayouts/slideLayout519.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Tree>
    <p:extLst>
      <p:ext uri="{BB962C8B-B14F-4D97-AF65-F5344CB8AC3E}">
        <p14:creationId xmlns:p14="http://schemas.microsoft.com/office/powerpoint/2010/main" val="3523272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94079990"/>
      </p:ext>
    </p:extLst>
  </p:cSld>
  <p:clrMapOvr>
    <a:masterClrMapping/>
  </p:clrMapOvr>
</p:sldLayout>
</file>

<file path=ppt/slideLayouts/slideLayout520.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2823981"/>
      </p:ext>
    </p:extLst>
  </p:cSld>
  <p:clrMapOvr>
    <a:masterClrMapping/>
  </p:clrMapOvr>
</p:sldLayout>
</file>

<file path=ppt/slideLayouts/slideLayout521.xml><?xml version="1.0" encoding="utf-8"?>
<p:sldLayout xmlns:a="http://schemas.openxmlformats.org/drawingml/2006/main" xmlns:r="http://schemas.openxmlformats.org/officeDocument/2006/relationships" xmlns:p="http://schemas.openxmlformats.org/presentationml/2006/main">
  <p:cSld name="long 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2400" kern="1200" baseline="0">
                <a:solidFill>
                  <a:schemeClr val="accent1"/>
                </a:solidFill>
                <a:latin typeface="+mj-lt"/>
              </a:defRPr>
            </a:lvl1pPr>
          </a:lstStyle>
          <a:p>
            <a:r>
              <a:rPr lang="en-US" dirty="0" smtClean="0"/>
              <a:t>Click to edit Master title style. You can have up to three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solidFill>
                  <a:schemeClr val="tx1"/>
                </a:solidFill>
                <a:latin typeface="+mn-lt"/>
              </a:defRPr>
            </a:lvl1pPr>
            <a:lvl2pPr marL="690563" indent="-233363">
              <a:lnSpc>
                <a:spcPct val="100000"/>
              </a:lnSpc>
              <a:spcAft>
                <a:spcPts val="400"/>
              </a:spcAft>
              <a:defRPr sz="1600" i="0" kern="1200" baseline="0">
                <a:solidFill>
                  <a:schemeClr val="tx1"/>
                </a:solidFill>
                <a:latin typeface="+mn-lt"/>
              </a:defRPr>
            </a:lvl2pPr>
            <a:lvl3pPr marL="1084263" indent="-169863">
              <a:lnSpc>
                <a:spcPct val="100000"/>
              </a:lnSpc>
              <a:spcAft>
                <a:spcPts val="400"/>
              </a:spcAft>
              <a:defRPr sz="1600" i="0" kern="1200" baseline="0">
                <a:solidFill>
                  <a:schemeClr val="tx1"/>
                </a:solidFill>
                <a:latin typeface="+mn-lt"/>
              </a:defRPr>
            </a:lvl3pPr>
            <a:lvl4pPr marL="1604963" indent="-233363">
              <a:lnSpc>
                <a:spcPct val="100000"/>
              </a:lnSpc>
              <a:spcAft>
                <a:spcPts val="400"/>
              </a:spcAft>
              <a:defRPr sz="1600" i="0" kern="1200" baseline="0">
                <a:solidFill>
                  <a:schemeClr val="tx1"/>
                </a:solidFill>
                <a:latin typeface="+mn-lt"/>
              </a:defRPr>
            </a:lvl4pPr>
            <a:lvl5pPr marL="1998663" indent="-169863">
              <a:lnSpc>
                <a:spcPct val="100000"/>
              </a:lnSpc>
              <a:spcAft>
                <a:spcPts val="400"/>
              </a:spcAft>
              <a:buFont typeface="Arial" pitchFamily="34" charset="0"/>
              <a:buChar char="•"/>
              <a:defRPr sz="1600" i="0" kern="1200" baseline="0">
                <a:solidFill>
                  <a:schemeClr val="tx1"/>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949537602"/>
      </p:ext>
    </p:extLst>
  </p:cSld>
  <p:clrMapOvr>
    <a:masterClrMapping/>
  </p:clrMapOvr>
</p:sldLayout>
</file>

<file path=ppt/slideLayouts/slideLayout522.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fontAlgn="auto">
              <a:spcBef>
                <a:spcPts val="0"/>
              </a:spcBef>
              <a:spcAft>
                <a:spcPts val="0"/>
              </a:spcAft>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45771759"/>
      </p:ext>
    </p:extLst>
  </p:cSld>
  <p:clrMapOvr>
    <a:masterClrMapping/>
  </p:clrMapOvr>
</p:sldLayout>
</file>

<file path=ppt/slideLayouts/slideLayout52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88776835"/>
      </p:ext>
    </p:extLst>
  </p:cSld>
  <p:clrMapOvr>
    <a:masterClrMapping/>
  </p:clrMapOvr>
</p:sldLayout>
</file>

<file path=ppt/slideLayouts/slideLayout52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244146241"/>
      </p:ext>
    </p:extLst>
  </p:cSld>
  <p:clrMapOvr>
    <a:masterClrMapping/>
  </p:clrMapOvr>
</p:sldLayout>
</file>

<file path=ppt/slideLayouts/slideLayout52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493993175"/>
      </p:ext>
    </p:extLst>
  </p:cSld>
  <p:clrMapOvr>
    <a:masterClrMapping/>
  </p:clrMapOvr>
</p:sldLayout>
</file>

<file path=ppt/slideLayouts/slideLayout52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4020063"/>
      </p:ext>
    </p:extLst>
  </p:cSld>
  <p:clrMapOvr>
    <a:masterClrMapping/>
  </p:clrMapOvr>
</p:sldLayout>
</file>

<file path=ppt/slideLayouts/slideLayout52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4146204842"/>
      </p:ext>
    </p:extLst>
  </p:cSld>
  <p:clrMapOvr>
    <a:masterClrMapping/>
  </p:clrMapOvr>
</p:sldLayout>
</file>

<file path=ppt/slideLayouts/slideLayout52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483019348"/>
      </p:ext>
    </p:extLst>
  </p:cSld>
  <p:clrMapOvr>
    <a:masterClrMapping/>
  </p:clrMapOvr>
</p:sldLayout>
</file>

<file path=ppt/slideLayouts/slideLayout52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457296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17995241"/>
      </p:ext>
    </p:extLst>
  </p:cSld>
  <p:clrMapOvr>
    <a:masterClrMapping/>
  </p:clrMapOvr>
</p:sldLayout>
</file>

<file path=ppt/slideLayouts/slideLayout53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2511414"/>
      </p:ext>
    </p:extLst>
  </p:cSld>
  <p:clrMapOvr>
    <a:masterClrMapping/>
  </p:clrMapOvr>
</p:sldLayout>
</file>

<file path=ppt/slideLayouts/slideLayout53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75313665"/>
      </p:ext>
    </p:extLst>
  </p:cSld>
  <p:clrMapOvr>
    <a:masterClrMapping/>
  </p:clrMapOvr>
</p:sldLayout>
</file>

<file path=ppt/slideLayouts/slideLayout53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9286800"/>
      </p:ext>
    </p:extLst>
  </p:cSld>
  <p:clrMapOvr>
    <a:masterClrMapping/>
  </p:clrMapOvr>
</p:sldLayout>
</file>

<file path=ppt/slideLayouts/slideLayout53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299819804"/>
      </p:ext>
    </p:extLst>
  </p:cSld>
  <p:clrMapOvr>
    <a:masterClrMapping/>
  </p:clrMapOvr>
</p:sldLayout>
</file>

<file path=ppt/slideLayouts/slideLayout53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4003051955"/>
      </p:ext>
    </p:extLst>
  </p:cSld>
  <p:clrMapOvr>
    <a:masterClrMapping/>
  </p:clrMapOvr>
</p:sldLayout>
</file>

<file path=ppt/slideLayouts/slideLayout53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94543881"/>
      </p:ext>
    </p:extLst>
  </p:cSld>
  <p:clrMapOvr>
    <a:masterClrMapping/>
  </p:clrMapOvr>
</p:sldLayout>
</file>

<file path=ppt/slideLayouts/slideLayout53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4948524"/>
      </p:ext>
    </p:extLst>
  </p:cSld>
  <p:clrMapOvr>
    <a:masterClrMapping/>
  </p:clrMapOvr>
</p:sldLayout>
</file>

<file path=ppt/slideLayouts/slideLayout537.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934109542"/>
      </p:ext>
    </p:extLst>
  </p:cSld>
  <p:clrMapOvr>
    <a:masterClrMapping/>
  </p:clrMapOvr>
</p:sldLayout>
</file>

<file path=ppt/slideLayouts/slideLayout53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382236721"/>
      </p:ext>
    </p:extLst>
  </p:cSld>
  <p:clrMapOvr>
    <a:masterClrMapping/>
  </p:clrMapOvr>
</p:sldLayout>
</file>

<file path=ppt/slideLayouts/slideLayout53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97635505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11174217"/>
      </p:ext>
    </p:extLst>
  </p:cSld>
  <p:clrMapOvr>
    <a:masterClrMapping/>
  </p:clrMapOvr>
</p:sldLayout>
</file>

<file path=ppt/slideLayouts/slideLayout54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81718422"/>
      </p:ext>
    </p:extLst>
  </p:cSld>
  <p:clrMapOvr>
    <a:masterClrMapping/>
  </p:clrMapOvr>
</p:sldLayout>
</file>

<file path=ppt/slideLayouts/slideLayout54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68023666"/>
      </p:ext>
    </p:extLst>
  </p:cSld>
  <p:clrMapOvr>
    <a:masterClrMapping/>
  </p:clrMapOvr>
</p:sldLayout>
</file>

<file path=ppt/slideLayouts/slideLayout54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415359978"/>
      </p:ext>
    </p:extLst>
  </p:cSld>
  <p:clrMapOvr>
    <a:masterClrMapping/>
  </p:clrMapOvr>
</p:sldLayout>
</file>

<file path=ppt/slideLayouts/slideLayout54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802470380"/>
      </p:ext>
    </p:extLst>
  </p:cSld>
  <p:clrMapOvr>
    <a:masterClrMapping/>
  </p:clrMapOvr>
</p:sldLayout>
</file>

<file path=ppt/slideLayouts/slideLayout54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09079701"/>
      </p:ext>
    </p:extLst>
  </p:cSld>
  <p:clrMapOvr>
    <a:masterClrMapping/>
  </p:clrMapOvr>
</p:sldLayout>
</file>

<file path=ppt/slideLayouts/slideLayout54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60781848"/>
      </p:ext>
    </p:extLst>
  </p:cSld>
  <p:clrMapOvr>
    <a:masterClrMapping/>
  </p:clrMapOvr>
</p:sldLayout>
</file>

<file path=ppt/slideLayouts/slideLayout54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93269214"/>
      </p:ext>
    </p:extLst>
  </p:cSld>
  <p:clrMapOvr>
    <a:masterClrMapping/>
  </p:clrMapOvr>
</p:sldLayout>
</file>

<file path=ppt/slideLayouts/slideLayout54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071480904"/>
      </p:ext>
    </p:extLst>
  </p:cSld>
  <p:clrMapOvr>
    <a:masterClrMapping/>
  </p:clrMapOvr>
</p:sldLayout>
</file>

<file path=ppt/slideLayouts/slideLayout54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768956609"/>
      </p:ext>
    </p:extLst>
  </p:cSld>
  <p:clrMapOvr>
    <a:masterClrMapping/>
  </p:clrMapOvr>
</p:sldLayout>
</file>

<file path=ppt/slideLayouts/slideLayout54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98057604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241083786"/>
      </p:ext>
    </p:extLst>
  </p:cSld>
  <p:clrMapOvr>
    <a:masterClrMapping/>
  </p:clrMapOvr>
</p:sldLayout>
</file>

<file path=ppt/slideLayouts/slideLayout55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508258844"/>
      </p:ext>
    </p:extLst>
  </p:cSld>
  <p:clrMapOvr>
    <a:masterClrMapping/>
  </p:clrMapOvr>
</p:sldLayout>
</file>

<file path=ppt/slideLayouts/slideLayout55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85822526"/>
      </p:ext>
    </p:extLst>
  </p:cSld>
  <p:clrMapOvr>
    <a:masterClrMapping/>
  </p:clrMapOvr>
</p:sldLayout>
</file>

<file path=ppt/slideLayouts/slideLayout552.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529604229"/>
      </p:ext>
    </p:extLst>
  </p:cSld>
  <p:clrMapOvr>
    <a:masterClrMapping/>
  </p:clrMapOvr>
</p:sldLayout>
</file>

<file path=ppt/slideLayouts/slideLayout55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214965487"/>
      </p:ext>
    </p:extLst>
  </p:cSld>
  <p:clrMapOvr>
    <a:masterClrMapping/>
  </p:clrMapOvr>
</p:sldLayout>
</file>

<file path=ppt/slideLayouts/slideLayout55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4158952119"/>
      </p:ext>
    </p:extLst>
  </p:cSld>
  <p:clrMapOvr>
    <a:masterClrMapping/>
  </p:clrMapOvr>
</p:sldLayout>
</file>

<file path=ppt/slideLayouts/slideLayout55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99930122"/>
      </p:ext>
    </p:extLst>
  </p:cSld>
  <p:clrMapOvr>
    <a:masterClrMapping/>
  </p:clrMapOvr>
</p:sldLayout>
</file>

<file path=ppt/slideLayouts/slideLayout55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54631110"/>
      </p:ext>
    </p:extLst>
  </p:cSld>
  <p:clrMapOvr>
    <a:masterClrMapping/>
  </p:clrMapOvr>
</p:sldLayout>
</file>

<file path=ppt/slideLayouts/slideLayout55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875656009"/>
      </p:ext>
    </p:extLst>
  </p:cSld>
  <p:clrMapOvr>
    <a:masterClrMapping/>
  </p:clrMapOvr>
</p:sldLayout>
</file>

<file path=ppt/slideLayouts/slideLayout55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407501624"/>
      </p:ext>
    </p:extLst>
  </p:cSld>
  <p:clrMapOvr>
    <a:masterClrMapping/>
  </p:clrMapOvr>
</p:sldLayout>
</file>

<file path=ppt/slideLayouts/slideLayout55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154644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084419181"/>
      </p:ext>
    </p:extLst>
  </p:cSld>
  <p:clrMapOvr>
    <a:masterClrMapping/>
  </p:clrMapOvr>
</p:sldLayout>
</file>

<file path=ppt/slideLayouts/slideLayout56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12239009"/>
      </p:ext>
    </p:extLst>
  </p:cSld>
  <p:clrMapOvr>
    <a:masterClrMapping/>
  </p:clrMapOvr>
</p:sldLayout>
</file>

<file path=ppt/slideLayouts/slideLayout561.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015837271"/>
      </p:ext>
    </p:extLst>
  </p:cSld>
  <p:clrMapOvr>
    <a:masterClrMapping/>
  </p:clrMapOvr>
</p:sldLayout>
</file>

<file path=ppt/slideLayouts/slideLayout562.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13919924"/>
      </p:ext>
    </p:extLst>
  </p:cSld>
  <p:clrMapOvr>
    <a:masterClrMapping/>
  </p:clrMapOvr>
</p:sldLayout>
</file>

<file path=ppt/slideLayouts/slideLayout56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780382794"/>
      </p:ext>
    </p:extLst>
  </p:cSld>
  <p:clrMapOvr>
    <a:masterClrMapping/>
  </p:clrMapOvr>
</p:sldLayout>
</file>

<file path=ppt/slideLayouts/slideLayout56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603469794"/>
      </p:ext>
    </p:extLst>
  </p:cSld>
  <p:clrMapOvr>
    <a:masterClrMapping/>
  </p:clrMapOvr>
</p:sldLayout>
</file>

<file path=ppt/slideLayouts/slideLayout56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48488417"/>
      </p:ext>
    </p:extLst>
  </p:cSld>
  <p:clrMapOvr>
    <a:masterClrMapping/>
  </p:clrMapOvr>
</p:sldLayout>
</file>

<file path=ppt/slideLayouts/slideLayout566.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2864967"/>
      </p:ext>
    </p:extLst>
  </p:cSld>
  <p:clrMapOvr>
    <a:masterClrMapping/>
  </p:clrMapOvr>
</p:sldLayout>
</file>

<file path=ppt/slideLayouts/slideLayout567.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046272046"/>
      </p:ext>
    </p:extLst>
  </p:cSld>
  <p:clrMapOvr>
    <a:masterClrMapping/>
  </p:clrMapOvr>
</p:sldLayout>
</file>

<file path=ppt/slideLayouts/slideLayout56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3327356236"/>
      </p:ext>
    </p:extLst>
  </p:cSld>
  <p:clrMapOvr>
    <a:masterClrMapping/>
  </p:clrMapOvr>
</p:sldLayout>
</file>

<file path=ppt/slideLayouts/slideLayout56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1872805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65893842"/>
      </p:ext>
    </p:extLst>
  </p:cSld>
  <p:clrMapOvr>
    <a:masterClrMapping/>
  </p:clrMapOvr>
</p:sldLayout>
</file>

<file path=ppt/slideLayouts/slideLayout57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9092165"/>
      </p:ext>
    </p:extLst>
  </p:cSld>
  <p:clrMapOvr>
    <a:masterClrMapping/>
  </p:clrMapOvr>
</p:sldLayout>
</file>

<file path=ppt/slideLayouts/slideLayout57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1954544"/>
      </p:ext>
    </p:extLst>
  </p:cSld>
  <p:clrMapOvr>
    <a:masterClrMapping/>
  </p:clrMapOvr>
</p:sldLayout>
</file>

<file path=ppt/slideLayouts/slideLayout57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201866460"/>
      </p:ext>
    </p:extLst>
  </p:cSld>
  <p:clrMapOvr>
    <a:masterClrMapping/>
  </p:clrMapOvr>
</p:sldLayout>
</file>

<file path=ppt/slideLayouts/slideLayout57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724841092"/>
      </p:ext>
    </p:extLst>
  </p:cSld>
  <p:clrMapOvr>
    <a:masterClrMapping/>
  </p:clrMapOvr>
</p:sldLayout>
</file>

<file path=ppt/slideLayouts/slideLayout57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138619966"/>
      </p:ext>
    </p:extLst>
  </p:cSld>
  <p:clrMapOvr>
    <a:masterClrMapping/>
  </p:clrMapOvr>
</p:sldLayout>
</file>

<file path=ppt/slideLayouts/slideLayout57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74595596"/>
      </p:ext>
    </p:extLst>
  </p:cSld>
  <p:clrMapOvr>
    <a:masterClrMapping/>
  </p:clrMapOvr>
</p:sldLayout>
</file>

<file path=ppt/slideLayouts/slideLayout576.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938669358"/>
      </p:ext>
    </p:extLst>
  </p:cSld>
  <p:clrMapOvr>
    <a:masterClrMapping/>
  </p:clrMapOvr>
</p:sldLayout>
</file>

<file path=ppt/slideLayouts/slideLayout577.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16705669"/>
      </p:ext>
    </p:extLst>
  </p:cSld>
  <p:clrMapOvr>
    <a:masterClrMapping/>
  </p:clrMapOvr>
</p:sldLayout>
</file>

<file path=ppt/slideLayouts/slideLayout57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chart</a:t>
            </a:r>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1110714410"/>
      </p:ext>
    </p:extLst>
  </p:cSld>
  <p:clrMapOvr>
    <a:masterClrMapping/>
  </p:clrMapOvr>
</p:sldLayout>
</file>

<file path=ppt/slideLayouts/slideLayout57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dirty="0" smtClean="0"/>
              <a:t>Click icon to add picture</a:t>
            </a:r>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91440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044535835"/>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73514309"/>
      </p:ext>
    </p:extLst>
  </p:cSld>
  <p:clrMapOvr>
    <a:masterClrMapping/>
  </p:clrMapOvr>
</p:sldLayout>
</file>

<file path=ppt/slideLayouts/slideLayout58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4388937"/>
      </p:ext>
    </p:extLst>
  </p:cSld>
  <p:clrMapOvr>
    <a:masterClrMapping/>
  </p:clrMapOvr>
</p:sldLayout>
</file>

<file path=ppt/slideLayouts/slideLayout581.xml><?xml version="1.0" encoding="utf-8"?>
<p:sldLayout xmlns:a="http://schemas.openxmlformats.org/drawingml/2006/main" xmlns:r="http://schemas.openxmlformats.org/officeDocument/2006/relationships" xmlns:p="http://schemas.openxmlformats.org/presentationml/2006/main" showMasterSp="0"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027897"/>
      </p:ext>
    </p:extLst>
  </p:cSld>
  <p:clrMapOvr>
    <a:masterClrMapping/>
  </p:clrMapOvr>
</p:sldLayout>
</file>

<file path=ppt/slideLayouts/slideLayout582.xml><?xml version="1.0" encoding="utf-8"?>
<p:sldLayout xmlns:a="http://schemas.openxmlformats.org/drawingml/2006/main" xmlns:r="http://schemas.openxmlformats.org/officeDocument/2006/relationships" xmlns:p="http://schemas.openxmlformats.org/presentationml/2006/main" userDrawn="1">
  <p:cSld name="*credits">
    <p:spTree>
      <p:nvGrpSpPr>
        <p:cNvPr id="1" name=""/>
        <p:cNvGrpSpPr/>
        <p:nvPr/>
      </p:nvGrpSpPr>
      <p:grpSpPr>
        <a:xfrm>
          <a:off x="0" y="0"/>
          <a:ext cx="0" cy="0"/>
          <a:chOff x="0" y="0"/>
          <a:chExt cx="0" cy="0"/>
        </a:xfrm>
      </p:grpSpPr>
      <p:sp>
        <p:nvSpPr>
          <p:cNvPr id="4" name="Oval 13"/>
          <p:cNvSpPr>
            <a:spLocks noChangeAspect="1"/>
          </p:cNvSpPr>
          <p:nvPr userDrawn="1"/>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8" name="Slide Number Placeholder 2"/>
          <p:cNvSpPr>
            <a:spLocks noGrp="1"/>
          </p:cNvSpPr>
          <p:nvPr>
            <p:ph type="sldNum" sz="quarter" idx="13"/>
          </p:nvPr>
        </p:nvSpPr>
        <p:spPr>
          <a:xfrm>
            <a:off x="8691563" y="6454775"/>
            <a:ext cx="381000" cy="365125"/>
          </a:xfrm>
        </p:spPr>
        <p:txBody>
          <a:bodyPr/>
          <a:lstStyle>
            <a:lvl1pPr>
              <a:defRPr sz="1200"/>
            </a:lvl1pPr>
          </a:lstStyle>
          <a:p>
            <a:pPr>
              <a:defRPr/>
            </a:pPr>
            <a:fld id="{0B54A772-E091-4260-8676-488BF30A336A}" type="slidenum">
              <a:rPr lang="en-US">
                <a:solidFill>
                  <a:srgbClr val="000000"/>
                </a:solidFill>
              </a:rPr>
              <a:pPr>
                <a:defRPr/>
              </a:pPr>
              <a:t>‹#›</a:t>
            </a:fld>
            <a:endParaRPr lang="en-US" dirty="0">
              <a:solidFill>
                <a:srgbClr val="000000"/>
              </a:solidFill>
            </a:endParaRPr>
          </a:p>
        </p:txBody>
      </p:sp>
      <p:sp>
        <p:nvSpPr>
          <p:cNvPr id="10" name="Title 1"/>
          <p:cNvSpPr>
            <a:spLocks noGrp="1"/>
          </p:cNvSpPr>
          <p:nvPr>
            <p:ph type="title"/>
          </p:nvPr>
        </p:nvSpPr>
        <p:spPr>
          <a:xfrm>
            <a:off x="685800" y="0"/>
            <a:ext cx="8001000" cy="548640"/>
          </a:xfrm>
          <a:prstGeom prst="rect">
            <a:avLst/>
          </a:prstGeom>
        </p:spPr>
        <p:txBody>
          <a:bodyPr lIns="0" tIns="0" rIns="0" bIns="0" anchor="b" anchorCtr="0"/>
          <a:lstStyle>
            <a:lvl1pPr algn="l">
              <a:defRPr sz="2400">
                <a:solidFill>
                  <a:schemeClr val="accent1"/>
                </a:solidFill>
              </a:defRPr>
            </a:lvl1pPr>
          </a:lstStyle>
          <a:p>
            <a:r>
              <a:rPr lang="en-US" smtClean="0"/>
              <a:t>Click to edit Master title style</a:t>
            </a:r>
            <a:endParaRPr lang="en-US" dirty="0"/>
          </a:p>
        </p:txBody>
      </p:sp>
      <p:sp>
        <p:nvSpPr>
          <p:cNvPr id="11" name="Text Placeholder 8"/>
          <p:cNvSpPr>
            <a:spLocks noGrp="1"/>
          </p:cNvSpPr>
          <p:nvPr>
            <p:ph type="body" sz="quarter" idx="12"/>
          </p:nvPr>
        </p:nvSpPr>
        <p:spPr>
          <a:xfrm>
            <a:off x="685800" y="822960"/>
            <a:ext cx="8001000" cy="5303520"/>
          </a:xfrm>
          <a:prstGeom prst="rect">
            <a:avLst/>
          </a:prstGeom>
        </p:spPr>
        <p:txBody>
          <a:bodyPr lIns="0" tIns="0" rIns="0" bIns="0"/>
          <a:lstStyle>
            <a:lvl1pPr marL="0" indent="0">
              <a:lnSpc>
                <a:spcPts val="1700"/>
              </a:lnSpc>
              <a:spcBef>
                <a:spcPts val="0"/>
              </a:spcBef>
              <a:spcAft>
                <a:spcPts val="0"/>
              </a:spcAft>
              <a:buNone/>
              <a:defRPr sz="1600" i="1">
                <a:latin typeface="+mj-lt"/>
              </a:defRPr>
            </a:lvl1pPr>
            <a:lvl2pPr marL="457200" indent="0">
              <a:spcAft>
                <a:spcPts val="400"/>
              </a:spcAft>
              <a:buNone/>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p:txBody>
      </p:sp>
      <p:sp>
        <p:nvSpPr>
          <p:cNvPr id="12" name="Footer Placeholder 2"/>
          <p:cNvSpPr>
            <a:spLocks noGrp="1"/>
          </p:cNvSpPr>
          <p:nvPr>
            <p:ph type="ftr" sz="quarter" idx="10"/>
          </p:nvPr>
        </p:nvSpPr>
        <p:spPr>
          <a:xfrm>
            <a:off x="666750" y="6391275"/>
            <a:ext cx="2808288" cy="393700"/>
          </a:xfrm>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606796448"/>
      </p:ext>
    </p:extLst>
  </p:cSld>
  <p:clrMapOvr>
    <a:masterClrMapping/>
  </p:clrMapOvr>
</p:sldLayout>
</file>

<file path=ppt/slideLayouts/slideLayout58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758708484"/>
      </p:ext>
    </p:extLst>
  </p:cSld>
  <p:clrMapOvr>
    <a:masterClrMapping/>
  </p:clrMapOvr>
</p:sldLayout>
</file>

<file path=ppt/slideLayouts/slideLayout58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286765406"/>
      </p:ext>
    </p:extLst>
  </p:cSld>
  <p:clrMapOvr>
    <a:masterClrMapping/>
  </p:clrMapOvr>
</p:sldLayout>
</file>

<file path=ppt/slideLayouts/slideLayout58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80135450"/>
      </p:ext>
    </p:extLst>
  </p:cSld>
  <p:clrMapOvr>
    <a:masterClrMapping/>
  </p:clrMapOvr>
</p:sldLayout>
</file>

<file path=ppt/slideLayouts/slideLayout58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32836700"/>
      </p:ext>
    </p:extLst>
  </p:cSld>
  <p:clrMapOvr>
    <a:masterClrMapping/>
  </p:clrMapOvr>
</p:sldLayout>
</file>

<file path=ppt/slideLayouts/slideLayout587.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794016717"/>
      </p:ext>
    </p:extLst>
  </p:cSld>
  <p:clrMapOvr>
    <a:masterClrMapping/>
  </p:clrMapOvr>
</p:sldLayout>
</file>

<file path=ppt/slideLayouts/slideLayout588.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440404399"/>
      </p:ext>
    </p:extLst>
  </p:cSld>
  <p:clrMapOvr>
    <a:masterClrMapping/>
  </p:clrMapOvr>
</p:sldLayout>
</file>

<file path=ppt/slideLayouts/slideLayout58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2967779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190571142"/>
      </p:ext>
    </p:extLst>
  </p:cSld>
  <p:clrMapOvr>
    <a:masterClrMapping/>
  </p:clrMapOvr>
</p:sldLayout>
</file>

<file path=ppt/slideLayouts/slideLayout590.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374337671"/>
      </p:ext>
    </p:extLst>
  </p:cSld>
  <p:clrMapOvr>
    <a:masterClrMapping/>
  </p:clrMapOvr>
</p:sldLayout>
</file>

<file path=ppt/slideLayouts/slideLayout591.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46642923"/>
      </p:ext>
    </p:extLst>
  </p:cSld>
  <p:clrMapOvr>
    <a:masterClrMapping/>
  </p:clrMapOvr>
</p:sldLayout>
</file>

<file path=ppt/slideLayouts/slideLayout592.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685875719"/>
      </p:ext>
    </p:extLst>
  </p:cSld>
  <p:clrMapOvr>
    <a:masterClrMapping/>
  </p:clrMapOvr>
</p:sldLayout>
</file>

<file path=ppt/slideLayouts/slideLayout593.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697100420"/>
      </p:ext>
    </p:extLst>
  </p:cSld>
  <p:clrMapOvr>
    <a:masterClrMapping/>
  </p:clrMapOvr>
</p:sldLayout>
</file>

<file path=ppt/slideLayouts/slideLayout594.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991277962"/>
      </p:ext>
    </p:extLst>
  </p:cSld>
  <p:clrMapOvr>
    <a:masterClrMapping/>
  </p:clrMapOvr>
</p:sldLayout>
</file>

<file path=ppt/slideLayouts/slideLayout595.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890672833"/>
      </p:ext>
    </p:extLst>
  </p:cSld>
  <p:clrMapOvr>
    <a:masterClrMapping/>
  </p:clrMapOvr>
</p:sldLayout>
</file>

<file path=ppt/slideLayouts/slideLayout596.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48947869"/>
      </p:ext>
    </p:extLst>
  </p:cSld>
  <p:clrMapOvr>
    <a:masterClrMapping/>
  </p:clrMapOvr>
</p:sldLayout>
</file>

<file path=ppt/slideLayouts/slideLayout597.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369933770"/>
      </p:ext>
    </p:extLst>
  </p:cSld>
  <p:clrMapOvr>
    <a:masterClrMapping/>
  </p:clrMapOvr>
  <p:timing>
    <p:tnLst>
      <p:par>
        <p:cTn id="1" dur="indefinite" restart="never" nodeType="tmRoot"/>
      </p:par>
    </p:tnLst>
  </p:timing>
</p:sldLayout>
</file>

<file path=ppt/slideLayouts/slideLayout598.xml><?xml version="1.0" encoding="utf-8"?>
<p:sldLayout xmlns:a="http://schemas.openxmlformats.org/drawingml/2006/main" xmlns:r="http://schemas.openxmlformats.org/officeDocument/2006/relationships" xmlns:p="http://schemas.openxmlformats.org/presentationml/2006/main">
  <p:cSld name="2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387865205"/>
      </p:ext>
    </p:extLst>
  </p:cSld>
  <p:clrMapOvr>
    <a:masterClrMapping/>
  </p:clrMapOvr>
</p:sldLayout>
</file>

<file path=ppt/slideLayouts/slideLayout599.xml><?xml version="1.0" encoding="utf-8"?>
<p:sldLayout xmlns:a="http://schemas.openxmlformats.org/drawingml/2006/main" xmlns:r="http://schemas.openxmlformats.org/officeDocument/2006/relationships" xmlns:p="http://schemas.openxmlformats.org/presentationml/2006/main">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3817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t>Lower oil prices and the energy outlook                                                  May 2015</a:t>
            </a:r>
            <a:endParaRPr lang="en-US" dirty="0"/>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pPr>
                <a:defRPr/>
              </a:pPr>
              <a:t>‹#›</a:t>
            </a:fld>
            <a:endParaRPr lang="en-US" dirty="0"/>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3700538592"/>
      </p:ext>
    </p:extLst>
  </p:cSld>
  <p:clrMapOvr>
    <a:masterClrMapping/>
  </p:clrMapOvr>
</p:sldLayout>
</file>

<file path=ppt/slideLayouts/slideLayout600.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919899989"/>
      </p:ext>
    </p:extLst>
  </p:cSld>
  <p:clrMapOvr>
    <a:masterClrMapping/>
  </p:clrMapOvr>
</p:sldLayout>
</file>

<file path=ppt/slideLayouts/slideLayout601.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285014061"/>
      </p:ext>
    </p:extLst>
  </p:cSld>
  <p:clrMapOvr>
    <a:masterClrMapping/>
  </p:clrMapOvr>
</p:sldLayout>
</file>

<file path=ppt/slideLayouts/slideLayout60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0022144"/>
      </p:ext>
    </p:extLst>
  </p:cSld>
  <p:clrMapOvr>
    <a:masterClrMapping/>
  </p:clrMapOvr>
</p:sldLayout>
</file>

<file path=ppt/slideLayouts/slideLayout603.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729178501"/>
      </p:ext>
    </p:extLst>
  </p:cSld>
  <p:clrMapOvr>
    <a:masterClrMapping/>
  </p:clrMapOvr>
</p:sldLayout>
</file>

<file path=ppt/slideLayouts/slideLayout604.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2125736330"/>
      </p:ext>
    </p:extLst>
  </p:cSld>
  <p:clrMapOvr>
    <a:masterClrMapping/>
  </p:clrMapOvr>
</p:sldLayout>
</file>

<file path=ppt/slideLayouts/slideLayout605.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70966487"/>
      </p:ext>
    </p:extLst>
  </p:cSld>
  <p:clrMapOvr>
    <a:masterClrMapping/>
  </p:clrMapOvr>
</p:sldLayout>
</file>

<file path=ppt/slideLayouts/slideLayout60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20421006"/>
      </p:ext>
    </p:extLst>
  </p:cSld>
  <p:clrMapOvr>
    <a:masterClrMapping/>
  </p:clrMapOvr>
</p:sldLayout>
</file>

<file path=ppt/slideLayouts/slideLayout60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76306617"/>
      </p:ext>
    </p:extLst>
  </p:cSld>
  <p:clrMapOvr>
    <a:masterClrMapping/>
  </p:clrMapOvr>
</p:sldLayout>
</file>

<file path=ppt/slideLayouts/slideLayout608.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977479472"/>
      </p:ext>
    </p:extLst>
  </p:cSld>
  <p:clrMapOvr>
    <a:masterClrMapping/>
  </p:clrMapOvr>
</p:sldLayout>
</file>

<file path=ppt/slideLayouts/slideLayout609.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0507198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70312448"/>
      </p:ext>
    </p:extLst>
  </p:cSld>
  <p:clrMapOvr>
    <a:masterClrMapping/>
  </p:clrMapOvr>
</p:sldLayout>
</file>

<file path=ppt/slideLayouts/slideLayout61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2609696593"/>
      </p:ext>
    </p:extLst>
  </p:cSld>
  <p:clrMapOvr>
    <a:masterClrMapping/>
  </p:clrMapOvr>
</p:sldLayout>
</file>

<file path=ppt/slideLayouts/slideLayout611.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8474009"/>
      </p:ext>
    </p:extLst>
  </p:cSld>
  <p:clrMapOvr>
    <a:masterClrMapping/>
  </p:clrMapOvr>
</p:sldLayout>
</file>

<file path=ppt/slideLayouts/slideLayout61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500978378"/>
      </p:ext>
    </p:extLst>
  </p:cSld>
  <p:clrMapOvr>
    <a:masterClrMapping/>
  </p:clrMapOvr>
</p:sldLayout>
</file>

<file path=ppt/slideLayouts/slideLayout613.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1315270"/>
      </p:ext>
    </p:extLst>
  </p:cSld>
  <p:clrMapOvr>
    <a:masterClrMapping/>
  </p:clrMapOvr>
</p:sldLayout>
</file>

<file path=ppt/slideLayouts/slideLayout614.xml><?xml version="1.0" encoding="utf-8"?>
<p:sldLayout xmlns:a="http://schemas.openxmlformats.org/drawingml/2006/main" xmlns:r="http://schemas.openxmlformats.org/officeDocument/2006/relationships" xmlns:p="http://schemas.openxmlformats.org/presentationml/2006/main">
  <p:cSld name="title and text">
    <p:spTree>
      <p:nvGrpSpPr>
        <p:cNvPr id="1" name=""/>
        <p:cNvGrpSpPr/>
        <p:nvPr/>
      </p:nvGrpSpPr>
      <p:grpSpPr>
        <a:xfrm>
          <a:off x="0" y="0"/>
          <a:ext cx="0" cy="0"/>
          <a:chOff x="0" y="0"/>
          <a:chExt cx="0" cy="0"/>
        </a:xfrm>
      </p:grpSpPr>
      <p:sp>
        <p:nvSpPr>
          <p:cNvPr id="21" name="Oval 13"/>
          <p:cNvSpPr>
            <a:spLocks noChangeAspect="1"/>
          </p:cNvSpPr>
          <p:nvPr userDrawn="1"/>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36494" y="76200"/>
            <a:ext cx="8050306" cy="1143000"/>
          </a:xfrm>
          <a:prstGeom prst="rect">
            <a:avLst/>
          </a:prstGeom>
        </p:spPr>
        <p:txBody>
          <a:bodyPr anchor="b"/>
          <a:lstStyle>
            <a:lvl1pPr>
              <a:defRPr sz="3400" kern="1200" baseline="0">
                <a:solidFill>
                  <a:schemeClr val="accent1"/>
                </a:solidFill>
                <a:latin typeface="+mj-lt"/>
              </a:defRPr>
            </a:lvl1pPr>
          </a:lstStyle>
          <a:p>
            <a:r>
              <a:rPr lang="en-US" dirty="0" smtClean="0"/>
              <a:t>Click to edit Master title style. You can have up to two lines of text.</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6" name="Text Placeholder 5"/>
          <p:cNvSpPr>
            <a:spLocks noGrp="1"/>
          </p:cNvSpPr>
          <p:nvPr>
            <p:ph type="body" sz="quarter" idx="12"/>
          </p:nvPr>
        </p:nvSpPr>
        <p:spPr>
          <a:xfrm>
            <a:off x="636494" y="1317812"/>
            <a:ext cx="8050212" cy="4589930"/>
          </a:xfrm>
          <a:prstGeom prst="rect">
            <a:avLst/>
          </a:prstGeom>
        </p:spPr>
        <p:txBody>
          <a:bodyPr/>
          <a:lstStyle>
            <a:lvl1pPr marL="233363" indent="-233363">
              <a:lnSpc>
                <a:spcPct val="100000"/>
              </a:lnSpc>
              <a:spcBef>
                <a:spcPts val="1600"/>
              </a:spcBef>
              <a:spcAft>
                <a:spcPts val="600"/>
              </a:spcAft>
              <a:defRPr sz="2200" i="0" kern="1200" baseline="0">
                <a:latin typeface="+mn-lt"/>
              </a:defRPr>
            </a:lvl1pPr>
            <a:lvl2pPr marL="690563" indent="-233363">
              <a:lnSpc>
                <a:spcPct val="100000"/>
              </a:lnSpc>
              <a:spcAft>
                <a:spcPts val="400"/>
              </a:spcAft>
              <a:defRPr sz="1600" i="0" kern="1200" baseline="0">
                <a:latin typeface="+mn-lt"/>
              </a:defRPr>
            </a:lvl2pPr>
            <a:lvl3pPr marL="1084263" indent="-169863">
              <a:lnSpc>
                <a:spcPct val="100000"/>
              </a:lnSpc>
              <a:spcAft>
                <a:spcPts val="400"/>
              </a:spcAft>
              <a:defRPr sz="1600" i="0" kern="1200" baseline="0">
                <a:latin typeface="+mn-lt"/>
              </a:defRPr>
            </a:lvl3pPr>
            <a:lvl4pPr marL="1604963" indent="-233363">
              <a:lnSpc>
                <a:spcPct val="100000"/>
              </a:lnSpc>
              <a:spcAft>
                <a:spcPts val="400"/>
              </a:spcAft>
              <a:defRPr sz="1600" i="0" kern="1200" baseline="0">
                <a:latin typeface="+mn-lt"/>
              </a:defRPr>
            </a:lvl4pPr>
            <a:lvl5pPr marL="1998663" indent="-169863">
              <a:lnSpc>
                <a:spcPct val="100000"/>
              </a:lnSpc>
              <a:spcAft>
                <a:spcPts val="400"/>
              </a:spcAft>
              <a:buFont typeface="Arial" pitchFamily="34" charset="0"/>
              <a:buChar char="•"/>
              <a:defRPr sz="1600" i="0" kern="1200" baseline="0">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cxnSp>
        <p:nvCxnSpPr>
          <p:cNvPr id="23"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26"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1854607791"/>
      </p:ext>
    </p:extLst>
  </p:cSld>
  <p:clrMapOvr>
    <a:masterClrMapping/>
  </p:clrMapOvr>
  <p:timing>
    <p:tnLst>
      <p:par>
        <p:cTn id="1" dur="indefinite" restart="never" nodeType="tmRoot"/>
      </p:par>
    </p:tnLst>
  </p:timing>
</p:sldLayout>
</file>

<file path=ppt/slideLayouts/slideLayout615.xml><?xml version="1.0" encoding="utf-8"?>
<p:sldLayout xmlns:a="http://schemas.openxmlformats.org/drawingml/2006/main" xmlns:r="http://schemas.openxmlformats.org/officeDocument/2006/relationships" xmlns:p="http://schemas.openxmlformats.org/presentationml/2006/main">
  <p:cSld name="2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782545026"/>
      </p:ext>
    </p:extLst>
  </p:cSld>
  <p:clrMapOvr>
    <a:masterClrMapping/>
  </p:clrMapOvr>
</p:sldLayout>
</file>

<file path=ppt/slideLayouts/slideLayout616.xml><?xml version="1.0" encoding="utf-8"?>
<p:sldLayout xmlns:a="http://schemas.openxmlformats.org/drawingml/2006/main" xmlns:r="http://schemas.openxmlformats.org/officeDocument/2006/relationships" xmlns:p="http://schemas.openxmlformats.org/presentationml/2006/main">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3739851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72508328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88797078"/>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7191329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4507546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112564707"/>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4844741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long title only">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397234999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line or bar graph">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527048"/>
            <a:ext cx="7946136" cy="4379976"/>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4005072" cy="548640"/>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y-axis title here</a:t>
            </a:r>
          </a:p>
          <a:p>
            <a:pPr lvl="0"/>
            <a:r>
              <a:rPr lang="en-US" dirty="0" smtClean="0"/>
              <a:t>y-axis units here</a:t>
            </a:r>
          </a:p>
        </p:txBody>
      </p:sp>
      <p:sp>
        <p:nvSpPr>
          <p:cNvPr id="14" name="Text Placeholder 13"/>
          <p:cNvSpPr>
            <a:spLocks noGrp="1"/>
          </p:cNvSpPr>
          <p:nvPr>
            <p:ph type="body" sz="quarter" idx="14" hasCustomPrompt="1"/>
          </p:nvPr>
        </p:nvSpPr>
        <p:spPr>
          <a:xfrm>
            <a:off x="4690872" y="896112"/>
            <a:ext cx="3895344" cy="548640"/>
          </a:xfrm>
          <a:prstGeom prst="rect">
            <a:avLst/>
          </a:prstGeom>
        </p:spPr>
        <p:txBody>
          <a:bodyPr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secondary y-axis title here</a:t>
            </a:r>
          </a:p>
          <a:p>
            <a:pPr lvl="0"/>
            <a:r>
              <a:rPr lang="en-US" dirty="0" smtClean="0"/>
              <a:t>secondary y-axis units here</a:t>
            </a:r>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10202888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t>Lower oil prices and the energy outlook                                                  May 2015</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ie chart">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Chart Placeholder 8"/>
          <p:cNvSpPr>
            <a:spLocks noGrp="1"/>
          </p:cNvSpPr>
          <p:nvPr>
            <p:ph type="chart" sz="quarter" idx="12"/>
          </p:nvPr>
        </p:nvSpPr>
        <p:spPr>
          <a:xfrm>
            <a:off x="640080" y="1234440"/>
            <a:ext cx="7946136" cy="4672584"/>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chart</a:t>
            </a:r>
            <a:endParaRPr lang="en-US" dirty="0" smtClean="0"/>
          </a:p>
        </p:txBody>
      </p:sp>
      <p:sp>
        <p:nvSpPr>
          <p:cNvPr id="12" name="Text Placeholder 11"/>
          <p:cNvSpPr>
            <a:spLocks noGrp="1"/>
          </p:cNvSpPr>
          <p:nvPr>
            <p:ph type="body" sz="quarter" idx="13" hasCustomPrompt="1"/>
          </p:nvPr>
        </p:nvSpPr>
        <p:spPr>
          <a:xfrm>
            <a:off x="640080" y="896112"/>
            <a:ext cx="7946136" cy="292608"/>
          </a:xfrm>
          <a:prstGeom prst="rect">
            <a:avLst/>
          </a:prstGeom>
        </p:spPr>
        <p:txBody>
          <a:bodyPr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dirty="0" smtClean="0"/>
              <a:t>pie chart units here</a:t>
            </a:r>
            <a:endParaRPr lang="en-US" dirty="0"/>
          </a:p>
        </p:txBody>
      </p:sp>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Tree>
    <p:extLst>
      <p:ext uri="{BB962C8B-B14F-4D97-AF65-F5344CB8AC3E}">
        <p14:creationId xmlns:p14="http://schemas.microsoft.com/office/powerpoint/2010/main" val="276694270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777240"/>
          </a:xfrm>
          <a:prstGeom prst="rect">
            <a:avLst/>
          </a:prstGeom>
        </p:spPr>
        <p:txBody>
          <a:bodyPr tIns="91440" bIns="0" anchor="b" anchorCtr="0"/>
          <a:lstStyle>
            <a:lvl1pPr algn="l">
              <a:defRPr sz="240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6" name="Text Placeholder 15"/>
          <p:cNvSpPr>
            <a:spLocks noGrp="1"/>
          </p:cNvSpPr>
          <p:nvPr>
            <p:ph type="body" sz="quarter" idx="15" hasCustomPrompt="1"/>
          </p:nvPr>
        </p:nvSpPr>
        <p:spPr>
          <a:xfrm>
            <a:off x="640080" y="5952744"/>
            <a:ext cx="7946136" cy="246888"/>
          </a:xfrm>
          <a:prstGeom prst="rect">
            <a:avLst/>
          </a:prstGeom>
        </p:spPr>
        <p:txBody>
          <a:bodyPr anchor="b" anchorCtr="0"/>
          <a:lstStyle>
            <a:lvl1pPr>
              <a:buNone/>
              <a:defRPr sz="1200" i="1"/>
            </a:lvl1pPr>
            <a:lvl2pPr>
              <a:buNone/>
              <a:defRPr sz="1200" i="1"/>
            </a:lvl2pPr>
            <a:lvl3pPr>
              <a:buNone/>
              <a:defRPr sz="1200" i="1"/>
            </a:lvl3pPr>
            <a:lvl4pPr>
              <a:buNone/>
              <a:defRPr sz="1200" i="1"/>
            </a:lvl4pPr>
            <a:lvl5pPr>
              <a:buNone/>
              <a:defRPr sz="1200" i="1"/>
            </a:lvl5pPr>
          </a:lstStyle>
          <a:p>
            <a:pPr lvl="0"/>
            <a:r>
              <a:rPr lang="en-US" dirty="0" smtClean="0"/>
              <a:t>Source: Click to edit text</a:t>
            </a:r>
          </a:p>
        </p:txBody>
      </p:sp>
      <p:sp>
        <p:nvSpPr>
          <p:cNvPr id="13" name="Picture Placeholder 12"/>
          <p:cNvSpPr>
            <a:spLocks noGrp="1"/>
          </p:cNvSpPr>
          <p:nvPr>
            <p:ph type="pic" sz="quarter" idx="16"/>
          </p:nvPr>
        </p:nvSpPr>
        <p:spPr>
          <a:xfrm>
            <a:off x="640080" y="850392"/>
            <a:ext cx="8046720" cy="5056632"/>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r>
              <a:rPr lang="en-US" smtClean="0"/>
              <a:t>Click icon to add picture</a:t>
            </a:r>
            <a:endParaRPr lang="en-US" dirty="0" smtClean="0"/>
          </a:p>
        </p:txBody>
      </p:sp>
    </p:spTree>
    <p:extLst>
      <p:ext uri="{BB962C8B-B14F-4D97-AF65-F5344CB8AC3E}">
        <p14:creationId xmlns:p14="http://schemas.microsoft.com/office/powerpoint/2010/main" val="125570963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Tree>
    <p:extLst>
      <p:ext uri="{BB962C8B-B14F-4D97-AF65-F5344CB8AC3E}">
        <p14:creationId xmlns:p14="http://schemas.microsoft.com/office/powerpoint/2010/main" val="274119075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341336780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
        <p:nvSpPr>
          <p:cNvPr id="8"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cxnSp>
        <p:nvCxnSpPr>
          <p:cNvPr id="9"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2" name="Title 1"/>
          <p:cNvSpPr>
            <a:spLocks noGrp="1"/>
          </p:cNvSpPr>
          <p:nvPr>
            <p:ph type="title"/>
          </p:nvPr>
        </p:nvSpPr>
        <p:spPr>
          <a:xfrm>
            <a:off x="640080" y="73152"/>
            <a:ext cx="8046720" cy="1143000"/>
          </a:xfrm>
          <a:prstGeom prst="rect">
            <a:avLst/>
          </a:prstGeom>
        </p:spPr>
        <p:txBody>
          <a:bodyPr anchor="b"/>
          <a:lstStyle>
            <a:lvl1pPr>
              <a:defRPr sz="3400"/>
            </a:lvl1pPr>
          </a:lstStyle>
          <a:p>
            <a:r>
              <a:rPr lang="en-US" smtClean="0"/>
              <a:t>Click to edit Master title style</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428510657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blank">
    <p:spTree>
      <p:nvGrpSpPr>
        <p:cNvPr id="1" name=""/>
        <p:cNvGrpSpPr/>
        <p:nvPr/>
      </p:nvGrpSpPr>
      <p:grpSpPr>
        <a:xfrm>
          <a:off x="0" y="0"/>
          <a:ext cx="0" cy="0"/>
          <a:chOff x="0" y="0"/>
          <a:chExt cx="0" cy="0"/>
        </a:xfrm>
      </p:grpSpPr>
      <p:sp>
        <p:nvSpPr>
          <p:cNvPr id="2" name="Oval 13"/>
          <p:cNvSpPr>
            <a:spLocks noChangeAspect="1"/>
          </p:cNvSpPr>
          <p:nvPr userDrawn="1"/>
        </p:nvSpPr>
        <p:spPr bwMode="auto">
          <a:xfrm>
            <a:off x="8732838" y="6456363"/>
            <a:ext cx="276225" cy="274637"/>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defRPr/>
            </a:pPr>
            <a:endParaRPr lang="en-US" dirty="0">
              <a:solidFill>
                <a:srgbClr val="000000"/>
              </a:solidFill>
              <a:latin typeface="Arial"/>
              <a:cs typeface="+mn-cs"/>
            </a:endParaRPr>
          </a:p>
        </p:txBody>
      </p:sp>
      <p:cxnSp>
        <p:nvCxnSpPr>
          <p:cNvPr id="3" name="Straight Connector 12"/>
          <p:cNvCxnSpPr>
            <a:cxnSpLocks noChangeShapeType="1"/>
          </p:cNvCxnSpPr>
          <p:nvPr userDrawn="1"/>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Slide Number Placeholder 2"/>
          <p:cNvSpPr>
            <a:spLocks noGrp="1"/>
          </p:cNvSpPr>
          <p:nvPr>
            <p:ph type="sldNum" sz="quarter" idx="10"/>
          </p:nvPr>
        </p:nvSpPr>
        <p:spPr/>
        <p:txBody>
          <a:bodyPr/>
          <a:lstStyle>
            <a:lvl1pPr>
              <a:defRPr/>
            </a:lvl1pPr>
          </a:lstStyle>
          <a:p>
            <a:pPr>
              <a:defRPr/>
            </a:pPr>
            <a:fld id="{83049F7B-2B02-4792-8479-5E3FD296F0E2}" type="slidenum">
              <a:rPr lang="en-US">
                <a:solidFill>
                  <a:srgbClr val="000000"/>
                </a:solidFill>
              </a:rPr>
              <a:pPr>
                <a:defRPr/>
              </a:pPr>
              <a:t>‹#›</a:t>
            </a:fld>
            <a:endParaRPr lang="en-US" dirty="0">
              <a:solidFill>
                <a:srgbClr val="000000"/>
              </a:solidFill>
            </a:endParaRPr>
          </a:p>
        </p:txBody>
      </p:sp>
      <p:sp>
        <p:nvSpPr>
          <p:cNvPr id="6" name="Footer Placeholder 3"/>
          <p:cNvSpPr>
            <a:spLocks noGrp="1"/>
          </p:cNvSpPr>
          <p:nvPr>
            <p:ph type="ftr" sz="quarter" idx="11"/>
          </p:nvPr>
        </p:nvSpPr>
        <p:spPr/>
        <p:txBody>
          <a:bodyPr/>
          <a:lstStyle>
            <a:lvl1pPr>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39052073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pie chart">
    <p:spTree>
      <p:nvGrpSpPr>
        <p:cNvPr id="1" name=""/>
        <p:cNvGrpSpPr/>
        <p:nvPr/>
      </p:nvGrpSpPr>
      <p:grpSpPr>
        <a:xfrm>
          <a:off x="0" y="0"/>
          <a:ext cx="0" cy="0"/>
          <a:chOff x="0" y="0"/>
          <a:chExt cx="0" cy="0"/>
        </a:xfrm>
      </p:grpSpPr>
      <p:sp>
        <p:nvSpPr>
          <p:cNvPr id="12"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cxnSp>
        <p:nvCxnSpPr>
          <p:cNvPr id="14"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9" name="Chart Placeholder 8"/>
          <p:cNvSpPr>
            <a:spLocks noGrp="1"/>
          </p:cNvSpPr>
          <p:nvPr>
            <p:ph type="chart" sz="quarter" idx="12"/>
          </p:nvPr>
        </p:nvSpPr>
        <p:spPr>
          <a:xfrm>
            <a:off x="636998" y="1229475"/>
            <a:ext cx="7945027" cy="4676026"/>
          </a:xfrm>
          <a:prstGeom prst="rect">
            <a:avLst/>
          </a:prstGeom>
        </p:spPr>
        <p:txBody>
          <a:bodyPr/>
          <a:lstStyle>
            <a:lvl1pPr>
              <a:buNone/>
              <a:defRPr sz="1200" i="0">
                <a:latin typeface="Arial" pitchFamily="34" charset="0"/>
                <a:cs typeface="Arial" pitchFamily="34" charset="0"/>
              </a:defRPr>
            </a:lvl1pPr>
          </a:lstStyle>
          <a:p>
            <a:r>
              <a:rPr lang="en-US" smtClean="0"/>
              <a:t>Click icon to add chart</a:t>
            </a:r>
            <a:endParaRPr lang="en-US" dirty="0"/>
          </a:p>
        </p:txBody>
      </p:sp>
      <p:sp>
        <p:nvSpPr>
          <p:cNvPr id="11" name="Text Placeholder 10"/>
          <p:cNvSpPr>
            <a:spLocks noGrp="1"/>
          </p:cNvSpPr>
          <p:nvPr>
            <p:ph type="body" sz="quarter" idx="13" hasCustomPrompt="1"/>
          </p:nvPr>
        </p:nvSpPr>
        <p:spPr>
          <a:xfrm>
            <a:off x="636998" y="895350"/>
            <a:ext cx="7946136" cy="295275"/>
          </a:xfrm>
          <a:prstGeom prst="rect">
            <a:avLst/>
          </a:prstGeom>
        </p:spPr>
        <p:txBody>
          <a:bodyPr/>
          <a:lstStyle>
            <a:lvl1pPr marL="0" indent="0">
              <a:buNone/>
              <a:defRPr sz="1400" i="0" baseline="0">
                <a:latin typeface="Arial" pitchFamily="34" charset="0"/>
                <a:cs typeface="Arial" pitchFamily="34" charset="0"/>
              </a:defRPr>
            </a:lvl1pPr>
            <a:lvl2pPr>
              <a:buNone/>
              <a:defRPr sz="1400"/>
            </a:lvl2pPr>
            <a:lvl3pPr>
              <a:buNone/>
              <a:defRPr sz="1400"/>
            </a:lvl3pPr>
            <a:lvl4pPr>
              <a:buNone/>
              <a:defRPr sz="1400"/>
            </a:lvl4pPr>
            <a:lvl5pPr>
              <a:buNone/>
              <a:defRPr sz="1400"/>
            </a:lvl5pPr>
          </a:lstStyle>
          <a:p>
            <a:pPr lvl="0"/>
            <a:r>
              <a:rPr lang="en-US" dirty="0" smtClean="0"/>
              <a:t>pie chart units here</a:t>
            </a:r>
            <a:endParaRPr lang="en-US" dirty="0"/>
          </a:p>
        </p:txBody>
      </p:sp>
      <p:pic>
        <p:nvPicPr>
          <p:cNvPr id="15"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6"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1353671048"/>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userDrawn="1">
  <p:cSld name="image">
    <p:spTree>
      <p:nvGrpSpPr>
        <p:cNvPr id="1" name=""/>
        <p:cNvGrpSpPr/>
        <p:nvPr/>
      </p:nvGrpSpPr>
      <p:grpSpPr>
        <a:xfrm>
          <a:off x="0" y="0"/>
          <a:ext cx="0" cy="0"/>
          <a:chOff x="0" y="0"/>
          <a:chExt cx="0" cy="0"/>
        </a:xfrm>
      </p:grpSpPr>
      <p:sp>
        <p:nvSpPr>
          <p:cNvPr id="10" name="Oval 13"/>
          <p:cNvSpPr>
            <a:spLocks noChangeAspect="1"/>
          </p:cNvSpPr>
          <p:nvPr userDrawn="1"/>
        </p:nvSpPr>
        <p:spPr bwMode="auto">
          <a:xfrm>
            <a:off x="8732838" y="6456542"/>
            <a:ext cx="276225" cy="274638"/>
          </a:xfrm>
          <a:prstGeom prst="ellipse">
            <a:avLst/>
          </a:prstGeom>
          <a:solidFill>
            <a:schemeClr val="bg1">
              <a:alpha val="59999"/>
            </a:schemeClr>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cxnSp>
        <p:nvCxnSpPr>
          <p:cNvPr id="12" name="Straight Connector 12"/>
          <p:cNvCxnSpPr>
            <a:cxnSpLocks noChangeShapeType="1"/>
          </p:cNvCxnSpPr>
          <p:nvPr userDrawn="1"/>
        </p:nvCxnSpPr>
        <p:spPr bwMode="auto">
          <a:xfrm rot="5400000">
            <a:off x="452191" y="6546056"/>
            <a:ext cx="438150" cy="1588"/>
          </a:xfrm>
          <a:prstGeom prst="line">
            <a:avLst/>
          </a:prstGeom>
          <a:noFill/>
          <a:ln w="9525">
            <a:solidFill>
              <a:schemeClr val="bg1">
                <a:alpha val="39999"/>
              </a:schemeClr>
            </a:solidFill>
            <a:round/>
            <a:headEnd/>
            <a:tailEnd/>
          </a:ln>
        </p:spPr>
      </p:cxnSp>
      <p:sp>
        <p:nvSpPr>
          <p:cNvPr id="2" name="Title 1"/>
          <p:cNvSpPr>
            <a:spLocks noGrp="1"/>
          </p:cNvSpPr>
          <p:nvPr>
            <p:ph type="title" hasCustomPrompt="1"/>
          </p:nvPr>
        </p:nvSpPr>
        <p:spPr>
          <a:xfrm>
            <a:off x="640080" y="73152"/>
            <a:ext cx="8046720" cy="774573"/>
          </a:xfrm>
          <a:prstGeom prst="rect">
            <a:avLst/>
          </a:prstGeom>
          <a:noFill/>
        </p:spPr>
        <p:txBody>
          <a:bodyPr tIns="91440" bIns="0" anchor="b"/>
          <a:lstStyle>
            <a:lvl1pPr>
              <a:defRPr sz="2400" baseline="0">
                <a:solidFill>
                  <a:schemeClr val="accent1"/>
                </a:solidFill>
              </a:defRPr>
            </a:lvl1pPr>
          </a:lstStyle>
          <a:p>
            <a:r>
              <a:rPr lang="en-US" dirty="0" smtClean="0"/>
              <a:t>Click to edit Master title style</a:t>
            </a:r>
            <a:br>
              <a:rPr lang="en-US" dirty="0" smtClean="0"/>
            </a:br>
            <a:r>
              <a:rPr lang="en-US" dirty="0" smtClean="0"/>
              <a:t>This can span two lines</a:t>
            </a:r>
            <a:endParaRPr lang="en-US" dirty="0"/>
          </a:p>
        </p:txBody>
      </p:sp>
      <p:sp>
        <p:nvSpPr>
          <p:cNvPr id="3" name="Slide Number Placeholder 2"/>
          <p:cNvSpPr>
            <a:spLocks noGrp="1"/>
          </p:cNvSpPr>
          <p:nvPr>
            <p:ph type="sldNum" sz="quarter" idx="10"/>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sp>
        <p:nvSpPr>
          <p:cNvPr id="4" name="Footer Placeholder 3"/>
          <p:cNvSpPr>
            <a:spLocks noGrp="1"/>
          </p:cNvSpPr>
          <p:nvPr>
            <p:ph type="ftr" sz="quarter" idx="11"/>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14" name="Picture Placeholder 13"/>
          <p:cNvSpPr>
            <a:spLocks noGrp="1"/>
          </p:cNvSpPr>
          <p:nvPr>
            <p:ph type="pic" sz="quarter" idx="12"/>
          </p:nvPr>
        </p:nvSpPr>
        <p:spPr>
          <a:xfrm>
            <a:off x="638175" y="847725"/>
            <a:ext cx="8048625" cy="5057775"/>
          </a:xfrm>
          <a:prstGeom prst="rect">
            <a:avLst/>
          </a:prstGeom>
        </p:spPr>
        <p:txBody>
          <a:bodyPr/>
          <a:lstStyle>
            <a:lvl1pPr>
              <a:buNone/>
              <a:defRPr sz="1200" i="0">
                <a:latin typeface="Arial" pitchFamily="34" charset="0"/>
                <a:cs typeface="Arial" pitchFamily="34" charset="0"/>
              </a:defRPr>
            </a:lvl1pPr>
          </a:lstStyle>
          <a:p>
            <a:r>
              <a:rPr lang="en-US" smtClean="0"/>
              <a:t>Click icon to add picture</a:t>
            </a:r>
            <a:endParaRPr lang="en-US"/>
          </a:p>
        </p:txBody>
      </p:sp>
      <p:pic>
        <p:nvPicPr>
          <p:cNvPr id="13" name="Picture 2" descr="C:\Documents and Settings\MVO\Desktop\eia_logo_white-02.png"/>
          <p:cNvPicPr>
            <a:picLocks noChangeAspect="1" noChangeArrowheads="1"/>
          </p:cNvPicPr>
          <p:nvPr userDrawn="1"/>
        </p:nvPicPr>
        <p:blipFill>
          <a:blip r:embed="rId2" cstate="print"/>
          <a:srcRect/>
          <a:stretch>
            <a:fillRect/>
          </a:stretch>
        </p:blipFill>
        <p:spPr bwMode="auto">
          <a:xfrm>
            <a:off x="84139" y="6362700"/>
            <a:ext cx="516411" cy="356616"/>
          </a:xfrm>
          <a:prstGeom prst="rect">
            <a:avLst/>
          </a:prstGeom>
          <a:noFill/>
        </p:spPr>
      </p:pic>
      <p:sp>
        <p:nvSpPr>
          <p:cNvPr id="15" name="Text Placeholder 19"/>
          <p:cNvSpPr>
            <a:spLocks noGrp="1"/>
          </p:cNvSpPr>
          <p:nvPr>
            <p:ph type="body" sz="quarter" idx="15" hasCustomPrompt="1"/>
          </p:nvPr>
        </p:nvSpPr>
        <p:spPr>
          <a:xfrm>
            <a:off x="638175" y="5953125"/>
            <a:ext cx="7943849" cy="247650"/>
          </a:xfrm>
          <a:prstGeom prst="rect">
            <a:avLst/>
          </a:prstGeom>
        </p:spPr>
        <p:txBody>
          <a:bodyPr anchor="b"/>
          <a:lstStyle>
            <a:lvl1pPr marL="0" indent="0">
              <a:buNone/>
              <a:defRPr sz="1200">
                <a:latin typeface="+mn-lt"/>
              </a:defRPr>
            </a:lvl1pPr>
            <a:lvl2pPr>
              <a:buNone/>
              <a:defRPr sz="1200"/>
            </a:lvl2pPr>
            <a:lvl3pPr>
              <a:buNone/>
              <a:defRPr sz="1200"/>
            </a:lvl3pPr>
            <a:lvl4pPr>
              <a:buNone/>
              <a:defRPr sz="1200"/>
            </a:lvl4pPr>
            <a:lvl5pPr>
              <a:buNone/>
              <a:defRPr sz="1200"/>
            </a:lvl5pPr>
          </a:lstStyle>
          <a:p>
            <a:pPr lvl="0"/>
            <a:r>
              <a:rPr lang="en-US" dirty="0" smtClean="0"/>
              <a:t>Source: Click to edit text</a:t>
            </a:r>
            <a:endParaRPr lang="en-US" dirty="0"/>
          </a:p>
        </p:txBody>
      </p:sp>
    </p:spTree>
    <p:extLst>
      <p:ext uri="{BB962C8B-B14F-4D97-AF65-F5344CB8AC3E}">
        <p14:creationId xmlns:p14="http://schemas.microsoft.com/office/powerpoint/2010/main" val="86028040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5"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6"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7"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8"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9"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0"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1"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1715307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7924800" y="6573838"/>
            <a:ext cx="811213"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dirty="0" smtClean="0">
                <a:solidFill>
                  <a:srgbClr val="FFFFFF"/>
                </a:solidFill>
                <a:latin typeface="Times New Roman" pitchFamily="18" charset="0"/>
                <a:cs typeface="Times New Roman" pitchFamily="18" charset="0"/>
              </a:rPr>
              <a:t>www.eia.gov</a:t>
            </a:r>
          </a:p>
        </p:txBody>
      </p:sp>
      <p:cxnSp>
        <p:nvCxnSpPr>
          <p:cNvPr id="6" name="Straight Connector 12"/>
          <p:cNvCxnSpPr>
            <a:cxnSpLocks noChangeShapeType="1"/>
          </p:cNvCxnSpPr>
          <p:nvPr/>
        </p:nvCxnSpPr>
        <p:spPr bwMode="auto">
          <a:xfrm rot="5400000">
            <a:off x="7735094" y="6674644"/>
            <a:ext cx="182562" cy="0"/>
          </a:xfrm>
          <a:prstGeom prst="line">
            <a:avLst/>
          </a:prstGeom>
          <a:noFill/>
          <a:ln w="9525">
            <a:solidFill>
              <a:schemeClr val="bg1">
                <a:alpha val="39999"/>
              </a:schemeClr>
            </a:solidFill>
            <a:round/>
            <a:headEnd/>
            <a:tailEnd/>
          </a:ln>
        </p:spPr>
      </p:cxnSp>
      <p:cxnSp>
        <p:nvCxnSpPr>
          <p:cNvPr id="7" name="Straight Connector 10"/>
          <p:cNvCxnSpPr>
            <a:cxnSpLocks noChangeShapeType="1"/>
          </p:cNvCxnSpPr>
          <p:nvPr/>
        </p:nvCxnSpPr>
        <p:spPr bwMode="auto">
          <a:xfrm rot="10800000" flipH="1">
            <a:off x="608013" y="3649663"/>
            <a:ext cx="8050212" cy="0"/>
          </a:xfrm>
          <a:prstGeom prst="line">
            <a:avLst/>
          </a:prstGeom>
          <a:noFill/>
          <a:ln w="28575" algn="ctr">
            <a:solidFill>
              <a:schemeClr val="accent1"/>
            </a:solidFill>
            <a:round/>
            <a:headEnd/>
            <a:tailEnd/>
          </a:ln>
        </p:spPr>
      </p:cxnSp>
      <p:pic>
        <p:nvPicPr>
          <p:cNvPr id="8" name="Picture 11" descr="icon_row-01.png"/>
          <p:cNvPicPr>
            <a:picLocks noChangeAspect="1"/>
          </p:cNvPicPr>
          <p:nvPr/>
        </p:nvPicPr>
        <p:blipFill>
          <a:blip r:embed="rId2" cstate="print"/>
          <a:srcRect/>
          <a:stretch>
            <a:fillRect/>
          </a:stretch>
        </p:blipFill>
        <p:spPr bwMode="auto">
          <a:xfrm>
            <a:off x="1041400" y="3081338"/>
            <a:ext cx="7226300" cy="366712"/>
          </a:xfrm>
          <a:prstGeom prst="rect">
            <a:avLst/>
          </a:prstGeom>
          <a:noFill/>
          <a:ln w="9525">
            <a:noFill/>
            <a:miter lim="800000"/>
            <a:headEnd/>
            <a:tailEnd/>
          </a:ln>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8" y="6362700"/>
            <a:ext cx="515937" cy="357188"/>
          </a:xfrm>
          <a:prstGeom prst="rect">
            <a:avLst/>
          </a:prstGeom>
          <a:noFill/>
          <a:ln w="9525">
            <a:noFill/>
            <a:miter lim="800000"/>
            <a:headEnd/>
            <a:tailEnd/>
          </a:ln>
        </p:spPr>
      </p:pic>
      <p:sp>
        <p:nvSpPr>
          <p:cNvPr id="10" name="TextBox 12"/>
          <p:cNvSpPr txBox="1">
            <a:spLocks noChangeArrowheads="1"/>
          </p:cNvSpPr>
          <p:nvPr/>
        </p:nvSpPr>
        <p:spPr bwMode="auto">
          <a:xfrm>
            <a:off x="776288" y="6492875"/>
            <a:ext cx="4030662" cy="323850"/>
          </a:xfrm>
          <a:prstGeom prst="rect">
            <a:avLst/>
          </a:prstGeom>
          <a:noFill/>
          <a:ln>
            <a:noFill/>
          </a:ln>
          <a:extLst/>
        </p:spPr>
        <p:txBody>
          <a:bodyPr lIns="0" tIns="0" rIns="0" anchor="b">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dirty="0" smtClean="0">
                <a:solidFill>
                  <a:srgbClr val="FFFFFF"/>
                </a:solidFill>
                <a:latin typeface="Times New Roman" pitchFamily="18" charset="0"/>
                <a:cs typeface="Times New Roman" pitchFamily="18" charset="0"/>
              </a:rPr>
              <a:t>U.S. Energy Information Administration</a:t>
            </a:r>
          </a:p>
        </p:txBody>
      </p:sp>
      <p:cxnSp>
        <p:nvCxnSpPr>
          <p:cNvPr id="11" name="Straight Connector 12"/>
          <p:cNvCxnSpPr>
            <a:cxnSpLocks noChangeShapeType="1"/>
          </p:cNvCxnSpPr>
          <p:nvPr/>
        </p:nvCxnSpPr>
        <p:spPr bwMode="auto">
          <a:xfrm rot="5400000">
            <a:off x="538163" y="6616700"/>
            <a:ext cx="285750" cy="0"/>
          </a:xfrm>
          <a:prstGeom prst="line">
            <a:avLst/>
          </a:prstGeom>
          <a:noFill/>
          <a:ln w="9525">
            <a:solidFill>
              <a:schemeClr val="bg1">
                <a:alpha val="39999"/>
              </a:schemeClr>
            </a:solidFill>
            <a:round/>
            <a:headEnd/>
            <a:tailEnd/>
          </a:ln>
        </p:spPr>
      </p:cxnSp>
      <p:sp>
        <p:nvSpPr>
          <p:cNvPr id="12" name="TextBox 14"/>
          <p:cNvSpPr txBox="1">
            <a:spLocks noChangeArrowheads="1"/>
          </p:cNvSpPr>
          <p:nvPr/>
        </p:nvSpPr>
        <p:spPr bwMode="auto">
          <a:xfrm>
            <a:off x="5672138" y="6573838"/>
            <a:ext cx="2082800" cy="230187"/>
          </a:xfrm>
          <a:prstGeom prst="rect">
            <a:avLst/>
          </a:prstGeom>
          <a:noFill/>
          <a:ln>
            <a:noFill/>
          </a:ln>
          <a:extLst/>
        </p:spPr>
        <p:txBody>
          <a:bodyPr lIns="0" tIns="0" rIns="0">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r>
              <a:rPr lang="en-US" altLang="en-US" sz="1200" i="1" dirty="0" smtClean="0">
                <a:solidFill>
                  <a:srgbClr val="FFFFFF"/>
                </a:solidFill>
                <a:latin typeface="Times New Roman" pitchFamily="18" charset="0"/>
                <a:cs typeface="Times New Roman" pitchFamily="18" charset="0"/>
              </a:rPr>
              <a:t>Independent Statistics &amp; Analysis</a:t>
            </a:r>
          </a:p>
        </p:txBody>
      </p:sp>
      <p:sp>
        <p:nvSpPr>
          <p:cNvPr id="2" name="Title 1"/>
          <p:cNvSpPr>
            <a:spLocks noGrp="1"/>
          </p:cNvSpPr>
          <p:nvPr>
            <p:ph type="title"/>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smtClean="0"/>
              <a:t>Click to edit Master title style</a:t>
            </a:r>
            <a:endParaRPr lang="en-US" dirty="0"/>
          </a:p>
        </p:txBody>
      </p:sp>
      <p:sp>
        <p:nvSpPr>
          <p:cNvPr id="14" name="Text Placeholder 13"/>
          <p:cNvSpPr>
            <a:spLocks noGrp="1"/>
          </p:cNvSpPr>
          <p:nvPr>
            <p:ph type="body" sz="quarter" idx="10"/>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smtClean="0"/>
              <a:t>Click to edit Master text styles</a:t>
            </a:r>
          </a:p>
          <a:p>
            <a:pPr lvl="1"/>
            <a:r>
              <a:rPr lang="en-US" smtClean="0"/>
              <a:t>Second level</a:t>
            </a:r>
          </a:p>
          <a:p>
            <a:pPr lvl="2"/>
            <a:r>
              <a:rPr lang="en-US" smtClean="0"/>
              <a:t>Third level</a:t>
            </a:r>
          </a:p>
        </p:txBody>
      </p:sp>
      <p:sp>
        <p:nvSpPr>
          <p:cNvPr id="15" name="Text Placeholder 14"/>
          <p:cNvSpPr>
            <a:spLocks noGrp="1"/>
          </p:cNvSpPr>
          <p:nvPr>
            <p:ph type="body" sz="quarter" idx="1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smtClean="0"/>
              <a:t>Click to edit Master text styles</a:t>
            </a:r>
          </a:p>
        </p:txBody>
      </p:sp>
    </p:spTree>
    <p:extLst>
      <p:ext uri="{BB962C8B-B14F-4D97-AF65-F5344CB8AC3E}">
        <p14:creationId xmlns:p14="http://schemas.microsoft.com/office/powerpoint/2010/main" val="156179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t>Lower oil prices and the energy outlook                                                  May 2015</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6896772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4"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5"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6"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
        <p:nvSpPr>
          <p:cNvPr id="9" name="Text Placeholder 8"/>
          <p:cNvSpPr>
            <a:spLocks noGrp="1"/>
          </p:cNvSpPr>
          <p:nvPr>
            <p:ph type="body" sz="quarter" idx="12"/>
          </p:nvPr>
        </p:nvSpPr>
        <p:spPr>
          <a:xfrm>
            <a:off x="685800" y="1188720"/>
            <a:ext cx="8001000" cy="4846320"/>
          </a:xfrm>
          <a:prstGeom prst="rect">
            <a:avLst/>
          </a:prstGeom>
        </p:spPr>
        <p:txBody>
          <a:bodyPr lIns="0" tIns="0" rIns="0" bIns="0"/>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Footer Placeholder 2"/>
          <p:cNvSpPr>
            <a:spLocks noGrp="1"/>
          </p:cNvSpPr>
          <p:nvPr>
            <p:ph type="ftr" sz="quarter" idx="13"/>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8" name="Slide Number Placeholder 3"/>
          <p:cNvSpPr>
            <a:spLocks noGrp="1"/>
          </p:cNvSpPr>
          <p:nvPr>
            <p:ph type="sldNum" sz="quarter" idx="14"/>
          </p:nvPr>
        </p:nvSpPr>
        <p:spPr/>
        <p:txBody>
          <a:bodyPr/>
          <a:lstStyle>
            <a:lvl1pPr>
              <a:defRPr/>
            </a:lvl1pPr>
          </a:lstStyle>
          <a:p>
            <a:pPr>
              <a:defRPr/>
            </a:pPr>
            <a:fld id="{3328D088-7B04-4EFB-98D0-39FA6889644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297283263"/>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dirty="0" smtClean="0"/>
              <a:t>Click to edit Master title style</a:t>
            </a:r>
            <a:endParaRPr lang="en-US" dirty="0"/>
          </a:p>
        </p:txBody>
      </p:sp>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8203E2FA-477F-4708-9E35-00533071A4B3}"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Tree>
    <p:extLst>
      <p:ext uri="{BB962C8B-B14F-4D97-AF65-F5344CB8AC3E}">
        <p14:creationId xmlns:p14="http://schemas.microsoft.com/office/powerpoint/2010/main" val="3568991559"/>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1" name="Content Placeholder 10"/>
          <p:cNvSpPr>
            <a:spLocks noGrp="1"/>
          </p:cNvSpPr>
          <p:nvPr>
            <p:ph sz="quarter" idx="12"/>
          </p:nvPr>
        </p:nvSpPr>
        <p:spPr>
          <a:xfrm>
            <a:off x="685800" y="1316736"/>
            <a:ext cx="3931920" cy="4590288"/>
          </a:xfrm>
          <a:prstGeom prst="rect">
            <a:avLst/>
          </a:prstGeom>
        </p:spPr>
        <p:txBody>
          <a:bodyPr lIns="0" rIns="0"/>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2"/>
          <p:cNvSpPr>
            <a:spLocks noGrp="1"/>
          </p:cNvSpPr>
          <p:nvPr>
            <p:ph type="ftr" sz="quarter" idx="14"/>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5"/>
          </p:nvPr>
        </p:nvSpPr>
        <p:spPr/>
        <p:txBody>
          <a:bodyPr/>
          <a:lstStyle>
            <a:lvl1pPr>
              <a:defRPr/>
            </a:lvl1pPr>
          </a:lstStyle>
          <a:p>
            <a:pPr>
              <a:defRPr/>
            </a:pPr>
            <a:fld id="{A4DF0B6C-5B86-44A1-BAEB-5215227D8FFF}" type="slidenum">
              <a:rPr lang="en-US">
                <a:solidFill>
                  <a:srgbClr val="000000"/>
                </a:solidFill>
              </a:rPr>
              <a:pPr>
                <a:defRPr/>
              </a:pPr>
              <a:t>‹#›</a:t>
            </a:fld>
            <a:endParaRPr lang="en-US" dirty="0">
              <a:solidFill>
                <a:srgbClr val="000000"/>
              </a:solidFill>
            </a:endParaRPr>
          </a:p>
        </p:txBody>
      </p:sp>
      <p:sp>
        <p:nvSpPr>
          <p:cNvPr id="10" name="Text Placeholder 15"/>
          <p:cNvSpPr>
            <a:spLocks noGrp="1"/>
          </p:cNvSpPr>
          <p:nvPr>
            <p:ph type="body" sz="quarter" idx="16"/>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17546681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36ACA1-0168-4C26-81C8-DCE22FBC544D}"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89970937"/>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2" name="Title 1"/>
          <p:cNvSpPr>
            <a:spLocks noGrp="1"/>
          </p:cNvSpPr>
          <p:nvPr>
            <p:ph type="title"/>
          </p:nvPr>
        </p:nvSpPr>
        <p:spPr>
          <a:xfrm>
            <a:off x="685800" y="0"/>
            <a:ext cx="8001000" cy="914400"/>
          </a:xfrm>
          <a:prstGeom prst="rect">
            <a:avLst/>
          </a:prstGeom>
        </p:spPr>
        <p:txBody>
          <a:bodyPr lIns="0" tIns="0" rIns="0" bIns="0" anchor="b" anchorCtr="0"/>
          <a:lstStyle>
            <a:lvl1pPr algn="l">
              <a:defRPr sz="3400">
                <a:solidFill>
                  <a:schemeClr val="accent1"/>
                </a:solidFill>
              </a:defRPr>
            </a:lvl1pPr>
          </a:lstStyle>
          <a:p>
            <a:r>
              <a:rPr lang="en-US" smtClean="0"/>
              <a:t>Click to edit Master title style</a:t>
            </a:r>
            <a:endParaRPr lang="en-US" dirty="0"/>
          </a:p>
        </p:txBody>
      </p:sp>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3EABF615-8D59-4D4D-B3D9-B2128169B2A9}"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097156372"/>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solidFill>
                  <a:srgbClr val="000000"/>
                </a:solidFill>
              </a:rPr>
              <a:pPr>
                <a:defRPr/>
              </a:pPr>
              <a:t>‹#›</a:t>
            </a:fld>
            <a:endParaRPr lang="en-US" dirty="0">
              <a:solidFill>
                <a:srgbClr val="000000"/>
              </a:solidFill>
            </a:endParaRPr>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1895708236"/>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line or bar graph">
    <p:spTree>
      <p:nvGrpSpPr>
        <p:cNvPr id="1" name=""/>
        <p:cNvGrpSpPr/>
        <p:nvPr/>
      </p:nvGrpSpPr>
      <p:grpSpPr>
        <a:xfrm>
          <a:off x="0" y="0"/>
          <a:ext cx="0" cy="0"/>
          <a:chOff x="0" y="0"/>
          <a:chExt cx="0" cy="0"/>
        </a:xfrm>
      </p:grpSpPr>
      <p:sp>
        <p:nvSpPr>
          <p:cNvPr id="7"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8"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10"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06240"/>
          </a:xfrm>
          <a:prstGeom prst="rect">
            <a:avLst/>
          </a:prstGeom>
        </p:spPr>
        <p:txBody>
          <a:bodyPr lIns="0" tIns="0" rIns="0" bIns="0"/>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2" name="Text Placeholder 11"/>
          <p:cNvSpPr>
            <a:spLocks noGrp="1"/>
          </p:cNvSpPr>
          <p:nvPr>
            <p:ph type="body" sz="quarter" idx="13"/>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3"/>
          <p:cNvSpPr>
            <a:spLocks noGrp="1"/>
          </p:cNvSpPr>
          <p:nvPr>
            <p:ph type="body" sz="quarter" idx="14"/>
          </p:nvPr>
        </p:nvSpPr>
        <p:spPr>
          <a:xfrm>
            <a:off x="4800600" y="1005840"/>
            <a:ext cx="3895344" cy="548640"/>
          </a:xfrm>
          <a:prstGeom prst="rect">
            <a:avLst/>
          </a:prstGeom>
        </p:spPr>
        <p:txBody>
          <a:bodyPr rIns="0" anchor="b" anchorCtr="0"/>
          <a:lstStyle>
            <a:lvl1pPr marL="342900" marR="0" indent="-342900" algn="r"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6"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1"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3" name="Slide Number Placeholder 3"/>
          <p:cNvSpPr>
            <a:spLocks noGrp="1"/>
          </p:cNvSpPr>
          <p:nvPr>
            <p:ph type="sldNum" sz="quarter" idx="17"/>
          </p:nvPr>
        </p:nvSpPr>
        <p:spPr/>
        <p:txBody>
          <a:bodyPr/>
          <a:lstStyle>
            <a:lvl1pPr>
              <a:defRPr/>
            </a:lvl1pPr>
          </a:lstStyle>
          <a:p>
            <a:pPr>
              <a:defRPr/>
            </a:pPr>
            <a:fld id="{E4E96853-06F4-43A6-A754-E3DD0854F343}" type="slidenum">
              <a:rPr lang="en-US">
                <a:solidFill>
                  <a:srgbClr val="000000"/>
                </a:solidFill>
              </a:rPr>
              <a:pPr>
                <a:defRPr/>
              </a:pPr>
              <a:t>‹#›</a:t>
            </a:fld>
            <a:endParaRPr lang="en-US" dirty="0">
              <a:solidFill>
                <a:srgbClr val="000000"/>
              </a:solidFill>
            </a:endParaRPr>
          </a:p>
        </p:txBody>
      </p:sp>
      <p:sp>
        <p:nvSpPr>
          <p:cNvPr id="15"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44051561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sp>
        <p:nvSpPr>
          <p:cNvPr id="6"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7"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8"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9" name="Chart Placeholder 8"/>
          <p:cNvSpPr>
            <a:spLocks noGrp="1"/>
          </p:cNvSpPr>
          <p:nvPr>
            <p:ph type="chart" sz="quarter" idx="12"/>
          </p:nvPr>
        </p:nvSpPr>
        <p:spPr>
          <a:xfrm>
            <a:off x="685800" y="1645920"/>
            <a:ext cx="8001000" cy="4268229"/>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chart</a:t>
            </a:r>
            <a:endParaRPr lang="en-US" noProof="0" dirty="0" smtClean="0"/>
          </a:p>
        </p:txBody>
      </p:sp>
      <p:sp>
        <p:nvSpPr>
          <p:cNvPr id="10" name="Footer Placeholder 2"/>
          <p:cNvSpPr>
            <a:spLocks noGrp="1"/>
          </p:cNvSpPr>
          <p:nvPr>
            <p:ph type="ftr" sz="quarter" idx="16"/>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11" name="Slide Number Placeholder 3"/>
          <p:cNvSpPr>
            <a:spLocks noGrp="1"/>
          </p:cNvSpPr>
          <p:nvPr>
            <p:ph type="sldNum" sz="quarter" idx="17"/>
          </p:nvPr>
        </p:nvSpPr>
        <p:spPr/>
        <p:txBody>
          <a:bodyPr/>
          <a:lstStyle>
            <a:lvl1pPr>
              <a:defRPr/>
            </a:lvl1pPr>
          </a:lstStyle>
          <a:p>
            <a:pPr>
              <a:defRPr/>
            </a:pPr>
            <a:fld id="{F00CCF36-0027-4530-BBA6-1084E1A7A49F}" type="slidenum">
              <a:rPr lang="en-US">
                <a:solidFill>
                  <a:srgbClr val="000000"/>
                </a:solidFill>
              </a:rPr>
              <a:pPr>
                <a:defRPr/>
              </a:pPr>
              <a:t>‹#›</a:t>
            </a:fld>
            <a:endParaRPr lang="en-US" dirty="0">
              <a:solidFill>
                <a:srgbClr val="000000"/>
              </a:solidFill>
            </a:endParaRPr>
          </a:p>
        </p:txBody>
      </p:sp>
      <p:sp>
        <p:nvSpPr>
          <p:cNvPr id="13" name="Text Placeholder 11"/>
          <p:cNvSpPr>
            <a:spLocks noGrp="1"/>
          </p:cNvSpPr>
          <p:nvPr>
            <p:ph type="body" sz="quarter" idx="18"/>
          </p:nvPr>
        </p:nvSpPr>
        <p:spPr>
          <a:xfrm>
            <a:off x="685800" y="1005840"/>
            <a:ext cx="4005072" cy="548640"/>
          </a:xfrm>
          <a:prstGeom prst="rect">
            <a:avLst/>
          </a:prstGeom>
        </p:spPr>
        <p:txBody>
          <a:bodyPr lIns="0" anchor="b" anchorCtr="0"/>
          <a:lstStyle>
            <a:lvl1pPr marL="342900" marR="0" indent="-342900" algn="l" defTabSz="914400" rtl="0" eaLnBrk="1" fontAlgn="base" latinLnBrk="0" hangingPunct="1">
              <a:lnSpc>
                <a:spcPct val="100000"/>
              </a:lnSpc>
              <a:spcBef>
                <a:spcPct val="20000"/>
              </a:spcBef>
              <a:spcAft>
                <a:spcPct val="0"/>
              </a:spcAft>
              <a:buClrTx/>
              <a:buSzTx/>
              <a:buFontTx/>
              <a:buNone/>
              <a:tabLst/>
              <a:defRPr sz="1400"/>
            </a:lvl1pPr>
            <a:lvl2pPr>
              <a:defRPr sz="1400"/>
            </a:lvl2pPr>
            <a:lvl3pPr>
              <a:defRPr sz="1400"/>
            </a:lvl3pPr>
            <a:lvl4pPr>
              <a:defRPr sz="1400"/>
            </a:lvl4pPr>
            <a:lvl5pPr>
              <a:defRPr sz="1400"/>
            </a:lvl5pPr>
          </a:lstStyle>
          <a:p>
            <a:pPr lvl="0"/>
            <a:r>
              <a:rPr lang="en-US" smtClean="0"/>
              <a:t>Click to edit Master text styles</a:t>
            </a:r>
          </a:p>
          <a:p>
            <a:pPr lvl="1"/>
            <a:r>
              <a:rPr lang="en-US" smtClean="0"/>
              <a:t>Second level</a:t>
            </a:r>
          </a:p>
        </p:txBody>
      </p:sp>
      <p:sp>
        <p:nvSpPr>
          <p:cNvPr id="14"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915752790"/>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6"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13" name="Picture Placeholder 12"/>
          <p:cNvSpPr>
            <a:spLocks noGrp="1"/>
          </p:cNvSpPr>
          <p:nvPr>
            <p:ph type="pic" sz="quarter" idx="16"/>
          </p:nvPr>
        </p:nvSpPr>
        <p:spPr>
          <a:xfrm>
            <a:off x="685800" y="1005840"/>
            <a:ext cx="8001000" cy="4846320"/>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Tx/>
              <a:buSzTx/>
              <a:buFont typeface="Arial" pitchFamily="34" charset="0"/>
              <a:buNone/>
              <a:tabLst/>
              <a:defRPr sz="1200"/>
            </a:lvl1pPr>
          </a:lstStyle>
          <a:p>
            <a:pPr lvl="0"/>
            <a:r>
              <a:rPr lang="en-US" noProof="0" smtClean="0"/>
              <a:t>Click icon to add picture</a:t>
            </a:r>
            <a:endParaRPr lang="en-US" noProof="0" dirty="0" smtClean="0"/>
          </a:p>
        </p:txBody>
      </p:sp>
      <p:sp>
        <p:nvSpPr>
          <p:cNvPr id="8" name="Footer Placeholder 2"/>
          <p:cNvSpPr>
            <a:spLocks noGrp="1"/>
          </p:cNvSpPr>
          <p:nvPr>
            <p:ph type="ftr" sz="quarter" idx="17"/>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9" name="Slide Number Placeholder 3"/>
          <p:cNvSpPr>
            <a:spLocks noGrp="1"/>
          </p:cNvSpPr>
          <p:nvPr>
            <p:ph type="sldNum" sz="quarter" idx="18"/>
          </p:nvPr>
        </p:nvSpPr>
        <p:spPr/>
        <p:txBody>
          <a:bodyPr/>
          <a:lstStyle>
            <a:lvl1pPr>
              <a:defRPr/>
            </a:lvl1pPr>
          </a:lstStyle>
          <a:p>
            <a:pPr>
              <a:defRPr/>
            </a:pPr>
            <a:fld id="{4C270224-8398-4007-BA15-EB38ED737C40}" type="slidenum">
              <a:rPr lang="en-US">
                <a:solidFill>
                  <a:srgbClr val="000000"/>
                </a:solidFill>
              </a:rPr>
              <a:pPr>
                <a:defRPr/>
              </a:pPr>
              <a:t>‹#›</a:t>
            </a:fld>
            <a:endParaRPr lang="en-US" dirty="0">
              <a:solidFill>
                <a:srgbClr val="000000"/>
              </a:solidFill>
            </a:endParaRPr>
          </a:p>
        </p:txBody>
      </p:sp>
      <p:sp>
        <p:nvSpPr>
          <p:cNvPr id="11" name="Text Placeholder 15"/>
          <p:cNvSpPr>
            <a:spLocks noGrp="1"/>
          </p:cNvSpPr>
          <p:nvPr>
            <p:ph type="body" sz="quarter" idx="15"/>
          </p:nvPr>
        </p:nvSpPr>
        <p:spPr>
          <a:xfrm>
            <a:off x="685800" y="5943600"/>
            <a:ext cx="8001000" cy="274320"/>
          </a:xfrm>
          <a:prstGeom prst="rect">
            <a:avLst/>
          </a:prstGeom>
        </p:spPr>
        <p:txBody>
          <a:bodyPr lIns="0" rIns="0" anchor="b" anchorCtr="0"/>
          <a:lstStyle>
            <a:lvl1pPr marL="0" indent="0">
              <a:buFont typeface="Arial" panose="020B0604020202020204" pitchFamily="34" charset="0"/>
              <a:buNone/>
              <a:defRPr sz="1200" i="1"/>
            </a:lvl1pPr>
            <a:lvl2pPr>
              <a:buNone/>
              <a:defRPr sz="1200" i="1"/>
            </a:lvl2pPr>
            <a:lvl3pPr>
              <a:buNone/>
              <a:defRPr sz="1200" i="1"/>
            </a:lvl3pPr>
            <a:lvl4pPr>
              <a:buNone/>
              <a:defRPr sz="1200" i="1"/>
            </a:lvl4pPr>
            <a:lvl5pPr>
              <a:buNone/>
              <a:defRPr sz="1200" i="1"/>
            </a:lvl5pPr>
          </a:lstStyle>
          <a:p>
            <a:pPr lvl="0"/>
            <a:r>
              <a:rPr lang="en-US" smtClean="0"/>
              <a:t>Click to edit Master text styles</a:t>
            </a:r>
          </a:p>
        </p:txBody>
      </p:sp>
      <p:sp>
        <p:nvSpPr>
          <p:cNvPr id="12"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extLst>
      <p:ext uri="{BB962C8B-B14F-4D97-AF65-F5344CB8AC3E}">
        <p14:creationId xmlns:p14="http://schemas.microsoft.com/office/powerpoint/2010/main" val="335196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ong title only">
    <p:spTree>
      <p:nvGrpSpPr>
        <p:cNvPr id="1" name=""/>
        <p:cNvGrpSpPr/>
        <p:nvPr/>
      </p:nvGrpSpPr>
      <p:grpSpPr>
        <a:xfrm>
          <a:off x="0" y="0"/>
          <a:ext cx="0" cy="0"/>
          <a:chOff x="0" y="0"/>
          <a:chExt cx="0" cy="0"/>
        </a:xfrm>
      </p:grpSpPr>
      <p:sp>
        <p:nvSpPr>
          <p:cNvPr id="3"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cxnSp>
        <p:nvCxnSpPr>
          <p:cNvPr id="4"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5"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6" name="Footer Placeholder 2"/>
          <p:cNvSpPr>
            <a:spLocks noGrp="1"/>
          </p:cNvSpPr>
          <p:nvPr>
            <p:ph type="ftr" sz="quarter" idx="10"/>
          </p:nvPr>
        </p:nvSpPr>
        <p:spPr/>
        <p:txBody>
          <a:bodyPr/>
          <a:lstStyle>
            <a:lvl1pPr>
              <a:defRPr/>
            </a:lvl1pPr>
          </a:lstStyle>
          <a:p>
            <a:pPr>
              <a:defRPr/>
            </a:pPr>
            <a:r>
              <a:rPr lang="en-US" smtClean="0"/>
              <a:t>Lower oil prices and the energy outlook                                                  May 2015</a:t>
            </a:r>
            <a:endParaRPr lang="en-US" dirty="0"/>
          </a:p>
        </p:txBody>
      </p:sp>
      <p:sp>
        <p:nvSpPr>
          <p:cNvPr id="7" name="Slide Number Placeholder 3"/>
          <p:cNvSpPr>
            <a:spLocks noGrp="1"/>
          </p:cNvSpPr>
          <p:nvPr>
            <p:ph type="sldNum" sz="quarter" idx="11"/>
          </p:nvPr>
        </p:nvSpPr>
        <p:spPr/>
        <p:txBody>
          <a:bodyPr/>
          <a:lstStyle>
            <a:lvl1pPr>
              <a:defRPr/>
            </a:lvl1pPr>
          </a:lstStyle>
          <a:p>
            <a:pPr>
              <a:defRPr/>
            </a:pPr>
            <a:fld id="{0FEC1A9C-846A-459A-9215-92DCBB625147}" type="slidenum">
              <a:rPr lang="en-US"/>
              <a:pPr>
                <a:defRPr/>
              </a:pPr>
              <a:t>‹#›</a:t>
            </a:fld>
            <a:endParaRPr lang="en-US" dirty="0"/>
          </a:p>
        </p:txBody>
      </p:sp>
      <p:sp>
        <p:nvSpPr>
          <p:cNvPr id="8" name="Title 1"/>
          <p:cNvSpPr>
            <a:spLocks noGrp="1"/>
          </p:cNvSpPr>
          <p:nvPr>
            <p:ph type="title"/>
          </p:nvPr>
        </p:nvSpPr>
        <p:spPr>
          <a:xfrm>
            <a:off x="685800" y="0"/>
            <a:ext cx="8001000" cy="914400"/>
          </a:xfrm>
          <a:prstGeom prst="rect">
            <a:avLst/>
          </a:prstGeom>
        </p:spPr>
        <p:txBody>
          <a:bodyPr lIns="0" tIns="0" rIns="0" bIns="45720" anchor="b" anchorCtr="0"/>
          <a:lstStyle>
            <a:lvl1pPr algn="l">
              <a:defRPr sz="2400">
                <a:solidFill>
                  <a:schemeClr val="accent1"/>
                </a:solidFill>
              </a:defRPr>
            </a:lvl1pPr>
          </a:lstStyle>
          <a:p>
            <a:r>
              <a:rPr lang="en-US" dirty="0" smtClean="0"/>
              <a:t>Click to edit Master title style</a:t>
            </a:r>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p:cSld name="*blank">
    <p:spTree>
      <p:nvGrpSpPr>
        <p:cNvPr id="1" name=""/>
        <p:cNvGrpSpPr/>
        <p:nvPr/>
      </p:nvGrpSpPr>
      <p:grpSpPr>
        <a:xfrm>
          <a:off x="0" y="0"/>
          <a:ext cx="0" cy="0"/>
          <a:chOff x="0" y="0"/>
          <a:chExt cx="0" cy="0"/>
        </a:xfrm>
      </p:grpSpPr>
      <p:sp>
        <p:nvSpPr>
          <p:cNvPr id="2" name="Oval 13"/>
          <p:cNvSpPr>
            <a:spLocks noChangeAspect="1"/>
          </p:cNvSpPr>
          <p:nvPr/>
        </p:nvSpPr>
        <p:spPr bwMode="auto">
          <a:xfrm>
            <a:off x="8732838" y="6456363"/>
            <a:ext cx="276225" cy="274637"/>
          </a:xfrm>
          <a:prstGeom prst="ellipse">
            <a:avLst/>
          </a:prstGeom>
          <a:solidFill>
            <a:srgbClr val="FFFFFF"/>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cxnSp>
        <p:nvCxnSpPr>
          <p:cNvPr id="3" name="Straight Connector 12"/>
          <p:cNvCxnSpPr>
            <a:cxnSpLocks noChangeShapeType="1"/>
          </p:cNvCxnSpPr>
          <p:nvPr/>
        </p:nvCxnSpPr>
        <p:spPr bwMode="auto">
          <a:xfrm rot="5400000">
            <a:off x="451644" y="6546056"/>
            <a:ext cx="438150" cy="1588"/>
          </a:xfrm>
          <a:prstGeom prst="line">
            <a:avLst/>
          </a:prstGeom>
          <a:noFill/>
          <a:ln w="9525">
            <a:solidFill>
              <a:schemeClr val="bg1">
                <a:alpha val="39999"/>
              </a:schemeClr>
            </a:solidFill>
            <a:round/>
            <a:headEnd/>
            <a:tailEnd/>
          </a:ln>
        </p:spPr>
      </p:cxnSp>
      <p:pic>
        <p:nvPicPr>
          <p:cNvPr id="4" name="Picture 2" descr="C:\Documents and Settings\MVO\Desktop\eia_logo_white-02.png"/>
          <p:cNvPicPr>
            <a:picLocks noChangeAspect="1" noChangeArrowheads="1"/>
          </p:cNvPicPr>
          <p:nvPr/>
        </p:nvPicPr>
        <p:blipFill>
          <a:blip r:embed="rId2" cstate="print"/>
          <a:srcRect/>
          <a:stretch>
            <a:fillRect/>
          </a:stretch>
        </p:blipFill>
        <p:spPr bwMode="auto">
          <a:xfrm>
            <a:off x="84138" y="6362700"/>
            <a:ext cx="515937" cy="357188"/>
          </a:xfrm>
          <a:prstGeom prst="rect">
            <a:avLst/>
          </a:prstGeom>
          <a:noFill/>
          <a:ln w="9525">
            <a:noFill/>
            <a:miter lim="800000"/>
            <a:headEnd/>
            <a:tailEnd/>
          </a:ln>
        </p:spPr>
      </p:pic>
      <p:sp>
        <p:nvSpPr>
          <p:cNvPr id="5" name="Footer Placeholder 2"/>
          <p:cNvSpPr>
            <a:spLocks noGrp="1"/>
          </p:cNvSpPr>
          <p:nvPr>
            <p:ph type="ftr" sz="quarter" idx="10"/>
          </p:nvPr>
        </p:nvSpPr>
        <p:spPr/>
        <p:txBody>
          <a:bodyPr/>
          <a:lstStyle>
            <a:lvl1pPr>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3"/>
          <p:cNvSpPr>
            <a:spLocks noGrp="1"/>
          </p:cNvSpPr>
          <p:nvPr>
            <p:ph type="sldNum" sz="quarter" idx="11"/>
          </p:nvPr>
        </p:nvSpPr>
        <p:spPr/>
        <p:txBody>
          <a:bodyPr/>
          <a:lstStyle>
            <a:lvl1pPr>
              <a:defRPr/>
            </a:lvl1pPr>
          </a:lstStyle>
          <a:p>
            <a:pPr>
              <a:defRPr/>
            </a:pPr>
            <a:fld id="{2C60B126-A891-4821-88BA-C2CC66DCA1AB}"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21993046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full-screen image/chart">
    <p:spTree>
      <p:nvGrpSpPr>
        <p:cNvPr id="1" name=""/>
        <p:cNvGrpSpPr/>
        <p:nvPr/>
      </p:nvGrpSpPr>
      <p:grpSpPr>
        <a:xfrm>
          <a:off x="0" y="0"/>
          <a:ext cx="0" cy="0"/>
          <a:chOff x="0" y="0"/>
          <a:chExt cx="0" cy="0"/>
        </a:xfrm>
      </p:grpSpPr>
    </p:spTree>
    <p:extLst>
      <p:ext uri="{BB962C8B-B14F-4D97-AF65-F5344CB8AC3E}">
        <p14:creationId xmlns:p14="http://schemas.microsoft.com/office/powerpoint/2010/main" val="206119660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userDrawn="1">
  <p:cSld name="1_*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hangingPunct="0"/>
            <a:endParaRPr lang="en-US" dirty="0">
              <a:solidFill>
                <a:srgbClr val="000000"/>
              </a:solidFill>
              <a:latin typeface="Arial"/>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3" name="Footer Placeholder 2"/>
          <p:cNvSpPr>
            <a:spLocks noGrp="1"/>
          </p:cNvSpPr>
          <p:nvPr>
            <p:ph type="ftr" sz="quarter" idx="10"/>
          </p:nvPr>
        </p:nvSpPr>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79" y="1316736"/>
            <a:ext cx="8017223"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024247785"/>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p:cSld name="*presentation title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137160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Tree>
    <p:extLst>
      <p:ext uri="{BB962C8B-B14F-4D97-AF65-F5344CB8AC3E}">
        <p14:creationId xmlns:p14="http://schemas.microsoft.com/office/powerpoint/2010/main" val="218419232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p:cSld name="*alternate presentation title slide (with subtit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914400" y="987552"/>
            <a:ext cx="7772400" cy="731520"/>
          </a:xfrm>
          <a:prstGeom prst="rect">
            <a:avLst/>
          </a:prstGeom>
        </p:spPr>
        <p:txBody>
          <a:bodyPr anchor="b" anchorCtr="0"/>
          <a:lstStyle>
            <a:lvl1pPr marL="0" marR="0" indent="0" algn="l" defTabSz="914400" rtl="0" eaLnBrk="1" fontAlgn="auto" latinLnBrk="0" hangingPunct="1">
              <a:lnSpc>
                <a:spcPct val="100000"/>
              </a:lnSpc>
              <a:spcBef>
                <a:spcPct val="0"/>
              </a:spcBef>
              <a:spcAft>
                <a:spcPts val="0"/>
              </a:spcAft>
              <a:buClrTx/>
              <a:buSzTx/>
              <a:buFontTx/>
              <a:buNone/>
              <a:tabLst/>
              <a:defRPr sz="3600">
                <a:solidFill>
                  <a:schemeClr val="accent1"/>
                </a:solidFill>
              </a:defRPr>
            </a:lvl1pPr>
          </a:lstStyle>
          <a:p>
            <a:r>
              <a:rPr lang="en-US" dirty="0" smtClean="0"/>
              <a:t>Title – Click to edit</a:t>
            </a:r>
            <a:endParaRPr lang="en-US" dirty="0"/>
          </a:p>
        </p:txBody>
      </p:sp>
      <p:sp>
        <p:nvSpPr>
          <p:cNvPr id="5" name="TextBox 4"/>
          <p:cNvSpPr txBox="1"/>
          <p:nvPr/>
        </p:nvSpPr>
        <p:spPr>
          <a:xfrm>
            <a:off x="7924800" y="6573310"/>
            <a:ext cx="811213" cy="230187"/>
          </a:xfrm>
          <a:prstGeom prst="rect">
            <a:avLst/>
          </a:prstGeom>
          <a:noFill/>
        </p:spPr>
        <p:txBody>
          <a:bodyPr lIns="0" tIns="0" rIns="0">
            <a:spAutoFit/>
          </a:bodyPr>
          <a:lstStyle/>
          <a:p>
            <a:pPr eaLnBrk="0" fontAlgn="auto" hangingPunct="0">
              <a:spcBef>
                <a:spcPts val="0"/>
              </a:spcBef>
              <a:spcAft>
                <a:spcPts val="0"/>
              </a:spcAft>
            </a:pPr>
            <a:r>
              <a:rPr lang="en-US" sz="1200" dirty="0">
                <a:solidFill>
                  <a:srgbClr val="FFFFFF"/>
                </a:solidFill>
                <a:latin typeface="Times New Roman" charset="0"/>
                <a:cs typeface="Times New Roman" charset="0"/>
              </a:rPr>
              <a:t>www.eia.gov</a:t>
            </a:r>
          </a:p>
        </p:txBody>
      </p:sp>
      <p:cxnSp>
        <p:nvCxnSpPr>
          <p:cNvPr id="6" name="Straight Connector 12"/>
          <p:cNvCxnSpPr>
            <a:cxnSpLocks noChangeShapeType="1"/>
          </p:cNvCxnSpPr>
          <p:nvPr/>
        </p:nvCxnSpPr>
        <p:spPr bwMode="auto">
          <a:xfrm rot="5400000">
            <a:off x="7734163" y="6675122"/>
            <a:ext cx="182879" cy="0"/>
          </a:xfrm>
          <a:prstGeom prst="line">
            <a:avLst/>
          </a:prstGeom>
          <a:noFill/>
          <a:ln w="9525">
            <a:solidFill>
              <a:schemeClr val="bg1">
                <a:alpha val="39999"/>
              </a:schemeClr>
            </a:solidFill>
            <a:round/>
            <a:headEnd/>
            <a:tailEnd/>
          </a:ln>
        </p:spPr>
      </p:cxnSp>
      <p:cxnSp>
        <p:nvCxnSpPr>
          <p:cNvPr id="7" name="Straight Connector 6"/>
          <p:cNvCxnSpPr/>
          <p:nvPr/>
        </p:nvCxnSpPr>
        <p:spPr bwMode="auto">
          <a:xfrm rot="10800000" flipH="1">
            <a:off x="607919" y="3649756"/>
            <a:ext cx="8050212" cy="0"/>
          </a:xfrm>
          <a:prstGeom prst="line">
            <a:avLst/>
          </a:prstGeom>
          <a:solidFill>
            <a:schemeClr val="accent1"/>
          </a:solidFill>
          <a:ln w="28575" cap="flat" cmpd="sng" algn="ctr">
            <a:solidFill>
              <a:schemeClr val="accent1"/>
            </a:solidFill>
            <a:prstDash val="solid"/>
            <a:round/>
            <a:headEnd type="none" w="med" len="med"/>
            <a:tailEnd type="none" w="med" len="med"/>
          </a:ln>
          <a:effectLst/>
        </p:spPr>
      </p:cxnSp>
      <p:pic>
        <p:nvPicPr>
          <p:cNvPr id="8" name="Picture 7" descr="icon_row-01.png"/>
          <p:cNvPicPr>
            <a:picLocks noChangeAspect="1"/>
          </p:cNvPicPr>
          <p:nvPr/>
        </p:nvPicPr>
        <p:blipFill>
          <a:blip r:embed="rId2" cstate="print"/>
          <a:stretch>
            <a:fillRect/>
          </a:stretch>
        </p:blipFill>
        <p:spPr>
          <a:xfrm>
            <a:off x="1041272" y="3081597"/>
            <a:ext cx="7226428" cy="366452"/>
          </a:xfrm>
          <a:prstGeom prst="rect">
            <a:avLst/>
          </a:prstGeom>
        </p:spPr>
      </p:pic>
      <p:pic>
        <p:nvPicPr>
          <p:cNvPr id="9" name="Picture 2" descr="C:\Documents and Settings\MVO\Desktop\eia_logo_white-02.png"/>
          <p:cNvPicPr>
            <a:picLocks noChangeAspect="1" noChangeArrowheads="1"/>
          </p:cNvPicPr>
          <p:nvPr/>
        </p:nvPicPr>
        <p:blipFill>
          <a:blip r:embed="rId3" cstate="print"/>
          <a:srcRect/>
          <a:stretch>
            <a:fillRect/>
          </a:stretch>
        </p:blipFill>
        <p:spPr bwMode="auto">
          <a:xfrm>
            <a:off x="84139" y="6362700"/>
            <a:ext cx="516411" cy="356616"/>
          </a:xfrm>
          <a:prstGeom prst="rect">
            <a:avLst/>
          </a:prstGeom>
          <a:noFill/>
        </p:spPr>
      </p:pic>
      <p:sp>
        <p:nvSpPr>
          <p:cNvPr id="10" name="TextBox 9"/>
          <p:cNvSpPr txBox="1"/>
          <p:nvPr/>
        </p:nvSpPr>
        <p:spPr bwMode="auto">
          <a:xfrm>
            <a:off x="776043" y="6493417"/>
            <a:ext cx="4031311" cy="323165"/>
          </a:xfrm>
          <a:prstGeom prst="rect">
            <a:avLst/>
          </a:prstGeom>
          <a:noFill/>
          <a:ln w="9525">
            <a:noFill/>
            <a:miter lim="800000"/>
            <a:headEnd/>
            <a:tailEnd/>
          </a:ln>
        </p:spPr>
        <p:txBody>
          <a:bodyPr wrap="square" lIns="0" tIns="0" rIns="0" rtlCol="0" anchor="b">
            <a:prstTxWarp prst="textNoShape">
              <a:avLst/>
            </a:prstTxWarp>
            <a:spAutoFit/>
          </a:bodyPr>
          <a:lstStyle/>
          <a:p>
            <a:pPr eaLnBrk="0" fontAlgn="auto" hangingPunct="0">
              <a:spcBef>
                <a:spcPts val="0"/>
              </a:spcBef>
              <a:spcAft>
                <a:spcPts val="0"/>
              </a:spcAft>
            </a:pPr>
            <a:r>
              <a:rPr lang="en-US" dirty="0" smtClean="0">
                <a:solidFill>
                  <a:srgbClr val="FFFFFF"/>
                </a:solidFill>
                <a:latin typeface="Times New Roman" charset="0"/>
                <a:ea typeface="Times New Roman" charset="0"/>
                <a:cs typeface="Times New Roman" charset="0"/>
              </a:rPr>
              <a:t>U.S. Energy Information Administration</a:t>
            </a:r>
          </a:p>
        </p:txBody>
      </p:sp>
      <p:cxnSp>
        <p:nvCxnSpPr>
          <p:cNvPr id="11" name="Straight Connector 12"/>
          <p:cNvCxnSpPr>
            <a:cxnSpLocks noChangeShapeType="1"/>
          </p:cNvCxnSpPr>
          <p:nvPr/>
        </p:nvCxnSpPr>
        <p:spPr bwMode="auto">
          <a:xfrm rot="5400000">
            <a:off x="538924" y="6616600"/>
            <a:ext cx="285296" cy="0"/>
          </a:xfrm>
          <a:prstGeom prst="line">
            <a:avLst/>
          </a:prstGeom>
          <a:noFill/>
          <a:ln w="9525">
            <a:solidFill>
              <a:schemeClr val="bg1">
                <a:alpha val="39999"/>
              </a:schemeClr>
            </a:solidFill>
            <a:round/>
            <a:headEnd/>
            <a:tailEnd/>
          </a:ln>
        </p:spPr>
      </p:cxnSp>
      <p:sp>
        <p:nvSpPr>
          <p:cNvPr id="12" name="TextBox 11"/>
          <p:cNvSpPr txBox="1"/>
          <p:nvPr/>
        </p:nvSpPr>
        <p:spPr>
          <a:xfrm>
            <a:off x="5672747" y="6573310"/>
            <a:ext cx="2082192" cy="230832"/>
          </a:xfrm>
          <a:prstGeom prst="rect">
            <a:avLst/>
          </a:prstGeom>
          <a:noFill/>
        </p:spPr>
        <p:txBody>
          <a:bodyPr wrap="square" lIns="0" tIns="0" rIns="0">
            <a:spAutoFit/>
          </a:bodyPr>
          <a:lstStyle/>
          <a:p>
            <a:pPr eaLnBrk="0" fontAlgn="auto" hangingPunct="0">
              <a:spcBef>
                <a:spcPts val="0"/>
              </a:spcBef>
              <a:spcAft>
                <a:spcPts val="0"/>
              </a:spcAft>
            </a:pPr>
            <a:r>
              <a:rPr lang="en-US" sz="1200" i="1" dirty="0" smtClean="0">
                <a:solidFill>
                  <a:srgbClr val="FFFFFF"/>
                </a:solidFill>
                <a:latin typeface="Times New Roman" charset="0"/>
                <a:cs typeface="Times New Roman" charset="0"/>
              </a:rPr>
              <a:t>Independent Statistics &amp; Analysis</a:t>
            </a:r>
            <a:endParaRPr lang="en-US" sz="1200" i="1" dirty="0">
              <a:solidFill>
                <a:srgbClr val="FFFFFF"/>
              </a:solidFill>
              <a:latin typeface="Times New Roman" charset="0"/>
              <a:cs typeface="Times New Roman" charset="0"/>
            </a:endParaRPr>
          </a:p>
        </p:txBody>
      </p:sp>
      <p:sp>
        <p:nvSpPr>
          <p:cNvPr id="14" name="Text Placeholder 13"/>
          <p:cNvSpPr>
            <a:spLocks noGrp="1"/>
          </p:cNvSpPr>
          <p:nvPr>
            <p:ph type="body" sz="quarter" idx="10" hasCustomPrompt="1"/>
          </p:nvPr>
        </p:nvSpPr>
        <p:spPr>
          <a:xfrm>
            <a:off x="914400" y="3813048"/>
            <a:ext cx="7388352" cy="1417320"/>
          </a:xfrm>
          <a:prstGeom prst="rect">
            <a:avLst/>
          </a:prstGeom>
        </p:spPr>
        <p:txBody>
          <a:bodyPr/>
          <a:lstStyle>
            <a:lvl1pPr marL="347472" marR="0" indent="-514350" algn="l" defTabSz="914400" rtl="0" eaLnBrk="1" fontAlgn="base" latinLnBrk="0" hangingPunct="1">
              <a:lnSpc>
                <a:spcPct val="100000"/>
              </a:lnSpc>
              <a:spcBef>
                <a:spcPct val="20000"/>
              </a:spcBef>
              <a:spcAft>
                <a:spcPct val="0"/>
              </a:spcAft>
              <a:buClrTx/>
              <a:buSzTx/>
              <a:buFontTx/>
              <a:buNone/>
              <a:tabLst/>
              <a:defRPr sz="1800" i="1">
                <a:latin typeface="+mj-lt"/>
              </a:defRPr>
            </a:lvl1pPr>
          </a:lstStyle>
          <a:p>
            <a:pPr lvl="0"/>
            <a:r>
              <a:rPr lang="en-US" dirty="0" smtClean="0"/>
              <a:t>Audience</a:t>
            </a:r>
          </a:p>
          <a:p>
            <a:pPr lvl="0"/>
            <a:r>
              <a:rPr lang="en-US" dirty="0" smtClean="0"/>
              <a:t>Presenter, Title</a:t>
            </a:r>
          </a:p>
          <a:p>
            <a:pPr lvl="0"/>
            <a:r>
              <a:rPr lang="en-US" dirty="0" smtClean="0"/>
              <a:t>Month DD, YYYY  |  City, State</a:t>
            </a:r>
          </a:p>
        </p:txBody>
      </p:sp>
      <p:sp>
        <p:nvSpPr>
          <p:cNvPr id="15" name="Text Placeholder 14"/>
          <p:cNvSpPr>
            <a:spLocks noGrp="1"/>
          </p:cNvSpPr>
          <p:nvPr>
            <p:ph type="body" sz="quarter" idx="11" hasCustomPrompt="1"/>
          </p:nvPr>
        </p:nvSpPr>
        <p:spPr>
          <a:xfrm>
            <a:off x="914400" y="1792224"/>
            <a:ext cx="7388352" cy="841248"/>
          </a:xfrm>
          <a:prstGeom prst="rect">
            <a:avLst/>
          </a:prstGeom>
        </p:spPr>
        <p:txBody>
          <a:bodyPr/>
          <a:lstStyle>
            <a:lvl1pPr marL="342900" marR="0" indent="-342900" algn="l" defTabSz="914400" rtl="0" eaLnBrk="1" fontAlgn="base" latinLnBrk="0" hangingPunct="1">
              <a:lnSpc>
                <a:spcPct val="100000"/>
              </a:lnSpc>
              <a:spcBef>
                <a:spcPct val="20000"/>
              </a:spcBef>
              <a:spcAft>
                <a:spcPct val="0"/>
              </a:spcAft>
              <a:buClrTx/>
              <a:buSzTx/>
              <a:buFontTx/>
              <a:buNone/>
              <a:tabLst/>
              <a:defRPr sz="2600" i="1">
                <a:latin typeface="+mj-lt"/>
              </a:defRPr>
            </a:lvl1pPr>
            <a:lvl2pPr>
              <a:buNone/>
              <a:defRPr/>
            </a:lvl2pPr>
            <a:lvl3pPr>
              <a:buNone/>
              <a:defRPr/>
            </a:lvl3pPr>
            <a:lvl4pPr>
              <a:buNone/>
              <a:defRPr/>
            </a:lvl4pPr>
            <a:lvl5pPr>
              <a:buNone/>
              <a:defRPr/>
            </a:lvl5pPr>
          </a:lstStyle>
          <a:p>
            <a:pPr lvl="0"/>
            <a:r>
              <a:rPr lang="en-US" dirty="0" smtClean="0"/>
              <a:t>Subhead – Click to edit</a:t>
            </a:r>
          </a:p>
        </p:txBody>
      </p:sp>
    </p:spTree>
    <p:extLst>
      <p:ext uri="{BB962C8B-B14F-4D97-AF65-F5344CB8AC3E}">
        <p14:creationId xmlns:p14="http://schemas.microsoft.com/office/powerpoint/2010/main" val="17702660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p:cSld name="*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75370" y="6392744"/>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728053" y="6344669"/>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00640423"/>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p:cSld name="*long title and text">
    <p:spTree>
      <p:nvGrpSpPr>
        <p:cNvPr id="1" name=""/>
        <p:cNvGrpSpPr/>
        <p:nvPr/>
      </p:nvGrpSpPr>
      <p:grpSpPr>
        <a:xfrm>
          <a:off x="0" y="0"/>
          <a:ext cx="0" cy="0"/>
          <a:chOff x="0" y="0"/>
          <a:chExt cx="0" cy="0"/>
        </a:xfrm>
      </p:grpSpPr>
      <p:sp>
        <p:nvSpPr>
          <p:cNvPr id="5" name="Oval 13"/>
          <p:cNvSpPr>
            <a:spLocks noChangeAspect="1"/>
          </p:cNvSpPr>
          <p:nvPr/>
        </p:nvSpPr>
        <p:spPr bwMode="auto">
          <a:xfrm>
            <a:off x="8754104" y="6424643"/>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a:xfrm>
            <a:off x="8696154" y="6375912"/>
            <a:ext cx="384048" cy="365125"/>
          </a:xfrm>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9" name="Text Placeholder 8"/>
          <p:cNvSpPr>
            <a:spLocks noGrp="1"/>
          </p:cNvSpPr>
          <p:nvPr>
            <p:ph type="body" sz="quarter" idx="12"/>
          </p:nvPr>
        </p:nvSpPr>
        <p:spPr>
          <a:xfrm>
            <a:off x="640080" y="1316736"/>
            <a:ext cx="8046720" cy="4590288"/>
          </a:xfrm>
          <a:prstGeom prst="rect">
            <a:avLst/>
          </a:prstGeom>
        </p:spPr>
        <p:txBody>
          <a:bodyPr/>
          <a:lstStyle>
            <a:lvl1pPr marL="237744" indent="-237744">
              <a:spcBef>
                <a:spcPts val="1600"/>
              </a:spcBef>
              <a:spcAft>
                <a:spcPts val="600"/>
              </a:spcAft>
              <a:defRPr sz="2200"/>
            </a:lvl1pPr>
            <a:lvl2pPr marL="694944" indent="-237744">
              <a:spcAft>
                <a:spcPts val="400"/>
              </a:spcAft>
              <a:defRPr sz="1600"/>
            </a:lvl2pPr>
            <a:lvl3pPr marL="1088136" indent="-173736">
              <a:spcAft>
                <a:spcPts val="400"/>
              </a:spcAft>
              <a:defRPr sz="1600"/>
            </a:lvl3pPr>
            <a:lvl4pPr marL="1609344" indent="-237744">
              <a:spcAft>
                <a:spcPts val="400"/>
              </a:spcAft>
              <a:defRPr sz="1600"/>
            </a:lvl4pPr>
            <a:lvl5pPr marL="2002536" indent="-173736">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79261817"/>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3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992743430"/>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long title and 2 columns">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640080" y="73152"/>
            <a:ext cx="8046720" cy="1143000"/>
          </a:xfrm>
          <a:prstGeom prst="rect">
            <a:avLst/>
          </a:prstGeom>
        </p:spPr>
        <p:txBody>
          <a:bodyPr anchor="b" anchorCtr="0"/>
          <a:lstStyle>
            <a:lvl1pPr algn="l">
              <a:defRPr sz="2400">
                <a:solidFill>
                  <a:schemeClr val="accent1"/>
                </a:solidFill>
              </a:defRPr>
            </a:lvl1pPr>
          </a:lstStyle>
          <a:p>
            <a:r>
              <a:rPr lang="en-US" dirty="0" smtClean="0"/>
              <a:t>Click to edit Master title style. You can have up to two lines of text.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11" name="Content Placeholder 10"/>
          <p:cNvSpPr>
            <a:spLocks noGrp="1"/>
          </p:cNvSpPr>
          <p:nvPr>
            <p:ph sz="quarter" idx="12"/>
          </p:nvPr>
        </p:nvSpPr>
        <p:spPr>
          <a:xfrm>
            <a:off x="640080"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3"/>
          </p:nvPr>
        </p:nvSpPr>
        <p:spPr>
          <a:xfrm>
            <a:off x="4654296" y="1316736"/>
            <a:ext cx="4023360" cy="4590288"/>
          </a:xfrm>
          <a:prstGeom prst="rect">
            <a:avLst/>
          </a:prstGeom>
        </p:spPr>
        <p:txBody>
          <a:bodyPr/>
          <a:lstStyle>
            <a:lvl1pPr marL="237744" indent="-237744">
              <a:spcBef>
                <a:spcPts val="1600"/>
              </a:spcBef>
              <a:spcAft>
                <a:spcPts val="600"/>
              </a:spcAft>
              <a:defRPr sz="2200"/>
            </a:lvl1pPr>
            <a:lvl2pPr>
              <a:spcAft>
                <a:spcPts val="400"/>
              </a:spcAft>
              <a:defRPr sz="1600"/>
            </a:lvl2pPr>
            <a:lvl3pPr>
              <a:spcAft>
                <a:spcPts val="400"/>
              </a:spcAft>
              <a:defRPr sz="1600"/>
            </a:lvl3pPr>
            <a:lvl4pPr>
              <a:spcAft>
                <a:spcPts val="400"/>
              </a:spcAft>
              <a:defRPr sz="1600"/>
            </a:lvl4pPr>
            <a:lvl5pPr>
              <a:spcAft>
                <a:spcPts val="400"/>
              </a:spcAft>
              <a:buFont typeface="Arial" pitchFamily="34" charset="0"/>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94664589"/>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p:cSld name="*section title">
    <p:spTree>
      <p:nvGrpSpPr>
        <p:cNvPr id="1" name=""/>
        <p:cNvGrpSpPr/>
        <p:nvPr/>
      </p:nvGrpSpPr>
      <p:grpSpPr>
        <a:xfrm>
          <a:off x="0" y="0"/>
          <a:ext cx="0" cy="0"/>
          <a:chOff x="0" y="0"/>
          <a:chExt cx="0" cy="0"/>
        </a:xfrm>
      </p:grpSpPr>
      <p:sp>
        <p:nvSpPr>
          <p:cNvPr id="5" name="Oval 13"/>
          <p:cNvSpPr>
            <a:spLocks noChangeAspect="1"/>
          </p:cNvSpPr>
          <p:nvPr/>
        </p:nvSpPr>
        <p:spPr bwMode="auto">
          <a:xfrm>
            <a:off x="8732838" y="6456542"/>
            <a:ext cx="276225" cy="274638"/>
          </a:xfrm>
          <a:prstGeom prst="ellipse">
            <a:avLst/>
          </a:prstGeom>
          <a:solidFill>
            <a:srgbClr val="FFFFFF"/>
          </a:solidFill>
          <a:ln w="9525">
            <a:noFill/>
            <a:round/>
            <a:headEnd/>
            <a:tailEnd/>
          </a:ln>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2" name="Title 1"/>
          <p:cNvSpPr>
            <a:spLocks noGrp="1"/>
          </p:cNvSpPr>
          <p:nvPr>
            <p:ph type="title" hasCustomPrompt="1"/>
          </p:nvPr>
        </p:nvSpPr>
        <p:spPr>
          <a:xfrm>
            <a:off x="457200" y="2212848"/>
            <a:ext cx="8229600" cy="1490472"/>
          </a:xfrm>
          <a:prstGeom prst="rect">
            <a:avLst/>
          </a:prstGeom>
        </p:spPr>
        <p:txBody>
          <a:bodyPr anchor="b" anchorCtr="0"/>
          <a:lstStyle>
            <a:lvl1pPr algn="ctr">
              <a:defRPr sz="4000">
                <a:solidFill>
                  <a:schemeClr val="accent1"/>
                </a:solidFill>
              </a:defRPr>
            </a:lvl1pPr>
          </a:lstStyle>
          <a:p>
            <a:r>
              <a:rPr lang="en-US" dirty="0" smtClean="0"/>
              <a:t>Section Title — click to edit</a:t>
            </a:r>
            <a:endParaRPr lang="en-US" dirty="0"/>
          </a:p>
        </p:txBody>
      </p:sp>
      <p:sp>
        <p:nvSpPr>
          <p:cNvPr id="4" name="Slide Number Placeholder 3"/>
          <p:cNvSpPr>
            <a:spLocks noGrp="1"/>
          </p:cNvSpPr>
          <p:nvPr>
            <p:ph type="sldNum" sz="quarter" idx="11"/>
          </p:nvPr>
        </p:nvSpPr>
        <p:spPr/>
        <p:txBody>
          <a:bodyPr/>
          <a:lstStyle/>
          <a:p>
            <a:fld id="{2D80C5C9-96E0-47EC-B500-37C5FE284639}" type="slidenum">
              <a:rPr lang="en-US" smtClean="0">
                <a:solidFill>
                  <a:srgbClr val="000000"/>
                </a:solidFill>
              </a:rPr>
              <a:pPr/>
              <a:t>‹#›</a:t>
            </a:fld>
            <a:endParaRPr lang="en-US" dirty="0">
              <a:solidFill>
                <a:srgbClr val="000000"/>
              </a:solidFill>
            </a:endParaRPr>
          </a:p>
        </p:txBody>
      </p:sp>
      <p:cxnSp>
        <p:nvCxnSpPr>
          <p:cNvPr id="6" name="Straight Connector 12"/>
          <p:cNvCxnSpPr>
            <a:cxnSpLocks noChangeShapeType="1"/>
          </p:cNvCxnSpPr>
          <p:nvPr/>
        </p:nvCxnSpPr>
        <p:spPr bwMode="auto">
          <a:xfrm rot="5400000">
            <a:off x="452191" y="6546056"/>
            <a:ext cx="438150" cy="1588"/>
          </a:xfrm>
          <a:prstGeom prst="line">
            <a:avLst/>
          </a:prstGeom>
          <a:noFill/>
          <a:ln w="9525">
            <a:solidFill>
              <a:schemeClr val="bg1">
                <a:alpha val="39999"/>
              </a:schemeClr>
            </a:solidFill>
            <a:round/>
            <a:headEnd/>
            <a:tailEnd/>
          </a:ln>
        </p:spPr>
      </p:cxnSp>
      <p:pic>
        <p:nvPicPr>
          <p:cNvPr id="7" name="Picture 2" descr="C:\Documents and Settings\MVO\Desktop\eia_logo_white-02.png"/>
          <p:cNvPicPr>
            <a:picLocks noChangeAspect="1" noChangeArrowheads="1"/>
          </p:cNvPicPr>
          <p:nvPr/>
        </p:nvPicPr>
        <p:blipFill>
          <a:blip r:embed="rId2" cstate="print"/>
          <a:srcRect/>
          <a:stretch>
            <a:fillRect/>
          </a:stretch>
        </p:blipFill>
        <p:spPr bwMode="auto">
          <a:xfrm>
            <a:off x="84139" y="6362700"/>
            <a:ext cx="516411" cy="356616"/>
          </a:xfrm>
          <a:prstGeom prst="rect">
            <a:avLst/>
          </a:prstGeom>
          <a:noFill/>
        </p:spPr>
      </p:pic>
      <p:sp>
        <p:nvSpPr>
          <p:cNvPr id="8"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3226357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45.xml"/><Relationship Id="rId13" Type="http://schemas.openxmlformats.org/officeDocument/2006/relationships/slideLayout" Target="../slideLayouts/slideLayout150.xml"/><Relationship Id="rId3" Type="http://schemas.openxmlformats.org/officeDocument/2006/relationships/slideLayout" Target="../slideLayouts/slideLayout140.xml"/><Relationship Id="rId7" Type="http://schemas.openxmlformats.org/officeDocument/2006/relationships/slideLayout" Target="../slideLayouts/slideLayout144.xml"/><Relationship Id="rId12" Type="http://schemas.openxmlformats.org/officeDocument/2006/relationships/slideLayout" Target="../slideLayouts/slideLayout149.xml"/><Relationship Id="rId17" Type="http://schemas.openxmlformats.org/officeDocument/2006/relationships/image" Target="../media/image4.jpeg"/><Relationship Id="rId2" Type="http://schemas.openxmlformats.org/officeDocument/2006/relationships/slideLayout" Target="../slideLayouts/slideLayout139.xml"/><Relationship Id="rId16" Type="http://schemas.openxmlformats.org/officeDocument/2006/relationships/theme" Target="../theme/theme10.xml"/><Relationship Id="rId1" Type="http://schemas.openxmlformats.org/officeDocument/2006/relationships/slideLayout" Target="../slideLayouts/slideLayout138.xml"/><Relationship Id="rId6" Type="http://schemas.openxmlformats.org/officeDocument/2006/relationships/slideLayout" Target="../slideLayouts/slideLayout143.xml"/><Relationship Id="rId11" Type="http://schemas.openxmlformats.org/officeDocument/2006/relationships/slideLayout" Target="../slideLayouts/slideLayout148.xml"/><Relationship Id="rId5" Type="http://schemas.openxmlformats.org/officeDocument/2006/relationships/slideLayout" Target="../slideLayouts/slideLayout142.xml"/><Relationship Id="rId15" Type="http://schemas.openxmlformats.org/officeDocument/2006/relationships/slideLayout" Target="../slideLayouts/slideLayout152.xml"/><Relationship Id="rId10" Type="http://schemas.openxmlformats.org/officeDocument/2006/relationships/slideLayout" Target="../slideLayouts/slideLayout147.xml"/><Relationship Id="rId4" Type="http://schemas.openxmlformats.org/officeDocument/2006/relationships/slideLayout" Target="../slideLayouts/slideLayout141.xml"/><Relationship Id="rId9" Type="http://schemas.openxmlformats.org/officeDocument/2006/relationships/slideLayout" Target="../slideLayouts/slideLayout146.xml"/><Relationship Id="rId14" Type="http://schemas.openxmlformats.org/officeDocument/2006/relationships/slideLayout" Target="../slideLayouts/slideLayout151.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60.xml"/><Relationship Id="rId13" Type="http://schemas.openxmlformats.org/officeDocument/2006/relationships/slideLayout" Target="../slideLayouts/slideLayout165.xml"/><Relationship Id="rId3" Type="http://schemas.openxmlformats.org/officeDocument/2006/relationships/slideLayout" Target="../slideLayouts/slideLayout155.xml"/><Relationship Id="rId7" Type="http://schemas.openxmlformats.org/officeDocument/2006/relationships/slideLayout" Target="../slideLayouts/slideLayout159.xml"/><Relationship Id="rId12" Type="http://schemas.openxmlformats.org/officeDocument/2006/relationships/slideLayout" Target="../slideLayouts/slideLayout164.xml"/><Relationship Id="rId17" Type="http://schemas.openxmlformats.org/officeDocument/2006/relationships/image" Target="../media/image4.jpeg"/><Relationship Id="rId2" Type="http://schemas.openxmlformats.org/officeDocument/2006/relationships/slideLayout" Target="../slideLayouts/slideLayout154.xml"/><Relationship Id="rId16" Type="http://schemas.openxmlformats.org/officeDocument/2006/relationships/theme" Target="../theme/theme11.xml"/><Relationship Id="rId1" Type="http://schemas.openxmlformats.org/officeDocument/2006/relationships/slideLayout" Target="../slideLayouts/slideLayout153.xml"/><Relationship Id="rId6" Type="http://schemas.openxmlformats.org/officeDocument/2006/relationships/slideLayout" Target="../slideLayouts/slideLayout158.xml"/><Relationship Id="rId11" Type="http://schemas.openxmlformats.org/officeDocument/2006/relationships/slideLayout" Target="../slideLayouts/slideLayout163.xml"/><Relationship Id="rId5" Type="http://schemas.openxmlformats.org/officeDocument/2006/relationships/slideLayout" Target="../slideLayouts/slideLayout157.xml"/><Relationship Id="rId15" Type="http://schemas.openxmlformats.org/officeDocument/2006/relationships/slideLayout" Target="../slideLayouts/slideLayout167.xml"/><Relationship Id="rId10" Type="http://schemas.openxmlformats.org/officeDocument/2006/relationships/slideLayout" Target="../slideLayouts/slideLayout162.xml"/><Relationship Id="rId4" Type="http://schemas.openxmlformats.org/officeDocument/2006/relationships/slideLayout" Target="../slideLayouts/slideLayout156.xml"/><Relationship Id="rId9" Type="http://schemas.openxmlformats.org/officeDocument/2006/relationships/slideLayout" Target="../slideLayouts/slideLayout161.xml"/><Relationship Id="rId14" Type="http://schemas.openxmlformats.org/officeDocument/2006/relationships/slideLayout" Target="../slideLayouts/slideLayout166.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75.xml"/><Relationship Id="rId13" Type="http://schemas.openxmlformats.org/officeDocument/2006/relationships/slideLayout" Target="../slideLayouts/slideLayout180.xml"/><Relationship Id="rId18" Type="http://schemas.openxmlformats.org/officeDocument/2006/relationships/image" Target="../media/image1.jpeg"/><Relationship Id="rId3" Type="http://schemas.openxmlformats.org/officeDocument/2006/relationships/slideLayout" Target="../slideLayouts/slideLayout170.xml"/><Relationship Id="rId7" Type="http://schemas.openxmlformats.org/officeDocument/2006/relationships/slideLayout" Target="../slideLayouts/slideLayout174.xml"/><Relationship Id="rId12" Type="http://schemas.openxmlformats.org/officeDocument/2006/relationships/slideLayout" Target="../slideLayouts/slideLayout179.xml"/><Relationship Id="rId17" Type="http://schemas.openxmlformats.org/officeDocument/2006/relationships/theme" Target="../theme/theme12.xml"/><Relationship Id="rId2" Type="http://schemas.openxmlformats.org/officeDocument/2006/relationships/slideLayout" Target="../slideLayouts/slideLayout169.xml"/><Relationship Id="rId16" Type="http://schemas.openxmlformats.org/officeDocument/2006/relationships/slideLayout" Target="../slideLayouts/slideLayout183.xml"/><Relationship Id="rId1" Type="http://schemas.openxmlformats.org/officeDocument/2006/relationships/slideLayout" Target="../slideLayouts/slideLayout168.xml"/><Relationship Id="rId6" Type="http://schemas.openxmlformats.org/officeDocument/2006/relationships/slideLayout" Target="../slideLayouts/slideLayout173.xml"/><Relationship Id="rId11" Type="http://schemas.openxmlformats.org/officeDocument/2006/relationships/slideLayout" Target="../slideLayouts/slideLayout178.xml"/><Relationship Id="rId5" Type="http://schemas.openxmlformats.org/officeDocument/2006/relationships/slideLayout" Target="../slideLayouts/slideLayout172.xml"/><Relationship Id="rId15" Type="http://schemas.openxmlformats.org/officeDocument/2006/relationships/slideLayout" Target="../slideLayouts/slideLayout182.xml"/><Relationship Id="rId10" Type="http://schemas.openxmlformats.org/officeDocument/2006/relationships/slideLayout" Target="../slideLayouts/slideLayout177.xml"/><Relationship Id="rId4" Type="http://schemas.openxmlformats.org/officeDocument/2006/relationships/slideLayout" Target="../slideLayouts/slideLayout171.xml"/><Relationship Id="rId9" Type="http://schemas.openxmlformats.org/officeDocument/2006/relationships/slideLayout" Target="../slideLayouts/slideLayout176.xml"/><Relationship Id="rId14" Type="http://schemas.openxmlformats.org/officeDocument/2006/relationships/slideLayout" Target="../slideLayouts/slideLayout181.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slideLayout" Target="../slideLayouts/slideLayout196.xml"/><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slideLayout" Target="../slideLayouts/slideLayout195.xml"/><Relationship Id="rId2" Type="http://schemas.openxmlformats.org/officeDocument/2006/relationships/slideLayout" Target="../slideLayouts/slideLayout185.xml"/><Relationship Id="rId16" Type="http://schemas.openxmlformats.org/officeDocument/2006/relationships/image" Target="../media/image4.jpeg"/><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5" Type="http://schemas.openxmlformats.org/officeDocument/2006/relationships/theme" Target="../theme/theme13.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 Id="rId14" Type="http://schemas.openxmlformats.org/officeDocument/2006/relationships/slideLayout" Target="../slideLayouts/slideLayout197.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205.xml"/><Relationship Id="rId13" Type="http://schemas.openxmlformats.org/officeDocument/2006/relationships/slideLayout" Target="../slideLayouts/slideLayout210.xml"/><Relationship Id="rId3" Type="http://schemas.openxmlformats.org/officeDocument/2006/relationships/slideLayout" Target="../slideLayouts/slideLayout200.xml"/><Relationship Id="rId7" Type="http://schemas.openxmlformats.org/officeDocument/2006/relationships/slideLayout" Target="../slideLayouts/slideLayout204.xml"/><Relationship Id="rId12" Type="http://schemas.openxmlformats.org/officeDocument/2006/relationships/slideLayout" Target="../slideLayouts/slideLayout209.xml"/><Relationship Id="rId2" Type="http://schemas.openxmlformats.org/officeDocument/2006/relationships/slideLayout" Target="../slideLayouts/slideLayout199.xml"/><Relationship Id="rId16" Type="http://schemas.openxmlformats.org/officeDocument/2006/relationships/image" Target="../media/image4.jpeg"/><Relationship Id="rId1" Type="http://schemas.openxmlformats.org/officeDocument/2006/relationships/slideLayout" Target="../slideLayouts/slideLayout198.xml"/><Relationship Id="rId6" Type="http://schemas.openxmlformats.org/officeDocument/2006/relationships/slideLayout" Target="../slideLayouts/slideLayout203.xml"/><Relationship Id="rId11" Type="http://schemas.openxmlformats.org/officeDocument/2006/relationships/slideLayout" Target="../slideLayouts/slideLayout208.xml"/><Relationship Id="rId5" Type="http://schemas.openxmlformats.org/officeDocument/2006/relationships/slideLayout" Target="../slideLayouts/slideLayout202.xml"/><Relationship Id="rId15" Type="http://schemas.openxmlformats.org/officeDocument/2006/relationships/theme" Target="../theme/theme14.xml"/><Relationship Id="rId10" Type="http://schemas.openxmlformats.org/officeDocument/2006/relationships/slideLayout" Target="../slideLayouts/slideLayout207.xml"/><Relationship Id="rId4" Type="http://schemas.openxmlformats.org/officeDocument/2006/relationships/slideLayout" Target="../slideLayouts/slideLayout201.xml"/><Relationship Id="rId9" Type="http://schemas.openxmlformats.org/officeDocument/2006/relationships/slideLayout" Target="../slideLayouts/slideLayout206.xml"/><Relationship Id="rId14" Type="http://schemas.openxmlformats.org/officeDocument/2006/relationships/slideLayout" Target="../slideLayouts/slideLayout211.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219.xml"/><Relationship Id="rId13" Type="http://schemas.openxmlformats.org/officeDocument/2006/relationships/slideLayout" Target="../slideLayouts/slideLayout224.xml"/><Relationship Id="rId18" Type="http://schemas.openxmlformats.org/officeDocument/2006/relationships/image" Target="../media/image5.jpg"/><Relationship Id="rId3" Type="http://schemas.openxmlformats.org/officeDocument/2006/relationships/slideLayout" Target="../slideLayouts/slideLayout214.xml"/><Relationship Id="rId7" Type="http://schemas.openxmlformats.org/officeDocument/2006/relationships/slideLayout" Target="../slideLayouts/slideLayout218.xml"/><Relationship Id="rId12" Type="http://schemas.openxmlformats.org/officeDocument/2006/relationships/slideLayout" Target="../slideLayouts/slideLayout223.xml"/><Relationship Id="rId17" Type="http://schemas.openxmlformats.org/officeDocument/2006/relationships/theme" Target="../theme/theme15.xml"/><Relationship Id="rId2" Type="http://schemas.openxmlformats.org/officeDocument/2006/relationships/slideLayout" Target="../slideLayouts/slideLayout213.xml"/><Relationship Id="rId16" Type="http://schemas.openxmlformats.org/officeDocument/2006/relationships/slideLayout" Target="../slideLayouts/slideLayout227.xml"/><Relationship Id="rId1" Type="http://schemas.openxmlformats.org/officeDocument/2006/relationships/slideLayout" Target="../slideLayouts/slideLayout212.xml"/><Relationship Id="rId6" Type="http://schemas.openxmlformats.org/officeDocument/2006/relationships/slideLayout" Target="../slideLayouts/slideLayout217.xml"/><Relationship Id="rId11" Type="http://schemas.openxmlformats.org/officeDocument/2006/relationships/slideLayout" Target="../slideLayouts/slideLayout222.xml"/><Relationship Id="rId5" Type="http://schemas.openxmlformats.org/officeDocument/2006/relationships/slideLayout" Target="../slideLayouts/slideLayout216.xml"/><Relationship Id="rId15" Type="http://schemas.openxmlformats.org/officeDocument/2006/relationships/slideLayout" Target="../slideLayouts/slideLayout226.xml"/><Relationship Id="rId10" Type="http://schemas.openxmlformats.org/officeDocument/2006/relationships/slideLayout" Target="../slideLayouts/slideLayout221.xml"/><Relationship Id="rId4" Type="http://schemas.openxmlformats.org/officeDocument/2006/relationships/slideLayout" Target="../slideLayouts/slideLayout215.xml"/><Relationship Id="rId9" Type="http://schemas.openxmlformats.org/officeDocument/2006/relationships/slideLayout" Target="../slideLayouts/slideLayout220.xml"/><Relationship Id="rId14" Type="http://schemas.openxmlformats.org/officeDocument/2006/relationships/slideLayout" Target="../slideLayouts/slideLayout22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slideLayout" Target="../slideLayouts/slideLayout240.xml"/><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slideLayout" Target="../slideLayouts/slideLayout239.xml"/><Relationship Id="rId2" Type="http://schemas.openxmlformats.org/officeDocument/2006/relationships/slideLayout" Target="../slideLayouts/slideLayout229.xml"/><Relationship Id="rId16" Type="http://schemas.openxmlformats.org/officeDocument/2006/relationships/image" Target="../media/image4.jpeg"/><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5" Type="http://schemas.openxmlformats.org/officeDocument/2006/relationships/theme" Target="../theme/theme16.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 Id="rId14" Type="http://schemas.openxmlformats.org/officeDocument/2006/relationships/slideLayout" Target="../slideLayouts/slideLayout241.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249.xml"/><Relationship Id="rId13" Type="http://schemas.openxmlformats.org/officeDocument/2006/relationships/slideLayout" Target="../slideLayouts/slideLayout254.xml"/><Relationship Id="rId3" Type="http://schemas.openxmlformats.org/officeDocument/2006/relationships/slideLayout" Target="../slideLayouts/slideLayout244.xml"/><Relationship Id="rId7" Type="http://schemas.openxmlformats.org/officeDocument/2006/relationships/slideLayout" Target="../slideLayouts/slideLayout248.xml"/><Relationship Id="rId12" Type="http://schemas.openxmlformats.org/officeDocument/2006/relationships/slideLayout" Target="../slideLayouts/slideLayout253.xml"/><Relationship Id="rId2" Type="http://schemas.openxmlformats.org/officeDocument/2006/relationships/slideLayout" Target="../slideLayouts/slideLayout243.xml"/><Relationship Id="rId16" Type="http://schemas.openxmlformats.org/officeDocument/2006/relationships/image" Target="../media/image4.jpeg"/><Relationship Id="rId1" Type="http://schemas.openxmlformats.org/officeDocument/2006/relationships/slideLayout" Target="../slideLayouts/slideLayout242.xml"/><Relationship Id="rId6" Type="http://schemas.openxmlformats.org/officeDocument/2006/relationships/slideLayout" Target="../slideLayouts/slideLayout247.xml"/><Relationship Id="rId11" Type="http://schemas.openxmlformats.org/officeDocument/2006/relationships/slideLayout" Target="../slideLayouts/slideLayout252.xml"/><Relationship Id="rId5" Type="http://schemas.openxmlformats.org/officeDocument/2006/relationships/slideLayout" Target="../slideLayouts/slideLayout246.xml"/><Relationship Id="rId15" Type="http://schemas.openxmlformats.org/officeDocument/2006/relationships/theme" Target="../theme/theme17.xml"/><Relationship Id="rId10" Type="http://schemas.openxmlformats.org/officeDocument/2006/relationships/slideLayout" Target="../slideLayouts/slideLayout251.xml"/><Relationship Id="rId4" Type="http://schemas.openxmlformats.org/officeDocument/2006/relationships/slideLayout" Target="../slideLayouts/slideLayout245.xml"/><Relationship Id="rId9" Type="http://schemas.openxmlformats.org/officeDocument/2006/relationships/slideLayout" Target="../slideLayouts/slideLayout250.xml"/><Relationship Id="rId14" Type="http://schemas.openxmlformats.org/officeDocument/2006/relationships/slideLayout" Target="../slideLayouts/slideLayout255.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263.xml"/><Relationship Id="rId13" Type="http://schemas.openxmlformats.org/officeDocument/2006/relationships/slideLayout" Target="../slideLayouts/slideLayout268.xml"/><Relationship Id="rId18" Type="http://schemas.openxmlformats.org/officeDocument/2006/relationships/slideLayout" Target="../slideLayouts/slideLayout273.xml"/><Relationship Id="rId3" Type="http://schemas.openxmlformats.org/officeDocument/2006/relationships/slideLayout" Target="../slideLayouts/slideLayout258.xml"/><Relationship Id="rId7" Type="http://schemas.openxmlformats.org/officeDocument/2006/relationships/slideLayout" Target="../slideLayouts/slideLayout262.xml"/><Relationship Id="rId12" Type="http://schemas.openxmlformats.org/officeDocument/2006/relationships/slideLayout" Target="../slideLayouts/slideLayout267.xml"/><Relationship Id="rId17" Type="http://schemas.openxmlformats.org/officeDocument/2006/relationships/slideLayout" Target="../slideLayouts/slideLayout272.xml"/><Relationship Id="rId2" Type="http://schemas.openxmlformats.org/officeDocument/2006/relationships/slideLayout" Target="../slideLayouts/slideLayout257.xml"/><Relationship Id="rId16" Type="http://schemas.openxmlformats.org/officeDocument/2006/relationships/slideLayout" Target="../slideLayouts/slideLayout271.xml"/><Relationship Id="rId20" Type="http://schemas.openxmlformats.org/officeDocument/2006/relationships/image" Target="../media/image4.jpeg"/><Relationship Id="rId1" Type="http://schemas.openxmlformats.org/officeDocument/2006/relationships/slideLayout" Target="../slideLayouts/slideLayout256.xml"/><Relationship Id="rId6" Type="http://schemas.openxmlformats.org/officeDocument/2006/relationships/slideLayout" Target="../slideLayouts/slideLayout261.xml"/><Relationship Id="rId11" Type="http://schemas.openxmlformats.org/officeDocument/2006/relationships/slideLayout" Target="../slideLayouts/slideLayout266.xml"/><Relationship Id="rId5" Type="http://schemas.openxmlformats.org/officeDocument/2006/relationships/slideLayout" Target="../slideLayouts/slideLayout260.xml"/><Relationship Id="rId15" Type="http://schemas.openxmlformats.org/officeDocument/2006/relationships/slideLayout" Target="../slideLayouts/slideLayout270.xml"/><Relationship Id="rId10" Type="http://schemas.openxmlformats.org/officeDocument/2006/relationships/slideLayout" Target="../slideLayouts/slideLayout265.xml"/><Relationship Id="rId19" Type="http://schemas.openxmlformats.org/officeDocument/2006/relationships/theme" Target="../theme/theme18.xml"/><Relationship Id="rId4" Type="http://schemas.openxmlformats.org/officeDocument/2006/relationships/slideLayout" Target="../slideLayouts/slideLayout259.xml"/><Relationship Id="rId9" Type="http://schemas.openxmlformats.org/officeDocument/2006/relationships/slideLayout" Target="../slideLayouts/slideLayout264.xml"/><Relationship Id="rId14" Type="http://schemas.openxmlformats.org/officeDocument/2006/relationships/slideLayout" Target="../slideLayouts/slideLayout269.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81.xml"/><Relationship Id="rId13" Type="http://schemas.openxmlformats.org/officeDocument/2006/relationships/slideLayout" Target="../slideLayouts/slideLayout286.xml"/><Relationship Id="rId3" Type="http://schemas.openxmlformats.org/officeDocument/2006/relationships/slideLayout" Target="../slideLayouts/slideLayout276.xml"/><Relationship Id="rId7" Type="http://schemas.openxmlformats.org/officeDocument/2006/relationships/slideLayout" Target="../slideLayouts/slideLayout280.xml"/><Relationship Id="rId12" Type="http://schemas.openxmlformats.org/officeDocument/2006/relationships/slideLayout" Target="../slideLayouts/slideLayout285.xml"/><Relationship Id="rId17" Type="http://schemas.openxmlformats.org/officeDocument/2006/relationships/image" Target="../media/image1.jpeg"/><Relationship Id="rId2" Type="http://schemas.openxmlformats.org/officeDocument/2006/relationships/slideLayout" Target="../slideLayouts/slideLayout275.xml"/><Relationship Id="rId16" Type="http://schemas.openxmlformats.org/officeDocument/2006/relationships/theme" Target="../theme/theme19.xml"/><Relationship Id="rId1" Type="http://schemas.openxmlformats.org/officeDocument/2006/relationships/slideLayout" Target="../slideLayouts/slideLayout274.xml"/><Relationship Id="rId6" Type="http://schemas.openxmlformats.org/officeDocument/2006/relationships/slideLayout" Target="../slideLayouts/slideLayout279.xml"/><Relationship Id="rId11" Type="http://schemas.openxmlformats.org/officeDocument/2006/relationships/slideLayout" Target="../slideLayouts/slideLayout284.xml"/><Relationship Id="rId5" Type="http://schemas.openxmlformats.org/officeDocument/2006/relationships/slideLayout" Target="../slideLayouts/slideLayout278.xml"/><Relationship Id="rId15" Type="http://schemas.openxmlformats.org/officeDocument/2006/relationships/slideLayout" Target="../slideLayouts/slideLayout288.xml"/><Relationship Id="rId10" Type="http://schemas.openxmlformats.org/officeDocument/2006/relationships/slideLayout" Target="../slideLayouts/slideLayout283.xml"/><Relationship Id="rId4" Type="http://schemas.openxmlformats.org/officeDocument/2006/relationships/slideLayout" Target="../slideLayouts/slideLayout277.xml"/><Relationship Id="rId9" Type="http://schemas.openxmlformats.org/officeDocument/2006/relationships/slideLayout" Target="../slideLayouts/slideLayout282.xml"/><Relationship Id="rId14" Type="http://schemas.openxmlformats.org/officeDocument/2006/relationships/slideLayout" Target="../slideLayouts/slideLayout28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image" Target="../media/image1.jpeg"/><Relationship Id="rId2" Type="http://schemas.openxmlformats.org/officeDocument/2006/relationships/slideLayout" Target="../slideLayouts/slideLayout16.xml"/><Relationship Id="rId16" Type="http://schemas.openxmlformats.org/officeDocument/2006/relationships/theme" Target="../theme/theme2.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96.xml"/><Relationship Id="rId13" Type="http://schemas.openxmlformats.org/officeDocument/2006/relationships/slideLayout" Target="../slideLayouts/slideLayout301.xml"/><Relationship Id="rId3" Type="http://schemas.openxmlformats.org/officeDocument/2006/relationships/slideLayout" Target="../slideLayouts/slideLayout291.xml"/><Relationship Id="rId7" Type="http://schemas.openxmlformats.org/officeDocument/2006/relationships/slideLayout" Target="../slideLayouts/slideLayout295.xml"/><Relationship Id="rId12" Type="http://schemas.openxmlformats.org/officeDocument/2006/relationships/slideLayout" Target="../slideLayouts/slideLayout300.xml"/><Relationship Id="rId2" Type="http://schemas.openxmlformats.org/officeDocument/2006/relationships/slideLayout" Target="../slideLayouts/slideLayout290.xml"/><Relationship Id="rId16" Type="http://schemas.openxmlformats.org/officeDocument/2006/relationships/image" Target="../media/image4.jpeg"/><Relationship Id="rId1" Type="http://schemas.openxmlformats.org/officeDocument/2006/relationships/slideLayout" Target="../slideLayouts/slideLayout289.xml"/><Relationship Id="rId6" Type="http://schemas.openxmlformats.org/officeDocument/2006/relationships/slideLayout" Target="../slideLayouts/slideLayout294.xml"/><Relationship Id="rId11" Type="http://schemas.openxmlformats.org/officeDocument/2006/relationships/slideLayout" Target="../slideLayouts/slideLayout299.xml"/><Relationship Id="rId5" Type="http://schemas.openxmlformats.org/officeDocument/2006/relationships/slideLayout" Target="../slideLayouts/slideLayout293.xml"/><Relationship Id="rId15" Type="http://schemas.openxmlformats.org/officeDocument/2006/relationships/theme" Target="../theme/theme20.xml"/><Relationship Id="rId10" Type="http://schemas.openxmlformats.org/officeDocument/2006/relationships/slideLayout" Target="../slideLayouts/slideLayout298.xml"/><Relationship Id="rId4" Type="http://schemas.openxmlformats.org/officeDocument/2006/relationships/slideLayout" Target="../slideLayouts/slideLayout292.xml"/><Relationship Id="rId9" Type="http://schemas.openxmlformats.org/officeDocument/2006/relationships/slideLayout" Target="../slideLayouts/slideLayout297.xml"/><Relationship Id="rId14" Type="http://schemas.openxmlformats.org/officeDocument/2006/relationships/slideLayout" Target="../slideLayouts/slideLayout302.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310.xml"/><Relationship Id="rId13" Type="http://schemas.openxmlformats.org/officeDocument/2006/relationships/slideLayout" Target="../slideLayouts/slideLayout315.xml"/><Relationship Id="rId3" Type="http://schemas.openxmlformats.org/officeDocument/2006/relationships/slideLayout" Target="../slideLayouts/slideLayout305.xml"/><Relationship Id="rId7" Type="http://schemas.openxmlformats.org/officeDocument/2006/relationships/slideLayout" Target="../slideLayouts/slideLayout309.xml"/><Relationship Id="rId12" Type="http://schemas.openxmlformats.org/officeDocument/2006/relationships/slideLayout" Target="../slideLayouts/slideLayout314.xml"/><Relationship Id="rId2" Type="http://schemas.openxmlformats.org/officeDocument/2006/relationships/slideLayout" Target="../slideLayouts/slideLayout304.xml"/><Relationship Id="rId16" Type="http://schemas.openxmlformats.org/officeDocument/2006/relationships/image" Target="../media/image4.jpeg"/><Relationship Id="rId1" Type="http://schemas.openxmlformats.org/officeDocument/2006/relationships/slideLayout" Target="../slideLayouts/slideLayout303.xml"/><Relationship Id="rId6" Type="http://schemas.openxmlformats.org/officeDocument/2006/relationships/slideLayout" Target="../slideLayouts/slideLayout308.xml"/><Relationship Id="rId11" Type="http://schemas.openxmlformats.org/officeDocument/2006/relationships/slideLayout" Target="../slideLayouts/slideLayout313.xml"/><Relationship Id="rId5" Type="http://schemas.openxmlformats.org/officeDocument/2006/relationships/slideLayout" Target="../slideLayouts/slideLayout307.xml"/><Relationship Id="rId15" Type="http://schemas.openxmlformats.org/officeDocument/2006/relationships/theme" Target="../theme/theme21.xml"/><Relationship Id="rId10" Type="http://schemas.openxmlformats.org/officeDocument/2006/relationships/slideLayout" Target="../slideLayouts/slideLayout312.xml"/><Relationship Id="rId4" Type="http://schemas.openxmlformats.org/officeDocument/2006/relationships/slideLayout" Target="../slideLayouts/slideLayout306.xml"/><Relationship Id="rId9" Type="http://schemas.openxmlformats.org/officeDocument/2006/relationships/slideLayout" Target="../slideLayouts/slideLayout311.xml"/><Relationship Id="rId14" Type="http://schemas.openxmlformats.org/officeDocument/2006/relationships/slideLayout" Target="../slideLayouts/slideLayout316.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324.xml"/><Relationship Id="rId13" Type="http://schemas.openxmlformats.org/officeDocument/2006/relationships/slideLayout" Target="../slideLayouts/slideLayout329.xml"/><Relationship Id="rId3" Type="http://schemas.openxmlformats.org/officeDocument/2006/relationships/slideLayout" Target="../slideLayouts/slideLayout319.xml"/><Relationship Id="rId7" Type="http://schemas.openxmlformats.org/officeDocument/2006/relationships/slideLayout" Target="../slideLayouts/slideLayout323.xml"/><Relationship Id="rId12" Type="http://schemas.openxmlformats.org/officeDocument/2006/relationships/slideLayout" Target="../slideLayouts/slideLayout328.xml"/><Relationship Id="rId17" Type="http://schemas.openxmlformats.org/officeDocument/2006/relationships/image" Target="../media/image4.jpeg"/><Relationship Id="rId2" Type="http://schemas.openxmlformats.org/officeDocument/2006/relationships/slideLayout" Target="../slideLayouts/slideLayout318.xml"/><Relationship Id="rId16" Type="http://schemas.openxmlformats.org/officeDocument/2006/relationships/theme" Target="../theme/theme22.xml"/><Relationship Id="rId1" Type="http://schemas.openxmlformats.org/officeDocument/2006/relationships/slideLayout" Target="../slideLayouts/slideLayout317.xml"/><Relationship Id="rId6" Type="http://schemas.openxmlformats.org/officeDocument/2006/relationships/slideLayout" Target="../slideLayouts/slideLayout322.xml"/><Relationship Id="rId11" Type="http://schemas.openxmlformats.org/officeDocument/2006/relationships/slideLayout" Target="../slideLayouts/slideLayout327.xml"/><Relationship Id="rId5" Type="http://schemas.openxmlformats.org/officeDocument/2006/relationships/slideLayout" Target="../slideLayouts/slideLayout321.xml"/><Relationship Id="rId15" Type="http://schemas.openxmlformats.org/officeDocument/2006/relationships/slideLayout" Target="../slideLayouts/slideLayout331.xml"/><Relationship Id="rId10" Type="http://schemas.openxmlformats.org/officeDocument/2006/relationships/slideLayout" Target="../slideLayouts/slideLayout326.xml"/><Relationship Id="rId4" Type="http://schemas.openxmlformats.org/officeDocument/2006/relationships/slideLayout" Target="../slideLayouts/slideLayout320.xml"/><Relationship Id="rId9" Type="http://schemas.openxmlformats.org/officeDocument/2006/relationships/slideLayout" Target="../slideLayouts/slideLayout325.xml"/><Relationship Id="rId14" Type="http://schemas.openxmlformats.org/officeDocument/2006/relationships/slideLayout" Target="../slideLayouts/slideLayout330.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339.xml"/><Relationship Id="rId13" Type="http://schemas.openxmlformats.org/officeDocument/2006/relationships/slideLayout" Target="../slideLayouts/slideLayout344.xml"/><Relationship Id="rId3" Type="http://schemas.openxmlformats.org/officeDocument/2006/relationships/slideLayout" Target="../slideLayouts/slideLayout334.xml"/><Relationship Id="rId7" Type="http://schemas.openxmlformats.org/officeDocument/2006/relationships/slideLayout" Target="../slideLayouts/slideLayout338.xml"/><Relationship Id="rId12" Type="http://schemas.openxmlformats.org/officeDocument/2006/relationships/slideLayout" Target="../slideLayouts/slideLayout343.xml"/><Relationship Id="rId2" Type="http://schemas.openxmlformats.org/officeDocument/2006/relationships/slideLayout" Target="../slideLayouts/slideLayout333.xml"/><Relationship Id="rId16" Type="http://schemas.openxmlformats.org/officeDocument/2006/relationships/image" Target="../media/image4.jpeg"/><Relationship Id="rId1" Type="http://schemas.openxmlformats.org/officeDocument/2006/relationships/slideLayout" Target="../slideLayouts/slideLayout332.xml"/><Relationship Id="rId6" Type="http://schemas.openxmlformats.org/officeDocument/2006/relationships/slideLayout" Target="../slideLayouts/slideLayout337.xml"/><Relationship Id="rId11" Type="http://schemas.openxmlformats.org/officeDocument/2006/relationships/slideLayout" Target="../slideLayouts/slideLayout342.xml"/><Relationship Id="rId5" Type="http://schemas.openxmlformats.org/officeDocument/2006/relationships/slideLayout" Target="../slideLayouts/slideLayout336.xml"/><Relationship Id="rId15" Type="http://schemas.openxmlformats.org/officeDocument/2006/relationships/theme" Target="../theme/theme23.xml"/><Relationship Id="rId10" Type="http://schemas.openxmlformats.org/officeDocument/2006/relationships/slideLayout" Target="../slideLayouts/slideLayout341.xml"/><Relationship Id="rId4" Type="http://schemas.openxmlformats.org/officeDocument/2006/relationships/slideLayout" Target="../slideLayouts/slideLayout335.xml"/><Relationship Id="rId9" Type="http://schemas.openxmlformats.org/officeDocument/2006/relationships/slideLayout" Target="../slideLayouts/slideLayout340.xml"/><Relationship Id="rId14" Type="http://schemas.openxmlformats.org/officeDocument/2006/relationships/slideLayout" Target="../slideLayouts/slideLayout345.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353.xml"/><Relationship Id="rId13" Type="http://schemas.openxmlformats.org/officeDocument/2006/relationships/slideLayout" Target="../slideLayouts/slideLayout358.xml"/><Relationship Id="rId3" Type="http://schemas.openxmlformats.org/officeDocument/2006/relationships/slideLayout" Target="../slideLayouts/slideLayout348.xml"/><Relationship Id="rId7" Type="http://schemas.openxmlformats.org/officeDocument/2006/relationships/slideLayout" Target="../slideLayouts/slideLayout352.xml"/><Relationship Id="rId12" Type="http://schemas.openxmlformats.org/officeDocument/2006/relationships/slideLayout" Target="../slideLayouts/slideLayout357.xml"/><Relationship Id="rId17" Type="http://schemas.openxmlformats.org/officeDocument/2006/relationships/image" Target="../media/image4.jpeg"/><Relationship Id="rId2" Type="http://schemas.openxmlformats.org/officeDocument/2006/relationships/slideLayout" Target="../slideLayouts/slideLayout347.xml"/><Relationship Id="rId16" Type="http://schemas.openxmlformats.org/officeDocument/2006/relationships/theme" Target="../theme/theme24.xml"/><Relationship Id="rId1" Type="http://schemas.openxmlformats.org/officeDocument/2006/relationships/slideLayout" Target="../slideLayouts/slideLayout346.xml"/><Relationship Id="rId6" Type="http://schemas.openxmlformats.org/officeDocument/2006/relationships/slideLayout" Target="../slideLayouts/slideLayout351.xml"/><Relationship Id="rId11" Type="http://schemas.openxmlformats.org/officeDocument/2006/relationships/slideLayout" Target="../slideLayouts/slideLayout356.xml"/><Relationship Id="rId5" Type="http://schemas.openxmlformats.org/officeDocument/2006/relationships/slideLayout" Target="../slideLayouts/slideLayout350.xml"/><Relationship Id="rId15" Type="http://schemas.openxmlformats.org/officeDocument/2006/relationships/slideLayout" Target="../slideLayouts/slideLayout360.xml"/><Relationship Id="rId10" Type="http://schemas.openxmlformats.org/officeDocument/2006/relationships/slideLayout" Target="../slideLayouts/slideLayout355.xml"/><Relationship Id="rId4" Type="http://schemas.openxmlformats.org/officeDocument/2006/relationships/slideLayout" Target="../slideLayouts/slideLayout349.xml"/><Relationship Id="rId9" Type="http://schemas.openxmlformats.org/officeDocument/2006/relationships/slideLayout" Target="../slideLayouts/slideLayout354.xml"/><Relationship Id="rId14" Type="http://schemas.openxmlformats.org/officeDocument/2006/relationships/slideLayout" Target="../slideLayouts/slideLayout359.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368.xml"/><Relationship Id="rId13" Type="http://schemas.openxmlformats.org/officeDocument/2006/relationships/slideLayout" Target="../slideLayouts/slideLayout373.xml"/><Relationship Id="rId3" Type="http://schemas.openxmlformats.org/officeDocument/2006/relationships/slideLayout" Target="../slideLayouts/slideLayout363.xml"/><Relationship Id="rId7" Type="http://schemas.openxmlformats.org/officeDocument/2006/relationships/slideLayout" Target="../slideLayouts/slideLayout367.xml"/><Relationship Id="rId12" Type="http://schemas.openxmlformats.org/officeDocument/2006/relationships/slideLayout" Target="../slideLayouts/slideLayout372.xml"/><Relationship Id="rId17" Type="http://schemas.openxmlformats.org/officeDocument/2006/relationships/image" Target="../media/image4.jpeg"/><Relationship Id="rId2" Type="http://schemas.openxmlformats.org/officeDocument/2006/relationships/slideLayout" Target="../slideLayouts/slideLayout362.xml"/><Relationship Id="rId16" Type="http://schemas.openxmlformats.org/officeDocument/2006/relationships/theme" Target="../theme/theme25.xml"/><Relationship Id="rId1" Type="http://schemas.openxmlformats.org/officeDocument/2006/relationships/slideLayout" Target="../slideLayouts/slideLayout361.xml"/><Relationship Id="rId6" Type="http://schemas.openxmlformats.org/officeDocument/2006/relationships/slideLayout" Target="../slideLayouts/slideLayout366.xml"/><Relationship Id="rId11" Type="http://schemas.openxmlformats.org/officeDocument/2006/relationships/slideLayout" Target="../slideLayouts/slideLayout371.xml"/><Relationship Id="rId5" Type="http://schemas.openxmlformats.org/officeDocument/2006/relationships/slideLayout" Target="../slideLayouts/slideLayout365.xml"/><Relationship Id="rId15" Type="http://schemas.openxmlformats.org/officeDocument/2006/relationships/slideLayout" Target="../slideLayouts/slideLayout375.xml"/><Relationship Id="rId10" Type="http://schemas.openxmlformats.org/officeDocument/2006/relationships/slideLayout" Target="../slideLayouts/slideLayout370.xml"/><Relationship Id="rId4" Type="http://schemas.openxmlformats.org/officeDocument/2006/relationships/slideLayout" Target="../slideLayouts/slideLayout364.xml"/><Relationship Id="rId9" Type="http://schemas.openxmlformats.org/officeDocument/2006/relationships/slideLayout" Target="../slideLayouts/slideLayout369.xml"/><Relationship Id="rId14" Type="http://schemas.openxmlformats.org/officeDocument/2006/relationships/slideLayout" Target="../slideLayouts/slideLayout374.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383.xml"/><Relationship Id="rId13" Type="http://schemas.openxmlformats.org/officeDocument/2006/relationships/slideLayout" Target="../slideLayouts/slideLayout388.xml"/><Relationship Id="rId3" Type="http://schemas.openxmlformats.org/officeDocument/2006/relationships/slideLayout" Target="../slideLayouts/slideLayout378.xml"/><Relationship Id="rId7" Type="http://schemas.openxmlformats.org/officeDocument/2006/relationships/slideLayout" Target="../slideLayouts/slideLayout382.xml"/><Relationship Id="rId12" Type="http://schemas.openxmlformats.org/officeDocument/2006/relationships/slideLayout" Target="../slideLayouts/slideLayout387.xml"/><Relationship Id="rId17" Type="http://schemas.openxmlformats.org/officeDocument/2006/relationships/image" Target="../media/image4.jpeg"/><Relationship Id="rId2" Type="http://schemas.openxmlformats.org/officeDocument/2006/relationships/slideLayout" Target="../slideLayouts/slideLayout377.xml"/><Relationship Id="rId16" Type="http://schemas.openxmlformats.org/officeDocument/2006/relationships/theme" Target="../theme/theme26.xml"/><Relationship Id="rId1" Type="http://schemas.openxmlformats.org/officeDocument/2006/relationships/slideLayout" Target="../slideLayouts/slideLayout376.xml"/><Relationship Id="rId6" Type="http://schemas.openxmlformats.org/officeDocument/2006/relationships/slideLayout" Target="../slideLayouts/slideLayout381.xml"/><Relationship Id="rId11" Type="http://schemas.openxmlformats.org/officeDocument/2006/relationships/slideLayout" Target="../slideLayouts/slideLayout386.xml"/><Relationship Id="rId5" Type="http://schemas.openxmlformats.org/officeDocument/2006/relationships/slideLayout" Target="../slideLayouts/slideLayout380.xml"/><Relationship Id="rId15" Type="http://schemas.openxmlformats.org/officeDocument/2006/relationships/slideLayout" Target="../slideLayouts/slideLayout390.xml"/><Relationship Id="rId10" Type="http://schemas.openxmlformats.org/officeDocument/2006/relationships/slideLayout" Target="../slideLayouts/slideLayout385.xml"/><Relationship Id="rId4" Type="http://schemas.openxmlformats.org/officeDocument/2006/relationships/slideLayout" Target="../slideLayouts/slideLayout379.xml"/><Relationship Id="rId9" Type="http://schemas.openxmlformats.org/officeDocument/2006/relationships/slideLayout" Target="../slideLayouts/slideLayout384.xml"/><Relationship Id="rId14" Type="http://schemas.openxmlformats.org/officeDocument/2006/relationships/slideLayout" Target="../slideLayouts/slideLayout389.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398.xml"/><Relationship Id="rId13" Type="http://schemas.openxmlformats.org/officeDocument/2006/relationships/slideLayout" Target="../slideLayouts/slideLayout403.xml"/><Relationship Id="rId3" Type="http://schemas.openxmlformats.org/officeDocument/2006/relationships/slideLayout" Target="../slideLayouts/slideLayout393.xml"/><Relationship Id="rId7" Type="http://schemas.openxmlformats.org/officeDocument/2006/relationships/slideLayout" Target="../slideLayouts/slideLayout397.xml"/><Relationship Id="rId12" Type="http://schemas.openxmlformats.org/officeDocument/2006/relationships/slideLayout" Target="../slideLayouts/slideLayout402.xml"/><Relationship Id="rId2" Type="http://schemas.openxmlformats.org/officeDocument/2006/relationships/slideLayout" Target="../slideLayouts/slideLayout392.xml"/><Relationship Id="rId16" Type="http://schemas.openxmlformats.org/officeDocument/2006/relationships/image" Target="../media/image4.jpeg"/><Relationship Id="rId1" Type="http://schemas.openxmlformats.org/officeDocument/2006/relationships/slideLayout" Target="../slideLayouts/slideLayout391.xml"/><Relationship Id="rId6" Type="http://schemas.openxmlformats.org/officeDocument/2006/relationships/slideLayout" Target="../slideLayouts/slideLayout396.xml"/><Relationship Id="rId11" Type="http://schemas.openxmlformats.org/officeDocument/2006/relationships/slideLayout" Target="../slideLayouts/slideLayout401.xml"/><Relationship Id="rId5" Type="http://schemas.openxmlformats.org/officeDocument/2006/relationships/slideLayout" Target="../slideLayouts/slideLayout395.xml"/><Relationship Id="rId15" Type="http://schemas.openxmlformats.org/officeDocument/2006/relationships/theme" Target="../theme/theme27.xml"/><Relationship Id="rId10" Type="http://schemas.openxmlformats.org/officeDocument/2006/relationships/slideLayout" Target="../slideLayouts/slideLayout400.xml"/><Relationship Id="rId4" Type="http://schemas.openxmlformats.org/officeDocument/2006/relationships/slideLayout" Target="../slideLayouts/slideLayout394.xml"/><Relationship Id="rId9" Type="http://schemas.openxmlformats.org/officeDocument/2006/relationships/slideLayout" Target="../slideLayouts/slideLayout399.xml"/><Relationship Id="rId14" Type="http://schemas.openxmlformats.org/officeDocument/2006/relationships/slideLayout" Target="../slideLayouts/slideLayout404.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412.xml"/><Relationship Id="rId13" Type="http://schemas.openxmlformats.org/officeDocument/2006/relationships/slideLayout" Target="../slideLayouts/slideLayout417.xml"/><Relationship Id="rId3" Type="http://schemas.openxmlformats.org/officeDocument/2006/relationships/slideLayout" Target="../slideLayouts/slideLayout407.xml"/><Relationship Id="rId7" Type="http://schemas.openxmlformats.org/officeDocument/2006/relationships/slideLayout" Target="../slideLayouts/slideLayout411.xml"/><Relationship Id="rId12" Type="http://schemas.openxmlformats.org/officeDocument/2006/relationships/slideLayout" Target="../slideLayouts/slideLayout416.xml"/><Relationship Id="rId2" Type="http://schemas.openxmlformats.org/officeDocument/2006/relationships/slideLayout" Target="../slideLayouts/slideLayout406.xml"/><Relationship Id="rId16" Type="http://schemas.openxmlformats.org/officeDocument/2006/relationships/image" Target="../media/image4.jpeg"/><Relationship Id="rId1" Type="http://schemas.openxmlformats.org/officeDocument/2006/relationships/slideLayout" Target="../slideLayouts/slideLayout405.xml"/><Relationship Id="rId6" Type="http://schemas.openxmlformats.org/officeDocument/2006/relationships/slideLayout" Target="../slideLayouts/slideLayout410.xml"/><Relationship Id="rId11" Type="http://schemas.openxmlformats.org/officeDocument/2006/relationships/slideLayout" Target="../slideLayouts/slideLayout415.xml"/><Relationship Id="rId5" Type="http://schemas.openxmlformats.org/officeDocument/2006/relationships/slideLayout" Target="../slideLayouts/slideLayout409.xml"/><Relationship Id="rId15" Type="http://schemas.openxmlformats.org/officeDocument/2006/relationships/theme" Target="../theme/theme28.xml"/><Relationship Id="rId10" Type="http://schemas.openxmlformats.org/officeDocument/2006/relationships/slideLayout" Target="../slideLayouts/slideLayout414.xml"/><Relationship Id="rId4" Type="http://schemas.openxmlformats.org/officeDocument/2006/relationships/slideLayout" Target="../slideLayouts/slideLayout408.xml"/><Relationship Id="rId9" Type="http://schemas.openxmlformats.org/officeDocument/2006/relationships/slideLayout" Target="../slideLayouts/slideLayout413.xml"/><Relationship Id="rId14" Type="http://schemas.openxmlformats.org/officeDocument/2006/relationships/slideLayout" Target="../slideLayouts/slideLayout418.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426.xml"/><Relationship Id="rId13" Type="http://schemas.openxmlformats.org/officeDocument/2006/relationships/slideLayout" Target="../slideLayouts/slideLayout431.xml"/><Relationship Id="rId3" Type="http://schemas.openxmlformats.org/officeDocument/2006/relationships/slideLayout" Target="../slideLayouts/slideLayout421.xml"/><Relationship Id="rId7" Type="http://schemas.openxmlformats.org/officeDocument/2006/relationships/slideLayout" Target="../slideLayouts/slideLayout425.xml"/><Relationship Id="rId12" Type="http://schemas.openxmlformats.org/officeDocument/2006/relationships/slideLayout" Target="../slideLayouts/slideLayout430.xml"/><Relationship Id="rId2" Type="http://schemas.openxmlformats.org/officeDocument/2006/relationships/slideLayout" Target="../slideLayouts/slideLayout420.xml"/><Relationship Id="rId16" Type="http://schemas.openxmlformats.org/officeDocument/2006/relationships/image" Target="../media/image1.jpeg"/><Relationship Id="rId1" Type="http://schemas.openxmlformats.org/officeDocument/2006/relationships/slideLayout" Target="../slideLayouts/slideLayout419.xml"/><Relationship Id="rId6" Type="http://schemas.openxmlformats.org/officeDocument/2006/relationships/slideLayout" Target="../slideLayouts/slideLayout424.xml"/><Relationship Id="rId11" Type="http://schemas.openxmlformats.org/officeDocument/2006/relationships/slideLayout" Target="../slideLayouts/slideLayout429.xml"/><Relationship Id="rId5" Type="http://schemas.openxmlformats.org/officeDocument/2006/relationships/slideLayout" Target="../slideLayouts/slideLayout423.xml"/><Relationship Id="rId15" Type="http://schemas.openxmlformats.org/officeDocument/2006/relationships/theme" Target="../theme/theme29.xml"/><Relationship Id="rId10" Type="http://schemas.openxmlformats.org/officeDocument/2006/relationships/slideLayout" Target="../slideLayouts/slideLayout428.xml"/><Relationship Id="rId4" Type="http://schemas.openxmlformats.org/officeDocument/2006/relationships/slideLayout" Target="../slideLayouts/slideLayout422.xml"/><Relationship Id="rId9" Type="http://schemas.openxmlformats.org/officeDocument/2006/relationships/slideLayout" Target="../slideLayouts/slideLayout427.xml"/><Relationship Id="rId14" Type="http://schemas.openxmlformats.org/officeDocument/2006/relationships/slideLayout" Target="../slideLayouts/slideLayout4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image" Target="../media/image1.jpeg"/><Relationship Id="rId2" Type="http://schemas.openxmlformats.org/officeDocument/2006/relationships/slideLayout" Target="../slideLayouts/slideLayout31.xml"/><Relationship Id="rId16" Type="http://schemas.openxmlformats.org/officeDocument/2006/relationships/theme" Target="../theme/theme3.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440.xml"/><Relationship Id="rId13" Type="http://schemas.openxmlformats.org/officeDocument/2006/relationships/slideLayout" Target="../slideLayouts/slideLayout445.xml"/><Relationship Id="rId3" Type="http://schemas.openxmlformats.org/officeDocument/2006/relationships/slideLayout" Target="../slideLayouts/slideLayout435.xml"/><Relationship Id="rId7" Type="http://schemas.openxmlformats.org/officeDocument/2006/relationships/slideLayout" Target="../slideLayouts/slideLayout439.xml"/><Relationship Id="rId12" Type="http://schemas.openxmlformats.org/officeDocument/2006/relationships/slideLayout" Target="../slideLayouts/slideLayout444.xml"/><Relationship Id="rId17" Type="http://schemas.openxmlformats.org/officeDocument/2006/relationships/image" Target="../media/image4.jpeg"/><Relationship Id="rId2" Type="http://schemas.openxmlformats.org/officeDocument/2006/relationships/slideLayout" Target="../slideLayouts/slideLayout434.xml"/><Relationship Id="rId16" Type="http://schemas.openxmlformats.org/officeDocument/2006/relationships/theme" Target="../theme/theme30.xml"/><Relationship Id="rId1" Type="http://schemas.openxmlformats.org/officeDocument/2006/relationships/slideLayout" Target="../slideLayouts/slideLayout433.xml"/><Relationship Id="rId6" Type="http://schemas.openxmlformats.org/officeDocument/2006/relationships/slideLayout" Target="../slideLayouts/slideLayout438.xml"/><Relationship Id="rId11" Type="http://schemas.openxmlformats.org/officeDocument/2006/relationships/slideLayout" Target="../slideLayouts/slideLayout443.xml"/><Relationship Id="rId5" Type="http://schemas.openxmlformats.org/officeDocument/2006/relationships/slideLayout" Target="../slideLayouts/slideLayout437.xml"/><Relationship Id="rId15" Type="http://schemas.openxmlformats.org/officeDocument/2006/relationships/slideLayout" Target="../slideLayouts/slideLayout447.xml"/><Relationship Id="rId10" Type="http://schemas.openxmlformats.org/officeDocument/2006/relationships/slideLayout" Target="../slideLayouts/slideLayout442.xml"/><Relationship Id="rId4" Type="http://schemas.openxmlformats.org/officeDocument/2006/relationships/slideLayout" Target="../slideLayouts/slideLayout436.xml"/><Relationship Id="rId9" Type="http://schemas.openxmlformats.org/officeDocument/2006/relationships/slideLayout" Target="../slideLayouts/slideLayout441.xml"/><Relationship Id="rId14" Type="http://schemas.openxmlformats.org/officeDocument/2006/relationships/slideLayout" Target="../slideLayouts/slideLayout446.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455.xml"/><Relationship Id="rId13" Type="http://schemas.openxmlformats.org/officeDocument/2006/relationships/slideLayout" Target="../slideLayouts/slideLayout460.xml"/><Relationship Id="rId3" Type="http://schemas.openxmlformats.org/officeDocument/2006/relationships/slideLayout" Target="../slideLayouts/slideLayout450.xml"/><Relationship Id="rId7" Type="http://schemas.openxmlformats.org/officeDocument/2006/relationships/slideLayout" Target="../slideLayouts/slideLayout454.xml"/><Relationship Id="rId12" Type="http://schemas.openxmlformats.org/officeDocument/2006/relationships/slideLayout" Target="../slideLayouts/slideLayout459.xml"/><Relationship Id="rId2" Type="http://schemas.openxmlformats.org/officeDocument/2006/relationships/slideLayout" Target="../slideLayouts/slideLayout449.xml"/><Relationship Id="rId16" Type="http://schemas.openxmlformats.org/officeDocument/2006/relationships/image" Target="../media/image4.jpeg"/><Relationship Id="rId1" Type="http://schemas.openxmlformats.org/officeDocument/2006/relationships/slideLayout" Target="../slideLayouts/slideLayout448.xml"/><Relationship Id="rId6" Type="http://schemas.openxmlformats.org/officeDocument/2006/relationships/slideLayout" Target="../slideLayouts/slideLayout453.xml"/><Relationship Id="rId11" Type="http://schemas.openxmlformats.org/officeDocument/2006/relationships/slideLayout" Target="../slideLayouts/slideLayout458.xml"/><Relationship Id="rId5" Type="http://schemas.openxmlformats.org/officeDocument/2006/relationships/slideLayout" Target="../slideLayouts/slideLayout452.xml"/><Relationship Id="rId15" Type="http://schemas.openxmlformats.org/officeDocument/2006/relationships/theme" Target="../theme/theme31.xml"/><Relationship Id="rId10" Type="http://schemas.openxmlformats.org/officeDocument/2006/relationships/slideLayout" Target="../slideLayouts/slideLayout457.xml"/><Relationship Id="rId4" Type="http://schemas.openxmlformats.org/officeDocument/2006/relationships/slideLayout" Target="../slideLayouts/slideLayout451.xml"/><Relationship Id="rId9" Type="http://schemas.openxmlformats.org/officeDocument/2006/relationships/slideLayout" Target="../slideLayouts/slideLayout456.xml"/><Relationship Id="rId14" Type="http://schemas.openxmlformats.org/officeDocument/2006/relationships/slideLayout" Target="../slideLayouts/slideLayout461.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469.xml"/><Relationship Id="rId13" Type="http://schemas.openxmlformats.org/officeDocument/2006/relationships/slideLayout" Target="../slideLayouts/slideLayout474.xml"/><Relationship Id="rId18" Type="http://schemas.openxmlformats.org/officeDocument/2006/relationships/image" Target="../media/image5.jpg"/><Relationship Id="rId3" Type="http://schemas.openxmlformats.org/officeDocument/2006/relationships/slideLayout" Target="../slideLayouts/slideLayout464.xml"/><Relationship Id="rId7" Type="http://schemas.openxmlformats.org/officeDocument/2006/relationships/slideLayout" Target="../slideLayouts/slideLayout468.xml"/><Relationship Id="rId12" Type="http://schemas.openxmlformats.org/officeDocument/2006/relationships/slideLayout" Target="../slideLayouts/slideLayout473.xml"/><Relationship Id="rId17" Type="http://schemas.openxmlformats.org/officeDocument/2006/relationships/theme" Target="../theme/theme32.xml"/><Relationship Id="rId2" Type="http://schemas.openxmlformats.org/officeDocument/2006/relationships/slideLayout" Target="../slideLayouts/slideLayout463.xml"/><Relationship Id="rId16" Type="http://schemas.openxmlformats.org/officeDocument/2006/relationships/slideLayout" Target="../slideLayouts/slideLayout477.xml"/><Relationship Id="rId1" Type="http://schemas.openxmlformats.org/officeDocument/2006/relationships/slideLayout" Target="../slideLayouts/slideLayout462.xml"/><Relationship Id="rId6" Type="http://schemas.openxmlformats.org/officeDocument/2006/relationships/slideLayout" Target="../slideLayouts/slideLayout467.xml"/><Relationship Id="rId11" Type="http://schemas.openxmlformats.org/officeDocument/2006/relationships/slideLayout" Target="../slideLayouts/slideLayout472.xml"/><Relationship Id="rId5" Type="http://schemas.openxmlformats.org/officeDocument/2006/relationships/slideLayout" Target="../slideLayouts/slideLayout466.xml"/><Relationship Id="rId15" Type="http://schemas.openxmlformats.org/officeDocument/2006/relationships/slideLayout" Target="../slideLayouts/slideLayout476.xml"/><Relationship Id="rId10" Type="http://schemas.openxmlformats.org/officeDocument/2006/relationships/slideLayout" Target="../slideLayouts/slideLayout471.xml"/><Relationship Id="rId4" Type="http://schemas.openxmlformats.org/officeDocument/2006/relationships/slideLayout" Target="../slideLayouts/slideLayout465.xml"/><Relationship Id="rId9" Type="http://schemas.openxmlformats.org/officeDocument/2006/relationships/slideLayout" Target="../slideLayouts/slideLayout470.xml"/><Relationship Id="rId14" Type="http://schemas.openxmlformats.org/officeDocument/2006/relationships/slideLayout" Target="../slideLayouts/slideLayout475.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485.xml"/><Relationship Id="rId13" Type="http://schemas.openxmlformats.org/officeDocument/2006/relationships/slideLayout" Target="../slideLayouts/slideLayout490.xml"/><Relationship Id="rId3" Type="http://schemas.openxmlformats.org/officeDocument/2006/relationships/slideLayout" Target="../slideLayouts/slideLayout480.xml"/><Relationship Id="rId7" Type="http://schemas.openxmlformats.org/officeDocument/2006/relationships/slideLayout" Target="../slideLayouts/slideLayout484.xml"/><Relationship Id="rId12" Type="http://schemas.openxmlformats.org/officeDocument/2006/relationships/slideLayout" Target="../slideLayouts/slideLayout489.xml"/><Relationship Id="rId2" Type="http://schemas.openxmlformats.org/officeDocument/2006/relationships/slideLayout" Target="../slideLayouts/slideLayout479.xml"/><Relationship Id="rId16" Type="http://schemas.openxmlformats.org/officeDocument/2006/relationships/image" Target="../media/image1.jpeg"/><Relationship Id="rId1" Type="http://schemas.openxmlformats.org/officeDocument/2006/relationships/slideLayout" Target="../slideLayouts/slideLayout478.xml"/><Relationship Id="rId6" Type="http://schemas.openxmlformats.org/officeDocument/2006/relationships/slideLayout" Target="../slideLayouts/slideLayout483.xml"/><Relationship Id="rId11" Type="http://schemas.openxmlformats.org/officeDocument/2006/relationships/slideLayout" Target="../slideLayouts/slideLayout488.xml"/><Relationship Id="rId5" Type="http://schemas.openxmlformats.org/officeDocument/2006/relationships/slideLayout" Target="../slideLayouts/slideLayout482.xml"/><Relationship Id="rId15" Type="http://schemas.openxmlformats.org/officeDocument/2006/relationships/theme" Target="../theme/theme33.xml"/><Relationship Id="rId10" Type="http://schemas.openxmlformats.org/officeDocument/2006/relationships/slideLayout" Target="../slideLayouts/slideLayout487.xml"/><Relationship Id="rId4" Type="http://schemas.openxmlformats.org/officeDocument/2006/relationships/slideLayout" Target="../slideLayouts/slideLayout481.xml"/><Relationship Id="rId9" Type="http://schemas.openxmlformats.org/officeDocument/2006/relationships/slideLayout" Target="../slideLayouts/slideLayout486.xml"/><Relationship Id="rId14" Type="http://schemas.openxmlformats.org/officeDocument/2006/relationships/slideLayout" Target="../slideLayouts/slideLayout491.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499.xml"/><Relationship Id="rId13" Type="http://schemas.openxmlformats.org/officeDocument/2006/relationships/slideLayout" Target="../slideLayouts/slideLayout504.xml"/><Relationship Id="rId3" Type="http://schemas.openxmlformats.org/officeDocument/2006/relationships/slideLayout" Target="../slideLayouts/slideLayout494.xml"/><Relationship Id="rId7" Type="http://schemas.openxmlformats.org/officeDocument/2006/relationships/slideLayout" Target="../slideLayouts/slideLayout498.xml"/><Relationship Id="rId12" Type="http://schemas.openxmlformats.org/officeDocument/2006/relationships/slideLayout" Target="../slideLayouts/slideLayout503.xml"/><Relationship Id="rId17" Type="http://schemas.openxmlformats.org/officeDocument/2006/relationships/image" Target="../media/image1.jpeg"/><Relationship Id="rId2" Type="http://schemas.openxmlformats.org/officeDocument/2006/relationships/slideLayout" Target="../slideLayouts/slideLayout493.xml"/><Relationship Id="rId16" Type="http://schemas.openxmlformats.org/officeDocument/2006/relationships/theme" Target="../theme/theme34.xml"/><Relationship Id="rId1" Type="http://schemas.openxmlformats.org/officeDocument/2006/relationships/slideLayout" Target="../slideLayouts/slideLayout492.xml"/><Relationship Id="rId6" Type="http://schemas.openxmlformats.org/officeDocument/2006/relationships/slideLayout" Target="../slideLayouts/slideLayout497.xml"/><Relationship Id="rId11" Type="http://schemas.openxmlformats.org/officeDocument/2006/relationships/slideLayout" Target="../slideLayouts/slideLayout502.xml"/><Relationship Id="rId5" Type="http://schemas.openxmlformats.org/officeDocument/2006/relationships/slideLayout" Target="../slideLayouts/slideLayout496.xml"/><Relationship Id="rId15" Type="http://schemas.openxmlformats.org/officeDocument/2006/relationships/slideLayout" Target="../slideLayouts/slideLayout506.xml"/><Relationship Id="rId10" Type="http://schemas.openxmlformats.org/officeDocument/2006/relationships/slideLayout" Target="../slideLayouts/slideLayout501.xml"/><Relationship Id="rId4" Type="http://schemas.openxmlformats.org/officeDocument/2006/relationships/slideLayout" Target="../slideLayouts/slideLayout495.xml"/><Relationship Id="rId9" Type="http://schemas.openxmlformats.org/officeDocument/2006/relationships/slideLayout" Target="../slideLayouts/slideLayout500.xml"/><Relationship Id="rId14" Type="http://schemas.openxmlformats.org/officeDocument/2006/relationships/slideLayout" Target="../slideLayouts/slideLayout505.xml"/></Relationships>
</file>

<file path=ppt/slideMasters/_rels/slideMaster35.xml.rels><?xml version="1.0" encoding="UTF-8" standalone="yes"?>
<Relationships xmlns="http://schemas.openxmlformats.org/package/2006/relationships"><Relationship Id="rId8" Type="http://schemas.openxmlformats.org/officeDocument/2006/relationships/slideLayout" Target="../slideLayouts/slideLayout514.xml"/><Relationship Id="rId13" Type="http://schemas.openxmlformats.org/officeDocument/2006/relationships/slideLayout" Target="../slideLayouts/slideLayout519.xml"/><Relationship Id="rId18" Type="http://schemas.openxmlformats.org/officeDocument/2006/relationships/image" Target="../media/image5.jpg"/><Relationship Id="rId3" Type="http://schemas.openxmlformats.org/officeDocument/2006/relationships/slideLayout" Target="../slideLayouts/slideLayout509.xml"/><Relationship Id="rId7" Type="http://schemas.openxmlformats.org/officeDocument/2006/relationships/slideLayout" Target="../slideLayouts/slideLayout513.xml"/><Relationship Id="rId12" Type="http://schemas.openxmlformats.org/officeDocument/2006/relationships/slideLayout" Target="../slideLayouts/slideLayout518.xml"/><Relationship Id="rId17" Type="http://schemas.openxmlformats.org/officeDocument/2006/relationships/theme" Target="../theme/theme35.xml"/><Relationship Id="rId2" Type="http://schemas.openxmlformats.org/officeDocument/2006/relationships/slideLayout" Target="../slideLayouts/slideLayout508.xml"/><Relationship Id="rId16" Type="http://schemas.openxmlformats.org/officeDocument/2006/relationships/slideLayout" Target="../slideLayouts/slideLayout522.xml"/><Relationship Id="rId1" Type="http://schemas.openxmlformats.org/officeDocument/2006/relationships/slideLayout" Target="../slideLayouts/slideLayout507.xml"/><Relationship Id="rId6" Type="http://schemas.openxmlformats.org/officeDocument/2006/relationships/slideLayout" Target="../slideLayouts/slideLayout512.xml"/><Relationship Id="rId11" Type="http://schemas.openxmlformats.org/officeDocument/2006/relationships/slideLayout" Target="../slideLayouts/slideLayout517.xml"/><Relationship Id="rId5" Type="http://schemas.openxmlformats.org/officeDocument/2006/relationships/slideLayout" Target="../slideLayouts/slideLayout511.xml"/><Relationship Id="rId15" Type="http://schemas.openxmlformats.org/officeDocument/2006/relationships/slideLayout" Target="../slideLayouts/slideLayout521.xml"/><Relationship Id="rId10" Type="http://schemas.openxmlformats.org/officeDocument/2006/relationships/slideLayout" Target="../slideLayouts/slideLayout516.xml"/><Relationship Id="rId4" Type="http://schemas.openxmlformats.org/officeDocument/2006/relationships/slideLayout" Target="../slideLayouts/slideLayout510.xml"/><Relationship Id="rId9" Type="http://schemas.openxmlformats.org/officeDocument/2006/relationships/slideLayout" Target="../slideLayouts/slideLayout515.xml"/><Relationship Id="rId14" Type="http://schemas.openxmlformats.org/officeDocument/2006/relationships/slideLayout" Target="../slideLayouts/slideLayout520.xml"/></Relationships>
</file>

<file path=ppt/slideMasters/_rels/slideMaster36.xml.rels><?xml version="1.0" encoding="UTF-8" standalone="yes"?>
<Relationships xmlns="http://schemas.openxmlformats.org/package/2006/relationships"><Relationship Id="rId8" Type="http://schemas.openxmlformats.org/officeDocument/2006/relationships/slideLayout" Target="../slideLayouts/slideLayout530.xml"/><Relationship Id="rId13" Type="http://schemas.openxmlformats.org/officeDocument/2006/relationships/slideLayout" Target="../slideLayouts/slideLayout535.xml"/><Relationship Id="rId3" Type="http://schemas.openxmlformats.org/officeDocument/2006/relationships/slideLayout" Target="../slideLayouts/slideLayout525.xml"/><Relationship Id="rId7" Type="http://schemas.openxmlformats.org/officeDocument/2006/relationships/slideLayout" Target="../slideLayouts/slideLayout529.xml"/><Relationship Id="rId12" Type="http://schemas.openxmlformats.org/officeDocument/2006/relationships/slideLayout" Target="../slideLayouts/slideLayout534.xml"/><Relationship Id="rId17" Type="http://schemas.openxmlformats.org/officeDocument/2006/relationships/image" Target="../media/image1.jpeg"/><Relationship Id="rId2" Type="http://schemas.openxmlformats.org/officeDocument/2006/relationships/slideLayout" Target="../slideLayouts/slideLayout524.xml"/><Relationship Id="rId16" Type="http://schemas.openxmlformats.org/officeDocument/2006/relationships/theme" Target="../theme/theme36.xml"/><Relationship Id="rId1" Type="http://schemas.openxmlformats.org/officeDocument/2006/relationships/slideLayout" Target="../slideLayouts/slideLayout523.xml"/><Relationship Id="rId6" Type="http://schemas.openxmlformats.org/officeDocument/2006/relationships/slideLayout" Target="../slideLayouts/slideLayout528.xml"/><Relationship Id="rId11" Type="http://schemas.openxmlformats.org/officeDocument/2006/relationships/slideLayout" Target="../slideLayouts/slideLayout533.xml"/><Relationship Id="rId5" Type="http://schemas.openxmlformats.org/officeDocument/2006/relationships/slideLayout" Target="../slideLayouts/slideLayout527.xml"/><Relationship Id="rId15" Type="http://schemas.openxmlformats.org/officeDocument/2006/relationships/slideLayout" Target="../slideLayouts/slideLayout537.xml"/><Relationship Id="rId10" Type="http://schemas.openxmlformats.org/officeDocument/2006/relationships/slideLayout" Target="../slideLayouts/slideLayout532.xml"/><Relationship Id="rId4" Type="http://schemas.openxmlformats.org/officeDocument/2006/relationships/slideLayout" Target="../slideLayouts/slideLayout526.xml"/><Relationship Id="rId9" Type="http://schemas.openxmlformats.org/officeDocument/2006/relationships/slideLayout" Target="../slideLayouts/slideLayout531.xml"/><Relationship Id="rId14" Type="http://schemas.openxmlformats.org/officeDocument/2006/relationships/slideLayout" Target="../slideLayouts/slideLayout536.xml"/></Relationships>
</file>

<file path=ppt/slideMasters/_rels/slideMaster37.xml.rels><?xml version="1.0" encoding="UTF-8" standalone="yes"?>
<Relationships xmlns="http://schemas.openxmlformats.org/package/2006/relationships"><Relationship Id="rId8" Type="http://schemas.openxmlformats.org/officeDocument/2006/relationships/slideLayout" Target="../slideLayouts/slideLayout545.xml"/><Relationship Id="rId13" Type="http://schemas.openxmlformats.org/officeDocument/2006/relationships/slideLayout" Target="../slideLayouts/slideLayout550.xml"/><Relationship Id="rId3" Type="http://schemas.openxmlformats.org/officeDocument/2006/relationships/slideLayout" Target="../slideLayouts/slideLayout540.xml"/><Relationship Id="rId7" Type="http://schemas.openxmlformats.org/officeDocument/2006/relationships/slideLayout" Target="../slideLayouts/slideLayout544.xml"/><Relationship Id="rId12" Type="http://schemas.openxmlformats.org/officeDocument/2006/relationships/slideLayout" Target="../slideLayouts/slideLayout549.xml"/><Relationship Id="rId17" Type="http://schemas.openxmlformats.org/officeDocument/2006/relationships/image" Target="../media/image1.jpeg"/><Relationship Id="rId2" Type="http://schemas.openxmlformats.org/officeDocument/2006/relationships/slideLayout" Target="../slideLayouts/slideLayout539.xml"/><Relationship Id="rId16" Type="http://schemas.openxmlformats.org/officeDocument/2006/relationships/theme" Target="../theme/theme37.xml"/><Relationship Id="rId1" Type="http://schemas.openxmlformats.org/officeDocument/2006/relationships/slideLayout" Target="../slideLayouts/slideLayout538.xml"/><Relationship Id="rId6" Type="http://schemas.openxmlformats.org/officeDocument/2006/relationships/slideLayout" Target="../slideLayouts/slideLayout543.xml"/><Relationship Id="rId11" Type="http://schemas.openxmlformats.org/officeDocument/2006/relationships/slideLayout" Target="../slideLayouts/slideLayout548.xml"/><Relationship Id="rId5" Type="http://schemas.openxmlformats.org/officeDocument/2006/relationships/slideLayout" Target="../slideLayouts/slideLayout542.xml"/><Relationship Id="rId15" Type="http://schemas.openxmlformats.org/officeDocument/2006/relationships/slideLayout" Target="../slideLayouts/slideLayout552.xml"/><Relationship Id="rId10" Type="http://schemas.openxmlformats.org/officeDocument/2006/relationships/slideLayout" Target="../slideLayouts/slideLayout547.xml"/><Relationship Id="rId4" Type="http://schemas.openxmlformats.org/officeDocument/2006/relationships/slideLayout" Target="../slideLayouts/slideLayout541.xml"/><Relationship Id="rId9" Type="http://schemas.openxmlformats.org/officeDocument/2006/relationships/slideLayout" Target="../slideLayouts/slideLayout546.xml"/><Relationship Id="rId14" Type="http://schemas.openxmlformats.org/officeDocument/2006/relationships/slideLayout" Target="../slideLayouts/slideLayout551.xml"/></Relationships>
</file>

<file path=ppt/slideMasters/_rels/slideMaster38.xml.rels><?xml version="1.0" encoding="UTF-8" standalone="yes"?>
<Relationships xmlns="http://schemas.openxmlformats.org/package/2006/relationships"><Relationship Id="rId8" Type="http://schemas.openxmlformats.org/officeDocument/2006/relationships/slideLayout" Target="../slideLayouts/slideLayout560.xml"/><Relationship Id="rId13" Type="http://schemas.openxmlformats.org/officeDocument/2006/relationships/slideLayout" Target="../slideLayouts/slideLayout565.xml"/><Relationship Id="rId3" Type="http://schemas.openxmlformats.org/officeDocument/2006/relationships/slideLayout" Target="../slideLayouts/slideLayout555.xml"/><Relationship Id="rId7" Type="http://schemas.openxmlformats.org/officeDocument/2006/relationships/slideLayout" Target="../slideLayouts/slideLayout559.xml"/><Relationship Id="rId12" Type="http://schemas.openxmlformats.org/officeDocument/2006/relationships/slideLayout" Target="../slideLayouts/slideLayout564.xml"/><Relationship Id="rId17" Type="http://schemas.openxmlformats.org/officeDocument/2006/relationships/image" Target="../media/image1.jpeg"/><Relationship Id="rId2" Type="http://schemas.openxmlformats.org/officeDocument/2006/relationships/slideLayout" Target="../slideLayouts/slideLayout554.xml"/><Relationship Id="rId16" Type="http://schemas.openxmlformats.org/officeDocument/2006/relationships/theme" Target="../theme/theme38.xml"/><Relationship Id="rId1" Type="http://schemas.openxmlformats.org/officeDocument/2006/relationships/slideLayout" Target="../slideLayouts/slideLayout553.xml"/><Relationship Id="rId6" Type="http://schemas.openxmlformats.org/officeDocument/2006/relationships/slideLayout" Target="../slideLayouts/slideLayout558.xml"/><Relationship Id="rId11" Type="http://schemas.openxmlformats.org/officeDocument/2006/relationships/slideLayout" Target="../slideLayouts/slideLayout563.xml"/><Relationship Id="rId5" Type="http://schemas.openxmlformats.org/officeDocument/2006/relationships/slideLayout" Target="../slideLayouts/slideLayout557.xml"/><Relationship Id="rId15" Type="http://schemas.openxmlformats.org/officeDocument/2006/relationships/slideLayout" Target="../slideLayouts/slideLayout567.xml"/><Relationship Id="rId10" Type="http://schemas.openxmlformats.org/officeDocument/2006/relationships/slideLayout" Target="../slideLayouts/slideLayout562.xml"/><Relationship Id="rId4" Type="http://schemas.openxmlformats.org/officeDocument/2006/relationships/slideLayout" Target="../slideLayouts/slideLayout556.xml"/><Relationship Id="rId9" Type="http://schemas.openxmlformats.org/officeDocument/2006/relationships/slideLayout" Target="../slideLayouts/slideLayout561.xml"/><Relationship Id="rId14" Type="http://schemas.openxmlformats.org/officeDocument/2006/relationships/slideLayout" Target="../slideLayouts/slideLayout566.xml"/></Relationships>
</file>

<file path=ppt/slideMasters/_rels/slideMaster39.xml.rels><?xml version="1.0" encoding="UTF-8" standalone="yes"?>
<Relationships xmlns="http://schemas.openxmlformats.org/package/2006/relationships"><Relationship Id="rId8" Type="http://schemas.openxmlformats.org/officeDocument/2006/relationships/slideLayout" Target="../slideLayouts/slideLayout575.xml"/><Relationship Id="rId13" Type="http://schemas.openxmlformats.org/officeDocument/2006/relationships/slideLayout" Target="../slideLayouts/slideLayout580.xml"/><Relationship Id="rId3" Type="http://schemas.openxmlformats.org/officeDocument/2006/relationships/slideLayout" Target="../slideLayouts/slideLayout570.xml"/><Relationship Id="rId7" Type="http://schemas.openxmlformats.org/officeDocument/2006/relationships/slideLayout" Target="../slideLayouts/slideLayout574.xml"/><Relationship Id="rId12" Type="http://schemas.openxmlformats.org/officeDocument/2006/relationships/slideLayout" Target="../slideLayouts/slideLayout579.xml"/><Relationship Id="rId17" Type="http://schemas.openxmlformats.org/officeDocument/2006/relationships/image" Target="../media/image1.jpeg"/><Relationship Id="rId2" Type="http://schemas.openxmlformats.org/officeDocument/2006/relationships/slideLayout" Target="../slideLayouts/slideLayout569.xml"/><Relationship Id="rId16" Type="http://schemas.openxmlformats.org/officeDocument/2006/relationships/theme" Target="../theme/theme39.xml"/><Relationship Id="rId1" Type="http://schemas.openxmlformats.org/officeDocument/2006/relationships/slideLayout" Target="../slideLayouts/slideLayout568.xml"/><Relationship Id="rId6" Type="http://schemas.openxmlformats.org/officeDocument/2006/relationships/slideLayout" Target="../slideLayouts/slideLayout573.xml"/><Relationship Id="rId11" Type="http://schemas.openxmlformats.org/officeDocument/2006/relationships/slideLayout" Target="../slideLayouts/slideLayout578.xml"/><Relationship Id="rId5" Type="http://schemas.openxmlformats.org/officeDocument/2006/relationships/slideLayout" Target="../slideLayouts/slideLayout572.xml"/><Relationship Id="rId15" Type="http://schemas.openxmlformats.org/officeDocument/2006/relationships/slideLayout" Target="../slideLayouts/slideLayout582.xml"/><Relationship Id="rId10" Type="http://schemas.openxmlformats.org/officeDocument/2006/relationships/slideLayout" Target="../slideLayouts/slideLayout577.xml"/><Relationship Id="rId4" Type="http://schemas.openxmlformats.org/officeDocument/2006/relationships/slideLayout" Target="../slideLayouts/slideLayout571.xml"/><Relationship Id="rId9" Type="http://schemas.openxmlformats.org/officeDocument/2006/relationships/slideLayout" Target="../slideLayouts/slideLayout576.xml"/><Relationship Id="rId14" Type="http://schemas.openxmlformats.org/officeDocument/2006/relationships/slideLayout" Target="../slideLayouts/slideLayout58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1.jpeg"/><Relationship Id="rId2" Type="http://schemas.openxmlformats.org/officeDocument/2006/relationships/slideLayout" Target="../slideLayouts/slideLayout46.xml"/><Relationship Id="rId16" Type="http://schemas.openxmlformats.org/officeDocument/2006/relationships/theme" Target="../theme/theme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40.xml.rels><?xml version="1.0" encoding="UTF-8" standalone="yes"?>
<Relationships xmlns="http://schemas.openxmlformats.org/package/2006/relationships"><Relationship Id="rId8" Type="http://schemas.openxmlformats.org/officeDocument/2006/relationships/slideLayout" Target="../slideLayouts/slideLayout590.xml"/><Relationship Id="rId13" Type="http://schemas.openxmlformats.org/officeDocument/2006/relationships/slideLayout" Target="../slideLayouts/slideLayout595.xml"/><Relationship Id="rId18" Type="http://schemas.openxmlformats.org/officeDocument/2006/relationships/theme" Target="../theme/theme40.xml"/><Relationship Id="rId3" Type="http://schemas.openxmlformats.org/officeDocument/2006/relationships/slideLayout" Target="../slideLayouts/slideLayout585.xml"/><Relationship Id="rId7" Type="http://schemas.openxmlformats.org/officeDocument/2006/relationships/slideLayout" Target="../slideLayouts/slideLayout589.xml"/><Relationship Id="rId12" Type="http://schemas.openxmlformats.org/officeDocument/2006/relationships/slideLayout" Target="../slideLayouts/slideLayout594.xml"/><Relationship Id="rId17" Type="http://schemas.openxmlformats.org/officeDocument/2006/relationships/slideLayout" Target="../slideLayouts/slideLayout599.xml"/><Relationship Id="rId2" Type="http://schemas.openxmlformats.org/officeDocument/2006/relationships/slideLayout" Target="../slideLayouts/slideLayout584.xml"/><Relationship Id="rId16" Type="http://schemas.openxmlformats.org/officeDocument/2006/relationships/slideLayout" Target="../slideLayouts/slideLayout598.xml"/><Relationship Id="rId1" Type="http://schemas.openxmlformats.org/officeDocument/2006/relationships/slideLayout" Target="../slideLayouts/slideLayout583.xml"/><Relationship Id="rId6" Type="http://schemas.openxmlformats.org/officeDocument/2006/relationships/slideLayout" Target="../slideLayouts/slideLayout588.xml"/><Relationship Id="rId11" Type="http://schemas.openxmlformats.org/officeDocument/2006/relationships/slideLayout" Target="../slideLayouts/slideLayout593.xml"/><Relationship Id="rId5" Type="http://schemas.openxmlformats.org/officeDocument/2006/relationships/slideLayout" Target="../slideLayouts/slideLayout587.xml"/><Relationship Id="rId15" Type="http://schemas.openxmlformats.org/officeDocument/2006/relationships/slideLayout" Target="../slideLayouts/slideLayout597.xml"/><Relationship Id="rId10" Type="http://schemas.openxmlformats.org/officeDocument/2006/relationships/slideLayout" Target="../slideLayouts/slideLayout592.xml"/><Relationship Id="rId19" Type="http://schemas.openxmlformats.org/officeDocument/2006/relationships/image" Target="../media/image1.jpeg"/><Relationship Id="rId4" Type="http://schemas.openxmlformats.org/officeDocument/2006/relationships/slideLayout" Target="../slideLayouts/slideLayout586.xml"/><Relationship Id="rId9" Type="http://schemas.openxmlformats.org/officeDocument/2006/relationships/slideLayout" Target="../slideLayouts/slideLayout591.xml"/><Relationship Id="rId14" Type="http://schemas.openxmlformats.org/officeDocument/2006/relationships/slideLayout" Target="../slideLayouts/slideLayout596.xml"/></Relationships>
</file>

<file path=ppt/slideMasters/_rels/slideMaster41.xml.rels><?xml version="1.0" encoding="UTF-8" standalone="yes"?>
<Relationships xmlns="http://schemas.openxmlformats.org/package/2006/relationships"><Relationship Id="rId8" Type="http://schemas.openxmlformats.org/officeDocument/2006/relationships/slideLayout" Target="../slideLayouts/slideLayout607.xml"/><Relationship Id="rId13" Type="http://schemas.openxmlformats.org/officeDocument/2006/relationships/slideLayout" Target="../slideLayouts/slideLayout612.xml"/><Relationship Id="rId18" Type="http://schemas.openxmlformats.org/officeDocument/2006/relationships/theme" Target="../theme/theme41.xml"/><Relationship Id="rId3" Type="http://schemas.openxmlformats.org/officeDocument/2006/relationships/slideLayout" Target="../slideLayouts/slideLayout602.xml"/><Relationship Id="rId7" Type="http://schemas.openxmlformats.org/officeDocument/2006/relationships/slideLayout" Target="../slideLayouts/slideLayout606.xml"/><Relationship Id="rId12" Type="http://schemas.openxmlformats.org/officeDocument/2006/relationships/slideLayout" Target="../slideLayouts/slideLayout611.xml"/><Relationship Id="rId17" Type="http://schemas.openxmlformats.org/officeDocument/2006/relationships/slideLayout" Target="../slideLayouts/slideLayout616.xml"/><Relationship Id="rId2" Type="http://schemas.openxmlformats.org/officeDocument/2006/relationships/slideLayout" Target="../slideLayouts/slideLayout601.xml"/><Relationship Id="rId16" Type="http://schemas.openxmlformats.org/officeDocument/2006/relationships/slideLayout" Target="../slideLayouts/slideLayout615.xml"/><Relationship Id="rId1" Type="http://schemas.openxmlformats.org/officeDocument/2006/relationships/slideLayout" Target="../slideLayouts/slideLayout600.xml"/><Relationship Id="rId6" Type="http://schemas.openxmlformats.org/officeDocument/2006/relationships/slideLayout" Target="../slideLayouts/slideLayout605.xml"/><Relationship Id="rId11" Type="http://schemas.openxmlformats.org/officeDocument/2006/relationships/slideLayout" Target="../slideLayouts/slideLayout610.xml"/><Relationship Id="rId5" Type="http://schemas.openxmlformats.org/officeDocument/2006/relationships/slideLayout" Target="../slideLayouts/slideLayout604.xml"/><Relationship Id="rId15" Type="http://schemas.openxmlformats.org/officeDocument/2006/relationships/slideLayout" Target="../slideLayouts/slideLayout614.xml"/><Relationship Id="rId10" Type="http://schemas.openxmlformats.org/officeDocument/2006/relationships/slideLayout" Target="../slideLayouts/slideLayout609.xml"/><Relationship Id="rId19" Type="http://schemas.openxmlformats.org/officeDocument/2006/relationships/image" Target="../media/image1.jpeg"/><Relationship Id="rId4" Type="http://schemas.openxmlformats.org/officeDocument/2006/relationships/slideLayout" Target="../slideLayouts/slideLayout603.xml"/><Relationship Id="rId9" Type="http://schemas.openxmlformats.org/officeDocument/2006/relationships/slideLayout" Target="../slideLayouts/slideLayout608.xml"/><Relationship Id="rId14" Type="http://schemas.openxmlformats.org/officeDocument/2006/relationships/slideLayout" Target="../slideLayouts/slideLayout61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7.xml"/><Relationship Id="rId13" Type="http://schemas.openxmlformats.org/officeDocument/2006/relationships/slideLayout" Target="../slideLayouts/slideLayout72.xml"/><Relationship Id="rId18" Type="http://schemas.openxmlformats.org/officeDocument/2006/relationships/slideLayout" Target="../slideLayouts/slideLayout77.xml"/><Relationship Id="rId3" Type="http://schemas.openxmlformats.org/officeDocument/2006/relationships/slideLayout" Target="../slideLayouts/slideLayout62.xml"/><Relationship Id="rId7" Type="http://schemas.openxmlformats.org/officeDocument/2006/relationships/slideLayout" Target="../slideLayouts/slideLayout66.xml"/><Relationship Id="rId12" Type="http://schemas.openxmlformats.org/officeDocument/2006/relationships/slideLayout" Target="../slideLayouts/slideLayout71.xml"/><Relationship Id="rId17" Type="http://schemas.openxmlformats.org/officeDocument/2006/relationships/slideLayout" Target="../slideLayouts/slideLayout76.xml"/><Relationship Id="rId2" Type="http://schemas.openxmlformats.org/officeDocument/2006/relationships/slideLayout" Target="../slideLayouts/slideLayout61.xml"/><Relationship Id="rId16" Type="http://schemas.openxmlformats.org/officeDocument/2006/relationships/slideLayout" Target="../slideLayouts/slideLayout75.xml"/><Relationship Id="rId20" Type="http://schemas.openxmlformats.org/officeDocument/2006/relationships/image" Target="../media/image4.jpeg"/><Relationship Id="rId1" Type="http://schemas.openxmlformats.org/officeDocument/2006/relationships/slideLayout" Target="../slideLayouts/slideLayout60.xml"/><Relationship Id="rId6" Type="http://schemas.openxmlformats.org/officeDocument/2006/relationships/slideLayout" Target="../slideLayouts/slideLayout65.xml"/><Relationship Id="rId11" Type="http://schemas.openxmlformats.org/officeDocument/2006/relationships/slideLayout" Target="../slideLayouts/slideLayout70.xml"/><Relationship Id="rId5" Type="http://schemas.openxmlformats.org/officeDocument/2006/relationships/slideLayout" Target="../slideLayouts/slideLayout64.xml"/><Relationship Id="rId15" Type="http://schemas.openxmlformats.org/officeDocument/2006/relationships/slideLayout" Target="../slideLayouts/slideLayout74.xml"/><Relationship Id="rId10" Type="http://schemas.openxmlformats.org/officeDocument/2006/relationships/slideLayout" Target="../slideLayouts/slideLayout69.xml"/><Relationship Id="rId19" Type="http://schemas.openxmlformats.org/officeDocument/2006/relationships/theme" Target="../theme/theme5.xml"/><Relationship Id="rId4" Type="http://schemas.openxmlformats.org/officeDocument/2006/relationships/slideLayout" Target="../slideLayouts/slideLayout63.xml"/><Relationship Id="rId9" Type="http://schemas.openxmlformats.org/officeDocument/2006/relationships/slideLayout" Target="../slideLayouts/slideLayout68.xml"/><Relationship Id="rId14" Type="http://schemas.openxmlformats.org/officeDocument/2006/relationships/slideLayout" Target="../slideLayouts/slideLayout7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slideLayout" Target="../slideLayouts/slideLayout90.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slideLayout" Target="../slideLayouts/slideLayout89.xml"/><Relationship Id="rId17" Type="http://schemas.openxmlformats.org/officeDocument/2006/relationships/image" Target="../media/image1.jpeg"/><Relationship Id="rId2" Type="http://schemas.openxmlformats.org/officeDocument/2006/relationships/slideLayout" Target="../slideLayouts/slideLayout79.xml"/><Relationship Id="rId16" Type="http://schemas.openxmlformats.org/officeDocument/2006/relationships/theme" Target="../theme/theme6.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5" Type="http://schemas.openxmlformats.org/officeDocument/2006/relationships/slideLayout" Target="../slideLayouts/slideLayout9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 Id="rId14" Type="http://schemas.openxmlformats.org/officeDocument/2006/relationships/slideLayout" Target="../slideLayouts/slideLayout9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100.xml"/><Relationship Id="rId13" Type="http://schemas.openxmlformats.org/officeDocument/2006/relationships/slideLayout" Target="../slideLayouts/slideLayout105.xml"/><Relationship Id="rId3" Type="http://schemas.openxmlformats.org/officeDocument/2006/relationships/slideLayout" Target="../slideLayouts/slideLayout95.xml"/><Relationship Id="rId7" Type="http://schemas.openxmlformats.org/officeDocument/2006/relationships/slideLayout" Target="../slideLayouts/slideLayout99.xml"/><Relationship Id="rId12" Type="http://schemas.openxmlformats.org/officeDocument/2006/relationships/slideLayout" Target="../slideLayouts/slideLayout104.xml"/><Relationship Id="rId2" Type="http://schemas.openxmlformats.org/officeDocument/2006/relationships/slideLayout" Target="../slideLayouts/slideLayout94.xml"/><Relationship Id="rId16" Type="http://schemas.openxmlformats.org/officeDocument/2006/relationships/image" Target="../media/image4.jpeg"/><Relationship Id="rId1" Type="http://schemas.openxmlformats.org/officeDocument/2006/relationships/slideLayout" Target="../slideLayouts/slideLayout93.xml"/><Relationship Id="rId6" Type="http://schemas.openxmlformats.org/officeDocument/2006/relationships/slideLayout" Target="../slideLayouts/slideLayout98.xml"/><Relationship Id="rId11" Type="http://schemas.openxmlformats.org/officeDocument/2006/relationships/slideLayout" Target="../slideLayouts/slideLayout103.xml"/><Relationship Id="rId5" Type="http://schemas.openxmlformats.org/officeDocument/2006/relationships/slideLayout" Target="../slideLayouts/slideLayout97.xml"/><Relationship Id="rId15" Type="http://schemas.openxmlformats.org/officeDocument/2006/relationships/theme" Target="../theme/theme7.xml"/><Relationship Id="rId10" Type="http://schemas.openxmlformats.org/officeDocument/2006/relationships/slideLayout" Target="../slideLayouts/slideLayout102.xml"/><Relationship Id="rId4" Type="http://schemas.openxmlformats.org/officeDocument/2006/relationships/slideLayout" Target="../slideLayouts/slideLayout96.xml"/><Relationship Id="rId9" Type="http://schemas.openxmlformats.org/officeDocument/2006/relationships/slideLayout" Target="../slideLayouts/slideLayout101.xml"/><Relationship Id="rId14" Type="http://schemas.openxmlformats.org/officeDocument/2006/relationships/slideLayout" Target="../slideLayouts/slideLayout10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114.xml"/><Relationship Id="rId13" Type="http://schemas.openxmlformats.org/officeDocument/2006/relationships/slideLayout" Target="../slideLayouts/slideLayout119.xml"/><Relationship Id="rId18" Type="http://schemas.openxmlformats.org/officeDocument/2006/relationships/image" Target="../media/image1.jpeg"/><Relationship Id="rId3" Type="http://schemas.openxmlformats.org/officeDocument/2006/relationships/slideLayout" Target="../slideLayouts/slideLayout109.xml"/><Relationship Id="rId7" Type="http://schemas.openxmlformats.org/officeDocument/2006/relationships/slideLayout" Target="../slideLayouts/slideLayout113.xml"/><Relationship Id="rId12" Type="http://schemas.openxmlformats.org/officeDocument/2006/relationships/slideLayout" Target="../slideLayouts/slideLayout118.xml"/><Relationship Id="rId17" Type="http://schemas.openxmlformats.org/officeDocument/2006/relationships/theme" Target="../theme/theme8.xml"/><Relationship Id="rId2" Type="http://schemas.openxmlformats.org/officeDocument/2006/relationships/slideLayout" Target="../slideLayouts/slideLayout108.xml"/><Relationship Id="rId16" Type="http://schemas.openxmlformats.org/officeDocument/2006/relationships/slideLayout" Target="../slideLayouts/slideLayout122.xml"/><Relationship Id="rId1" Type="http://schemas.openxmlformats.org/officeDocument/2006/relationships/slideLayout" Target="../slideLayouts/slideLayout107.xml"/><Relationship Id="rId6" Type="http://schemas.openxmlformats.org/officeDocument/2006/relationships/slideLayout" Target="../slideLayouts/slideLayout112.xml"/><Relationship Id="rId11" Type="http://schemas.openxmlformats.org/officeDocument/2006/relationships/slideLayout" Target="../slideLayouts/slideLayout117.xml"/><Relationship Id="rId5" Type="http://schemas.openxmlformats.org/officeDocument/2006/relationships/slideLayout" Target="../slideLayouts/slideLayout111.xml"/><Relationship Id="rId15" Type="http://schemas.openxmlformats.org/officeDocument/2006/relationships/slideLayout" Target="../slideLayouts/slideLayout121.xml"/><Relationship Id="rId10" Type="http://schemas.openxmlformats.org/officeDocument/2006/relationships/slideLayout" Target="../slideLayouts/slideLayout116.xml"/><Relationship Id="rId4" Type="http://schemas.openxmlformats.org/officeDocument/2006/relationships/slideLayout" Target="../slideLayouts/slideLayout110.xml"/><Relationship Id="rId9" Type="http://schemas.openxmlformats.org/officeDocument/2006/relationships/slideLayout" Target="../slideLayouts/slideLayout115.xml"/><Relationship Id="rId14" Type="http://schemas.openxmlformats.org/officeDocument/2006/relationships/slideLayout" Target="../slideLayouts/slideLayout120.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30.xml"/><Relationship Id="rId13" Type="http://schemas.openxmlformats.org/officeDocument/2006/relationships/slideLayout" Target="../slideLayouts/slideLayout135.xml"/><Relationship Id="rId3" Type="http://schemas.openxmlformats.org/officeDocument/2006/relationships/slideLayout" Target="../slideLayouts/slideLayout125.xml"/><Relationship Id="rId7" Type="http://schemas.openxmlformats.org/officeDocument/2006/relationships/slideLayout" Target="../slideLayouts/slideLayout129.xml"/><Relationship Id="rId12" Type="http://schemas.openxmlformats.org/officeDocument/2006/relationships/slideLayout" Target="../slideLayouts/slideLayout134.xml"/><Relationship Id="rId17" Type="http://schemas.openxmlformats.org/officeDocument/2006/relationships/image" Target="../media/image4.jpeg"/><Relationship Id="rId2" Type="http://schemas.openxmlformats.org/officeDocument/2006/relationships/slideLayout" Target="../slideLayouts/slideLayout124.xml"/><Relationship Id="rId16" Type="http://schemas.openxmlformats.org/officeDocument/2006/relationships/theme" Target="../theme/theme9.xml"/><Relationship Id="rId1" Type="http://schemas.openxmlformats.org/officeDocument/2006/relationships/slideLayout" Target="../slideLayouts/slideLayout123.xml"/><Relationship Id="rId6" Type="http://schemas.openxmlformats.org/officeDocument/2006/relationships/slideLayout" Target="../slideLayouts/slideLayout128.xml"/><Relationship Id="rId11" Type="http://schemas.openxmlformats.org/officeDocument/2006/relationships/slideLayout" Target="../slideLayouts/slideLayout133.xml"/><Relationship Id="rId5" Type="http://schemas.openxmlformats.org/officeDocument/2006/relationships/slideLayout" Target="../slideLayouts/slideLayout127.xml"/><Relationship Id="rId15" Type="http://schemas.openxmlformats.org/officeDocument/2006/relationships/slideLayout" Target="../slideLayouts/slideLayout137.xml"/><Relationship Id="rId10" Type="http://schemas.openxmlformats.org/officeDocument/2006/relationships/slideLayout" Target="../slideLayouts/slideLayout132.xml"/><Relationship Id="rId4" Type="http://schemas.openxmlformats.org/officeDocument/2006/relationships/slideLayout" Target="../slideLayouts/slideLayout126.xml"/><Relationship Id="rId9" Type="http://schemas.openxmlformats.org/officeDocument/2006/relationships/slideLayout" Target="../slideLayouts/slideLayout131.xml"/><Relationship Id="rId14" Type="http://schemas.openxmlformats.org/officeDocument/2006/relationships/slideLayout" Target="../slideLayouts/slideLayout13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6"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t>Lower oil prices and the energy outlook                                                  May 2015</a:t>
            </a:r>
            <a:endParaRPr lang="en-US" dirty="0"/>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56" r:id="rId1"/>
    <p:sldLayoutId id="2147485257" r:id="rId2"/>
    <p:sldLayoutId id="2147485258" r:id="rId3"/>
    <p:sldLayoutId id="2147485272" r:id="rId4"/>
    <p:sldLayoutId id="2147485260" r:id="rId5"/>
    <p:sldLayoutId id="2147485261" r:id="rId6"/>
    <p:sldLayoutId id="2147485262" r:id="rId7"/>
    <p:sldLayoutId id="2147485263" r:id="rId8"/>
    <p:sldLayoutId id="2147485264" r:id="rId9"/>
    <p:sldLayoutId id="2147485265" r:id="rId10"/>
    <p:sldLayoutId id="2147485266" r:id="rId11"/>
    <p:sldLayoutId id="2147485267" r:id="rId12"/>
    <p:sldLayoutId id="2147485268" r:id="rId13"/>
    <p:sldLayoutId id="2147485269" r:id="rId14"/>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1788023983"/>
      </p:ext>
    </p:extLst>
  </p:cSld>
  <p:clrMap bg1="lt1" tx1="dk1" bg2="lt2" tx2="dk2" accent1="accent1" accent2="accent2" accent3="accent3" accent4="accent4" accent5="accent5" accent6="accent6" hlink="hlink" folHlink="folHlink"/>
  <p:sldLayoutIdLst>
    <p:sldLayoutId id="2147485409" r:id="rId1"/>
    <p:sldLayoutId id="2147485410" r:id="rId2"/>
    <p:sldLayoutId id="2147485411" r:id="rId3"/>
    <p:sldLayoutId id="2147485412" r:id="rId4"/>
    <p:sldLayoutId id="2147485413" r:id="rId5"/>
    <p:sldLayoutId id="2147485414" r:id="rId6"/>
    <p:sldLayoutId id="2147485415" r:id="rId7"/>
    <p:sldLayoutId id="2147485416" r:id="rId8"/>
    <p:sldLayoutId id="2147485417" r:id="rId9"/>
    <p:sldLayoutId id="2147485418" r:id="rId10"/>
    <p:sldLayoutId id="2147485419" r:id="rId11"/>
    <p:sldLayoutId id="2147485420" r:id="rId12"/>
    <p:sldLayoutId id="2147485421" r:id="rId13"/>
    <p:sldLayoutId id="2147485422" r:id="rId14"/>
    <p:sldLayoutId id="2147485423"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258580420"/>
      </p:ext>
    </p:extLst>
  </p:cSld>
  <p:clrMap bg1="lt1" tx1="dk1" bg2="lt2" tx2="dk2" accent1="accent1" accent2="accent2" accent3="accent3" accent4="accent4" accent5="accent5" accent6="accent6" hlink="hlink" folHlink="folHlink"/>
  <p:sldLayoutIdLst>
    <p:sldLayoutId id="2147485425" r:id="rId1"/>
    <p:sldLayoutId id="2147485426" r:id="rId2"/>
    <p:sldLayoutId id="2147485427" r:id="rId3"/>
    <p:sldLayoutId id="2147485428" r:id="rId4"/>
    <p:sldLayoutId id="2147485429" r:id="rId5"/>
    <p:sldLayoutId id="2147485430" r:id="rId6"/>
    <p:sldLayoutId id="2147485431" r:id="rId7"/>
    <p:sldLayoutId id="2147485432" r:id="rId8"/>
    <p:sldLayoutId id="2147485433" r:id="rId9"/>
    <p:sldLayoutId id="2147485434" r:id="rId10"/>
    <p:sldLayoutId id="2147485435" r:id="rId11"/>
    <p:sldLayoutId id="2147485436" r:id="rId12"/>
    <p:sldLayoutId id="2147485437" r:id="rId13"/>
    <p:sldLayoutId id="2147485438" r:id="rId14"/>
    <p:sldLayoutId id="2147485439"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8"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91790350"/>
      </p:ext>
    </p:extLst>
  </p:cSld>
  <p:clrMap bg1="lt1" tx1="dk1" bg2="lt2" tx2="dk2" accent1="accent1" accent2="accent2" accent3="accent3" accent4="accent4" accent5="accent5" accent6="accent6" hlink="hlink" folHlink="folHlink"/>
  <p:sldLayoutIdLst>
    <p:sldLayoutId id="2147485441" r:id="rId1"/>
    <p:sldLayoutId id="2147485442" r:id="rId2"/>
    <p:sldLayoutId id="2147485443" r:id="rId3"/>
    <p:sldLayoutId id="2147485444" r:id="rId4"/>
    <p:sldLayoutId id="2147485445" r:id="rId5"/>
    <p:sldLayoutId id="2147485446" r:id="rId6"/>
    <p:sldLayoutId id="2147485447" r:id="rId7"/>
    <p:sldLayoutId id="2147485448" r:id="rId8"/>
    <p:sldLayoutId id="2147485449" r:id="rId9"/>
    <p:sldLayoutId id="2147485450" r:id="rId10"/>
    <p:sldLayoutId id="2147485451" r:id="rId11"/>
    <p:sldLayoutId id="2147485452" r:id="rId12"/>
    <p:sldLayoutId id="2147485453" r:id="rId13"/>
    <p:sldLayoutId id="2147485454" r:id="rId14"/>
    <p:sldLayoutId id="2147485455" r:id="rId15"/>
    <p:sldLayoutId id="2147485456"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4277430042"/>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 id="2147485469" r:id="rId12"/>
    <p:sldLayoutId id="2147485470" r:id="rId13"/>
    <p:sldLayoutId id="2147485471"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1351843221"/>
      </p:ext>
    </p:extLst>
  </p:cSld>
  <p:clrMap bg1="lt1" tx1="dk1" bg2="lt2" tx2="dk2" accent1="accent1" accent2="accent2" accent3="accent3" accent4="accent4" accent5="accent5" accent6="accent6" hlink="hlink" folHlink="folHlink"/>
  <p:sldLayoutIdLst>
    <p:sldLayoutId id="2147485473" r:id="rId1"/>
    <p:sldLayoutId id="2147485474" r:id="rId2"/>
    <p:sldLayoutId id="2147485475" r:id="rId3"/>
    <p:sldLayoutId id="2147485476" r:id="rId4"/>
    <p:sldLayoutId id="2147485477" r:id="rId5"/>
    <p:sldLayoutId id="2147485478" r:id="rId6"/>
    <p:sldLayoutId id="2147485479" r:id="rId7"/>
    <p:sldLayoutId id="2147485480" r:id="rId8"/>
    <p:sldLayoutId id="2147485481" r:id="rId9"/>
    <p:sldLayoutId id="2147485482" r:id="rId10"/>
    <p:sldLayoutId id="2147485483" r:id="rId11"/>
    <p:sldLayoutId id="2147485484" r:id="rId12"/>
    <p:sldLayoutId id="2147485485" r:id="rId13"/>
    <p:sldLayoutId id="2147485486"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cs typeface="+mn-cs"/>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Tree>
    <p:extLst>
      <p:ext uri="{BB962C8B-B14F-4D97-AF65-F5344CB8AC3E}">
        <p14:creationId xmlns:p14="http://schemas.microsoft.com/office/powerpoint/2010/main" val="3644482126"/>
      </p:ext>
    </p:extLst>
  </p:cSld>
  <p:clrMap bg1="lt1" tx1="dk1" bg2="lt2" tx2="dk2" accent1="accent1" accent2="accent2" accent3="accent3" accent4="accent4" accent5="accent5" accent6="accent6" hlink="hlink" folHlink="folHlink"/>
  <p:sldLayoutIdLst>
    <p:sldLayoutId id="2147485488" r:id="rId1"/>
    <p:sldLayoutId id="2147485489" r:id="rId2"/>
    <p:sldLayoutId id="2147485490" r:id="rId3"/>
    <p:sldLayoutId id="2147485491" r:id="rId4"/>
    <p:sldLayoutId id="2147485492" r:id="rId5"/>
    <p:sldLayoutId id="2147485493" r:id="rId6"/>
    <p:sldLayoutId id="2147485494" r:id="rId7"/>
    <p:sldLayoutId id="2147485495" r:id="rId8"/>
    <p:sldLayoutId id="2147485496" r:id="rId9"/>
    <p:sldLayoutId id="2147485497" r:id="rId10"/>
    <p:sldLayoutId id="2147485498" r:id="rId11"/>
    <p:sldLayoutId id="2147485499" r:id="rId12"/>
    <p:sldLayoutId id="2147485500" r:id="rId13"/>
    <p:sldLayoutId id="2147485501" r:id="rId14"/>
    <p:sldLayoutId id="2147485502" r:id="rId15"/>
    <p:sldLayoutId id="2147485503"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026401514"/>
      </p:ext>
    </p:extLst>
  </p:cSld>
  <p:clrMap bg1="lt1" tx1="dk1" bg2="lt2" tx2="dk2" accent1="accent1" accent2="accent2" accent3="accent3" accent4="accent4" accent5="accent5" accent6="accent6" hlink="hlink" folHlink="folHlink"/>
  <p:sldLayoutIdLst>
    <p:sldLayoutId id="2147485505" r:id="rId1"/>
    <p:sldLayoutId id="2147485506" r:id="rId2"/>
    <p:sldLayoutId id="2147485507" r:id="rId3"/>
    <p:sldLayoutId id="2147485508" r:id="rId4"/>
    <p:sldLayoutId id="2147485509" r:id="rId5"/>
    <p:sldLayoutId id="2147485510" r:id="rId6"/>
    <p:sldLayoutId id="2147485511" r:id="rId7"/>
    <p:sldLayoutId id="2147485512" r:id="rId8"/>
    <p:sldLayoutId id="2147485513" r:id="rId9"/>
    <p:sldLayoutId id="2147485514" r:id="rId10"/>
    <p:sldLayoutId id="2147485515" r:id="rId11"/>
    <p:sldLayoutId id="2147485516" r:id="rId12"/>
    <p:sldLayoutId id="2147485517" r:id="rId13"/>
    <p:sldLayoutId id="2147485518"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807267472"/>
      </p:ext>
    </p:extLst>
  </p:cSld>
  <p:clrMap bg1="lt1" tx1="dk1" bg2="lt2" tx2="dk2" accent1="accent1" accent2="accent2" accent3="accent3" accent4="accent4" accent5="accent5" accent6="accent6" hlink="hlink" folHlink="folHlink"/>
  <p:sldLayoutIdLst>
    <p:sldLayoutId id="2147485520" r:id="rId1"/>
    <p:sldLayoutId id="2147485521" r:id="rId2"/>
    <p:sldLayoutId id="2147485522" r:id="rId3"/>
    <p:sldLayoutId id="2147485523" r:id="rId4"/>
    <p:sldLayoutId id="2147485524" r:id="rId5"/>
    <p:sldLayoutId id="2147485525" r:id="rId6"/>
    <p:sldLayoutId id="2147485526" r:id="rId7"/>
    <p:sldLayoutId id="2147485527" r:id="rId8"/>
    <p:sldLayoutId id="2147485528" r:id="rId9"/>
    <p:sldLayoutId id="2147485529" r:id="rId10"/>
    <p:sldLayoutId id="2147485530" r:id="rId11"/>
    <p:sldLayoutId id="2147485531" r:id="rId12"/>
    <p:sldLayoutId id="2147485532" r:id="rId13"/>
    <p:sldLayoutId id="214748553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20"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Tree>
    <p:extLst>
      <p:ext uri="{BB962C8B-B14F-4D97-AF65-F5344CB8AC3E}">
        <p14:creationId xmlns:p14="http://schemas.microsoft.com/office/powerpoint/2010/main" val="1380941864"/>
      </p:ext>
    </p:extLst>
  </p:cSld>
  <p:clrMap bg1="lt1" tx1="dk1" bg2="lt2" tx2="dk2" accent1="accent1" accent2="accent2" accent3="accent3" accent4="accent4" accent5="accent5" accent6="accent6" hlink="hlink" folHlink="folHlink"/>
  <p:sldLayoutIdLst>
    <p:sldLayoutId id="2147485535" r:id="rId1"/>
    <p:sldLayoutId id="2147485536" r:id="rId2"/>
    <p:sldLayoutId id="2147485537" r:id="rId3"/>
    <p:sldLayoutId id="2147485538" r:id="rId4"/>
    <p:sldLayoutId id="2147485539" r:id="rId5"/>
    <p:sldLayoutId id="2147485540" r:id="rId6"/>
    <p:sldLayoutId id="2147485541" r:id="rId7"/>
    <p:sldLayoutId id="2147485542" r:id="rId8"/>
    <p:sldLayoutId id="2147485543" r:id="rId9"/>
    <p:sldLayoutId id="2147485544" r:id="rId10"/>
    <p:sldLayoutId id="2147485545" r:id="rId11"/>
    <p:sldLayoutId id="2147485546" r:id="rId12"/>
    <p:sldLayoutId id="2147485547" r:id="rId13"/>
    <p:sldLayoutId id="2147485548" r:id="rId14"/>
    <p:sldLayoutId id="2147485549" r:id="rId15"/>
    <p:sldLayoutId id="2147485550" r:id="rId16"/>
    <p:sldLayoutId id="2147485551" r:id="rId17"/>
    <p:sldLayoutId id="2147485552" r:id="rId18"/>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47664059"/>
      </p:ext>
    </p:extLst>
  </p:cSld>
  <p:clrMap bg1="lt1" tx1="dk1" bg2="lt2" tx2="dk2" accent1="accent1" accent2="accent2" accent3="accent3" accent4="accent4" accent5="accent5" accent6="accent6" hlink="hlink" folHlink="folHlink"/>
  <p:sldLayoutIdLst>
    <p:sldLayoutId id="2147485554" r:id="rId1"/>
    <p:sldLayoutId id="2147485555" r:id="rId2"/>
    <p:sldLayoutId id="2147485556" r:id="rId3"/>
    <p:sldLayoutId id="2147485557" r:id="rId4"/>
    <p:sldLayoutId id="2147485558" r:id="rId5"/>
    <p:sldLayoutId id="2147485559" r:id="rId6"/>
    <p:sldLayoutId id="2147485560" r:id="rId7"/>
    <p:sldLayoutId id="2147485561" r:id="rId8"/>
    <p:sldLayoutId id="2147485562" r:id="rId9"/>
    <p:sldLayoutId id="2147485563" r:id="rId10"/>
    <p:sldLayoutId id="2147485564" r:id="rId11"/>
    <p:sldLayoutId id="2147485565" r:id="rId12"/>
    <p:sldLayoutId id="2147485566" r:id="rId13"/>
    <p:sldLayoutId id="2147485567" r:id="rId14"/>
    <p:sldLayoutId id="214748556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459647716"/>
      </p:ext>
    </p:extLst>
  </p:cSld>
  <p:clrMap bg1="lt1" tx1="dk1" bg2="lt2" tx2="dk2" accent1="accent1" accent2="accent2" accent3="accent3" accent4="accent4" accent5="accent5" accent6="accent6" hlink="hlink" folHlink="folHlink"/>
  <p:sldLayoutIdLst>
    <p:sldLayoutId id="2147485277" r:id="rId1"/>
    <p:sldLayoutId id="2147485278" r:id="rId2"/>
    <p:sldLayoutId id="2147485279" r:id="rId3"/>
    <p:sldLayoutId id="2147485280" r:id="rId4"/>
    <p:sldLayoutId id="2147485281" r:id="rId5"/>
    <p:sldLayoutId id="2147485282" r:id="rId6"/>
    <p:sldLayoutId id="2147485283" r:id="rId7"/>
    <p:sldLayoutId id="2147485284" r:id="rId8"/>
    <p:sldLayoutId id="2147485285" r:id="rId9"/>
    <p:sldLayoutId id="2147485286" r:id="rId10"/>
    <p:sldLayoutId id="2147485287" r:id="rId11"/>
    <p:sldLayoutId id="2147485288" r:id="rId12"/>
    <p:sldLayoutId id="2147485289" r:id="rId13"/>
    <p:sldLayoutId id="2147485290" r:id="rId14"/>
    <p:sldLayoutId id="2147485291"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611152807"/>
      </p:ext>
    </p:extLst>
  </p:cSld>
  <p:clrMap bg1="lt1" tx1="dk1" bg2="lt2" tx2="dk2" accent1="accent1" accent2="accent2" accent3="accent3" accent4="accent4" accent5="accent5" accent6="accent6" hlink="hlink" folHlink="folHlink"/>
  <p:sldLayoutIdLst>
    <p:sldLayoutId id="2147485570" r:id="rId1"/>
    <p:sldLayoutId id="2147485571" r:id="rId2"/>
    <p:sldLayoutId id="2147485572" r:id="rId3"/>
    <p:sldLayoutId id="2147485573" r:id="rId4"/>
    <p:sldLayoutId id="2147485574" r:id="rId5"/>
    <p:sldLayoutId id="2147485575" r:id="rId6"/>
    <p:sldLayoutId id="2147485576" r:id="rId7"/>
    <p:sldLayoutId id="2147485577" r:id="rId8"/>
    <p:sldLayoutId id="2147485578" r:id="rId9"/>
    <p:sldLayoutId id="2147485579" r:id="rId10"/>
    <p:sldLayoutId id="2147485580" r:id="rId11"/>
    <p:sldLayoutId id="2147485581" r:id="rId12"/>
    <p:sldLayoutId id="2147485582" r:id="rId13"/>
    <p:sldLayoutId id="214748558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918882358"/>
      </p:ext>
    </p:extLst>
  </p:cSld>
  <p:clrMap bg1="lt1" tx1="dk1" bg2="lt2" tx2="dk2" accent1="accent1" accent2="accent2" accent3="accent3" accent4="accent4" accent5="accent5" accent6="accent6" hlink="hlink" folHlink="folHlink"/>
  <p:sldLayoutIdLst>
    <p:sldLayoutId id="2147485586" r:id="rId1"/>
    <p:sldLayoutId id="2147485587" r:id="rId2"/>
    <p:sldLayoutId id="2147485588" r:id="rId3"/>
    <p:sldLayoutId id="2147485589" r:id="rId4"/>
    <p:sldLayoutId id="2147485590" r:id="rId5"/>
    <p:sldLayoutId id="2147485591" r:id="rId6"/>
    <p:sldLayoutId id="2147485592" r:id="rId7"/>
    <p:sldLayoutId id="2147485593" r:id="rId8"/>
    <p:sldLayoutId id="2147485594" r:id="rId9"/>
    <p:sldLayoutId id="2147485595" r:id="rId10"/>
    <p:sldLayoutId id="2147485596" r:id="rId11"/>
    <p:sldLayoutId id="2147485597" r:id="rId12"/>
    <p:sldLayoutId id="2147485598" r:id="rId13"/>
    <p:sldLayoutId id="2147485599"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3700474076"/>
      </p:ext>
    </p:extLst>
  </p:cSld>
  <p:clrMap bg1="lt1" tx1="dk1" bg2="lt2" tx2="dk2" accent1="accent1" accent2="accent2" accent3="accent3" accent4="accent4" accent5="accent5" accent6="accent6" hlink="hlink" folHlink="folHlink"/>
  <p:sldLayoutIdLst>
    <p:sldLayoutId id="2147485601" r:id="rId1"/>
    <p:sldLayoutId id="2147485602" r:id="rId2"/>
    <p:sldLayoutId id="2147485603" r:id="rId3"/>
    <p:sldLayoutId id="2147485604" r:id="rId4"/>
    <p:sldLayoutId id="2147485605" r:id="rId5"/>
    <p:sldLayoutId id="2147485606" r:id="rId6"/>
    <p:sldLayoutId id="2147485607" r:id="rId7"/>
    <p:sldLayoutId id="2147485608" r:id="rId8"/>
    <p:sldLayoutId id="2147485609" r:id="rId9"/>
    <p:sldLayoutId id="2147485610" r:id="rId10"/>
    <p:sldLayoutId id="2147485611" r:id="rId11"/>
    <p:sldLayoutId id="2147485612" r:id="rId12"/>
    <p:sldLayoutId id="2147485613" r:id="rId13"/>
    <p:sldLayoutId id="2147485614" r:id="rId14"/>
    <p:sldLayoutId id="2147485615"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2249443424"/>
      </p:ext>
    </p:extLst>
  </p:cSld>
  <p:clrMap bg1="lt1" tx1="dk1" bg2="lt2" tx2="dk2" accent1="accent1" accent2="accent2" accent3="accent3" accent4="accent4" accent5="accent5" accent6="accent6" hlink="hlink" folHlink="folHlink"/>
  <p:sldLayoutIdLst>
    <p:sldLayoutId id="2147485617" r:id="rId1"/>
    <p:sldLayoutId id="2147485618" r:id="rId2"/>
    <p:sldLayoutId id="2147485619" r:id="rId3"/>
    <p:sldLayoutId id="2147485620" r:id="rId4"/>
    <p:sldLayoutId id="2147485621" r:id="rId5"/>
    <p:sldLayoutId id="2147485622" r:id="rId6"/>
    <p:sldLayoutId id="2147485623" r:id="rId7"/>
    <p:sldLayoutId id="2147485624" r:id="rId8"/>
    <p:sldLayoutId id="2147485625" r:id="rId9"/>
    <p:sldLayoutId id="2147485626" r:id="rId10"/>
    <p:sldLayoutId id="2147485627" r:id="rId11"/>
    <p:sldLayoutId id="2147485628" r:id="rId12"/>
    <p:sldLayoutId id="2147485629" r:id="rId13"/>
    <p:sldLayoutId id="2147485630"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1221679130"/>
      </p:ext>
    </p:extLst>
  </p:cSld>
  <p:clrMap bg1="lt1" tx1="dk1" bg2="lt2" tx2="dk2" accent1="accent1" accent2="accent2" accent3="accent3" accent4="accent4" accent5="accent5" accent6="accent6" hlink="hlink" folHlink="folHlink"/>
  <p:sldLayoutIdLst>
    <p:sldLayoutId id="2147485632" r:id="rId1"/>
    <p:sldLayoutId id="2147485633" r:id="rId2"/>
    <p:sldLayoutId id="2147485634" r:id="rId3"/>
    <p:sldLayoutId id="2147485635" r:id="rId4"/>
    <p:sldLayoutId id="2147485636" r:id="rId5"/>
    <p:sldLayoutId id="2147485637" r:id="rId6"/>
    <p:sldLayoutId id="2147485638" r:id="rId7"/>
    <p:sldLayoutId id="2147485639" r:id="rId8"/>
    <p:sldLayoutId id="2147485640" r:id="rId9"/>
    <p:sldLayoutId id="2147485641" r:id="rId10"/>
    <p:sldLayoutId id="2147485642" r:id="rId11"/>
    <p:sldLayoutId id="2147485643" r:id="rId12"/>
    <p:sldLayoutId id="2147485644" r:id="rId13"/>
    <p:sldLayoutId id="2147485645" r:id="rId14"/>
    <p:sldLayoutId id="2147485646"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109286539"/>
      </p:ext>
    </p:extLst>
  </p:cSld>
  <p:clrMap bg1="lt1" tx1="dk1" bg2="lt2" tx2="dk2" accent1="accent1" accent2="accent2" accent3="accent3" accent4="accent4" accent5="accent5" accent6="accent6" hlink="hlink" folHlink="folHlink"/>
  <p:sldLayoutIdLst>
    <p:sldLayoutId id="2147485648" r:id="rId1"/>
    <p:sldLayoutId id="2147485649" r:id="rId2"/>
    <p:sldLayoutId id="2147485650" r:id="rId3"/>
    <p:sldLayoutId id="2147485651" r:id="rId4"/>
    <p:sldLayoutId id="2147485652" r:id="rId5"/>
    <p:sldLayoutId id="2147485653" r:id="rId6"/>
    <p:sldLayoutId id="2147485654" r:id="rId7"/>
    <p:sldLayoutId id="2147485655" r:id="rId8"/>
    <p:sldLayoutId id="2147485656" r:id="rId9"/>
    <p:sldLayoutId id="2147485657" r:id="rId10"/>
    <p:sldLayoutId id="2147485658" r:id="rId11"/>
    <p:sldLayoutId id="2147485659" r:id="rId12"/>
    <p:sldLayoutId id="2147485660" r:id="rId13"/>
    <p:sldLayoutId id="2147485661" r:id="rId14"/>
    <p:sldLayoutId id="2147485662"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702486520"/>
      </p:ext>
    </p:extLst>
  </p:cSld>
  <p:clrMap bg1="lt1" tx1="dk1" bg2="lt2" tx2="dk2" accent1="accent1" accent2="accent2" accent3="accent3" accent4="accent4" accent5="accent5" accent6="accent6" hlink="hlink" folHlink="folHlink"/>
  <p:sldLayoutIdLst>
    <p:sldLayoutId id="2147485664" r:id="rId1"/>
    <p:sldLayoutId id="2147485665" r:id="rId2"/>
    <p:sldLayoutId id="2147485666" r:id="rId3"/>
    <p:sldLayoutId id="2147485667" r:id="rId4"/>
    <p:sldLayoutId id="2147485668" r:id="rId5"/>
    <p:sldLayoutId id="2147485669" r:id="rId6"/>
    <p:sldLayoutId id="2147485670" r:id="rId7"/>
    <p:sldLayoutId id="2147485671" r:id="rId8"/>
    <p:sldLayoutId id="2147485672" r:id="rId9"/>
    <p:sldLayoutId id="2147485673" r:id="rId10"/>
    <p:sldLayoutId id="2147485674" r:id="rId11"/>
    <p:sldLayoutId id="2147485675" r:id="rId12"/>
    <p:sldLayoutId id="2147485676" r:id="rId13"/>
    <p:sldLayoutId id="2147485677" r:id="rId14"/>
    <p:sldLayoutId id="2147485678"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844007431"/>
      </p:ext>
    </p:extLst>
  </p:cSld>
  <p:clrMap bg1="lt1" tx1="dk1" bg2="lt2" tx2="dk2" accent1="accent1" accent2="accent2" accent3="accent3" accent4="accent4" accent5="accent5" accent6="accent6" hlink="hlink" folHlink="folHlink"/>
  <p:sldLayoutIdLst>
    <p:sldLayoutId id="2147485680" r:id="rId1"/>
    <p:sldLayoutId id="2147485681" r:id="rId2"/>
    <p:sldLayoutId id="2147485682" r:id="rId3"/>
    <p:sldLayoutId id="2147485683" r:id="rId4"/>
    <p:sldLayoutId id="2147485684" r:id="rId5"/>
    <p:sldLayoutId id="2147485685" r:id="rId6"/>
    <p:sldLayoutId id="2147485686" r:id="rId7"/>
    <p:sldLayoutId id="2147485687" r:id="rId8"/>
    <p:sldLayoutId id="2147485688" r:id="rId9"/>
    <p:sldLayoutId id="2147485689" r:id="rId10"/>
    <p:sldLayoutId id="2147485690" r:id="rId11"/>
    <p:sldLayoutId id="2147485691" r:id="rId12"/>
    <p:sldLayoutId id="2147485692" r:id="rId13"/>
    <p:sldLayoutId id="214748569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2418848631"/>
      </p:ext>
    </p:extLst>
  </p:cSld>
  <p:clrMap bg1="lt1" tx1="dk1" bg2="lt2" tx2="dk2" accent1="accent1" accent2="accent2" accent3="accent3" accent4="accent4" accent5="accent5" accent6="accent6" hlink="hlink" folHlink="folHlink"/>
  <p:sldLayoutIdLst>
    <p:sldLayoutId id="2147485696" r:id="rId1"/>
    <p:sldLayoutId id="2147485697" r:id="rId2"/>
    <p:sldLayoutId id="2147485698" r:id="rId3"/>
    <p:sldLayoutId id="2147485699" r:id="rId4"/>
    <p:sldLayoutId id="2147485700" r:id="rId5"/>
    <p:sldLayoutId id="2147485701" r:id="rId6"/>
    <p:sldLayoutId id="2147485702" r:id="rId7"/>
    <p:sldLayoutId id="2147485703" r:id="rId8"/>
    <p:sldLayoutId id="2147485704" r:id="rId9"/>
    <p:sldLayoutId id="2147485705" r:id="rId10"/>
    <p:sldLayoutId id="2147485706" r:id="rId11"/>
    <p:sldLayoutId id="2147485707" r:id="rId12"/>
    <p:sldLayoutId id="2147485708" r:id="rId13"/>
    <p:sldLayoutId id="2147485709"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6"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046836114"/>
      </p:ext>
    </p:extLst>
  </p:cSld>
  <p:clrMap bg1="lt1" tx1="dk1" bg2="lt2" tx2="dk2" accent1="accent1" accent2="accent2" accent3="accent3" accent4="accent4" accent5="accent5" accent6="accent6" hlink="hlink" folHlink="folHlink"/>
  <p:sldLayoutIdLst>
    <p:sldLayoutId id="2147485711" r:id="rId1"/>
    <p:sldLayoutId id="2147485712" r:id="rId2"/>
    <p:sldLayoutId id="2147485713" r:id="rId3"/>
    <p:sldLayoutId id="2147485714" r:id="rId4"/>
    <p:sldLayoutId id="2147485715" r:id="rId5"/>
    <p:sldLayoutId id="2147485716" r:id="rId6"/>
    <p:sldLayoutId id="2147485717" r:id="rId7"/>
    <p:sldLayoutId id="2147485718" r:id="rId8"/>
    <p:sldLayoutId id="2147485719" r:id="rId9"/>
    <p:sldLayoutId id="2147485720" r:id="rId10"/>
    <p:sldLayoutId id="2147485721" r:id="rId11"/>
    <p:sldLayoutId id="2147485722" r:id="rId12"/>
    <p:sldLayoutId id="2147485723" r:id="rId13"/>
    <p:sldLayoutId id="2147485724" r:id="rId14"/>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456255964"/>
      </p:ext>
    </p:extLst>
  </p:cSld>
  <p:clrMap bg1="lt1" tx1="dk1" bg2="lt2" tx2="dk2" accent1="accent1" accent2="accent2" accent3="accent3" accent4="accent4" accent5="accent5" accent6="accent6" hlink="hlink" folHlink="folHlink"/>
  <p:sldLayoutIdLst>
    <p:sldLayoutId id="2147485293" r:id="rId1"/>
    <p:sldLayoutId id="2147485294" r:id="rId2"/>
    <p:sldLayoutId id="2147485295" r:id="rId3"/>
    <p:sldLayoutId id="2147485296" r:id="rId4"/>
    <p:sldLayoutId id="2147485297" r:id="rId5"/>
    <p:sldLayoutId id="2147485298" r:id="rId6"/>
    <p:sldLayoutId id="2147485299" r:id="rId7"/>
    <p:sldLayoutId id="2147485300" r:id="rId8"/>
    <p:sldLayoutId id="2147485301" r:id="rId9"/>
    <p:sldLayoutId id="2147485302" r:id="rId10"/>
    <p:sldLayoutId id="2147485303" r:id="rId11"/>
    <p:sldLayoutId id="2147485304" r:id="rId12"/>
    <p:sldLayoutId id="2147485305" r:id="rId13"/>
    <p:sldLayoutId id="2147485306" r:id="rId14"/>
    <p:sldLayoutId id="2147485307"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929377437"/>
      </p:ext>
    </p:extLst>
  </p:cSld>
  <p:clrMap bg1="lt1" tx1="dk1" bg2="lt2" tx2="dk2" accent1="accent1" accent2="accent2" accent3="accent3" accent4="accent4" accent5="accent5" accent6="accent6" hlink="hlink" folHlink="folHlink"/>
  <p:sldLayoutIdLst>
    <p:sldLayoutId id="2147485726" r:id="rId1"/>
    <p:sldLayoutId id="2147485727" r:id="rId2"/>
    <p:sldLayoutId id="2147485728" r:id="rId3"/>
    <p:sldLayoutId id="2147485729" r:id="rId4"/>
    <p:sldLayoutId id="2147485730" r:id="rId5"/>
    <p:sldLayoutId id="2147485731" r:id="rId6"/>
    <p:sldLayoutId id="2147485732" r:id="rId7"/>
    <p:sldLayoutId id="2147485733" r:id="rId8"/>
    <p:sldLayoutId id="2147485734" r:id="rId9"/>
    <p:sldLayoutId id="2147485735" r:id="rId10"/>
    <p:sldLayoutId id="2147485736" r:id="rId11"/>
    <p:sldLayoutId id="2147485737" r:id="rId12"/>
    <p:sldLayoutId id="2147485738" r:id="rId13"/>
    <p:sldLayoutId id="2147485739" r:id="rId14"/>
    <p:sldLayoutId id="2147485740"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Tree>
    <p:extLst>
      <p:ext uri="{BB962C8B-B14F-4D97-AF65-F5344CB8AC3E}">
        <p14:creationId xmlns:p14="http://schemas.microsoft.com/office/powerpoint/2010/main" val="4204467817"/>
      </p:ext>
    </p:extLst>
  </p:cSld>
  <p:clrMap bg1="lt1" tx1="dk1" bg2="lt2" tx2="dk2" accent1="accent1" accent2="accent2" accent3="accent3" accent4="accent4" accent5="accent5" accent6="accent6" hlink="hlink" folHlink="folHlink"/>
  <p:sldLayoutIdLst>
    <p:sldLayoutId id="2147485742" r:id="rId1"/>
    <p:sldLayoutId id="2147485743" r:id="rId2"/>
    <p:sldLayoutId id="2147485744" r:id="rId3"/>
    <p:sldLayoutId id="2147485745" r:id="rId4"/>
    <p:sldLayoutId id="2147485746" r:id="rId5"/>
    <p:sldLayoutId id="2147485747" r:id="rId6"/>
    <p:sldLayoutId id="2147485748" r:id="rId7"/>
    <p:sldLayoutId id="2147485749" r:id="rId8"/>
    <p:sldLayoutId id="2147485750" r:id="rId9"/>
    <p:sldLayoutId id="2147485751" r:id="rId10"/>
    <p:sldLayoutId id="2147485752" r:id="rId11"/>
    <p:sldLayoutId id="2147485753" r:id="rId12"/>
    <p:sldLayoutId id="2147485754" r:id="rId13"/>
    <p:sldLayoutId id="2147485755"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Tree>
    <p:extLst>
      <p:ext uri="{BB962C8B-B14F-4D97-AF65-F5344CB8AC3E}">
        <p14:creationId xmlns:p14="http://schemas.microsoft.com/office/powerpoint/2010/main" val="2793842090"/>
      </p:ext>
    </p:extLst>
  </p:cSld>
  <p:clrMap bg1="lt1" tx1="dk1" bg2="lt2" tx2="dk2" accent1="accent1" accent2="accent2" accent3="accent3" accent4="accent4" accent5="accent5" accent6="accent6" hlink="hlink" folHlink="folHlink"/>
  <p:sldLayoutIdLst>
    <p:sldLayoutId id="2147485757" r:id="rId1"/>
    <p:sldLayoutId id="2147485758" r:id="rId2"/>
    <p:sldLayoutId id="2147485759" r:id="rId3"/>
    <p:sldLayoutId id="2147485760" r:id="rId4"/>
    <p:sldLayoutId id="2147485761" r:id="rId5"/>
    <p:sldLayoutId id="2147485762" r:id="rId6"/>
    <p:sldLayoutId id="2147485763" r:id="rId7"/>
    <p:sldLayoutId id="2147485764" r:id="rId8"/>
    <p:sldLayoutId id="2147485765" r:id="rId9"/>
    <p:sldLayoutId id="2147485766" r:id="rId10"/>
    <p:sldLayoutId id="2147485767" r:id="rId11"/>
    <p:sldLayoutId id="2147485768" r:id="rId12"/>
    <p:sldLayoutId id="2147485769" r:id="rId13"/>
    <p:sldLayoutId id="2147485770" r:id="rId14"/>
    <p:sldLayoutId id="2147485771" r:id="rId15"/>
    <p:sldLayoutId id="2147485772"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6"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767331885"/>
      </p:ext>
    </p:extLst>
  </p:cSld>
  <p:clrMap bg1="lt1" tx1="dk1" bg2="lt2" tx2="dk2" accent1="accent1" accent2="accent2" accent3="accent3" accent4="accent4" accent5="accent5" accent6="accent6" hlink="hlink" folHlink="folHlink"/>
  <p:sldLayoutIdLst>
    <p:sldLayoutId id="2147485774" r:id="rId1"/>
    <p:sldLayoutId id="2147485775" r:id="rId2"/>
    <p:sldLayoutId id="2147485776" r:id="rId3"/>
    <p:sldLayoutId id="2147485777" r:id="rId4"/>
    <p:sldLayoutId id="2147485778" r:id="rId5"/>
    <p:sldLayoutId id="2147485779" r:id="rId6"/>
    <p:sldLayoutId id="2147485780" r:id="rId7"/>
    <p:sldLayoutId id="2147485781" r:id="rId8"/>
    <p:sldLayoutId id="2147485782" r:id="rId9"/>
    <p:sldLayoutId id="2147485783" r:id="rId10"/>
    <p:sldLayoutId id="2147485784" r:id="rId11"/>
    <p:sldLayoutId id="2147485785" r:id="rId12"/>
    <p:sldLayoutId id="2147485786" r:id="rId13"/>
    <p:sldLayoutId id="2147485787" r:id="rId14"/>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1851203"/>
      </p:ext>
    </p:extLst>
  </p:cSld>
  <p:clrMap bg1="lt1" tx1="dk1" bg2="lt2" tx2="dk2" accent1="accent1" accent2="accent2" accent3="accent3" accent4="accent4" accent5="accent5" accent6="accent6" hlink="hlink" folHlink="folHlink"/>
  <p:sldLayoutIdLst>
    <p:sldLayoutId id="2147485789" r:id="rId1"/>
    <p:sldLayoutId id="2147485790" r:id="rId2"/>
    <p:sldLayoutId id="2147485791" r:id="rId3"/>
    <p:sldLayoutId id="2147485792" r:id="rId4"/>
    <p:sldLayoutId id="2147485793" r:id="rId5"/>
    <p:sldLayoutId id="2147485794" r:id="rId6"/>
    <p:sldLayoutId id="2147485795" r:id="rId7"/>
    <p:sldLayoutId id="2147485796" r:id="rId8"/>
    <p:sldLayoutId id="2147485797" r:id="rId9"/>
    <p:sldLayoutId id="2147485798" r:id="rId10"/>
    <p:sldLayoutId id="2147485799" r:id="rId11"/>
    <p:sldLayoutId id="2147485800" r:id="rId12"/>
    <p:sldLayoutId id="2147485801" r:id="rId13"/>
    <p:sldLayoutId id="2147485802" r:id="rId14"/>
    <p:sldLayoutId id="2147485803"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p:cNvPicPr>
            <a:picLocks noChangeAspect="1"/>
          </p:cNvPicPr>
          <p:nvPr/>
        </p:nvPicPr>
        <p:blipFill>
          <a:blip r:embed="rId18">
            <a:extLst>
              <a:ext uri="{28A0092B-C50C-407E-A947-70E740481C1C}">
                <a14:useLocalDpi xmlns:a14="http://schemas.microsoft.com/office/drawing/2010/main" val="0"/>
              </a:ext>
            </a:extLst>
          </a:blip>
          <a:stretch>
            <a:fillRect/>
          </a:stretch>
        </p:blipFill>
        <p:spPr bwMode="auto">
          <a:xfrm rot="10800000" flipH="1" flipV="1">
            <a:off x="0" y="6227768"/>
            <a:ext cx="9144000" cy="62865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rPr>
              <a:t>Lower oil prices and the energy outlook                                                  May 2015</a:t>
            </a:r>
            <a:endParaRPr lang="en-US" dirty="0">
              <a:solidFill>
                <a:srgbClr val="FFFFFF"/>
              </a:solidFill>
              <a:latin typeface="Arial"/>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rPr>
              <a:pPr fontAlgn="auto">
                <a:spcBef>
                  <a:spcPts val="0"/>
                </a:spcBef>
                <a:spcAft>
                  <a:spcPts val="0"/>
                </a:spcAft>
              </a:pPr>
              <a:t>‹#›</a:t>
            </a:fld>
            <a:endParaRPr lang="en-US" dirty="0">
              <a:solidFill>
                <a:srgbClr val="000000"/>
              </a:solidFill>
            </a:endParaRPr>
          </a:p>
        </p:txBody>
      </p:sp>
    </p:spTree>
    <p:extLst>
      <p:ext uri="{BB962C8B-B14F-4D97-AF65-F5344CB8AC3E}">
        <p14:creationId xmlns:p14="http://schemas.microsoft.com/office/powerpoint/2010/main" val="1377412393"/>
      </p:ext>
    </p:extLst>
  </p:cSld>
  <p:clrMap bg1="lt1" tx1="dk1" bg2="lt2" tx2="dk2" accent1="accent1" accent2="accent2" accent3="accent3" accent4="accent4" accent5="accent5" accent6="accent6" hlink="hlink" folHlink="folHlink"/>
  <p:sldLayoutIdLst>
    <p:sldLayoutId id="2147485805" r:id="rId1"/>
    <p:sldLayoutId id="2147485806" r:id="rId2"/>
    <p:sldLayoutId id="2147485807" r:id="rId3"/>
    <p:sldLayoutId id="2147485808" r:id="rId4"/>
    <p:sldLayoutId id="2147485809" r:id="rId5"/>
    <p:sldLayoutId id="2147485810" r:id="rId6"/>
    <p:sldLayoutId id="2147485811" r:id="rId7"/>
    <p:sldLayoutId id="2147485812" r:id="rId8"/>
    <p:sldLayoutId id="2147485813" r:id="rId9"/>
    <p:sldLayoutId id="2147485814" r:id="rId10"/>
    <p:sldLayoutId id="2147485815" r:id="rId11"/>
    <p:sldLayoutId id="2147485816" r:id="rId12"/>
    <p:sldLayoutId id="2147485817" r:id="rId13"/>
    <p:sldLayoutId id="2147485818" r:id="rId14"/>
    <p:sldLayoutId id="2147485819" r:id="rId15"/>
    <p:sldLayoutId id="2147485820" r:id="rId16"/>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66256876"/>
      </p:ext>
    </p:extLst>
  </p:cSld>
  <p:clrMap bg1="lt1" tx1="dk1" bg2="lt2" tx2="dk2" accent1="accent1" accent2="accent2" accent3="accent3" accent4="accent4" accent5="accent5" accent6="accent6" hlink="hlink" folHlink="folHlink"/>
  <p:sldLayoutIdLst>
    <p:sldLayoutId id="2147485822" r:id="rId1"/>
    <p:sldLayoutId id="2147485823" r:id="rId2"/>
    <p:sldLayoutId id="2147485824" r:id="rId3"/>
    <p:sldLayoutId id="2147485825" r:id="rId4"/>
    <p:sldLayoutId id="2147485826" r:id="rId5"/>
    <p:sldLayoutId id="2147485827" r:id="rId6"/>
    <p:sldLayoutId id="2147485828" r:id="rId7"/>
    <p:sldLayoutId id="2147485829" r:id="rId8"/>
    <p:sldLayoutId id="2147485830" r:id="rId9"/>
    <p:sldLayoutId id="2147485831" r:id="rId10"/>
    <p:sldLayoutId id="2147485832" r:id="rId11"/>
    <p:sldLayoutId id="2147485833" r:id="rId12"/>
    <p:sldLayoutId id="2147485834" r:id="rId13"/>
    <p:sldLayoutId id="2147485835" r:id="rId14"/>
    <p:sldLayoutId id="2147485836"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97017929"/>
      </p:ext>
    </p:extLst>
  </p:cSld>
  <p:clrMap bg1="lt1" tx1="dk1" bg2="lt2" tx2="dk2" accent1="accent1" accent2="accent2" accent3="accent3" accent4="accent4" accent5="accent5" accent6="accent6" hlink="hlink" folHlink="folHlink"/>
  <p:sldLayoutIdLst>
    <p:sldLayoutId id="2147485838" r:id="rId1"/>
    <p:sldLayoutId id="2147485839" r:id="rId2"/>
    <p:sldLayoutId id="2147485840" r:id="rId3"/>
    <p:sldLayoutId id="2147485841" r:id="rId4"/>
    <p:sldLayoutId id="2147485842" r:id="rId5"/>
    <p:sldLayoutId id="2147485843" r:id="rId6"/>
    <p:sldLayoutId id="2147485844" r:id="rId7"/>
    <p:sldLayoutId id="2147485845" r:id="rId8"/>
    <p:sldLayoutId id="2147485846" r:id="rId9"/>
    <p:sldLayoutId id="2147485847" r:id="rId10"/>
    <p:sldLayoutId id="2147485848" r:id="rId11"/>
    <p:sldLayoutId id="2147485849" r:id="rId12"/>
    <p:sldLayoutId id="2147485850" r:id="rId13"/>
    <p:sldLayoutId id="2147485851" r:id="rId14"/>
    <p:sldLayoutId id="2147485852"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04679954"/>
      </p:ext>
    </p:extLst>
  </p:cSld>
  <p:clrMap bg1="lt1" tx1="dk1" bg2="lt2" tx2="dk2" accent1="accent1" accent2="accent2" accent3="accent3" accent4="accent4" accent5="accent5" accent6="accent6" hlink="hlink" folHlink="folHlink"/>
  <p:sldLayoutIdLst>
    <p:sldLayoutId id="2147485854" r:id="rId1"/>
    <p:sldLayoutId id="2147485855" r:id="rId2"/>
    <p:sldLayoutId id="2147485856" r:id="rId3"/>
    <p:sldLayoutId id="2147485857" r:id="rId4"/>
    <p:sldLayoutId id="2147485858" r:id="rId5"/>
    <p:sldLayoutId id="2147485859" r:id="rId6"/>
    <p:sldLayoutId id="2147485860" r:id="rId7"/>
    <p:sldLayoutId id="2147485861" r:id="rId8"/>
    <p:sldLayoutId id="2147485862" r:id="rId9"/>
    <p:sldLayoutId id="2147485863" r:id="rId10"/>
    <p:sldLayoutId id="2147485864" r:id="rId11"/>
    <p:sldLayoutId id="2147485865" r:id="rId12"/>
    <p:sldLayoutId id="2147485866" r:id="rId13"/>
    <p:sldLayoutId id="2147485867" r:id="rId14"/>
    <p:sldLayoutId id="214748586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4386532"/>
      </p:ext>
    </p:extLst>
  </p:cSld>
  <p:clrMap bg1="lt1" tx1="dk1" bg2="lt2" tx2="dk2" accent1="accent1" accent2="accent2" accent3="accent3" accent4="accent4" accent5="accent5" accent6="accent6" hlink="hlink" folHlink="folHlink"/>
  <p:sldLayoutIdLst>
    <p:sldLayoutId id="2147485870" r:id="rId1"/>
    <p:sldLayoutId id="2147485871" r:id="rId2"/>
    <p:sldLayoutId id="2147485872" r:id="rId3"/>
    <p:sldLayoutId id="2147485873" r:id="rId4"/>
    <p:sldLayoutId id="2147485874" r:id="rId5"/>
    <p:sldLayoutId id="2147485875" r:id="rId6"/>
    <p:sldLayoutId id="2147485876" r:id="rId7"/>
    <p:sldLayoutId id="2147485877" r:id="rId8"/>
    <p:sldLayoutId id="2147485878" r:id="rId9"/>
    <p:sldLayoutId id="2147485879" r:id="rId10"/>
    <p:sldLayoutId id="2147485880" r:id="rId11"/>
    <p:sldLayoutId id="2147485881" r:id="rId12"/>
    <p:sldLayoutId id="2147485882" r:id="rId13"/>
    <p:sldLayoutId id="2147485883" r:id="rId14"/>
    <p:sldLayoutId id="2147485884"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4217309095"/>
      </p:ext>
    </p:extLst>
  </p:cSld>
  <p:clrMap bg1="lt1" tx1="dk1" bg2="lt2" tx2="dk2" accent1="accent1" accent2="accent2" accent3="accent3" accent4="accent4" accent5="accent5" accent6="accent6" hlink="hlink" folHlink="folHlink"/>
  <p:sldLayoutIdLst>
    <p:sldLayoutId id="2147485309" r:id="rId1"/>
    <p:sldLayoutId id="2147485310" r:id="rId2"/>
    <p:sldLayoutId id="2147485311" r:id="rId3"/>
    <p:sldLayoutId id="2147485312" r:id="rId4"/>
    <p:sldLayoutId id="2147485313" r:id="rId5"/>
    <p:sldLayoutId id="2147485314" r:id="rId6"/>
    <p:sldLayoutId id="2147485315" r:id="rId7"/>
    <p:sldLayoutId id="2147485316" r:id="rId8"/>
    <p:sldLayoutId id="2147485317" r:id="rId9"/>
    <p:sldLayoutId id="2147485318" r:id="rId10"/>
    <p:sldLayoutId id="2147485319" r:id="rId11"/>
    <p:sldLayoutId id="2147485320" r:id="rId12"/>
    <p:sldLayoutId id="2147485321" r:id="rId13"/>
    <p:sldLayoutId id="2147485322" r:id="rId14"/>
    <p:sldLayoutId id="2147485323"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9"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575521245"/>
      </p:ext>
    </p:extLst>
  </p:cSld>
  <p:clrMap bg1="lt1" tx1="dk1" bg2="lt2" tx2="dk2" accent1="accent1" accent2="accent2" accent3="accent3" accent4="accent4" accent5="accent5" accent6="accent6" hlink="hlink" folHlink="folHlink"/>
  <p:sldLayoutIdLst>
    <p:sldLayoutId id="2147485887" r:id="rId1"/>
    <p:sldLayoutId id="2147485888" r:id="rId2"/>
    <p:sldLayoutId id="2147485889" r:id="rId3"/>
    <p:sldLayoutId id="2147485890" r:id="rId4"/>
    <p:sldLayoutId id="2147485891" r:id="rId5"/>
    <p:sldLayoutId id="2147485892" r:id="rId6"/>
    <p:sldLayoutId id="2147485893" r:id="rId7"/>
    <p:sldLayoutId id="2147485894" r:id="rId8"/>
    <p:sldLayoutId id="2147485895" r:id="rId9"/>
    <p:sldLayoutId id="2147485896" r:id="rId10"/>
    <p:sldLayoutId id="2147485897" r:id="rId11"/>
    <p:sldLayoutId id="2147485898" r:id="rId12"/>
    <p:sldLayoutId id="2147485899" r:id="rId13"/>
    <p:sldLayoutId id="2147485900" r:id="rId14"/>
    <p:sldLayoutId id="2147485901" r:id="rId15"/>
    <p:sldLayoutId id="2147485902" r:id="rId16"/>
    <p:sldLayoutId id="2147485903" r:id="rId17"/>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9"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884704310"/>
      </p:ext>
    </p:extLst>
  </p:cSld>
  <p:clrMap bg1="lt1" tx1="dk1" bg2="lt2" tx2="dk2" accent1="accent1" accent2="accent2" accent3="accent3" accent4="accent4" accent5="accent5" accent6="accent6" hlink="hlink" folHlink="folHlink"/>
  <p:sldLayoutIdLst>
    <p:sldLayoutId id="2147485905" r:id="rId1"/>
    <p:sldLayoutId id="2147485906" r:id="rId2"/>
    <p:sldLayoutId id="2147485907" r:id="rId3"/>
    <p:sldLayoutId id="2147485908" r:id="rId4"/>
    <p:sldLayoutId id="2147485909" r:id="rId5"/>
    <p:sldLayoutId id="2147485910" r:id="rId6"/>
    <p:sldLayoutId id="2147485911" r:id="rId7"/>
    <p:sldLayoutId id="2147485912" r:id="rId8"/>
    <p:sldLayoutId id="2147485913" r:id="rId9"/>
    <p:sldLayoutId id="2147485914" r:id="rId10"/>
    <p:sldLayoutId id="2147485915" r:id="rId11"/>
    <p:sldLayoutId id="2147485916" r:id="rId12"/>
    <p:sldLayoutId id="2147485917" r:id="rId13"/>
    <p:sldLayoutId id="2147485918" r:id="rId14"/>
    <p:sldLayoutId id="2147485919" r:id="rId15"/>
    <p:sldLayoutId id="2147485920" r:id="rId16"/>
    <p:sldLayoutId id="2147485921" r:id="rId17"/>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20"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a:solidFill>
                <a:srgbClr val="000000"/>
              </a:solidFill>
              <a:latin typeface="Arial"/>
              <a:cs typeface="+mn-cs"/>
            </a:endParaRPr>
          </a:p>
        </p:txBody>
      </p:sp>
      <p:sp>
        <p:nvSpPr>
          <p:cNvPr id="5" name="Footer Placeholder 4"/>
          <p:cNvSpPr>
            <a:spLocks noGrp="1"/>
          </p:cNvSpPr>
          <p:nvPr>
            <p:ph type="ftr" sz="quarter" idx="3"/>
          </p:nvPr>
        </p:nvSpPr>
        <p:spPr>
          <a:xfrm>
            <a:off x="667512" y="6391656"/>
            <a:ext cx="2807208"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Tree>
    <p:extLst>
      <p:ext uri="{BB962C8B-B14F-4D97-AF65-F5344CB8AC3E}">
        <p14:creationId xmlns:p14="http://schemas.microsoft.com/office/powerpoint/2010/main" val="1117837365"/>
      </p:ext>
    </p:extLst>
  </p:cSld>
  <p:clrMap bg1="lt1" tx1="dk1" bg2="lt2" tx2="dk2" accent1="accent1" accent2="accent2" accent3="accent3" accent4="accent4" accent5="accent5" accent6="accent6" hlink="hlink" folHlink="folHlink"/>
  <p:sldLayoutIdLst>
    <p:sldLayoutId id="2147485325" r:id="rId1"/>
    <p:sldLayoutId id="2147485326" r:id="rId2"/>
    <p:sldLayoutId id="2147485327" r:id="rId3"/>
    <p:sldLayoutId id="2147485328" r:id="rId4"/>
    <p:sldLayoutId id="2147485329" r:id="rId5"/>
    <p:sldLayoutId id="2147485330" r:id="rId6"/>
    <p:sldLayoutId id="2147485331" r:id="rId7"/>
    <p:sldLayoutId id="2147485332" r:id="rId8"/>
    <p:sldLayoutId id="2147485333" r:id="rId9"/>
    <p:sldLayoutId id="2147485334" r:id="rId10"/>
    <p:sldLayoutId id="2147485335" r:id="rId11"/>
    <p:sldLayoutId id="2147485336" r:id="rId12"/>
    <p:sldLayoutId id="2147485337" r:id="rId13"/>
    <p:sldLayoutId id="2147485338" r:id="rId14"/>
    <p:sldLayoutId id="2147485339" r:id="rId15"/>
    <p:sldLayoutId id="2147485340" r:id="rId16"/>
    <p:sldLayoutId id="2147485341" r:id="rId17"/>
    <p:sldLayoutId id="2147485342" r:id="rId18"/>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7"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309174055"/>
      </p:ext>
    </p:extLst>
  </p:cSld>
  <p:clrMap bg1="lt1" tx1="dk1" bg2="lt2" tx2="dk2" accent1="accent1" accent2="accent2" accent3="accent3" accent4="accent4" accent5="accent5" accent6="accent6" hlink="hlink" folHlink="folHlink"/>
  <p:sldLayoutIdLst>
    <p:sldLayoutId id="2147485344" r:id="rId1"/>
    <p:sldLayoutId id="2147485345" r:id="rId2"/>
    <p:sldLayoutId id="2147485346" r:id="rId3"/>
    <p:sldLayoutId id="2147485347" r:id="rId4"/>
    <p:sldLayoutId id="2147485348" r:id="rId5"/>
    <p:sldLayoutId id="2147485349" r:id="rId6"/>
    <p:sldLayoutId id="2147485350" r:id="rId7"/>
    <p:sldLayoutId id="2147485351" r:id="rId8"/>
    <p:sldLayoutId id="2147485352" r:id="rId9"/>
    <p:sldLayoutId id="2147485353" r:id="rId10"/>
    <p:sldLayoutId id="2147485354" r:id="rId11"/>
    <p:sldLayoutId id="2147485355" r:id="rId12"/>
    <p:sldLayoutId id="2147485356" r:id="rId13"/>
    <p:sldLayoutId id="2147485357" r:id="rId14"/>
    <p:sldLayoutId id="2147485358" r:id="rId15"/>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6"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4174090507"/>
      </p:ext>
    </p:extLst>
  </p:cSld>
  <p:clrMap bg1="lt1" tx1="dk1" bg2="lt2" tx2="dk2" accent1="accent1" accent2="accent2" accent3="accent3" accent4="accent4" accent5="accent5" accent6="accent6" hlink="hlink" folHlink="folHlink"/>
  <p:sldLayoutIdLst>
    <p:sldLayoutId id="2147485360" r:id="rId1"/>
    <p:sldLayoutId id="2147485361" r:id="rId2"/>
    <p:sldLayoutId id="2147485362" r:id="rId3"/>
    <p:sldLayoutId id="2147485363" r:id="rId4"/>
    <p:sldLayoutId id="2147485364" r:id="rId5"/>
    <p:sldLayoutId id="2147485365" r:id="rId6"/>
    <p:sldLayoutId id="2147485366" r:id="rId7"/>
    <p:sldLayoutId id="2147485367" r:id="rId8"/>
    <p:sldLayoutId id="2147485368" r:id="rId9"/>
    <p:sldLayoutId id="2147485369" r:id="rId10"/>
    <p:sldLayoutId id="2147485370" r:id="rId11"/>
    <p:sldLayoutId id="2147485371" r:id="rId12"/>
    <p:sldLayoutId id="2147485372" r:id="rId13"/>
    <p:sldLayoutId id="2147485373" r:id="rId14"/>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8" descr="eia_ppt_bottombar.jpg"/>
          <p:cNvPicPr>
            <a:picLocks noChangeAspect="1"/>
          </p:cNvPicPr>
          <p:nvPr/>
        </p:nvPicPr>
        <p:blipFill>
          <a:blip r:embed="rId18" cstate="print"/>
          <a:srcRect t="10667" b="10667"/>
          <a:stretch>
            <a:fillRect/>
          </a:stretch>
        </p:blipFill>
        <p:spPr bwMode="auto">
          <a:xfrm>
            <a:off x="0" y="6226175"/>
            <a:ext cx="9144000" cy="631825"/>
          </a:xfrm>
          <a:prstGeom prst="rect">
            <a:avLst/>
          </a:prstGeom>
          <a:noFill/>
          <a:ln w="9525">
            <a:noFill/>
            <a:miter lim="800000"/>
            <a:headEnd/>
            <a:tailEnd/>
          </a:ln>
        </p:spPr>
      </p:pic>
      <p:sp>
        <p:nvSpPr>
          <p:cNvPr id="1027" name="Rectangle 7"/>
          <p:cNvSpPr>
            <a:spLocks noChangeArrowheads="1"/>
          </p:cNvSpPr>
          <p:nvPr/>
        </p:nvSpPr>
        <p:spPr bwMode="auto">
          <a:xfrm>
            <a:off x="0" y="0"/>
            <a:ext cx="9144000" cy="92075"/>
          </a:xfrm>
          <a:prstGeom prst="rect">
            <a:avLst/>
          </a:prstGeom>
          <a:solidFill>
            <a:srgbClr val="169DD8"/>
          </a:solidFill>
          <a:ln>
            <a:noFill/>
          </a:ln>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defRPr/>
            </a:pPr>
            <a:endParaRPr lang="en-US" altLang="en-US" dirty="0" smtClean="0">
              <a:solidFill>
                <a:srgbClr val="000000"/>
              </a:solidFill>
            </a:endParaRPr>
          </a:p>
        </p:txBody>
      </p:sp>
      <p:sp>
        <p:nvSpPr>
          <p:cNvPr id="5" name="Footer Placeholder 4"/>
          <p:cNvSpPr>
            <a:spLocks noGrp="1"/>
          </p:cNvSpPr>
          <p:nvPr>
            <p:ph type="ftr" sz="quarter" idx="3"/>
          </p:nvPr>
        </p:nvSpPr>
        <p:spPr>
          <a:xfrm>
            <a:off x="666750" y="6391275"/>
            <a:ext cx="2808288" cy="393700"/>
          </a:xfrm>
          <a:prstGeom prst="rect">
            <a:avLst/>
          </a:prstGeom>
        </p:spPr>
        <p:txBody>
          <a:bodyPr vert="horz" lIns="91440" tIns="45720" rIns="91440" bIns="45720" rtlCol="0" anchor="b" anchorCtr="0"/>
          <a:lstStyle>
            <a:lvl1pPr algn="l" fontAlgn="auto">
              <a:spcBef>
                <a:spcPts val="0"/>
              </a:spcBef>
              <a:spcAft>
                <a:spcPts val="0"/>
              </a:spcAft>
              <a:defRPr sz="1200" i="1">
                <a:solidFill>
                  <a:schemeClr val="bg1"/>
                </a:solidFill>
                <a:latin typeface="+mn-lt"/>
                <a:cs typeface="+mn-cs"/>
              </a:defRPr>
            </a:lvl1pPr>
          </a:lstStyle>
          <a:p>
            <a:pPr>
              <a:defRPr/>
            </a:pPr>
            <a:r>
              <a:rPr lang="en-US" smtClean="0">
                <a:solidFill>
                  <a:srgbClr val="FFFFFF"/>
                </a:solidFill>
              </a:rPr>
              <a:t>Lower oil prices and the energy outlook                                                  May 2015</a:t>
            </a:r>
            <a:endParaRPr lang="en-US" dirty="0">
              <a:solidFill>
                <a:srgbClr val="FFFFFF"/>
              </a:solidFill>
            </a:endParaRPr>
          </a:p>
        </p:txBody>
      </p:sp>
      <p:sp>
        <p:nvSpPr>
          <p:cNvPr id="6" name="Slide Number Placeholder 5"/>
          <p:cNvSpPr>
            <a:spLocks noGrp="1"/>
          </p:cNvSpPr>
          <p:nvPr>
            <p:ph type="sldNum" sz="quarter" idx="4"/>
          </p:nvPr>
        </p:nvSpPr>
        <p:spPr>
          <a:xfrm>
            <a:off x="8686800" y="6419850"/>
            <a:ext cx="384175"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solidFill>
                <a:latin typeface="+mj-lt"/>
                <a:cs typeface="+mn-cs"/>
              </a:defRPr>
            </a:lvl1pPr>
          </a:lstStyle>
          <a:p>
            <a:pPr>
              <a:defRPr/>
            </a:pPr>
            <a:fld id="{84948DD1-5963-4816-BE5A-05BCCCAC15E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579378665"/>
      </p:ext>
    </p:extLst>
  </p:cSld>
  <p:clrMap bg1="lt1" tx1="dk1" bg2="lt2" tx2="dk2" accent1="accent1" accent2="accent2" accent3="accent3" accent4="accent4" accent5="accent5" accent6="accent6" hlink="hlink" folHlink="folHlink"/>
  <p:sldLayoutIdLst>
    <p:sldLayoutId id="2147485376" r:id="rId1"/>
    <p:sldLayoutId id="2147485377" r:id="rId2"/>
    <p:sldLayoutId id="2147485378" r:id="rId3"/>
    <p:sldLayoutId id="2147485379" r:id="rId4"/>
    <p:sldLayoutId id="2147485380" r:id="rId5"/>
    <p:sldLayoutId id="2147485381" r:id="rId6"/>
    <p:sldLayoutId id="2147485382" r:id="rId7"/>
    <p:sldLayoutId id="2147485383" r:id="rId8"/>
    <p:sldLayoutId id="2147485384" r:id="rId9"/>
    <p:sldLayoutId id="2147485385" r:id="rId10"/>
    <p:sldLayoutId id="2147485386" r:id="rId11"/>
    <p:sldLayoutId id="2147485387" r:id="rId12"/>
    <p:sldLayoutId id="2147485388" r:id="rId13"/>
    <p:sldLayoutId id="2147485389" r:id="rId14"/>
    <p:sldLayoutId id="2147485390" r:id="rId15"/>
    <p:sldLayoutId id="2147485391" r:id="rId16"/>
  </p:sldLayoutIdLst>
  <p:hf hdr="0" dt="0"/>
  <p:txStyles>
    <p:titleStyle>
      <a:lvl1pPr algn="l" rtl="0" eaLnBrk="1" fontAlgn="base" hangingPunct="1">
        <a:spcBef>
          <a:spcPct val="0"/>
        </a:spcBef>
        <a:spcAft>
          <a:spcPct val="0"/>
        </a:spcAft>
        <a:defRPr sz="4400" kern="1200">
          <a:solidFill>
            <a:schemeClr val="accent1"/>
          </a:solidFill>
          <a:latin typeface="+mj-lt"/>
          <a:ea typeface="+mj-ea"/>
          <a:cs typeface="+mj-cs"/>
        </a:defRPr>
      </a:lvl1pPr>
      <a:lvl2pPr algn="l" rtl="0" eaLnBrk="1" fontAlgn="base" hangingPunct="1">
        <a:spcBef>
          <a:spcPct val="0"/>
        </a:spcBef>
        <a:spcAft>
          <a:spcPct val="0"/>
        </a:spcAft>
        <a:defRPr sz="4400">
          <a:solidFill>
            <a:schemeClr val="accent1"/>
          </a:solidFill>
          <a:latin typeface="Times New Roman" pitchFamily="18" charset="0"/>
        </a:defRPr>
      </a:lvl2pPr>
      <a:lvl3pPr algn="l" rtl="0" eaLnBrk="1" fontAlgn="base" hangingPunct="1">
        <a:spcBef>
          <a:spcPct val="0"/>
        </a:spcBef>
        <a:spcAft>
          <a:spcPct val="0"/>
        </a:spcAft>
        <a:defRPr sz="4400">
          <a:solidFill>
            <a:schemeClr val="accent1"/>
          </a:solidFill>
          <a:latin typeface="Times New Roman" pitchFamily="18" charset="0"/>
        </a:defRPr>
      </a:lvl3pPr>
      <a:lvl4pPr algn="l" rtl="0" eaLnBrk="1" fontAlgn="base" hangingPunct="1">
        <a:spcBef>
          <a:spcPct val="0"/>
        </a:spcBef>
        <a:spcAft>
          <a:spcPct val="0"/>
        </a:spcAft>
        <a:defRPr sz="4400">
          <a:solidFill>
            <a:schemeClr val="accent1"/>
          </a:solidFill>
          <a:latin typeface="Times New Roman" pitchFamily="18" charset="0"/>
        </a:defRPr>
      </a:lvl4pPr>
      <a:lvl5pPr algn="l" rtl="0" eaLnBrk="1" fontAlgn="base" hangingPunct="1">
        <a:spcBef>
          <a:spcPct val="0"/>
        </a:spcBef>
        <a:spcAft>
          <a:spcPct val="0"/>
        </a:spcAft>
        <a:defRPr sz="4400">
          <a:solidFill>
            <a:schemeClr val="accent1"/>
          </a:solidFill>
          <a:latin typeface="Times New Roman" pitchFamily="18" charset="0"/>
        </a:defRPr>
      </a:lvl5pPr>
      <a:lvl6pPr marL="457200" algn="l" rtl="0" eaLnBrk="1" fontAlgn="base" hangingPunct="1">
        <a:spcBef>
          <a:spcPct val="0"/>
        </a:spcBef>
        <a:spcAft>
          <a:spcPct val="0"/>
        </a:spcAft>
        <a:defRPr sz="4400">
          <a:solidFill>
            <a:schemeClr val="accent1"/>
          </a:solidFill>
          <a:latin typeface="Times New Roman" pitchFamily="18" charset="0"/>
        </a:defRPr>
      </a:lvl6pPr>
      <a:lvl7pPr marL="914400" algn="l" rtl="0" eaLnBrk="1" fontAlgn="base" hangingPunct="1">
        <a:spcBef>
          <a:spcPct val="0"/>
        </a:spcBef>
        <a:spcAft>
          <a:spcPct val="0"/>
        </a:spcAft>
        <a:defRPr sz="4400">
          <a:solidFill>
            <a:schemeClr val="accent1"/>
          </a:solidFill>
          <a:latin typeface="Times New Roman" pitchFamily="18" charset="0"/>
        </a:defRPr>
      </a:lvl7pPr>
      <a:lvl8pPr marL="1371600" algn="l" rtl="0" eaLnBrk="1" fontAlgn="base" hangingPunct="1">
        <a:spcBef>
          <a:spcPct val="0"/>
        </a:spcBef>
        <a:spcAft>
          <a:spcPct val="0"/>
        </a:spcAft>
        <a:defRPr sz="4400">
          <a:solidFill>
            <a:schemeClr val="accent1"/>
          </a:solidFill>
          <a:latin typeface="Times New Roman" pitchFamily="18" charset="0"/>
        </a:defRPr>
      </a:lvl8pPr>
      <a:lvl9pPr marL="1828800" algn="l" rtl="0" eaLnBrk="1" fontAlgn="base" hangingPunct="1">
        <a:spcBef>
          <a:spcPct val="0"/>
        </a:spcBef>
        <a:spcAft>
          <a:spcPct val="0"/>
        </a:spcAft>
        <a:defRPr sz="4400">
          <a:solidFill>
            <a:schemeClr val="accent1"/>
          </a:solidFill>
          <a:latin typeface="Times New Roman" pitchFamily="18"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8" descr="eia_ppt_bottombar.jpg"/>
          <p:cNvPicPr>
            <a:picLocks noChangeAspect="1"/>
          </p:cNvPicPr>
          <p:nvPr/>
        </p:nvPicPr>
        <p:blipFill>
          <a:blip r:embed="rId17" cstate="print"/>
          <a:srcRect t="10667" b="10667"/>
          <a:stretch>
            <a:fillRect/>
          </a:stretch>
        </p:blipFill>
        <p:spPr bwMode="auto">
          <a:xfrm flipH="1" flipV="1">
            <a:off x="0" y="6226138"/>
            <a:ext cx="9144000" cy="631910"/>
          </a:xfrm>
          <a:prstGeom prst="rect">
            <a:avLst/>
          </a:prstGeom>
          <a:noFill/>
          <a:ln w="9525">
            <a:noFill/>
            <a:miter lim="800000"/>
            <a:headEnd/>
            <a:tailEnd/>
          </a:ln>
        </p:spPr>
      </p:pic>
      <p:sp>
        <p:nvSpPr>
          <p:cNvPr id="8" name="Rectangle 7"/>
          <p:cNvSpPr/>
          <p:nvPr/>
        </p:nvSpPr>
        <p:spPr bwMode="auto">
          <a:xfrm>
            <a:off x="0" y="0"/>
            <a:ext cx="9144000" cy="92075"/>
          </a:xfrm>
          <a:prstGeom prst="rect">
            <a:avLst/>
          </a:prstGeom>
          <a:solidFill>
            <a:srgbClr val="169DD8"/>
          </a:solidFill>
          <a:ln w="9525" cap="flat" cmpd="sng" algn="ctr">
            <a:noFill/>
            <a:prstDash val="solid"/>
            <a:round/>
            <a:headEnd type="none" w="med" len="med"/>
            <a:tailEnd type="none" w="med" len="med"/>
          </a:ln>
          <a:effectLst/>
        </p:spPr>
        <p:txBody>
          <a:bodyPr/>
          <a:lstStyle/>
          <a:p>
            <a:pPr eaLnBrk="0" fontAlgn="auto" hangingPunct="0">
              <a:spcBef>
                <a:spcPts val="0"/>
              </a:spcBef>
              <a:spcAft>
                <a:spcPts val="0"/>
              </a:spcAft>
            </a:pPr>
            <a:endParaRPr lang="en-US" dirty="0">
              <a:solidFill>
                <a:srgbClr val="000000"/>
              </a:solidFill>
              <a:latin typeface="Arial"/>
              <a:cs typeface="+mn-cs"/>
            </a:endParaRPr>
          </a:p>
        </p:txBody>
      </p:sp>
      <p:sp>
        <p:nvSpPr>
          <p:cNvPr id="6" name="Slide Number Placeholder 5"/>
          <p:cNvSpPr>
            <a:spLocks noGrp="1"/>
          </p:cNvSpPr>
          <p:nvPr>
            <p:ph type="sldNum" sz="quarter" idx="4"/>
          </p:nvPr>
        </p:nvSpPr>
        <p:spPr>
          <a:xfrm>
            <a:off x="8686800" y="6419088"/>
            <a:ext cx="384048" cy="365125"/>
          </a:xfrm>
          <a:prstGeom prst="rect">
            <a:avLst/>
          </a:prstGeom>
        </p:spPr>
        <p:txBody>
          <a:bodyPr vert="horz" lIns="91440" tIns="45720" rIns="91440" bIns="45720" rtlCol="0" anchor="ctr"/>
          <a:lstStyle>
            <a:lvl1pPr algn="ctr">
              <a:defRPr sz="1200">
                <a:solidFill>
                  <a:schemeClr val="tx1"/>
                </a:solidFill>
                <a:latin typeface="+mj-lt"/>
              </a:defRPr>
            </a:lvl1pPr>
          </a:lstStyle>
          <a:p>
            <a:pPr fontAlgn="auto">
              <a:spcBef>
                <a:spcPts val="0"/>
              </a:spcBef>
              <a:spcAft>
                <a:spcPts val="0"/>
              </a:spcAft>
            </a:pPr>
            <a:fld id="{2D80C5C9-96E0-47EC-B500-37C5FE284639}" type="slidenum">
              <a:rPr lang="en-US" smtClean="0">
                <a:solidFill>
                  <a:srgbClr val="000000"/>
                </a:solidFill>
                <a:cs typeface="+mn-cs"/>
              </a:rPr>
              <a:pPr fontAlgn="auto">
                <a:spcBef>
                  <a:spcPts val="0"/>
                </a:spcBef>
                <a:spcAft>
                  <a:spcPts val="0"/>
                </a:spcAft>
              </a:pPr>
              <a:t>‹#›</a:t>
            </a:fld>
            <a:endParaRPr lang="en-US" dirty="0">
              <a:solidFill>
                <a:srgbClr val="000000"/>
              </a:solidFill>
              <a:cs typeface="+mn-cs"/>
            </a:endParaRPr>
          </a:p>
        </p:txBody>
      </p:sp>
      <p:sp>
        <p:nvSpPr>
          <p:cNvPr id="9" name="Footer Placeholder 4"/>
          <p:cNvSpPr>
            <a:spLocks noGrp="1"/>
          </p:cNvSpPr>
          <p:nvPr>
            <p:ph type="ftr" sz="quarter" idx="3"/>
          </p:nvPr>
        </p:nvSpPr>
        <p:spPr>
          <a:xfrm>
            <a:off x="667511" y="6391656"/>
            <a:ext cx="3238283" cy="393192"/>
          </a:xfrm>
          <a:prstGeom prst="rect">
            <a:avLst/>
          </a:prstGeom>
        </p:spPr>
        <p:txBody>
          <a:bodyPr vert="horz" lIns="91440" tIns="45720" rIns="91440" bIns="45720" rtlCol="0" anchor="b" anchorCtr="0"/>
          <a:lstStyle>
            <a:lvl1pPr algn="l">
              <a:defRPr sz="1200" i="1">
                <a:solidFill>
                  <a:schemeClr val="bg1"/>
                </a:solidFill>
              </a:defRPr>
            </a:lvl1pPr>
          </a:lstStyle>
          <a:p>
            <a:pPr fontAlgn="auto">
              <a:spcBef>
                <a:spcPts val="0"/>
              </a:spcBef>
              <a:spcAft>
                <a:spcPts val="0"/>
              </a:spcAft>
            </a:pPr>
            <a:r>
              <a:rPr lang="en-US" smtClean="0">
                <a:solidFill>
                  <a:srgbClr val="FFFFFF"/>
                </a:solidFill>
                <a:latin typeface="Arial"/>
                <a:cs typeface="+mn-cs"/>
              </a:rPr>
              <a:t>Lower oil prices and the energy outlook                                                  May 2015</a:t>
            </a:r>
            <a:endParaRPr lang="en-US" dirty="0">
              <a:solidFill>
                <a:srgbClr val="FFFFFF"/>
              </a:solidFill>
              <a:latin typeface="Arial"/>
              <a:cs typeface="+mn-cs"/>
            </a:endParaRPr>
          </a:p>
        </p:txBody>
      </p:sp>
    </p:spTree>
    <p:extLst>
      <p:ext uri="{BB962C8B-B14F-4D97-AF65-F5344CB8AC3E}">
        <p14:creationId xmlns:p14="http://schemas.microsoft.com/office/powerpoint/2010/main" val="2707120308"/>
      </p:ext>
    </p:extLst>
  </p:cSld>
  <p:clrMap bg1="lt1" tx1="dk1" bg2="lt2" tx2="dk2" accent1="accent1" accent2="accent2" accent3="accent3" accent4="accent4" accent5="accent5" accent6="accent6" hlink="hlink" folHlink="folHlink"/>
  <p:sldLayoutIdLst>
    <p:sldLayoutId id="2147485393" r:id="rId1"/>
    <p:sldLayoutId id="2147485394" r:id="rId2"/>
    <p:sldLayoutId id="2147485395" r:id="rId3"/>
    <p:sldLayoutId id="2147485396" r:id="rId4"/>
    <p:sldLayoutId id="2147485397" r:id="rId5"/>
    <p:sldLayoutId id="2147485398" r:id="rId6"/>
    <p:sldLayoutId id="2147485399" r:id="rId7"/>
    <p:sldLayoutId id="2147485400" r:id="rId8"/>
    <p:sldLayoutId id="2147485401" r:id="rId9"/>
    <p:sldLayoutId id="2147485402" r:id="rId10"/>
    <p:sldLayoutId id="2147485403" r:id="rId11"/>
    <p:sldLayoutId id="2147485404" r:id="rId12"/>
    <p:sldLayoutId id="2147485405" r:id="rId13"/>
    <p:sldLayoutId id="2147485406" r:id="rId14"/>
    <p:sldLayoutId id="2147485407" r:id="rId15"/>
  </p:sldLayoutIdLst>
  <p:hf hdr="0" dt="0"/>
  <p:txStyles>
    <p:titleStyle>
      <a:lvl1pPr algn="l" defTabSz="914400" rtl="0" eaLnBrk="1" latinLnBrk="0" hangingPunct="1">
        <a:spcBef>
          <a:spcPct val="0"/>
        </a:spcBef>
        <a:buNone/>
        <a:defRPr sz="4400" kern="1200">
          <a:solidFill>
            <a:schemeClr val="accent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102.xml"/></Relationships>
</file>

<file path=ppt/slides/_rels/slide11.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2.xml"/></Relationships>
</file>

<file path=ppt/slides/_rels/slide12.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2.xml"/></Relationships>
</file>

<file path=ppt/slides/_rels/slide13.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2.xml"/></Relationships>
</file>

<file path=ppt/slides/_rels/slide14.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10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9.xml"/></Relationships>
</file>

<file path=ppt/slides/_rels/slide16.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4.xml"/><Relationship Id="rId1" Type="http://schemas.openxmlformats.org/officeDocument/2006/relationships/slideLayout" Target="../slideLayouts/slideLayout400.xml"/></Relationships>
</file>

<file path=ppt/slides/_rels/slide17.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5.xml"/><Relationship Id="rId1" Type="http://schemas.openxmlformats.org/officeDocument/2006/relationships/slideLayout" Target="../slideLayouts/slideLayout562.xml"/></Relationships>
</file>

<file path=ppt/slides/_rels/slide1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532.xml"/></Relationships>
</file>

<file path=ppt/slides/_rels/slide1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7.xml"/><Relationship Id="rId1" Type="http://schemas.openxmlformats.org/officeDocument/2006/relationships/slideLayout" Target="../slideLayouts/slideLayout400.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8.xml"/><Relationship Id="rId1" Type="http://schemas.openxmlformats.org/officeDocument/2006/relationships/slideLayout" Target="../slideLayouts/slideLayout355.xml"/></Relationships>
</file>

<file path=ppt/slides/_rels/slide21.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9.xml"/><Relationship Id="rId1" Type="http://schemas.openxmlformats.org/officeDocument/2006/relationships/slideLayout" Target="../slideLayouts/slideLayout355.xml"/></Relationships>
</file>

<file path=ppt/slides/_rels/slide22.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0.xml"/><Relationship Id="rId1" Type="http://schemas.openxmlformats.org/officeDocument/2006/relationships/slideLayout" Target="../slideLayouts/slideLayout370.xml"/></Relationships>
</file>

<file path=ppt/slides/_rels/slide23.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2.xml"/></Relationships>
</file>

<file path=ppt/slides/_rels/slide24.xml.rels><?xml version="1.0" encoding="UTF-8" standalone="yes"?>
<Relationships xmlns="http://schemas.openxmlformats.org/package/2006/relationships"><Relationship Id="rId3" Type="http://schemas.openxmlformats.org/officeDocument/2006/relationships/hyperlink" Target="http://www.eia.gov/analysis/studies/gasoline/" TargetMode="External"/><Relationship Id="rId2" Type="http://schemas.openxmlformats.org/officeDocument/2006/relationships/hyperlink" Target="http://www.eia.gov/analysis/petroleum/crudetypes/" TargetMode="External"/><Relationship Id="rId1" Type="http://schemas.openxmlformats.org/officeDocument/2006/relationships/slideLayout" Target="../slideLayouts/slideLayout95.xml"/><Relationship Id="rId6" Type="http://schemas.openxmlformats.org/officeDocument/2006/relationships/hyperlink" Target="http://www.eia.gov/analysis/studies/petroleum/morelto/" TargetMode="External"/><Relationship Id="rId5" Type="http://schemas.openxmlformats.org/officeDocument/2006/relationships/hyperlink" Target="http://www.eia.gov/analysis/studies/petroleum/lto/" TargetMode="External"/><Relationship Id="rId4" Type="http://schemas.openxmlformats.org/officeDocument/2006/relationships/hyperlink" Target="http://www.eia.gov/beta/petroleum/imports/browser/" TargetMode="External"/></Relationships>
</file>

<file path=ppt/slides/_rels/slide25.xml.rels><?xml version="1.0" encoding="UTF-8" standalone="yes"?>
<Relationships xmlns="http://schemas.openxmlformats.org/package/2006/relationships"><Relationship Id="rId8" Type="http://schemas.openxmlformats.org/officeDocument/2006/relationships/hyperlink" Target="http://www.eia.gov/todayinenergy" TargetMode="External"/><Relationship Id="rId3" Type="http://schemas.openxmlformats.org/officeDocument/2006/relationships/hyperlink" Target="http://www.eia.gov/" TargetMode="External"/><Relationship Id="rId7" Type="http://schemas.openxmlformats.org/officeDocument/2006/relationships/hyperlink" Target="http://www.eia.gov/mer" TargetMode="External"/><Relationship Id="rId2" Type="http://schemas.openxmlformats.org/officeDocument/2006/relationships/notesSlide" Target="../notesSlides/notesSlide11.xml"/><Relationship Id="rId1" Type="http://schemas.openxmlformats.org/officeDocument/2006/relationships/slideLayout" Target="../slideLayouts/slideLayout8.xml"/><Relationship Id="rId6" Type="http://schemas.openxmlformats.org/officeDocument/2006/relationships/hyperlink" Target="http://www.eia.gov/ieo" TargetMode="External"/><Relationship Id="rId5" Type="http://schemas.openxmlformats.org/officeDocument/2006/relationships/hyperlink" Target="http://www.eia.gov/steo" TargetMode="External"/><Relationship Id="rId10" Type="http://schemas.openxmlformats.org/officeDocument/2006/relationships/hyperlink" Target="http://www.eia.gov/petroleum/drilling/" TargetMode="External"/><Relationship Id="rId4" Type="http://schemas.openxmlformats.org/officeDocument/2006/relationships/hyperlink" Target="http://www.eia.gov/aeo" TargetMode="External"/><Relationship Id="rId9" Type="http://schemas.openxmlformats.org/officeDocument/2006/relationships/hyperlink" Target="http://www.eia.gov/state"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400.xml"/></Relationships>
</file>

<file path=ppt/slides/_rels/slide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400.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0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914400" y="987552"/>
            <a:ext cx="7772400" cy="947574"/>
          </a:xfrm>
        </p:spPr>
        <p:txBody>
          <a:bodyPr/>
          <a:lstStyle/>
          <a:p>
            <a:r>
              <a:rPr lang="en-US" dirty="0" smtClean="0"/>
              <a:t>Lower oil prices and the energy outlook</a:t>
            </a:r>
            <a:endParaRPr lang="en-US" dirty="0"/>
          </a:p>
        </p:txBody>
      </p:sp>
      <p:sp>
        <p:nvSpPr>
          <p:cNvPr id="8" name="Text Placeholder 2"/>
          <p:cNvSpPr>
            <a:spLocks noGrp="1"/>
          </p:cNvSpPr>
          <p:nvPr>
            <p:ph type="body" sz="quarter" idx="10"/>
          </p:nvPr>
        </p:nvSpPr>
        <p:spPr>
          <a:xfrm>
            <a:off x="893136" y="3738620"/>
            <a:ext cx="7388352" cy="2428264"/>
          </a:xfrm>
        </p:spPr>
        <p:txBody>
          <a:bodyPr/>
          <a:lstStyle/>
          <a:p>
            <a:pPr>
              <a:defRPr/>
            </a:pPr>
            <a:r>
              <a:rPr lang="en-US" dirty="0" smtClean="0"/>
              <a:t>For</a:t>
            </a:r>
          </a:p>
          <a:p>
            <a:pPr>
              <a:defRPr/>
            </a:pPr>
            <a:r>
              <a:rPr lang="en-US" dirty="0" smtClean="0"/>
              <a:t>Alaska Oil &amp; Gas Association Conference</a:t>
            </a:r>
          </a:p>
          <a:p>
            <a:pPr>
              <a:defRPr/>
            </a:pPr>
            <a:r>
              <a:rPr lang="en-US" dirty="0"/>
              <a:t>May 2015 | </a:t>
            </a:r>
            <a:r>
              <a:rPr lang="en-US" dirty="0" smtClean="0"/>
              <a:t>Anchorage, AK</a:t>
            </a:r>
          </a:p>
          <a:p>
            <a:pPr>
              <a:defRPr/>
            </a:pPr>
            <a:endParaRPr lang="en-US" dirty="0"/>
          </a:p>
          <a:p>
            <a:pPr>
              <a:defRPr/>
            </a:pPr>
            <a:r>
              <a:rPr lang="en-US" dirty="0" smtClean="0"/>
              <a:t>By</a:t>
            </a:r>
          </a:p>
          <a:p>
            <a:pPr>
              <a:defRPr/>
            </a:pPr>
            <a:r>
              <a:rPr lang="en-US" dirty="0" smtClean="0"/>
              <a:t>Adam Sieminski</a:t>
            </a:r>
          </a:p>
          <a:p>
            <a:pPr>
              <a:defRPr/>
            </a:pPr>
            <a:r>
              <a:rPr lang="en-US" dirty="0" smtClean="0"/>
              <a:t>U.S. Energy Information Administration</a:t>
            </a:r>
          </a:p>
        </p:txBody>
      </p:sp>
    </p:spTree>
    <p:extLst>
      <p:ext uri="{BB962C8B-B14F-4D97-AF65-F5344CB8AC3E}">
        <p14:creationId xmlns:p14="http://schemas.microsoft.com/office/powerpoint/2010/main" val="4170190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World liquid fuels consumption picks up</a:t>
            </a:r>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10</a:t>
            </a:fld>
            <a:endParaRPr lang="en-US" dirty="0">
              <a:solidFill>
                <a:srgbClr val="000000"/>
              </a:solidFill>
            </a:endParaRPr>
          </a:p>
        </p:txBody>
      </p:sp>
      <p:sp>
        <p:nvSpPr>
          <p:cNvPr id="11" name="Text Placeholder 10"/>
          <p:cNvSpPr>
            <a:spLocks noGrp="1"/>
          </p:cNvSpPr>
          <p:nvPr>
            <p:ph type="body" sz="quarter" idx="13"/>
          </p:nvPr>
        </p:nvSpPr>
        <p:spPr/>
        <p:txBody>
          <a:bodyPr/>
          <a:lstStyle/>
          <a:p>
            <a:endParaRPr lang="en-US" dirty="0" smtClean="0"/>
          </a:p>
          <a:p>
            <a:endParaRPr lang="en-US" dirty="0"/>
          </a:p>
          <a:p>
            <a:endParaRPr lang="en-US" dirty="0" smtClean="0"/>
          </a:p>
          <a:p>
            <a:r>
              <a:rPr lang="en-US" dirty="0" smtClean="0"/>
              <a:t>million </a:t>
            </a:r>
            <a:r>
              <a:rPr lang="en-US" dirty="0"/>
              <a:t>barrels per day (</a:t>
            </a:r>
            <a:r>
              <a:rPr lang="en-US" dirty="0" err="1"/>
              <a:t>MMbbl</a:t>
            </a:r>
            <a:r>
              <a:rPr lang="en-US" dirty="0"/>
              <a:t>/d</a:t>
            </a:r>
            <a:r>
              <a:rPr lang="en-US" dirty="0" smtClean="0"/>
              <a:t>)</a:t>
            </a:r>
            <a:endParaRPr lang="en-US" dirty="0"/>
          </a:p>
        </p:txBody>
      </p:sp>
      <p:sp>
        <p:nvSpPr>
          <p:cNvPr id="13" name="Text Placeholder 12"/>
          <p:cNvSpPr>
            <a:spLocks noGrp="1"/>
          </p:cNvSpPr>
          <p:nvPr>
            <p:ph type="body" sz="quarter" idx="15"/>
          </p:nvPr>
        </p:nvSpPr>
        <p:spPr/>
        <p:txBody>
          <a:bodyPr/>
          <a:lstStyle/>
          <a:p>
            <a:r>
              <a:rPr lang="en-US" dirty="0"/>
              <a:t>Source: EIA, Short-Term Energy Outlook, </a:t>
            </a:r>
            <a:r>
              <a:rPr lang="en-US" dirty="0" smtClean="0"/>
              <a:t>May 2015</a:t>
            </a:r>
            <a:endParaRPr lang="en-US" dirty="0"/>
          </a:p>
        </p:txBody>
      </p:sp>
      <p:sp>
        <p:nvSpPr>
          <p:cNvPr id="8" name="Footer Placeholder 7"/>
          <p:cNvSpPr>
            <a:spLocks noGrp="1"/>
          </p:cNvSpPr>
          <p:nvPr>
            <p:ph type="ftr" sz="quarter" idx="3"/>
          </p:nvPr>
        </p:nvSpPr>
        <p:spPr>
          <a:xfrm>
            <a:off x="667512" y="6391656"/>
            <a:ext cx="4082288" cy="393192"/>
          </a:xfrm>
        </p:spPr>
        <p:txBody>
          <a:bodyPr/>
          <a:lstStyle/>
          <a:p>
            <a:r>
              <a:rPr lang="en-US" smtClean="0">
                <a:solidFill>
                  <a:srgbClr val="FFFFFF"/>
                </a:solidFill>
              </a:rPr>
              <a:t>Lower oil prices and the energy outlook                                                  May 2015</a:t>
            </a:r>
            <a:endParaRPr lang="en-US" dirty="0">
              <a:solidFill>
                <a:srgbClr val="FFFFFF"/>
              </a:solidFill>
            </a:endParaRPr>
          </a:p>
        </p:txBody>
      </p:sp>
      <p:graphicFrame>
        <p:nvGraphicFramePr>
          <p:cNvPr id="10" name="Chart Placeholder 9"/>
          <p:cNvGraphicFramePr>
            <a:graphicFrameLocks noGrp="1"/>
          </p:cNvGraphicFramePr>
          <p:nvPr>
            <p:ph type="chart" sz="quarter" idx="12"/>
            <p:extLst>
              <p:ext uri="{D42A27DB-BD31-4B8C-83A1-F6EECF244321}">
                <p14:modId xmlns:p14="http://schemas.microsoft.com/office/powerpoint/2010/main" val="1321848716"/>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 Placeholder 3"/>
          <p:cNvSpPr>
            <a:spLocks noGrp="1"/>
          </p:cNvSpPr>
          <p:nvPr>
            <p:ph type="body" sz="quarter" idx="14"/>
          </p:nvPr>
        </p:nvSpPr>
        <p:spPr/>
        <p:txBody>
          <a:bodyPr/>
          <a:lstStyle/>
          <a:p>
            <a:endParaRPr lang="en-US" dirty="0"/>
          </a:p>
        </p:txBody>
      </p:sp>
    </p:spTree>
    <p:extLst>
      <p:ext uri="{BB962C8B-B14F-4D97-AF65-F5344CB8AC3E}">
        <p14:creationId xmlns:p14="http://schemas.microsoft.com/office/powerpoint/2010/main" val="23870771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Surprises in liquid fuel demand to the upside are rare</a:t>
            </a:r>
            <a:endParaRPr lang="en-US" dirty="0"/>
          </a:p>
        </p:txBody>
      </p:sp>
      <p:sp>
        <p:nvSpPr>
          <p:cNvPr id="5" name="Slide Number Placeholder 4"/>
          <p:cNvSpPr>
            <a:spLocks noGrp="1"/>
          </p:cNvSpPr>
          <p:nvPr>
            <p:ph type="sldNum" sz="quarter" idx="11"/>
          </p:nvPr>
        </p:nvSpPr>
        <p:spPr>
          <a:prstGeom prst="rect">
            <a:avLst/>
          </a:prstGeom>
        </p:spPr>
        <p:txBody>
          <a:bodyPr/>
          <a:lstStyle/>
          <a:p>
            <a:pPr>
              <a:defRPr/>
            </a:pPr>
            <a:fld id="{E4E96853-06F4-43A6-A754-E3DD0854F343}" type="slidenum">
              <a:rPr lang="en-US" smtClean="0">
                <a:solidFill>
                  <a:srgbClr val="000000"/>
                </a:solidFill>
              </a:rPr>
              <a:pPr>
                <a:defRPr/>
              </a:pPr>
              <a:t>11</a:t>
            </a:fld>
            <a:endParaRPr lang="en-US" dirty="0">
              <a:solidFill>
                <a:srgbClr val="000000"/>
              </a:solidFill>
            </a:endParaRPr>
          </a:p>
        </p:txBody>
      </p:sp>
      <p:sp>
        <p:nvSpPr>
          <p:cNvPr id="8" name="Text Placeholder 7"/>
          <p:cNvSpPr>
            <a:spLocks noGrp="1"/>
          </p:cNvSpPr>
          <p:nvPr>
            <p:ph type="body" sz="quarter" idx="13"/>
          </p:nvPr>
        </p:nvSpPr>
        <p:spPr/>
        <p:txBody>
          <a:bodyPr/>
          <a:lstStyle/>
          <a:p>
            <a:r>
              <a:rPr lang="en-US" dirty="0" smtClean="0"/>
              <a:t>world liquid fuels consumption </a:t>
            </a:r>
          </a:p>
          <a:p>
            <a:r>
              <a:rPr lang="en-US" dirty="0" smtClean="0"/>
              <a:t>million barrels per day	(</a:t>
            </a:r>
            <a:r>
              <a:rPr lang="en-US" dirty="0" err="1" smtClean="0"/>
              <a:t>MMbbl</a:t>
            </a:r>
            <a:r>
              <a:rPr lang="en-US" dirty="0" smtClean="0"/>
              <a:t>/d)</a:t>
            </a:r>
            <a:endParaRPr lang="en-US" dirty="0"/>
          </a:p>
        </p:txBody>
      </p:sp>
      <p:sp>
        <p:nvSpPr>
          <p:cNvPr id="13" name="Text Placeholder 12"/>
          <p:cNvSpPr>
            <a:spLocks noGrp="1"/>
          </p:cNvSpPr>
          <p:nvPr>
            <p:ph type="body" sz="quarter" idx="15"/>
          </p:nvPr>
        </p:nvSpPr>
        <p:spPr/>
        <p:txBody>
          <a:bodyPr/>
          <a:lstStyle/>
          <a:p>
            <a:r>
              <a:rPr lang="en-US" dirty="0"/>
              <a:t>Source: EIA, Short-Term Energy Outlook, May </a:t>
            </a:r>
            <a:r>
              <a:rPr lang="en-US" dirty="0" smtClean="0"/>
              <a:t>2015</a:t>
            </a:r>
            <a:endParaRPr lang="en-US" dirty="0"/>
          </a:p>
        </p:txBody>
      </p:sp>
      <p:sp>
        <p:nvSpPr>
          <p:cNvPr id="4" name="Footer Placeholder 3"/>
          <p:cNvSpPr>
            <a:spLocks noGrp="1"/>
          </p:cNvSpPr>
          <p:nvPr>
            <p:ph type="ftr" sz="quarter" idx="3"/>
          </p:nvPr>
        </p:nvSpPr>
        <p:spPr>
          <a:xfrm>
            <a:off x="667511" y="6391656"/>
            <a:ext cx="4166955" cy="393192"/>
          </a:xfrm>
        </p:spPr>
        <p:txBody>
          <a:bodyPr/>
          <a:lstStyle/>
          <a:p>
            <a:r>
              <a:rPr lang="en-US" dirty="0" smtClean="0">
                <a:solidFill>
                  <a:srgbClr val="FFFFFF"/>
                </a:solidFill>
              </a:rPr>
              <a:t>Lower oil prices and the energy outlook                                                  May 2015</a:t>
            </a:r>
            <a:endParaRPr lang="en-US" dirty="0">
              <a:solidFill>
                <a:srgbClr val="FFFFFF"/>
              </a:solidFill>
            </a:endParaRPr>
          </a:p>
        </p:txBody>
      </p:sp>
      <p:sp>
        <p:nvSpPr>
          <p:cNvPr id="14" name="Text Placeholder 13"/>
          <p:cNvSpPr>
            <a:spLocks noGrp="1"/>
          </p:cNvSpPr>
          <p:nvPr>
            <p:ph type="body" sz="quarter" idx="14"/>
          </p:nvPr>
        </p:nvSpPr>
        <p:spPr/>
        <p:txBody>
          <a:bodyPr/>
          <a:lstStyle/>
          <a:p>
            <a:r>
              <a:rPr lang="en-US" dirty="0">
                <a:latin typeface="Arial" pitchFamily="34" charset="0"/>
                <a:cs typeface="Arial" pitchFamily="34" charset="0"/>
              </a:rPr>
              <a:t>annual change (</a:t>
            </a:r>
            <a:r>
              <a:rPr lang="en-US" dirty="0" err="1">
                <a:latin typeface="Arial" pitchFamily="34" charset="0"/>
                <a:cs typeface="Arial" pitchFamily="34" charset="0"/>
              </a:rPr>
              <a:t>MMbbl</a:t>
            </a:r>
            <a:r>
              <a:rPr lang="en-US" dirty="0">
                <a:latin typeface="Arial" pitchFamily="34" charset="0"/>
                <a:cs typeface="Arial" pitchFamily="34" charset="0"/>
              </a:rPr>
              <a:t>/d</a:t>
            </a:r>
            <a:r>
              <a:rPr lang="en-US" dirty="0" smtClean="0">
                <a:latin typeface="Arial" pitchFamily="34" charset="0"/>
                <a:cs typeface="Arial" pitchFamily="34" charset="0"/>
              </a:rPr>
              <a:t>)</a:t>
            </a:r>
            <a:endParaRPr lang="en-US" dirty="0">
              <a:latin typeface="Arial" pitchFamily="34" charset="0"/>
              <a:cs typeface="Arial" pitchFamily="34" charset="0"/>
            </a:endParaRPr>
          </a:p>
        </p:txBody>
      </p:sp>
      <p:graphicFrame>
        <p:nvGraphicFramePr>
          <p:cNvPr id="17" name="Chart Placeholder 16"/>
          <p:cNvGraphicFramePr>
            <a:graphicFrameLocks noGrp="1"/>
          </p:cNvGraphicFramePr>
          <p:nvPr>
            <p:ph type="chart" sz="quarter" idx="12"/>
            <p:extLst>
              <p:ext uri="{D42A27DB-BD31-4B8C-83A1-F6EECF244321}">
                <p14:modId xmlns:p14="http://schemas.microsoft.com/office/powerpoint/2010/main" val="277247326"/>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579320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Oil supply and demand rebalance by late 2016</a:t>
            </a:r>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12</a:t>
            </a:fld>
            <a:endParaRPr lang="en-US" dirty="0">
              <a:solidFill>
                <a:srgbClr val="000000"/>
              </a:solidFill>
            </a:endParaRPr>
          </a:p>
        </p:txBody>
      </p:sp>
      <p:sp>
        <p:nvSpPr>
          <p:cNvPr id="11" name="Text Placeholder 10"/>
          <p:cNvSpPr>
            <a:spLocks noGrp="1"/>
          </p:cNvSpPr>
          <p:nvPr>
            <p:ph type="body" sz="quarter" idx="13"/>
          </p:nvPr>
        </p:nvSpPr>
        <p:spPr/>
        <p:txBody>
          <a:bodyPr/>
          <a:lstStyle/>
          <a:p>
            <a:endParaRPr lang="en-US" dirty="0" smtClean="0"/>
          </a:p>
          <a:p>
            <a:endParaRPr lang="en-US" dirty="0"/>
          </a:p>
          <a:p>
            <a:endParaRPr lang="en-US" dirty="0" smtClean="0"/>
          </a:p>
          <a:p>
            <a:r>
              <a:rPr lang="en-US" dirty="0" smtClean="0"/>
              <a:t>million </a:t>
            </a:r>
            <a:r>
              <a:rPr lang="en-US" dirty="0"/>
              <a:t>barrels per day (</a:t>
            </a:r>
            <a:r>
              <a:rPr lang="en-US" dirty="0" err="1"/>
              <a:t>MMbbl</a:t>
            </a:r>
            <a:r>
              <a:rPr lang="en-US" dirty="0"/>
              <a:t>/d</a:t>
            </a:r>
            <a:r>
              <a:rPr lang="en-US" dirty="0" smtClean="0"/>
              <a:t>)</a:t>
            </a:r>
            <a:endParaRPr lang="en-US" dirty="0"/>
          </a:p>
        </p:txBody>
      </p:sp>
      <p:sp>
        <p:nvSpPr>
          <p:cNvPr id="12" name="Text Placeholder 11"/>
          <p:cNvSpPr>
            <a:spLocks noGrp="1"/>
          </p:cNvSpPr>
          <p:nvPr>
            <p:ph type="body" sz="quarter" idx="14"/>
          </p:nvPr>
        </p:nvSpPr>
        <p:spPr/>
        <p:txBody>
          <a:bodyPr/>
          <a:lstStyle/>
          <a:p>
            <a:r>
              <a:rPr lang="en-US" dirty="0" err="1"/>
              <a:t>MMbbl</a:t>
            </a:r>
            <a:r>
              <a:rPr lang="en-US" dirty="0"/>
              <a:t>/d</a:t>
            </a:r>
          </a:p>
        </p:txBody>
      </p:sp>
      <p:sp>
        <p:nvSpPr>
          <p:cNvPr id="13" name="Text Placeholder 12"/>
          <p:cNvSpPr>
            <a:spLocks noGrp="1"/>
          </p:cNvSpPr>
          <p:nvPr>
            <p:ph type="body" sz="quarter" idx="15"/>
          </p:nvPr>
        </p:nvSpPr>
        <p:spPr/>
        <p:txBody>
          <a:bodyPr/>
          <a:lstStyle/>
          <a:p>
            <a:r>
              <a:rPr lang="en-US" dirty="0"/>
              <a:t>Source: EIA, Short-Term Energy Outlook, </a:t>
            </a:r>
            <a:r>
              <a:rPr lang="en-US" dirty="0" smtClean="0"/>
              <a:t>May 2015</a:t>
            </a:r>
            <a:endParaRPr lang="en-US" dirty="0"/>
          </a:p>
        </p:txBody>
      </p:sp>
      <p:sp>
        <p:nvSpPr>
          <p:cNvPr id="8" name="Footer Placeholder 7"/>
          <p:cNvSpPr>
            <a:spLocks noGrp="1"/>
          </p:cNvSpPr>
          <p:nvPr>
            <p:ph type="ftr" sz="quarter" idx="3"/>
          </p:nvPr>
        </p:nvSpPr>
        <p:spPr>
          <a:xfrm>
            <a:off x="667512" y="6391656"/>
            <a:ext cx="4234688" cy="393192"/>
          </a:xfrm>
        </p:spPr>
        <p:txBody>
          <a:bodyPr/>
          <a:lstStyle/>
          <a:p>
            <a:r>
              <a:rPr lang="en-US" smtClean="0">
                <a:solidFill>
                  <a:srgbClr val="FFFFFF"/>
                </a:solidFill>
              </a:rPr>
              <a:t>Lower oil prices and the energy outlook                                                  May 2015</a:t>
            </a:r>
            <a:endParaRPr lang="en-US" dirty="0">
              <a:solidFill>
                <a:srgbClr val="FFFFFF"/>
              </a:solidFill>
            </a:endParaRPr>
          </a:p>
        </p:txBody>
      </p:sp>
      <p:graphicFrame>
        <p:nvGraphicFramePr>
          <p:cNvPr id="14" name="Chart Placeholder 13"/>
          <p:cNvGraphicFramePr>
            <a:graphicFrameLocks noGrp="1"/>
          </p:cNvGraphicFramePr>
          <p:nvPr>
            <p:ph type="chart" sz="quarter" idx="12"/>
            <p:extLst>
              <p:ext uri="{D42A27DB-BD31-4B8C-83A1-F6EECF244321}">
                <p14:modId xmlns:p14="http://schemas.microsoft.com/office/powerpoint/2010/main" val="4036270723"/>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400281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OECD commercial crude oil stocks remain high</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13</a:t>
            </a:fld>
            <a:endParaRPr lang="en-US" dirty="0">
              <a:solidFill>
                <a:srgbClr val="000000"/>
              </a:solidFill>
            </a:endParaRPr>
          </a:p>
        </p:txBody>
      </p:sp>
      <p:sp>
        <p:nvSpPr>
          <p:cNvPr id="11" name="Text Placeholder 10"/>
          <p:cNvSpPr>
            <a:spLocks noGrp="1"/>
          </p:cNvSpPr>
          <p:nvPr>
            <p:ph type="body" sz="quarter" idx="13"/>
          </p:nvPr>
        </p:nvSpPr>
        <p:spPr/>
        <p:txBody>
          <a:bodyPr/>
          <a:lstStyle/>
          <a:p>
            <a:endParaRPr lang="en-US" dirty="0" smtClean="0"/>
          </a:p>
          <a:p>
            <a:endParaRPr lang="en-US" dirty="0"/>
          </a:p>
          <a:p>
            <a:endParaRPr lang="en-US" dirty="0" smtClean="0"/>
          </a:p>
          <a:p>
            <a:r>
              <a:rPr lang="en-US" dirty="0"/>
              <a:t>d</a:t>
            </a:r>
            <a:r>
              <a:rPr lang="en-US" dirty="0" smtClean="0"/>
              <a:t>ays of supply</a:t>
            </a:r>
            <a:endParaRPr lang="en-US" dirty="0"/>
          </a:p>
        </p:txBody>
      </p:sp>
      <p:sp>
        <p:nvSpPr>
          <p:cNvPr id="12" name="Text Placeholder 11"/>
          <p:cNvSpPr>
            <a:spLocks noGrp="1"/>
          </p:cNvSpPr>
          <p:nvPr>
            <p:ph type="body" sz="quarter" idx="14"/>
          </p:nvPr>
        </p:nvSpPr>
        <p:spPr/>
        <p:txBody>
          <a:bodyPr/>
          <a:lstStyle/>
          <a:p>
            <a:endParaRPr lang="en-US" dirty="0"/>
          </a:p>
        </p:txBody>
      </p:sp>
      <p:sp>
        <p:nvSpPr>
          <p:cNvPr id="13" name="Text Placeholder 12"/>
          <p:cNvSpPr>
            <a:spLocks noGrp="1"/>
          </p:cNvSpPr>
          <p:nvPr>
            <p:ph type="body" sz="quarter" idx="15"/>
          </p:nvPr>
        </p:nvSpPr>
        <p:spPr/>
        <p:txBody>
          <a:bodyPr/>
          <a:lstStyle/>
          <a:p>
            <a:r>
              <a:rPr lang="en-US" dirty="0"/>
              <a:t>Source: EIA, Short-Term Energy Outlook, </a:t>
            </a:r>
            <a:r>
              <a:rPr lang="en-US" dirty="0" smtClean="0"/>
              <a:t>May 2015</a:t>
            </a:r>
            <a:endParaRPr lang="en-US" dirty="0"/>
          </a:p>
        </p:txBody>
      </p:sp>
      <p:sp>
        <p:nvSpPr>
          <p:cNvPr id="8" name="Footer Placeholder 7"/>
          <p:cNvSpPr>
            <a:spLocks noGrp="1"/>
          </p:cNvSpPr>
          <p:nvPr>
            <p:ph type="ftr" sz="quarter" idx="3"/>
          </p:nvPr>
        </p:nvSpPr>
        <p:spPr>
          <a:xfrm>
            <a:off x="667512" y="6391656"/>
            <a:ext cx="4234688" cy="393192"/>
          </a:xfrm>
        </p:spPr>
        <p:txBody>
          <a:bodyPr/>
          <a:lstStyle/>
          <a:p>
            <a:r>
              <a:rPr lang="en-US" smtClean="0">
                <a:solidFill>
                  <a:srgbClr val="FFFFFF"/>
                </a:solidFill>
              </a:rPr>
              <a:t>Lower oil prices and the energy outlook                                                  May 2015</a:t>
            </a:r>
            <a:endParaRPr lang="en-US" dirty="0">
              <a:solidFill>
                <a:srgbClr val="FFFFFF"/>
              </a:solidFill>
            </a:endParaRPr>
          </a:p>
        </p:txBody>
      </p:sp>
      <p:graphicFrame>
        <p:nvGraphicFramePr>
          <p:cNvPr id="10" name="Chart Placeholder 9"/>
          <p:cNvGraphicFramePr>
            <a:graphicFrameLocks noGrp="1"/>
          </p:cNvGraphicFramePr>
          <p:nvPr>
            <p:ph type="chart" sz="quarter" idx="12"/>
            <p:extLst>
              <p:ext uri="{D42A27DB-BD31-4B8C-83A1-F6EECF244321}">
                <p14:modId xmlns:p14="http://schemas.microsoft.com/office/powerpoint/2010/main" val="2635392450"/>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677682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OPEC surplus crude oil production capacity remains moderate to low </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14</a:t>
            </a:fld>
            <a:endParaRPr lang="en-US" dirty="0">
              <a:solidFill>
                <a:srgbClr val="000000"/>
              </a:solidFill>
            </a:endParaRPr>
          </a:p>
        </p:txBody>
      </p:sp>
      <p:sp>
        <p:nvSpPr>
          <p:cNvPr id="11" name="Text Placeholder 10"/>
          <p:cNvSpPr>
            <a:spLocks noGrp="1"/>
          </p:cNvSpPr>
          <p:nvPr>
            <p:ph type="body" sz="quarter" idx="13"/>
          </p:nvPr>
        </p:nvSpPr>
        <p:spPr/>
        <p:txBody>
          <a:bodyPr/>
          <a:lstStyle/>
          <a:p>
            <a:r>
              <a:rPr lang="en-US" dirty="0" smtClean="0"/>
              <a:t>million </a:t>
            </a:r>
            <a:r>
              <a:rPr lang="en-US" dirty="0"/>
              <a:t>barrels per day (</a:t>
            </a:r>
            <a:r>
              <a:rPr lang="en-US" dirty="0" err="1"/>
              <a:t>MMbbl</a:t>
            </a:r>
            <a:r>
              <a:rPr lang="en-US" dirty="0"/>
              <a:t>/d)</a:t>
            </a:r>
          </a:p>
        </p:txBody>
      </p:sp>
      <p:sp>
        <p:nvSpPr>
          <p:cNvPr id="12" name="Text Placeholder 11"/>
          <p:cNvSpPr>
            <a:spLocks noGrp="1"/>
          </p:cNvSpPr>
          <p:nvPr>
            <p:ph type="body" sz="quarter" idx="14"/>
          </p:nvPr>
        </p:nvSpPr>
        <p:spPr/>
        <p:txBody>
          <a:bodyPr/>
          <a:lstStyle/>
          <a:p>
            <a:endParaRPr lang="en-US" dirty="0"/>
          </a:p>
        </p:txBody>
      </p:sp>
      <p:sp>
        <p:nvSpPr>
          <p:cNvPr id="13" name="Text Placeholder 12"/>
          <p:cNvSpPr>
            <a:spLocks noGrp="1"/>
          </p:cNvSpPr>
          <p:nvPr>
            <p:ph type="body" sz="quarter" idx="15"/>
          </p:nvPr>
        </p:nvSpPr>
        <p:spPr/>
        <p:txBody>
          <a:bodyPr/>
          <a:lstStyle/>
          <a:p>
            <a:r>
              <a:rPr lang="en-US" dirty="0"/>
              <a:t>Source: EIA, Short-Term Energy Outlook, </a:t>
            </a:r>
            <a:r>
              <a:rPr lang="en-US" dirty="0" smtClean="0"/>
              <a:t>May 2015</a:t>
            </a:r>
            <a:endParaRPr lang="en-US" dirty="0"/>
          </a:p>
        </p:txBody>
      </p:sp>
      <p:sp>
        <p:nvSpPr>
          <p:cNvPr id="8" name="Footer Placeholder 7"/>
          <p:cNvSpPr>
            <a:spLocks noGrp="1"/>
          </p:cNvSpPr>
          <p:nvPr>
            <p:ph type="ftr" sz="quarter" idx="3"/>
          </p:nvPr>
        </p:nvSpPr>
        <p:spPr>
          <a:xfrm>
            <a:off x="667512" y="6391656"/>
            <a:ext cx="4234688" cy="393192"/>
          </a:xfrm>
        </p:spPr>
        <p:txBody>
          <a:bodyPr/>
          <a:lstStyle/>
          <a:p>
            <a:r>
              <a:rPr lang="en-US" smtClean="0">
                <a:solidFill>
                  <a:srgbClr val="FFFFFF"/>
                </a:solidFill>
              </a:rPr>
              <a:t>Lower oil prices and the energy outlook                                                  May 2015</a:t>
            </a:r>
            <a:endParaRPr lang="en-US" dirty="0">
              <a:solidFill>
                <a:srgbClr val="FFFFFF"/>
              </a:solidFill>
            </a:endParaRPr>
          </a:p>
        </p:txBody>
      </p:sp>
      <p:graphicFrame>
        <p:nvGraphicFramePr>
          <p:cNvPr id="14" name="Chart Placeholder 13"/>
          <p:cNvGraphicFramePr>
            <a:graphicFrameLocks noGrp="1"/>
          </p:cNvGraphicFramePr>
          <p:nvPr>
            <p:ph type="chart" sz="quarter" idx="12"/>
            <p:extLst>
              <p:ext uri="{D42A27DB-BD31-4B8C-83A1-F6EECF244321}">
                <p14:modId xmlns:p14="http://schemas.microsoft.com/office/powerpoint/2010/main" val="538342596"/>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117599" y="2026564"/>
            <a:ext cx="5333511" cy="307777"/>
          </a:xfrm>
          <a:prstGeom prst="rect">
            <a:avLst/>
          </a:prstGeom>
          <a:noFill/>
        </p:spPr>
        <p:txBody>
          <a:bodyPr wrap="none" rtlCol="0">
            <a:spAutoFit/>
          </a:bodyPr>
          <a:lstStyle/>
          <a:p>
            <a:r>
              <a:rPr lang="en-US" sz="1400" dirty="0" smtClean="0"/>
              <a:t>Note: Shaded area represents 2004-2014 average (2.2 </a:t>
            </a:r>
            <a:r>
              <a:rPr lang="en-US" sz="1400" dirty="0" err="1" smtClean="0"/>
              <a:t>MMbbl</a:t>
            </a:r>
            <a:r>
              <a:rPr lang="en-US" sz="1400" dirty="0" smtClean="0"/>
              <a:t>/d)</a:t>
            </a:r>
            <a:endParaRPr lang="en-US" sz="1400" dirty="0"/>
          </a:p>
        </p:txBody>
      </p:sp>
    </p:spTree>
    <p:extLst>
      <p:ext uri="{BB962C8B-B14F-4D97-AF65-F5344CB8AC3E}">
        <p14:creationId xmlns:p14="http://schemas.microsoft.com/office/powerpoint/2010/main" val="42196191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Long-term considerations</a:t>
            </a:r>
            <a:endParaRPr lang="en-US" i="1"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15</a:t>
            </a:fld>
            <a:endParaRPr lang="en-US" dirty="0">
              <a:solidFill>
                <a:srgbClr val="000000"/>
              </a:solidFill>
            </a:endParaRPr>
          </a:p>
        </p:txBody>
      </p:sp>
      <p:sp>
        <p:nvSpPr>
          <p:cNvPr id="4" name="Footer Placeholder 3"/>
          <p:cNvSpPr>
            <a:spLocks noGrp="1"/>
          </p:cNvSpPr>
          <p:nvPr>
            <p:ph type="ftr" sz="quarter" idx="3"/>
          </p:nvPr>
        </p:nvSpPr>
        <p:spPr>
          <a:xfrm>
            <a:off x="667512" y="6391656"/>
            <a:ext cx="3691128"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0658523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 name="Chart Placeholder 10"/>
          <p:cNvGraphicFramePr>
            <a:graphicFrameLocks noGrp="1"/>
          </p:cNvGraphicFramePr>
          <p:nvPr>
            <p:ph type="chart" sz="quarter" idx="12"/>
            <p:extLst>
              <p:ext uri="{D42A27DB-BD31-4B8C-83A1-F6EECF244321}">
                <p14:modId xmlns:p14="http://schemas.microsoft.com/office/powerpoint/2010/main" val="2209598266"/>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lstStyle/>
          <a:p>
            <a:r>
              <a:rPr lang="en-US" dirty="0" smtClean="0"/>
              <a:t>World crude oil price projection is lower in the AEO2015 Reference case than in AEO2014, particularly in the near term</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16</a:t>
            </a:fld>
            <a:endParaRPr lang="en-US" dirty="0">
              <a:solidFill>
                <a:srgbClr val="000000"/>
              </a:solidFill>
            </a:endParaRPr>
          </a:p>
        </p:txBody>
      </p:sp>
      <p:sp>
        <p:nvSpPr>
          <p:cNvPr id="6" name="Text Placeholder 5"/>
          <p:cNvSpPr>
            <a:spLocks noGrp="1"/>
          </p:cNvSpPr>
          <p:nvPr>
            <p:ph type="body" sz="quarter" idx="13"/>
          </p:nvPr>
        </p:nvSpPr>
        <p:spPr/>
        <p:txBody>
          <a:bodyPr/>
          <a:lstStyle/>
          <a:p>
            <a:pPr eaLnBrk="0" hangingPunct="0">
              <a:spcBef>
                <a:spcPts val="336"/>
              </a:spcBef>
            </a:pPr>
            <a:r>
              <a:rPr lang="en-US" dirty="0" smtClean="0">
                <a:solidFill>
                  <a:srgbClr val="000000"/>
                </a:solidFill>
              </a:rPr>
              <a:t>Brent crude oil spot price</a:t>
            </a:r>
          </a:p>
          <a:p>
            <a:pPr eaLnBrk="0" hangingPunct="0">
              <a:spcBef>
                <a:spcPts val="336"/>
              </a:spcBef>
            </a:pPr>
            <a:r>
              <a:rPr lang="en-US" dirty="0" smtClean="0">
                <a:solidFill>
                  <a:srgbClr val="000000"/>
                </a:solidFill>
              </a:rPr>
              <a:t>2013 dollars per barrel</a:t>
            </a:r>
          </a:p>
        </p:txBody>
      </p:sp>
      <p:sp>
        <p:nvSpPr>
          <p:cNvPr id="17" name="Text Placeholder 16"/>
          <p:cNvSpPr>
            <a:spLocks noGrp="1"/>
          </p:cNvSpPr>
          <p:nvPr>
            <p:ph type="body" sz="quarter" idx="15"/>
          </p:nvPr>
        </p:nvSpPr>
        <p:spPr/>
        <p:txBody>
          <a:bodyPr/>
          <a:lstStyle/>
          <a:p>
            <a:r>
              <a:rPr lang="en-US" dirty="0" smtClean="0"/>
              <a:t>Source:  EIA, Annual Energy Outlook 2015 Reference case and Annual Energy Outlook 2014 Reference case</a:t>
            </a:r>
            <a:endParaRPr lang="en-US" dirty="0"/>
          </a:p>
        </p:txBody>
      </p:sp>
      <p:sp>
        <p:nvSpPr>
          <p:cNvPr id="21" name="TextBox 20"/>
          <p:cNvSpPr txBox="1"/>
          <p:nvPr/>
        </p:nvSpPr>
        <p:spPr bwMode="auto">
          <a:xfrm>
            <a:off x="1157592" y="1432506"/>
            <a:ext cx="3774332"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22" name="TextBox 21"/>
          <p:cNvSpPr txBox="1"/>
          <p:nvPr/>
        </p:nvSpPr>
        <p:spPr bwMode="auto">
          <a:xfrm>
            <a:off x="4931924" y="1422779"/>
            <a:ext cx="3307404"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sp>
        <p:nvSpPr>
          <p:cNvPr id="24" name="TextBox 23"/>
          <p:cNvSpPr txBox="1"/>
          <p:nvPr/>
        </p:nvSpPr>
        <p:spPr bwMode="auto">
          <a:xfrm>
            <a:off x="4222540" y="1440430"/>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4" name="Text Box 20"/>
          <p:cNvSpPr txBox="1">
            <a:spLocks noChangeArrowheads="1"/>
          </p:cNvSpPr>
          <p:nvPr/>
        </p:nvSpPr>
        <p:spPr bwMode="auto">
          <a:xfrm>
            <a:off x="6092086" y="2147059"/>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5D9732"/>
                </a:solidFill>
                <a:latin typeface="Arial"/>
              </a:rPr>
              <a:t>AEO2014</a:t>
            </a:r>
            <a:endParaRPr lang="en-US" sz="1400" dirty="0">
              <a:solidFill>
                <a:srgbClr val="5D9732"/>
              </a:solidFill>
              <a:latin typeface="Arial"/>
            </a:endParaRPr>
          </a:p>
        </p:txBody>
      </p:sp>
      <p:cxnSp>
        <p:nvCxnSpPr>
          <p:cNvPr id="23" name="Straight Connector 22"/>
          <p:cNvCxnSpPr/>
          <p:nvPr/>
        </p:nvCxnSpPr>
        <p:spPr bwMode="auto">
          <a:xfrm flipH="1">
            <a:off x="4416374" y="1712031"/>
            <a:ext cx="4939" cy="376530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38" name="Text Box 20"/>
          <p:cNvSpPr txBox="1">
            <a:spLocks noChangeArrowheads="1"/>
          </p:cNvSpPr>
          <p:nvPr/>
        </p:nvSpPr>
        <p:spPr bwMode="auto">
          <a:xfrm>
            <a:off x="6092086" y="3193489"/>
            <a:ext cx="148622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rPr>
              <a:t>AEO2015</a:t>
            </a:r>
            <a:endParaRPr lang="en-US" sz="1400" dirty="0">
              <a:solidFill>
                <a:srgbClr val="000000"/>
              </a:solidFill>
              <a:latin typeface="Arial"/>
            </a:endParaRPr>
          </a:p>
        </p:txBody>
      </p:sp>
      <p:sp>
        <p:nvSpPr>
          <p:cNvPr id="4" name="Footer Placeholder 3"/>
          <p:cNvSpPr>
            <a:spLocks noGrp="1"/>
          </p:cNvSpPr>
          <p:nvPr>
            <p:ph type="ftr" sz="quarter" idx="3"/>
          </p:nvPr>
        </p:nvSpPr>
        <p:spPr>
          <a:xfrm>
            <a:off x="667512" y="6391656"/>
            <a:ext cx="3748862"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5766989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of the growth in liquid fuels consumption occurs in the emerging non-OECD (million barrels per day)</a:t>
            </a:r>
            <a:endParaRPr lang="en-US" dirty="0"/>
          </a:p>
        </p:txBody>
      </p:sp>
      <p:graphicFrame>
        <p:nvGraphicFramePr>
          <p:cNvPr id="9" name="Object 2"/>
          <p:cNvGraphicFramePr>
            <a:graphicFrameLocks noGrp="1" noChangeAspect="1"/>
          </p:cNvGraphicFramePr>
          <p:nvPr>
            <p:ph type="chart" sz="quarter" idx="12"/>
            <p:extLst>
              <p:ext uri="{D42A27DB-BD31-4B8C-83A1-F6EECF244321}">
                <p14:modId xmlns:p14="http://schemas.microsoft.com/office/powerpoint/2010/main" val="710928013"/>
              </p:ext>
            </p:extLst>
          </p:nvPr>
        </p:nvGraphicFramePr>
        <p:xfrm>
          <a:off x="685800" y="1646238"/>
          <a:ext cx="8001000" cy="4205287"/>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 Placeholder 10"/>
          <p:cNvSpPr>
            <a:spLocks noGrp="1"/>
          </p:cNvSpPr>
          <p:nvPr>
            <p:ph type="body" sz="quarter" idx="13"/>
          </p:nvPr>
        </p:nvSpPr>
        <p:spPr>
          <a:xfrm>
            <a:off x="685800" y="1005840"/>
            <a:ext cx="5358740" cy="548640"/>
          </a:xfrm>
        </p:spPr>
        <p:txBody>
          <a:bodyPr/>
          <a:lstStyle/>
          <a:p>
            <a:r>
              <a:rPr lang="en-US" dirty="0"/>
              <a:t>petroleum and other liquid fuels consumption, 1990-2040</a:t>
            </a:r>
          </a:p>
          <a:p>
            <a:r>
              <a:rPr lang="en-US" dirty="0"/>
              <a:t>million barrels per </a:t>
            </a:r>
            <a:r>
              <a:rPr lang="en-US" dirty="0" smtClean="0"/>
              <a:t>day</a:t>
            </a:r>
            <a:endParaRPr lang="en-US" dirty="0"/>
          </a:p>
        </p:txBody>
      </p:sp>
      <p:sp>
        <p:nvSpPr>
          <p:cNvPr id="12" name="Text Placeholder 11"/>
          <p:cNvSpPr>
            <a:spLocks noGrp="1"/>
          </p:cNvSpPr>
          <p:nvPr>
            <p:ph type="body" sz="quarter" idx="15"/>
          </p:nvPr>
        </p:nvSpPr>
        <p:spPr/>
        <p:txBody>
          <a:bodyPr/>
          <a:lstStyle/>
          <a:p>
            <a:r>
              <a:rPr lang="en-US" dirty="0" smtClean="0"/>
              <a:t>Source:  EIA, International Energy Outlook 2014</a:t>
            </a:r>
          </a:p>
        </p:txBody>
      </p:sp>
      <p:sp>
        <p:nvSpPr>
          <p:cNvPr id="13" name="Footer Placeholder 3"/>
          <p:cNvSpPr>
            <a:spLocks noGrp="1"/>
          </p:cNvSpPr>
          <p:nvPr>
            <p:ph type="ftr" sz="quarter" idx="16"/>
          </p:nvPr>
        </p:nvSpPr>
        <p:spPr>
          <a:xfrm>
            <a:off x="666750" y="6391275"/>
            <a:ext cx="3659718" cy="393700"/>
          </a:xfrm>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3" name="Slide Number Placeholder 2"/>
          <p:cNvSpPr>
            <a:spLocks noGrp="1"/>
          </p:cNvSpPr>
          <p:nvPr>
            <p:ph type="sldNum" sz="quarter" idx="17"/>
          </p:nvPr>
        </p:nvSpPr>
        <p:spPr/>
        <p:txBody>
          <a:bodyPr/>
          <a:lstStyle/>
          <a:p>
            <a:fld id="{2D80C5C9-96E0-47EC-B500-37C5FE284639}" type="slidenum">
              <a:rPr lang="en-US" smtClean="0">
                <a:solidFill>
                  <a:srgbClr val="000000"/>
                </a:solidFill>
              </a:rPr>
              <a:pPr/>
              <a:t>17</a:t>
            </a:fld>
            <a:endParaRPr lang="en-US" dirty="0">
              <a:solidFill>
                <a:srgbClr val="000000"/>
              </a:solidFill>
            </a:endParaRPr>
          </a:p>
        </p:txBody>
      </p:sp>
      <p:sp>
        <p:nvSpPr>
          <p:cNvPr id="37" name="Text Box 8"/>
          <p:cNvSpPr txBox="1">
            <a:spLocks noChangeArrowheads="1"/>
          </p:cNvSpPr>
          <p:nvPr/>
        </p:nvSpPr>
        <p:spPr bwMode="auto">
          <a:xfrm>
            <a:off x="4772188" y="1617648"/>
            <a:ext cx="2312664"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000000"/>
                </a:solidFill>
              </a:rPr>
              <a:t>p</a:t>
            </a:r>
            <a:r>
              <a:rPr lang="en-US" sz="1400" dirty="0" smtClean="0">
                <a:solidFill>
                  <a:srgbClr val="000000"/>
                </a:solidFill>
              </a:rPr>
              <a:t>rojections</a:t>
            </a:r>
            <a:endParaRPr lang="en-US" sz="1400" dirty="0">
              <a:solidFill>
                <a:srgbClr val="000000"/>
              </a:solidFill>
            </a:endParaRPr>
          </a:p>
        </p:txBody>
      </p:sp>
      <p:sp>
        <p:nvSpPr>
          <p:cNvPr id="38" name="Text Box 9"/>
          <p:cNvSpPr txBox="1">
            <a:spLocks noChangeArrowheads="1"/>
          </p:cNvSpPr>
          <p:nvPr/>
        </p:nvSpPr>
        <p:spPr bwMode="auto">
          <a:xfrm>
            <a:off x="1340650" y="1617404"/>
            <a:ext cx="2312663" cy="421348"/>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a:solidFill>
                  <a:srgbClr val="000000"/>
                </a:solidFill>
              </a:rPr>
              <a:t>h</a:t>
            </a:r>
            <a:r>
              <a:rPr lang="en-US" sz="1400" dirty="0" smtClean="0">
                <a:solidFill>
                  <a:srgbClr val="000000"/>
                </a:solidFill>
              </a:rPr>
              <a:t>istory</a:t>
            </a:r>
            <a:endParaRPr lang="en-US" sz="1400" dirty="0">
              <a:solidFill>
                <a:srgbClr val="000000"/>
              </a:solidFill>
            </a:endParaRPr>
          </a:p>
        </p:txBody>
      </p:sp>
      <p:sp>
        <p:nvSpPr>
          <p:cNvPr id="39" name="Text Box 4"/>
          <p:cNvSpPr txBox="1">
            <a:spLocks noChangeArrowheads="1"/>
          </p:cNvSpPr>
          <p:nvPr/>
        </p:nvSpPr>
        <p:spPr bwMode="auto">
          <a:xfrm>
            <a:off x="3576656" y="1631488"/>
            <a:ext cx="840477" cy="316886"/>
          </a:xfrm>
          <a:prstGeom prst="rect">
            <a:avLst/>
          </a:prstGeom>
          <a:noFill/>
          <a:ln w="9525">
            <a:noFill/>
            <a:miter lim="800000"/>
            <a:headEnd/>
            <a:tailEnd/>
          </a:ln>
        </p:spPr>
        <p:txBody>
          <a:bodyPr lIns="0" tIns="45853" rIns="0" bIns="45853">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eaLnBrk="0" hangingPunct="0">
              <a:spcBef>
                <a:spcPct val="50000"/>
              </a:spcBef>
              <a:buFont typeface="Wingdings" pitchFamily="2" charset="2"/>
              <a:buNone/>
            </a:pPr>
            <a:r>
              <a:rPr lang="en-US" sz="1400" dirty="0" smtClean="0">
                <a:solidFill>
                  <a:srgbClr val="000000"/>
                </a:solidFill>
              </a:rPr>
              <a:t>2010</a:t>
            </a:r>
            <a:endParaRPr lang="en-GB" sz="1400" dirty="0">
              <a:solidFill>
                <a:srgbClr val="000000"/>
              </a:solidFill>
            </a:endParaRPr>
          </a:p>
        </p:txBody>
      </p:sp>
      <p:sp>
        <p:nvSpPr>
          <p:cNvPr id="40" name="Straight Connector 39"/>
          <p:cNvSpPr/>
          <p:nvPr/>
        </p:nvSpPr>
        <p:spPr bwMode="auto">
          <a:xfrm rot="5400000">
            <a:off x="2300008" y="3645264"/>
            <a:ext cx="3393775" cy="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txBody>
          <a:bodyPr vert="horz" wrap="square" lIns="91440" tIns="45720" rIns="91440" bIns="45720" numCol="1" anchor="t" anchorCtr="0" compatLnSpc="1">
            <a:prstTxWarp prst="textNoShape">
              <a:avLst/>
            </a:prstTxWarp>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endParaRPr lang="en-US" dirty="0">
              <a:solidFill>
                <a:srgbClr val="000000"/>
              </a:solidFill>
            </a:endParaRPr>
          </a:p>
        </p:txBody>
      </p:sp>
      <p:sp>
        <p:nvSpPr>
          <p:cNvPr id="24" name="Text Box 6"/>
          <p:cNvSpPr txBox="1">
            <a:spLocks noChangeArrowheads="1"/>
          </p:cNvSpPr>
          <p:nvPr/>
        </p:nvSpPr>
        <p:spPr bwMode="auto">
          <a:xfrm>
            <a:off x="6717742" y="3705289"/>
            <a:ext cx="1421241" cy="42134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rgbClr val="002060"/>
                </a:solidFill>
              </a:rPr>
              <a:t>OECD</a:t>
            </a:r>
            <a:endParaRPr lang="en-US" sz="1400" dirty="0">
              <a:solidFill>
                <a:srgbClr val="002060"/>
              </a:solidFill>
            </a:endParaRPr>
          </a:p>
        </p:txBody>
      </p:sp>
      <p:sp>
        <p:nvSpPr>
          <p:cNvPr id="26" name="Text Box 10"/>
          <p:cNvSpPr txBox="1">
            <a:spLocks noChangeArrowheads="1"/>
          </p:cNvSpPr>
          <p:nvPr/>
        </p:nvSpPr>
        <p:spPr bwMode="auto">
          <a:xfrm>
            <a:off x="6801875" y="2314886"/>
            <a:ext cx="1178011" cy="353227"/>
          </a:xfrm>
          <a:prstGeom prst="rect">
            <a:avLst/>
          </a:prstGeom>
          <a:noFill/>
          <a:ln w="9525" algn="ctr">
            <a:noFill/>
            <a:miter lim="800000"/>
            <a:headEnd/>
            <a:tailEnd/>
          </a:ln>
        </p:spPr>
        <p:txBody>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a:r>
              <a:rPr lang="en-US" sz="1400" dirty="0" smtClean="0">
                <a:solidFill>
                  <a:srgbClr val="5D9732"/>
                </a:solidFill>
              </a:rPr>
              <a:t>Non-OECD</a:t>
            </a:r>
            <a:endParaRPr lang="en-US" sz="1400" dirty="0">
              <a:solidFill>
                <a:srgbClr val="5D9732"/>
              </a:solidFill>
            </a:endParaRPr>
          </a:p>
        </p:txBody>
      </p:sp>
    </p:spTree>
    <p:extLst>
      <p:ext uri="{BB962C8B-B14F-4D97-AF65-F5344CB8AC3E}">
        <p14:creationId xmlns:p14="http://schemas.microsoft.com/office/powerpoint/2010/main" val="134320115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0"/>
            <a:ext cx="8303821" cy="914400"/>
          </a:xfrm>
        </p:spPr>
        <p:txBody>
          <a:bodyPr/>
          <a:lstStyle/>
          <a:p>
            <a:r>
              <a:rPr lang="en-US" dirty="0" smtClean="0"/>
              <a:t>Most significant contributors to non-OPEC crude and lease condensate production: Canada, Brazil, U.S., Kazakhstan, Russia</a:t>
            </a:r>
            <a:endParaRPr lang="en-US" dirty="0"/>
          </a:p>
        </p:txBody>
      </p:sp>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2822405791"/>
              </p:ext>
            </p:extLst>
          </p:nvPr>
        </p:nvGraphicFramePr>
        <p:xfrm>
          <a:off x="685800" y="1646238"/>
          <a:ext cx="8001000" cy="420528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a:xfrm>
            <a:off x="685799" y="1005840"/>
            <a:ext cx="5845629" cy="548640"/>
          </a:xfrm>
        </p:spPr>
        <p:txBody>
          <a:bodyPr/>
          <a:lstStyle/>
          <a:p>
            <a:r>
              <a:rPr lang="en-US" dirty="0" smtClean="0"/>
              <a:t>non-OPEC crude and lease condensate production, Reference case</a:t>
            </a:r>
          </a:p>
          <a:p>
            <a:r>
              <a:rPr lang="en-US" dirty="0" smtClean="0"/>
              <a:t>million barrels per day</a:t>
            </a:r>
            <a:endParaRPr lang="en-GB" dirty="0" smtClean="0"/>
          </a:p>
        </p:txBody>
      </p:sp>
      <p:sp>
        <p:nvSpPr>
          <p:cNvPr id="22" name="Text Placeholder 21"/>
          <p:cNvSpPr>
            <a:spLocks noGrp="1"/>
          </p:cNvSpPr>
          <p:nvPr>
            <p:ph type="body" sz="quarter" idx="15"/>
          </p:nvPr>
        </p:nvSpPr>
        <p:spPr/>
        <p:txBody>
          <a:bodyPr/>
          <a:lstStyle/>
          <a:p>
            <a:r>
              <a:rPr lang="en-US" dirty="0"/>
              <a:t>Source:  EIA, International Energy Outlook </a:t>
            </a:r>
            <a:r>
              <a:rPr lang="en-US" dirty="0" smtClean="0"/>
              <a:t>2014</a:t>
            </a:r>
            <a:endParaRPr lang="en-US" dirty="0"/>
          </a:p>
        </p:txBody>
      </p:sp>
      <p:sp>
        <p:nvSpPr>
          <p:cNvPr id="9" name="Footer Placeholder 3"/>
          <p:cNvSpPr>
            <a:spLocks noGrp="1"/>
          </p:cNvSpPr>
          <p:nvPr>
            <p:ph type="ftr" sz="quarter" idx="16"/>
          </p:nvPr>
        </p:nvSpPr>
        <p:spPr>
          <a:xfrm>
            <a:off x="666749" y="6391275"/>
            <a:ext cx="3575051" cy="393700"/>
          </a:xfrm>
        </p:spPr>
        <p:txBody>
          <a:bodyPr/>
          <a:lstStyle/>
          <a:p>
            <a:r>
              <a:rPr lang="en-US" smtClean="0">
                <a:solidFill>
                  <a:srgbClr val="FFFFFF"/>
                </a:solidFill>
              </a:rPr>
              <a:t>Lower oil prices and the energy outlook                                                  May 2015</a:t>
            </a:r>
            <a:endParaRPr lang="en-US" dirty="0">
              <a:solidFill>
                <a:srgbClr val="FFFFFF"/>
              </a:solidFill>
            </a:endParaRPr>
          </a:p>
        </p:txBody>
      </p:sp>
      <p:sp>
        <p:nvSpPr>
          <p:cNvPr id="3" name="Slide Number Placeholder 2"/>
          <p:cNvSpPr>
            <a:spLocks noGrp="1"/>
          </p:cNvSpPr>
          <p:nvPr>
            <p:ph type="sldNum" sz="quarter" idx="17"/>
          </p:nvPr>
        </p:nvSpPr>
        <p:spPr/>
        <p:txBody>
          <a:bodyPr/>
          <a:lstStyle/>
          <a:p>
            <a:fld id="{2D80C5C9-96E0-47EC-B500-37C5FE284639}" type="slidenum">
              <a:rPr lang="en-US" smtClean="0">
                <a:solidFill>
                  <a:srgbClr val="000000"/>
                </a:solidFill>
              </a:rPr>
              <a:pPr/>
              <a:t>18</a:t>
            </a:fld>
            <a:endParaRPr lang="en-US" dirty="0">
              <a:solidFill>
                <a:srgbClr val="000000"/>
              </a:solidFill>
            </a:endParaRPr>
          </a:p>
        </p:txBody>
      </p:sp>
    </p:spTree>
    <p:extLst>
      <p:ext uri="{BB962C8B-B14F-4D97-AF65-F5344CB8AC3E}">
        <p14:creationId xmlns:p14="http://schemas.microsoft.com/office/powerpoint/2010/main" val="4145377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9380" y="73152"/>
            <a:ext cx="8336604" cy="777240"/>
          </a:xfrm>
        </p:spPr>
        <p:txBody>
          <a:bodyPr anchor="b"/>
          <a:lstStyle/>
          <a:p>
            <a:r>
              <a:rPr lang="en-US" dirty="0" smtClean="0"/>
              <a:t>Reductions in energy intensity largely offset impact of GDP growth, leading to slow projected growth in energy use</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19</a:t>
            </a:fld>
            <a:endParaRPr lang="en-US" dirty="0">
              <a:solidFill>
                <a:srgbClr val="000000"/>
              </a:solidFill>
            </a:endParaRPr>
          </a:p>
        </p:txBody>
      </p:sp>
      <p:graphicFrame>
        <p:nvGraphicFramePr>
          <p:cNvPr id="9" name="Chart Placeholder 8"/>
          <p:cNvGraphicFramePr>
            <a:graphicFrameLocks noGrp="1"/>
          </p:cNvGraphicFramePr>
          <p:nvPr>
            <p:ph type="chart" sz="quarter" idx="12"/>
            <p:extLst>
              <p:ext uri="{D42A27DB-BD31-4B8C-83A1-F6EECF244321}">
                <p14:modId xmlns:p14="http://schemas.microsoft.com/office/powerpoint/2010/main" val="1418712745"/>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Placeholder 5"/>
          <p:cNvSpPr>
            <a:spLocks noGrp="1"/>
          </p:cNvSpPr>
          <p:nvPr>
            <p:ph type="body" sz="quarter" idx="13"/>
          </p:nvPr>
        </p:nvSpPr>
        <p:spPr/>
        <p:txBody>
          <a:bodyPr/>
          <a:lstStyle/>
          <a:p>
            <a:pPr eaLnBrk="0" hangingPunct="0"/>
            <a:r>
              <a:rPr lang="en-US" dirty="0" smtClean="0">
                <a:solidFill>
                  <a:schemeClr val="tx1"/>
                </a:solidFill>
              </a:rPr>
              <a:t>U.S. primary energy consumption</a:t>
            </a:r>
          </a:p>
          <a:p>
            <a:pPr eaLnBrk="0" hangingPunct="0"/>
            <a:r>
              <a:rPr lang="en-US" dirty="0" smtClean="0">
                <a:solidFill>
                  <a:schemeClr val="tx1"/>
                </a:solidFill>
              </a:rPr>
              <a:t>quadrillion Btu</a:t>
            </a:r>
            <a:endParaRPr lang="en-GB" dirty="0" smtClean="0">
              <a:solidFill>
                <a:schemeClr val="tx1"/>
              </a:solidFill>
            </a:endParaRPr>
          </a:p>
        </p:txBody>
      </p:sp>
      <p:sp>
        <p:nvSpPr>
          <p:cNvPr id="43" name="Text Placeholder 42"/>
          <p:cNvSpPr>
            <a:spLocks noGrp="1"/>
          </p:cNvSpPr>
          <p:nvPr>
            <p:ph type="body" sz="quarter" idx="15"/>
          </p:nvPr>
        </p:nvSpPr>
        <p:spPr/>
        <p:txBody>
          <a:bodyPr/>
          <a:lstStyle/>
          <a:p>
            <a:r>
              <a:rPr lang="en-US" dirty="0" smtClean="0"/>
              <a:t>Source:  EIA, Annual Energy Outlook 2015 Reference case</a:t>
            </a:r>
            <a:endParaRPr lang="en-US" dirty="0"/>
          </a:p>
        </p:txBody>
      </p:sp>
      <p:sp>
        <p:nvSpPr>
          <p:cNvPr id="11" name="TextBox 10"/>
          <p:cNvSpPr txBox="1"/>
          <p:nvPr/>
        </p:nvSpPr>
        <p:spPr bwMode="auto">
          <a:xfrm>
            <a:off x="1177048" y="1549400"/>
            <a:ext cx="3774332"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History</a:t>
            </a:r>
          </a:p>
        </p:txBody>
      </p:sp>
      <p:sp>
        <p:nvSpPr>
          <p:cNvPr id="12" name="TextBox 11"/>
          <p:cNvSpPr txBox="1"/>
          <p:nvPr/>
        </p:nvSpPr>
        <p:spPr bwMode="auto">
          <a:xfrm>
            <a:off x="4941651" y="1578583"/>
            <a:ext cx="3287950" cy="261610"/>
          </a:xfrm>
          <a:prstGeom prst="rect">
            <a:avLst/>
          </a:prstGeom>
          <a:noFill/>
          <a:ln w="9525">
            <a:noFill/>
            <a:miter lim="800000"/>
            <a:headEnd/>
            <a:tailEnd/>
          </a:ln>
        </p:spPr>
        <p:txBody>
          <a:bodyPr wrap="squar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Projections</a:t>
            </a:r>
          </a:p>
        </p:txBody>
      </p:sp>
      <p:cxnSp>
        <p:nvCxnSpPr>
          <p:cNvPr id="14" name="Straight Connector 13"/>
          <p:cNvCxnSpPr/>
          <p:nvPr/>
        </p:nvCxnSpPr>
        <p:spPr bwMode="auto">
          <a:xfrm>
            <a:off x="5047159" y="1835394"/>
            <a:ext cx="0" cy="3648786"/>
          </a:xfrm>
          <a:prstGeom prst="line">
            <a:avLst/>
          </a:prstGeom>
          <a:solidFill>
            <a:schemeClr val="accent1"/>
          </a:solidFill>
          <a:ln w="12700" cap="flat" cmpd="sng" algn="ctr">
            <a:solidFill>
              <a:schemeClr val="bg1">
                <a:lumMod val="65000"/>
                <a:alpha val="65000"/>
              </a:schemeClr>
            </a:solidFill>
            <a:prstDash val="solid"/>
            <a:round/>
            <a:headEnd type="none" w="med" len="med"/>
            <a:tailEnd type="none" w="med" len="med"/>
          </a:ln>
          <a:effectLst/>
        </p:spPr>
      </p:cxnSp>
      <p:sp>
        <p:nvSpPr>
          <p:cNvPr id="15" name="TextBox 14"/>
          <p:cNvSpPr txBox="1"/>
          <p:nvPr/>
        </p:nvSpPr>
        <p:spPr bwMode="auto">
          <a:xfrm>
            <a:off x="4848387" y="1622552"/>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2013</a:t>
            </a:r>
          </a:p>
        </p:txBody>
      </p:sp>
      <p:sp>
        <p:nvSpPr>
          <p:cNvPr id="16" name="Text Box 7"/>
          <p:cNvSpPr txBox="1">
            <a:spLocks noChangeArrowheads="1"/>
          </p:cNvSpPr>
          <p:nvPr/>
        </p:nvSpPr>
        <p:spPr bwMode="auto">
          <a:xfrm>
            <a:off x="4457690" y="4816473"/>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36%</a:t>
            </a:r>
            <a:endParaRPr lang="en-US" sz="1400" dirty="0">
              <a:solidFill>
                <a:srgbClr val="FFFFFF"/>
              </a:solidFill>
              <a:latin typeface="Arial"/>
            </a:endParaRPr>
          </a:p>
        </p:txBody>
      </p:sp>
      <p:sp>
        <p:nvSpPr>
          <p:cNvPr id="17" name="Text Box 7"/>
          <p:cNvSpPr txBox="1">
            <a:spLocks noChangeArrowheads="1"/>
          </p:cNvSpPr>
          <p:nvPr/>
        </p:nvSpPr>
        <p:spPr bwMode="auto">
          <a:xfrm>
            <a:off x="4457690" y="3675323"/>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18%</a:t>
            </a:r>
            <a:endParaRPr lang="en-US" sz="1400" dirty="0">
              <a:solidFill>
                <a:srgbClr val="FFFFFF"/>
              </a:solidFill>
              <a:latin typeface="Arial"/>
            </a:endParaRPr>
          </a:p>
        </p:txBody>
      </p:sp>
      <p:sp>
        <p:nvSpPr>
          <p:cNvPr id="18" name="Text Box 7"/>
          <p:cNvSpPr txBox="1">
            <a:spLocks noChangeArrowheads="1"/>
          </p:cNvSpPr>
          <p:nvPr/>
        </p:nvSpPr>
        <p:spPr bwMode="auto">
          <a:xfrm>
            <a:off x="4457690" y="2779782"/>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27%</a:t>
            </a:r>
            <a:endParaRPr lang="en-US" sz="1400" dirty="0">
              <a:solidFill>
                <a:srgbClr val="FFFFFF"/>
              </a:solidFill>
              <a:latin typeface="Arial"/>
            </a:endParaRPr>
          </a:p>
        </p:txBody>
      </p:sp>
      <p:sp>
        <p:nvSpPr>
          <p:cNvPr id="19" name="Text Box 7"/>
          <p:cNvSpPr txBox="1">
            <a:spLocks noChangeArrowheads="1"/>
          </p:cNvSpPr>
          <p:nvPr/>
        </p:nvSpPr>
        <p:spPr bwMode="auto">
          <a:xfrm>
            <a:off x="4507794" y="4093181"/>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8%</a:t>
            </a:r>
            <a:endParaRPr lang="en-US" sz="1400" dirty="0">
              <a:solidFill>
                <a:srgbClr val="FFFFFF"/>
              </a:solidFill>
              <a:latin typeface="Arial"/>
            </a:endParaRPr>
          </a:p>
        </p:txBody>
      </p:sp>
      <p:sp>
        <p:nvSpPr>
          <p:cNvPr id="20" name="Text Box 7"/>
          <p:cNvSpPr txBox="1">
            <a:spLocks noChangeArrowheads="1"/>
          </p:cNvSpPr>
          <p:nvPr/>
        </p:nvSpPr>
        <p:spPr bwMode="auto">
          <a:xfrm>
            <a:off x="4486718" y="3264098"/>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8%</a:t>
            </a:r>
            <a:endParaRPr lang="en-US" sz="1400" dirty="0">
              <a:solidFill>
                <a:srgbClr val="FFFFFF"/>
              </a:solidFill>
              <a:latin typeface="Arial"/>
            </a:endParaRPr>
          </a:p>
        </p:txBody>
      </p:sp>
      <p:sp>
        <p:nvSpPr>
          <p:cNvPr id="21" name="Text Box 7"/>
          <p:cNvSpPr txBox="1">
            <a:spLocks noChangeArrowheads="1"/>
          </p:cNvSpPr>
          <p:nvPr/>
        </p:nvSpPr>
        <p:spPr bwMode="auto">
          <a:xfrm>
            <a:off x="4284791" y="4386718"/>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rPr>
              <a:t>1%</a:t>
            </a:r>
          </a:p>
        </p:txBody>
      </p:sp>
      <p:sp>
        <p:nvSpPr>
          <p:cNvPr id="22" name="Text Box 7"/>
          <p:cNvSpPr txBox="1">
            <a:spLocks noChangeArrowheads="1"/>
          </p:cNvSpPr>
          <p:nvPr/>
        </p:nvSpPr>
        <p:spPr bwMode="auto">
          <a:xfrm>
            <a:off x="7538911" y="4827863"/>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33%</a:t>
            </a:r>
            <a:endParaRPr lang="en-US" sz="1400" dirty="0">
              <a:solidFill>
                <a:srgbClr val="FFFFFF"/>
              </a:solidFill>
              <a:latin typeface="Arial"/>
            </a:endParaRPr>
          </a:p>
        </p:txBody>
      </p:sp>
      <p:sp>
        <p:nvSpPr>
          <p:cNvPr id="23" name="Text Box 7"/>
          <p:cNvSpPr txBox="1">
            <a:spLocks noChangeArrowheads="1"/>
          </p:cNvSpPr>
          <p:nvPr/>
        </p:nvSpPr>
        <p:spPr bwMode="auto">
          <a:xfrm>
            <a:off x="7538911" y="3246143"/>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10%</a:t>
            </a:r>
            <a:endParaRPr lang="en-US" sz="1400" dirty="0">
              <a:solidFill>
                <a:srgbClr val="FFFFFF"/>
              </a:solidFill>
              <a:latin typeface="Arial"/>
            </a:endParaRPr>
          </a:p>
        </p:txBody>
      </p:sp>
      <p:sp>
        <p:nvSpPr>
          <p:cNvPr id="24" name="Text Box 7"/>
          <p:cNvSpPr txBox="1">
            <a:spLocks noChangeArrowheads="1"/>
          </p:cNvSpPr>
          <p:nvPr/>
        </p:nvSpPr>
        <p:spPr bwMode="auto">
          <a:xfrm>
            <a:off x="7538911" y="3702708"/>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18%</a:t>
            </a:r>
            <a:endParaRPr lang="en-US" sz="1400" dirty="0">
              <a:solidFill>
                <a:srgbClr val="FFFFFF"/>
              </a:solidFill>
              <a:latin typeface="Arial"/>
            </a:endParaRPr>
          </a:p>
        </p:txBody>
      </p:sp>
      <p:sp>
        <p:nvSpPr>
          <p:cNvPr id="25" name="Text Box 7"/>
          <p:cNvSpPr txBox="1">
            <a:spLocks noChangeArrowheads="1"/>
          </p:cNvSpPr>
          <p:nvPr/>
        </p:nvSpPr>
        <p:spPr bwMode="auto">
          <a:xfrm>
            <a:off x="7538911" y="2605754"/>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29%</a:t>
            </a:r>
            <a:endParaRPr lang="en-US" sz="1400" dirty="0">
              <a:solidFill>
                <a:srgbClr val="FFFFFF"/>
              </a:solidFill>
              <a:latin typeface="Arial"/>
            </a:endParaRPr>
          </a:p>
        </p:txBody>
      </p:sp>
      <p:sp>
        <p:nvSpPr>
          <p:cNvPr id="26" name="Text Box 7"/>
          <p:cNvSpPr txBox="1">
            <a:spLocks noChangeArrowheads="1"/>
          </p:cNvSpPr>
          <p:nvPr/>
        </p:nvSpPr>
        <p:spPr bwMode="auto">
          <a:xfrm>
            <a:off x="7538911" y="4113117"/>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a:solidFill>
                  <a:srgbClr val="FFFFFF"/>
                </a:solidFill>
                <a:latin typeface="Arial"/>
              </a:rPr>
              <a:t>8</a:t>
            </a:r>
            <a:r>
              <a:rPr lang="en-US" sz="1400" dirty="0" smtClean="0">
                <a:solidFill>
                  <a:srgbClr val="FFFFFF"/>
                </a:solidFill>
                <a:latin typeface="Arial"/>
              </a:rPr>
              <a:t>%</a:t>
            </a:r>
            <a:endParaRPr lang="en-US" sz="1400" dirty="0">
              <a:solidFill>
                <a:srgbClr val="FFFFFF"/>
              </a:solidFill>
              <a:latin typeface="Arial"/>
            </a:endParaRPr>
          </a:p>
        </p:txBody>
      </p:sp>
      <p:sp>
        <p:nvSpPr>
          <p:cNvPr id="27" name="Text Box 7"/>
          <p:cNvSpPr txBox="1">
            <a:spLocks noChangeArrowheads="1"/>
          </p:cNvSpPr>
          <p:nvPr/>
        </p:nvSpPr>
        <p:spPr bwMode="auto">
          <a:xfrm>
            <a:off x="7429183" y="4423527"/>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a:t>
            </a:r>
            <a:endParaRPr lang="en-US" sz="1400" dirty="0">
              <a:solidFill>
                <a:srgbClr val="FFFFFF"/>
              </a:solidFill>
              <a:latin typeface="Arial"/>
            </a:endParaRPr>
          </a:p>
        </p:txBody>
      </p:sp>
      <p:sp>
        <p:nvSpPr>
          <p:cNvPr id="37" name="TextBox 36"/>
          <p:cNvSpPr txBox="1"/>
          <p:nvPr/>
        </p:nvSpPr>
        <p:spPr bwMode="auto">
          <a:xfrm>
            <a:off x="2211023" y="4271006"/>
            <a:ext cx="617157"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Nuclear</a:t>
            </a:r>
          </a:p>
        </p:txBody>
      </p:sp>
      <p:sp>
        <p:nvSpPr>
          <p:cNvPr id="38" name="TextBox 37"/>
          <p:cNvSpPr txBox="1"/>
          <p:nvPr/>
        </p:nvSpPr>
        <p:spPr bwMode="auto">
          <a:xfrm>
            <a:off x="1442888" y="4943703"/>
            <a:ext cx="2178480"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Petroleum and other liquids</a:t>
            </a:r>
          </a:p>
        </p:txBody>
      </p:sp>
      <p:sp>
        <p:nvSpPr>
          <p:cNvPr id="40" name="TextBox 39"/>
          <p:cNvSpPr txBox="1"/>
          <p:nvPr/>
        </p:nvSpPr>
        <p:spPr bwMode="auto">
          <a:xfrm>
            <a:off x="2036892" y="3090816"/>
            <a:ext cx="915315"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Natural gas</a:t>
            </a:r>
          </a:p>
        </p:txBody>
      </p:sp>
      <p:sp>
        <p:nvSpPr>
          <p:cNvPr id="41" name="TextBox 40"/>
          <p:cNvSpPr txBox="1"/>
          <p:nvPr/>
        </p:nvSpPr>
        <p:spPr bwMode="auto">
          <a:xfrm>
            <a:off x="2310204" y="3879967"/>
            <a:ext cx="368691"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Coal</a:t>
            </a:r>
          </a:p>
        </p:txBody>
      </p:sp>
      <p:sp>
        <p:nvSpPr>
          <p:cNvPr id="42" name="TextBox 41"/>
          <p:cNvSpPr txBox="1"/>
          <p:nvPr/>
        </p:nvSpPr>
        <p:spPr bwMode="auto">
          <a:xfrm>
            <a:off x="1104973" y="2165328"/>
            <a:ext cx="3045706"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5D9732"/>
                </a:solidFill>
                <a:latin typeface="Arial"/>
                <a:ea typeface="Times New Roman" charset="0"/>
                <a:cs typeface="Times New Roman" charset="0"/>
              </a:rPr>
              <a:t>Renewables (excluding liquid biofuels)</a:t>
            </a:r>
          </a:p>
        </p:txBody>
      </p:sp>
      <p:sp>
        <p:nvSpPr>
          <p:cNvPr id="45" name="Line 29"/>
          <p:cNvSpPr>
            <a:spLocks noChangeShapeType="1"/>
          </p:cNvSpPr>
          <p:nvPr/>
        </p:nvSpPr>
        <p:spPr bwMode="auto">
          <a:xfrm flipV="1">
            <a:off x="4827420" y="4434181"/>
            <a:ext cx="227195" cy="54002"/>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44" name="Line 29"/>
          <p:cNvSpPr>
            <a:spLocks noChangeShapeType="1"/>
          </p:cNvSpPr>
          <p:nvPr/>
        </p:nvSpPr>
        <p:spPr bwMode="auto">
          <a:xfrm flipV="1">
            <a:off x="8095488" y="4415892"/>
            <a:ext cx="160807" cy="99179"/>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46" name="Line 29"/>
          <p:cNvSpPr>
            <a:spLocks noChangeShapeType="1"/>
          </p:cNvSpPr>
          <p:nvPr/>
        </p:nvSpPr>
        <p:spPr bwMode="auto">
          <a:xfrm>
            <a:off x="1391055" y="2412460"/>
            <a:ext cx="0" cy="1498058"/>
          </a:xfrm>
          <a:prstGeom prst="line">
            <a:avLst/>
          </a:prstGeom>
          <a:noFill/>
          <a:ln w="19050">
            <a:solidFill>
              <a:schemeClr val="tx1"/>
            </a:solidFill>
            <a:round/>
            <a:headEnd/>
            <a:tailEnd type="triangle" w="lg" len="med"/>
          </a:ln>
        </p:spPr>
        <p:txBody>
          <a:bodyPr/>
          <a:lstStyle/>
          <a:p>
            <a:pPr fontAlgn="auto">
              <a:spcBef>
                <a:spcPts val="0"/>
              </a:spcBef>
              <a:spcAft>
                <a:spcPts val="0"/>
              </a:spcAft>
            </a:pPr>
            <a:endParaRPr lang="en-US" dirty="0">
              <a:solidFill>
                <a:srgbClr val="000000"/>
              </a:solidFill>
              <a:latin typeface="Arial"/>
            </a:endParaRPr>
          </a:p>
        </p:txBody>
      </p:sp>
      <p:sp>
        <p:nvSpPr>
          <p:cNvPr id="49" name="TextBox 48"/>
          <p:cNvSpPr txBox="1"/>
          <p:nvPr/>
        </p:nvSpPr>
        <p:spPr bwMode="auto">
          <a:xfrm>
            <a:off x="6280947" y="1835912"/>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2025</a:t>
            </a:r>
          </a:p>
        </p:txBody>
      </p:sp>
      <p:sp>
        <p:nvSpPr>
          <p:cNvPr id="50" name="Text Box 7"/>
          <p:cNvSpPr txBox="1">
            <a:spLocks noChangeArrowheads="1"/>
          </p:cNvSpPr>
          <p:nvPr/>
        </p:nvSpPr>
        <p:spPr bwMode="auto">
          <a:xfrm>
            <a:off x="5763894" y="4810377"/>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35%</a:t>
            </a:r>
            <a:endParaRPr lang="en-US" sz="1400" dirty="0">
              <a:solidFill>
                <a:srgbClr val="FFFFFF"/>
              </a:solidFill>
              <a:latin typeface="Arial"/>
            </a:endParaRPr>
          </a:p>
        </p:txBody>
      </p:sp>
      <p:sp>
        <p:nvSpPr>
          <p:cNvPr id="51" name="Text Box 7"/>
          <p:cNvSpPr txBox="1">
            <a:spLocks noChangeArrowheads="1"/>
          </p:cNvSpPr>
          <p:nvPr/>
        </p:nvSpPr>
        <p:spPr bwMode="auto">
          <a:xfrm>
            <a:off x="5763894" y="3657035"/>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19%</a:t>
            </a:r>
            <a:endParaRPr lang="en-US" sz="1400" dirty="0">
              <a:solidFill>
                <a:srgbClr val="FFFFFF"/>
              </a:solidFill>
              <a:latin typeface="Arial"/>
            </a:endParaRPr>
          </a:p>
        </p:txBody>
      </p:sp>
      <p:sp>
        <p:nvSpPr>
          <p:cNvPr id="52" name="Text Box 7"/>
          <p:cNvSpPr txBox="1">
            <a:spLocks noChangeArrowheads="1"/>
          </p:cNvSpPr>
          <p:nvPr/>
        </p:nvSpPr>
        <p:spPr bwMode="auto">
          <a:xfrm>
            <a:off x="5763894" y="2700534"/>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27%</a:t>
            </a:r>
            <a:endParaRPr lang="en-US" sz="1400" dirty="0">
              <a:solidFill>
                <a:srgbClr val="FFFFFF"/>
              </a:solidFill>
              <a:latin typeface="Arial"/>
            </a:endParaRPr>
          </a:p>
        </p:txBody>
      </p:sp>
      <p:sp>
        <p:nvSpPr>
          <p:cNvPr id="53" name="Text Box 7"/>
          <p:cNvSpPr txBox="1">
            <a:spLocks noChangeArrowheads="1"/>
          </p:cNvSpPr>
          <p:nvPr/>
        </p:nvSpPr>
        <p:spPr bwMode="auto">
          <a:xfrm>
            <a:off x="5763894" y="4087085"/>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FFFFFF"/>
                </a:solidFill>
                <a:latin typeface="Arial"/>
              </a:rPr>
              <a:t>8%</a:t>
            </a:r>
            <a:endParaRPr lang="en-US" sz="1400" dirty="0">
              <a:solidFill>
                <a:srgbClr val="FFFFFF"/>
              </a:solidFill>
              <a:latin typeface="Arial"/>
            </a:endParaRPr>
          </a:p>
        </p:txBody>
      </p:sp>
      <p:sp>
        <p:nvSpPr>
          <p:cNvPr id="54" name="Text Box 7"/>
          <p:cNvSpPr txBox="1">
            <a:spLocks noChangeArrowheads="1"/>
          </p:cNvSpPr>
          <p:nvPr/>
        </p:nvSpPr>
        <p:spPr bwMode="auto">
          <a:xfrm>
            <a:off x="5763894" y="3233618"/>
            <a:ext cx="762000" cy="409575"/>
          </a:xfrm>
          <a:prstGeom prst="rect">
            <a:avLst/>
          </a:prstGeom>
          <a:noFill/>
          <a:ln w="9525" algn="ctr">
            <a:noFill/>
            <a:miter lim="800000"/>
            <a:headEnd/>
            <a:tailEnd/>
          </a:ln>
        </p:spPr>
        <p:txBody>
          <a:bodyPr/>
          <a:lstStyle/>
          <a:p>
            <a:pPr algn="r" fontAlgn="auto">
              <a:spcBef>
                <a:spcPts val="0"/>
              </a:spcBef>
              <a:spcAft>
                <a:spcPts val="0"/>
              </a:spcAft>
            </a:pPr>
            <a:r>
              <a:rPr lang="en-US" sz="1400" dirty="0">
                <a:solidFill>
                  <a:srgbClr val="FFFFFF"/>
                </a:solidFill>
                <a:latin typeface="Arial"/>
              </a:rPr>
              <a:t>9</a:t>
            </a:r>
            <a:r>
              <a:rPr lang="en-US" sz="1400" dirty="0" smtClean="0">
                <a:solidFill>
                  <a:srgbClr val="FFFFFF"/>
                </a:solidFill>
                <a:latin typeface="Arial"/>
              </a:rPr>
              <a:t>%</a:t>
            </a:r>
            <a:endParaRPr lang="en-US" sz="1400" dirty="0">
              <a:solidFill>
                <a:srgbClr val="FFFFFF"/>
              </a:solidFill>
              <a:latin typeface="Arial"/>
            </a:endParaRPr>
          </a:p>
        </p:txBody>
      </p:sp>
      <p:sp>
        <p:nvSpPr>
          <p:cNvPr id="55" name="Text Box 7"/>
          <p:cNvSpPr txBox="1">
            <a:spLocks noChangeArrowheads="1"/>
          </p:cNvSpPr>
          <p:nvPr/>
        </p:nvSpPr>
        <p:spPr bwMode="auto">
          <a:xfrm>
            <a:off x="5766119" y="4380622"/>
            <a:ext cx="762000"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rPr>
              <a:t>1%</a:t>
            </a:r>
            <a:endParaRPr lang="en-US" sz="1400" dirty="0">
              <a:solidFill>
                <a:srgbClr val="FFFFFF"/>
              </a:solidFill>
              <a:latin typeface="Arial"/>
            </a:endParaRPr>
          </a:p>
        </p:txBody>
      </p:sp>
      <p:sp>
        <p:nvSpPr>
          <p:cNvPr id="56" name="Line 29"/>
          <p:cNvSpPr>
            <a:spLocks noChangeShapeType="1"/>
          </p:cNvSpPr>
          <p:nvPr/>
        </p:nvSpPr>
        <p:spPr bwMode="auto">
          <a:xfrm flipV="1">
            <a:off x="6284976" y="4385412"/>
            <a:ext cx="160807" cy="99179"/>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sp>
        <p:nvSpPr>
          <p:cNvPr id="57" name="TextBox 56"/>
          <p:cNvSpPr txBox="1"/>
          <p:nvPr/>
        </p:nvSpPr>
        <p:spPr bwMode="auto">
          <a:xfrm>
            <a:off x="3160688" y="4468070"/>
            <a:ext cx="1144544" cy="261610"/>
          </a:xfrm>
          <a:prstGeom prst="rect">
            <a:avLst/>
          </a:prstGeom>
          <a:noFill/>
          <a:ln w="9525">
            <a:noFill/>
            <a:miter lim="800000"/>
            <a:headEnd/>
            <a:tailEnd/>
          </a:ln>
        </p:spPr>
        <p:txBody>
          <a:bodyPr wrap="none" lIns="0" tIns="0" rIns="0" rtlCol="0">
            <a:prstTxWarp prst="textNoShape">
              <a:avLst/>
            </a:prstTxWarp>
            <a:spAutoFit/>
          </a:bodyPr>
          <a:lstStyle/>
          <a:p>
            <a:pPr algn="ctr" eaLnBrk="0" fontAlgn="auto" hangingPunct="0">
              <a:spcBef>
                <a:spcPts val="0"/>
              </a:spcBef>
              <a:spcAft>
                <a:spcPts val="0"/>
              </a:spcAft>
            </a:pPr>
            <a:r>
              <a:rPr lang="en-US" sz="1400" dirty="0" smtClean="0">
                <a:solidFill>
                  <a:srgbClr val="FFFFFF"/>
                </a:solidFill>
                <a:latin typeface="Arial"/>
                <a:ea typeface="Times New Roman" charset="0"/>
                <a:cs typeface="Times New Roman" charset="0"/>
              </a:rPr>
              <a:t>Liquid biofuels</a:t>
            </a:r>
          </a:p>
        </p:txBody>
      </p:sp>
      <p:sp>
        <p:nvSpPr>
          <p:cNvPr id="58" name="Line 29"/>
          <p:cNvSpPr>
            <a:spLocks noChangeShapeType="1"/>
          </p:cNvSpPr>
          <p:nvPr/>
        </p:nvSpPr>
        <p:spPr bwMode="auto">
          <a:xfrm flipV="1">
            <a:off x="4131792" y="4320953"/>
            <a:ext cx="280752" cy="173225"/>
          </a:xfrm>
          <a:prstGeom prst="line">
            <a:avLst/>
          </a:prstGeom>
          <a:noFill/>
          <a:ln w="19050">
            <a:solidFill>
              <a:schemeClr val="bg1"/>
            </a:solidFill>
            <a:round/>
            <a:headEnd/>
            <a:tailEnd type="triangle" w="med" len="med"/>
          </a:ln>
        </p:spPr>
        <p:txBody>
          <a:bodyPr/>
          <a:lstStyle/>
          <a:p>
            <a:pPr fontAlgn="auto">
              <a:spcBef>
                <a:spcPts val="0"/>
              </a:spcBef>
              <a:spcAft>
                <a:spcPts val="0"/>
              </a:spcAft>
            </a:pPr>
            <a:endParaRPr lang="en-US" dirty="0">
              <a:solidFill>
                <a:srgbClr val="000000"/>
              </a:solidFill>
              <a:latin typeface="Arial"/>
            </a:endParaRPr>
          </a:p>
        </p:txBody>
      </p:sp>
      <p:grpSp>
        <p:nvGrpSpPr>
          <p:cNvPr id="10" name="Group 9"/>
          <p:cNvGrpSpPr/>
          <p:nvPr/>
        </p:nvGrpSpPr>
        <p:grpSpPr>
          <a:xfrm>
            <a:off x="6479719" y="2036064"/>
            <a:ext cx="1761744" cy="3478596"/>
            <a:chOff x="6479719" y="1921576"/>
            <a:chExt cx="1761744" cy="3568700"/>
          </a:xfrm>
        </p:grpSpPr>
        <p:cxnSp>
          <p:nvCxnSpPr>
            <p:cNvPr id="48" name="Straight Connector 47"/>
            <p:cNvCxnSpPr/>
            <p:nvPr/>
          </p:nvCxnSpPr>
          <p:spPr bwMode="auto">
            <a:xfrm rot="5400000">
              <a:off x="4695369" y="3705926"/>
              <a:ext cx="3568700" cy="0"/>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cxnSp>
          <p:nvCxnSpPr>
            <p:cNvPr id="59" name="Straight Connector 58"/>
            <p:cNvCxnSpPr/>
            <p:nvPr/>
          </p:nvCxnSpPr>
          <p:spPr bwMode="auto">
            <a:xfrm rot="5400000">
              <a:off x="6457113" y="3705926"/>
              <a:ext cx="3568700" cy="0"/>
            </a:xfrm>
            <a:prstGeom prst="line">
              <a:avLst/>
            </a:prstGeom>
            <a:solidFill>
              <a:schemeClr val="accent1"/>
            </a:solidFill>
            <a:ln w="12700" cap="flat" cmpd="sng" algn="ctr">
              <a:solidFill>
                <a:schemeClr val="bg1">
                  <a:lumMod val="65000"/>
                  <a:alpha val="65000"/>
                </a:schemeClr>
              </a:solidFill>
              <a:prstDash val="dash"/>
              <a:round/>
              <a:headEnd type="none" w="med" len="med"/>
              <a:tailEnd type="none" w="med" len="med"/>
            </a:ln>
            <a:effectLst/>
          </p:spPr>
        </p:cxnSp>
      </p:grpSp>
      <p:sp>
        <p:nvSpPr>
          <p:cNvPr id="60" name="TextBox 59"/>
          <p:cNvSpPr txBox="1"/>
          <p:nvPr/>
        </p:nvSpPr>
        <p:spPr bwMode="auto">
          <a:xfrm>
            <a:off x="8018307" y="1842008"/>
            <a:ext cx="397545" cy="261610"/>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000000"/>
                </a:solidFill>
                <a:latin typeface="Arial"/>
                <a:ea typeface="Times New Roman" charset="0"/>
                <a:cs typeface="Times New Roman" charset="0"/>
              </a:rPr>
              <a:t>2040</a:t>
            </a:r>
          </a:p>
        </p:txBody>
      </p:sp>
      <p:sp>
        <p:nvSpPr>
          <p:cNvPr id="4" name="Footer Placeholder 3"/>
          <p:cNvSpPr>
            <a:spLocks noGrp="1"/>
          </p:cNvSpPr>
          <p:nvPr>
            <p:ph type="ftr" sz="quarter" idx="3"/>
          </p:nvPr>
        </p:nvSpPr>
        <p:spPr>
          <a:xfrm>
            <a:off x="667512" y="6391656"/>
            <a:ext cx="3637720"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1545658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2</a:t>
            </a:fld>
            <a:endParaRPr lang="en-US" dirty="0">
              <a:solidFill>
                <a:srgbClr val="000000"/>
              </a:solidFill>
            </a:endParaRPr>
          </a:p>
        </p:txBody>
      </p:sp>
      <p:pic>
        <p:nvPicPr>
          <p:cNvPr id="1026" name="Picture 2" descr="C:\Users\dp2\Desktop\Alaska, Adam\Siemins-R1-E039.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29"/>
            <a:ext cx="9144000" cy="612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44765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Object 2"/>
          <p:cNvGraphicFramePr>
            <a:graphicFrameLocks noGrp="1" noChangeAspect="1"/>
          </p:cNvGraphicFramePr>
          <p:nvPr>
            <p:ph type="chart" sz="quarter" idx="12"/>
            <p:extLst>
              <p:ext uri="{D42A27DB-BD31-4B8C-83A1-F6EECF244321}">
                <p14:modId xmlns:p14="http://schemas.microsoft.com/office/powerpoint/2010/main" val="4042057864"/>
              </p:ext>
            </p:extLst>
          </p:nvPr>
        </p:nvGraphicFramePr>
        <p:xfrm>
          <a:off x="639763" y="1793523"/>
          <a:ext cx="7947025" cy="4113565"/>
        </p:xfrm>
        <a:graphic>
          <a:graphicData uri="http://schemas.openxmlformats.org/drawingml/2006/chart">
            <c:chart xmlns:c="http://schemas.openxmlformats.org/drawingml/2006/chart" xmlns:r="http://schemas.openxmlformats.org/officeDocument/2006/relationships" r:id="rId3"/>
          </a:graphicData>
        </a:graphic>
      </p:graphicFrame>
      <p:sp>
        <p:nvSpPr>
          <p:cNvPr id="5124" name="Rectangle 3"/>
          <p:cNvSpPr>
            <a:spLocks noGrp="1" noChangeArrowheads="1"/>
          </p:cNvSpPr>
          <p:nvPr>
            <p:ph type="title"/>
          </p:nvPr>
        </p:nvSpPr>
        <p:spPr>
          <a:xfrm>
            <a:off x="457200" y="73151"/>
            <a:ext cx="8475132" cy="976715"/>
          </a:xfrm>
          <a:prstGeom prst="rect">
            <a:avLst/>
          </a:prstGeom>
          <a:noFill/>
        </p:spPr>
        <p:txBody>
          <a:bodyPr anchor="ctr" anchorCtr="0"/>
          <a:lstStyle/>
          <a:p>
            <a:r>
              <a:rPr lang="en-US" dirty="0" smtClean="0"/>
              <a:t>In the transportation sector, motor </a:t>
            </a:r>
            <a:r>
              <a:rPr lang="en-US" dirty="0"/>
              <a:t>gasoline </a:t>
            </a:r>
            <a:r>
              <a:rPr lang="en-US" dirty="0" smtClean="0"/>
              <a:t>use declines; diesel fuel, jet fuel, and natural gas use all grow</a:t>
            </a:r>
            <a:endParaRPr lang="en-US" dirty="0" smtClean="0">
              <a:solidFill>
                <a:schemeClr val="accent1"/>
              </a:solidFill>
            </a:endParaRPr>
          </a:p>
        </p:txBody>
      </p:sp>
      <p:sp>
        <p:nvSpPr>
          <p:cNvPr id="39" name="Slide Number Placeholder 3"/>
          <p:cNvSpPr>
            <a:spLocks noGrp="1"/>
          </p:cNvSpPr>
          <p:nvPr>
            <p:ph type="sldNum" sz="quarter" idx="11"/>
          </p:nvPr>
        </p:nvSpPr>
        <p:spPr/>
        <p:txBody>
          <a:bodyPr/>
          <a:lstStyle/>
          <a:p>
            <a:pPr>
              <a:defRPr/>
            </a:pPr>
            <a:fld id="{B3424F81-F06C-4AD8-AE56-B62176B75971}" type="slidenum">
              <a:rPr lang="en-US">
                <a:solidFill>
                  <a:srgbClr val="000000"/>
                </a:solidFill>
              </a:rPr>
              <a:pPr>
                <a:defRPr/>
              </a:pPr>
              <a:t>20</a:t>
            </a:fld>
            <a:endParaRPr lang="en-US" dirty="0">
              <a:solidFill>
                <a:srgbClr val="000000"/>
              </a:solidFill>
            </a:endParaRPr>
          </a:p>
        </p:txBody>
      </p:sp>
      <p:sp>
        <p:nvSpPr>
          <p:cNvPr id="42" name="Text Placeholder 41"/>
          <p:cNvSpPr>
            <a:spLocks noGrp="1"/>
          </p:cNvSpPr>
          <p:nvPr>
            <p:ph type="body" sz="quarter" idx="13"/>
          </p:nvPr>
        </p:nvSpPr>
        <p:spPr>
          <a:xfrm>
            <a:off x="604477" y="1156294"/>
            <a:ext cx="4005072" cy="548640"/>
          </a:xfrm>
        </p:spPr>
        <p:txBody>
          <a:bodyPr/>
          <a:lstStyle/>
          <a:p>
            <a:pPr eaLnBrk="0" hangingPunct="0"/>
            <a:r>
              <a:rPr lang="en-US" dirty="0"/>
              <a:t>t</a:t>
            </a:r>
            <a:r>
              <a:rPr lang="en-US" dirty="0" smtClean="0">
                <a:solidFill>
                  <a:schemeClr val="tx1"/>
                </a:solidFill>
              </a:rPr>
              <a:t>ransportation energy consumption by fuel</a:t>
            </a:r>
          </a:p>
          <a:p>
            <a:pPr eaLnBrk="0" hangingPunct="0"/>
            <a:r>
              <a:rPr lang="en-US" dirty="0" smtClean="0"/>
              <a:t>quadrillion Btu</a:t>
            </a:r>
            <a:endParaRPr lang="en-GB" dirty="0" smtClean="0">
              <a:solidFill>
                <a:schemeClr val="tx1"/>
              </a:solidFill>
            </a:endParaRPr>
          </a:p>
        </p:txBody>
      </p:sp>
      <p:sp>
        <p:nvSpPr>
          <p:cNvPr id="21" name="Text Placeholder 20"/>
          <p:cNvSpPr>
            <a:spLocks noGrp="1"/>
          </p:cNvSpPr>
          <p:nvPr>
            <p:ph type="body" sz="quarter" idx="15"/>
          </p:nvPr>
        </p:nvSpPr>
        <p:spPr>
          <a:xfrm>
            <a:off x="640079" y="5952744"/>
            <a:ext cx="4608251" cy="246888"/>
          </a:xfrm>
        </p:spPr>
        <p:txBody>
          <a:bodyPr/>
          <a:lstStyle/>
          <a:p>
            <a:r>
              <a:rPr lang="en-US" dirty="0" smtClean="0"/>
              <a:t>Source:  EIA, Annual Energy Outlook 2015 Reference case</a:t>
            </a:r>
            <a:endParaRPr lang="en-US" dirty="0"/>
          </a:p>
        </p:txBody>
      </p:sp>
      <p:sp>
        <p:nvSpPr>
          <p:cNvPr id="19" name="Text Box 8"/>
          <p:cNvSpPr txBox="1">
            <a:spLocks noChangeArrowheads="1"/>
          </p:cNvSpPr>
          <p:nvPr/>
        </p:nvSpPr>
        <p:spPr bwMode="auto">
          <a:xfrm>
            <a:off x="4221804" y="1669449"/>
            <a:ext cx="4095345" cy="336930"/>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Projections</a:t>
            </a:r>
          </a:p>
        </p:txBody>
      </p:sp>
      <p:sp>
        <p:nvSpPr>
          <p:cNvPr id="22" name="Text Box 9"/>
          <p:cNvSpPr txBox="1">
            <a:spLocks noChangeArrowheads="1"/>
          </p:cNvSpPr>
          <p:nvPr/>
        </p:nvSpPr>
        <p:spPr bwMode="auto">
          <a:xfrm>
            <a:off x="1001949" y="1669448"/>
            <a:ext cx="3210128" cy="327203"/>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rPr>
              <a:t>History</a:t>
            </a:r>
          </a:p>
        </p:txBody>
      </p:sp>
      <p:sp>
        <p:nvSpPr>
          <p:cNvPr id="24" name="Text Box 4"/>
          <p:cNvSpPr txBox="1">
            <a:spLocks noChangeArrowheads="1"/>
          </p:cNvSpPr>
          <p:nvPr/>
        </p:nvSpPr>
        <p:spPr bwMode="auto">
          <a:xfrm>
            <a:off x="3905177" y="1669449"/>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2013</a:t>
            </a:r>
            <a:endParaRPr lang="en-GB" sz="1400" dirty="0">
              <a:solidFill>
                <a:srgbClr val="000000"/>
              </a:solidFill>
              <a:latin typeface="Arial"/>
            </a:endParaRPr>
          </a:p>
        </p:txBody>
      </p:sp>
      <p:sp>
        <p:nvSpPr>
          <p:cNvPr id="25" name="Text Box 4"/>
          <p:cNvSpPr txBox="1">
            <a:spLocks noChangeArrowheads="1"/>
          </p:cNvSpPr>
          <p:nvPr/>
        </p:nvSpPr>
        <p:spPr bwMode="auto">
          <a:xfrm>
            <a:off x="3833577" y="4747359"/>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58%</a:t>
            </a:r>
            <a:endParaRPr lang="en-GB" sz="1400" dirty="0">
              <a:solidFill>
                <a:srgbClr val="FFFFFF"/>
              </a:solidFill>
              <a:latin typeface="Arial"/>
            </a:endParaRPr>
          </a:p>
        </p:txBody>
      </p:sp>
      <p:sp>
        <p:nvSpPr>
          <p:cNvPr id="26" name="Text Box 4"/>
          <p:cNvSpPr txBox="1">
            <a:spLocks noChangeArrowheads="1"/>
          </p:cNvSpPr>
          <p:nvPr/>
        </p:nvSpPr>
        <p:spPr bwMode="auto">
          <a:xfrm>
            <a:off x="4660392" y="4740895"/>
            <a:ext cx="1343025"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rPr>
              <a:t>Motor gasoline</a:t>
            </a:r>
            <a:endParaRPr lang="en-GB" sz="1400" dirty="0">
              <a:solidFill>
                <a:srgbClr val="FFFFFF"/>
              </a:solidFill>
              <a:latin typeface="Arial"/>
            </a:endParaRPr>
          </a:p>
        </p:txBody>
      </p:sp>
      <p:sp>
        <p:nvSpPr>
          <p:cNvPr id="28" name="Text Box 4"/>
          <p:cNvSpPr txBox="1">
            <a:spLocks noChangeArrowheads="1"/>
          </p:cNvSpPr>
          <p:nvPr/>
        </p:nvSpPr>
        <p:spPr bwMode="auto">
          <a:xfrm>
            <a:off x="4882386" y="3258321"/>
            <a:ext cx="781050"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GB" sz="1400" dirty="0" smtClean="0">
                <a:solidFill>
                  <a:srgbClr val="000000"/>
                </a:solidFill>
                <a:latin typeface="Arial"/>
              </a:rPr>
              <a:t>Jet fuel</a:t>
            </a:r>
            <a:endParaRPr lang="en-GB" sz="1400" dirty="0">
              <a:solidFill>
                <a:srgbClr val="000000"/>
              </a:solidFill>
              <a:latin typeface="Arial"/>
            </a:endParaRPr>
          </a:p>
        </p:txBody>
      </p:sp>
      <p:sp>
        <p:nvSpPr>
          <p:cNvPr id="29" name="Text Box 4"/>
          <p:cNvSpPr txBox="1">
            <a:spLocks noChangeArrowheads="1"/>
          </p:cNvSpPr>
          <p:nvPr/>
        </p:nvSpPr>
        <p:spPr bwMode="auto">
          <a:xfrm>
            <a:off x="6840252" y="3422808"/>
            <a:ext cx="1085850"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GB" sz="1400" dirty="0" smtClean="0">
                <a:solidFill>
                  <a:srgbClr val="000000"/>
                </a:solidFill>
                <a:latin typeface="Arial"/>
              </a:rPr>
              <a:t>CNG/LNG</a:t>
            </a:r>
            <a:endParaRPr lang="en-GB" sz="1400" dirty="0">
              <a:solidFill>
                <a:srgbClr val="000000"/>
              </a:solidFill>
              <a:latin typeface="Arial"/>
            </a:endParaRPr>
          </a:p>
        </p:txBody>
      </p:sp>
      <p:cxnSp>
        <p:nvCxnSpPr>
          <p:cNvPr id="30" name="Straight Arrow Connector 29"/>
          <p:cNvCxnSpPr/>
          <p:nvPr/>
        </p:nvCxnSpPr>
        <p:spPr bwMode="auto">
          <a:xfrm>
            <a:off x="7668768" y="3693988"/>
            <a:ext cx="131359" cy="184922"/>
          </a:xfrm>
          <a:prstGeom prst="straightConnector1">
            <a:avLst/>
          </a:prstGeom>
          <a:ln w="19050">
            <a:solidFill>
              <a:schemeClr val="tx1"/>
            </a:solidFill>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31" name="Text Box 4"/>
          <p:cNvSpPr txBox="1">
            <a:spLocks noChangeArrowheads="1"/>
          </p:cNvSpPr>
          <p:nvPr/>
        </p:nvSpPr>
        <p:spPr bwMode="auto">
          <a:xfrm>
            <a:off x="3757377" y="3096138"/>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10%</a:t>
            </a:r>
            <a:endParaRPr lang="en-GB" sz="1400" dirty="0">
              <a:solidFill>
                <a:srgbClr val="000000"/>
              </a:solidFill>
              <a:latin typeface="Arial"/>
            </a:endParaRPr>
          </a:p>
        </p:txBody>
      </p:sp>
      <p:sp>
        <p:nvSpPr>
          <p:cNvPr id="32" name="Text Box 4"/>
          <p:cNvSpPr txBox="1">
            <a:spLocks noChangeArrowheads="1"/>
          </p:cNvSpPr>
          <p:nvPr/>
        </p:nvSpPr>
        <p:spPr bwMode="auto">
          <a:xfrm>
            <a:off x="7843175" y="3494455"/>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14%</a:t>
            </a:r>
            <a:endParaRPr lang="en-GB" sz="1400" dirty="0">
              <a:solidFill>
                <a:srgbClr val="000000"/>
              </a:solidFill>
              <a:latin typeface="Arial"/>
            </a:endParaRPr>
          </a:p>
        </p:txBody>
      </p:sp>
      <p:sp>
        <p:nvSpPr>
          <p:cNvPr id="33" name="Text Box 4"/>
          <p:cNvSpPr txBox="1">
            <a:spLocks noChangeArrowheads="1"/>
          </p:cNvSpPr>
          <p:nvPr/>
        </p:nvSpPr>
        <p:spPr bwMode="auto">
          <a:xfrm>
            <a:off x="8613434" y="3693988"/>
            <a:ext cx="428625" cy="277268"/>
          </a:xfrm>
          <a:prstGeom prst="rect">
            <a:avLst/>
          </a:prstGeom>
          <a:noFill/>
          <a:ln w="9525">
            <a:noFill/>
            <a:miter lim="800000"/>
            <a:headEnd/>
            <a:tailEnd/>
          </a:ln>
        </p:spPr>
        <p:txBody>
          <a:bodyPr wrap="square" lIns="0" tIns="45853" rIns="0" bIns="45853">
            <a:spAutoFit/>
          </a:bodyPr>
          <a:lstStyle/>
          <a:p>
            <a:pPr eaLnBrk="0" fontAlgn="auto" hangingPunct="0">
              <a:spcBef>
                <a:spcPct val="50000"/>
              </a:spcBef>
              <a:spcAft>
                <a:spcPts val="0"/>
              </a:spcAft>
              <a:buFont typeface="Wingdings" pitchFamily="2" charset="2"/>
              <a:buNone/>
            </a:pPr>
            <a:r>
              <a:rPr lang="en-US" sz="1200" dirty="0" smtClean="0">
                <a:solidFill>
                  <a:srgbClr val="000000"/>
                </a:solidFill>
                <a:latin typeface="Arial"/>
              </a:rPr>
              <a:t>3%</a:t>
            </a:r>
            <a:endParaRPr lang="en-GB" sz="1200" dirty="0">
              <a:solidFill>
                <a:srgbClr val="000000"/>
              </a:solidFill>
              <a:latin typeface="Arial"/>
            </a:endParaRPr>
          </a:p>
        </p:txBody>
      </p:sp>
      <p:sp>
        <p:nvSpPr>
          <p:cNvPr id="34" name="Text Box 4"/>
          <p:cNvSpPr txBox="1">
            <a:spLocks noChangeArrowheads="1"/>
          </p:cNvSpPr>
          <p:nvPr/>
        </p:nvSpPr>
        <p:spPr bwMode="auto">
          <a:xfrm>
            <a:off x="7843175" y="4543857"/>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44%</a:t>
            </a:r>
            <a:endParaRPr lang="en-GB" sz="1400" dirty="0">
              <a:solidFill>
                <a:srgbClr val="FFFFFF"/>
              </a:solidFill>
              <a:latin typeface="Arial"/>
            </a:endParaRPr>
          </a:p>
        </p:txBody>
      </p:sp>
      <p:sp>
        <p:nvSpPr>
          <p:cNvPr id="35" name="Text Box 4"/>
          <p:cNvSpPr txBox="1">
            <a:spLocks noChangeArrowheads="1"/>
          </p:cNvSpPr>
          <p:nvPr/>
        </p:nvSpPr>
        <p:spPr bwMode="auto">
          <a:xfrm>
            <a:off x="7843175" y="2789795"/>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31%</a:t>
            </a:r>
            <a:endParaRPr lang="en-GB" sz="1400" dirty="0">
              <a:solidFill>
                <a:srgbClr val="FFFFFF"/>
              </a:solidFill>
              <a:latin typeface="Arial"/>
            </a:endParaRPr>
          </a:p>
        </p:txBody>
      </p:sp>
      <p:sp>
        <p:nvSpPr>
          <p:cNvPr id="36" name="Text Box 4"/>
          <p:cNvSpPr txBox="1">
            <a:spLocks noChangeArrowheads="1"/>
          </p:cNvSpPr>
          <p:nvPr/>
        </p:nvSpPr>
        <p:spPr bwMode="auto">
          <a:xfrm>
            <a:off x="3800596" y="3386506"/>
            <a:ext cx="495300" cy="277268"/>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200" dirty="0" smtClean="0">
                <a:solidFill>
                  <a:srgbClr val="FFFFFF"/>
                </a:solidFill>
                <a:latin typeface="Arial"/>
              </a:rPr>
              <a:t>3%</a:t>
            </a:r>
            <a:endParaRPr lang="en-GB" sz="1200" dirty="0">
              <a:solidFill>
                <a:srgbClr val="FFFFFF"/>
              </a:solidFill>
              <a:latin typeface="Arial"/>
            </a:endParaRPr>
          </a:p>
        </p:txBody>
      </p:sp>
      <p:sp>
        <p:nvSpPr>
          <p:cNvPr id="38" name="Text Box 4"/>
          <p:cNvSpPr txBox="1">
            <a:spLocks noChangeArrowheads="1"/>
          </p:cNvSpPr>
          <p:nvPr/>
        </p:nvSpPr>
        <p:spPr bwMode="auto">
          <a:xfrm>
            <a:off x="8425410" y="3925234"/>
            <a:ext cx="428625" cy="277268"/>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200" dirty="0" smtClean="0">
                <a:solidFill>
                  <a:srgbClr val="000000"/>
                </a:solidFill>
                <a:latin typeface="Arial"/>
              </a:rPr>
              <a:t>3%</a:t>
            </a:r>
            <a:endParaRPr lang="en-GB" sz="1200" dirty="0">
              <a:solidFill>
                <a:srgbClr val="000000"/>
              </a:solidFill>
              <a:latin typeface="Arial"/>
            </a:endParaRPr>
          </a:p>
        </p:txBody>
      </p:sp>
      <p:sp>
        <p:nvSpPr>
          <p:cNvPr id="41" name="Text Box 4"/>
          <p:cNvSpPr txBox="1">
            <a:spLocks noChangeArrowheads="1"/>
          </p:cNvSpPr>
          <p:nvPr/>
        </p:nvSpPr>
        <p:spPr bwMode="auto">
          <a:xfrm>
            <a:off x="1063997" y="3341996"/>
            <a:ext cx="600408"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Other*</a:t>
            </a:r>
            <a:endParaRPr lang="en-GB" sz="1400" dirty="0">
              <a:solidFill>
                <a:srgbClr val="000000"/>
              </a:solidFill>
              <a:latin typeface="Arial"/>
            </a:endParaRPr>
          </a:p>
        </p:txBody>
      </p:sp>
      <p:sp>
        <p:nvSpPr>
          <p:cNvPr id="47" name="Text Box 4"/>
          <p:cNvSpPr txBox="1">
            <a:spLocks noChangeArrowheads="1"/>
          </p:cNvSpPr>
          <p:nvPr/>
        </p:nvSpPr>
        <p:spPr bwMode="auto">
          <a:xfrm>
            <a:off x="4857806" y="2658953"/>
            <a:ext cx="781050"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GB" sz="1400" dirty="0" smtClean="0">
                <a:solidFill>
                  <a:srgbClr val="FFFFFF"/>
                </a:solidFill>
                <a:latin typeface="Arial"/>
              </a:rPr>
              <a:t>Diesel</a:t>
            </a:r>
            <a:endParaRPr lang="en-GB" sz="1400" dirty="0">
              <a:solidFill>
                <a:srgbClr val="FFFFFF"/>
              </a:solidFill>
              <a:latin typeface="Arial"/>
            </a:endParaRPr>
          </a:p>
        </p:txBody>
      </p:sp>
      <p:sp>
        <p:nvSpPr>
          <p:cNvPr id="50" name="Text Box 4"/>
          <p:cNvSpPr txBox="1">
            <a:spLocks noChangeArrowheads="1"/>
          </p:cNvSpPr>
          <p:nvPr/>
        </p:nvSpPr>
        <p:spPr bwMode="auto">
          <a:xfrm>
            <a:off x="3757377" y="2583294"/>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24%</a:t>
            </a:r>
            <a:endParaRPr lang="en-GB" sz="1400" dirty="0">
              <a:solidFill>
                <a:srgbClr val="FFFFFF"/>
              </a:solidFill>
              <a:latin typeface="Arial"/>
            </a:endParaRPr>
          </a:p>
        </p:txBody>
      </p:sp>
      <p:sp>
        <p:nvSpPr>
          <p:cNvPr id="46" name="Text Box 4"/>
          <p:cNvSpPr txBox="1">
            <a:spLocks noChangeArrowheads="1"/>
          </p:cNvSpPr>
          <p:nvPr/>
        </p:nvSpPr>
        <p:spPr bwMode="auto">
          <a:xfrm>
            <a:off x="6386249" y="1983590"/>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2030</a:t>
            </a:r>
            <a:endParaRPr lang="en-GB" sz="1400" dirty="0">
              <a:solidFill>
                <a:srgbClr val="000000"/>
              </a:solidFill>
              <a:latin typeface="Arial"/>
            </a:endParaRPr>
          </a:p>
        </p:txBody>
      </p:sp>
      <p:sp>
        <p:nvSpPr>
          <p:cNvPr id="48" name="Text Box 4"/>
          <p:cNvSpPr txBox="1">
            <a:spLocks noChangeArrowheads="1"/>
          </p:cNvSpPr>
          <p:nvPr/>
        </p:nvSpPr>
        <p:spPr bwMode="auto">
          <a:xfrm>
            <a:off x="6302457" y="4643727"/>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48%</a:t>
            </a:r>
            <a:endParaRPr lang="en-GB" sz="1400" dirty="0">
              <a:solidFill>
                <a:srgbClr val="FFFFFF"/>
              </a:solidFill>
              <a:latin typeface="Arial"/>
            </a:endParaRPr>
          </a:p>
        </p:txBody>
      </p:sp>
      <p:sp>
        <p:nvSpPr>
          <p:cNvPr id="49" name="Text Box 4"/>
          <p:cNvSpPr txBox="1">
            <a:spLocks noChangeArrowheads="1"/>
          </p:cNvSpPr>
          <p:nvPr/>
        </p:nvSpPr>
        <p:spPr bwMode="auto">
          <a:xfrm>
            <a:off x="6226257" y="3443610"/>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000000"/>
                </a:solidFill>
                <a:latin typeface="Arial"/>
              </a:rPr>
              <a:t>13%</a:t>
            </a:r>
            <a:endParaRPr lang="en-GB" sz="1400" dirty="0">
              <a:solidFill>
                <a:srgbClr val="000000"/>
              </a:solidFill>
              <a:latin typeface="Arial"/>
            </a:endParaRPr>
          </a:p>
        </p:txBody>
      </p:sp>
      <p:sp>
        <p:nvSpPr>
          <p:cNvPr id="54" name="Text Box 4"/>
          <p:cNvSpPr txBox="1">
            <a:spLocks noChangeArrowheads="1"/>
          </p:cNvSpPr>
          <p:nvPr/>
        </p:nvSpPr>
        <p:spPr bwMode="auto">
          <a:xfrm>
            <a:off x="6866884" y="3880282"/>
            <a:ext cx="495300" cy="277268"/>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200" dirty="0" smtClean="0">
                <a:solidFill>
                  <a:srgbClr val="FFFFFF"/>
                </a:solidFill>
                <a:latin typeface="Arial"/>
              </a:rPr>
              <a:t>2%</a:t>
            </a:r>
            <a:endParaRPr lang="en-GB" sz="1200" dirty="0">
              <a:solidFill>
                <a:srgbClr val="FFFFFF"/>
              </a:solidFill>
              <a:latin typeface="Arial"/>
            </a:endParaRPr>
          </a:p>
        </p:txBody>
      </p:sp>
      <p:sp>
        <p:nvSpPr>
          <p:cNvPr id="58" name="Text Box 4"/>
          <p:cNvSpPr txBox="1">
            <a:spLocks noChangeArrowheads="1"/>
          </p:cNvSpPr>
          <p:nvPr/>
        </p:nvSpPr>
        <p:spPr bwMode="auto">
          <a:xfrm>
            <a:off x="6226257" y="2784462"/>
            <a:ext cx="5715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31%</a:t>
            </a:r>
            <a:endParaRPr lang="en-GB" sz="1400" dirty="0">
              <a:solidFill>
                <a:srgbClr val="FFFFFF"/>
              </a:solidFill>
              <a:latin typeface="Arial"/>
            </a:endParaRPr>
          </a:p>
        </p:txBody>
      </p:sp>
      <p:sp>
        <p:nvSpPr>
          <p:cNvPr id="59" name="Text Box 4"/>
          <p:cNvSpPr txBox="1">
            <a:spLocks noChangeArrowheads="1"/>
          </p:cNvSpPr>
          <p:nvPr/>
        </p:nvSpPr>
        <p:spPr bwMode="auto">
          <a:xfrm>
            <a:off x="6168938" y="3541588"/>
            <a:ext cx="428625" cy="277268"/>
          </a:xfrm>
          <a:prstGeom prst="rect">
            <a:avLst/>
          </a:prstGeom>
          <a:noFill/>
          <a:ln w="9525">
            <a:noFill/>
            <a:miter lim="800000"/>
            <a:headEnd/>
            <a:tailEnd/>
          </a:ln>
        </p:spPr>
        <p:txBody>
          <a:bodyPr wrap="square" lIns="0" tIns="45853" rIns="0" bIns="45853">
            <a:spAutoFit/>
          </a:bodyPr>
          <a:lstStyle/>
          <a:p>
            <a:pPr eaLnBrk="0" fontAlgn="auto" hangingPunct="0">
              <a:spcBef>
                <a:spcPct val="50000"/>
              </a:spcBef>
              <a:spcAft>
                <a:spcPts val="0"/>
              </a:spcAft>
              <a:buFont typeface="Wingdings" pitchFamily="2" charset="2"/>
              <a:buNone/>
            </a:pPr>
            <a:r>
              <a:rPr lang="en-US" sz="1200" dirty="0">
                <a:solidFill>
                  <a:srgbClr val="000000"/>
                </a:solidFill>
                <a:latin typeface="Arial"/>
              </a:rPr>
              <a:t>1</a:t>
            </a:r>
            <a:r>
              <a:rPr lang="en-US" sz="1200" dirty="0" smtClean="0">
                <a:solidFill>
                  <a:srgbClr val="000000"/>
                </a:solidFill>
                <a:latin typeface="Arial"/>
              </a:rPr>
              <a:t>%</a:t>
            </a:r>
            <a:endParaRPr lang="en-GB" sz="1200" dirty="0">
              <a:solidFill>
                <a:srgbClr val="000000"/>
              </a:solidFill>
              <a:latin typeface="Arial"/>
            </a:endParaRPr>
          </a:p>
        </p:txBody>
      </p:sp>
      <p:cxnSp>
        <p:nvCxnSpPr>
          <p:cNvPr id="62" name="Straight Arrow Connector 61"/>
          <p:cNvCxnSpPr/>
          <p:nvPr/>
        </p:nvCxnSpPr>
        <p:spPr>
          <a:xfrm>
            <a:off x="6419826" y="3707736"/>
            <a:ext cx="379551" cy="126394"/>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bwMode="auto">
          <a:xfrm flipH="1">
            <a:off x="6843093" y="2279602"/>
            <a:ext cx="356" cy="3216310"/>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cxnSp>
        <p:nvCxnSpPr>
          <p:cNvPr id="57" name="Straight Connector 56"/>
          <p:cNvCxnSpPr/>
          <p:nvPr/>
        </p:nvCxnSpPr>
        <p:spPr bwMode="auto">
          <a:xfrm flipH="1">
            <a:off x="8300037" y="2218267"/>
            <a:ext cx="356" cy="3210492"/>
          </a:xfrm>
          <a:prstGeom prst="line">
            <a:avLst/>
          </a:prstGeom>
          <a:solidFill>
            <a:schemeClr val="accent1"/>
          </a:solidFill>
          <a:ln w="12700" cap="flat" cmpd="sng" algn="ctr">
            <a:solidFill>
              <a:schemeClr val="bg1">
                <a:lumMod val="65000"/>
              </a:schemeClr>
            </a:solidFill>
            <a:prstDash val="dash"/>
            <a:round/>
            <a:headEnd type="none" w="med" len="med"/>
            <a:tailEnd type="none" w="med" len="med"/>
          </a:ln>
          <a:effectLst/>
        </p:spPr>
      </p:cxnSp>
      <p:sp>
        <p:nvSpPr>
          <p:cNvPr id="63" name="Text Box 4"/>
          <p:cNvSpPr txBox="1">
            <a:spLocks noChangeArrowheads="1"/>
          </p:cNvSpPr>
          <p:nvPr/>
        </p:nvSpPr>
        <p:spPr bwMode="auto">
          <a:xfrm>
            <a:off x="7831001" y="1977494"/>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rPr>
              <a:t>2040</a:t>
            </a:r>
            <a:endParaRPr lang="en-GB" sz="1400" dirty="0">
              <a:solidFill>
                <a:srgbClr val="000000"/>
              </a:solidFill>
              <a:latin typeface="Arial"/>
            </a:endParaRPr>
          </a:p>
        </p:txBody>
      </p:sp>
      <p:cxnSp>
        <p:nvCxnSpPr>
          <p:cNvPr id="18" name="Straight Connector 17"/>
          <p:cNvCxnSpPr/>
          <p:nvPr/>
        </p:nvCxnSpPr>
        <p:spPr bwMode="auto">
          <a:xfrm flipH="1">
            <a:off x="4362021" y="1989686"/>
            <a:ext cx="356" cy="3457083"/>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65" name="Text Box 4"/>
          <p:cNvSpPr txBox="1">
            <a:spLocks noChangeArrowheads="1"/>
          </p:cNvSpPr>
          <p:nvPr/>
        </p:nvSpPr>
        <p:spPr bwMode="auto">
          <a:xfrm>
            <a:off x="4654296" y="3900818"/>
            <a:ext cx="1343025" cy="308045"/>
          </a:xfrm>
          <a:prstGeom prst="rect">
            <a:avLst/>
          </a:prstGeom>
          <a:noFill/>
          <a:ln w="9525">
            <a:noFill/>
            <a:miter lim="800000"/>
            <a:headEnd/>
            <a:tailEnd/>
          </a:ln>
        </p:spPr>
        <p:txBody>
          <a:bodyPr wrap="square"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FFFFFF"/>
                </a:solidFill>
                <a:latin typeface="Arial"/>
              </a:rPr>
              <a:t>Ethanol</a:t>
            </a:r>
            <a:endParaRPr lang="en-GB" sz="1400" dirty="0">
              <a:solidFill>
                <a:srgbClr val="FFFFFF"/>
              </a:solidFill>
              <a:latin typeface="Arial"/>
            </a:endParaRPr>
          </a:p>
        </p:txBody>
      </p:sp>
      <p:sp>
        <p:nvSpPr>
          <p:cNvPr id="66" name="Text Box 4"/>
          <p:cNvSpPr txBox="1">
            <a:spLocks noChangeArrowheads="1"/>
          </p:cNvSpPr>
          <p:nvPr/>
        </p:nvSpPr>
        <p:spPr bwMode="auto">
          <a:xfrm>
            <a:off x="3827481" y="3529330"/>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a:solidFill>
                  <a:srgbClr val="FFFFFF"/>
                </a:solidFill>
                <a:latin typeface="Arial"/>
              </a:rPr>
              <a:t>4</a:t>
            </a:r>
            <a:r>
              <a:rPr lang="en-US" sz="1400" dirty="0" smtClean="0">
                <a:solidFill>
                  <a:srgbClr val="FFFFFF"/>
                </a:solidFill>
                <a:latin typeface="Arial"/>
              </a:rPr>
              <a:t>%</a:t>
            </a:r>
            <a:endParaRPr lang="en-GB" sz="1400" dirty="0">
              <a:solidFill>
                <a:srgbClr val="FFFFFF"/>
              </a:solidFill>
              <a:latin typeface="Arial"/>
            </a:endParaRPr>
          </a:p>
        </p:txBody>
      </p:sp>
      <p:sp>
        <p:nvSpPr>
          <p:cNvPr id="67" name="Text Box 4"/>
          <p:cNvSpPr txBox="1">
            <a:spLocks noChangeArrowheads="1"/>
          </p:cNvSpPr>
          <p:nvPr/>
        </p:nvSpPr>
        <p:spPr bwMode="auto">
          <a:xfrm>
            <a:off x="6308553" y="3828034"/>
            <a:ext cx="495300"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smtClean="0">
                <a:solidFill>
                  <a:srgbClr val="FFFFFF"/>
                </a:solidFill>
                <a:latin typeface="Arial"/>
              </a:rPr>
              <a:t>4%</a:t>
            </a:r>
            <a:endParaRPr lang="en-GB" sz="1400" dirty="0">
              <a:solidFill>
                <a:srgbClr val="FFFFFF"/>
              </a:solidFill>
              <a:latin typeface="Arial"/>
            </a:endParaRPr>
          </a:p>
        </p:txBody>
      </p:sp>
      <p:sp>
        <p:nvSpPr>
          <p:cNvPr id="68" name="Text Box 4"/>
          <p:cNvSpPr txBox="1">
            <a:spLocks noChangeArrowheads="1"/>
          </p:cNvSpPr>
          <p:nvPr/>
        </p:nvSpPr>
        <p:spPr bwMode="auto">
          <a:xfrm>
            <a:off x="7837079" y="3911044"/>
            <a:ext cx="428625" cy="308045"/>
          </a:xfrm>
          <a:prstGeom prst="rect">
            <a:avLst/>
          </a:prstGeom>
          <a:noFill/>
          <a:ln w="9525">
            <a:noFill/>
            <a:miter lim="800000"/>
            <a:headEnd/>
            <a:tailEnd/>
          </a:ln>
        </p:spPr>
        <p:txBody>
          <a:bodyPr wrap="square" lIns="0" tIns="45853" rIns="0" bIns="45853">
            <a:spAutoFit/>
          </a:bodyPr>
          <a:lstStyle/>
          <a:p>
            <a:pPr algn="r" eaLnBrk="0" fontAlgn="auto" hangingPunct="0">
              <a:spcBef>
                <a:spcPct val="50000"/>
              </a:spcBef>
              <a:spcAft>
                <a:spcPts val="0"/>
              </a:spcAft>
              <a:buFont typeface="Wingdings" pitchFamily="2" charset="2"/>
              <a:buNone/>
            </a:pPr>
            <a:r>
              <a:rPr lang="en-US" sz="1400" dirty="0">
                <a:solidFill>
                  <a:srgbClr val="FFFFFF"/>
                </a:solidFill>
                <a:latin typeface="Arial"/>
              </a:rPr>
              <a:t>5</a:t>
            </a:r>
            <a:r>
              <a:rPr lang="en-US" sz="1400" dirty="0" smtClean="0">
                <a:solidFill>
                  <a:srgbClr val="FFFFFF"/>
                </a:solidFill>
                <a:latin typeface="Arial"/>
              </a:rPr>
              <a:t>%</a:t>
            </a:r>
            <a:endParaRPr lang="en-GB" sz="1400" dirty="0">
              <a:solidFill>
                <a:srgbClr val="FFFFFF"/>
              </a:solidFill>
              <a:latin typeface="Arial"/>
            </a:endParaRPr>
          </a:p>
        </p:txBody>
      </p:sp>
      <p:sp>
        <p:nvSpPr>
          <p:cNvPr id="44" name="TextBox 43"/>
          <p:cNvSpPr txBox="1"/>
          <p:nvPr/>
        </p:nvSpPr>
        <p:spPr bwMode="auto">
          <a:xfrm>
            <a:off x="5393266" y="5840738"/>
            <a:ext cx="3689773" cy="384721"/>
          </a:xfrm>
          <a:prstGeom prst="rect">
            <a:avLst/>
          </a:prstGeom>
          <a:noFill/>
          <a:ln w="9525">
            <a:noFill/>
            <a:miter lim="800000"/>
            <a:headEnd/>
            <a:tailEnd/>
          </a:ln>
        </p:spPr>
        <p:txBody>
          <a:bodyPr wrap="square" lIns="0" tIns="0" rIns="0" rtlCol="0">
            <a:prstTxWarp prst="textNoShape">
              <a:avLst/>
            </a:prstTxWarp>
            <a:spAutoFit/>
          </a:bodyPr>
          <a:lstStyle/>
          <a:p>
            <a:pPr eaLnBrk="0" fontAlgn="auto" hangingPunct="0">
              <a:spcBef>
                <a:spcPts val="0"/>
              </a:spcBef>
              <a:spcAft>
                <a:spcPts val="0"/>
              </a:spcAft>
            </a:pPr>
            <a:r>
              <a:rPr lang="en-US" sz="1100" i="1" dirty="0" smtClean="0">
                <a:solidFill>
                  <a:srgbClr val="000000"/>
                </a:solidFill>
                <a:latin typeface="Arial"/>
                <a:ea typeface="Times New Roman" charset="0"/>
                <a:cs typeface="Times New Roman" charset="0"/>
              </a:rPr>
              <a:t>*Includes aviation gasoline, propane, residual fuel oil, lubricants, electricity, and liquid hydrogen</a:t>
            </a:r>
          </a:p>
        </p:txBody>
      </p:sp>
      <p:cxnSp>
        <p:nvCxnSpPr>
          <p:cNvPr id="45" name="Straight Arrow Connector 44"/>
          <p:cNvCxnSpPr/>
          <p:nvPr/>
        </p:nvCxnSpPr>
        <p:spPr>
          <a:xfrm flipH="1" flipV="1">
            <a:off x="6840649" y="3882756"/>
            <a:ext cx="273885" cy="79311"/>
          </a:xfrm>
          <a:prstGeom prst="straightConnector1">
            <a:avLst/>
          </a:prstGeom>
          <a:ln w="190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5325808" y="3784000"/>
            <a:ext cx="152400" cy="186268"/>
          </a:xfrm>
          <a:prstGeom prst="straightConnector1">
            <a:avLst/>
          </a:prstGeom>
          <a:ln w="19050">
            <a:solidFill>
              <a:schemeClr val="bg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8302280" y="3956382"/>
            <a:ext cx="306010" cy="82227"/>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a:stCxn id="33" idx="1"/>
          </p:cNvCxnSpPr>
          <p:nvPr/>
        </p:nvCxnSpPr>
        <p:spPr>
          <a:xfrm flipH="1">
            <a:off x="8308377" y="3832622"/>
            <a:ext cx="305057" cy="56705"/>
          </a:xfrm>
          <a:prstGeom prst="straightConnector1">
            <a:avLst/>
          </a:prstGeom>
          <a:ln w="19050">
            <a:solidFill>
              <a:schemeClr val="tx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bwMode="auto">
          <a:xfrm>
            <a:off x="1260945" y="3566366"/>
            <a:ext cx="131359" cy="147886"/>
          </a:xfrm>
          <a:prstGeom prst="straightConnector1">
            <a:avLst/>
          </a:prstGeom>
          <a:ln w="19050">
            <a:solidFill>
              <a:schemeClr val="tx1"/>
            </a:solidFill>
            <a:headEnd type="none" w="med" len="med"/>
            <a:tailEnd type="triangle" w="lg" len="med"/>
          </a:ln>
        </p:spPr>
        <p:style>
          <a:lnRef idx="1">
            <a:schemeClr val="dk1"/>
          </a:lnRef>
          <a:fillRef idx="0">
            <a:schemeClr val="dk1"/>
          </a:fillRef>
          <a:effectRef idx="0">
            <a:schemeClr val="dk1"/>
          </a:effectRef>
          <a:fontRef idx="minor">
            <a:schemeClr val="tx1"/>
          </a:fontRef>
        </p:style>
      </p:cxnSp>
      <p:sp>
        <p:nvSpPr>
          <p:cNvPr id="2" name="Footer Placeholder 1"/>
          <p:cNvSpPr>
            <a:spLocks noGrp="1"/>
          </p:cNvSpPr>
          <p:nvPr>
            <p:ph type="ftr" sz="quarter" idx="3"/>
          </p:nvPr>
        </p:nvSpPr>
        <p:spPr>
          <a:xfrm>
            <a:off x="667512" y="6391656"/>
            <a:ext cx="3628384"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3431301867"/>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Rectangle 3"/>
          <p:cNvSpPr>
            <a:spLocks noGrp="1" noChangeArrowheads="1"/>
          </p:cNvSpPr>
          <p:nvPr>
            <p:ph type="title"/>
          </p:nvPr>
        </p:nvSpPr>
        <p:spPr>
          <a:xfrm>
            <a:off x="284567" y="73152"/>
            <a:ext cx="8678458" cy="917448"/>
          </a:xfrm>
          <a:prstGeom prst="rect">
            <a:avLst/>
          </a:prstGeom>
          <a:noFill/>
        </p:spPr>
        <p:txBody>
          <a:bodyPr anchor="ctr" anchorCtr="0"/>
          <a:lstStyle/>
          <a:p>
            <a:r>
              <a:rPr lang="en-US" dirty="0" smtClean="0"/>
              <a:t>U.S. crude oil production rises above previous historical highs before 2020 in all AEO2015 cases, with a range of longer-term outcomes</a:t>
            </a:r>
            <a:endParaRPr lang="en-US" dirty="0" smtClean="0">
              <a:solidFill>
                <a:schemeClr val="accent1"/>
              </a:solidFill>
            </a:endParaRPr>
          </a:p>
        </p:txBody>
      </p:sp>
      <p:sp>
        <p:nvSpPr>
          <p:cNvPr id="39" name="Slide Number Placeholder 3"/>
          <p:cNvSpPr>
            <a:spLocks noGrp="1"/>
          </p:cNvSpPr>
          <p:nvPr>
            <p:ph type="sldNum" sz="quarter" idx="11"/>
          </p:nvPr>
        </p:nvSpPr>
        <p:spPr/>
        <p:txBody>
          <a:bodyPr/>
          <a:lstStyle/>
          <a:p>
            <a:pPr>
              <a:defRPr/>
            </a:pPr>
            <a:fld id="{B3424F81-F06C-4AD8-AE56-B62176B75971}" type="slidenum">
              <a:rPr lang="en-US">
                <a:solidFill>
                  <a:srgbClr val="000000"/>
                </a:solidFill>
              </a:rPr>
              <a:pPr>
                <a:defRPr/>
              </a:pPr>
              <a:t>21</a:t>
            </a:fld>
            <a:endParaRPr lang="en-US" dirty="0">
              <a:solidFill>
                <a:srgbClr val="000000"/>
              </a:solidFill>
            </a:endParaRPr>
          </a:p>
        </p:txBody>
      </p:sp>
      <p:sp>
        <p:nvSpPr>
          <p:cNvPr id="42" name="Text Placeholder 41"/>
          <p:cNvSpPr>
            <a:spLocks noGrp="1"/>
          </p:cNvSpPr>
          <p:nvPr>
            <p:ph type="body" sz="quarter" idx="13"/>
          </p:nvPr>
        </p:nvSpPr>
        <p:spPr>
          <a:xfrm>
            <a:off x="511506" y="979218"/>
            <a:ext cx="4005072" cy="548640"/>
          </a:xfrm>
        </p:spPr>
        <p:txBody>
          <a:bodyPr/>
          <a:lstStyle/>
          <a:p>
            <a:pPr eaLnBrk="0" hangingPunct="0"/>
            <a:r>
              <a:rPr lang="en-US" dirty="0" smtClean="0">
                <a:solidFill>
                  <a:schemeClr val="tx1"/>
                </a:solidFill>
              </a:rPr>
              <a:t>U.S. crude oil production</a:t>
            </a:r>
          </a:p>
          <a:p>
            <a:pPr eaLnBrk="0" hangingPunct="0"/>
            <a:r>
              <a:rPr lang="en-US" dirty="0" smtClean="0"/>
              <a:t>million barrels per day</a:t>
            </a:r>
            <a:endParaRPr lang="en-GB" dirty="0" smtClean="0">
              <a:solidFill>
                <a:schemeClr val="tx1"/>
              </a:solidFill>
            </a:endParaRPr>
          </a:p>
        </p:txBody>
      </p:sp>
      <p:sp>
        <p:nvSpPr>
          <p:cNvPr id="21" name="Text Placeholder 20"/>
          <p:cNvSpPr>
            <a:spLocks noGrp="1"/>
          </p:cNvSpPr>
          <p:nvPr>
            <p:ph type="body" sz="quarter" idx="15"/>
          </p:nvPr>
        </p:nvSpPr>
        <p:spPr/>
        <p:txBody>
          <a:bodyPr/>
          <a:lstStyle/>
          <a:p>
            <a:r>
              <a:rPr lang="en-US" dirty="0" smtClean="0"/>
              <a:t>Source:  EIA, Annual Energy Outlook 2015</a:t>
            </a:r>
            <a:endParaRPr lang="en-US" dirty="0"/>
          </a:p>
        </p:txBody>
      </p:sp>
      <p:graphicFrame>
        <p:nvGraphicFramePr>
          <p:cNvPr id="23" name="Object 2"/>
          <p:cNvGraphicFramePr>
            <a:graphicFrameLocks noGrp="1" noChangeAspect="1"/>
          </p:cNvGraphicFramePr>
          <p:nvPr>
            <p:ph type="chart" sz="quarter" idx="12"/>
            <p:extLst>
              <p:ext uri="{D42A27DB-BD31-4B8C-83A1-F6EECF244321}">
                <p14:modId xmlns:p14="http://schemas.microsoft.com/office/powerpoint/2010/main" val="3953234589"/>
              </p:ext>
            </p:extLst>
          </p:nvPr>
        </p:nvGraphicFramePr>
        <p:xfrm>
          <a:off x="606518" y="1681880"/>
          <a:ext cx="7947025" cy="4379913"/>
        </p:xfrm>
        <a:graphic>
          <a:graphicData uri="http://schemas.openxmlformats.org/drawingml/2006/chart">
            <c:chart xmlns:c="http://schemas.openxmlformats.org/drawingml/2006/chart" xmlns:r="http://schemas.openxmlformats.org/officeDocument/2006/relationships" r:id="rId3"/>
          </a:graphicData>
        </a:graphic>
      </p:graphicFrame>
      <p:sp>
        <p:nvSpPr>
          <p:cNvPr id="54" name="Text Box 15"/>
          <p:cNvSpPr txBox="1">
            <a:spLocks noChangeArrowheads="1"/>
          </p:cNvSpPr>
          <p:nvPr/>
        </p:nvSpPr>
        <p:spPr bwMode="auto">
          <a:xfrm>
            <a:off x="2246724" y="3926496"/>
            <a:ext cx="2516187"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Tight oil</a:t>
            </a:r>
            <a:endParaRPr lang="en-US" sz="1400" dirty="0">
              <a:solidFill>
                <a:srgbClr val="FFFFFF"/>
              </a:solidFill>
              <a:latin typeface="Arial"/>
              <a:cs typeface="Arial" pitchFamily="34" charset="0"/>
            </a:endParaRPr>
          </a:p>
        </p:txBody>
      </p:sp>
      <p:sp>
        <p:nvSpPr>
          <p:cNvPr id="46" name="Text Box 6"/>
          <p:cNvSpPr txBox="1">
            <a:spLocks noChangeArrowheads="1"/>
          </p:cNvSpPr>
          <p:nvPr/>
        </p:nvSpPr>
        <p:spPr bwMode="auto">
          <a:xfrm>
            <a:off x="884239" y="5161125"/>
            <a:ext cx="1469543" cy="310896"/>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FFFFFF"/>
                </a:solidFill>
                <a:latin typeface="Arial"/>
                <a:cs typeface="Arial" pitchFamily="34" charset="0"/>
              </a:rPr>
              <a:t>Alaska</a:t>
            </a:r>
          </a:p>
        </p:txBody>
      </p:sp>
      <p:cxnSp>
        <p:nvCxnSpPr>
          <p:cNvPr id="43" name="Straight Connector 42"/>
          <p:cNvCxnSpPr/>
          <p:nvPr/>
        </p:nvCxnSpPr>
        <p:spPr bwMode="auto">
          <a:xfrm rot="16200000" flipV="1">
            <a:off x="888572" y="3559007"/>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20" name="Text Box 14"/>
          <p:cNvSpPr txBox="1">
            <a:spLocks noChangeArrowheads="1"/>
          </p:cNvSpPr>
          <p:nvPr/>
        </p:nvSpPr>
        <p:spPr bwMode="auto">
          <a:xfrm>
            <a:off x="2097750" y="4577171"/>
            <a:ext cx="2814135"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Lower 48 offshore</a:t>
            </a:r>
            <a:endParaRPr lang="en-US" sz="1400" dirty="0">
              <a:solidFill>
                <a:srgbClr val="FFFFFF"/>
              </a:solidFill>
              <a:latin typeface="Arial"/>
              <a:cs typeface="Arial" pitchFamily="34" charset="0"/>
            </a:endParaRPr>
          </a:p>
        </p:txBody>
      </p:sp>
      <p:sp>
        <p:nvSpPr>
          <p:cNvPr id="49" name="Text Box 9"/>
          <p:cNvSpPr txBox="1">
            <a:spLocks noChangeArrowheads="1"/>
          </p:cNvSpPr>
          <p:nvPr/>
        </p:nvSpPr>
        <p:spPr bwMode="auto">
          <a:xfrm>
            <a:off x="284566" y="1485746"/>
            <a:ext cx="3083668"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History</a:t>
            </a:r>
          </a:p>
        </p:txBody>
      </p:sp>
      <p:sp>
        <p:nvSpPr>
          <p:cNvPr id="55" name="Text Box 4"/>
          <p:cNvSpPr txBox="1">
            <a:spLocks noChangeArrowheads="1"/>
          </p:cNvSpPr>
          <p:nvPr/>
        </p:nvSpPr>
        <p:spPr bwMode="auto">
          <a:xfrm>
            <a:off x="2195269" y="1521762"/>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18" name="Line 19"/>
          <p:cNvSpPr>
            <a:spLocks noChangeShapeType="1"/>
          </p:cNvSpPr>
          <p:nvPr/>
        </p:nvSpPr>
        <p:spPr bwMode="auto">
          <a:xfrm>
            <a:off x="4053563" y="3438450"/>
            <a:ext cx="66780" cy="182573"/>
          </a:xfrm>
          <a:prstGeom prst="line">
            <a:avLst/>
          </a:prstGeom>
          <a:noFill/>
          <a:ln w="19050">
            <a:solidFill>
              <a:schemeClr val="tx1"/>
            </a:solidFill>
            <a:round/>
            <a:headEnd/>
            <a:tailEnd type="triangle" w="lg" len="med"/>
          </a:ln>
        </p:spPr>
        <p:txBody>
          <a:bodyPr/>
          <a:lstStyle/>
          <a:p>
            <a:pPr fontAlgn="auto">
              <a:spcBef>
                <a:spcPts val="0"/>
              </a:spcBef>
              <a:spcAft>
                <a:spcPts val="0"/>
              </a:spcAft>
            </a:pPr>
            <a:endParaRPr lang="en-US" dirty="0">
              <a:solidFill>
                <a:srgbClr val="000000"/>
              </a:solidFill>
              <a:latin typeface="Arial"/>
            </a:endParaRPr>
          </a:p>
        </p:txBody>
      </p:sp>
      <p:sp>
        <p:nvSpPr>
          <p:cNvPr id="2" name="Rectangle 1"/>
          <p:cNvSpPr/>
          <p:nvPr/>
        </p:nvSpPr>
        <p:spPr>
          <a:xfrm>
            <a:off x="2514042" y="3001603"/>
            <a:ext cx="277926" cy="4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2" name="Text Box 4"/>
          <p:cNvSpPr txBox="1">
            <a:spLocks noChangeArrowheads="1"/>
          </p:cNvSpPr>
          <p:nvPr/>
        </p:nvSpPr>
        <p:spPr bwMode="auto">
          <a:xfrm>
            <a:off x="4115509" y="1527858"/>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5" name="Text Box 4"/>
          <p:cNvSpPr txBox="1">
            <a:spLocks noChangeArrowheads="1"/>
          </p:cNvSpPr>
          <p:nvPr/>
        </p:nvSpPr>
        <p:spPr bwMode="auto">
          <a:xfrm>
            <a:off x="6017461" y="1527858"/>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7" name="Rectangle 26"/>
          <p:cNvSpPr/>
          <p:nvPr/>
        </p:nvSpPr>
        <p:spPr>
          <a:xfrm>
            <a:off x="6263575" y="1902454"/>
            <a:ext cx="193944" cy="362078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28" name="Rectangle 27"/>
          <p:cNvSpPr/>
          <p:nvPr/>
        </p:nvSpPr>
        <p:spPr>
          <a:xfrm>
            <a:off x="4349071" y="1902649"/>
            <a:ext cx="201168" cy="36205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cxnSp>
        <p:nvCxnSpPr>
          <p:cNvPr id="19" name="Straight Connector 18"/>
          <p:cNvCxnSpPr/>
          <p:nvPr/>
        </p:nvCxnSpPr>
        <p:spPr bwMode="auto">
          <a:xfrm rot="16200000" flipV="1">
            <a:off x="2801383" y="3574629"/>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cxnSp>
        <p:nvCxnSpPr>
          <p:cNvPr id="24" name="Straight Connector 23"/>
          <p:cNvCxnSpPr/>
          <p:nvPr/>
        </p:nvCxnSpPr>
        <p:spPr bwMode="auto">
          <a:xfrm rot="16200000" flipV="1">
            <a:off x="4710764" y="3574629"/>
            <a:ext cx="3520404" cy="1238"/>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29" name="Rectangle 28"/>
          <p:cNvSpPr/>
          <p:nvPr/>
        </p:nvSpPr>
        <p:spPr>
          <a:xfrm>
            <a:off x="4422090" y="2995507"/>
            <a:ext cx="277926" cy="43684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17" name="TextBox 16"/>
          <p:cNvSpPr txBox="1"/>
          <p:nvPr/>
        </p:nvSpPr>
        <p:spPr bwMode="auto">
          <a:xfrm>
            <a:off x="2036400" y="3001603"/>
            <a:ext cx="2685030" cy="477054"/>
          </a:xfrm>
          <a:prstGeom prst="rect">
            <a:avLst/>
          </a:prstGeom>
          <a:noFill/>
          <a:ln w="9525">
            <a:noFill/>
            <a:miter lim="800000"/>
            <a:headEnd/>
            <a:tailEnd/>
          </a:ln>
        </p:spPr>
        <p:txBody>
          <a:bodyPr wrap="none" lIns="0" tIns="0" rIns="0" rtlCol="0">
            <a:prstTxWarp prst="textNoShape">
              <a:avLst/>
            </a:prstTxWarp>
            <a:spAutoFit/>
          </a:bodyPr>
          <a:lstStyle/>
          <a:p>
            <a:pPr eaLnBrk="0" fontAlgn="auto" hangingPunct="0">
              <a:spcBef>
                <a:spcPts val="0"/>
              </a:spcBef>
              <a:spcAft>
                <a:spcPts val="0"/>
              </a:spcAft>
            </a:pPr>
            <a:r>
              <a:rPr lang="en-US" sz="1400" dirty="0" smtClean="0">
                <a:solidFill>
                  <a:srgbClr val="333333"/>
                </a:solidFill>
                <a:latin typeface="Arial"/>
                <a:ea typeface="Times New Roman" charset="0"/>
                <a:cs typeface="Times New Roman" charset="0"/>
              </a:rPr>
              <a:t>U.S. maximum production level of</a:t>
            </a:r>
          </a:p>
          <a:p>
            <a:pPr eaLnBrk="0" fontAlgn="auto" hangingPunct="0">
              <a:spcBef>
                <a:spcPts val="0"/>
              </a:spcBef>
              <a:spcAft>
                <a:spcPts val="0"/>
              </a:spcAft>
            </a:pPr>
            <a:r>
              <a:rPr lang="en-US" sz="1400" dirty="0" smtClean="0">
                <a:solidFill>
                  <a:srgbClr val="333333"/>
                </a:solidFill>
                <a:latin typeface="Arial"/>
                <a:ea typeface="Times New Roman" charset="0"/>
                <a:cs typeface="Times New Roman" charset="0"/>
              </a:rPr>
              <a:t>9.6 million barrels per day in 1970</a:t>
            </a:r>
          </a:p>
        </p:txBody>
      </p:sp>
      <p:sp>
        <p:nvSpPr>
          <p:cNvPr id="30" name="Rectangle 29"/>
          <p:cNvSpPr/>
          <p:nvPr/>
        </p:nvSpPr>
        <p:spPr>
          <a:xfrm>
            <a:off x="2560320" y="4908618"/>
            <a:ext cx="152400" cy="21842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73" name="Text Box 15"/>
          <p:cNvSpPr txBox="1">
            <a:spLocks noChangeArrowheads="1"/>
          </p:cNvSpPr>
          <p:nvPr/>
        </p:nvSpPr>
        <p:spPr bwMode="auto">
          <a:xfrm>
            <a:off x="2091778" y="4952647"/>
            <a:ext cx="2516187" cy="40957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FFFFFF"/>
                </a:solidFill>
                <a:latin typeface="Arial"/>
                <a:cs typeface="Arial" pitchFamily="34" charset="0"/>
              </a:rPr>
              <a:t>Other lower 48 onshore</a:t>
            </a:r>
            <a:endParaRPr lang="en-US" sz="1400" dirty="0">
              <a:solidFill>
                <a:srgbClr val="FFFFFF"/>
              </a:solidFill>
              <a:latin typeface="Arial"/>
              <a:cs typeface="Arial" pitchFamily="34" charset="0"/>
            </a:endParaRPr>
          </a:p>
        </p:txBody>
      </p:sp>
      <p:sp>
        <p:nvSpPr>
          <p:cNvPr id="31" name="Text Box 9"/>
          <p:cNvSpPr txBox="1">
            <a:spLocks noChangeArrowheads="1"/>
          </p:cNvSpPr>
          <p:nvPr/>
        </p:nvSpPr>
        <p:spPr bwMode="auto">
          <a:xfrm>
            <a:off x="2246724" y="2114443"/>
            <a:ext cx="2398970"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Reference</a:t>
            </a:r>
            <a:endParaRPr lang="en-US" sz="1400" b="1" dirty="0">
              <a:solidFill>
                <a:srgbClr val="000000"/>
              </a:solidFill>
              <a:latin typeface="Arial"/>
              <a:cs typeface="Arial" pitchFamily="34" charset="0"/>
            </a:endParaRPr>
          </a:p>
        </p:txBody>
      </p:sp>
      <p:sp>
        <p:nvSpPr>
          <p:cNvPr id="32" name="Text Box 9"/>
          <p:cNvSpPr txBox="1">
            <a:spLocks noChangeArrowheads="1"/>
          </p:cNvSpPr>
          <p:nvPr/>
        </p:nvSpPr>
        <p:spPr bwMode="auto">
          <a:xfrm>
            <a:off x="4479253" y="2015473"/>
            <a:ext cx="1865376"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High Oil and Gas Resource</a:t>
            </a:r>
            <a:endParaRPr lang="en-US" sz="1400" b="1" dirty="0">
              <a:solidFill>
                <a:srgbClr val="000000"/>
              </a:solidFill>
              <a:latin typeface="Arial"/>
              <a:cs typeface="Arial" pitchFamily="34" charset="0"/>
            </a:endParaRPr>
          </a:p>
        </p:txBody>
      </p:sp>
      <p:sp>
        <p:nvSpPr>
          <p:cNvPr id="33" name="Text Box 9"/>
          <p:cNvSpPr txBox="1">
            <a:spLocks noChangeArrowheads="1"/>
          </p:cNvSpPr>
          <p:nvPr/>
        </p:nvSpPr>
        <p:spPr bwMode="auto">
          <a:xfrm>
            <a:off x="6344629" y="2027439"/>
            <a:ext cx="2398970" cy="313872"/>
          </a:xfrm>
          <a:prstGeom prst="rect">
            <a:avLst/>
          </a:prstGeom>
          <a:noFill/>
          <a:ln w="9525" algn="ctr">
            <a:noFill/>
            <a:miter lim="800000"/>
            <a:headEnd/>
            <a:tailEnd/>
          </a:ln>
        </p:spPr>
        <p:txBody>
          <a:bodyPr/>
          <a:lstStyle/>
          <a:p>
            <a:pPr algn="ctr" fontAlgn="auto">
              <a:spcBef>
                <a:spcPts val="0"/>
              </a:spcBef>
              <a:spcAft>
                <a:spcPts val="0"/>
              </a:spcAft>
            </a:pPr>
            <a:r>
              <a:rPr lang="en-US" sz="1400" b="1" dirty="0" smtClean="0">
                <a:solidFill>
                  <a:srgbClr val="000000"/>
                </a:solidFill>
                <a:latin typeface="Arial"/>
                <a:cs typeface="Arial" pitchFamily="34" charset="0"/>
              </a:rPr>
              <a:t>Low Oil Price</a:t>
            </a:r>
            <a:endParaRPr lang="en-US" sz="1400" b="1" dirty="0">
              <a:solidFill>
                <a:srgbClr val="000000"/>
              </a:solidFill>
              <a:latin typeface="Arial"/>
              <a:cs typeface="Arial" pitchFamily="34" charset="0"/>
            </a:endParaRPr>
          </a:p>
        </p:txBody>
      </p:sp>
      <p:sp>
        <p:nvSpPr>
          <p:cNvPr id="3" name="Footer Placeholder 2"/>
          <p:cNvSpPr>
            <a:spLocks noGrp="1"/>
          </p:cNvSpPr>
          <p:nvPr>
            <p:ph type="ftr" sz="quarter" idx="3"/>
          </p:nvPr>
        </p:nvSpPr>
        <p:spPr>
          <a:xfrm>
            <a:off x="667511" y="6391656"/>
            <a:ext cx="3811742"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1261032504"/>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Text Placeholder 41"/>
          <p:cNvSpPr>
            <a:spLocks noGrp="1"/>
          </p:cNvSpPr>
          <p:nvPr>
            <p:ph type="body" sz="quarter" idx="13"/>
          </p:nvPr>
        </p:nvSpPr>
        <p:spPr>
          <a:xfrm>
            <a:off x="684330" y="868246"/>
            <a:ext cx="5837560" cy="548640"/>
          </a:xfrm>
        </p:spPr>
        <p:txBody>
          <a:bodyPr/>
          <a:lstStyle/>
          <a:p>
            <a:pPr eaLnBrk="0" hangingPunct="0"/>
            <a:r>
              <a:rPr lang="en-US" dirty="0" smtClean="0">
                <a:solidFill>
                  <a:schemeClr val="tx1"/>
                </a:solidFill>
              </a:rPr>
              <a:t>U.S. natural gas imports and </a:t>
            </a:r>
            <a:r>
              <a:rPr lang="en-US" dirty="0" smtClean="0"/>
              <a:t>exports</a:t>
            </a:r>
            <a:endParaRPr lang="en-US" dirty="0" smtClean="0">
              <a:solidFill>
                <a:schemeClr val="tx1"/>
              </a:solidFill>
            </a:endParaRPr>
          </a:p>
          <a:p>
            <a:pPr eaLnBrk="0" hangingPunct="0"/>
            <a:r>
              <a:rPr lang="en-US" dirty="0" smtClean="0">
                <a:solidFill>
                  <a:schemeClr val="tx1"/>
                </a:solidFill>
              </a:rPr>
              <a:t>trillion cubic feet</a:t>
            </a:r>
            <a:endParaRPr lang="en-GB" dirty="0" smtClean="0">
              <a:solidFill>
                <a:schemeClr val="tx1"/>
              </a:solidFill>
            </a:endParaRPr>
          </a:p>
        </p:txBody>
      </p:sp>
      <p:graphicFrame>
        <p:nvGraphicFramePr>
          <p:cNvPr id="23" name="Object 2"/>
          <p:cNvGraphicFramePr>
            <a:graphicFrameLocks noGrp="1"/>
          </p:cNvGraphicFramePr>
          <p:nvPr>
            <p:ph type="chart" sz="quarter" idx="12"/>
            <p:extLst>
              <p:ext uri="{D42A27DB-BD31-4B8C-83A1-F6EECF244321}">
                <p14:modId xmlns:p14="http://schemas.microsoft.com/office/powerpoint/2010/main" val="2225726684"/>
              </p:ext>
            </p:extLst>
          </p:nvPr>
        </p:nvGraphicFramePr>
        <p:xfrm>
          <a:off x="640080" y="1527048"/>
          <a:ext cx="7947025" cy="4379976"/>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15"/>
          <p:cNvSpPr txBox="1">
            <a:spLocks noChangeArrowheads="1"/>
          </p:cNvSpPr>
          <p:nvPr/>
        </p:nvSpPr>
        <p:spPr bwMode="auto">
          <a:xfrm>
            <a:off x="310305" y="5087672"/>
            <a:ext cx="2516187"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3953"/>
                </a:solidFill>
                <a:latin typeface="Arial"/>
                <a:cs typeface="Arial" pitchFamily="34" charset="0"/>
              </a:rPr>
              <a:t>LNG imports</a:t>
            </a:r>
            <a:endParaRPr lang="en-US" sz="1400" dirty="0">
              <a:solidFill>
                <a:srgbClr val="003953"/>
              </a:solidFill>
              <a:latin typeface="Arial"/>
              <a:cs typeface="Arial" pitchFamily="34" charset="0"/>
            </a:endParaRPr>
          </a:p>
        </p:txBody>
      </p:sp>
      <p:cxnSp>
        <p:nvCxnSpPr>
          <p:cNvPr id="15" name="Straight Arrow Connector 14"/>
          <p:cNvCxnSpPr/>
          <p:nvPr/>
        </p:nvCxnSpPr>
        <p:spPr bwMode="auto">
          <a:xfrm flipV="1">
            <a:off x="1536192" y="4329356"/>
            <a:ext cx="113620" cy="803126"/>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14" name="Text Placeholder 7"/>
          <p:cNvSpPr>
            <a:spLocks noGrp="1"/>
          </p:cNvSpPr>
          <p:nvPr>
            <p:ph type="body" sz="quarter" idx="15"/>
          </p:nvPr>
        </p:nvSpPr>
        <p:spPr>
          <a:xfrm>
            <a:off x="640080" y="5904106"/>
            <a:ext cx="7946136" cy="246888"/>
          </a:xfrm>
        </p:spPr>
        <p:txBody>
          <a:bodyPr/>
          <a:lstStyle/>
          <a:p>
            <a:r>
              <a:rPr lang="en-US" dirty="0" smtClean="0"/>
              <a:t>Source:  EIA, Annual Energy Outlook 2015</a:t>
            </a:r>
          </a:p>
        </p:txBody>
      </p:sp>
      <p:sp>
        <p:nvSpPr>
          <p:cNvPr id="2" name="Slide Number Placeholder 1"/>
          <p:cNvSpPr>
            <a:spLocks noGrp="1"/>
          </p:cNvSpPr>
          <p:nvPr>
            <p:ph type="sldNum" sz="quarter" idx="11"/>
          </p:nvPr>
        </p:nvSpPr>
        <p:spPr/>
        <p:txBody>
          <a:bodyPr/>
          <a:lstStyle/>
          <a:p>
            <a:fld id="{2D80C5C9-96E0-47EC-B500-37C5FE284639}" type="slidenum">
              <a:rPr lang="en-US" smtClean="0">
                <a:solidFill>
                  <a:srgbClr val="000000"/>
                </a:solidFill>
              </a:rPr>
              <a:pPr/>
              <a:t>22</a:t>
            </a:fld>
            <a:endParaRPr lang="en-US" dirty="0">
              <a:solidFill>
                <a:srgbClr val="000000"/>
              </a:solidFill>
            </a:endParaRPr>
          </a:p>
        </p:txBody>
      </p:sp>
      <p:sp>
        <p:nvSpPr>
          <p:cNvPr id="30" name="Text Placeholder 41"/>
          <p:cNvSpPr>
            <a:spLocks noGrp="1"/>
          </p:cNvSpPr>
          <p:nvPr>
            <p:ph type="body" sz="quarter" idx="13"/>
          </p:nvPr>
        </p:nvSpPr>
        <p:spPr>
          <a:xfrm>
            <a:off x="5679140" y="874342"/>
            <a:ext cx="2867452" cy="548640"/>
          </a:xfrm>
        </p:spPr>
        <p:txBody>
          <a:bodyPr/>
          <a:lstStyle/>
          <a:p>
            <a:pPr algn="r" eaLnBrk="0" hangingPunct="0"/>
            <a:endParaRPr lang="en-US" dirty="0" smtClean="0">
              <a:solidFill>
                <a:schemeClr val="tx1"/>
              </a:solidFill>
            </a:endParaRPr>
          </a:p>
          <a:p>
            <a:pPr algn="r" eaLnBrk="0" hangingPunct="0"/>
            <a:endParaRPr lang="en-US" dirty="0" smtClean="0">
              <a:solidFill>
                <a:schemeClr val="tx1"/>
              </a:solidFill>
            </a:endParaRPr>
          </a:p>
          <a:p>
            <a:pPr algn="r" eaLnBrk="0" hangingPunct="0"/>
            <a:r>
              <a:rPr lang="en-US" dirty="0" smtClean="0">
                <a:solidFill>
                  <a:schemeClr val="tx1"/>
                </a:solidFill>
              </a:rPr>
              <a:t>billion cubic feet per day</a:t>
            </a:r>
            <a:endParaRPr lang="en-GB" dirty="0" smtClean="0">
              <a:solidFill>
                <a:schemeClr val="tx1"/>
              </a:solidFill>
            </a:endParaRPr>
          </a:p>
        </p:txBody>
      </p:sp>
      <p:sp>
        <p:nvSpPr>
          <p:cNvPr id="4" name="Title 3"/>
          <p:cNvSpPr>
            <a:spLocks noGrp="1"/>
          </p:cNvSpPr>
          <p:nvPr>
            <p:ph type="title"/>
          </p:nvPr>
        </p:nvSpPr>
        <p:spPr>
          <a:xfrm>
            <a:off x="590549" y="92201"/>
            <a:ext cx="8279131" cy="765049"/>
          </a:xfrm>
        </p:spPr>
        <p:txBody>
          <a:bodyPr/>
          <a:lstStyle/>
          <a:p>
            <a:r>
              <a:rPr lang="en-US" sz="2200" dirty="0" smtClean="0"/>
              <a:t>Projected U.S. </a:t>
            </a:r>
            <a:r>
              <a:rPr lang="en-US" sz="2200" dirty="0"/>
              <a:t>natural gas </a:t>
            </a:r>
            <a:r>
              <a:rPr lang="en-US" sz="2200" dirty="0" smtClean="0"/>
              <a:t>exports reflect the spread between domestic natural gas prices and world energy prices</a:t>
            </a:r>
            <a:endParaRPr lang="en-US" sz="2200" dirty="0"/>
          </a:p>
        </p:txBody>
      </p:sp>
      <p:cxnSp>
        <p:nvCxnSpPr>
          <p:cNvPr id="39" name="Straight Connector 38"/>
          <p:cNvCxnSpPr/>
          <p:nvPr/>
        </p:nvCxnSpPr>
        <p:spPr bwMode="auto">
          <a:xfrm flipH="1" flipV="1">
            <a:off x="2095493" y="1708860"/>
            <a:ext cx="3334" cy="3801696"/>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40" name="Text Box 8"/>
          <p:cNvSpPr txBox="1">
            <a:spLocks noChangeArrowheads="1"/>
          </p:cNvSpPr>
          <p:nvPr/>
        </p:nvSpPr>
        <p:spPr bwMode="auto">
          <a:xfrm>
            <a:off x="2805198" y="1407665"/>
            <a:ext cx="4902740" cy="260824"/>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Projections</a:t>
            </a:r>
          </a:p>
        </p:txBody>
      </p:sp>
      <p:sp>
        <p:nvSpPr>
          <p:cNvPr id="41" name="Text Box 9"/>
          <p:cNvSpPr txBox="1">
            <a:spLocks noChangeArrowheads="1"/>
          </p:cNvSpPr>
          <p:nvPr/>
        </p:nvSpPr>
        <p:spPr bwMode="auto">
          <a:xfrm>
            <a:off x="455384" y="1407665"/>
            <a:ext cx="2120630" cy="270552"/>
          </a:xfrm>
          <a:prstGeom prst="rect">
            <a:avLst/>
          </a:prstGeom>
          <a:noFill/>
          <a:ln w="9525" algn="ctr">
            <a:noFill/>
            <a:miter lim="800000"/>
            <a:headEnd/>
            <a:tailEnd/>
          </a:ln>
        </p:spPr>
        <p:txBody>
          <a:bodyPr/>
          <a:lstStyle/>
          <a:p>
            <a:pPr algn="ctr" fontAlgn="auto">
              <a:spcBef>
                <a:spcPts val="0"/>
              </a:spcBef>
              <a:spcAft>
                <a:spcPts val="0"/>
              </a:spcAft>
            </a:pPr>
            <a:r>
              <a:rPr lang="en-US" sz="1400" dirty="0">
                <a:solidFill>
                  <a:srgbClr val="000000"/>
                </a:solidFill>
                <a:latin typeface="Arial"/>
                <a:cs typeface="Arial" pitchFamily="34" charset="0"/>
              </a:rPr>
              <a:t>History</a:t>
            </a:r>
          </a:p>
        </p:txBody>
      </p:sp>
      <p:sp>
        <p:nvSpPr>
          <p:cNvPr id="43" name="Text Box 4"/>
          <p:cNvSpPr txBox="1">
            <a:spLocks noChangeArrowheads="1"/>
          </p:cNvSpPr>
          <p:nvPr/>
        </p:nvSpPr>
        <p:spPr bwMode="auto">
          <a:xfrm>
            <a:off x="1646629" y="144368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21" name="Text Box 15"/>
          <p:cNvSpPr txBox="1">
            <a:spLocks noChangeArrowheads="1"/>
          </p:cNvSpPr>
          <p:nvPr/>
        </p:nvSpPr>
        <p:spPr bwMode="auto">
          <a:xfrm>
            <a:off x="8196512" y="4653412"/>
            <a:ext cx="60611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-10</a:t>
            </a:r>
            <a:endParaRPr lang="en-US" sz="1400" dirty="0">
              <a:solidFill>
                <a:srgbClr val="000000"/>
              </a:solidFill>
              <a:latin typeface="Arial"/>
              <a:cs typeface="Arial" pitchFamily="34" charset="0"/>
            </a:endParaRPr>
          </a:p>
        </p:txBody>
      </p:sp>
      <p:sp>
        <p:nvSpPr>
          <p:cNvPr id="24" name="Text Box 15"/>
          <p:cNvSpPr txBox="1">
            <a:spLocks noChangeArrowheads="1"/>
          </p:cNvSpPr>
          <p:nvPr/>
        </p:nvSpPr>
        <p:spPr bwMode="auto">
          <a:xfrm>
            <a:off x="8196512" y="4067500"/>
            <a:ext cx="425794"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0</a:t>
            </a:r>
            <a:endParaRPr lang="en-US" sz="1400" dirty="0">
              <a:solidFill>
                <a:srgbClr val="000000"/>
              </a:solidFill>
              <a:latin typeface="Arial"/>
              <a:cs typeface="Arial" pitchFamily="34" charset="0"/>
            </a:endParaRPr>
          </a:p>
        </p:txBody>
      </p:sp>
      <p:sp>
        <p:nvSpPr>
          <p:cNvPr id="26" name="Text Box 15"/>
          <p:cNvSpPr txBox="1">
            <a:spLocks noChangeArrowheads="1"/>
          </p:cNvSpPr>
          <p:nvPr/>
        </p:nvSpPr>
        <p:spPr bwMode="auto">
          <a:xfrm>
            <a:off x="8196512" y="3489725"/>
            <a:ext cx="520768"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10</a:t>
            </a:r>
            <a:endParaRPr lang="en-US" sz="1400" dirty="0">
              <a:solidFill>
                <a:srgbClr val="000000"/>
              </a:solidFill>
              <a:latin typeface="Arial"/>
              <a:cs typeface="Arial" pitchFamily="34" charset="0"/>
            </a:endParaRPr>
          </a:p>
        </p:txBody>
      </p:sp>
      <p:sp>
        <p:nvSpPr>
          <p:cNvPr id="28" name="Text Box 15"/>
          <p:cNvSpPr txBox="1">
            <a:spLocks noChangeArrowheads="1"/>
          </p:cNvSpPr>
          <p:nvPr/>
        </p:nvSpPr>
        <p:spPr bwMode="auto">
          <a:xfrm>
            <a:off x="8196512" y="2920088"/>
            <a:ext cx="60611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20</a:t>
            </a:r>
            <a:endParaRPr lang="en-US" sz="1400" dirty="0">
              <a:solidFill>
                <a:srgbClr val="000000"/>
              </a:solidFill>
              <a:latin typeface="Arial"/>
              <a:cs typeface="Arial" pitchFamily="34" charset="0"/>
            </a:endParaRPr>
          </a:p>
        </p:txBody>
      </p:sp>
      <p:cxnSp>
        <p:nvCxnSpPr>
          <p:cNvPr id="55" name="Straight Connector 54"/>
          <p:cNvCxnSpPr/>
          <p:nvPr/>
        </p:nvCxnSpPr>
        <p:spPr bwMode="auto">
          <a:xfrm flipH="1" flipV="1">
            <a:off x="4200723" y="1708844"/>
            <a:ext cx="3334" cy="3801696"/>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cxnSp>
        <p:nvCxnSpPr>
          <p:cNvPr id="56" name="Straight Connector 55"/>
          <p:cNvCxnSpPr/>
          <p:nvPr/>
        </p:nvCxnSpPr>
        <p:spPr bwMode="auto">
          <a:xfrm flipH="1" flipV="1">
            <a:off x="6305953" y="1708828"/>
            <a:ext cx="3334" cy="3801696"/>
          </a:xfrm>
          <a:prstGeom prst="line">
            <a:avLst/>
          </a:prstGeom>
          <a:solidFill>
            <a:srgbClr val="0096D7"/>
          </a:solidFill>
          <a:ln w="12700" cap="flat" cmpd="sng" algn="ctr">
            <a:solidFill>
              <a:srgbClr val="FFFFFF">
                <a:lumMod val="65000"/>
                <a:alpha val="65000"/>
              </a:srgbClr>
            </a:solidFill>
            <a:prstDash val="solid"/>
            <a:round/>
            <a:headEnd type="none" w="med" len="med"/>
            <a:tailEnd type="none" w="med" len="med"/>
          </a:ln>
          <a:effectLst/>
        </p:spPr>
      </p:cxnSp>
      <p:sp>
        <p:nvSpPr>
          <p:cNvPr id="65" name="Text Box 4"/>
          <p:cNvSpPr txBox="1">
            <a:spLocks noChangeArrowheads="1"/>
          </p:cNvSpPr>
          <p:nvPr/>
        </p:nvSpPr>
        <p:spPr bwMode="auto">
          <a:xfrm>
            <a:off x="3749749" y="144368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sp>
        <p:nvSpPr>
          <p:cNvPr id="66" name="Text Box 4"/>
          <p:cNvSpPr txBox="1">
            <a:spLocks noChangeArrowheads="1"/>
          </p:cNvSpPr>
          <p:nvPr/>
        </p:nvSpPr>
        <p:spPr bwMode="auto">
          <a:xfrm>
            <a:off x="5846773" y="1443681"/>
            <a:ext cx="914400" cy="308045"/>
          </a:xfrm>
          <a:prstGeom prst="rect">
            <a:avLst/>
          </a:prstGeom>
          <a:noFill/>
          <a:ln w="9525">
            <a:noFill/>
            <a:miter lim="800000"/>
            <a:headEnd/>
            <a:tailEnd/>
          </a:ln>
        </p:spPr>
        <p:txBody>
          <a:bodyPr lIns="0" tIns="45853" rIns="0" bIns="45853">
            <a:spAutoFit/>
          </a:bodyPr>
          <a:lstStyle/>
          <a:p>
            <a:pPr algn="ctr" eaLnBrk="0" fontAlgn="auto" hangingPunct="0">
              <a:spcBef>
                <a:spcPct val="50000"/>
              </a:spcBef>
              <a:spcAft>
                <a:spcPts val="0"/>
              </a:spcAft>
              <a:buFont typeface="Wingdings" pitchFamily="2" charset="2"/>
              <a:buNone/>
            </a:pPr>
            <a:r>
              <a:rPr lang="en-US" sz="1400" dirty="0" smtClean="0">
                <a:solidFill>
                  <a:srgbClr val="000000"/>
                </a:solidFill>
                <a:latin typeface="Arial"/>
                <a:cs typeface="Arial" pitchFamily="34" charset="0"/>
              </a:rPr>
              <a:t>2013</a:t>
            </a:r>
            <a:endParaRPr lang="en-GB" sz="1400" dirty="0">
              <a:solidFill>
                <a:srgbClr val="000000"/>
              </a:solidFill>
              <a:latin typeface="Arial"/>
              <a:cs typeface="Arial" pitchFamily="34" charset="0"/>
            </a:endParaRPr>
          </a:p>
        </p:txBody>
      </p:sp>
      <p:cxnSp>
        <p:nvCxnSpPr>
          <p:cNvPr id="67" name="Straight Arrow Connector 66"/>
          <p:cNvCxnSpPr/>
          <p:nvPr/>
        </p:nvCxnSpPr>
        <p:spPr bwMode="auto">
          <a:xfrm>
            <a:off x="3267456" y="2919756"/>
            <a:ext cx="333093" cy="1063899"/>
          </a:xfrm>
          <a:prstGeom prst="straightConnector1">
            <a:avLst/>
          </a:prstGeom>
          <a:solidFill>
            <a:schemeClr val="accent1"/>
          </a:solidFill>
          <a:ln w="25400" cap="flat" cmpd="sng" algn="ctr">
            <a:solidFill>
              <a:schemeClr val="tx1"/>
            </a:solidFill>
            <a:prstDash val="solid"/>
            <a:round/>
            <a:headEnd type="none" w="med" len="med"/>
            <a:tailEnd type="triangle" w="lg" len="lg"/>
          </a:ln>
          <a:effectLst/>
        </p:spPr>
      </p:cxnSp>
      <p:sp>
        <p:nvSpPr>
          <p:cNvPr id="70" name="Text Box 15"/>
          <p:cNvSpPr txBox="1">
            <a:spLocks noChangeArrowheads="1"/>
          </p:cNvSpPr>
          <p:nvPr/>
        </p:nvSpPr>
        <p:spPr bwMode="auto">
          <a:xfrm>
            <a:off x="8190416" y="2350380"/>
            <a:ext cx="60611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30</a:t>
            </a:r>
            <a:endParaRPr lang="en-US" sz="1400" dirty="0">
              <a:solidFill>
                <a:srgbClr val="000000"/>
              </a:solidFill>
              <a:latin typeface="Arial"/>
              <a:cs typeface="Arial" pitchFamily="34" charset="0"/>
            </a:endParaRPr>
          </a:p>
        </p:txBody>
      </p:sp>
      <p:sp>
        <p:nvSpPr>
          <p:cNvPr id="72" name="Text Box 15"/>
          <p:cNvSpPr txBox="1">
            <a:spLocks noChangeArrowheads="1"/>
          </p:cNvSpPr>
          <p:nvPr/>
        </p:nvSpPr>
        <p:spPr bwMode="auto">
          <a:xfrm>
            <a:off x="8190416" y="1764468"/>
            <a:ext cx="425794"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40</a:t>
            </a:r>
            <a:endParaRPr lang="en-US" sz="1400" dirty="0">
              <a:solidFill>
                <a:srgbClr val="000000"/>
              </a:solidFill>
              <a:latin typeface="Arial"/>
              <a:cs typeface="Arial" pitchFamily="34" charset="0"/>
            </a:endParaRPr>
          </a:p>
        </p:txBody>
      </p:sp>
      <p:sp>
        <p:nvSpPr>
          <p:cNvPr id="88" name="Text Box 15"/>
          <p:cNvSpPr txBox="1">
            <a:spLocks noChangeArrowheads="1"/>
          </p:cNvSpPr>
          <p:nvPr/>
        </p:nvSpPr>
        <p:spPr bwMode="auto">
          <a:xfrm>
            <a:off x="8202608" y="5228811"/>
            <a:ext cx="667072" cy="190183"/>
          </a:xfrm>
          <a:prstGeom prst="rect">
            <a:avLst/>
          </a:prstGeom>
          <a:noFill/>
          <a:ln w="9525" algn="ctr">
            <a:noFill/>
            <a:miter lim="800000"/>
            <a:headEnd/>
            <a:tailEnd/>
          </a:ln>
        </p:spPr>
        <p:txBody>
          <a:bodyPr rIns="0"/>
          <a:lstStyle/>
          <a:p>
            <a:pPr fontAlgn="auto">
              <a:spcBef>
                <a:spcPts val="0"/>
              </a:spcBef>
              <a:spcAft>
                <a:spcPts val="0"/>
              </a:spcAft>
            </a:pPr>
            <a:r>
              <a:rPr lang="en-US" sz="1400" dirty="0" smtClean="0">
                <a:solidFill>
                  <a:srgbClr val="000000"/>
                </a:solidFill>
                <a:latin typeface="Arial"/>
                <a:cs typeface="Arial" pitchFamily="34" charset="0"/>
              </a:rPr>
              <a:t>-20</a:t>
            </a:r>
            <a:endParaRPr lang="en-US" sz="1400" dirty="0">
              <a:solidFill>
                <a:srgbClr val="000000"/>
              </a:solidFill>
              <a:latin typeface="Arial"/>
              <a:cs typeface="Arial" pitchFamily="34" charset="0"/>
            </a:endParaRPr>
          </a:p>
        </p:txBody>
      </p:sp>
      <p:grpSp>
        <p:nvGrpSpPr>
          <p:cNvPr id="104" name="Group 103"/>
          <p:cNvGrpSpPr/>
          <p:nvPr/>
        </p:nvGrpSpPr>
        <p:grpSpPr>
          <a:xfrm>
            <a:off x="3933822" y="1692512"/>
            <a:ext cx="257765" cy="3884376"/>
            <a:chOff x="3933822" y="1692512"/>
            <a:chExt cx="257765" cy="3706161"/>
          </a:xfrm>
        </p:grpSpPr>
        <p:sp>
          <p:nvSpPr>
            <p:cNvPr id="93" name="Rectangle 92"/>
            <p:cNvSpPr/>
            <p:nvPr/>
          </p:nvSpPr>
          <p:spPr>
            <a:xfrm>
              <a:off x="4027148" y="1697182"/>
              <a:ext cx="164439" cy="3701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4" name="Rectangle 93"/>
            <p:cNvSpPr/>
            <p:nvPr/>
          </p:nvSpPr>
          <p:spPr>
            <a:xfrm>
              <a:off x="3933822" y="1692512"/>
              <a:ext cx="194548" cy="37014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grpSp>
        <p:nvGrpSpPr>
          <p:cNvPr id="3" name="Group 2"/>
          <p:cNvGrpSpPr/>
          <p:nvPr/>
        </p:nvGrpSpPr>
        <p:grpSpPr>
          <a:xfrm>
            <a:off x="6110290" y="1690047"/>
            <a:ext cx="187096" cy="3839427"/>
            <a:chOff x="6110290" y="1690047"/>
            <a:chExt cx="187096" cy="3839427"/>
          </a:xfrm>
        </p:grpSpPr>
        <p:sp>
          <p:nvSpPr>
            <p:cNvPr id="96" name="Rectangle 95"/>
            <p:cNvSpPr/>
            <p:nvPr/>
          </p:nvSpPr>
          <p:spPr>
            <a:xfrm>
              <a:off x="6174894" y="1690047"/>
              <a:ext cx="122492" cy="3832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sp>
          <p:nvSpPr>
            <p:cNvPr id="97" name="Rectangle 96"/>
            <p:cNvSpPr/>
            <p:nvPr/>
          </p:nvSpPr>
          <p:spPr>
            <a:xfrm>
              <a:off x="6110290" y="1697181"/>
              <a:ext cx="130885" cy="38322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srgbClr val="FFFFFF"/>
                </a:solidFill>
              </a:endParaRPr>
            </a:p>
          </p:txBody>
        </p:sp>
      </p:grpSp>
      <p:cxnSp>
        <p:nvCxnSpPr>
          <p:cNvPr id="98" name="Straight Arrow Connector 97"/>
          <p:cNvCxnSpPr/>
          <p:nvPr/>
        </p:nvCxnSpPr>
        <p:spPr bwMode="auto">
          <a:xfrm flipH="1">
            <a:off x="6106847" y="2154956"/>
            <a:ext cx="274705" cy="100837"/>
          </a:xfrm>
          <a:prstGeom prst="straightConnector1">
            <a:avLst/>
          </a:prstGeom>
          <a:solidFill>
            <a:schemeClr val="accent1"/>
          </a:solidFill>
          <a:ln w="25400" cap="flat" cmpd="sng" algn="ctr">
            <a:solidFill>
              <a:schemeClr val="accent2"/>
            </a:solidFill>
            <a:prstDash val="solid"/>
            <a:round/>
            <a:headEnd type="none" w="med" len="med"/>
            <a:tailEnd type="triangle" w="lg" len="lg"/>
          </a:ln>
          <a:effectLst/>
        </p:spPr>
      </p:cxnSp>
      <p:cxnSp>
        <p:nvCxnSpPr>
          <p:cNvPr id="99" name="Straight Arrow Connector 98"/>
          <p:cNvCxnSpPr>
            <a:endCxn id="97" idx="1"/>
          </p:cNvCxnSpPr>
          <p:nvPr/>
        </p:nvCxnSpPr>
        <p:spPr bwMode="auto">
          <a:xfrm flipH="1">
            <a:off x="6110290" y="3366849"/>
            <a:ext cx="334208" cy="246479"/>
          </a:xfrm>
          <a:prstGeom prst="straightConnector1">
            <a:avLst/>
          </a:prstGeom>
          <a:solidFill>
            <a:schemeClr val="accent1"/>
          </a:solidFill>
          <a:ln w="25400" cap="flat" cmpd="sng" algn="ctr">
            <a:solidFill>
              <a:schemeClr val="accent5"/>
            </a:solidFill>
            <a:prstDash val="solid"/>
            <a:round/>
            <a:headEnd type="none" w="med" len="med"/>
            <a:tailEnd type="triangle" w="lg" len="lg"/>
          </a:ln>
          <a:effectLst/>
        </p:spPr>
      </p:cxnSp>
      <p:sp>
        <p:nvSpPr>
          <p:cNvPr id="100" name="Text Box 9"/>
          <p:cNvSpPr txBox="1">
            <a:spLocks noChangeArrowheads="1"/>
          </p:cNvSpPr>
          <p:nvPr/>
        </p:nvSpPr>
        <p:spPr bwMode="auto">
          <a:xfrm>
            <a:off x="2271943" y="5051834"/>
            <a:ext cx="1625336"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Reference</a:t>
            </a:r>
            <a:endParaRPr lang="en-US" sz="1400" dirty="0">
              <a:solidFill>
                <a:srgbClr val="000000"/>
              </a:solidFill>
              <a:latin typeface="Arial"/>
              <a:cs typeface="Arial" pitchFamily="34" charset="0"/>
            </a:endParaRPr>
          </a:p>
        </p:txBody>
      </p:sp>
      <p:sp>
        <p:nvSpPr>
          <p:cNvPr id="101" name="Text Box 9"/>
          <p:cNvSpPr txBox="1">
            <a:spLocks noChangeArrowheads="1"/>
          </p:cNvSpPr>
          <p:nvPr/>
        </p:nvSpPr>
        <p:spPr bwMode="auto">
          <a:xfrm>
            <a:off x="6493265" y="5051834"/>
            <a:ext cx="1628542"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Low Oil Price</a:t>
            </a:r>
            <a:endParaRPr lang="en-US" sz="1400" dirty="0">
              <a:solidFill>
                <a:srgbClr val="000000"/>
              </a:solidFill>
              <a:latin typeface="Arial"/>
              <a:cs typeface="Arial" pitchFamily="34" charset="0"/>
            </a:endParaRPr>
          </a:p>
        </p:txBody>
      </p:sp>
      <p:sp>
        <p:nvSpPr>
          <p:cNvPr id="102" name="Text Box 9"/>
          <p:cNvSpPr txBox="1">
            <a:spLocks noChangeArrowheads="1"/>
          </p:cNvSpPr>
          <p:nvPr/>
        </p:nvSpPr>
        <p:spPr bwMode="auto">
          <a:xfrm>
            <a:off x="4296373" y="4954298"/>
            <a:ext cx="1865376" cy="313872"/>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High Oil and Gas Resource</a:t>
            </a:r>
            <a:endParaRPr lang="en-US" sz="1400" dirty="0">
              <a:solidFill>
                <a:srgbClr val="000000"/>
              </a:solidFill>
              <a:latin typeface="Arial"/>
              <a:cs typeface="Arial" pitchFamily="34" charset="0"/>
            </a:endParaRPr>
          </a:p>
        </p:txBody>
      </p:sp>
      <p:sp>
        <p:nvSpPr>
          <p:cNvPr id="54" name="Text Box 15"/>
          <p:cNvSpPr txBox="1">
            <a:spLocks noChangeArrowheads="1"/>
          </p:cNvSpPr>
          <p:nvPr/>
        </p:nvSpPr>
        <p:spPr bwMode="auto">
          <a:xfrm>
            <a:off x="6444498" y="3049695"/>
            <a:ext cx="1635770" cy="516880"/>
          </a:xfrm>
          <a:prstGeom prst="rect">
            <a:avLst/>
          </a:prstGeom>
          <a:noFill/>
          <a:ln w="9525" algn="ctr">
            <a:noFill/>
            <a:miter lim="800000"/>
            <a:headEnd/>
            <a:tailEnd/>
          </a:ln>
        </p:spPr>
        <p:txBody>
          <a:bodyPr/>
          <a:lstStyle/>
          <a:p>
            <a:pPr fontAlgn="auto">
              <a:spcBef>
                <a:spcPts val="0"/>
              </a:spcBef>
              <a:spcAft>
                <a:spcPts val="0"/>
              </a:spcAft>
            </a:pPr>
            <a:r>
              <a:rPr lang="en-US" sz="1400" dirty="0" smtClean="0">
                <a:solidFill>
                  <a:srgbClr val="A33340"/>
                </a:solidFill>
                <a:latin typeface="Arial"/>
                <a:cs typeface="Arial" pitchFamily="34" charset="0"/>
              </a:rPr>
              <a:t>Pipeline exports to Mexico</a:t>
            </a:r>
            <a:endParaRPr lang="en-US" sz="1400" dirty="0">
              <a:solidFill>
                <a:srgbClr val="A33340"/>
              </a:solidFill>
              <a:latin typeface="Arial"/>
              <a:cs typeface="Arial" pitchFamily="34" charset="0"/>
            </a:endParaRPr>
          </a:p>
        </p:txBody>
      </p:sp>
      <p:sp>
        <p:nvSpPr>
          <p:cNvPr id="20" name="Text Box 14"/>
          <p:cNvSpPr txBox="1">
            <a:spLocks noChangeArrowheads="1"/>
          </p:cNvSpPr>
          <p:nvPr/>
        </p:nvSpPr>
        <p:spPr bwMode="auto">
          <a:xfrm>
            <a:off x="6341602" y="1890211"/>
            <a:ext cx="1617065" cy="552099"/>
          </a:xfrm>
          <a:prstGeom prst="rect">
            <a:avLst/>
          </a:prstGeom>
          <a:noFill/>
          <a:ln w="9525" algn="ctr">
            <a:noFill/>
            <a:miter lim="800000"/>
            <a:headEnd/>
            <a:tailEnd/>
          </a:ln>
        </p:spPr>
        <p:txBody>
          <a:bodyPr/>
          <a:lstStyle/>
          <a:p>
            <a:pPr fontAlgn="auto">
              <a:spcBef>
                <a:spcPts val="0"/>
              </a:spcBef>
              <a:spcAft>
                <a:spcPts val="0"/>
              </a:spcAft>
            </a:pPr>
            <a:r>
              <a:rPr lang="en-US" sz="1400" dirty="0" smtClean="0">
                <a:solidFill>
                  <a:srgbClr val="BD732A"/>
                </a:solidFill>
                <a:latin typeface="Arial"/>
                <a:cs typeface="Arial" pitchFamily="34" charset="0"/>
              </a:rPr>
              <a:t>Lower 48 states LNG exports</a:t>
            </a:r>
            <a:endParaRPr lang="en-US" sz="1400" dirty="0">
              <a:solidFill>
                <a:srgbClr val="BD732A"/>
              </a:solidFill>
              <a:latin typeface="Arial"/>
              <a:cs typeface="Arial" pitchFamily="34" charset="0"/>
            </a:endParaRPr>
          </a:p>
        </p:txBody>
      </p:sp>
      <p:sp>
        <p:nvSpPr>
          <p:cNvPr id="73" name="Text Box 15"/>
          <p:cNvSpPr txBox="1">
            <a:spLocks noChangeArrowheads="1"/>
          </p:cNvSpPr>
          <p:nvPr/>
        </p:nvSpPr>
        <p:spPr bwMode="auto">
          <a:xfrm>
            <a:off x="1851994" y="4633404"/>
            <a:ext cx="2516187" cy="260127"/>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675005"/>
                </a:solidFill>
                <a:latin typeface="Arial"/>
                <a:cs typeface="Arial" pitchFamily="34" charset="0"/>
              </a:rPr>
              <a:t>Pipeline exports to Canada</a:t>
            </a:r>
            <a:endParaRPr lang="en-US" sz="1400" dirty="0">
              <a:solidFill>
                <a:srgbClr val="675005"/>
              </a:solidFill>
              <a:latin typeface="Arial"/>
              <a:cs typeface="Arial" pitchFamily="34" charset="0"/>
            </a:endParaRPr>
          </a:p>
        </p:txBody>
      </p:sp>
      <p:sp>
        <p:nvSpPr>
          <p:cNvPr id="12" name="Text Box 15"/>
          <p:cNvSpPr txBox="1">
            <a:spLocks noChangeArrowheads="1"/>
          </p:cNvSpPr>
          <p:nvPr/>
        </p:nvSpPr>
        <p:spPr bwMode="auto">
          <a:xfrm>
            <a:off x="4549409" y="4610560"/>
            <a:ext cx="2823947" cy="437335"/>
          </a:xfrm>
          <a:prstGeom prst="rect">
            <a:avLst/>
          </a:prstGeom>
          <a:noFill/>
          <a:ln w="9525" algn="ctr">
            <a:noFill/>
            <a:miter lim="800000"/>
            <a:headEnd/>
            <a:tailEnd/>
          </a:ln>
        </p:spPr>
        <p:txBody>
          <a:bodyPr/>
          <a:lstStyle/>
          <a:p>
            <a:pPr algn="r" fontAlgn="auto">
              <a:spcBef>
                <a:spcPts val="0"/>
              </a:spcBef>
              <a:spcAft>
                <a:spcPts val="0"/>
              </a:spcAft>
            </a:pPr>
            <a:r>
              <a:rPr lang="en-US" sz="1400" dirty="0" smtClean="0">
                <a:solidFill>
                  <a:srgbClr val="5D9732"/>
                </a:solidFill>
                <a:latin typeface="Arial"/>
                <a:cs typeface="Arial" pitchFamily="34" charset="0"/>
              </a:rPr>
              <a:t>Pipeline imports from Canada</a:t>
            </a:r>
            <a:endParaRPr lang="en-US" sz="1400" dirty="0">
              <a:solidFill>
                <a:srgbClr val="5D9732"/>
              </a:solidFill>
              <a:latin typeface="Arial"/>
              <a:cs typeface="Arial" pitchFamily="34" charset="0"/>
            </a:endParaRPr>
          </a:p>
        </p:txBody>
      </p:sp>
      <p:sp>
        <p:nvSpPr>
          <p:cNvPr id="53" name="Text Box 14"/>
          <p:cNvSpPr txBox="1">
            <a:spLocks noChangeArrowheads="1"/>
          </p:cNvSpPr>
          <p:nvPr/>
        </p:nvSpPr>
        <p:spPr bwMode="auto">
          <a:xfrm>
            <a:off x="1954307" y="2650064"/>
            <a:ext cx="2492969" cy="437335"/>
          </a:xfrm>
          <a:prstGeom prst="rect">
            <a:avLst/>
          </a:prstGeom>
          <a:noFill/>
          <a:ln w="9525" algn="ctr">
            <a:noFill/>
            <a:miter lim="800000"/>
            <a:headEnd/>
            <a:tailEnd/>
          </a:ln>
        </p:spPr>
        <p:txBody>
          <a:bodyPr/>
          <a:lstStyle/>
          <a:p>
            <a:pPr algn="ctr" fontAlgn="auto">
              <a:spcBef>
                <a:spcPts val="0"/>
              </a:spcBef>
              <a:spcAft>
                <a:spcPts val="0"/>
              </a:spcAft>
            </a:pPr>
            <a:r>
              <a:rPr lang="en-US" sz="1400" dirty="0" smtClean="0">
                <a:solidFill>
                  <a:srgbClr val="000000"/>
                </a:solidFill>
                <a:latin typeface="Arial"/>
                <a:cs typeface="Arial" pitchFamily="34" charset="0"/>
              </a:rPr>
              <a:t>Alaska LNG exports</a:t>
            </a:r>
            <a:endParaRPr lang="en-US" sz="1400" dirty="0">
              <a:solidFill>
                <a:srgbClr val="000000"/>
              </a:solidFill>
              <a:latin typeface="Arial"/>
              <a:cs typeface="Arial" pitchFamily="34" charset="0"/>
            </a:endParaRPr>
          </a:p>
        </p:txBody>
      </p:sp>
      <p:cxnSp>
        <p:nvCxnSpPr>
          <p:cNvPr id="106" name="Straight Arrow Connector 105"/>
          <p:cNvCxnSpPr/>
          <p:nvPr/>
        </p:nvCxnSpPr>
        <p:spPr bwMode="auto">
          <a:xfrm flipH="1" flipV="1">
            <a:off x="4726660" y="4510484"/>
            <a:ext cx="185250" cy="241871"/>
          </a:xfrm>
          <a:prstGeom prst="straightConnector1">
            <a:avLst/>
          </a:prstGeom>
          <a:solidFill>
            <a:schemeClr val="accent1"/>
          </a:solidFill>
          <a:ln w="25400" cap="flat" cmpd="sng" algn="ctr">
            <a:solidFill>
              <a:schemeClr val="accent3"/>
            </a:solidFill>
            <a:prstDash val="solid"/>
            <a:round/>
            <a:headEnd type="none" w="med" len="med"/>
            <a:tailEnd type="triangle" w="lg" len="lg"/>
          </a:ln>
          <a:effectLst/>
        </p:spPr>
      </p:cxnSp>
      <p:grpSp>
        <p:nvGrpSpPr>
          <p:cNvPr id="117" name="Group 116"/>
          <p:cNvGrpSpPr/>
          <p:nvPr/>
        </p:nvGrpSpPr>
        <p:grpSpPr>
          <a:xfrm>
            <a:off x="3971011" y="4187355"/>
            <a:ext cx="232921" cy="548166"/>
            <a:chOff x="3971011" y="4187355"/>
            <a:chExt cx="232921" cy="548166"/>
          </a:xfrm>
        </p:grpSpPr>
        <p:cxnSp>
          <p:nvCxnSpPr>
            <p:cNvPr id="108" name="Straight Arrow Connector 107"/>
            <p:cNvCxnSpPr/>
            <p:nvPr/>
          </p:nvCxnSpPr>
          <p:spPr bwMode="auto">
            <a:xfrm flipV="1">
              <a:off x="4027148" y="4187355"/>
              <a:ext cx="176784" cy="84048"/>
            </a:xfrm>
            <a:prstGeom prst="straightConnector1">
              <a:avLst/>
            </a:prstGeom>
            <a:solidFill>
              <a:schemeClr val="accent1"/>
            </a:solidFill>
            <a:ln w="25400" cap="flat" cmpd="sng" algn="ctr">
              <a:solidFill>
                <a:schemeClr val="accent6"/>
              </a:solidFill>
              <a:prstDash val="solid"/>
              <a:round/>
              <a:headEnd type="none" w="med" len="med"/>
              <a:tailEnd type="triangle" w="lg" len="lg"/>
            </a:ln>
            <a:effectLst/>
          </p:spPr>
        </p:cxnSp>
        <p:cxnSp>
          <p:nvCxnSpPr>
            <p:cNvPr id="112" name="Straight Arrow Connector 111"/>
            <p:cNvCxnSpPr/>
            <p:nvPr/>
          </p:nvCxnSpPr>
          <p:spPr bwMode="auto">
            <a:xfrm flipV="1">
              <a:off x="3971011" y="4266640"/>
              <a:ext cx="56810" cy="468881"/>
            </a:xfrm>
            <a:prstGeom prst="straightConnector1">
              <a:avLst/>
            </a:prstGeom>
            <a:solidFill>
              <a:schemeClr val="accent1"/>
            </a:solidFill>
            <a:ln w="25400" cap="flat" cmpd="sng" algn="ctr">
              <a:solidFill>
                <a:schemeClr val="accent6"/>
              </a:solidFill>
              <a:prstDash val="solid"/>
              <a:round/>
              <a:headEnd type="none" w="med" len="med"/>
              <a:tailEnd type="none" w="lg" len="lg"/>
            </a:ln>
            <a:effectLst/>
          </p:spPr>
        </p:cxnSp>
      </p:grpSp>
      <p:sp>
        <p:nvSpPr>
          <p:cNvPr id="5" name="Footer Placeholder 4"/>
          <p:cNvSpPr>
            <a:spLocks noGrp="1"/>
          </p:cNvSpPr>
          <p:nvPr>
            <p:ph type="ftr" sz="quarter" idx="3"/>
          </p:nvPr>
        </p:nvSpPr>
        <p:spPr>
          <a:xfrm>
            <a:off x="667512" y="6391656"/>
            <a:ext cx="3628861" cy="393192"/>
          </a:xfrm>
        </p:spPr>
        <p:txBody>
          <a:bodyPr/>
          <a:lstStyle/>
          <a:p>
            <a:r>
              <a:rPr lang="en-US"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260946415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 crude oil supply and disposition change, 2025 v. 2013</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23</a:t>
            </a:fld>
            <a:endParaRPr lang="en-US" dirty="0">
              <a:solidFill>
                <a:srgbClr val="000000"/>
              </a:solidFill>
            </a:endParaRPr>
          </a:p>
        </p:txBody>
      </p:sp>
      <p:sp>
        <p:nvSpPr>
          <p:cNvPr id="5" name="Text Placeholder 4"/>
          <p:cNvSpPr>
            <a:spLocks noGrp="1"/>
          </p:cNvSpPr>
          <p:nvPr>
            <p:ph type="body" sz="quarter" idx="13"/>
          </p:nvPr>
        </p:nvSpPr>
        <p:spPr/>
        <p:txBody>
          <a:bodyPr/>
          <a:lstStyle/>
          <a:p>
            <a:r>
              <a:rPr lang="en-US" dirty="0"/>
              <a:t>t</a:t>
            </a:r>
            <a:r>
              <a:rPr lang="en-US" dirty="0" smtClean="0"/>
              <a:t>housand barrels per day</a:t>
            </a:r>
            <a:endParaRPr lang="en-US" dirty="0"/>
          </a:p>
        </p:txBody>
      </p:sp>
      <p:sp>
        <p:nvSpPr>
          <p:cNvPr id="6" name="Text Placeholder 5"/>
          <p:cNvSpPr>
            <a:spLocks noGrp="1"/>
          </p:cNvSpPr>
          <p:nvPr>
            <p:ph type="body" sz="quarter" idx="14"/>
          </p:nvPr>
        </p:nvSpPr>
        <p:spPr/>
        <p:txBody>
          <a:bodyPr/>
          <a:lstStyle/>
          <a:p>
            <a:endParaRPr lang="en-US"/>
          </a:p>
        </p:txBody>
      </p:sp>
      <p:sp>
        <p:nvSpPr>
          <p:cNvPr id="7" name="Text Placeholder 6"/>
          <p:cNvSpPr>
            <a:spLocks noGrp="1"/>
          </p:cNvSpPr>
          <p:nvPr>
            <p:ph type="body" sz="quarter" idx="15"/>
          </p:nvPr>
        </p:nvSpPr>
        <p:spPr/>
        <p:txBody>
          <a:bodyPr/>
          <a:lstStyle/>
          <a:p>
            <a:r>
              <a:rPr lang="en-US" dirty="0">
                <a:solidFill>
                  <a:srgbClr val="333333"/>
                </a:solidFill>
                <a:ea typeface="Times New Roman" charset="0"/>
                <a:cs typeface="Times New Roman" charset="0"/>
              </a:rPr>
              <a:t>Source: U.S. Energy Information Administration, based on Turner, Mason and </a:t>
            </a:r>
            <a:r>
              <a:rPr lang="en-US" dirty="0" smtClean="0">
                <a:solidFill>
                  <a:srgbClr val="333333"/>
                </a:solidFill>
                <a:ea typeface="Times New Roman" charset="0"/>
                <a:cs typeface="Times New Roman" charset="0"/>
              </a:rPr>
              <a:t>Company</a:t>
            </a:r>
            <a:endParaRPr lang="en-US" dirty="0">
              <a:solidFill>
                <a:srgbClr val="333333"/>
              </a:solidFill>
              <a:ea typeface="Times New Roman" charset="0"/>
              <a:cs typeface="Times New Roman" charset="0"/>
            </a:endParaRPr>
          </a:p>
        </p:txBody>
      </p:sp>
      <p:sp>
        <p:nvSpPr>
          <p:cNvPr id="8" name="Footer Placeholder 7"/>
          <p:cNvSpPr>
            <a:spLocks noGrp="1"/>
          </p:cNvSpPr>
          <p:nvPr>
            <p:ph type="ftr" sz="quarter" idx="3"/>
          </p:nvPr>
        </p:nvSpPr>
        <p:spPr>
          <a:xfrm>
            <a:off x="667511" y="6391656"/>
            <a:ext cx="3997621" cy="393192"/>
          </a:xfrm>
        </p:spPr>
        <p:txBody>
          <a:bodyPr/>
          <a:lstStyle/>
          <a:p>
            <a:r>
              <a:rPr lang="en-US" dirty="0" smtClean="0">
                <a:solidFill>
                  <a:srgbClr val="FFFFFF"/>
                </a:solidFill>
              </a:rPr>
              <a:t>Lower oil prices and the energy outlook                                                  May 2015</a:t>
            </a:r>
            <a:endParaRPr lang="en-US" dirty="0">
              <a:solidFill>
                <a:srgbClr val="FFFFFF"/>
              </a:solidFill>
            </a:endParaRPr>
          </a:p>
        </p:txBody>
      </p:sp>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3628194405"/>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033275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sz="2400" dirty="0" smtClean="0"/>
              <a:t>EIA is publishing a series of reports on U.S. crude exports</a:t>
            </a:r>
            <a:endParaRPr lang="en-US" sz="2400"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24</a:t>
            </a:fld>
            <a:endParaRPr lang="en-US" dirty="0">
              <a:solidFill>
                <a:srgbClr val="000000"/>
              </a:solidFill>
            </a:endParaRPr>
          </a:p>
        </p:txBody>
      </p:sp>
      <p:sp>
        <p:nvSpPr>
          <p:cNvPr id="8" name="Footer Placeholder 7"/>
          <p:cNvSpPr>
            <a:spLocks noGrp="1"/>
          </p:cNvSpPr>
          <p:nvPr>
            <p:ph type="ftr" sz="quarter" idx="3"/>
          </p:nvPr>
        </p:nvSpPr>
        <p:spPr>
          <a:xfrm>
            <a:off x="667511" y="6391656"/>
            <a:ext cx="4243155" cy="393192"/>
          </a:xfrm>
        </p:spPr>
        <p:txBody>
          <a:bodyPr/>
          <a:lstStyle/>
          <a:p>
            <a:r>
              <a:rPr lang="en-US" dirty="0" smtClean="0">
                <a:solidFill>
                  <a:srgbClr val="FFFFFF"/>
                </a:solidFill>
              </a:rPr>
              <a:t>Lower oil prices and the energy outlook                                                  May 2015</a:t>
            </a:r>
            <a:endParaRPr lang="en-US" dirty="0">
              <a:solidFill>
                <a:srgbClr val="FFFFFF"/>
              </a:solidFill>
            </a:endParaRPr>
          </a:p>
        </p:txBody>
      </p:sp>
      <p:graphicFrame>
        <p:nvGraphicFramePr>
          <p:cNvPr id="14" name="Table 13"/>
          <p:cNvGraphicFramePr>
            <a:graphicFrameLocks noGrp="1"/>
          </p:cNvGraphicFramePr>
          <p:nvPr>
            <p:extLst>
              <p:ext uri="{D42A27DB-BD31-4B8C-83A1-F6EECF244321}">
                <p14:modId xmlns:p14="http://schemas.microsoft.com/office/powerpoint/2010/main" val="3629405841"/>
              </p:ext>
            </p:extLst>
          </p:nvPr>
        </p:nvGraphicFramePr>
        <p:xfrm>
          <a:off x="1265767" y="1549426"/>
          <a:ext cx="6612466" cy="4336733"/>
        </p:xfrm>
        <a:graphic>
          <a:graphicData uri="http://schemas.openxmlformats.org/drawingml/2006/table">
            <a:tbl>
              <a:tblPr firstRow="1" bandRow="1">
                <a:tableStyleId>{5C22544A-7EE6-4342-B048-85BDC9FD1C3A}</a:tableStyleId>
              </a:tblPr>
              <a:tblGrid>
                <a:gridCol w="4885266"/>
                <a:gridCol w="1727200"/>
              </a:tblGrid>
              <a:tr h="327970">
                <a:tc>
                  <a:txBody>
                    <a:bodyPr/>
                    <a:lstStyle/>
                    <a:p>
                      <a:pPr marL="0" marR="0">
                        <a:lnSpc>
                          <a:spcPct val="115000"/>
                        </a:lnSpc>
                        <a:spcBef>
                          <a:spcPts val="0"/>
                        </a:spcBef>
                        <a:spcAft>
                          <a:spcPts val="0"/>
                        </a:spcAft>
                      </a:pPr>
                      <a:r>
                        <a:rPr lang="en-US" sz="1400" kern="1200" dirty="0">
                          <a:effectLst/>
                        </a:rPr>
                        <a:t>Report</a:t>
                      </a:r>
                      <a:endParaRPr lang="en-US" sz="1100" dirty="0">
                        <a:effectLst/>
                        <a:latin typeface="Calibri"/>
                        <a:ea typeface="Times New Roman"/>
                        <a:cs typeface="Times New Roman"/>
                      </a:endParaRPr>
                    </a:p>
                  </a:txBody>
                  <a:tcPr/>
                </a:tc>
                <a:tc>
                  <a:txBody>
                    <a:bodyPr/>
                    <a:lstStyle/>
                    <a:p>
                      <a:pPr marL="0" marR="0">
                        <a:lnSpc>
                          <a:spcPct val="115000"/>
                        </a:lnSpc>
                        <a:spcBef>
                          <a:spcPts val="0"/>
                        </a:spcBef>
                        <a:spcAft>
                          <a:spcPts val="0"/>
                        </a:spcAft>
                      </a:pPr>
                      <a:r>
                        <a:rPr lang="en-US" sz="1400" kern="1200">
                          <a:effectLst/>
                        </a:rPr>
                        <a:t>Publish date</a:t>
                      </a:r>
                      <a:endParaRPr lang="en-US" sz="1100">
                        <a:effectLst/>
                        <a:latin typeface="Calibri"/>
                        <a:ea typeface="Times New Roman"/>
                        <a:cs typeface="Times New Roman"/>
                      </a:endParaRPr>
                    </a:p>
                  </a:txBody>
                  <a:tcPr/>
                </a:tc>
              </a:tr>
              <a:tr h="474765">
                <a:tc>
                  <a:txBody>
                    <a:bodyPr/>
                    <a:lstStyle/>
                    <a:p>
                      <a:pPr marL="0" marR="0">
                        <a:lnSpc>
                          <a:spcPct val="113000"/>
                        </a:lnSpc>
                        <a:spcBef>
                          <a:spcPts val="0"/>
                        </a:spcBef>
                        <a:spcAft>
                          <a:spcPts val="0"/>
                        </a:spcAft>
                      </a:pPr>
                      <a:r>
                        <a:rPr lang="en-US" sz="1400" kern="1200" dirty="0">
                          <a:effectLst/>
                        </a:rPr>
                        <a:t>U.S. crude oil production forecast—analysis of crude types</a:t>
                      </a:r>
                      <a:endParaRPr lang="en-US" sz="1400" dirty="0">
                        <a:effectLst/>
                      </a:endParaRPr>
                    </a:p>
                    <a:p>
                      <a:pPr marL="228600" marR="0">
                        <a:lnSpc>
                          <a:spcPct val="113000"/>
                        </a:lnSpc>
                        <a:spcBef>
                          <a:spcPts val="0"/>
                        </a:spcBef>
                        <a:spcAft>
                          <a:spcPts val="0"/>
                        </a:spcAft>
                      </a:pPr>
                      <a:r>
                        <a:rPr lang="en-US" sz="900" u="sng" dirty="0">
                          <a:effectLst/>
                          <a:hlinkClick r:id="rId2"/>
                        </a:rPr>
                        <a:t>www.eia.gov/analysis/petroleum/crudetypes/</a:t>
                      </a:r>
                      <a:endParaRPr lang="en-US" sz="1100" dirty="0">
                        <a:effectLst/>
                        <a:latin typeface="Calibri"/>
                        <a:ea typeface="Times New Roman"/>
                        <a:cs typeface="Times New Roman"/>
                      </a:endParaRPr>
                    </a:p>
                  </a:txBody>
                  <a:tcPr anchor="ctr"/>
                </a:tc>
                <a:tc>
                  <a:txBody>
                    <a:bodyPr/>
                    <a:lstStyle/>
                    <a:p>
                      <a:pPr marL="0" marR="0">
                        <a:lnSpc>
                          <a:spcPct val="115000"/>
                        </a:lnSpc>
                        <a:spcBef>
                          <a:spcPts val="0"/>
                        </a:spcBef>
                        <a:spcAft>
                          <a:spcPts val="0"/>
                        </a:spcAft>
                      </a:pPr>
                      <a:r>
                        <a:rPr lang="en-US" sz="1400" i="1" kern="1200" dirty="0">
                          <a:effectLst/>
                        </a:rPr>
                        <a:t>May 2014</a:t>
                      </a:r>
                      <a:endParaRPr lang="en-US" sz="1400" i="1" dirty="0">
                        <a:effectLst/>
                        <a:latin typeface="Calibri"/>
                        <a:ea typeface="Times New Roman"/>
                        <a:cs typeface="Times New Roman"/>
                      </a:endParaRPr>
                    </a:p>
                  </a:txBody>
                  <a:tcPr anchor="ctr"/>
                </a:tc>
              </a:tr>
              <a:tr h="481567">
                <a:tc>
                  <a:txBody>
                    <a:bodyPr/>
                    <a:lstStyle/>
                    <a:p>
                      <a:pPr marL="0" marR="0">
                        <a:lnSpc>
                          <a:spcPct val="115000"/>
                        </a:lnSpc>
                        <a:spcBef>
                          <a:spcPts val="0"/>
                        </a:spcBef>
                        <a:spcAft>
                          <a:spcPts val="0"/>
                        </a:spcAft>
                      </a:pPr>
                      <a:r>
                        <a:rPr lang="en-US" sz="1400" kern="1200" dirty="0">
                          <a:effectLst/>
                        </a:rPr>
                        <a:t>What drives U.S. gasoline prices</a:t>
                      </a:r>
                      <a:endParaRPr lang="en-US" sz="1400" dirty="0">
                        <a:effectLst/>
                      </a:endParaRPr>
                    </a:p>
                    <a:p>
                      <a:pPr marL="0" marR="0" indent="228600">
                        <a:lnSpc>
                          <a:spcPct val="115000"/>
                        </a:lnSpc>
                        <a:spcBef>
                          <a:spcPts val="0"/>
                        </a:spcBef>
                        <a:spcAft>
                          <a:spcPts val="0"/>
                        </a:spcAft>
                      </a:pPr>
                      <a:r>
                        <a:rPr lang="en-US" sz="900" u="sng" dirty="0">
                          <a:effectLst/>
                          <a:hlinkClick r:id="rId3"/>
                        </a:rPr>
                        <a:t>www.eia.gov/analysis/studies/gasoline/</a:t>
                      </a:r>
                      <a:endParaRPr lang="en-US" sz="1100" dirty="0">
                        <a:effectLst/>
                        <a:latin typeface="Calibri"/>
                        <a:ea typeface="Times New Roman"/>
                        <a:cs typeface="Times New Roman"/>
                      </a:endParaRPr>
                    </a:p>
                  </a:txBody>
                  <a:tcPr anchor="ctr"/>
                </a:tc>
                <a:tc>
                  <a:txBody>
                    <a:bodyPr/>
                    <a:lstStyle/>
                    <a:p>
                      <a:pPr marL="0" marR="0">
                        <a:lnSpc>
                          <a:spcPct val="115000"/>
                        </a:lnSpc>
                        <a:spcBef>
                          <a:spcPts val="0"/>
                        </a:spcBef>
                        <a:spcAft>
                          <a:spcPts val="0"/>
                        </a:spcAft>
                      </a:pPr>
                      <a:r>
                        <a:rPr lang="en-US" sz="1400" i="1" kern="1200" dirty="0">
                          <a:effectLst/>
                        </a:rPr>
                        <a:t>October 2014</a:t>
                      </a:r>
                      <a:endParaRPr lang="en-US" sz="1400" i="1" dirty="0">
                        <a:effectLst/>
                        <a:latin typeface="Calibri"/>
                        <a:ea typeface="Times New Roman"/>
                        <a:cs typeface="Times New Roman"/>
                      </a:endParaRPr>
                    </a:p>
                  </a:txBody>
                  <a:tcPr anchor="ctr"/>
                </a:tc>
              </a:tr>
              <a:tr h="493776">
                <a:tc>
                  <a:txBody>
                    <a:bodyPr/>
                    <a:lstStyle/>
                    <a:p>
                      <a:pPr marL="0" marR="0">
                        <a:lnSpc>
                          <a:spcPct val="115000"/>
                        </a:lnSpc>
                        <a:spcBef>
                          <a:spcPts val="0"/>
                        </a:spcBef>
                        <a:spcAft>
                          <a:spcPts val="0"/>
                        </a:spcAft>
                      </a:pPr>
                      <a:r>
                        <a:rPr lang="en-US" sz="1400" kern="1200" dirty="0" smtClean="0">
                          <a:effectLst/>
                        </a:rPr>
                        <a:t>U.S</a:t>
                      </a:r>
                      <a:r>
                        <a:rPr lang="en-US" sz="1400" kern="1200" baseline="0" dirty="0" smtClean="0">
                          <a:effectLst/>
                        </a:rPr>
                        <a:t> crude oil import tracking tool</a:t>
                      </a:r>
                      <a:endParaRPr lang="en-US" sz="1400" dirty="0" smtClean="0">
                        <a:effectLst/>
                      </a:endParaRPr>
                    </a:p>
                    <a:p>
                      <a:pPr marL="0" marR="0" indent="228600">
                        <a:lnSpc>
                          <a:spcPct val="115000"/>
                        </a:lnSpc>
                        <a:spcBef>
                          <a:spcPts val="0"/>
                        </a:spcBef>
                        <a:spcAft>
                          <a:spcPts val="0"/>
                        </a:spcAft>
                      </a:pPr>
                      <a:r>
                        <a:rPr lang="en-US" sz="900" u="sng" dirty="0" smtClean="0">
                          <a:effectLst/>
                          <a:hlinkClick r:id="rId4"/>
                        </a:rPr>
                        <a:t>www.eia.gov/beta/petroleum/imports/browser/</a:t>
                      </a:r>
                      <a:endParaRPr lang="en-US" sz="900" dirty="0" smtClean="0">
                        <a:effectLst/>
                        <a:latin typeface="Calibri"/>
                        <a:ea typeface="Times New Roman"/>
                        <a:cs typeface="Times New Roman"/>
                      </a:endParaRPr>
                    </a:p>
                  </a:txBody>
                  <a:tcPr anchor="ct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en-US" sz="1400" i="1" dirty="0" smtClean="0">
                          <a:effectLst/>
                          <a:latin typeface="+mn-lt"/>
                          <a:ea typeface="Times New Roman"/>
                          <a:cs typeface="Times New Roman"/>
                        </a:rPr>
                        <a:t>November 2014</a:t>
                      </a:r>
                    </a:p>
                  </a:txBody>
                  <a:tcPr anchor="ctr"/>
                </a:tc>
              </a:tr>
              <a:tr h="709551">
                <a:tc>
                  <a:txBody>
                    <a:bodyPr/>
                    <a:lstStyle/>
                    <a:p>
                      <a:pPr marL="0" marR="0">
                        <a:lnSpc>
                          <a:spcPct val="113000"/>
                        </a:lnSpc>
                        <a:spcBef>
                          <a:spcPts val="0"/>
                        </a:spcBef>
                        <a:spcAft>
                          <a:spcPts val="0"/>
                        </a:spcAft>
                      </a:pPr>
                      <a:r>
                        <a:rPr lang="en-US" sz="1400" kern="1200" dirty="0">
                          <a:effectLst/>
                        </a:rPr>
                        <a:t>Technical options for processing additional light tight oil volumes within the United States</a:t>
                      </a:r>
                      <a:endParaRPr lang="en-US" sz="1400" dirty="0">
                        <a:effectLst/>
                      </a:endParaRPr>
                    </a:p>
                    <a:p>
                      <a:pPr marL="0" marR="0" indent="228600">
                        <a:lnSpc>
                          <a:spcPct val="113000"/>
                        </a:lnSpc>
                        <a:spcBef>
                          <a:spcPts val="0"/>
                        </a:spcBef>
                        <a:spcAft>
                          <a:spcPts val="0"/>
                        </a:spcAft>
                      </a:pPr>
                      <a:r>
                        <a:rPr lang="en-US" sz="900" u="sng" dirty="0">
                          <a:effectLst/>
                          <a:hlinkClick r:id="rId5"/>
                        </a:rPr>
                        <a:t>www.eia.gov/analysis/studies/petroleum/lto/</a:t>
                      </a:r>
                      <a:endParaRPr lang="en-US" sz="1100" dirty="0">
                        <a:effectLst/>
                        <a:latin typeface="Calibri"/>
                        <a:ea typeface="Times New Roman"/>
                        <a:cs typeface="Times New Roman"/>
                      </a:endParaRPr>
                    </a:p>
                  </a:txBody>
                  <a:tcPr anchor="ctr"/>
                </a:tc>
                <a:tc>
                  <a:txBody>
                    <a:bodyPr/>
                    <a:lstStyle/>
                    <a:p>
                      <a:pPr marL="0" marR="0">
                        <a:lnSpc>
                          <a:spcPct val="115000"/>
                        </a:lnSpc>
                        <a:spcBef>
                          <a:spcPts val="0"/>
                        </a:spcBef>
                        <a:spcAft>
                          <a:spcPts val="0"/>
                        </a:spcAft>
                      </a:pPr>
                      <a:r>
                        <a:rPr lang="en-US" sz="1400" i="1" kern="1200" dirty="0">
                          <a:effectLst/>
                        </a:rPr>
                        <a:t>April 2015</a:t>
                      </a:r>
                      <a:endParaRPr lang="en-US" sz="1400" i="1" dirty="0">
                        <a:effectLst/>
                        <a:latin typeface="Calibri"/>
                        <a:ea typeface="Times New Roman"/>
                        <a:cs typeface="Times New Roman"/>
                      </a:endParaRPr>
                    </a:p>
                  </a:txBody>
                  <a:tcPr anchor="ctr"/>
                </a:tc>
              </a:tr>
              <a:tr h="720495">
                <a:tc>
                  <a:txBody>
                    <a:bodyPr/>
                    <a:lstStyle/>
                    <a:p>
                      <a:pPr marL="0" marR="0">
                        <a:lnSpc>
                          <a:spcPct val="115000"/>
                        </a:lnSpc>
                        <a:spcBef>
                          <a:spcPts val="0"/>
                        </a:spcBef>
                        <a:spcAft>
                          <a:spcPts val="0"/>
                        </a:spcAft>
                      </a:pPr>
                      <a:r>
                        <a:rPr lang="en-US" sz="1400" kern="1200" dirty="0" smtClean="0">
                          <a:effectLst/>
                        </a:rPr>
                        <a:t>Implications </a:t>
                      </a:r>
                      <a:r>
                        <a:rPr lang="en-US" sz="1400" kern="1200" dirty="0">
                          <a:effectLst/>
                        </a:rPr>
                        <a:t>of increasing light tight oil production for U.S. </a:t>
                      </a:r>
                      <a:r>
                        <a:rPr lang="en-US" sz="1400" kern="1200" dirty="0" smtClean="0">
                          <a:effectLst/>
                        </a:rPr>
                        <a:t>refining (Turner Mason)</a:t>
                      </a:r>
                      <a:endParaRPr lang="en-US" sz="1400" dirty="0">
                        <a:effectLst/>
                      </a:endParaRPr>
                    </a:p>
                    <a:p>
                      <a:pPr marL="0" marR="0" indent="228600">
                        <a:lnSpc>
                          <a:spcPct val="115000"/>
                        </a:lnSpc>
                        <a:spcBef>
                          <a:spcPts val="0"/>
                        </a:spcBef>
                        <a:spcAft>
                          <a:spcPts val="0"/>
                        </a:spcAft>
                      </a:pPr>
                      <a:r>
                        <a:rPr lang="en-US" sz="900" u="sng" kern="1200" dirty="0" smtClean="0">
                          <a:effectLst/>
                          <a:hlinkClick r:id="rId6"/>
                        </a:rPr>
                        <a:t>www.eia.gov/analysis/studies/petroleum/morelto</a:t>
                      </a:r>
                      <a:r>
                        <a:rPr lang="en-US" sz="900" u="sng" kern="1200" dirty="0">
                          <a:effectLst/>
                          <a:hlinkClick r:id="rId6"/>
                        </a:rPr>
                        <a:t>/</a:t>
                      </a:r>
                      <a:endParaRPr lang="en-US" sz="1100" dirty="0">
                        <a:effectLst/>
                        <a:latin typeface="Calibri"/>
                        <a:ea typeface="Times New Roman"/>
                        <a:cs typeface="Times New Roman"/>
                      </a:endParaRPr>
                    </a:p>
                  </a:txBody>
                  <a:tcPr anchor="ctr"/>
                </a:tc>
                <a:tc>
                  <a:txBody>
                    <a:bodyPr/>
                    <a:lstStyle/>
                    <a:p>
                      <a:pPr marL="0" marR="0">
                        <a:lnSpc>
                          <a:spcPct val="115000"/>
                        </a:lnSpc>
                        <a:spcBef>
                          <a:spcPts val="0"/>
                        </a:spcBef>
                        <a:spcAft>
                          <a:spcPts val="0"/>
                        </a:spcAft>
                      </a:pPr>
                      <a:r>
                        <a:rPr lang="en-US" sz="1400" i="1" kern="1200" dirty="0">
                          <a:effectLst/>
                        </a:rPr>
                        <a:t>April 2015</a:t>
                      </a:r>
                      <a:endParaRPr lang="en-US" sz="1400" i="1" dirty="0">
                        <a:effectLst/>
                        <a:latin typeface="Calibri"/>
                        <a:ea typeface="Times New Roman"/>
                        <a:cs typeface="Times New Roman"/>
                      </a:endParaRPr>
                    </a:p>
                  </a:txBody>
                  <a:tcPr anchor="ctr"/>
                </a:tc>
              </a:tr>
              <a:tr h="558612">
                <a:tc>
                  <a:txBody>
                    <a:bodyPr/>
                    <a:lstStyle/>
                    <a:p>
                      <a:pPr marL="0" marR="0">
                        <a:lnSpc>
                          <a:spcPct val="113000"/>
                        </a:lnSpc>
                        <a:spcBef>
                          <a:spcPts val="0"/>
                        </a:spcBef>
                        <a:spcAft>
                          <a:spcPts val="0"/>
                        </a:spcAft>
                      </a:pPr>
                      <a:r>
                        <a:rPr lang="en-US" sz="1400" kern="1200" dirty="0">
                          <a:effectLst/>
                        </a:rPr>
                        <a:t>U.S. crude oil production to 2025: Updated projection of crude </a:t>
                      </a:r>
                      <a:r>
                        <a:rPr lang="en-US" sz="1400" kern="1200" dirty="0" smtClean="0">
                          <a:effectLst/>
                        </a:rPr>
                        <a:t>types</a:t>
                      </a:r>
                    </a:p>
                    <a:p>
                      <a:pPr marL="0" marR="0" indent="228600">
                        <a:lnSpc>
                          <a:spcPct val="115000"/>
                        </a:lnSpc>
                        <a:spcBef>
                          <a:spcPts val="0"/>
                        </a:spcBef>
                        <a:spcAft>
                          <a:spcPts val="0"/>
                        </a:spcAft>
                      </a:pPr>
                      <a:r>
                        <a:rPr lang="en-US" sz="900" u="sng" kern="1200" dirty="0" smtClean="0">
                          <a:effectLst/>
                          <a:hlinkClick r:id="rId2"/>
                        </a:rPr>
                        <a:t>http://</a:t>
                      </a:r>
                      <a:r>
                        <a:rPr lang="en-US" sz="900" u="sng" kern="1200" smtClean="0">
                          <a:effectLst/>
                          <a:hlinkClick r:id="rId2"/>
                        </a:rPr>
                        <a:t>www.eia.gov/analysis/petroleum/crudetypes/</a:t>
                      </a:r>
                      <a:endParaRPr lang="en-US" sz="900" u="sng" kern="1200" dirty="0" smtClean="0">
                        <a:effectLst/>
                      </a:endParaRPr>
                    </a:p>
                  </a:txBody>
                  <a:tcPr anchor="ctr"/>
                </a:tc>
                <a:tc>
                  <a:txBody>
                    <a:bodyPr/>
                    <a:lstStyle/>
                    <a:p>
                      <a:pPr marL="0" marR="0">
                        <a:lnSpc>
                          <a:spcPct val="115000"/>
                        </a:lnSpc>
                        <a:spcBef>
                          <a:spcPts val="0"/>
                        </a:spcBef>
                        <a:spcAft>
                          <a:spcPts val="0"/>
                        </a:spcAft>
                      </a:pPr>
                      <a:r>
                        <a:rPr lang="en-US" sz="1400" kern="1200" dirty="0">
                          <a:effectLst/>
                        </a:rPr>
                        <a:t>May 2015</a:t>
                      </a:r>
                      <a:endParaRPr lang="en-US" sz="1400" dirty="0">
                        <a:effectLst/>
                        <a:latin typeface="Calibri"/>
                        <a:ea typeface="Times New Roman"/>
                        <a:cs typeface="Times New Roman"/>
                      </a:endParaRPr>
                    </a:p>
                  </a:txBody>
                  <a:tcPr anchor="ctr"/>
                </a:tc>
              </a:tr>
              <a:tr h="327970">
                <a:tc>
                  <a:txBody>
                    <a:bodyPr/>
                    <a:lstStyle/>
                    <a:p>
                      <a:pPr marL="0" marR="0">
                        <a:lnSpc>
                          <a:spcPct val="113000"/>
                        </a:lnSpc>
                        <a:spcBef>
                          <a:spcPts val="0"/>
                        </a:spcBef>
                        <a:spcAft>
                          <a:spcPts val="0"/>
                        </a:spcAft>
                      </a:pPr>
                      <a:r>
                        <a:rPr lang="en-US" sz="1400" kern="1200" dirty="0">
                          <a:effectLst/>
                        </a:rPr>
                        <a:t>Effects of relaxing U.S. crude export restrictions</a:t>
                      </a:r>
                      <a:endParaRPr lang="en-US" sz="1400" dirty="0">
                        <a:effectLst/>
                        <a:latin typeface="Calibri"/>
                        <a:ea typeface="Times New Roman"/>
                        <a:cs typeface="Times New Roman"/>
                      </a:endParaRPr>
                    </a:p>
                  </a:txBody>
                  <a:tcPr anchor="ctr"/>
                </a:tc>
                <a:tc>
                  <a:txBody>
                    <a:bodyPr/>
                    <a:lstStyle/>
                    <a:p>
                      <a:pPr marL="0" marR="0">
                        <a:lnSpc>
                          <a:spcPct val="115000"/>
                        </a:lnSpc>
                        <a:spcBef>
                          <a:spcPts val="0"/>
                        </a:spcBef>
                        <a:spcAft>
                          <a:spcPts val="0"/>
                        </a:spcAft>
                      </a:pPr>
                      <a:r>
                        <a:rPr lang="en-US" sz="1400" kern="1200" dirty="0">
                          <a:effectLst/>
                        </a:rPr>
                        <a:t>June 2015</a:t>
                      </a:r>
                      <a:endParaRPr lang="en-US" sz="1400" dirty="0">
                        <a:effectLst/>
                        <a:latin typeface="Calibri"/>
                        <a:ea typeface="Times New Roman"/>
                        <a:cs typeface="Times New Roman"/>
                      </a:endParaRPr>
                    </a:p>
                  </a:txBody>
                  <a:tcPr anchor="ctr"/>
                </a:tc>
              </a:tr>
            </a:tbl>
          </a:graphicData>
        </a:graphic>
      </p:graphicFrame>
    </p:spTree>
    <p:extLst>
      <p:ext uri="{BB962C8B-B14F-4D97-AF65-F5344CB8AC3E}">
        <p14:creationId xmlns:p14="http://schemas.microsoft.com/office/powerpoint/2010/main" val="1631259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z="2600" dirty="0" smtClean="0"/>
              <a:t>For more information</a:t>
            </a:r>
            <a:endParaRPr lang="en-US" sz="2600" dirty="0"/>
          </a:p>
        </p:txBody>
      </p:sp>
      <p:sp>
        <p:nvSpPr>
          <p:cNvPr id="3" name="Slide Number Placeholder 2"/>
          <p:cNvSpPr>
            <a:spLocks noGrp="1"/>
          </p:cNvSpPr>
          <p:nvPr>
            <p:ph type="sldNum" sz="quarter" idx="11"/>
          </p:nvPr>
        </p:nvSpPr>
        <p:spPr>
          <a:xfrm>
            <a:off x="8686984" y="6418112"/>
            <a:ext cx="384048" cy="365125"/>
          </a:xfrm>
        </p:spPr>
        <p:txBody>
          <a:bodyPr/>
          <a:lstStyle/>
          <a:p>
            <a:fld id="{2D80C5C9-96E0-47EC-B500-37C5FE284639}" type="slidenum">
              <a:rPr lang="en-US" smtClean="0"/>
              <a:pPr/>
              <a:t>25</a:t>
            </a:fld>
            <a:endParaRPr lang="en-US" dirty="0"/>
          </a:p>
        </p:txBody>
      </p:sp>
      <p:sp>
        <p:nvSpPr>
          <p:cNvPr id="11" name="Text Placeholder 10"/>
          <p:cNvSpPr>
            <a:spLocks noGrp="1"/>
          </p:cNvSpPr>
          <p:nvPr>
            <p:ph type="body" sz="quarter" idx="4294967295"/>
          </p:nvPr>
        </p:nvSpPr>
        <p:spPr>
          <a:xfrm>
            <a:off x="640080" y="1207558"/>
            <a:ext cx="8050212" cy="4837643"/>
          </a:xfrm>
          <a:prstGeom prst="rect">
            <a:avLst/>
          </a:prstGeom>
        </p:spPr>
        <p:txBody>
          <a:bodyPr/>
          <a:lstStyle/>
          <a:p>
            <a:pPr>
              <a:spcBef>
                <a:spcPts val="1600"/>
              </a:spcBef>
              <a:spcAft>
                <a:spcPts val="600"/>
              </a:spcAft>
              <a:buNone/>
            </a:pPr>
            <a:r>
              <a:rPr lang="en-US" sz="1800" dirty="0" smtClean="0"/>
              <a:t>U.S. Energy Information Administration home page | </a:t>
            </a:r>
            <a:r>
              <a:rPr lang="en-US" sz="1800" dirty="0" smtClean="0">
                <a:hlinkClick r:id="rId3"/>
              </a:rPr>
              <a:t>www.eia.gov</a:t>
            </a:r>
            <a:endParaRPr lang="en-US" sz="1800" dirty="0" smtClean="0"/>
          </a:p>
          <a:p>
            <a:pPr>
              <a:spcBef>
                <a:spcPts val="1600"/>
              </a:spcBef>
              <a:spcAft>
                <a:spcPts val="600"/>
              </a:spcAft>
              <a:buNone/>
            </a:pPr>
            <a:r>
              <a:rPr lang="en-US" sz="1800" dirty="0" smtClean="0"/>
              <a:t>Annual Energy Outlook | </a:t>
            </a:r>
            <a:r>
              <a:rPr lang="en-US" sz="1800" dirty="0" smtClean="0">
                <a:hlinkClick r:id="rId4"/>
              </a:rPr>
              <a:t>www.eia.gov/aeo</a:t>
            </a:r>
            <a:endParaRPr lang="en-US" sz="1800" dirty="0" smtClean="0"/>
          </a:p>
          <a:p>
            <a:pPr>
              <a:spcBef>
                <a:spcPts val="1600"/>
              </a:spcBef>
              <a:spcAft>
                <a:spcPts val="600"/>
              </a:spcAft>
              <a:buNone/>
            </a:pPr>
            <a:r>
              <a:rPr lang="en-US" sz="1800" dirty="0" smtClean="0"/>
              <a:t>Short-Term Energy Outlook | </a:t>
            </a:r>
            <a:r>
              <a:rPr lang="en-US" sz="1800" dirty="0" smtClean="0">
                <a:hlinkClick r:id="rId5"/>
              </a:rPr>
              <a:t>www.eia.gov/steo</a:t>
            </a:r>
            <a:endParaRPr lang="en-US" sz="1800" dirty="0" smtClean="0"/>
          </a:p>
          <a:p>
            <a:pPr>
              <a:spcBef>
                <a:spcPts val="1600"/>
              </a:spcBef>
              <a:spcAft>
                <a:spcPts val="600"/>
              </a:spcAft>
              <a:buNone/>
            </a:pPr>
            <a:r>
              <a:rPr lang="en-US" sz="1800" dirty="0" smtClean="0"/>
              <a:t>International Energy Outlook | </a:t>
            </a:r>
            <a:r>
              <a:rPr lang="en-US" sz="1800" dirty="0" smtClean="0">
                <a:hlinkClick r:id="rId6"/>
              </a:rPr>
              <a:t>www.eia.gov/ieo</a:t>
            </a:r>
            <a:endParaRPr lang="en-US" sz="1800" dirty="0" smtClean="0"/>
          </a:p>
          <a:p>
            <a:pPr>
              <a:spcBef>
                <a:spcPts val="1600"/>
              </a:spcBef>
              <a:spcAft>
                <a:spcPts val="600"/>
              </a:spcAft>
              <a:buNone/>
            </a:pPr>
            <a:r>
              <a:rPr lang="en-US" sz="1800" dirty="0" smtClean="0"/>
              <a:t>Monthly Energy Review | </a:t>
            </a:r>
            <a:r>
              <a:rPr lang="en-US" sz="1800" dirty="0" smtClean="0">
                <a:hlinkClick r:id="rId7"/>
              </a:rPr>
              <a:t>www.eia.gov/mer</a:t>
            </a:r>
            <a:endParaRPr lang="en-US" sz="1800" dirty="0" smtClean="0"/>
          </a:p>
          <a:p>
            <a:pPr>
              <a:spcBef>
                <a:spcPts val="1600"/>
              </a:spcBef>
              <a:spcAft>
                <a:spcPts val="600"/>
              </a:spcAft>
              <a:buNone/>
            </a:pPr>
            <a:r>
              <a:rPr lang="en-US" sz="1800" dirty="0" smtClean="0"/>
              <a:t>Today in Energy | </a:t>
            </a:r>
            <a:r>
              <a:rPr lang="en-US" sz="1800" dirty="0" smtClean="0">
                <a:hlinkClick r:id="rId8"/>
              </a:rPr>
              <a:t>www.eia.gov/todayinenergy</a:t>
            </a:r>
            <a:endParaRPr lang="en-US" sz="1800" dirty="0" smtClean="0"/>
          </a:p>
          <a:p>
            <a:pPr>
              <a:spcBef>
                <a:spcPts val="1600"/>
              </a:spcBef>
              <a:spcAft>
                <a:spcPts val="600"/>
              </a:spcAft>
              <a:buNone/>
            </a:pPr>
            <a:r>
              <a:rPr lang="en-US" sz="1800" dirty="0" smtClean="0"/>
              <a:t>State Energy Profiles | </a:t>
            </a:r>
            <a:r>
              <a:rPr lang="en-US" sz="1800" dirty="0" smtClean="0">
                <a:hlinkClick r:id="rId9"/>
              </a:rPr>
              <a:t>www.eia.gov/state</a:t>
            </a:r>
            <a:endParaRPr lang="en-US" sz="1800" dirty="0" smtClean="0"/>
          </a:p>
          <a:p>
            <a:pPr>
              <a:spcBef>
                <a:spcPts val="1600"/>
              </a:spcBef>
              <a:spcAft>
                <a:spcPts val="600"/>
              </a:spcAft>
              <a:buNone/>
            </a:pPr>
            <a:r>
              <a:rPr lang="en-US" sz="1800" dirty="0" smtClean="0"/>
              <a:t>Drilling Productivity Report | </a:t>
            </a:r>
            <a:r>
              <a:rPr lang="en-US" sz="1800" dirty="0" smtClean="0">
                <a:hlinkClick r:id="rId10"/>
              </a:rPr>
              <a:t>www.eia.gov/petroleum/drilling/</a:t>
            </a:r>
            <a:endParaRPr lang="en-US" sz="1800" dirty="0" smtClean="0"/>
          </a:p>
          <a:p>
            <a:pPr>
              <a:spcBef>
                <a:spcPts val="1600"/>
              </a:spcBef>
              <a:spcAft>
                <a:spcPts val="600"/>
              </a:spcAft>
              <a:buNone/>
            </a:pPr>
            <a:r>
              <a:rPr lang="en-US" sz="1800" dirty="0" smtClean="0"/>
              <a:t>International </a:t>
            </a:r>
            <a:r>
              <a:rPr lang="en-US" sz="1800" dirty="0"/>
              <a:t>Energy Portal | </a:t>
            </a:r>
            <a:r>
              <a:rPr lang="en-US" sz="1800" u="sng" dirty="0" smtClean="0">
                <a:solidFill>
                  <a:schemeClr val="tx2">
                    <a:lumMod val="75000"/>
                    <a:lumOff val="25000"/>
                  </a:schemeClr>
                </a:solidFill>
              </a:rPr>
              <a:t>www.eia.gov/beta/international</a:t>
            </a:r>
            <a:r>
              <a:rPr lang="en-US" sz="1800" u="sng" dirty="0">
                <a:solidFill>
                  <a:schemeClr val="tx2">
                    <a:lumMod val="75000"/>
                    <a:lumOff val="25000"/>
                  </a:schemeClr>
                </a:solidFill>
              </a:rPr>
              <a:t>/?src=home-b1</a:t>
            </a:r>
            <a:endParaRPr lang="en-US" sz="1800" u="sng" dirty="0" smtClean="0">
              <a:solidFill>
                <a:schemeClr val="tx2">
                  <a:lumMod val="75000"/>
                  <a:lumOff val="25000"/>
                </a:schemeClr>
              </a:solidFill>
            </a:endParaRPr>
          </a:p>
          <a:p>
            <a:pPr>
              <a:spcBef>
                <a:spcPts val="1600"/>
              </a:spcBef>
              <a:spcAft>
                <a:spcPts val="600"/>
              </a:spcAft>
              <a:buNone/>
            </a:pPr>
            <a:endParaRPr lang="en-US" sz="1800" dirty="0" smtClean="0"/>
          </a:p>
        </p:txBody>
      </p:sp>
      <p:sp>
        <p:nvSpPr>
          <p:cNvPr id="2" name="Footer Placeholder 1"/>
          <p:cNvSpPr>
            <a:spLocks noGrp="1"/>
          </p:cNvSpPr>
          <p:nvPr>
            <p:ph type="ftr" sz="quarter" idx="10"/>
          </p:nvPr>
        </p:nvSpPr>
        <p:spPr>
          <a:xfrm>
            <a:off x="666751" y="6391275"/>
            <a:ext cx="3752850" cy="393700"/>
          </a:xfrm>
        </p:spPr>
        <p:txBody>
          <a:bodyPr/>
          <a:lstStyle/>
          <a:p>
            <a:pPr>
              <a:defRPr/>
            </a:pPr>
            <a:r>
              <a:rPr lang="en-US" smtClean="0"/>
              <a:t>Lower oil prices and the energy outlook                                                  May 2015</a:t>
            </a:r>
            <a:endParaRPr lang="en-US" dirty="0"/>
          </a:p>
        </p:txBody>
      </p:sp>
    </p:spTree>
    <p:extLst>
      <p:ext uri="{BB962C8B-B14F-4D97-AF65-F5344CB8AC3E}">
        <p14:creationId xmlns:p14="http://schemas.microsoft.com/office/powerpoint/2010/main" val="21912183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3</a:t>
            </a:fld>
            <a:endParaRPr lang="en-US" dirty="0">
              <a:solidFill>
                <a:srgbClr val="000000"/>
              </a:solidFill>
            </a:endParaRPr>
          </a:p>
        </p:txBody>
      </p:sp>
      <p:pic>
        <p:nvPicPr>
          <p:cNvPr id="2051" name="Picture 3" descr="C:\Users\dp2\Desktop\Alaska, Adam\Home on Pond.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3133"/>
            <a:ext cx="9144000" cy="612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4429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4</a:t>
            </a:fld>
            <a:endParaRPr lang="en-US" dirty="0">
              <a:solidFill>
                <a:srgbClr val="000000"/>
              </a:solidFill>
            </a:endParaRPr>
          </a:p>
        </p:txBody>
      </p:sp>
      <p:pic>
        <p:nvPicPr>
          <p:cNvPr id="3074" name="Picture 2" descr="C:\Users\dp2\Desktop\Alaska, Adam\Siemins-R1-E047.jpg"/>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95229"/>
            <a:ext cx="9144000" cy="612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4429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5</a:t>
            </a:fld>
            <a:endParaRPr lang="en-US" dirty="0">
              <a:solidFill>
                <a:srgbClr val="000000"/>
              </a:solidFill>
            </a:endParaRPr>
          </a:p>
        </p:txBody>
      </p:sp>
      <p:pic>
        <p:nvPicPr>
          <p:cNvPr id="4098" name="Picture 2" descr="C:\Users\dp2\Desktop\Alaska, Adam\Kitchen.jpg"/>
          <p:cNvPicPr>
            <a:picLocks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4786"/>
            <a:ext cx="9144000" cy="61264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654429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Short-term considerations</a:t>
            </a:r>
            <a:endParaRPr lang="en-US" i="1"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6</a:t>
            </a:fld>
            <a:endParaRPr lang="en-US" dirty="0">
              <a:solidFill>
                <a:srgbClr val="000000"/>
              </a:solidFill>
            </a:endParaRPr>
          </a:p>
        </p:txBody>
      </p:sp>
      <p:sp>
        <p:nvSpPr>
          <p:cNvPr id="5" name="Footer Placeholder 4"/>
          <p:cNvSpPr>
            <a:spLocks noGrp="1"/>
          </p:cNvSpPr>
          <p:nvPr>
            <p:ph type="ftr" sz="quarter" idx="10"/>
          </p:nvPr>
        </p:nvSpPr>
        <p:spPr>
          <a:xfrm>
            <a:off x="666750" y="6391275"/>
            <a:ext cx="4286250" cy="393700"/>
          </a:xfrm>
        </p:spPr>
        <p:txBody>
          <a:bodyPr/>
          <a:lstStyle/>
          <a:p>
            <a:pPr>
              <a:defRPr/>
            </a:pPr>
            <a:r>
              <a:rPr lang="en-US" dirty="0" smtClean="0"/>
              <a:t>Lower oil prices and the energy outlook                                                  May 2015</a:t>
            </a:r>
            <a:endParaRPr lang="en-US" dirty="0"/>
          </a:p>
        </p:txBody>
      </p:sp>
    </p:spTree>
    <p:extLst>
      <p:ext uri="{BB962C8B-B14F-4D97-AF65-F5344CB8AC3E}">
        <p14:creationId xmlns:p14="http://schemas.microsoft.com/office/powerpoint/2010/main" val="913443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1"/>
            <a:ext cx="8328805" cy="1009291"/>
          </a:xfrm>
        </p:spPr>
        <p:txBody>
          <a:bodyPr/>
          <a:lstStyle/>
          <a:p>
            <a:r>
              <a:rPr lang="en-US" dirty="0"/>
              <a:t>For oil prices, the market-implied confidence band  is very wide</a:t>
            </a:r>
          </a:p>
        </p:txBody>
      </p:sp>
      <p:sp>
        <p:nvSpPr>
          <p:cNvPr id="4" name="Slide Number Placeholder 3"/>
          <p:cNvSpPr>
            <a:spLocks noGrp="1"/>
          </p:cNvSpPr>
          <p:nvPr>
            <p:ph type="sldNum" sz="quarter" idx="4294967295"/>
          </p:nvPr>
        </p:nvSpPr>
        <p:spPr>
          <a:xfrm>
            <a:off x="8686800" y="6419088"/>
            <a:ext cx="384048" cy="365125"/>
          </a:xfrm>
          <a:prstGeom prst="rect">
            <a:avLst/>
          </a:prstGeom>
        </p:spPr>
        <p:txBody>
          <a:bodyPr/>
          <a:lstStyle/>
          <a:p>
            <a:r>
              <a:rPr lang="en-US" dirty="0" smtClean="0">
                <a:solidFill>
                  <a:srgbClr val="000000"/>
                </a:solidFill>
              </a:rPr>
              <a:t> </a:t>
            </a:r>
            <a:fld id="{2D80C5C9-96E0-47EC-B500-37C5FE284639}" type="slidenum">
              <a:rPr lang="en-US" smtClean="0">
                <a:solidFill>
                  <a:srgbClr val="000000"/>
                </a:solidFill>
              </a:rPr>
              <a:pPr/>
              <a:t>7</a:t>
            </a:fld>
            <a:endParaRPr lang="en-US" dirty="0">
              <a:solidFill>
                <a:srgbClr val="000000"/>
              </a:solidFill>
            </a:endParaRPr>
          </a:p>
        </p:txBody>
      </p:sp>
      <p:sp>
        <p:nvSpPr>
          <p:cNvPr id="6" name="Text Placeholder 5"/>
          <p:cNvSpPr>
            <a:spLocks noGrp="1"/>
          </p:cNvSpPr>
          <p:nvPr>
            <p:ph type="body" sz="quarter" idx="13"/>
          </p:nvPr>
        </p:nvSpPr>
        <p:spPr>
          <a:xfrm>
            <a:off x="640080" y="999406"/>
            <a:ext cx="4005072" cy="548640"/>
          </a:xfrm>
        </p:spPr>
        <p:txBody>
          <a:bodyPr/>
          <a:lstStyle/>
          <a:p>
            <a:r>
              <a:rPr lang="en-US" dirty="0"/>
              <a:t>WTI </a:t>
            </a:r>
            <a:r>
              <a:rPr lang="en-US" dirty="0" smtClean="0"/>
              <a:t>price</a:t>
            </a:r>
          </a:p>
          <a:p>
            <a:r>
              <a:rPr lang="en-US" dirty="0" smtClean="0"/>
              <a:t>dollars </a:t>
            </a:r>
            <a:r>
              <a:rPr lang="en-US" dirty="0"/>
              <a:t>per </a:t>
            </a:r>
            <a:r>
              <a:rPr lang="en-US" dirty="0" smtClean="0"/>
              <a:t>barrel</a:t>
            </a:r>
            <a:endParaRPr lang="en-US" dirty="0"/>
          </a:p>
        </p:txBody>
      </p:sp>
      <p:sp>
        <p:nvSpPr>
          <p:cNvPr id="8" name="Text Placeholder 7"/>
          <p:cNvSpPr>
            <a:spLocks noGrp="1"/>
          </p:cNvSpPr>
          <p:nvPr>
            <p:ph type="body" sz="quarter" idx="15"/>
          </p:nvPr>
        </p:nvSpPr>
        <p:spPr/>
        <p:txBody>
          <a:bodyPr/>
          <a:lstStyle/>
          <a:p>
            <a:r>
              <a:rPr lang="en-US" dirty="0"/>
              <a:t>Source: EIA, Short-Term Energy Outlook, </a:t>
            </a:r>
            <a:r>
              <a:rPr lang="en-US" dirty="0" smtClean="0"/>
              <a:t>May 2015</a:t>
            </a:r>
            <a:endParaRPr lang="en-US" dirty="0"/>
          </a:p>
        </p:txBody>
      </p:sp>
      <p:graphicFrame>
        <p:nvGraphicFramePr>
          <p:cNvPr id="10" name="Content Placeholder 3"/>
          <p:cNvGraphicFramePr>
            <a:graphicFrameLocks noGrp="1"/>
          </p:cNvGraphicFramePr>
          <p:nvPr>
            <p:ph type="chart" sz="quarter" idx="12"/>
            <p:extLst>
              <p:ext uri="{D42A27DB-BD31-4B8C-83A1-F6EECF244321}">
                <p14:modId xmlns:p14="http://schemas.microsoft.com/office/powerpoint/2010/main" val="3938976470"/>
              </p:ext>
            </p:extLst>
          </p:nvPr>
        </p:nvGraphicFramePr>
        <p:xfrm>
          <a:off x="579475" y="1656871"/>
          <a:ext cx="8001000" cy="4205287"/>
        </p:xfrm>
        <a:graphic>
          <a:graphicData uri="http://schemas.openxmlformats.org/drawingml/2006/chart">
            <c:chart xmlns:c="http://schemas.openxmlformats.org/drawingml/2006/chart" xmlns:r="http://schemas.openxmlformats.org/officeDocument/2006/relationships" r:id="rId2"/>
          </a:graphicData>
        </a:graphic>
      </p:graphicFrame>
      <p:sp>
        <p:nvSpPr>
          <p:cNvPr id="3" name="Footer Placeholder 2"/>
          <p:cNvSpPr>
            <a:spLocks noGrp="1"/>
          </p:cNvSpPr>
          <p:nvPr>
            <p:ph type="ftr" sz="quarter" idx="4294967295"/>
          </p:nvPr>
        </p:nvSpPr>
        <p:spPr>
          <a:xfrm>
            <a:off x="666750" y="6391275"/>
            <a:ext cx="3473450" cy="393700"/>
          </a:xfrm>
          <a:prstGeom prst="rect">
            <a:avLst/>
          </a:prstGeom>
        </p:spPr>
        <p:txBody>
          <a:bodyPr/>
          <a:lstStyle/>
          <a:p>
            <a:pPr>
              <a:defRPr/>
            </a:pPr>
            <a:r>
              <a:rPr lang="en-US" dirty="0" smtClean="0">
                <a:solidFill>
                  <a:srgbClr val="FFFFFF"/>
                </a:solidFill>
              </a:rPr>
              <a:t>Lower oil prices and the energy outlook                                                  May 2015</a:t>
            </a:r>
            <a:endParaRPr lang="en-US" dirty="0">
              <a:solidFill>
                <a:srgbClr val="FFFFFF"/>
              </a:solidFill>
            </a:endParaRPr>
          </a:p>
        </p:txBody>
      </p:sp>
    </p:spTree>
    <p:extLst>
      <p:ext uri="{BB962C8B-B14F-4D97-AF65-F5344CB8AC3E}">
        <p14:creationId xmlns:p14="http://schemas.microsoft.com/office/powerpoint/2010/main" val="8086277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Production growth in top crude producing regions (Permian, Bakken, Niobrara, and Eagle Ford) reverses in early 2015</a:t>
            </a:r>
            <a:endParaRPr lang="en-US" dirty="0"/>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8</a:t>
            </a:fld>
            <a:endParaRPr lang="en-US" dirty="0">
              <a:solidFill>
                <a:srgbClr val="000000"/>
              </a:solidFill>
            </a:endParaRPr>
          </a:p>
        </p:txBody>
      </p:sp>
      <p:sp>
        <p:nvSpPr>
          <p:cNvPr id="5" name="Text Placeholder 4"/>
          <p:cNvSpPr>
            <a:spLocks noGrp="1"/>
          </p:cNvSpPr>
          <p:nvPr>
            <p:ph type="body" sz="quarter" idx="13"/>
          </p:nvPr>
        </p:nvSpPr>
        <p:spPr/>
        <p:txBody>
          <a:bodyPr/>
          <a:lstStyle/>
          <a:p>
            <a:r>
              <a:rPr lang="en-US" dirty="0"/>
              <a:t>m</a:t>
            </a:r>
            <a:r>
              <a:rPr lang="en-US" dirty="0" smtClean="0"/>
              <a:t>onthly percent change</a:t>
            </a:r>
          </a:p>
          <a:p>
            <a:r>
              <a:rPr lang="en-US" dirty="0" smtClean="0"/>
              <a:t>three month rolling average</a:t>
            </a:r>
            <a:endParaRPr lang="en-US" dirty="0"/>
          </a:p>
        </p:txBody>
      </p:sp>
      <p:sp>
        <p:nvSpPr>
          <p:cNvPr id="7" name="Text Placeholder 6"/>
          <p:cNvSpPr>
            <a:spLocks noGrp="1"/>
          </p:cNvSpPr>
          <p:nvPr>
            <p:ph type="body" sz="quarter" idx="15"/>
          </p:nvPr>
        </p:nvSpPr>
        <p:spPr/>
        <p:txBody>
          <a:bodyPr/>
          <a:lstStyle/>
          <a:p>
            <a:r>
              <a:rPr lang="en-US" dirty="0"/>
              <a:t>Source: EIA, </a:t>
            </a:r>
            <a:r>
              <a:rPr lang="en-US" dirty="0" smtClean="0"/>
              <a:t>DPR, May 2015</a:t>
            </a:r>
            <a:endParaRPr lang="en-US" dirty="0"/>
          </a:p>
        </p:txBody>
      </p:sp>
      <p:sp>
        <p:nvSpPr>
          <p:cNvPr id="8" name="Footer Placeholder 7"/>
          <p:cNvSpPr>
            <a:spLocks noGrp="1"/>
          </p:cNvSpPr>
          <p:nvPr>
            <p:ph type="ftr" sz="quarter" idx="3"/>
          </p:nvPr>
        </p:nvSpPr>
        <p:spPr>
          <a:xfrm>
            <a:off x="667512" y="6391656"/>
            <a:ext cx="4691888" cy="393192"/>
          </a:xfrm>
        </p:spPr>
        <p:txBody>
          <a:bodyPr/>
          <a:lstStyle/>
          <a:p>
            <a:r>
              <a:rPr lang="en-US" smtClean="0">
                <a:solidFill>
                  <a:srgbClr val="FFFFFF"/>
                </a:solidFill>
              </a:rPr>
              <a:t>Lower oil prices and the energy outlook                                                  May 2015</a:t>
            </a:r>
            <a:endParaRPr lang="en-US" dirty="0">
              <a:solidFill>
                <a:srgbClr val="FFFFFF"/>
              </a:solidFill>
            </a:endParaRPr>
          </a:p>
        </p:txBody>
      </p:sp>
      <p:graphicFrame>
        <p:nvGraphicFramePr>
          <p:cNvPr id="11" name="Chart Placeholder 10"/>
          <p:cNvGraphicFramePr>
            <a:graphicFrameLocks noGrp="1"/>
          </p:cNvGraphicFramePr>
          <p:nvPr>
            <p:ph type="chart" sz="quarter" idx="12"/>
            <p:extLst>
              <p:ext uri="{D42A27DB-BD31-4B8C-83A1-F6EECF244321}">
                <p14:modId xmlns:p14="http://schemas.microsoft.com/office/powerpoint/2010/main" val="106410849"/>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866431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a:t>North American oil production growth slows with lower oil prices but remains the main driver of global production growth</a:t>
            </a:r>
          </a:p>
        </p:txBody>
      </p:sp>
      <p:sp>
        <p:nvSpPr>
          <p:cNvPr id="3" name="Slide Number Placeholder 2"/>
          <p:cNvSpPr>
            <a:spLocks noGrp="1"/>
          </p:cNvSpPr>
          <p:nvPr>
            <p:ph type="sldNum" sz="quarter" idx="11"/>
          </p:nvPr>
        </p:nvSpPr>
        <p:spPr/>
        <p:txBody>
          <a:bodyPr/>
          <a:lstStyle/>
          <a:p>
            <a:fld id="{2D80C5C9-96E0-47EC-B500-37C5FE284639}" type="slidenum">
              <a:rPr lang="en-US" smtClean="0">
                <a:solidFill>
                  <a:srgbClr val="000000"/>
                </a:solidFill>
              </a:rPr>
              <a:pPr/>
              <a:t>9</a:t>
            </a:fld>
            <a:endParaRPr lang="en-US" dirty="0">
              <a:solidFill>
                <a:srgbClr val="000000"/>
              </a:solidFill>
            </a:endParaRPr>
          </a:p>
        </p:txBody>
      </p:sp>
      <p:sp>
        <p:nvSpPr>
          <p:cNvPr id="11" name="Text Placeholder 10"/>
          <p:cNvSpPr>
            <a:spLocks noGrp="1"/>
          </p:cNvSpPr>
          <p:nvPr>
            <p:ph type="body" sz="quarter" idx="13"/>
          </p:nvPr>
        </p:nvSpPr>
        <p:spPr>
          <a:xfrm>
            <a:off x="640080" y="896112"/>
            <a:ext cx="4701540" cy="548640"/>
          </a:xfrm>
        </p:spPr>
        <p:txBody>
          <a:bodyPr/>
          <a:lstStyle/>
          <a:p>
            <a:endParaRPr lang="en-US" dirty="0" smtClean="0"/>
          </a:p>
          <a:p>
            <a:endParaRPr lang="en-US" dirty="0"/>
          </a:p>
          <a:p>
            <a:endParaRPr lang="en-US" dirty="0" smtClean="0"/>
          </a:p>
          <a:p>
            <a:r>
              <a:rPr lang="en-US" dirty="0" smtClean="0"/>
              <a:t>world </a:t>
            </a:r>
            <a:r>
              <a:rPr lang="en-US" dirty="0"/>
              <a:t>crude oil and liquid fuels production growth</a:t>
            </a:r>
          </a:p>
          <a:p>
            <a:r>
              <a:rPr lang="en-US" dirty="0"/>
              <a:t>million barrels per day	</a:t>
            </a:r>
          </a:p>
        </p:txBody>
      </p:sp>
      <p:sp>
        <p:nvSpPr>
          <p:cNvPr id="13" name="Text Placeholder 12"/>
          <p:cNvSpPr>
            <a:spLocks noGrp="1"/>
          </p:cNvSpPr>
          <p:nvPr>
            <p:ph type="body" sz="quarter" idx="15"/>
          </p:nvPr>
        </p:nvSpPr>
        <p:spPr/>
        <p:txBody>
          <a:bodyPr/>
          <a:lstStyle/>
          <a:p>
            <a:r>
              <a:rPr lang="en-US" dirty="0"/>
              <a:t>Source: EIA, Short-Term Energy Outlook, </a:t>
            </a:r>
            <a:r>
              <a:rPr lang="en-US" dirty="0" smtClean="0"/>
              <a:t>May 2015</a:t>
            </a:r>
          </a:p>
        </p:txBody>
      </p:sp>
      <p:sp>
        <p:nvSpPr>
          <p:cNvPr id="8" name="Footer Placeholder 7"/>
          <p:cNvSpPr>
            <a:spLocks noGrp="1"/>
          </p:cNvSpPr>
          <p:nvPr>
            <p:ph type="ftr" sz="quarter" idx="3"/>
          </p:nvPr>
        </p:nvSpPr>
        <p:spPr>
          <a:xfrm>
            <a:off x="667511" y="6391656"/>
            <a:ext cx="4048421" cy="393192"/>
          </a:xfrm>
        </p:spPr>
        <p:txBody>
          <a:bodyPr/>
          <a:lstStyle/>
          <a:p>
            <a:r>
              <a:rPr lang="en-US" smtClean="0">
                <a:solidFill>
                  <a:srgbClr val="FFFFFF"/>
                </a:solidFill>
              </a:rPr>
              <a:t>Lower oil prices and the energy outlook                                                  May 2015</a:t>
            </a:r>
            <a:endParaRPr lang="en-US" dirty="0">
              <a:solidFill>
                <a:srgbClr val="FFFFFF"/>
              </a:solidFill>
            </a:endParaRPr>
          </a:p>
        </p:txBody>
      </p:sp>
      <p:graphicFrame>
        <p:nvGraphicFramePr>
          <p:cNvPr id="16" name="Chart Placeholder 15"/>
          <p:cNvGraphicFramePr>
            <a:graphicFrameLocks noGrp="1"/>
          </p:cNvGraphicFramePr>
          <p:nvPr>
            <p:ph type="chart" sz="quarter" idx="12"/>
            <p:extLst>
              <p:ext uri="{D42A27DB-BD31-4B8C-83A1-F6EECF244321}">
                <p14:modId xmlns:p14="http://schemas.microsoft.com/office/powerpoint/2010/main" val="196789809"/>
              </p:ext>
            </p:extLst>
          </p:nvPr>
        </p:nvGraphicFramePr>
        <p:xfrm>
          <a:off x="639763" y="1527175"/>
          <a:ext cx="7947025" cy="43799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99569067"/>
      </p:ext>
    </p:extLst>
  </p:cSld>
  <p:clrMapOvr>
    <a:masterClrMapping/>
  </p:clrMapOvr>
  <p:timing>
    <p:tnLst>
      <p:par>
        <p:cTn id="1" dur="indefinite" restart="never" nodeType="tmRoot"/>
      </p:par>
    </p:tnLst>
  </p:timing>
</p:sld>
</file>

<file path=ppt/theme/theme1.xml><?xml version="1.0" encoding="utf-8"?>
<a:theme xmlns:a="http://schemas.openxmlformats.org/drawingml/2006/main" name="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4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6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5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6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7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8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9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0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7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0.xml><?xml version="1.0" encoding="utf-8"?>
<a:theme xmlns:a="http://schemas.openxmlformats.org/drawingml/2006/main" name="1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1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4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15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16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17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18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19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8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0.xml><?xml version="1.0" encoding="utf-8"?>
<a:theme xmlns:a="http://schemas.openxmlformats.org/drawingml/2006/main" name="20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2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9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10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23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6.xml><?xml version="1.0" encoding="utf-8"?>
<a:theme xmlns:a="http://schemas.openxmlformats.org/drawingml/2006/main" name="11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7.xml><?xml version="1.0" encoding="utf-8"?>
<a:theme xmlns:a="http://schemas.openxmlformats.org/drawingml/2006/main" name="12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8.xml><?xml version="1.0" encoding="utf-8"?>
<a:theme xmlns:a="http://schemas.openxmlformats.org/drawingml/2006/main" name="13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9.xml><?xml version="1.0" encoding="utf-8"?>
<a:theme xmlns:a="http://schemas.openxmlformats.org/drawingml/2006/main" name="14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0.xml><?xml version="1.0" encoding="utf-8"?>
<a:theme xmlns:a="http://schemas.openxmlformats.org/drawingml/2006/main" name="15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16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eia_template_for_briefing">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2_eia_template">
  <a:themeElements>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EIA">
    <a:dk1>
      <a:srgbClr val="000000"/>
    </a:dk1>
    <a:lt1>
      <a:srgbClr val="FFFFFF"/>
    </a:lt1>
    <a:dk2>
      <a:srgbClr val="003953"/>
    </a:dk2>
    <a:lt2>
      <a:srgbClr val="333333"/>
    </a:lt2>
    <a:accent1>
      <a:srgbClr val="0096D7"/>
    </a:accent1>
    <a:accent2>
      <a:srgbClr val="BD732A"/>
    </a:accent2>
    <a:accent3>
      <a:srgbClr val="5D9732"/>
    </a:accent3>
    <a:accent4>
      <a:srgbClr val="FFC702"/>
    </a:accent4>
    <a:accent5>
      <a:srgbClr val="A33340"/>
    </a:accent5>
    <a:accent6>
      <a:srgbClr val="675005"/>
    </a:accent6>
    <a:hlink>
      <a:srgbClr val="0096D7"/>
    </a:hlink>
    <a:folHlink>
      <a:srgbClr val="5D9732"/>
    </a:folHlink>
  </a:clrScheme>
  <a:fontScheme name="EIA 1">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eia_template_for_S1_Briefing</Template>
  <TotalTime>13196</TotalTime>
  <Words>3083</Words>
  <Application>Microsoft Office PowerPoint</Application>
  <PresentationFormat>On-screen Show (4:3)</PresentationFormat>
  <Paragraphs>463</Paragraphs>
  <Slides>25</Slides>
  <Notes>11</Notes>
  <HiddenSlides>0</HiddenSlides>
  <MMClips>0</MMClips>
  <ScaleCrop>false</ScaleCrop>
  <HeadingPairs>
    <vt:vector size="4" baseType="variant">
      <vt:variant>
        <vt:lpstr>Theme</vt:lpstr>
      </vt:variant>
      <vt:variant>
        <vt:i4>41</vt:i4>
      </vt:variant>
      <vt:variant>
        <vt:lpstr>Slide Titles</vt:lpstr>
      </vt:variant>
      <vt:variant>
        <vt:i4>25</vt:i4>
      </vt:variant>
    </vt:vector>
  </HeadingPairs>
  <TitlesOfParts>
    <vt:vector size="66" baseType="lpstr">
      <vt:lpstr>eia_template_for_briefing</vt:lpstr>
      <vt:lpstr>1_eia_template_for_briefing</vt:lpstr>
      <vt:lpstr>2_eia_template_for_briefing</vt:lpstr>
      <vt:lpstr>3_eia_template_for_briefing</vt:lpstr>
      <vt:lpstr>eia_template</vt:lpstr>
      <vt:lpstr>4_eia_template_for_briefing</vt:lpstr>
      <vt:lpstr>1_eia_template</vt:lpstr>
      <vt:lpstr>5_eia_template_for_briefing</vt:lpstr>
      <vt:lpstr>2_eia_template</vt:lpstr>
      <vt:lpstr>3_eia_template</vt:lpstr>
      <vt:lpstr>4_eia_template</vt:lpstr>
      <vt:lpstr>6_eia_template_for_briefing</vt:lpstr>
      <vt:lpstr>5_eia_template</vt:lpstr>
      <vt:lpstr>6_eia_template</vt:lpstr>
      <vt:lpstr>7_EIA_Template</vt:lpstr>
      <vt:lpstr>8_eia_template</vt:lpstr>
      <vt:lpstr>9_eia_template</vt:lpstr>
      <vt:lpstr>10_eia_template</vt:lpstr>
      <vt:lpstr>7_eia_template_for_briefing</vt:lpstr>
      <vt:lpstr>11_eia_template</vt:lpstr>
      <vt:lpstr>12_eia_template</vt:lpstr>
      <vt:lpstr>13_eia_template</vt:lpstr>
      <vt:lpstr>14_eia_template</vt:lpstr>
      <vt:lpstr>15_eia_template</vt:lpstr>
      <vt:lpstr>16_eia_template</vt:lpstr>
      <vt:lpstr>17_eia_template</vt:lpstr>
      <vt:lpstr>18_eia_template</vt:lpstr>
      <vt:lpstr>19_eia_template</vt:lpstr>
      <vt:lpstr>8_eia_template_for_briefing</vt:lpstr>
      <vt:lpstr>20_eia_template</vt:lpstr>
      <vt:lpstr>21_eia_template</vt:lpstr>
      <vt:lpstr>22_EIA_Template</vt:lpstr>
      <vt:lpstr>9_eia_template_for_briefing</vt:lpstr>
      <vt:lpstr>10_eia_template_for_briefing</vt:lpstr>
      <vt:lpstr>23_EIA_Template</vt:lpstr>
      <vt:lpstr>11_eia_template_for_briefing</vt:lpstr>
      <vt:lpstr>12_eia_template_for_briefing</vt:lpstr>
      <vt:lpstr>13_eia_template_for_briefing</vt:lpstr>
      <vt:lpstr>14_eia_template_for_briefing</vt:lpstr>
      <vt:lpstr>15_eia_template_for_briefing</vt:lpstr>
      <vt:lpstr>16_eia_template_for_briefing</vt:lpstr>
      <vt:lpstr>Lower oil prices and the energy outlook</vt:lpstr>
      <vt:lpstr>PowerPoint Presentation</vt:lpstr>
      <vt:lpstr>PowerPoint Presentation</vt:lpstr>
      <vt:lpstr>PowerPoint Presentation</vt:lpstr>
      <vt:lpstr>PowerPoint Presentation</vt:lpstr>
      <vt:lpstr>Short-term considerations</vt:lpstr>
      <vt:lpstr>For oil prices, the market-implied confidence band  is very wide</vt:lpstr>
      <vt:lpstr>Production growth in top crude producing regions (Permian, Bakken, Niobrara, and Eagle Ford) reverses in early 2015</vt:lpstr>
      <vt:lpstr>North American oil production growth slows with lower oil prices but remains the main driver of global production growth</vt:lpstr>
      <vt:lpstr>World liquid fuels consumption picks up</vt:lpstr>
      <vt:lpstr>Surprises in liquid fuel demand to the upside are rare</vt:lpstr>
      <vt:lpstr>Oil supply and demand rebalance by late 2016</vt:lpstr>
      <vt:lpstr>OECD commercial crude oil stocks remain high</vt:lpstr>
      <vt:lpstr>OPEC surplus crude oil production capacity remains moderate to low </vt:lpstr>
      <vt:lpstr>Long-term considerations</vt:lpstr>
      <vt:lpstr>World crude oil price projection is lower in the AEO2015 Reference case than in AEO2014, particularly in the near term</vt:lpstr>
      <vt:lpstr>All of the growth in liquid fuels consumption occurs in the emerging non-OECD (million barrels per day)</vt:lpstr>
      <vt:lpstr>Most significant contributors to non-OPEC crude and lease condensate production: Canada, Brazil, U.S., Kazakhstan, Russia</vt:lpstr>
      <vt:lpstr>Reductions in energy intensity largely offset impact of GDP growth, leading to slow projected growth in energy use</vt:lpstr>
      <vt:lpstr>In the transportation sector, motor gasoline use declines; diesel fuel, jet fuel, and natural gas use all grow</vt:lpstr>
      <vt:lpstr>U.S. crude oil production rises above previous historical highs before 2020 in all AEO2015 cases, with a range of longer-term outcomes</vt:lpstr>
      <vt:lpstr>Projected U.S. natural gas exports reflect the spread between domestic natural gas prices and world energy prices</vt:lpstr>
      <vt:lpstr>U.S. crude oil supply and disposition change, 2025 v. 2013</vt:lpstr>
      <vt:lpstr>EIA is publishing a series of reports on U.S. crude exports</vt:lpstr>
      <vt:lpstr>For more information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International Energy Outlook 2014</dc:title>
  <dc:creator>Lee, April</dc:creator>
  <cp:lastModifiedBy>Gilchrist, Laverne</cp:lastModifiedBy>
  <cp:revision>483</cp:revision>
  <cp:lastPrinted>2015-05-21T15:00:52Z</cp:lastPrinted>
  <dcterms:created xsi:type="dcterms:W3CDTF">2014-08-29T14:04:55Z</dcterms:created>
  <dcterms:modified xsi:type="dcterms:W3CDTF">2015-07-15T20:14:11Z</dcterms:modified>
</cp:coreProperties>
</file>