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
  </p:notesMasterIdLst>
  <p:handoutMasterIdLst>
    <p:handoutMasterId r:id="rId14"/>
  </p:handoutMasterIdLst>
  <p:sldIdLst>
    <p:sldId id="265" r:id="rId2"/>
    <p:sldId id="285" r:id="rId3"/>
    <p:sldId id="286" r:id="rId4"/>
    <p:sldId id="284" r:id="rId5"/>
    <p:sldId id="287" r:id="rId6"/>
    <p:sldId id="290" r:id="rId7"/>
    <p:sldId id="283" r:id="rId8"/>
    <p:sldId id="262" r:id="rId9"/>
    <p:sldId id="289" r:id="rId10"/>
    <p:sldId id="288" r:id="rId11"/>
    <p:sldId id="28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33"/>
    <a:srgbClr val="169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6897" autoAdjust="0"/>
  </p:normalViewPr>
  <p:slideViewPr>
    <p:cSldViewPr snapToGrid="0">
      <p:cViewPr varScale="1">
        <p:scale>
          <a:sx n="55" d="100"/>
          <a:sy n="55" d="100"/>
        </p:scale>
        <p:origin x="9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47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f1\Admin\Presentations%20and%20Remarks\Sieminski\2016\2016_05_18_PMAA\MGWHUU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Sheet1!$A$3</c:f>
              <c:strCache>
                <c:ptCount val="1"/>
                <c:pt idx="0">
                  <c:v>Hydrocarbon Gas Liquids</c:v>
                </c:pt>
              </c:strCache>
            </c:strRef>
          </c:tx>
          <c:spPr>
            <a:ln w="28575" cap="rnd">
              <a:solidFill>
                <a:schemeClr val="accent2"/>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Sheet1!$N$3:$BU$3</c:f>
              <c:numCache>
                <c:formatCode>General</c:formatCode>
                <c:ptCount val="60"/>
                <c:pt idx="0">
                  <c:v>2.7892960000000002</c:v>
                </c:pt>
                <c:pt idx="1">
                  <c:v>2.7567689999999998</c:v>
                </c:pt>
                <c:pt idx="2">
                  <c:v>2.5601560000000001</c:v>
                </c:pt>
                <c:pt idx="3">
                  <c:v>2.3294999999999999</c:v>
                </c:pt>
                <c:pt idx="4">
                  <c:v>2.1587329999999998</c:v>
                </c:pt>
                <c:pt idx="5">
                  <c:v>2.1645289999999999</c:v>
                </c:pt>
                <c:pt idx="6">
                  <c:v>2.2414849999999999</c:v>
                </c:pt>
                <c:pt idx="7">
                  <c:v>2.2231160000000001</c:v>
                </c:pt>
                <c:pt idx="8">
                  <c:v>2.4325679999999998</c:v>
                </c:pt>
                <c:pt idx="9">
                  <c:v>2.5997270000000001</c:v>
                </c:pt>
                <c:pt idx="10">
                  <c:v>2.7993760000000001</c:v>
                </c:pt>
                <c:pt idx="11">
                  <c:v>2.9071609999999999</c:v>
                </c:pt>
                <c:pt idx="12">
                  <c:v>2.9860120000000001</c:v>
                </c:pt>
                <c:pt idx="13">
                  <c:v>2.6727889999999999</c:v>
                </c:pt>
                <c:pt idx="14">
                  <c:v>2.4283419999999998</c:v>
                </c:pt>
                <c:pt idx="15">
                  <c:v>2.2134749999999999</c:v>
                </c:pt>
                <c:pt idx="16">
                  <c:v>1.9665980000000001</c:v>
                </c:pt>
                <c:pt idx="17">
                  <c:v>2.183351</c:v>
                </c:pt>
                <c:pt idx="18">
                  <c:v>2.1500020000000002</c:v>
                </c:pt>
                <c:pt idx="19">
                  <c:v>2.3806210000000001</c:v>
                </c:pt>
                <c:pt idx="20">
                  <c:v>2.417964</c:v>
                </c:pt>
                <c:pt idx="21">
                  <c:v>2.489938</c:v>
                </c:pt>
                <c:pt idx="22">
                  <c:v>2.7279779999999998</c:v>
                </c:pt>
                <c:pt idx="23">
                  <c:v>2.7722859999999998</c:v>
                </c:pt>
                <c:pt idx="24">
                  <c:v>2.82633</c:v>
                </c:pt>
                <c:pt idx="25">
                  <c:v>2.840662</c:v>
                </c:pt>
                <c:pt idx="26">
                  <c:v>2.502008</c:v>
                </c:pt>
                <c:pt idx="27">
                  <c:v>2.3402189999999998</c:v>
                </c:pt>
                <c:pt idx="28">
                  <c:v>2.1713010000000001</c:v>
                </c:pt>
                <c:pt idx="29">
                  <c:v>2.3016679999999998</c:v>
                </c:pt>
                <c:pt idx="30">
                  <c:v>2.401996</c:v>
                </c:pt>
                <c:pt idx="31">
                  <c:v>2.3353890000000002</c:v>
                </c:pt>
                <c:pt idx="32">
                  <c:v>2.134728</c:v>
                </c:pt>
                <c:pt idx="33">
                  <c:v>2.428823</c:v>
                </c:pt>
                <c:pt idx="34">
                  <c:v>2.5523910000000001</c:v>
                </c:pt>
                <c:pt idx="35">
                  <c:v>2.7654640000000001</c:v>
                </c:pt>
                <c:pt idx="36">
                  <c:v>2.9572669999999999</c:v>
                </c:pt>
                <c:pt idx="37">
                  <c:v>2.7242639999999998</c:v>
                </c:pt>
                <c:pt idx="38">
                  <c:v>2.4766509000000001</c:v>
                </c:pt>
                <c:pt idx="39">
                  <c:v>2.3831979266999999</c:v>
                </c:pt>
                <c:pt idx="40">
                  <c:v>2.1962649999999999</c:v>
                </c:pt>
                <c:pt idx="41">
                  <c:v>2.2055150000000001</c:v>
                </c:pt>
                <c:pt idx="42">
                  <c:v>2.2190409999999998</c:v>
                </c:pt>
                <c:pt idx="43">
                  <c:v>2.3201879999999999</c:v>
                </c:pt>
                <c:pt idx="44">
                  <c:v>2.2899029999999998</c:v>
                </c:pt>
                <c:pt idx="45">
                  <c:v>2.4704709999999999</c:v>
                </c:pt>
                <c:pt idx="46">
                  <c:v>2.6630029999999998</c:v>
                </c:pt>
                <c:pt idx="47">
                  <c:v>2.8310300000000002</c:v>
                </c:pt>
                <c:pt idx="48">
                  <c:v>2.7781980000000002</c:v>
                </c:pt>
                <c:pt idx="49">
                  <c:v>2.6960150000000001</c:v>
                </c:pt>
                <c:pt idx="50">
                  <c:v>2.5293839999999999</c:v>
                </c:pt>
                <c:pt idx="51">
                  <c:v>2.3592949999999999</c:v>
                </c:pt>
                <c:pt idx="52">
                  <c:v>2.1891409999999998</c:v>
                </c:pt>
                <c:pt idx="53">
                  <c:v>2.3359549999999998</c:v>
                </c:pt>
                <c:pt idx="54">
                  <c:v>2.3337430000000001</c:v>
                </c:pt>
                <c:pt idx="55">
                  <c:v>2.4260250000000001</c:v>
                </c:pt>
                <c:pt idx="56">
                  <c:v>2.4288219999999998</c:v>
                </c:pt>
                <c:pt idx="57">
                  <c:v>2.5996079999999999</c:v>
                </c:pt>
                <c:pt idx="58">
                  <c:v>2.7292920000000001</c:v>
                </c:pt>
                <c:pt idx="59">
                  <c:v>2.9782799999999998</c:v>
                </c:pt>
              </c:numCache>
            </c:numRef>
          </c:val>
          <c:smooth val="0"/>
        </c:ser>
        <c:ser>
          <c:idx val="3"/>
          <c:order val="1"/>
          <c:tx>
            <c:strRef>
              <c:f>Sheet1!$A$5</c:f>
              <c:strCache>
                <c:ptCount val="1"/>
                <c:pt idx="0">
                  <c:v>Motor Gasoline (excl Ethanol)</c:v>
                </c:pt>
              </c:strCache>
            </c:strRef>
          </c:tx>
          <c:spPr>
            <a:ln w="28575" cap="rnd">
              <a:solidFill>
                <a:schemeClr val="accent4"/>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Sheet1!$N$5:$BU$5</c:f>
              <c:numCache>
                <c:formatCode>General</c:formatCode>
                <c:ptCount val="60"/>
                <c:pt idx="0">
                  <c:v>7.54184232258</c:v>
                </c:pt>
                <c:pt idx="1">
                  <c:v>7.5863678571399999</c:v>
                </c:pt>
                <c:pt idx="2">
                  <c:v>7.8002354193500008</c:v>
                </c:pt>
                <c:pt idx="3">
                  <c:v>7.9857033333300009</c:v>
                </c:pt>
                <c:pt idx="4">
                  <c:v>8.1507359354800002</c:v>
                </c:pt>
                <c:pt idx="5">
                  <c:v>8.1699266666699994</c:v>
                </c:pt>
                <c:pt idx="6">
                  <c:v>8.27828919355</c:v>
                </c:pt>
                <c:pt idx="7">
                  <c:v>8.2591152258099996</c:v>
                </c:pt>
                <c:pt idx="8">
                  <c:v>8.0686033333299996</c:v>
                </c:pt>
                <c:pt idx="9">
                  <c:v>8.05795709677</c:v>
                </c:pt>
                <c:pt idx="10">
                  <c:v>8.049671666670001</c:v>
                </c:pt>
                <c:pt idx="11">
                  <c:v>7.7955876451599995</c:v>
                </c:pt>
                <c:pt idx="12">
                  <c:v>7.4527621290299999</c:v>
                </c:pt>
                <c:pt idx="13">
                  <c:v>7.7865892857100008</c:v>
                </c:pt>
                <c:pt idx="14">
                  <c:v>7.8679498387099995</c:v>
                </c:pt>
                <c:pt idx="15">
                  <c:v>8.0807829999999985</c:v>
                </c:pt>
                <c:pt idx="16">
                  <c:v>8.1368608064500005</c:v>
                </c:pt>
                <c:pt idx="17">
                  <c:v>8.1428506666700002</c:v>
                </c:pt>
                <c:pt idx="18">
                  <c:v>8.3452390322600003</c:v>
                </c:pt>
                <c:pt idx="19">
                  <c:v>8.4123476451599988</c:v>
                </c:pt>
                <c:pt idx="20">
                  <c:v>7.9564576666699995</c:v>
                </c:pt>
                <c:pt idx="21">
                  <c:v>8.24119909677</c:v>
                </c:pt>
                <c:pt idx="22">
                  <c:v>8.027393</c:v>
                </c:pt>
                <c:pt idx="23">
                  <c:v>8.0521517419399995</c:v>
                </c:pt>
                <c:pt idx="24">
                  <c:v>7.8688005483900003</c:v>
                </c:pt>
                <c:pt idx="25">
                  <c:v>7.7804174285699998</c:v>
                </c:pt>
                <c:pt idx="26">
                  <c:v>8.1644105806500011</c:v>
                </c:pt>
                <c:pt idx="27">
                  <c:v>8.2571300000000001</c:v>
                </c:pt>
                <c:pt idx="28">
                  <c:v>8.3215188709700012</c:v>
                </c:pt>
                <c:pt idx="29">
                  <c:v>8.4456226666699994</c:v>
                </c:pt>
                <c:pt idx="30">
                  <c:v>8.5061427419399998</c:v>
                </c:pt>
                <c:pt idx="31">
                  <c:v>8.5275285483899985</c:v>
                </c:pt>
                <c:pt idx="32">
                  <c:v>8.3427016666700009</c:v>
                </c:pt>
                <c:pt idx="33">
                  <c:v>8.3282931290300013</c:v>
                </c:pt>
                <c:pt idx="34">
                  <c:v>8.1894760000000009</c:v>
                </c:pt>
                <c:pt idx="35">
                  <c:v>8.2451912903200011</c:v>
                </c:pt>
                <c:pt idx="36">
                  <c:v>7.8146934516099993</c:v>
                </c:pt>
                <c:pt idx="37">
                  <c:v>8.266685827589999</c:v>
                </c:pt>
                <c:pt idx="38">
                  <c:v>8.4941944387100001</c:v>
                </c:pt>
                <c:pt idx="39">
                  <c:v>8.5762540332999997</c:v>
                </c:pt>
                <c:pt idx="40">
                  <c:v>8.5209478000000001</c:v>
                </c:pt>
                <c:pt idx="41">
                  <c:v>8.5736348000000007</c:v>
                </c:pt>
                <c:pt idx="42">
                  <c:v>8.6078499999999991</c:v>
                </c:pt>
                <c:pt idx="43">
                  <c:v>8.6232129999999998</c:v>
                </c:pt>
                <c:pt idx="44">
                  <c:v>8.3509827000000012</c:v>
                </c:pt>
                <c:pt idx="45">
                  <c:v>8.3681351999999993</c:v>
                </c:pt>
                <c:pt idx="46">
                  <c:v>8.2836014999999996</c:v>
                </c:pt>
                <c:pt idx="47">
                  <c:v>8.2284322000000003</c:v>
                </c:pt>
                <c:pt idx="48">
                  <c:v>7.9651356999999994</c:v>
                </c:pt>
                <c:pt idx="49">
                  <c:v>8.1496950000000012</c:v>
                </c:pt>
                <c:pt idx="50">
                  <c:v>8.3222784999999995</c:v>
                </c:pt>
                <c:pt idx="51">
                  <c:v>8.4707788999999991</c:v>
                </c:pt>
                <c:pt idx="52">
                  <c:v>8.5475905999999995</c:v>
                </c:pt>
                <c:pt idx="53">
                  <c:v>8.5977105000000016</c:v>
                </c:pt>
                <c:pt idx="54">
                  <c:v>8.6120517999999997</c:v>
                </c:pt>
                <c:pt idx="55">
                  <c:v>8.6371412999999997</c:v>
                </c:pt>
                <c:pt idx="56">
                  <c:v>8.3825690000000002</c:v>
                </c:pt>
                <c:pt idx="57">
                  <c:v>8.400147500000001</c:v>
                </c:pt>
                <c:pt idx="58">
                  <c:v>8.3056328999999991</c:v>
                </c:pt>
                <c:pt idx="59">
                  <c:v>8.2015560000000001</c:v>
                </c:pt>
              </c:numCache>
            </c:numRef>
          </c:val>
          <c:smooth val="0"/>
        </c:ser>
        <c:ser>
          <c:idx val="4"/>
          <c:order val="2"/>
          <c:tx>
            <c:strRef>
              <c:f>Sheet1!$A$6</c:f>
              <c:strCache>
                <c:ptCount val="1"/>
                <c:pt idx="0">
                  <c:v>Fuel Ethanol</c:v>
                </c:pt>
              </c:strCache>
            </c:strRef>
          </c:tx>
          <c:spPr>
            <a:ln w="28575" cap="rnd">
              <a:solidFill>
                <a:schemeClr val="accent5"/>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Sheet1!$N$6:$BU$6</c:f>
              <c:numCache>
                <c:formatCode>General</c:formatCode>
                <c:ptCount val="60"/>
                <c:pt idx="0">
                  <c:v>0.78925867742</c:v>
                </c:pt>
                <c:pt idx="1">
                  <c:v>0.80900414286</c:v>
                </c:pt>
                <c:pt idx="2">
                  <c:v>0.84031558065</c:v>
                </c:pt>
                <c:pt idx="3">
                  <c:v>0.86967366667000001</c:v>
                </c:pt>
                <c:pt idx="4">
                  <c:v>0.88268906451999996</c:v>
                </c:pt>
                <c:pt idx="5">
                  <c:v>0.90760233332999996</c:v>
                </c:pt>
                <c:pt idx="6">
                  <c:v>0.86784680645000001</c:v>
                </c:pt>
                <c:pt idx="7">
                  <c:v>0.86511877419000005</c:v>
                </c:pt>
                <c:pt idx="8">
                  <c:v>0.87785066667</c:v>
                </c:pt>
                <c:pt idx="9">
                  <c:v>0.88593090323000001</c:v>
                </c:pt>
                <c:pt idx="10">
                  <c:v>0.87313533333000004</c:v>
                </c:pt>
                <c:pt idx="11">
                  <c:v>0.87391935484000005</c:v>
                </c:pt>
                <c:pt idx="12">
                  <c:v>0.82067687096999997</c:v>
                </c:pt>
                <c:pt idx="13">
                  <c:v>0.86013271429000004</c:v>
                </c:pt>
                <c:pt idx="14">
                  <c:v>0.82871716128999995</c:v>
                </c:pt>
                <c:pt idx="15">
                  <c:v>0.87435099999999999</c:v>
                </c:pt>
                <c:pt idx="16">
                  <c:v>0.88593219354999997</c:v>
                </c:pt>
                <c:pt idx="17">
                  <c:v>0.89651933333</c:v>
                </c:pt>
                <c:pt idx="18">
                  <c:v>0.90343596774000001</c:v>
                </c:pt>
                <c:pt idx="19">
                  <c:v>0.89871935483999998</c:v>
                </c:pt>
                <c:pt idx="20">
                  <c:v>0.86515433333000002</c:v>
                </c:pt>
                <c:pt idx="21">
                  <c:v>0.90669790322999999</c:v>
                </c:pt>
                <c:pt idx="22">
                  <c:v>0.89377399999999996</c:v>
                </c:pt>
                <c:pt idx="23">
                  <c:v>0.88862225805999995</c:v>
                </c:pt>
                <c:pt idx="24">
                  <c:v>0.84905445161000004</c:v>
                </c:pt>
                <c:pt idx="25">
                  <c:v>0.87000057142999998</c:v>
                </c:pt>
                <c:pt idx="26">
                  <c:v>0.89068341934999995</c:v>
                </c:pt>
                <c:pt idx="27">
                  <c:v>0.88197400000000004</c:v>
                </c:pt>
                <c:pt idx="28">
                  <c:v>0.92906212902999996</c:v>
                </c:pt>
                <c:pt idx="29">
                  <c:v>0.94491233333000002</c:v>
                </c:pt>
                <c:pt idx="30">
                  <c:v>0.93191025806000005</c:v>
                </c:pt>
                <c:pt idx="31">
                  <c:v>0.93955145160999998</c:v>
                </c:pt>
                <c:pt idx="32">
                  <c:v>0.93215533333</c:v>
                </c:pt>
                <c:pt idx="33">
                  <c:v>0.92163687097000002</c:v>
                </c:pt>
                <c:pt idx="34">
                  <c:v>0.91953099999999999</c:v>
                </c:pt>
                <c:pt idx="35">
                  <c:v>0.89873670967999997</c:v>
                </c:pt>
                <c:pt idx="36">
                  <c:v>0.85534754839000005</c:v>
                </c:pt>
                <c:pt idx="37">
                  <c:v>0.93955417241000005</c:v>
                </c:pt>
                <c:pt idx="38">
                  <c:v>0.92825717418999998</c:v>
                </c:pt>
                <c:pt idx="39">
                  <c:v>0.88618549999999996</c:v>
                </c:pt>
                <c:pt idx="40">
                  <c:v>0.96182820000000002</c:v>
                </c:pt>
                <c:pt idx="41">
                  <c:v>0.95107019999999998</c:v>
                </c:pt>
                <c:pt idx="42">
                  <c:v>0.95083399999999996</c:v>
                </c:pt>
                <c:pt idx="43">
                  <c:v>0.95699100000000004</c:v>
                </c:pt>
                <c:pt idx="44">
                  <c:v>0.9278573</c:v>
                </c:pt>
                <c:pt idx="45">
                  <c:v>0.93927680000000002</c:v>
                </c:pt>
                <c:pt idx="46">
                  <c:v>0.92270949999999996</c:v>
                </c:pt>
                <c:pt idx="47">
                  <c:v>0.91688179999999997</c:v>
                </c:pt>
                <c:pt idx="48">
                  <c:v>0.89011929999999995</c:v>
                </c:pt>
                <c:pt idx="49">
                  <c:v>0.90068499999999996</c:v>
                </c:pt>
                <c:pt idx="50">
                  <c:v>0.91778550000000003</c:v>
                </c:pt>
                <c:pt idx="51">
                  <c:v>0.93664210000000003</c:v>
                </c:pt>
                <c:pt idx="52">
                  <c:v>0.94759939999999998</c:v>
                </c:pt>
                <c:pt idx="53">
                  <c:v>0.95865750000000005</c:v>
                </c:pt>
                <c:pt idx="54">
                  <c:v>0.95248319999999997</c:v>
                </c:pt>
                <c:pt idx="55">
                  <c:v>0.95725070000000001</c:v>
                </c:pt>
                <c:pt idx="56">
                  <c:v>0.92551799999999995</c:v>
                </c:pt>
                <c:pt idx="57">
                  <c:v>0.93736649999999999</c:v>
                </c:pt>
                <c:pt idx="58">
                  <c:v>0.92719810000000003</c:v>
                </c:pt>
                <c:pt idx="59">
                  <c:v>0.90837199999999996</c:v>
                </c:pt>
              </c:numCache>
            </c:numRef>
          </c:val>
          <c:smooth val="0"/>
        </c:ser>
        <c:ser>
          <c:idx val="5"/>
          <c:order val="3"/>
          <c:tx>
            <c:strRef>
              <c:f>Sheet1!$A$7</c:f>
              <c:strCache>
                <c:ptCount val="1"/>
                <c:pt idx="0">
                  <c:v>Jet Fuel</c:v>
                </c:pt>
              </c:strCache>
            </c:strRef>
          </c:tx>
          <c:spPr>
            <a:ln w="28575" cap="rnd">
              <a:solidFill>
                <a:schemeClr val="accent6"/>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Sheet1!$N$7:$BU$7</c:f>
              <c:numCache>
                <c:formatCode>General</c:formatCode>
                <c:ptCount val="60"/>
                <c:pt idx="0">
                  <c:v>1.310953</c:v>
                </c:pt>
                <c:pt idx="1">
                  <c:v>1.3437049999999999</c:v>
                </c:pt>
                <c:pt idx="2">
                  <c:v>1.393257</c:v>
                </c:pt>
                <c:pt idx="3">
                  <c:v>1.443783</c:v>
                </c:pt>
                <c:pt idx="4">
                  <c:v>1.4591689999999999</c:v>
                </c:pt>
                <c:pt idx="5">
                  <c:v>1.4538420000000001</c:v>
                </c:pt>
                <c:pt idx="6">
                  <c:v>1.5461640000000001</c:v>
                </c:pt>
                <c:pt idx="7">
                  <c:v>1.5240830000000001</c:v>
                </c:pt>
                <c:pt idx="8">
                  <c:v>1.4165970000000001</c:v>
                </c:pt>
                <c:pt idx="9">
                  <c:v>1.4551529999999999</c:v>
                </c:pt>
                <c:pt idx="10">
                  <c:v>1.429055</c:v>
                </c:pt>
                <c:pt idx="11">
                  <c:v>1.428417</c:v>
                </c:pt>
                <c:pt idx="12">
                  <c:v>1.364393</c:v>
                </c:pt>
                <c:pt idx="13">
                  <c:v>1.3804959999999999</c:v>
                </c:pt>
                <c:pt idx="14">
                  <c:v>1.433138</c:v>
                </c:pt>
                <c:pt idx="15">
                  <c:v>1.455387</c:v>
                </c:pt>
                <c:pt idx="16">
                  <c:v>1.400277</c:v>
                </c:pt>
                <c:pt idx="17">
                  <c:v>1.5435099999999999</c:v>
                </c:pt>
                <c:pt idx="18">
                  <c:v>1.558786</c:v>
                </c:pt>
                <c:pt idx="19">
                  <c:v>1.5222549999999999</c:v>
                </c:pt>
                <c:pt idx="20">
                  <c:v>1.4817899999999999</c:v>
                </c:pt>
                <c:pt idx="21">
                  <c:v>1.4794480000000001</c:v>
                </c:pt>
                <c:pt idx="22">
                  <c:v>1.476164</c:v>
                </c:pt>
                <c:pt idx="23">
                  <c:v>1.5373190000000001</c:v>
                </c:pt>
                <c:pt idx="24">
                  <c:v>1.3674200000000001</c:v>
                </c:pt>
                <c:pt idx="25">
                  <c:v>1.442399</c:v>
                </c:pt>
                <c:pt idx="26">
                  <c:v>1.5396099999999999</c:v>
                </c:pt>
                <c:pt idx="27">
                  <c:v>1.482815</c:v>
                </c:pt>
                <c:pt idx="28">
                  <c:v>1.5068509999999999</c:v>
                </c:pt>
                <c:pt idx="29">
                  <c:v>1.637456</c:v>
                </c:pt>
                <c:pt idx="30">
                  <c:v>1.6372530000000001</c:v>
                </c:pt>
                <c:pt idx="31">
                  <c:v>1.5964</c:v>
                </c:pt>
                <c:pt idx="32">
                  <c:v>1.534948</c:v>
                </c:pt>
                <c:pt idx="33">
                  <c:v>1.5835520000000001</c:v>
                </c:pt>
                <c:pt idx="34">
                  <c:v>1.548298</c:v>
                </c:pt>
                <c:pt idx="35">
                  <c:v>1.5778540000000001</c:v>
                </c:pt>
                <c:pt idx="36">
                  <c:v>1.449325</c:v>
                </c:pt>
                <c:pt idx="37">
                  <c:v>1.5253300000000001</c:v>
                </c:pt>
                <c:pt idx="38">
                  <c:v>1.4861612903000001</c:v>
                </c:pt>
                <c:pt idx="39">
                  <c:v>1.6004039333</c:v>
                </c:pt>
                <c:pt idx="40">
                  <c:v>1.5371189999999999</c:v>
                </c:pt>
                <c:pt idx="41">
                  <c:v>1.621626</c:v>
                </c:pt>
                <c:pt idx="42">
                  <c:v>1.617089</c:v>
                </c:pt>
                <c:pt idx="43">
                  <c:v>1.5997330000000001</c:v>
                </c:pt>
                <c:pt idx="44">
                  <c:v>1.540044</c:v>
                </c:pt>
                <c:pt idx="45">
                  <c:v>1.537911</c:v>
                </c:pt>
                <c:pt idx="46">
                  <c:v>1.5307930000000001</c:v>
                </c:pt>
                <c:pt idx="47">
                  <c:v>1.517544</c:v>
                </c:pt>
                <c:pt idx="48">
                  <c:v>1.4537150000000001</c:v>
                </c:pt>
                <c:pt idx="49">
                  <c:v>1.4643630000000001</c:v>
                </c:pt>
                <c:pt idx="50">
                  <c:v>1.5264279999999999</c:v>
                </c:pt>
                <c:pt idx="51">
                  <c:v>1.5351269999999999</c:v>
                </c:pt>
                <c:pt idx="52">
                  <c:v>1.5532870000000001</c:v>
                </c:pt>
                <c:pt idx="53">
                  <c:v>1.636727</c:v>
                </c:pt>
                <c:pt idx="54">
                  <c:v>1.634433</c:v>
                </c:pt>
                <c:pt idx="55">
                  <c:v>1.6158269999999999</c:v>
                </c:pt>
                <c:pt idx="56">
                  <c:v>1.5578529999999999</c:v>
                </c:pt>
                <c:pt idx="57">
                  <c:v>1.5433319999999999</c:v>
                </c:pt>
                <c:pt idx="58">
                  <c:v>1.5529310000000001</c:v>
                </c:pt>
                <c:pt idx="59">
                  <c:v>1.5485899999999999</c:v>
                </c:pt>
              </c:numCache>
            </c:numRef>
          </c:val>
          <c:smooth val="0"/>
        </c:ser>
        <c:ser>
          <c:idx val="6"/>
          <c:order val="4"/>
          <c:tx>
            <c:strRef>
              <c:f>Sheet1!$A$8</c:f>
              <c:strCache>
                <c:ptCount val="1"/>
                <c:pt idx="0">
                  <c:v>Distillate Fuel Oil</c:v>
                </c:pt>
              </c:strCache>
            </c:strRef>
          </c:tx>
          <c:spPr>
            <a:ln w="28575" cap="rnd">
              <a:solidFill>
                <a:schemeClr val="accent1">
                  <a:lumMod val="60000"/>
                </a:schemeClr>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Sheet1!$N$8:$BU$8</c:f>
              <c:numCache>
                <c:formatCode>General</c:formatCode>
                <c:ptCount val="60"/>
                <c:pt idx="0">
                  <c:v>4.0618090000000002</c:v>
                </c:pt>
                <c:pt idx="1">
                  <c:v>3.9843999999999999</c:v>
                </c:pt>
                <c:pt idx="2">
                  <c:v>3.76912</c:v>
                </c:pt>
                <c:pt idx="3">
                  <c:v>3.8543500000000002</c:v>
                </c:pt>
                <c:pt idx="4">
                  <c:v>3.7489859999999999</c:v>
                </c:pt>
                <c:pt idx="5">
                  <c:v>3.6628509999999999</c:v>
                </c:pt>
                <c:pt idx="6">
                  <c:v>3.6210079999999998</c:v>
                </c:pt>
                <c:pt idx="7">
                  <c:v>3.6932369999999999</c:v>
                </c:pt>
                <c:pt idx="8">
                  <c:v>3.7246220000000001</c:v>
                </c:pt>
                <c:pt idx="9">
                  <c:v>4.0387570000000004</c:v>
                </c:pt>
                <c:pt idx="10">
                  <c:v>3.8932340000000001</c:v>
                </c:pt>
                <c:pt idx="11">
                  <c:v>3.886755</c:v>
                </c:pt>
                <c:pt idx="12">
                  <c:v>4.3399890000000001</c:v>
                </c:pt>
                <c:pt idx="13">
                  <c:v>4.1602639999999997</c:v>
                </c:pt>
                <c:pt idx="14">
                  <c:v>4.066173</c:v>
                </c:pt>
                <c:pt idx="15">
                  <c:v>3.9898280000000002</c:v>
                </c:pt>
                <c:pt idx="16">
                  <c:v>3.9516140000000002</c:v>
                </c:pt>
                <c:pt idx="17">
                  <c:v>3.9015529999999998</c:v>
                </c:pt>
                <c:pt idx="18">
                  <c:v>3.8666809999999998</c:v>
                </c:pt>
                <c:pt idx="19">
                  <c:v>3.8745370000000001</c:v>
                </c:pt>
                <c:pt idx="20">
                  <c:v>3.9334030000000002</c:v>
                </c:pt>
                <c:pt idx="21">
                  <c:v>4.2663019999999996</c:v>
                </c:pt>
                <c:pt idx="22">
                  <c:v>3.9171969999999998</c:v>
                </c:pt>
                <c:pt idx="23">
                  <c:v>4.1782079999999997</c:v>
                </c:pt>
                <c:pt idx="24">
                  <c:v>4.235055</c:v>
                </c:pt>
                <c:pt idx="25">
                  <c:v>4.5354780000000003</c:v>
                </c:pt>
                <c:pt idx="26">
                  <c:v>4.054354</c:v>
                </c:pt>
                <c:pt idx="27">
                  <c:v>3.9983460000000002</c:v>
                </c:pt>
                <c:pt idx="28">
                  <c:v>3.7927650000000002</c:v>
                </c:pt>
                <c:pt idx="29">
                  <c:v>3.8543340000000001</c:v>
                </c:pt>
                <c:pt idx="30">
                  <c:v>3.877497</c:v>
                </c:pt>
                <c:pt idx="31">
                  <c:v>3.8882699999999999</c:v>
                </c:pt>
                <c:pt idx="32">
                  <c:v>4.0154759999999996</c:v>
                </c:pt>
                <c:pt idx="33">
                  <c:v>3.9926279999999998</c:v>
                </c:pt>
                <c:pt idx="34">
                  <c:v>3.7027450000000002</c:v>
                </c:pt>
                <c:pt idx="35">
                  <c:v>3.803744</c:v>
                </c:pt>
                <c:pt idx="36">
                  <c:v>3.8162090000000002</c:v>
                </c:pt>
                <c:pt idx="37">
                  <c:v>3.9586220000000001</c:v>
                </c:pt>
                <c:pt idx="38">
                  <c:v>3.7280000000000002</c:v>
                </c:pt>
                <c:pt idx="39">
                  <c:v>3.9941034666999999</c:v>
                </c:pt>
                <c:pt idx="40">
                  <c:v>3.8555480000000002</c:v>
                </c:pt>
                <c:pt idx="41">
                  <c:v>3.867219</c:v>
                </c:pt>
                <c:pt idx="42">
                  <c:v>3.7887209999999998</c:v>
                </c:pt>
                <c:pt idx="43">
                  <c:v>3.8584710000000002</c:v>
                </c:pt>
                <c:pt idx="44">
                  <c:v>3.8679519999999998</c:v>
                </c:pt>
                <c:pt idx="45">
                  <c:v>3.9846349999999999</c:v>
                </c:pt>
                <c:pt idx="46">
                  <c:v>3.840973</c:v>
                </c:pt>
                <c:pt idx="47">
                  <c:v>3.9797210000000001</c:v>
                </c:pt>
                <c:pt idx="48">
                  <c:v>4.1023569999999996</c:v>
                </c:pt>
                <c:pt idx="49">
                  <c:v>4.1043430000000001</c:v>
                </c:pt>
                <c:pt idx="50">
                  <c:v>3.9676610000000001</c:v>
                </c:pt>
                <c:pt idx="51">
                  <c:v>3.9319440000000001</c:v>
                </c:pt>
                <c:pt idx="52">
                  <c:v>3.9168769999999999</c:v>
                </c:pt>
                <c:pt idx="53">
                  <c:v>3.9195410000000002</c:v>
                </c:pt>
                <c:pt idx="54">
                  <c:v>3.864986</c:v>
                </c:pt>
                <c:pt idx="55">
                  <c:v>3.9370240000000001</c:v>
                </c:pt>
                <c:pt idx="56">
                  <c:v>3.957592</c:v>
                </c:pt>
                <c:pt idx="57">
                  <c:v>4.0614860000000004</c:v>
                </c:pt>
                <c:pt idx="58">
                  <c:v>3.9168820000000002</c:v>
                </c:pt>
                <c:pt idx="59">
                  <c:v>4.0364149999999999</c:v>
                </c:pt>
              </c:numCache>
            </c:numRef>
          </c:val>
          <c:smooth val="0"/>
        </c:ser>
        <c:ser>
          <c:idx val="7"/>
          <c:order val="5"/>
          <c:tx>
            <c:strRef>
              <c:f>Sheet1!$A$9</c:f>
              <c:strCache>
                <c:ptCount val="1"/>
                <c:pt idx="0">
                  <c:v>Residual Fuel Oil</c:v>
                </c:pt>
              </c:strCache>
            </c:strRef>
          </c:tx>
          <c:spPr>
            <a:ln w="28575" cap="rnd">
              <a:solidFill>
                <a:schemeClr val="accent2">
                  <a:lumMod val="60000"/>
                </a:schemeClr>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Sheet1!$N$9:$BU$9</c:f>
              <c:numCache>
                <c:formatCode>General</c:formatCode>
                <c:ptCount val="60"/>
                <c:pt idx="0">
                  <c:v>0.34067700000000001</c:v>
                </c:pt>
                <c:pt idx="1">
                  <c:v>0.297263</c:v>
                </c:pt>
                <c:pt idx="2">
                  <c:v>0.44017800000000001</c:v>
                </c:pt>
                <c:pt idx="3">
                  <c:v>0.27195900000000001</c:v>
                </c:pt>
                <c:pt idx="4">
                  <c:v>0.24358099999999999</c:v>
                </c:pt>
                <c:pt idx="5">
                  <c:v>0.28656999999999999</c:v>
                </c:pt>
                <c:pt idx="6">
                  <c:v>0.36323899999999998</c:v>
                </c:pt>
                <c:pt idx="7">
                  <c:v>0.409113</c:v>
                </c:pt>
                <c:pt idx="8">
                  <c:v>0.37034499999999998</c:v>
                </c:pt>
                <c:pt idx="9">
                  <c:v>0.26743299999999998</c:v>
                </c:pt>
                <c:pt idx="10">
                  <c:v>0.36110900000000001</c:v>
                </c:pt>
                <c:pt idx="11">
                  <c:v>0.16964000000000001</c:v>
                </c:pt>
                <c:pt idx="12">
                  <c:v>0.32450000000000001</c:v>
                </c:pt>
                <c:pt idx="13">
                  <c:v>0.23797099999999999</c:v>
                </c:pt>
                <c:pt idx="14">
                  <c:v>0.18026800000000001</c:v>
                </c:pt>
                <c:pt idx="15">
                  <c:v>0.27910400000000002</c:v>
                </c:pt>
                <c:pt idx="16">
                  <c:v>0.22551199999999999</c:v>
                </c:pt>
                <c:pt idx="17">
                  <c:v>0.25438</c:v>
                </c:pt>
                <c:pt idx="18">
                  <c:v>0.25313200000000002</c:v>
                </c:pt>
                <c:pt idx="19">
                  <c:v>0.21779999999999999</c:v>
                </c:pt>
                <c:pt idx="20">
                  <c:v>0.27812700000000001</c:v>
                </c:pt>
                <c:pt idx="21">
                  <c:v>0.24596999999999999</c:v>
                </c:pt>
                <c:pt idx="22">
                  <c:v>0.33914299999999997</c:v>
                </c:pt>
                <c:pt idx="23">
                  <c:v>0.25246800000000003</c:v>
                </c:pt>
                <c:pt idx="24">
                  <c:v>0.27249000000000001</c:v>
                </c:pt>
                <c:pt idx="25">
                  <c:v>0.19656999999999999</c:v>
                </c:pt>
                <c:pt idx="26">
                  <c:v>0.26107900000000001</c:v>
                </c:pt>
                <c:pt idx="27">
                  <c:v>0.150811</c:v>
                </c:pt>
                <c:pt idx="28">
                  <c:v>0.233679</c:v>
                </c:pt>
                <c:pt idx="29">
                  <c:v>0.17233499999999999</c:v>
                </c:pt>
                <c:pt idx="30">
                  <c:v>0.32480500000000001</c:v>
                </c:pt>
                <c:pt idx="31">
                  <c:v>0.31820300000000001</c:v>
                </c:pt>
                <c:pt idx="32">
                  <c:v>0.27470600000000001</c:v>
                </c:pt>
                <c:pt idx="33">
                  <c:v>0.21185200000000001</c:v>
                </c:pt>
                <c:pt idx="34">
                  <c:v>0.35651899999999997</c:v>
                </c:pt>
                <c:pt idx="35">
                  <c:v>0.33127299999999998</c:v>
                </c:pt>
                <c:pt idx="36">
                  <c:v>0.33867799999999998</c:v>
                </c:pt>
                <c:pt idx="37">
                  <c:v>0.200098</c:v>
                </c:pt>
                <c:pt idx="38">
                  <c:v>0.37019354839000002</c:v>
                </c:pt>
                <c:pt idx="39">
                  <c:v>0.34761520667000001</c:v>
                </c:pt>
                <c:pt idx="40">
                  <c:v>0.19075300000000001</c:v>
                </c:pt>
                <c:pt idx="41">
                  <c:v>0.21324399999999999</c:v>
                </c:pt>
                <c:pt idx="42">
                  <c:v>0.23021949999999999</c:v>
                </c:pt>
                <c:pt idx="43">
                  <c:v>0.23590659999999999</c:v>
                </c:pt>
                <c:pt idx="44">
                  <c:v>0.2317082</c:v>
                </c:pt>
                <c:pt idx="45">
                  <c:v>0.21704709999999999</c:v>
                </c:pt>
                <c:pt idx="46">
                  <c:v>0.2071982</c:v>
                </c:pt>
                <c:pt idx="47">
                  <c:v>0.2184632</c:v>
                </c:pt>
                <c:pt idx="48">
                  <c:v>0.22871279999999999</c:v>
                </c:pt>
                <c:pt idx="49">
                  <c:v>0.18494840000000001</c:v>
                </c:pt>
                <c:pt idx="50">
                  <c:v>0.1994648</c:v>
                </c:pt>
                <c:pt idx="51">
                  <c:v>0.19674050000000001</c:v>
                </c:pt>
                <c:pt idx="52">
                  <c:v>0.1762186</c:v>
                </c:pt>
                <c:pt idx="53">
                  <c:v>0.20244619999999999</c:v>
                </c:pt>
                <c:pt idx="54">
                  <c:v>0.2218724</c:v>
                </c:pt>
                <c:pt idx="55">
                  <c:v>0.22656670000000001</c:v>
                </c:pt>
                <c:pt idx="56">
                  <c:v>0.2197923</c:v>
                </c:pt>
                <c:pt idx="57">
                  <c:v>0.20437830000000001</c:v>
                </c:pt>
                <c:pt idx="58">
                  <c:v>0.19383020000000001</c:v>
                </c:pt>
                <c:pt idx="59">
                  <c:v>0.20549410000000001</c:v>
                </c:pt>
              </c:numCache>
            </c:numRef>
          </c:val>
          <c:smooth val="0"/>
        </c:ser>
        <c:ser>
          <c:idx val="8"/>
          <c:order val="6"/>
          <c:tx>
            <c:strRef>
              <c:f>Sheet1!$A$10</c:f>
              <c:strCache>
                <c:ptCount val="1"/>
                <c:pt idx="0">
                  <c:v>Other Oils</c:v>
                </c:pt>
              </c:strCache>
            </c:strRef>
          </c:tx>
          <c:spPr>
            <a:ln w="28575" cap="rnd">
              <a:solidFill>
                <a:schemeClr val="accent3">
                  <a:lumMod val="60000"/>
                </a:schemeClr>
              </a:solidFill>
              <a:round/>
            </a:ln>
            <a:effectLst/>
          </c:spPr>
          <c:marker>
            <c:symbol val="none"/>
          </c:marker>
          <c:cat>
            <c:strRef>
              <c:f>Sheet1!$N$1:$BU$1</c:f>
              <c:strCache>
                <c:ptCount val="60"/>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Mar-14</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strCache>
            </c:strRef>
          </c:cat>
          <c:val>
            <c:numRef>
              <c:f>Sheet1!$N$10:$BU$10</c:f>
              <c:numCache>
                <c:formatCode>General</c:formatCode>
                <c:ptCount val="60"/>
                <c:pt idx="0">
                  <c:v>1.996443</c:v>
                </c:pt>
                <c:pt idx="1">
                  <c:v>1.8127089999999999</c:v>
                </c:pt>
                <c:pt idx="2">
                  <c:v>1.7959750000000001</c:v>
                </c:pt>
                <c:pt idx="3">
                  <c:v>1.884082</c:v>
                </c:pt>
                <c:pt idx="4">
                  <c:v>2.0894550000000001</c:v>
                </c:pt>
                <c:pt idx="5">
                  <c:v>2.2324890000000002</c:v>
                </c:pt>
                <c:pt idx="6">
                  <c:v>2.2578779999999998</c:v>
                </c:pt>
                <c:pt idx="7">
                  <c:v>2.2681049999999998</c:v>
                </c:pt>
                <c:pt idx="8">
                  <c:v>2.2353290000000001</c:v>
                </c:pt>
                <c:pt idx="9">
                  <c:v>1.996372</c:v>
                </c:pt>
                <c:pt idx="10">
                  <c:v>1.9579500000000001</c:v>
                </c:pt>
                <c:pt idx="11">
                  <c:v>1.8702479999999999</c:v>
                </c:pt>
                <c:pt idx="12">
                  <c:v>1.957886</c:v>
                </c:pt>
                <c:pt idx="13">
                  <c:v>1.8108059999999999</c:v>
                </c:pt>
                <c:pt idx="14">
                  <c:v>1.716574</c:v>
                </c:pt>
                <c:pt idx="15">
                  <c:v>1.9150990000000001</c:v>
                </c:pt>
                <c:pt idx="16">
                  <c:v>2.0382449999999999</c:v>
                </c:pt>
                <c:pt idx="17">
                  <c:v>2.0754609999999998</c:v>
                </c:pt>
                <c:pt idx="18">
                  <c:v>2.2879019999999999</c:v>
                </c:pt>
                <c:pt idx="19">
                  <c:v>2.161508</c:v>
                </c:pt>
                <c:pt idx="20">
                  <c:v>2.260081</c:v>
                </c:pt>
                <c:pt idx="21">
                  <c:v>2.0433249999999998</c:v>
                </c:pt>
                <c:pt idx="22">
                  <c:v>1.981808</c:v>
                </c:pt>
                <c:pt idx="23">
                  <c:v>1.862169</c:v>
                </c:pt>
                <c:pt idx="24">
                  <c:v>1.9103600000000001</c:v>
                </c:pt>
                <c:pt idx="25">
                  <c:v>1.732056</c:v>
                </c:pt>
                <c:pt idx="26">
                  <c:v>1.886906</c:v>
                </c:pt>
                <c:pt idx="27">
                  <c:v>1.9677849999999999</c:v>
                </c:pt>
                <c:pt idx="28">
                  <c:v>2.055901</c:v>
                </c:pt>
                <c:pt idx="29">
                  <c:v>2.14818</c:v>
                </c:pt>
                <c:pt idx="30">
                  <c:v>2.2441439999999999</c:v>
                </c:pt>
                <c:pt idx="31">
                  <c:v>2.2617560000000001</c:v>
                </c:pt>
                <c:pt idx="32">
                  <c:v>2.079663</c:v>
                </c:pt>
                <c:pt idx="33">
                  <c:v>2.0217399999999999</c:v>
                </c:pt>
                <c:pt idx="34">
                  <c:v>1.883848</c:v>
                </c:pt>
                <c:pt idx="35">
                  <c:v>1.848803</c:v>
                </c:pt>
                <c:pt idx="36">
                  <c:v>1.8433870000000001</c:v>
                </c:pt>
                <c:pt idx="37">
                  <c:v>1.880717</c:v>
                </c:pt>
                <c:pt idx="38">
                  <c:v>1.8947721</c:v>
                </c:pt>
                <c:pt idx="39">
                  <c:v>1.9854058999999999</c:v>
                </c:pt>
                <c:pt idx="40">
                  <c:v>2.1054200000000001</c:v>
                </c:pt>
                <c:pt idx="41">
                  <c:v>2.203357</c:v>
                </c:pt>
                <c:pt idx="42">
                  <c:v>2.259144</c:v>
                </c:pt>
                <c:pt idx="43">
                  <c:v>2.2853759999999999</c:v>
                </c:pt>
                <c:pt idx="44">
                  <c:v>2.1908460000000001</c:v>
                </c:pt>
                <c:pt idx="45">
                  <c:v>2.0513669999999999</c:v>
                </c:pt>
                <c:pt idx="46">
                  <c:v>1.9834020000000001</c:v>
                </c:pt>
                <c:pt idx="47">
                  <c:v>1.906452</c:v>
                </c:pt>
                <c:pt idx="48">
                  <c:v>1.950485</c:v>
                </c:pt>
                <c:pt idx="49">
                  <c:v>1.8353349999999999</c:v>
                </c:pt>
                <c:pt idx="50">
                  <c:v>1.920998</c:v>
                </c:pt>
                <c:pt idx="51">
                  <c:v>2.0115219999999998</c:v>
                </c:pt>
                <c:pt idx="52">
                  <c:v>2.132682</c:v>
                </c:pt>
                <c:pt idx="53">
                  <c:v>2.226505</c:v>
                </c:pt>
                <c:pt idx="54">
                  <c:v>2.2878799999999999</c:v>
                </c:pt>
                <c:pt idx="55">
                  <c:v>2.314988</c:v>
                </c:pt>
                <c:pt idx="56">
                  <c:v>2.2258610000000001</c:v>
                </c:pt>
                <c:pt idx="57">
                  <c:v>2.079879</c:v>
                </c:pt>
                <c:pt idx="58">
                  <c:v>2.0119180000000001</c:v>
                </c:pt>
                <c:pt idx="59">
                  <c:v>1.9093469999999999</c:v>
                </c:pt>
              </c:numCache>
            </c:numRef>
          </c:val>
          <c:smooth val="0"/>
        </c:ser>
        <c:dLbls>
          <c:showLegendKey val="0"/>
          <c:showVal val="0"/>
          <c:showCatName val="0"/>
          <c:showSerName val="0"/>
          <c:showPercent val="0"/>
          <c:showBubbleSize val="0"/>
        </c:dLbls>
        <c:smooth val="0"/>
        <c:axId val="310646272"/>
        <c:axId val="310646832"/>
      </c:lineChart>
      <c:catAx>
        <c:axId val="310646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646832"/>
        <c:crosses val="autoZero"/>
        <c:auto val="1"/>
        <c:lblAlgn val="ctr"/>
        <c:lblOffset val="100"/>
        <c:tickLblSkip val="3"/>
        <c:tickMarkSkip val="1"/>
        <c:noMultiLvlLbl val="0"/>
      </c:catAx>
      <c:valAx>
        <c:axId val="310646832"/>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646272"/>
        <c:crosses val="autoZero"/>
        <c:crossBetween val="between"/>
      </c:valAx>
      <c:spPr>
        <a:noFill/>
        <a:ln>
          <a:noFill/>
        </a:ln>
        <a:effectLst/>
      </c:spPr>
    </c:plotArea>
    <c:legend>
      <c:legendPos val="t"/>
      <c:layout>
        <c:manualLayout>
          <c:xMode val="edge"/>
          <c:yMode val="edge"/>
          <c:x val="6.2945945180743729E-2"/>
          <c:y val="0.28706049640712039"/>
          <c:w val="0.93483511125232399"/>
          <c:h val="0.20647807387954967"/>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07466001428215E-2"/>
          <c:y val="2.6096408764283673E-2"/>
          <c:w val="0.91810595788990224"/>
          <c:h val="0.93620877857619544"/>
        </c:manualLayout>
      </c:layout>
      <c:lineChart>
        <c:grouping val="standard"/>
        <c:varyColors val="0"/>
        <c:ser>
          <c:idx val="1"/>
          <c:order val="0"/>
          <c:tx>
            <c:strRef>
              <c:f>Sheet1!$C$1</c:f>
              <c:strCache>
                <c:ptCount val="1"/>
                <c:pt idx="0">
                  <c:v>Wholesale Gasoline</c:v>
                </c:pt>
              </c:strCache>
            </c:strRef>
          </c:tx>
          <c:spPr>
            <a:ln w="28575" cap="rnd">
              <a:solidFill>
                <a:schemeClr val="accent1"/>
              </a:solidFill>
              <a:round/>
            </a:ln>
            <a:effectLst/>
          </c:spPr>
          <c:marker>
            <c:symbol val="none"/>
          </c:marker>
          <c:cat>
            <c:numRef>
              <c:f>Sheet1!$A$2:$A$73</c:f>
              <c:numCache>
                <c:formatCode>[$-409]mmm\-yy;@</c:formatCode>
                <c:ptCount val="7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numCache>
            </c:numRef>
          </c:cat>
          <c:val>
            <c:numRef>
              <c:f>Sheet1!$C$2:$C$73</c:f>
              <c:numCache>
                <c:formatCode>_(* #,##0.00_);_(* \(#,##0.00\);_(* "-"??_);_(@_)</c:formatCode>
                <c:ptCount val="72"/>
                <c:pt idx="0">
                  <c:v>2.7469999999999999</c:v>
                </c:pt>
                <c:pt idx="1">
                  <c:v>2.9360000000000004</c:v>
                </c:pt>
                <c:pt idx="2">
                  <c:v>3.2030000000000003</c:v>
                </c:pt>
                <c:pt idx="3">
                  <c:v>3.1889999999999996</c:v>
                </c:pt>
                <c:pt idx="4">
                  <c:v>3.016</c:v>
                </c:pt>
                <c:pt idx="5">
                  <c:v>2.7569999999999997</c:v>
                </c:pt>
                <c:pt idx="6">
                  <c:v>2.806</c:v>
                </c:pt>
                <c:pt idx="7">
                  <c:v>3.0869999999999997</c:v>
                </c:pt>
                <c:pt idx="8">
                  <c:v>3.1630000000000003</c:v>
                </c:pt>
                <c:pt idx="9">
                  <c:v>2.9410000000000003</c:v>
                </c:pt>
                <c:pt idx="10">
                  <c:v>2.7130000000000001</c:v>
                </c:pt>
                <c:pt idx="11">
                  <c:v>2.59</c:v>
                </c:pt>
                <c:pt idx="12">
                  <c:v>2.6760000000000002</c:v>
                </c:pt>
                <c:pt idx="13">
                  <c:v>3.02</c:v>
                </c:pt>
                <c:pt idx="14">
                  <c:v>2.9870000000000001</c:v>
                </c:pt>
                <c:pt idx="15">
                  <c:v>2.8530000000000002</c:v>
                </c:pt>
                <c:pt idx="16">
                  <c:v>2.9510000000000001</c:v>
                </c:pt>
                <c:pt idx="17">
                  <c:v>2.8819999999999997</c:v>
                </c:pt>
                <c:pt idx="18">
                  <c:v>2.9419999999999997</c:v>
                </c:pt>
                <c:pt idx="19">
                  <c:v>2.89</c:v>
                </c:pt>
                <c:pt idx="20">
                  <c:v>2.7919999999999998</c:v>
                </c:pt>
                <c:pt idx="21">
                  <c:v>2.6319999999999997</c:v>
                </c:pt>
                <c:pt idx="22">
                  <c:v>2.544</c:v>
                </c:pt>
                <c:pt idx="23">
                  <c:v>2.5810000000000004</c:v>
                </c:pt>
                <c:pt idx="24">
                  <c:v>2.6039999999999996</c:v>
                </c:pt>
                <c:pt idx="25">
                  <c:v>2.6989999999999998</c:v>
                </c:pt>
                <c:pt idx="26">
                  <c:v>2.855</c:v>
                </c:pt>
                <c:pt idx="27">
                  <c:v>2.9810000000000003</c:v>
                </c:pt>
                <c:pt idx="28">
                  <c:v>2.9510000000000001</c:v>
                </c:pt>
                <c:pt idx="29">
                  <c:v>3.0010000000000003</c:v>
                </c:pt>
                <c:pt idx="30">
                  <c:v>2.855</c:v>
                </c:pt>
                <c:pt idx="31">
                  <c:v>2.7589999999999999</c:v>
                </c:pt>
                <c:pt idx="32">
                  <c:v>2.6689999999999996</c:v>
                </c:pt>
                <c:pt idx="33">
                  <c:v>2.3330000000000002</c:v>
                </c:pt>
                <c:pt idx="34">
                  <c:v>2.1109999999999998</c:v>
                </c:pt>
                <c:pt idx="35">
                  <c:v>1.6340000000000001</c:v>
                </c:pt>
                <c:pt idx="36">
                  <c:v>1.3659999999999999</c:v>
                </c:pt>
                <c:pt idx="37">
                  <c:v>1.6369999999999998</c:v>
                </c:pt>
                <c:pt idx="38">
                  <c:v>1.77</c:v>
                </c:pt>
                <c:pt idx="39">
                  <c:v>1.835</c:v>
                </c:pt>
                <c:pt idx="40">
                  <c:v>2.08</c:v>
                </c:pt>
                <c:pt idx="41">
                  <c:v>2.121</c:v>
                </c:pt>
                <c:pt idx="42">
                  <c:v>2.0720000000000001</c:v>
                </c:pt>
                <c:pt idx="43">
                  <c:v>1.8380000000000001</c:v>
                </c:pt>
                <c:pt idx="44">
                  <c:v>1.609</c:v>
                </c:pt>
                <c:pt idx="45">
                  <c:v>1.5580000000000001</c:v>
                </c:pt>
                <c:pt idx="46">
                  <c:v>1.4259999999999999</c:v>
                </c:pt>
                <c:pt idx="47">
                  <c:v>1.3559999999999999</c:v>
                </c:pt>
                <c:pt idx="48">
                  <c:v>1.1879999999999999</c:v>
                </c:pt>
                <c:pt idx="49">
                  <c:v>1.046</c:v>
                </c:pt>
                <c:pt idx="50">
                  <c:v>1.3203780000000001</c:v>
                </c:pt>
                <c:pt idx="51">
                  <c:v>1.4776449999999999</c:v>
                </c:pt>
                <c:pt idx="52">
                  <c:v>1.5563940000000001</c:v>
                </c:pt>
                <c:pt idx="53">
                  <c:v>1.5644560000000001</c:v>
                </c:pt>
                <c:pt idx="54">
                  <c:v>1.525156</c:v>
                </c:pt>
                <c:pt idx="55">
                  <c:v>1.475816</c:v>
                </c:pt>
                <c:pt idx="56">
                  <c:v>1.3688749999999998</c:v>
                </c:pt>
                <c:pt idx="57">
                  <c:v>1.2899670000000001</c:v>
                </c:pt>
                <c:pt idx="58">
                  <c:v>1.273056</c:v>
                </c:pt>
                <c:pt idx="59">
                  <c:v>1.2395990000000001</c:v>
                </c:pt>
                <c:pt idx="60">
                  <c:v>1.2623600000000001</c:v>
                </c:pt>
                <c:pt idx="61">
                  <c:v>1.282411</c:v>
                </c:pt>
                <c:pt idx="62">
                  <c:v>1.4186400000000001</c:v>
                </c:pt>
                <c:pt idx="63">
                  <c:v>1.5395719999999999</c:v>
                </c:pt>
                <c:pt idx="64">
                  <c:v>1.6006720000000001</c:v>
                </c:pt>
                <c:pt idx="65">
                  <c:v>1.639365</c:v>
                </c:pt>
                <c:pt idx="66">
                  <c:v>1.6412010000000001</c:v>
                </c:pt>
                <c:pt idx="67">
                  <c:v>1.6391180000000001</c:v>
                </c:pt>
                <c:pt idx="68">
                  <c:v>1.5665989999999999</c:v>
                </c:pt>
                <c:pt idx="69">
                  <c:v>1.5462530000000001</c:v>
                </c:pt>
                <c:pt idx="70">
                  <c:v>1.5399369999999999</c:v>
                </c:pt>
                <c:pt idx="71">
                  <c:v>1.51607</c:v>
                </c:pt>
              </c:numCache>
            </c:numRef>
          </c:val>
          <c:smooth val="0"/>
        </c:ser>
        <c:ser>
          <c:idx val="3"/>
          <c:order val="1"/>
          <c:tx>
            <c:strRef>
              <c:f>Sheet1!$E$1</c:f>
              <c:strCache>
                <c:ptCount val="1"/>
                <c:pt idx="0">
                  <c:v>Margin</c:v>
                </c:pt>
              </c:strCache>
            </c:strRef>
          </c:tx>
          <c:spPr>
            <a:ln w="28575" cap="rnd">
              <a:solidFill>
                <a:schemeClr val="accent2"/>
              </a:solidFill>
              <a:round/>
            </a:ln>
            <a:effectLst/>
          </c:spPr>
          <c:marker>
            <c:symbol val="none"/>
          </c:marker>
          <c:cat>
            <c:numRef>
              <c:f>Sheet1!$A$2:$A$73</c:f>
              <c:numCache>
                <c:formatCode>[$-409]mmm\-yy;@</c:formatCode>
                <c:ptCount val="7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numCache>
            </c:numRef>
          </c:cat>
          <c:val>
            <c:numRef>
              <c:f>Sheet1!$E$2:$E$73</c:f>
              <c:numCache>
                <c:formatCode>_(* #,##0.00_);_(* \(#,##0.00\);_(* "-"??_);_(@_)</c:formatCode>
                <c:ptCount val="72"/>
                <c:pt idx="0">
                  <c:v>0.11161904761904751</c:v>
                </c:pt>
                <c:pt idx="1">
                  <c:v>9.4880952380952621E-2</c:v>
                </c:pt>
                <c:pt idx="2">
                  <c:v>0.21621428571428636</c:v>
                </c:pt>
                <c:pt idx="3">
                  <c:v>0.33780952380952334</c:v>
                </c:pt>
                <c:pt idx="4">
                  <c:v>0.38885714285714279</c:v>
                </c:pt>
                <c:pt idx="5">
                  <c:v>0.49138095238095181</c:v>
                </c:pt>
                <c:pt idx="6">
                  <c:v>0.36269047619047612</c:v>
                </c:pt>
                <c:pt idx="7">
                  <c:v>0.38804761904761875</c:v>
                </c:pt>
                <c:pt idx="8">
                  <c:v>0.47576190476190483</c:v>
                </c:pt>
                <c:pt idx="9">
                  <c:v>0.28121428571428586</c:v>
                </c:pt>
                <c:pt idx="10">
                  <c:v>0.11635714285714283</c:v>
                </c:pt>
                <c:pt idx="11">
                  <c:v>-1.7000000000000348E-2</c:v>
                </c:pt>
                <c:pt idx="12">
                  <c:v>-1.3523809523809049E-2</c:v>
                </c:pt>
                <c:pt idx="13">
                  <c:v>0.25688095238095254</c:v>
                </c:pt>
                <c:pt idx="14">
                  <c:v>0.40428571428571436</c:v>
                </c:pt>
                <c:pt idx="15">
                  <c:v>0.41852380952380974</c:v>
                </c:pt>
                <c:pt idx="16">
                  <c:v>0.50911904761904792</c:v>
                </c:pt>
                <c:pt idx="17">
                  <c:v>0.4315238095238092</c:v>
                </c:pt>
                <c:pt idx="18">
                  <c:v>0.37216666666666631</c:v>
                </c:pt>
                <c:pt idx="19">
                  <c:v>0.24047619047619051</c:v>
                </c:pt>
                <c:pt idx="20">
                  <c:v>0.13492857142857151</c:v>
                </c:pt>
                <c:pt idx="21">
                  <c:v>3.4928571428570976E-2</c:v>
                </c:pt>
                <c:pt idx="22">
                  <c:v>-2.2476190476190538E-2</c:v>
                </c:pt>
                <c:pt idx="23">
                  <c:v>-5.6071428571428328E-2</c:v>
                </c:pt>
                <c:pt idx="24">
                  <c:v>2.9761904761904656E-2</c:v>
                </c:pt>
                <c:pt idx="25">
                  <c:v>0.10611904761904745</c:v>
                </c:pt>
                <c:pt idx="26">
                  <c:v>0.29592857142857154</c:v>
                </c:pt>
                <c:pt idx="27">
                  <c:v>0.4154047619047625</c:v>
                </c:pt>
                <c:pt idx="28">
                  <c:v>0.34292857142857125</c:v>
                </c:pt>
                <c:pt idx="29">
                  <c:v>0.33921428571428613</c:v>
                </c:pt>
                <c:pt idx="30">
                  <c:v>0.31290476190476202</c:v>
                </c:pt>
                <c:pt idx="31">
                  <c:v>0.33976190476190471</c:v>
                </c:pt>
                <c:pt idx="32">
                  <c:v>0.35730952380952363</c:v>
                </c:pt>
                <c:pt idx="33">
                  <c:v>0.2514523809523812</c:v>
                </c:pt>
                <c:pt idx="34">
                  <c:v>0.21961904761904738</c:v>
                </c:pt>
                <c:pt idx="35">
                  <c:v>0.14983333333333348</c:v>
                </c:pt>
                <c:pt idx="36">
                  <c:v>0.22885714285714287</c:v>
                </c:pt>
                <c:pt idx="37">
                  <c:v>0.25376190476190463</c:v>
                </c:pt>
                <c:pt idx="38">
                  <c:v>0.43940476190476208</c:v>
                </c:pt>
                <c:pt idx="39">
                  <c:v>0.41776190476190478</c:v>
                </c:pt>
                <c:pt idx="40">
                  <c:v>0.55440476190476184</c:v>
                </c:pt>
                <c:pt idx="41">
                  <c:v>0.65723809523809518</c:v>
                </c:pt>
                <c:pt idx="42">
                  <c:v>0.72530952380952396</c:v>
                </c:pt>
                <c:pt idx="43">
                  <c:v>0.73050000000000015</c:v>
                </c:pt>
                <c:pt idx="44">
                  <c:v>0.47511904761904766</c:v>
                </c:pt>
                <c:pt idx="45">
                  <c:v>0.40490476190476188</c:v>
                </c:pt>
                <c:pt idx="46">
                  <c:v>0.37199999999999989</c:v>
                </c:pt>
                <c:pt idx="47">
                  <c:v>0.45111904761904742</c:v>
                </c:pt>
                <c:pt idx="48">
                  <c:v>0.45704761904761904</c:v>
                </c:pt>
                <c:pt idx="49">
                  <c:v>0.27976190476190477</c:v>
                </c:pt>
                <c:pt idx="50">
                  <c:v>0.41061609523809528</c:v>
                </c:pt>
                <c:pt idx="51">
                  <c:v>0.48764499999999988</c:v>
                </c:pt>
                <c:pt idx="52">
                  <c:v>0.55639400000000006</c:v>
                </c:pt>
                <c:pt idx="53">
                  <c:v>0.56445600000000007</c:v>
                </c:pt>
                <c:pt idx="54">
                  <c:v>0.52515599999999996</c:v>
                </c:pt>
                <c:pt idx="55">
                  <c:v>0.47581600000000002</c:v>
                </c:pt>
                <c:pt idx="56">
                  <c:v>0.36887499999999984</c:v>
                </c:pt>
                <c:pt idx="57">
                  <c:v>0.26615747619047636</c:v>
                </c:pt>
                <c:pt idx="58">
                  <c:v>0.22543695238095229</c:v>
                </c:pt>
                <c:pt idx="59">
                  <c:v>0.16817042857142872</c:v>
                </c:pt>
                <c:pt idx="60">
                  <c:v>0.1671219047619048</c:v>
                </c:pt>
                <c:pt idx="61">
                  <c:v>0.18717290476190462</c:v>
                </c:pt>
                <c:pt idx="62">
                  <c:v>0.29959238095238105</c:v>
                </c:pt>
                <c:pt idx="63">
                  <c:v>0.42052438095238087</c:v>
                </c:pt>
                <c:pt idx="64">
                  <c:v>0.4578148571428573</c:v>
                </c:pt>
                <c:pt idx="65">
                  <c:v>0.47269833333333322</c:v>
                </c:pt>
                <c:pt idx="66">
                  <c:v>0.45072480952380967</c:v>
                </c:pt>
                <c:pt idx="67">
                  <c:v>0.42483228571428588</c:v>
                </c:pt>
                <c:pt idx="68">
                  <c:v>0.30469423809523799</c:v>
                </c:pt>
                <c:pt idx="69">
                  <c:v>0.23672919047619057</c:v>
                </c:pt>
                <c:pt idx="70">
                  <c:v>0.18279414285714268</c:v>
                </c:pt>
                <c:pt idx="71">
                  <c:v>0.11130809523809537</c:v>
                </c:pt>
              </c:numCache>
            </c:numRef>
          </c:val>
          <c:smooth val="0"/>
        </c:ser>
        <c:dLbls>
          <c:showLegendKey val="0"/>
          <c:showVal val="0"/>
          <c:showCatName val="0"/>
          <c:showSerName val="0"/>
          <c:showPercent val="0"/>
          <c:showBubbleSize val="0"/>
        </c:dLbls>
        <c:smooth val="0"/>
        <c:axId val="252145920"/>
        <c:axId val="252146480"/>
      </c:lineChart>
      <c:dateAx>
        <c:axId val="252145920"/>
        <c:scaling>
          <c:orientation val="minMax"/>
        </c:scaling>
        <c:delete val="0"/>
        <c:axPos val="b"/>
        <c:numFmt formatCode="[$-409]mmm\-yy;@"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146480"/>
        <c:crosses val="autoZero"/>
        <c:auto val="1"/>
        <c:lblOffset val="100"/>
        <c:baseTimeUnit val="months"/>
        <c:majorUnit val="3"/>
        <c:majorTimeUnit val="months"/>
      </c:dateAx>
      <c:valAx>
        <c:axId val="252146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145920"/>
        <c:crosses val="autoZero"/>
        <c:crossBetween val="between"/>
      </c:valAx>
      <c:spPr>
        <a:noFill/>
        <a:ln>
          <a:noFill/>
        </a:ln>
        <a:effectLst/>
      </c:spPr>
    </c:plotArea>
    <c:legend>
      <c:legendPos val="t"/>
      <c:layout>
        <c:manualLayout>
          <c:xMode val="edge"/>
          <c:yMode val="edge"/>
          <c:x val="2.9945671493420496E-2"/>
          <c:y val="0.44176288433126409"/>
          <c:w val="0.51848512685914261"/>
          <c:h val="7.384040536599591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28758905136863E-2"/>
          <c:y val="4.4054305924898826E-2"/>
          <c:w val="0.91374065741782273"/>
          <c:h val="0.76277362282288941"/>
        </c:manualLayout>
      </c:layout>
      <c:lineChart>
        <c:grouping val="standard"/>
        <c:varyColors val="0"/>
        <c:ser>
          <c:idx val="0"/>
          <c:order val="0"/>
          <c:tx>
            <c:strRef>
              <c:f>Sheet1!$B$3</c:f>
              <c:strCache>
                <c:ptCount val="1"/>
                <c:pt idx="0">
                  <c:v>Historical Spot Price</c:v>
                </c:pt>
              </c:strCache>
            </c:strRef>
          </c:tx>
          <c:spPr>
            <a:ln w="22225"/>
          </c:spPr>
          <c:marker>
            <c:symbol val="none"/>
          </c:marker>
          <c:cat>
            <c:numRef>
              <c:f>Sheet1!$A$4:$A$63</c:f>
              <c:numCache>
                <c:formatCode>mmm\-yy</c:formatCode>
                <c:ptCount val="6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numCache>
            </c:numRef>
          </c:cat>
          <c:val>
            <c:numRef>
              <c:f>Sheet1!$B$4:$B$63</c:f>
              <c:numCache>
                <c:formatCode>"$"#,##0.00</c:formatCode>
                <c:ptCount val="60"/>
                <c:pt idx="0">
                  <c:v>94.76</c:v>
                </c:pt>
                <c:pt idx="1">
                  <c:v>95.31</c:v>
                </c:pt>
                <c:pt idx="2">
                  <c:v>92.94</c:v>
                </c:pt>
                <c:pt idx="3">
                  <c:v>92.02</c:v>
                </c:pt>
                <c:pt idx="4">
                  <c:v>94.51</c:v>
                </c:pt>
                <c:pt idx="5">
                  <c:v>95.77</c:v>
                </c:pt>
                <c:pt idx="6">
                  <c:v>104.67</c:v>
                </c:pt>
                <c:pt idx="7">
                  <c:v>106.57</c:v>
                </c:pt>
                <c:pt idx="8">
                  <c:v>106.2895</c:v>
                </c:pt>
                <c:pt idx="9">
                  <c:v>100.54</c:v>
                </c:pt>
                <c:pt idx="10">
                  <c:v>93.86</c:v>
                </c:pt>
                <c:pt idx="11">
                  <c:v>97.63</c:v>
                </c:pt>
                <c:pt idx="12">
                  <c:v>94.617000000000004</c:v>
                </c:pt>
                <c:pt idx="13">
                  <c:v>100.81699999999999</c:v>
                </c:pt>
                <c:pt idx="14">
                  <c:v>100.804</c:v>
                </c:pt>
                <c:pt idx="15">
                  <c:v>102.069</c:v>
                </c:pt>
                <c:pt idx="16">
                  <c:v>102.17700000000001</c:v>
                </c:pt>
                <c:pt idx="17">
                  <c:v>105.794</c:v>
                </c:pt>
                <c:pt idx="18">
                  <c:v>103.58799999999999</c:v>
                </c:pt>
                <c:pt idx="19">
                  <c:v>96.534999999999997</c:v>
                </c:pt>
                <c:pt idx="20">
                  <c:v>93.212000000000003</c:v>
                </c:pt>
                <c:pt idx="21">
                  <c:v>84.397000000000006</c:v>
                </c:pt>
                <c:pt idx="22">
                  <c:v>75.789000000000001</c:v>
                </c:pt>
                <c:pt idx="23">
                  <c:v>59.29</c:v>
                </c:pt>
                <c:pt idx="24">
                  <c:v>47.216999999999999</c:v>
                </c:pt>
                <c:pt idx="25">
                  <c:v>50.584000000000003</c:v>
                </c:pt>
                <c:pt idx="26">
                  <c:v>47.823</c:v>
                </c:pt>
                <c:pt idx="27">
                  <c:v>54.453000000000003</c:v>
                </c:pt>
                <c:pt idx="28">
                  <c:v>59.265000000000001</c:v>
                </c:pt>
                <c:pt idx="29">
                  <c:v>59.819000000000003</c:v>
                </c:pt>
                <c:pt idx="30">
                  <c:v>50.901000000000003</c:v>
                </c:pt>
                <c:pt idx="31">
                  <c:v>42.866999999999997</c:v>
                </c:pt>
                <c:pt idx="32">
                  <c:v>45.478999999999999</c:v>
                </c:pt>
                <c:pt idx="33">
                  <c:v>46.222999999999999</c:v>
                </c:pt>
                <c:pt idx="34">
                  <c:v>42.442999999999998</c:v>
                </c:pt>
                <c:pt idx="35">
                  <c:v>37.189</c:v>
                </c:pt>
                <c:pt idx="36">
                  <c:v>31.683</c:v>
                </c:pt>
                <c:pt idx="37">
                  <c:v>30.323</c:v>
                </c:pt>
                <c:pt idx="38">
                  <c:v>37.549999999999997</c:v>
                </c:pt>
                <c:pt idx="39">
                  <c:v>40.76</c:v>
                </c:pt>
                <c:pt idx="40">
                  <c:v>#N/A</c:v>
                </c:pt>
                <c:pt idx="41">
                  <c:v>#N/A</c:v>
                </c:pt>
                <c:pt idx="42">
                  <c:v>#N/A</c:v>
                </c:pt>
                <c:pt idx="43">
                  <c:v>#N/A</c:v>
                </c:pt>
                <c:pt idx="44">
                  <c:v>#N/A</c:v>
                </c:pt>
                <c:pt idx="45">
                  <c:v>#N/A</c:v>
                </c:pt>
                <c:pt idx="46">
                  <c:v>#N/A</c:v>
                </c:pt>
                <c:pt idx="47">
                  <c:v>#N/A</c:v>
                </c:pt>
                <c:pt idx="48" formatCode="General">
                  <c:v>#N/A</c:v>
                </c:pt>
                <c:pt idx="49" formatCode="General">
                  <c:v>#N/A</c:v>
                </c:pt>
                <c:pt idx="50" formatCode="General">
                  <c:v>#N/A</c:v>
                </c:pt>
                <c:pt idx="51" formatCode="General">
                  <c:v>#N/A</c:v>
                </c:pt>
                <c:pt idx="52" formatCode="General">
                  <c:v>#N/A</c:v>
                </c:pt>
                <c:pt idx="53" formatCode="General">
                  <c:v>#N/A</c:v>
                </c:pt>
                <c:pt idx="54" formatCode="General">
                  <c:v>#N/A</c:v>
                </c:pt>
                <c:pt idx="55" formatCode="General">
                  <c:v>#N/A</c:v>
                </c:pt>
                <c:pt idx="56" formatCode="General">
                  <c:v>#N/A</c:v>
                </c:pt>
                <c:pt idx="57" formatCode="General">
                  <c:v>#N/A</c:v>
                </c:pt>
                <c:pt idx="58" formatCode="General">
                  <c:v>#N/A</c:v>
                </c:pt>
                <c:pt idx="59" formatCode="General">
                  <c:v>#N/A</c:v>
                </c:pt>
              </c:numCache>
            </c:numRef>
          </c:val>
          <c:smooth val="0"/>
        </c:ser>
        <c:ser>
          <c:idx val="1"/>
          <c:order val="1"/>
          <c:tx>
            <c:strRef>
              <c:f>Sheet1!$C$3</c:f>
              <c:strCache>
                <c:ptCount val="1"/>
                <c:pt idx="0">
                  <c:v>STEO Forecast</c:v>
                </c:pt>
              </c:strCache>
            </c:strRef>
          </c:tx>
          <c:spPr>
            <a:ln w="22225"/>
          </c:spPr>
          <c:marker>
            <c:symbol val="none"/>
          </c:marker>
          <c:cat>
            <c:numRef>
              <c:f>Sheet1!$A$4:$A$63</c:f>
              <c:numCache>
                <c:formatCode>mmm\-yy</c:formatCode>
                <c:ptCount val="6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numCache>
            </c:numRef>
          </c:cat>
          <c:val>
            <c:numRef>
              <c:f>Sheet1!$C$4:$C$63</c:f>
              <c:numCache>
                <c:formatCode>"$"#,##0.00</c:formatCode>
                <c:ptCount val="6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40.76</c:v>
                </c:pt>
                <c:pt idx="40">
                  <c:v>42</c:v>
                </c:pt>
                <c:pt idx="41">
                  <c:v>42</c:v>
                </c:pt>
                <c:pt idx="42">
                  <c:v>42</c:v>
                </c:pt>
                <c:pt idx="43">
                  <c:v>42</c:v>
                </c:pt>
                <c:pt idx="44">
                  <c:v>42</c:v>
                </c:pt>
                <c:pt idx="45">
                  <c:v>43</c:v>
                </c:pt>
                <c:pt idx="46">
                  <c:v>44</c:v>
                </c:pt>
                <c:pt idx="47">
                  <c:v>45</c:v>
                </c:pt>
                <c:pt idx="48">
                  <c:v>46</c:v>
                </c:pt>
                <c:pt idx="49">
                  <c:v>46</c:v>
                </c:pt>
                <c:pt idx="50">
                  <c:v>47</c:v>
                </c:pt>
                <c:pt idx="51">
                  <c:v>47</c:v>
                </c:pt>
                <c:pt idx="52">
                  <c:v>48</c:v>
                </c:pt>
                <c:pt idx="53">
                  <c:v>49</c:v>
                </c:pt>
                <c:pt idx="54">
                  <c:v>50</c:v>
                </c:pt>
                <c:pt idx="55">
                  <c:v>51</c:v>
                </c:pt>
                <c:pt idx="56">
                  <c:v>53</c:v>
                </c:pt>
                <c:pt idx="57">
                  <c:v>55</c:v>
                </c:pt>
                <c:pt idx="58">
                  <c:v>57</c:v>
                </c:pt>
                <c:pt idx="59">
                  <c:v>59</c:v>
                </c:pt>
              </c:numCache>
            </c:numRef>
          </c:val>
          <c:smooth val="0"/>
        </c:ser>
        <c:ser>
          <c:idx val="2"/>
          <c:order val="2"/>
          <c:tx>
            <c:strRef>
              <c:f>Sheet1!$D$3</c:f>
              <c:strCache>
                <c:ptCount val="1"/>
                <c:pt idx="0">
                  <c:v>NYMEX Futures Price</c:v>
                </c:pt>
              </c:strCache>
            </c:strRef>
          </c:tx>
          <c:spPr>
            <a:ln w="22225">
              <a:solidFill>
                <a:schemeClr val="accent3">
                  <a:lumMod val="75000"/>
                </a:schemeClr>
              </a:solidFill>
            </a:ln>
          </c:spPr>
          <c:marker>
            <c:symbol val="none"/>
          </c:marker>
          <c:cat>
            <c:numRef>
              <c:f>Sheet1!$A$4:$A$63</c:f>
              <c:numCache>
                <c:formatCode>mmm\-yy</c:formatCode>
                <c:ptCount val="6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numCache>
            </c:numRef>
          </c:cat>
          <c:val>
            <c:numRef>
              <c:f>Sheet1!$D$4:$D$63</c:f>
              <c:numCache>
                <c:formatCode>"$"#,##0.00</c:formatCode>
                <c:ptCount val="6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45.182000000000002</c:v>
                </c:pt>
                <c:pt idx="43">
                  <c:v>45.622</c:v>
                </c:pt>
                <c:pt idx="44">
                  <c:v>45.994</c:v>
                </c:pt>
                <c:pt idx="45">
                  <c:v>46.311999999999998</c:v>
                </c:pt>
                <c:pt idx="46">
                  <c:v>46.606000000000002</c:v>
                </c:pt>
                <c:pt idx="47">
                  <c:v>46.86</c:v>
                </c:pt>
                <c:pt idx="48">
                  <c:v>47.066000000000003</c:v>
                </c:pt>
                <c:pt idx="49">
                  <c:v>47.225999999999999</c:v>
                </c:pt>
                <c:pt idx="50">
                  <c:v>47.378</c:v>
                </c:pt>
                <c:pt idx="51">
                  <c:v>47.514000000000003</c:v>
                </c:pt>
                <c:pt idx="52">
                  <c:v>47.641999999999996</c:v>
                </c:pt>
                <c:pt idx="53">
                  <c:v>47.762</c:v>
                </c:pt>
                <c:pt idx="54">
                  <c:v>47.844000000000001</c:v>
                </c:pt>
                <c:pt idx="55">
                  <c:v>47.945999999999998</c:v>
                </c:pt>
                <c:pt idx="56">
                  <c:v>48.071999999999996</c:v>
                </c:pt>
                <c:pt idx="57">
                  <c:v>48.21</c:v>
                </c:pt>
                <c:pt idx="58">
                  <c:v>48.372</c:v>
                </c:pt>
                <c:pt idx="59">
                  <c:v>48.543999999999997</c:v>
                </c:pt>
              </c:numCache>
            </c:numRef>
          </c:val>
          <c:smooth val="0"/>
        </c:ser>
        <c:ser>
          <c:idx val="3"/>
          <c:order val="3"/>
          <c:tx>
            <c:strRef>
              <c:f>Sheet1!$E$3</c:f>
              <c:strCache>
                <c:ptCount val="1"/>
                <c:pt idx="0">
                  <c:v>Current 95% NYMEX futures price confidence interval</c:v>
                </c:pt>
              </c:strCache>
            </c:strRef>
          </c:tx>
          <c:spPr>
            <a:ln w="22225">
              <a:solidFill>
                <a:schemeClr val="accent3">
                  <a:lumMod val="75000"/>
                </a:schemeClr>
              </a:solidFill>
              <a:prstDash val="dash"/>
            </a:ln>
          </c:spPr>
          <c:marker>
            <c:symbol val="none"/>
          </c:marker>
          <c:cat>
            <c:numRef>
              <c:f>Sheet1!$A$4:$A$63</c:f>
              <c:numCache>
                <c:formatCode>mmm\-yy</c:formatCode>
                <c:ptCount val="6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numCache>
            </c:numRef>
          </c:cat>
          <c:val>
            <c:numRef>
              <c:f>Sheet1!$E$4:$E$63</c:f>
              <c:numCache>
                <c:formatCode>"$"#,##0.00</c:formatCode>
                <c:ptCount val="6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34.33727481176885</c:v>
                </c:pt>
                <c:pt idx="43">
                  <c:v>32.038006977239085</c:v>
                </c:pt>
                <c:pt idx="44">
                  <c:v>30.040876360511124</c:v>
                </c:pt>
                <c:pt idx="45">
                  <c:v>28.71903051822499</c:v>
                </c:pt>
                <c:pt idx="46">
                  <c:v>27.548190094172604</c:v>
                </c:pt>
                <c:pt idx="47">
                  <c:v>26.460706141185575</c:v>
                </c:pt>
                <c:pt idx="48">
                  <c:v>25.669114268964915</c:v>
                </c:pt>
                <c:pt idx="49">
                  <c:v>25.026341814374071</c:v>
                </c:pt>
                <c:pt idx="50">
                  <c:v>24.289577958287534</c:v>
                </c:pt>
                <c:pt idx="51">
                  <c:v>#N/A</c:v>
                </c:pt>
                <c:pt idx="52">
                  <c:v>#N/A</c:v>
                </c:pt>
                <c:pt idx="53">
                  <c:v>22.686306370728644</c:v>
                </c:pt>
                <c:pt idx="54">
                  <c:v>22.379278750906401</c:v>
                </c:pt>
                <c:pt idx="55">
                  <c:v>#N/A</c:v>
                </c:pt>
                <c:pt idx="56">
                  <c:v>#N/A</c:v>
                </c:pt>
                <c:pt idx="57">
                  <c:v>#N/A</c:v>
                </c:pt>
                <c:pt idx="58">
                  <c:v>#N/A</c:v>
                </c:pt>
                <c:pt idx="59">
                  <c:v>21.070113079244134</c:v>
                </c:pt>
              </c:numCache>
            </c:numRef>
          </c:val>
          <c:smooth val="0"/>
        </c:ser>
        <c:ser>
          <c:idx val="4"/>
          <c:order val="4"/>
          <c:tx>
            <c:strRef>
              <c:f>Sheet1!$F$3</c:f>
              <c:strCache>
                <c:ptCount val="1"/>
                <c:pt idx="0">
                  <c:v>95% NYMEX futures price lower confidence interval</c:v>
                </c:pt>
              </c:strCache>
            </c:strRef>
          </c:tx>
          <c:spPr>
            <a:ln w="22225">
              <a:solidFill>
                <a:schemeClr val="accent3">
                  <a:lumMod val="75000"/>
                </a:schemeClr>
              </a:solidFill>
              <a:prstDash val="dash"/>
            </a:ln>
          </c:spPr>
          <c:marker>
            <c:symbol val="none"/>
          </c:marker>
          <c:cat>
            <c:numRef>
              <c:f>Sheet1!$A$4:$A$63</c:f>
              <c:numCache>
                <c:formatCode>mmm\-yy</c:formatCode>
                <c:ptCount val="6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numCache>
            </c:numRef>
          </c:cat>
          <c:val>
            <c:numRef>
              <c:f>Sheet1!$F$4:$F$63</c:f>
              <c:numCache>
                <c:formatCode>"$"#,##0.00</c:formatCode>
                <c:ptCount val="6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59.451809591491539</c:v>
                </c:pt>
                <c:pt idx="43">
                  <c:v>64.965554364186119</c:v>
                </c:pt>
                <c:pt idx="44">
                  <c:v>70.418985472100502</c:v>
                </c:pt>
                <c:pt idx="45">
                  <c:v>74.68223353288046</c:v>
                </c:pt>
                <c:pt idx="46">
                  <c:v>78.847983427393245</c:v>
                </c:pt>
                <c:pt idx="47">
                  <c:v>82.985676507785527</c:v>
                </c:pt>
                <c:pt idx="48">
                  <c:v>86.298589534048887</c:v>
                </c:pt>
                <c:pt idx="49">
                  <c:v>89.117901950776229</c:v>
                </c:pt>
                <c:pt idx="50">
                  <c:v>92.413087121347985</c:v>
                </c:pt>
                <c:pt idx="51">
                  <c:v>#N/A</c:v>
                </c:pt>
                <c:pt idx="52">
                  <c:v>#N/A</c:v>
                </c:pt>
                <c:pt idx="53">
                  <c:v>100.55443167881064</c:v>
                </c:pt>
                <c:pt idx="54">
                  <c:v>102.28427651660976</c:v>
                </c:pt>
                <c:pt idx="55">
                  <c:v>#N/A</c:v>
                </c:pt>
                <c:pt idx="56">
                  <c:v>#N/A</c:v>
                </c:pt>
                <c:pt idx="57">
                  <c:v>#N/A</c:v>
                </c:pt>
                <c:pt idx="58">
                  <c:v>#N/A</c:v>
                </c:pt>
                <c:pt idx="59">
                  <c:v>111.84182672096684</c:v>
                </c:pt>
              </c:numCache>
            </c:numRef>
          </c:val>
          <c:smooth val="0"/>
        </c:ser>
        <c:dLbls>
          <c:showLegendKey val="0"/>
          <c:showVal val="0"/>
          <c:showCatName val="0"/>
          <c:showSerName val="0"/>
          <c:showPercent val="0"/>
          <c:showBubbleSize val="0"/>
        </c:dLbls>
        <c:smooth val="0"/>
        <c:axId val="302684544"/>
        <c:axId val="302685104"/>
      </c:lineChart>
      <c:dateAx>
        <c:axId val="302684544"/>
        <c:scaling>
          <c:orientation val="minMax"/>
        </c:scaling>
        <c:delete val="0"/>
        <c:axPos val="b"/>
        <c:numFmt formatCode="mmm" sourceLinked="0"/>
        <c:majorTickMark val="out"/>
        <c:minorTickMark val="none"/>
        <c:tickLblPos val="nextTo"/>
        <c:spPr>
          <a:ln w="12700">
            <a:solidFill>
              <a:schemeClr val="tx1"/>
            </a:solidFill>
          </a:ln>
        </c:spPr>
        <c:txPr>
          <a:bodyPr/>
          <a:lstStyle/>
          <a:p>
            <a:pPr>
              <a:defRPr sz="1200"/>
            </a:pPr>
            <a:endParaRPr lang="en-US"/>
          </a:p>
        </c:txPr>
        <c:crossAx val="302685104"/>
        <c:crosses val="autoZero"/>
        <c:auto val="1"/>
        <c:lblOffset val="100"/>
        <c:baseTimeUnit val="months"/>
        <c:majorUnit val="3"/>
        <c:majorTimeUnit val="months"/>
      </c:dateAx>
      <c:valAx>
        <c:axId val="302685104"/>
        <c:scaling>
          <c:orientation val="minMax"/>
          <c:max val="12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200"/>
            </a:pPr>
            <a:endParaRPr lang="en-US"/>
          </a:p>
        </c:txPr>
        <c:crossAx val="302684544"/>
        <c:crosses val="autoZero"/>
        <c:crossBetween val="between"/>
        <c:majorUnit val="20"/>
      </c:valAx>
    </c:plotArea>
    <c:legend>
      <c:legendPos val="b"/>
      <c:legendEntry>
        <c:idx val="4"/>
        <c:delete val="1"/>
      </c:legendEntry>
      <c:layout>
        <c:manualLayout>
          <c:xMode val="edge"/>
          <c:yMode val="edge"/>
          <c:x val="5.8934255271626795E-2"/>
          <c:y val="0.36485153928856584"/>
          <c:w val="0.50764166464809157"/>
          <c:h val="0.30330876435216858"/>
        </c:manualLayout>
      </c:layout>
      <c:overlay val="0"/>
      <c:spPr>
        <a:ln>
          <a:noFill/>
        </a:ln>
      </c:spPr>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0.05429</cdr:x>
      <cdr:y>0.91362</cdr:y>
    </cdr:from>
    <cdr:to>
      <cdr:x>0.26725</cdr:x>
      <cdr:y>0.98097</cdr:y>
    </cdr:to>
    <cdr:sp macro="" textlink="">
      <cdr:nvSpPr>
        <cdr:cNvPr id="3" name="TextBox 1"/>
        <cdr:cNvSpPr txBox="1"/>
      </cdr:nvSpPr>
      <cdr:spPr>
        <a:xfrm xmlns:a="http://schemas.openxmlformats.org/drawingml/2006/main">
          <a:off x="442461" y="2857223"/>
          <a:ext cx="1735643" cy="210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2013</a:t>
          </a:r>
          <a:endParaRPr lang="en-US" sz="1200" dirty="0"/>
        </a:p>
      </cdr:txBody>
    </cdr:sp>
  </cdr:relSizeAnchor>
  <cdr:relSizeAnchor xmlns:cdr="http://schemas.openxmlformats.org/drawingml/2006/chartDrawing">
    <cdr:from>
      <cdr:x>0.23798</cdr:x>
      <cdr:y>0.91362</cdr:y>
    </cdr:from>
    <cdr:to>
      <cdr:x>0.46021</cdr:x>
      <cdr:y>0.98097</cdr:y>
    </cdr:to>
    <cdr:sp macro="" textlink="">
      <cdr:nvSpPr>
        <cdr:cNvPr id="4" name="TextBox 1"/>
        <cdr:cNvSpPr txBox="1"/>
      </cdr:nvSpPr>
      <cdr:spPr>
        <a:xfrm xmlns:a="http://schemas.openxmlformats.org/drawingml/2006/main">
          <a:off x="1939564" y="2857224"/>
          <a:ext cx="1811194" cy="210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2014</a:t>
          </a:r>
          <a:endParaRPr lang="en-US" sz="1200" dirty="0"/>
        </a:p>
      </cdr:txBody>
    </cdr:sp>
  </cdr:relSizeAnchor>
  <cdr:relSizeAnchor xmlns:cdr="http://schemas.openxmlformats.org/drawingml/2006/chartDrawing">
    <cdr:from>
      <cdr:x>0.41021</cdr:x>
      <cdr:y>0.91044</cdr:y>
    </cdr:from>
    <cdr:to>
      <cdr:x>0.62317</cdr:x>
      <cdr:y>0.97779</cdr:y>
    </cdr:to>
    <cdr:sp macro="" textlink="">
      <cdr:nvSpPr>
        <cdr:cNvPr id="5" name="TextBox 1"/>
        <cdr:cNvSpPr txBox="1"/>
      </cdr:nvSpPr>
      <cdr:spPr>
        <a:xfrm xmlns:a="http://schemas.openxmlformats.org/drawingml/2006/main">
          <a:off x="3343253" y="2847285"/>
          <a:ext cx="1735642" cy="210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2015</a:t>
          </a:r>
          <a:endParaRPr lang="en-US" sz="1200" dirty="0"/>
        </a:p>
      </cdr:txBody>
    </cdr:sp>
  </cdr:relSizeAnchor>
  <cdr:relSizeAnchor xmlns:cdr="http://schemas.openxmlformats.org/drawingml/2006/chartDrawing">
    <cdr:from>
      <cdr:x>0.23667</cdr:x>
      <cdr:y>0.80377</cdr:y>
    </cdr:from>
    <cdr:to>
      <cdr:x>0.23667</cdr:x>
      <cdr:y>0.93846</cdr:y>
    </cdr:to>
    <cdr:cxnSp macro="">
      <cdr:nvCxnSpPr>
        <cdr:cNvPr id="7" name="Straight Connector 6"/>
        <cdr:cNvCxnSpPr/>
      </cdr:nvCxnSpPr>
      <cdr:spPr>
        <a:xfrm xmlns:a="http://schemas.openxmlformats.org/drawingml/2006/main">
          <a:off x="1928877" y="2513701"/>
          <a:ext cx="0" cy="42122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0.42181</cdr:x>
      <cdr:y>0.80496</cdr:y>
    </cdr:from>
    <cdr:to>
      <cdr:x>0.42181</cdr:x>
      <cdr:y>0.93965</cdr:y>
    </cdr:to>
    <cdr:cxnSp macro="">
      <cdr:nvCxnSpPr>
        <cdr:cNvPr id="8" name="Straight Connector 7"/>
        <cdr:cNvCxnSpPr/>
      </cdr:nvCxnSpPr>
      <cdr:spPr>
        <a:xfrm xmlns:a="http://schemas.openxmlformats.org/drawingml/2006/main">
          <a:off x="3437752" y="2517419"/>
          <a:ext cx="0" cy="42122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0.78429</cdr:x>
      <cdr:y>0.80178</cdr:y>
    </cdr:from>
    <cdr:to>
      <cdr:x>0.78429</cdr:x>
      <cdr:y>0.93647</cdr:y>
    </cdr:to>
    <cdr:cxnSp macro="">
      <cdr:nvCxnSpPr>
        <cdr:cNvPr id="10" name="Straight Connector 9"/>
        <cdr:cNvCxnSpPr/>
      </cdr:nvCxnSpPr>
      <cdr:spPr>
        <a:xfrm xmlns:a="http://schemas.openxmlformats.org/drawingml/2006/main">
          <a:off x="6232772" y="3511727"/>
          <a:ext cx="0" cy="58993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0.59146</cdr:x>
      <cdr:y>0.91044</cdr:y>
    </cdr:from>
    <cdr:to>
      <cdr:x>0.82294</cdr:x>
      <cdr:y>0.97779</cdr:y>
    </cdr:to>
    <cdr:sp macro="" textlink="">
      <cdr:nvSpPr>
        <cdr:cNvPr id="11" name="TextBox 1"/>
        <cdr:cNvSpPr txBox="1"/>
      </cdr:nvSpPr>
      <cdr:spPr>
        <a:xfrm xmlns:a="http://schemas.openxmlformats.org/drawingml/2006/main">
          <a:off x="4820478" y="2847285"/>
          <a:ext cx="1886582" cy="210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2016</a:t>
          </a:r>
          <a:endParaRPr lang="en-US" sz="1200" dirty="0"/>
        </a:p>
      </cdr:txBody>
    </cdr:sp>
  </cdr:relSizeAnchor>
  <cdr:relSizeAnchor xmlns:cdr="http://schemas.openxmlformats.org/drawingml/2006/chartDrawing">
    <cdr:from>
      <cdr:x>0.60121</cdr:x>
      <cdr:y>0.80532</cdr:y>
    </cdr:from>
    <cdr:to>
      <cdr:x>0.60121</cdr:x>
      <cdr:y>0.94001</cdr:y>
    </cdr:to>
    <cdr:cxnSp macro="">
      <cdr:nvCxnSpPr>
        <cdr:cNvPr id="9" name="Straight Connector 8"/>
        <cdr:cNvCxnSpPr/>
      </cdr:nvCxnSpPr>
      <cdr:spPr>
        <a:xfrm xmlns:a="http://schemas.openxmlformats.org/drawingml/2006/main">
          <a:off x="4899908" y="2518523"/>
          <a:ext cx="0" cy="42122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0.76852</cdr:x>
      <cdr:y>0.90761</cdr:y>
    </cdr:from>
    <cdr:to>
      <cdr:x>1</cdr:x>
      <cdr:y>0.97496</cdr:y>
    </cdr:to>
    <cdr:sp macro="" textlink="">
      <cdr:nvSpPr>
        <cdr:cNvPr id="12" name="TextBox 1"/>
        <cdr:cNvSpPr txBox="1"/>
      </cdr:nvSpPr>
      <cdr:spPr>
        <a:xfrm xmlns:a="http://schemas.openxmlformats.org/drawingml/2006/main">
          <a:off x="6263505" y="2838450"/>
          <a:ext cx="1886582" cy="210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2017</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8" tIns="45714" rIns="91428" bIns="45714" rtlCol="0"/>
          <a:lstStyle>
            <a:lvl1pPr algn="r">
              <a:defRPr sz="1200"/>
            </a:lvl1pPr>
          </a:lstStyle>
          <a:p>
            <a:fld id="{7DE4794C-F5EF-4B2D-93D1-44697B2BA528}" type="datetimeFigureOut">
              <a:rPr lang="en-US" smtClean="0"/>
              <a:pPr/>
              <a:t>6/1/2016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8" tIns="45714" rIns="91428" bIns="45714" rtlCol="0" anchor="b"/>
          <a:lstStyle>
            <a:lvl1pPr algn="r">
              <a:defRPr sz="1200"/>
            </a:lvl1pPr>
          </a:lstStyle>
          <a:p>
            <a:fld id="{E45553FA-E54B-48B3-908E-BDE094C1A45E}" type="slidenum">
              <a:rPr lang="en-US" smtClean="0"/>
              <a:pPr/>
              <a:t>‹#›</a:t>
            </a:fld>
            <a:endParaRPr lang="en-US"/>
          </a:p>
        </p:txBody>
      </p:sp>
    </p:spTree>
    <p:extLst>
      <p:ext uri="{BB962C8B-B14F-4D97-AF65-F5344CB8AC3E}">
        <p14:creationId xmlns:p14="http://schemas.microsoft.com/office/powerpoint/2010/main" val="117668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0" tIns="46581" rIns="93160" bIns="46581"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0" tIns="46581" rIns="93160" bIns="46581" rtlCol="0"/>
          <a:lstStyle>
            <a:lvl1pPr algn="r">
              <a:defRPr sz="1200"/>
            </a:lvl1pPr>
          </a:lstStyle>
          <a:p>
            <a:fld id="{76206BF8-075B-43A5-9410-434F7CD3D58A}" type="datetimeFigureOut">
              <a:rPr lang="en-US" smtClean="0"/>
              <a:pPr/>
              <a:t>6/1/2016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0" tIns="46581" rIns="93160"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1" rIns="93160"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60" tIns="46581" rIns="93160"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0" tIns="46581" rIns="93160" bIns="46581" rtlCol="0" anchor="b"/>
          <a:lstStyle>
            <a:lvl1pPr algn="r">
              <a:defRPr sz="1200"/>
            </a:lvl1pPr>
          </a:lstStyle>
          <a:p>
            <a:fld id="{0EBA4C88-B6CE-4DF6-AC5C-0E11A83F5D76}" type="slidenum">
              <a:rPr lang="en-US" smtClean="0"/>
              <a:pPr/>
              <a:t>‹#›</a:t>
            </a:fld>
            <a:endParaRPr lang="en-US"/>
          </a:p>
        </p:txBody>
      </p:sp>
    </p:spTree>
    <p:extLst>
      <p:ext uri="{BB962C8B-B14F-4D97-AF65-F5344CB8AC3E}">
        <p14:creationId xmlns:p14="http://schemas.microsoft.com/office/powerpoint/2010/main" val="28218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49E98AD-0113-4EA2-A68B-FD718DE2E892}" type="slidenum">
              <a:rPr lang="en-US" smtClean="0"/>
              <a:pPr>
                <a:defRPr/>
              </a:pPr>
              <a:t>2</a:t>
            </a:fld>
            <a:endParaRPr lang="en-US"/>
          </a:p>
        </p:txBody>
      </p:sp>
    </p:spTree>
    <p:extLst>
      <p:ext uri="{BB962C8B-B14F-4D97-AF65-F5344CB8AC3E}">
        <p14:creationId xmlns:p14="http://schemas.microsoft.com/office/powerpoint/2010/main" val="174100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a:p>
        </p:txBody>
      </p:sp>
    </p:spTree>
    <p:extLst>
      <p:ext uri="{BB962C8B-B14F-4D97-AF65-F5344CB8AC3E}">
        <p14:creationId xmlns:p14="http://schemas.microsoft.com/office/powerpoint/2010/main" val="293912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4</a:t>
            </a:fld>
            <a:endParaRPr lang="en-US"/>
          </a:p>
        </p:txBody>
      </p:sp>
    </p:spTree>
    <p:extLst>
      <p:ext uri="{BB962C8B-B14F-4D97-AF65-F5344CB8AC3E}">
        <p14:creationId xmlns:p14="http://schemas.microsoft.com/office/powerpoint/2010/main" val="162175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a:p>
        </p:txBody>
      </p:sp>
    </p:spTree>
    <p:extLst>
      <p:ext uri="{BB962C8B-B14F-4D97-AF65-F5344CB8AC3E}">
        <p14:creationId xmlns:p14="http://schemas.microsoft.com/office/powerpoint/2010/main" val="296050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74483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8</a:t>
            </a:fld>
            <a:endParaRPr lang="en-US"/>
          </a:p>
        </p:txBody>
      </p:sp>
    </p:spTree>
    <p:extLst>
      <p:ext uri="{BB962C8B-B14F-4D97-AF65-F5344CB8AC3E}">
        <p14:creationId xmlns:p14="http://schemas.microsoft.com/office/powerpoint/2010/main" val="368505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a:p>
        </p:txBody>
      </p:sp>
    </p:spTree>
    <p:extLst>
      <p:ext uri="{BB962C8B-B14F-4D97-AF65-F5344CB8AC3E}">
        <p14:creationId xmlns:p14="http://schemas.microsoft.com/office/powerpoint/2010/main" val="229525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a:p>
        </p:txBody>
      </p:sp>
    </p:spTree>
    <p:extLst>
      <p:ext uri="{BB962C8B-B14F-4D97-AF65-F5344CB8AC3E}">
        <p14:creationId xmlns:p14="http://schemas.microsoft.com/office/powerpoint/2010/main" val="3474177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451645" y="6546057"/>
            <a:ext cx="438151"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6362701"/>
            <a:ext cx="391148" cy="360284"/>
          </a:xfrm>
          <a:prstGeom prst="rect">
            <a:avLst/>
          </a:prstGeom>
          <a:noFill/>
          <a:ln>
            <a:noFill/>
          </a:ln>
        </p:spPr>
      </p:pic>
      <p:sp>
        <p:nvSpPr>
          <p:cNvPr id="11" name="Footer Placeholder 2"/>
          <p:cNvSpPr>
            <a:spLocks noGrp="1"/>
          </p:cNvSpPr>
          <p:nvPr>
            <p:ph type="ftr" sz="quarter" idx="13"/>
          </p:nvPr>
        </p:nvSpPr>
        <p:spPr>
          <a:xfrm>
            <a:off x="666750" y="6391275"/>
            <a:ext cx="7195102" cy="393700"/>
          </a:xfrm>
        </p:spPr>
        <p:txBody>
          <a:bodyPr/>
          <a:lstStyle>
            <a:lvl1pPr>
              <a:defRPr sz="1000"/>
            </a:lvl1pPr>
          </a:lstStyle>
          <a:p>
            <a:pPr>
              <a:defRPr/>
            </a:pPr>
            <a:r>
              <a:rPr lang="en-US" smtClean="0"/>
              <a:t>Adam Sieminski, Petroleum Marketers Association of America May 18, 2016</a:t>
            </a:r>
            <a:endParaRPr lang="en-US"/>
          </a:p>
        </p:txBody>
      </p:sp>
      <p:sp>
        <p:nvSpPr>
          <p:cNvPr id="12" name="Oval 13"/>
          <p:cNvSpPr>
            <a:spLocks/>
          </p:cNvSpPr>
          <p:nvPr userDrawn="1"/>
        </p:nvSpPr>
        <p:spPr bwMode="auto">
          <a:xfrm>
            <a:off x="8732839" y="6456364"/>
            <a:ext cx="210312"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1800" smtClean="0"/>
          </a:p>
        </p:txBody>
      </p:sp>
      <p:sp>
        <p:nvSpPr>
          <p:cNvPr id="14"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2" y="6419851"/>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a:p>
        </p:txBody>
      </p:sp>
    </p:spTree>
    <p:extLst>
      <p:ext uri="{BB962C8B-B14F-4D97-AF65-F5344CB8AC3E}">
        <p14:creationId xmlns:p14="http://schemas.microsoft.com/office/powerpoint/2010/main" val="314218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6456364"/>
            <a:ext cx="210312"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1800" smtClean="0"/>
          </a:p>
        </p:txBody>
      </p:sp>
      <p:cxnSp>
        <p:nvCxnSpPr>
          <p:cNvPr id="5" name="Straight Connector 12"/>
          <p:cNvCxnSpPr>
            <a:cxnSpLocks noChangeShapeType="1"/>
          </p:cNvCxnSpPr>
          <p:nvPr/>
        </p:nvCxnSpPr>
        <p:spPr bwMode="auto">
          <a:xfrm rot="5400000">
            <a:off x="451645" y="6546057"/>
            <a:ext cx="438151"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92765"/>
            <a:ext cx="8001000" cy="1020419"/>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6362701"/>
            <a:ext cx="391148" cy="360284"/>
          </a:xfrm>
          <a:prstGeom prst="rect">
            <a:avLst/>
          </a:prstGeom>
          <a:noFill/>
          <a:ln>
            <a:noFill/>
          </a:ln>
        </p:spPr>
      </p:pic>
      <p:sp>
        <p:nvSpPr>
          <p:cNvPr id="11"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2" y="6419851"/>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a:p>
        </p:txBody>
      </p:sp>
      <p:sp>
        <p:nvSpPr>
          <p:cNvPr id="12" name="Footer Placeholder 2"/>
          <p:cNvSpPr>
            <a:spLocks noGrp="1"/>
          </p:cNvSpPr>
          <p:nvPr>
            <p:ph type="ftr" sz="quarter" idx="13"/>
          </p:nvPr>
        </p:nvSpPr>
        <p:spPr>
          <a:xfrm>
            <a:off x="666750" y="6391275"/>
            <a:ext cx="7195102" cy="393700"/>
          </a:xfrm>
        </p:spPr>
        <p:txBody>
          <a:bodyPr/>
          <a:lstStyle>
            <a:lvl1pPr>
              <a:defRPr sz="1000"/>
            </a:lvl1pPr>
          </a:lstStyle>
          <a:p>
            <a:pPr>
              <a:defRPr/>
            </a:pPr>
            <a:r>
              <a:rPr lang="en-US" smtClean="0"/>
              <a:t>Adam Sieminski, Petroleum Marketers Association of America May 18, 2016</a:t>
            </a:r>
            <a:endParaRPr lang="en-US"/>
          </a:p>
        </p:txBody>
      </p:sp>
    </p:spTree>
    <p:extLst>
      <p:ext uri="{BB962C8B-B14F-4D97-AF65-F5344CB8AC3E}">
        <p14:creationId xmlns:p14="http://schemas.microsoft.com/office/powerpoint/2010/main" val="369578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t>Adam Sieminski, Petroleum Marketers Association of America May 18, 2016</a:t>
            </a:r>
            <a:endParaRPr lang="en-US" dirty="0"/>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ia.gov/petroleum/refinerycapacit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eia.gov/steo" TargetMode="External"/><Relationship Id="rId7" Type="http://schemas.openxmlformats.org/officeDocument/2006/relationships/hyperlink" Target="http://www.eia.gov/todayinenergy" TargetMode="External"/><Relationship Id="rId2" Type="http://schemas.openxmlformats.org/officeDocument/2006/relationships/hyperlink" Target="http://www.eia.gov/" TargetMode="External"/><Relationship Id="rId1" Type="http://schemas.openxmlformats.org/officeDocument/2006/relationships/slideLayout" Target="../slideLayouts/slideLayout8.xml"/><Relationship Id="rId6" Type="http://schemas.openxmlformats.org/officeDocument/2006/relationships/hyperlink" Target="http://www.eia.gov/mer" TargetMode="External"/><Relationship Id="rId5" Type="http://schemas.openxmlformats.org/officeDocument/2006/relationships/hyperlink" Target="http://www.eia.gov/ieo" TargetMode="External"/><Relationship Id="rId4" Type="http://schemas.openxmlformats.org/officeDocument/2006/relationships/hyperlink" Target="http://www.eia.gov/ae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eia.gov/petroleum/refinery/outa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ia.gov/special/disruption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500" dirty="0" smtClean="0"/>
              <a:t>U.S. </a:t>
            </a:r>
            <a:r>
              <a:rPr lang="en-US" sz="3500" dirty="0"/>
              <a:t>P</a:t>
            </a:r>
            <a:r>
              <a:rPr lang="en-US" sz="3500" dirty="0" smtClean="0"/>
              <a:t>etroleum Industry Project </a:t>
            </a:r>
            <a:r>
              <a:rPr lang="en-US" sz="3500" dirty="0"/>
              <a:t>O</a:t>
            </a:r>
            <a:r>
              <a:rPr lang="en-US" sz="3500" dirty="0" smtClean="0"/>
              <a:t>verview</a:t>
            </a:r>
            <a:endParaRPr lang="en-US" sz="3500" dirty="0"/>
          </a:p>
        </p:txBody>
      </p:sp>
      <p:sp>
        <p:nvSpPr>
          <p:cNvPr id="3" name="Text Placeholder 2"/>
          <p:cNvSpPr>
            <a:spLocks noGrp="1"/>
          </p:cNvSpPr>
          <p:nvPr>
            <p:ph type="body" sz="quarter" idx="10"/>
          </p:nvPr>
        </p:nvSpPr>
        <p:spPr>
          <a:xfrm>
            <a:off x="914400" y="3813048"/>
            <a:ext cx="7388352" cy="2016252"/>
          </a:xfrm>
        </p:spPr>
        <p:txBody>
          <a:bodyPr/>
          <a:lstStyle/>
          <a:p>
            <a:pPr lvl="0"/>
            <a:r>
              <a:rPr lang="en-US" dirty="0" smtClean="0"/>
              <a:t>For</a:t>
            </a:r>
          </a:p>
          <a:p>
            <a:pPr lvl="0"/>
            <a:r>
              <a:rPr lang="en-US" dirty="0"/>
              <a:t>Petroleum Marketers Association of America</a:t>
            </a:r>
            <a:endParaRPr lang="en-US" dirty="0" smtClean="0"/>
          </a:p>
          <a:p>
            <a:pPr lvl="0"/>
            <a:r>
              <a:rPr lang="en-US" dirty="0" smtClean="0"/>
              <a:t>May 18, 2016  |  Washington, DC</a:t>
            </a:r>
          </a:p>
          <a:p>
            <a:pPr lvl="0"/>
            <a:endParaRPr lang="en-US" dirty="0" smtClean="0"/>
          </a:p>
          <a:p>
            <a:pPr lvl="0"/>
            <a:r>
              <a:rPr lang="en-US" dirty="0" smtClean="0"/>
              <a:t>By</a:t>
            </a:r>
          </a:p>
          <a:p>
            <a:pPr lvl="0"/>
            <a:r>
              <a:rPr lang="en-US" dirty="0" smtClean="0"/>
              <a:t>Adam Sieminski, Administrator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capacity report</a:t>
            </a:r>
            <a:endParaRPr lang="en-US" dirty="0"/>
          </a:p>
        </p:txBody>
      </p:sp>
      <p:sp>
        <p:nvSpPr>
          <p:cNvPr id="4" name="Footer Placeholder 3"/>
          <p:cNvSpPr>
            <a:spLocks noGrp="1"/>
          </p:cNvSpPr>
          <p:nvPr>
            <p:ph type="ftr" sz="quarter" idx="10"/>
          </p:nvPr>
        </p:nvSpPr>
        <p:spPr>
          <a:xfrm>
            <a:off x="667512" y="6391656"/>
            <a:ext cx="4361688" cy="393192"/>
          </a:xfrm>
        </p:spPr>
        <p:txBody>
          <a:bodyPr/>
          <a:lstStyle/>
          <a:p>
            <a:r>
              <a:rPr lang="en-US" dirty="0" smtClean="0"/>
              <a:t>Adam Sieminski, Petroleum Marketers Association of America May 18, 2016</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pPr/>
              <a:t>10</a:t>
            </a:fld>
            <a:endParaRPr lang="en-US" dirty="0"/>
          </a:p>
        </p:txBody>
      </p:sp>
      <p:sp>
        <p:nvSpPr>
          <p:cNvPr id="10" name="Content Placeholder 9"/>
          <p:cNvSpPr>
            <a:spLocks noGrp="1"/>
          </p:cNvSpPr>
          <p:nvPr>
            <p:ph sz="quarter" idx="13"/>
          </p:nvPr>
        </p:nvSpPr>
        <p:spPr/>
        <p:txBody>
          <a:bodyPr>
            <a:normAutofit fontScale="77500" lnSpcReduction="20000"/>
          </a:bodyPr>
          <a:lstStyle/>
          <a:p>
            <a:r>
              <a:rPr lang="en-US" dirty="0" smtClean="0"/>
              <a:t>Includes fuel, electricity, and steam purchased for consumption at the refinery; refinery receipts of crude oil by method of transportation; and current and projected atmospheric crude oil distillation, downstream charge, and production capacities</a:t>
            </a:r>
          </a:p>
          <a:p>
            <a:r>
              <a:rPr lang="en-US" dirty="0" smtClean="0"/>
              <a:t>Accounts for operators of all operating and idle petroleum refineries (including new refineries under construction) and refineries shut down during the previous year, located in the 50 States, the District of Columbia, Puerto Rico, the Virgin Islands, Guam, and other U.S. possessions</a:t>
            </a:r>
            <a:endParaRPr lang="en-US" dirty="0" smtClean="0">
              <a:hlinkClick r:id="rId3"/>
            </a:endParaRPr>
          </a:p>
          <a:p>
            <a:endParaRPr lang="en-US" dirty="0"/>
          </a:p>
        </p:txBody>
      </p:sp>
      <p:sp>
        <p:nvSpPr>
          <p:cNvPr id="8" name="Text Placeholder 2"/>
          <p:cNvSpPr txBox="1">
            <a:spLocks/>
          </p:cNvSpPr>
          <p:nvPr/>
        </p:nvSpPr>
        <p:spPr>
          <a:xfrm>
            <a:off x="640080" y="5952744"/>
            <a:ext cx="7946136" cy="246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smtClean="0"/>
              <a:t>Source: </a:t>
            </a:r>
            <a:r>
              <a:rPr lang="en-US" sz="1200" i="1" dirty="0">
                <a:hlinkClick r:id="rId3"/>
              </a:rPr>
              <a:t>http://www.eia.gov/petroleum/refinerycapacity/</a:t>
            </a:r>
            <a:endParaRPr lang="en-US" sz="1200" i="1" dirty="0"/>
          </a:p>
          <a:p>
            <a:pPr marL="0" indent="0">
              <a:buNone/>
            </a:pPr>
            <a:endParaRPr lang="en-US" sz="1200" i="1" dirty="0"/>
          </a:p>
        </p:txBody>
      </p:sp>
      <p:pic>
        <p:nvPicPr>
          <p:cNvPr id="16" name="Content Placeholder 8"/>
          <p:cNvPicPr>
            <a:picLocks noGrp="1" noChangeAspect="1"/>
          </p:cNvPicPr>
          <p:nvPr>
            <p:ph sz="quarter" idx="12"/>
          </p:nvPr>
        </p:nvPicPr>
        <p:blipFill>
          <a:blip r:embed="rId4"/>
          <a:stretch>
            <a:fillRect/>
          </a:stretch>
        </p:blipFill>
        <p:spPr>
          <a:xfrm>
            <a:off x="639763" y="1595334"/>
            <a:ext cx="4024312" cy="4032458"/>
          </a:xfrm>
          <a:prstGeom prst="rect">
            <a:avLst/>
          </a:prstGeom>
          <a:ln>
            <a:solidFill>
              <a:schemeClr val="tx1"/>
            </a:solidFill>
          </a:ln>
        </p:spPr>
      </p:pic>
    </p:spTree>
    <p:extLst>
      <p:ext uri="{BB962C8B-B14F-4D97-AF65-F5344CB8AC3E}">
        <p14:creationId xmlns:p14="http://schemas.microsoft.com/office/powerpoint/2010/main" val="198847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For more information</a:t>
            </a:r>
            <a:endParaRPr lang="en-US" dirty="0"/>
          </a:p>
        </p:txBody>
      </p:sp>
      <p:sp>
        <p:nvSpPr>
          <p:cNvPr id="4" name="Footer Placeholder 3"/>
          <p:cNvSpPr>
            <a:spLocks noGrp="1"/>
          </p:cNvSpPr>
          <p:nvPr>
            <p:ph type="ftr" sz="quarter" idx="10"/>
          </p:nvPr>
        </p:nvSpPr>
        <p:spPr>
          <a:xfrm>
            <a:off x="667511" y="6391656"/>
            <a:ext cx="4561949" cy="393192"/>
          </a:xfrm>
        </p:spPr>
        <p:txBody>
          <a:bodyPr/>
          <a:lstStyle/>
          <a:p>
            <a:r>
              <a:rPr lang="en-US" smtClean="0"/>
              <a:t>Adam Sieminski, Petroleum Marketers Association of America May 18, 2016</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pPr/>
              <a:t>11</a:t>
            </a:fld>
            <a:endParaRPr lang="en-US" dirty="0"/>
          </a:p>
        </p:txBody>
      </p:sp>
      <p:sp>
        <p:nvSpPr>
          <p:cNvPr id="11" name="Text Placeholder 10"/>
          <p:cNvSpPr>
            <a:spLocks noGrp="1"/>
          </p:cNvSpPr>
          <p:nvPr>
            <p:ph type="body" sz="quarter" idx="4294967295"/>
          </p:nvPr>
        </p:nvSpPr>
        <p:spPr>
          <a:xfrm>
            <a:off x="640080" y="1317624"/>
            <a:ext cx="8050212" cy="4759325"/>
          </a:xfrm>
          <a:prstGeom prst="rect">
            <a:avLst/>
          </a:prstGeom>
        </p:spPr>
        <p:txBody>
          <a:bodyPr/>
          <a:lstStyle/>
          <a:p>
            <a:pPr>
              <a:spcBef>
                <a:spcPts val="1600"/>
              </a:spcBef>
              <a:spcAft>
                <a:spcPts val="600"/>
              </a:spcAft>
              <a:buNone/>
            </a:pPr>
            <a:r>
              <a:rPr lang="en-US" sz="2000" dirty="0" smtClean="0"/>
              <a:t>U.S. Energy Information Administration home page | </a:t>
            </a:r>
            <a:r>
              <a:rPr lang="en-US" sz="2000" dirty="0" smtClean="0">
                <a:hlinkClick r:id="rId2"/>
              </a:rPr>
              <a:t>www.eia.gov</a:t>
            </a:r>
            <a:endParaRPr lang="en-US" sz="2000" dirty="0" smtClean="0"/>
          </a:p>
          <a:p>
            <a:pPr>
              <a:spcBef>
                <a:spcPts val="1600"/>
              </a:spcBef>
              <a:spcAft>
                <a:spcPts val="600"/>
              </a:spcAft>
              <a:buNone/>
            </a:pPr>
            <a:r>
              <a:rPr lang="en-US" sz="2000" dirty="0" smtClean="0"/>
              <a:t>Short-Term Energy Outlook | </a:t>
            </a:r>
            <a:r>
              <a:rPr lang="en-US" sz="2000" dirty="0" smtClean="0">
                <a:hlinkClick r:id="rId3"/>
              </a:rPr>
              <a:t>www.eia.gov/steo</a:t>
            </a:r>
            <a:endParaRPr lang="en-US" sz="2000" dirty="0" smtClean="0"/>
          </a:p>
          <a:p>
            <a:pPr>
              <a:spcBef>
                <a:spcPts val="1600"/>
              </a:spcBef>
              <a:spcAft>
                <a:spcPts val="600"/>
              </a:spcAft>
              <a:buNone/>
            </a:pPr>
            <a:r>
              <a:rPr lang="en-US" sz="2000" dirty="0" smtClean="0"/>
              <a:t>Annual Energy Outlook | </a:t>
            </a:r>
            <a:r>
              <a:rPr lang="en-US" sz="2000" dirty="0" smtClean="0">
                <a:hlinkClick r:id="rId4"/>
              </a:rPr>
              <a:t>www.eia.gov/aeo</a:t>
            </a:r>
            <a:endParaRPr lang="en-US" sz="2000" dirty="0" smtClean="0"/>
          </a:p>
          <a:p>
            <a:pPr>
              <a:spcBef>
                <a:spcPts val="1600"/>
              </a:spcBef>
              <a:spcAft>
                <a:spcPts val="600"/>
              </a:spcAft>
              <a:buNone/>
            </a:pPr>
            <a:r>
              <a:rPr lang="en-US" sz="2000" dirty="0" smtClean="0"/>
              <a:t>International Energy Outlook | </a:t>
            </a:r>
            <a:r>
              <a:rPr lang="en-US" sz="2000" dirty="0" smtClean="0">
                <a:hlinkClick r:id="rId5"/>
              </a:rPr>
              <a:t>www.eia.gov/ieo</a:t>
            </a:r>
            <a:endParaRPr lang="en-US" sz="2000" dirty="0" smtClean="0"/>
          </a:p>
          <a:p>
            <a:pPr>
              <a:spcBef>
                <a:spcPts val="1600"/>
              </a:spcBef>
              <a:spcAft>
                <a:spcPts val="600"/>
              </a:spcAft>
              <a:buNone/>
            </a:pPr>
            <a:r>
              <a:rPr lang="en-US" sz="2000" dirty="0" smtClean="0"/>
              <a:t>Monthly Energy Review | </a:t>
            </a:r>
            <a:r>
              <a:rPr lang="en-US" sz="2000" dirty="0" err="1" smtClean="0">
                <a:hlinkClick r:id="rId6"/>
              </a:rPr>
              <a:t>www.eia.gov/mer</a:t>
            </a:r>
            <a:endParaRPr lang="en-US" sz="2000" dirty="0" smtClean="0"/>
          </a:p>
          <a:p>
            <a:pPr>
              <a:spcBef>
                <a:spcPts val="1600"/>
              </a:spcBef>
              <a:spcAft>
                <a:spcPts val="600"/>
              </a:spcAft>
              <a:buNone/>
            </a:pPr>
            <a:r>
              <a:rPr lang="en-US" sz="2000" dirty="0" smtClean="0"/>
              <a:t>Today in Energy | </a:t>
            </a:r>
            <a:r>
              <a:rPr lang="en-US" sz="2000" dirty="0" err="1" smtClean="0">
                <a:hlinkClick r:id="rId7"/>
              </a:rPr>
              <a:t>www.eia.gov/todayinenergy</a:t>
            </a: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Transportation fuels market studies – key takeaways</a:t>
            </a:r>
            <a:endParaRPr lang="en-US" altLang="en-US" dirty="0"/>
          </a:p>
        </p:txBody>
      </p:sp>
      <p:sp>
        <p:nvSpPr>
          <p:cNvPr id="6" name="Footer Placeholder 3"/>
          <p:cNvSpPr>
            <a:spLocks noGrp="1"/>
          </p:cNvSpPr>
          <p:nvPr>
            <p:ph type="ftr" sz="quarter" idx="10"/>
          </p:nvPr>
        </p:nvSpPr>
        <p:spPr>
          <a:xfrm>
            <a:off x="667512" y="6391656"/>
            <a:ext cx="4384548" cy="393192"/>
          </a:xfrm>
        </p:spPr>
        <p:txBody>
          <a:bodyPr/>
          <a:lstStyle/>
          <a:p>
            <a:r>
              <a:rPr lang="en-US" dirty="0" smtClean="0"/>
              <a:t>Adam Sieminski, Petroleum Marketers Association of America May 18, 2016</a:t>
            </a:r>
            <a:endParaRPr lang="en-US" dirty="0"/>
          </a:p>
        </p:txBody>
      </p:sp>
      <p:sp>
        <p:nvSpPr>
          <p:cNvPr id="5" name="Slide Number Placeholder 4"/>
          <p:cNvSpPr>
            <a:spLocks noGrp="1"/>
          </p:cNvSpPr>
          <p:nvPr>
            <p:ph type="sldNum" sz="quarter" idx="11"/>
          </p:nvPr>
        </p:nvSpPr>
        <p:spPr/>
        <p:txBody>
          <a:bodyPr/>
          <a:lstStyle/>
          <a:p>
            <a:fld id="{C3268F99-33CB-44D0-9886-9F9DA4B945DC}" type="slidenum">
              <a:rPr lang="en-US" smtClean="0"/>
              <a:pPr/>
              <a:t>2</a:t>
            </a:fld>
            <a:endParaRPr lang="en-US"/>
          </a:p>
        </p:txBody>
      </p:sp>
      <p:sp>
        <p:nvSpPr>
          <p:cNvPr id="19459" name="Text Placeholder 2"/>
          <p:cNvSpPr>
            <a:spLocks noGrp="1"/>
          </p:cNvSpPr>
          <p:nvPr>
            <p:ph type="body" sz="quarter" idx="12"/>
          </p:nvPr>
        </p:nvSpPr>
        <p:spPr/>
        <p:txBody>
          <a:bodyPr>
            <a:normAutofit fontScale="92500"/>
          </a:bodyPr>
          <a:lstStyle/>
          <a:p>
            <a:r>
              <a:rPr lang="en-US" dirty="0"/>
              <a:t>EIA can now provide detailed regional petroleum product analyses for the West Coast, East Coast, and Gulf Coast markets</a:t>
            </a:r>
          </a:p>
          <a:p>
            <a:r>
              <a:rPr lang="en-US" dirty="0" smtClean="0"/>
              <a:t>EIA’s analyses have been expanded to cover jet fuel and retail markets</a:t>
            </a:r>
          </a:p>
          <a:p>
            <a:r>
              <a:rPr lang="en-US" dirty="0" smtClean="0"/>
              <a:t>EIA can analyze individual refinery outages by refinery unit</a:t>
            </a:r>
          </a:p>
          <a:p>
            <a:r>
              <a:rPr lang="en-US" dirty="0" smtClean="0"/>
              <a:t>Regions in PADD 1 and PADD 3 exhibit different supply vulnerabilities (PADDs 2 and 4 coming)</a:t>
            </a:r>
          </a:p>
          <a:p>
            <a:pPr lvl="1"/>
            <a:r>
              <a:rPr lang="en-US" dirty="0" smtClean="0"/>
              <a:t>Port operations &amp; marine deliveries – New England/Florida</a:t>
            </a:r>
          </a:p>
          <a:p>
            <a:pPr lvl="1"/>
            <a:r>
              <a:rPr lang="en-US" dirty="0" smtClean="0"/>
              <a:t>Pipelines originating in the Gulf Coast – Southeast/</a:t>
            </a:r>
            <a:r>
              <a:rPr lang="en-US" dirty="0" err="1" smtClean="0"/>
              <a:t>Tx</a:t>
            </a:r>
            <a:r>
              <a:rPr lang="en-US" dirty="0" smtClean="0"/>
              <a:t> Inland/N. La/Ark</a:t>
            </a:r>
          </a:p>
          <a:p>
            <a:pPr lvl="1"/>
            <a:r>
              <a:rPr lang="en-US" dirty="0" smtClean="0"/>
              <a:t>Refinery operations &amp; logistics – </a:t>
            </a:r>
            <a:r>
              <a:rPr lang="en-US" dirty="0" err="1" smtClean="0"/>
              <a:t>Tx</a:t>
            </a:r>
            <a:r>
              <a:rPr lang="en-US" dirty="0" smtClean="0"/>
              <a:t>/La Gulf Coast</a:t>
            </a:r>
          </a:p>
          <a:p>
            <a:pPr lvl="1"/>
            <a:r>
              <a:rPr lang="en-US" dirty="0" smtClean="0"/>
              <a:t>Central Atlantic- concentrated infrastructure in Philadelphia &amp; NY</a:t>
            </a:r>
          </a:p>
          <a:p>
            <a:endParaRPr lang="en-US" dirty="0"/>
          </a:p>
        </p:txBody>
      </p:sp>
    </p:spTree>
    <p:extLst>
      <p:ext uri="{BB962C8B-B14F-4D97-AF65-F5344CB8AC3E}">
        <p14:creationId xmlns:p14="http://schemas.microsoft.com/office/powerpoint/2010/main" val="3182551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Each regional market chapter of the report includes a variety of information</a:t>
            </a:r>
            <a:endParaRPr lang="en-US" dirty="0"/>
          </a:p>
        </p:txBody>
      </p:sp>
      <p:sp>
        <p:nvSpPr>
          <p:cNvPr id="6" name="Footer Placeholder 5"/>
          <p:cNvSpPr>
            <a:spLocks noGrp="1"/>
          </p:cNvSpPr>
          <p:nvPr>
            <p:ph type="ftr" sz="quarter" idx="10"/>
          </p:nvPr>
        </p:nvSpPr>
        <p:spPr>
          <a:xfrm>
            <a:off x="667512" y="6391656"/>
            <a:ext cx="4376928" cy="393192"/>
          </a:xfrm>
        </p:spPr>
        <p:txBody>
          <a:bodyPr/>
          <a:lstStyle/>
          <a:p>
            <a:r>
              <a:rPr lang="en-US" dirty="0" smtClean="0"/>
              <a:t>Adam Sieminski, Petroleum Marketers Association of America May 18, 2016</a:t>
            </a:r>
            <a:endParaRPr lang="en-US" dirty="0"/>
          </a:p>
        </p:txBody>
      </p:sp>
      <p:sp>
        <p:nvSpPr>
          <p:cNvPr id="5" name="Slide Number Placeholder 4"/>
          <p:cNvSpPr>
            <a:spLocks noGrp="1"/>
          </p:cNvSpPr>
          <p:nvPr>
            <p:ph type="sldNum" sz="quarter" idx="11"/>
          </p:nvPr>
        </p:nvSpPr>
        <p:spPr/>
        <p:txBody>
          <a:bodyPr/>
          <a:lstStyle/>
          <a:p>
            <a:fld id="{84948DD1-5963-4816-BE5A-05BCCCAC15E0}" type="slidenum">
              <a:rPr lang="en-US" smtClean="0"/>
              <a:pPr/>
              <a:t>3</a:t>
            </a:fld>
            <a:endParaRPr lang="en-US"/>
          </a:p>
        </p:txBody>
      </p:sp>
      <p:sp>
        <p:nvSpPr>
          <p:cNvPr id="3" name="Text Placeholder 2"/>
          <p:cNvSpPr>
            <a:spLocks noGrp="1"/>
          </p:cNvSpPr>
          <p:nvPr>
            <p:ph type="body" sz="quarter" idx="12"/>
          </p:nvPr>
        </p:nvSpPr>
        <p:spPr/>
        <p:txBody>
          <a:bodyPr/>
          <a:lstStyle/>
          <a:p>
            <a:r>
              <a:rPr lang="en-US" smtClean="0"/>
              <a:t>Supply and demand balances</a:t>
            </a:r>
          </a:p>
          <a:p>
            <a:r>
              <a:rPr lang="en-US" smtClean="0"/>
              <a:t>Infrastructure logistics</a:t>
            </a:r>
          </a:p>
          <a:p>
            <a:r>
              <a:rPr lang="en-US" smtClean="0"/>
              <a:t>Demand centers</a:t>
            </a:r>
          </a:p>
          <a:p>
            <a:r>
              <a:rPr lang="en-US" smtClean="0"/>
              <a:t>Supply vulnerabilities</a:t>
            </a:r>
          </a:p>
          <a:p>
            <a:r>
              <a:rPr lang="en-US" smtClean="0"/>
              <a:t>Retail markets</a:t>
            </a:r>
          </a:p>
          <a:p>
            <a:r>
              <a:rPr lang="en-US" smtClean="0"/>
              <a:t>Future anticipated changes</a:t>
            </a:r>
            <a:endParaRPr lang="en-US" dirty="0" smtClean="0"/>
          </a:p>
        </p:txBody>
      </p:sp>
    </p:spTree>
    <p:extLst>
      <p:ext uri="{BB962C8B-B14F-4D97-AF65-F5344CB8AC3E}">
        <p14:creationId xmlns:p14="http://schemas.microsoft.com/office/powerpoint/2010/main" val="188486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effort continues an EIA strategy of providing data and analysis on a sub-PADD level</a:t>
            </a:r>
            <a:endParaRPr lang="en-US" dirty="0"/>
          </a:p>
        </p:txBody>
      </p:sp>
      <p:sp>
        <p:nvSpPr>
          <p:cNvPr id="6" name="Footer Placeholder 5"/>
          <p:cNvSpPr>
            <a:spLocks noGrp="1"/>
          </p:cNvSpPr>
          <p:nvPr>
            <p:ph type="ftr" sz="quarter" idx="10"/>
          </p:nvPr>
        </p:nvSpPr>
        <p:spPr>
          <a:xfrm>
            <a:off x="667512" y="6391656"/>
            <a:ext cx="4376928" cy="393192"/>
          </a:xfrm>
        </p:spPr>
        <p:txBody>
          <a:bodyPr/>
          <a:lstStyle/>
          <a:p>
            <a:r>
              <a:rPr lang="en-US" dirty="0" smtClean="0"/>
              <a:t>Adam Sieminski, Petroleum Marketers Association of America May 18, 2016</a:t>
            </a:r>
            <a:endParaRPr lang="en-US" dirty="0"/>
          </a:p>
        </p:txBody>
      </p:sp>
      <p:sp>
        <p:nvSpPr>
          <p:cNvPr id="5" name="Slide Number Placeholder 4"/>
          <p:cNvSpPr>
            <a:spLocks noGrp="1"/>
          </p:cNvSpPr>
          <p:nvPr>
            <p:ph type="sldNum" sz="quarter" idx="11"/>
          </p:nvPr>
        </p:nvSpPr>
        <p:spPr/>
        <p:txBody>
          <a:bodyPr/>
          <a:lstStyle/>
          <a:p>
            <a:fld id="{84948DD1-5963-4816-BE5A-05BCCCAC15E0}" type="slidenum">
              <a:rPr lang="en-US" smtClean="0"/>
              <a:pPr/>
              <a:t>4</a:t>
            </a:fld>
            <a:endParaRPr lang="en-US"/>
          </a:p>
        </p:txBody>
      </p:sp>
      <p:graphicFrame>
        <p:nvGraphicFramePr>
          <p:cNvPr id="7" name="Picture Placeholder 6"/>
          <p:cNvGraphicFramePr>
            <a:graphicFrameLocks noGrp="1"/>
          </p:cNvGraphicFramePr>
          <p:nvPr>
            <p:ph type="pic" sz="quarter" idx="4294967295"/>
            <p:extLst>
              <p:ext uri="{D42A27DB-BD31-4B8C-83A1-F6EECF244321}">
                <p14:modId xmlns:p14="http://schemas.microsoft.com/office/powerpoint/2010/main" val="918643715"/>
              </p:ext>
            </p:extLst>
          </p:nvPr>
        </p:nvGraphicFramePr>
        <p:xfrm>
          <a:off x="667512" y="1316736"/>
          <a:ext cx="6808305" cy="2766852"/>
        </p:xfrm>
        <a:graphic>
          <a:graphicData uri="http://schemas.openxmlformats.org/drawingml/2006/table">
            <a:tbl>
              <a:tblPr firstRow="1" bandRow="1">
                <a:tableStyleId>{5C22544A-7EE6-4342-B048-85BDC9FD1C3A}</a:tableStyleId>
              </a:tblPr>
              <a:tblGrid>
                <a:gridCol w="4731027"/>
                <a:gridCol w="2077278"/>
              </a:tblGrid>
              <a:tr h="231315">
                <a:tc>
                  <a:txBody>
                    <a:bodyPr/>
                    <a:lstStyle/>
                    <a:p>
                      <a:r>
                        <a:rPr lang="en-US" sz="1400" dirty="0" smtClean="0"/>
                        <a:t>Project</a:t>
                      </a:r>
                      <a:endParaRPr lang="en-US" sz="1400" dirty="0"/>
                    </a:p>
                  </a:txBody>
                  <a:tcPr/>
                </a:tc>
                <a:tc>
                  <a:txBody>
                    <a:bodyPr/>
                    <a:lstStyle/>
                    <a:p>
                      <a:r>
                        <a:rPr lang="en-US" sz="1400" dirty="0" smtClean="0"/>
                        <a:t>Planned finish</a:t>
                      </a:r>
                      <a:endParaRPr lang="en-US" sz="1400" dirty="0"/>
                    </a:p>
                  </a:txBody>
                  <a:tcPr/>
                </a:tc>
              </a:tr>
              <a:tr h="410342">
                <a:tc>
                  <a:txBody>
                    <a:bodyPr/>
                    <a:lstStyle/>
                    <a:p>
                      <a:r>
                        <a:rPr lang="en-US" sz="1400" i="0" dirty="0" smtClean="0"/>
                        <a:t>PADD 5 (West Coast) transportation</a:t>
                      </a:r>
                      <a:r>
                        <a:rPr lang="en-US" sz="1400" i="0" baseline="0" dirty="0" smtClean="0"/>
                        <a:t> fuels study</a:t>
                      </a:r>
                      <a:endParaRPr lang="en-US" sz="1400" i="0" dirty="0"/>
                    </a:p>
                  </a:txBody>
                  <a:tcPr anchor="ctr"/>
                </a:tc>
                <a:tc>
                  <a:txBody>
                    <a:bodyPr/>
                    <a:lstStyle/>
                    <a:p>
                      <a:r>
                        <a:rPr lang="en-US" sz="1400" i="0" dirty="0" smtClean="0"/>
                        <a:t>September</a:t>
                      </a:r>
                      <a:r>
                        <a:rPr lang="en-US" sz="1400" i="0" baseline="0" dirty="0" smtClean="0"/>
                        <a:t> 2015</a:t>
                      </a:r>
                      <a:endParaRPr lang="en-US" sz="1400" i="0" dirty="0"/>
                    </a:p>
                  </a:txBody>
                  <a:tcPr anchor="ctr"/>
                </a:tc>
              </a:tr>
              <a:tr h="410342">
                <a:tc>
                  <a:txBody>
                    <a:bodyPr/>
                    <a:lstStyle/>
                    <a:p>
                      <a:r>
                        <a:rPr lang="en-US" sz="1400" dirty="0" smtClean="0"/>
                        <a:t>PADD 1 and 3 (East Coast and Gulf </a:t>
                      </a:r>
                      <a:r>
                        <a:rPr lang="en-US" sz="1400" baseline="0" dirty="0" smtClean="0"/>
                        <a:t>Coast) study</a:t>
                      </a:r>
                      <a:endParaRPr lang="en-US" sz="1400" dirty="0"/>
                    </a:p>
                  </a:txBody>
                  <a:tcPr anchor="ctr"/>
                </a:tc>
                <a:tc>
                  <a:txBody>
                    <a:bodyPr/>
                    <a:lstStyle/>
                    <a:p>
                      <a:r>
                        <a:rPr lang="en-US" sz="1400" dirty="0" smtClean="0"/>
                        <a:t>February</a:t>
                      </a:r>
                      <a:r>
                        <a:rPr lang="en-US" sz="1400" baseline="0" dirty="0" smtClean="0"/>
                        <a:t> 2016</a:t>
                      </a:r>
                      <a:endParaRPr lang="en-US" sz="1400" dirty="0"/>
                    </a:p>
                  </a:txBody>
                  <a:tcPr anchor="ctr"/>
                </a:tc>
              </a:tr>
              <a:tr h="410342">
                <a:tc>
                  <a:txBody>
                    <a:bodyPr/>
                    <a:lstStyle/>
                    <a:p>
                      <a:r>
                        <a:rPr lang="en-US" sz="1400" dirty="0" smtClean="0"/>
                        <a:t>PADD 5</a:t>
                      </a:r>
                      <a:r>
                        <a:rPr lang="en-US" sz="1400" baseline="0" dirty="0" smtClean="0"/>
                        <a:t> (West Coast) crude supply study</a:t>
                      </a:r>
                      <a:endParaRPr lang="en-US" sz="1400" dirty="0"/>
                    </a:p>
                  </a:txBody>
                  <a:tcPr anchor="ctr"/>
                </a:tc>
                <a:tc>
                  <a:txBody>
                    <a:bodyPr/>
                    <a:lstStyle/>
                    <a:p>
                      <a:r>
                        <a:rPr lang="en-US" sz="1400" baseline="0" dirty="0" smtClean="0"/>
                        <a:t>May 2016</a:t>
                      </a:r>
                      <a:endParaRPr lang="en-US" sz="1400" dirty="0"/>
                    </a:p>
                  </a:txBody>
                  <a:tcPr anchor="ctr"/>
                </a:tc>
              </a:tr>
              <a:tr h="410342">
                <a:tc>
                  <a:txBody>
                    <a:bodyPr/>
                    <a:lstStyle/>
                    <a:p>
                      <a:r>
                        <a:rPr lang="en-US" sz="1400" i="0" dirty="0" smtClean="0"/>
                        <a:t>PADD</a:t>
                      </a:r>
                      <a:r>
                        <a:rPr lang="en-US" sz="1400" i="0" baseline="0" dirty="0" smtClean="0"/>
                        <a:t> 2 and 4 (Midwest and Rocky Mountains) study</a:t>
                      </a:r>
                      <a:endParaRPr lang="en-US" sz="1400" i="0" dirty="0"/>
                    </a:p>
                  </a:txBody>
                  <a:tcPr anchor="ctr"/>
                </a:tc>
                <a:tc>
                  <a:txBody>
                    <a:bodyPr/>
                    <a:lstStyle/>
                    <a:p>
                      <a:r>
                        <a:rPr lang="en-US" sz="1400" i="1" dirty="0" smtClean="0"/>
                        <a:t>4</a:t>
                      </a:r>
                      <a:r>
                        <a:rPr lang="en-US" sz="1400" i="1" baseline="30000" dirty="0" smtClean="0"/>
                        <a:t>th</a:t>
                      </a:r>
                      <a:r>
                        <a:rPr lang="en-US" sz="1400" i="1" baseline="0" dirty="0" smtClean="0"/>
                        <a:t> quarter</a:t>
                      </a:r>
                      <a:r>
                        <a:rPr lang="en-US" sz="1400" i="1" dirty="0" smtClean="0"/>
                        <a:t> 2016</a:t>
                      </a:r>
                      <a:endParaRPr lang="en-US" sz="1400" i="1" dirty="0"/>
                    </a:p>
                  </a:txBody>
                  <a:tcPr anchor="ctr"/>
                </a:tc>
              </a:tr>
              <a:tr h="410342">
                <a:tc>
                  <a:txBody>
                    <a:bodyPr/>
                    <a:lstStyle/>
                    <a:p>
                      <a:r>
                        <a:rPr lang="en-US" sz="1400" i="0" dirty="0" smtClean="0"/>
                        <a:t>PRISM</a:t>
                      </a:r>
                      <a:r>
                        <a:rPr lang="en-US" sz="1400" i="0" baseline="0" dirty="0" smtClean="0"/>
                        <a:t> petroleum system model</a:t>
                      </a:r>
                      <a:endParaRPr lang="en-US" sz="1400" i="0" dirty="0"/>
                    </a:p>
                  </a:txBody>
                  <a:tcPr anchor="ctr"/>
                </a:tc>
                <a:tc>
                  <a:txBody>
                    <a:bodyPr/>
                    <a:lstStyle/>
                    <a:p>
                      <a:r>
                        <a:rPr lang="en-US" sz="1400" i="1" dirty="0" smtClean="0"/>
                        <a:t>Ongoing</a:t>
                      </a:r>
                      <a:endParaRPr lang="en-US" sz="1400" i="1" dirty="0"/>
                    </a:p>
                  </a:txBody>
                  <a:tcPr anchor="ctr"/>
                </a:tc>
              </a:tr>
              <a:tr h="410342">
                <a:tc>
                  <a:txBody>
                    <a:bodyPr/>
                    <a:lstStyle/>
                    <a:p>
                      <a:r>
                        <a:rPr lang="en-US" sz="1400" i="0" dirty="0" smtClean="0"/>
                        <a:t>Improved</a:t>
                      </a:r>
                      <a:r>
                        <a:rPr lang="en-US" sz="1400" i="0" baseline="0" dirty="0" smtClean="0"/>
                        <a:t> Refinery Outage Report</a:t>
                      </a:r>
                      <a:endParaRPr lang="en-US" sz="1400" i="0" dirty="0"/>
                    </a:p>
                  </a:txBody>
                  <a:tcPr anchor="ctr"/>
                </a:tc>
                <a:tc>
                  <a:txBody>
                    <a:bodyPr/>
                    <a:lstStyle/>
                    <a:p>
                      <a:r>
                        <a:rPr lang="en-US" sz="1400" i="1" dirty="0" smtClean="0"/>
                        <a:t>1</a:t>
                      </a:r>
                      <a:r>
                        <a:rPr lang="en-US" sz="1400" i="1" baseline="30000" dirty="0" smtClean="0"/>
                        <a:t>st</a:t>
                      </a:r>
                      <a:r>
                        <a:rPr lang="en-US" sz="1400" i="1" baseline="0" dirty="0" smtClean="0"/>
                        <a:t> &amp; 3</a:t>
                      </a:r>
                      <a:r>
                        <a:rPr lang="en-US" sz="1400" i="1" baseline="30000" dirty="0" smtClean="0"/>
                        <a:t>rd</a:t>
                      </a:r>
                      <a:r>
                        <a:rPr lang="en-US" sz="1400" i="1" baseline="0" dirty="0" smtClean="0"/>
                        <a:t> quarter reports</a:t>
                      </a:r>
                      <a:endParaRPr lang="en-US" sz="1400" i="1" dirty="0"/>
                    </a:p>
                  </a:txBody>
                  <a:tcPr anchor="ctr"/>
                </a:tc>
              </a:tr>
            </a:tbl>
          </a:graphicData>
        </a:graphic>
      </p:graphicFrame>
    </p:spTree>
    <p:extLst>
      <p:ext uri="{BB962C8B-B14F-4D97-AF65-F5344CB8AC3E}">
        <p14:creationId xmlns:p14="http://schemas.microsoft.com/office/powerpoint/2010/main" val="345447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 </a:t>
            </a:r>
            <a:r>
              <a:rPr lang="en-US" dirty="0" smtClean="0"/>
              <a:t>petroleum </a:t>
            </a:r>
            <a:r>
              <a:rPr lang="en-US" dirty="0"/>
              <a:t>and </a:t>
            </a:r>
            <a:r>
              <a:rPr lang="en-US" dirty="0" smtClean="0"/>
              <a:t>other liquids consumption driven by weather, disposable income, etc.</a:t>
            </a:r>
            <a:endParaRPr lang="en-US" dirty="0"/>
          </a:p>
        </p:txBody>
      </p:sp>
      <p:sp>
        <p:nvSpPr>
          <p:cNvPr id="3" name="Footer Placeholder 2"/>
          <p:cNvSpPr>
            <a:spLocks noGrp="1"/>
          </p:cNvSpPr>
          <p:nvPr>
            <p:ph type="ftr" sz="quarter" idx="10"/>
          </p:nvPr>
        </p:nvSpPr>
        <p:spPr>
          <a:xfrm>
            <a:off x="667512" y="6391656"/>
            <a:ext cx="4384548" cy="393192"/>
          </a:xfrm>
        </p:spPr>
        <p:txBody>
          <a:bodyPr/>
          <a:lstStyle/>
          <a:p>
            <a:r>
              <a:rPr lang="en-US" dirty="0"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5</a:t>
            </a:fld>
            <a:endParaRPr lang="en-US" dirty="0"/>
          </a:p>
        </p:txBody>
      </p:sp>
      <p:graphicFrame>
        <p:nvGraphicFramePr>
          <p:cNvPr id="14" name="Chart Placeholder 13"/>
          <p:cNvGraphicFramePr>
            <a:graphicFrameLocks noGrp="1"/>
          </p:cNvGraphicFramePr>
          <p:nvPr>
            <p:ph type="chart" sz="quarter" idx="12"/>
            <p:extLst>
              <p:ext uri="{D42A27DB-BD31-4B8C-83A1-F6EECF244321}">
                <p14:modId xmlns:p14="http://schemas.microsoft.com/office/powerpoint/2010/main" val="208538508"/>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3"/>
          </p:nvPr>
        </p:nvSpPr>
        <p:spPr/>
        <p:txBody>
          <a:bodyPr/>
          <a:lstStyle/>
          <a:p>
            <a:r>
              <a:rPr lang="en-US" dirty="0"/>
              <a:t>c</a:t>
            </a:r>
            <a:r>
              <a:rPr lang="en-US" dirty="0" smtClean="0"/>
              <a:t>onsumption</a:t>
            </a:r>
          </a:p>
          <a:p>
            <a:r>
              <a:rPr lang="en-US" dirty="0" smtClean="0"/>
              <a:t>million </a:t>
            </a:r>
            <a:r>
              <a:rPr lang="en-US" dirty="0"/>
              <a:t>barrels per </a:t>
            </a:r>
            <a:r>
              <a:rPr lang="en-US" dirty="0" smtClean="0"/>
              <a:t>day</a:t>
            </a:r>
          </a:p>
        </p:txBody>
      </p:sp>
      <p:sp>
        <p:nvSpPr>
          <p:cNvPr id="10" name="Text Placeholder 9"/>
          <p:cNvSpPr>
            <a:spLocks noGrp="1"/>
          </p:cNvSpPr>
          <p:nvPr>
            <p:ph type="body" sz="quarter" idx="15"/>
          </p:nvPr>
        </p:nvSpPr>
        <p:spPr/>
        <p:txBody>
          <a:bodyPr/>
          <a:lstStyle/>
          <a:p>
            <a:r>
              <a:rPr lang="en-US" dirty="0"/>
              <a:t>Source: EIA, Short-Term Energy Outlook, May </a:t>
            </a:r>
            <a:r>
              <a:rPr lang="en-US" dirty="0" smtClean="0"/>
              <a:t>2016</a:t>
            </a:r>
            <a:endParaRPr lang="en-US" dirty="0"/>
          </a:p>
        </p:txBody>
      </p:sp>
    </p:spTree>
    <p:extLst>
      <p:ext uri="{BB962C8B-B14F-4D97-AF65-F5344CB8AC3E}">
        <p14:creationId xmlns:p14="http://schemas.microsoft.com/office/powerpoint/2010/main" val="127364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Wholesale gasoline prices and margins</a:t>
            </a:r>
            <a:endParaRPr lang="en-US" dirty="0"/>
          </a:p>
        </p:txBody>
      </p:sp>
      <p:sp>
        <p:nvSpPr>
          <p:cNvPr id="3" name="Footer Placeholder 2"/>
          <p:cNvSpPr>
            <a:spLocks noGrp="1"/>
          </p:cNvSpPr>
          <p:nvPr>
            <p:ph type="ftr" sz="quarter" idx="10"/>
          </p:nvPr>
        </p:nvSpPr>
        <p:spPr>
          <a:xfrm>
            <a:off x="667512" y="6391656"/>
            <a:ext cx="4456938" cy="393192"/>
          </a:xfrm>
        </p:spPr>
        <p:txBody>
          <a:bodyPr/>
          <a:lstStyle/>
          <a:p>
            <a:r>
              <a:rPr lang="en-US" dirty="0" smtClean="0"/>
              <a:t>Adam Sieminski, Petroleum Marketers Association of America May 18,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6</a:t>
            </a:fld>
            <a:endParaRPr lang="en-US" dirty="0"/>
          </a:p>
        </p:txBody>
      </p:sp>
      <p:sp>
        <p:nvSpPr>
          <p:cNvPr id="6" name="Text Placeholder 5"/>
          <p:cNvSpPr>
            <a:spLocks noGrp="1"/>
          </p:cNvSpPr>
          <p:nvPr>
            <p:ph type="body" sz="quarter" idx="13"/>
          </p:nvPr>
        </p:nvSpPr>
        <p:spPr/>
        <p:txBody>
          <a:bodyPr/>
          <a:lstStyle/>
          <a:p>
            <a:r>
              <a:rPr lang="en-US" dirty="0" smtClean="0"/>
              <a:t>dollars per gallon</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3695102309"/>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15"/>
          </p:nvPr>
        </p:nvSpPr>
        <p:spPr>
          <a:xfrm>
            <a:off x="640080" y="5952744"/>
            <a:ext cx="7946136" cy="246888"/>
          </a:xfrm>
        </p:spPr>
        <p:txBody>
          <a:bodyPr/>
          <a:lstStyle/>
          <a:p>
            <a:r>
              <a:rPr lang="en-US" dirty="0"/>
              <a:t>Source: EIA, Short-Term Energy Outlook, May </a:t>
            </a:r>
            <a:r>
              <a:rPr lang="en-US" dirty="0" smtClean="0"/>
              <a:t>2016</a:t>
            </a:r>
            <a:endParaRPr lang="en-US" dirty="0"/>
          </a:p>
        </p:txBody>
      </p:sp>
    </p:spTree>
    <p:extLst>
      <p:ext uri="{BB962C8B-B14F-4D97-AF65-F5344CB8AC3E}">
        <p14:creationId xmlns:p14="http://schemas.microsoft.com/office/powerpoint/2010/main" val="109349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EIA expects WTI oil prices to remain low compared to recent history, but the market-implied confidence band is very wide</a:t>
            </a:r>
          </a:p>
        </p:txBody>
      </p:sp>
      <p:sp>
        <p:nvSpPr>
          <p:cNvPr id="8" name="Footer Placeholder 4"/>
          <p:cNvSpPr>
            <a:spLocks noGrp="1"/>
          </p:cNvSpPr>
          <p:nvPr>
            <p:ph type="ftr" sz="quarter" idx="10"/>
          </p:nvPr>
        </p:nvSpPr>
        <p:spPr>
          <a:xfrm>
            <a:off x="667511" y="6391656"/>
            <a:ext cx="4486380" cy="393192"/>
          </a:xfrm>
          <a:prstGeom prst="rect">
            <a:avLst/>
          </a:prstGeom>
        </p:spPr>
        <p:txBody>
          <a:bodyPr/>
          <a:lstStyle/>
          <a:p>
            <a:pPr>
              <a:defRPr/>
            </a:pPr>
            <a:r>
              <a:rPr lang="en-US" dirty="0" smtClean="0"/>
              <a:t>Adam Sieminski, Petroleum Marketers Association of America May 18, 2016</a:t>
            </a:r>
            <a:endParaRPr lang="en-US" dirty="0"/>
          </a:p>
        </p:txBody>
      </p:sp>
      <p:sp>
        <p:nvSpPr>
          <p:cNvPr id="4" name="Slide Number Placeholder 3"/>
          <p:cNvSpPr>
            <a:spLocks noGrp="1"/>
          </p:cNvSpPr>
          <p:nvPr>
            <p:ph type="sldNum" sz="quarter" idx="11"/>
          </p:nvPr>
        </p:nvSpPr>
        <p:spPr>
          <a:prstGeom prst="rect">
            <a:avLst/>
          </a:prstGeom>
        </p:spPr>
        <p:txBody>
          <a:bodyPr/>
          <a:lstStyle/>
          <a:p>
            <a:fld id="{2D80C5C9-96E0-47EC-B500-37C5FE284639}" type="slidenum">
              <a:rPr lang="en-US" smtClean="0"/>
              <a:pPr/>
              <a:t>7</a:t>
            </a:fld>
            <a:endParaRPr lang="en-US" dirty="0"/>
          </a:p>
        </p:txBody>
      </p:sp>
      <p:graphicFrame>
        <p:nvGraphicFramePr>
          <p:cNvPr id="9" name="Content Placeholder 3"/>
          <p:cNvGraphicFramePr>
            <a:graphicFrameLocks noGrp="1"/>
          </p:cNvGraphicFramePr>
          <p:nvPr>
            <p:ph type="chart" sz="quarter" idx="12"/>
            <p:extLst>
              <p:ext uri="{D42A27DB-BD31-4B8C-83A1-F6EECF244321}">
                <p14:modId xmlns:p14="http://schemas.microsoft.com/office/powerpoint/2010/main" val="2485270462"/>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prstGeom prst="rect">
            <a:avLst/>
          </a:prstGeom>
        </p:spPr>
        <p:txBody>
          <a:bodyPr/>
          <a:lstStyle/>
          <a:p>
            <a:r>
              <a:rPr lang="en-US" dirty="0"/>
              <a:t>WTI price</a:t>
            </a:r>
          </a:p>
          <a:p>
            <a:r>
              <a:rPr lang="en-US" dirty="0"/>
              <a:t>dollars per </a:t>
            </a:r>
            <a:r>
              <a:rPr lang="en-US" dirty="0" smtClean="0"/>
              <a:t>barrel</a:t>
            </a:r>
            <a:endParaRPr lang="en-US" dirty="0"/>
          </a:p>
        </p:txBody>
      </p:sp>
      <p:sp>
        <p:nvSpPr>
          <p:cNvPr id="7" name="Text Placeholder 6"/>
          <p:cNvSpPr>
            <a:spLocks noGrp="1"/>
          </p:cNvSpPr>
          <p:nvPr>
            <p:ph type="body" sz="quarter" idx="14"/>
          </p:nvPr>
        </p:nvSpPr>
        <p:spPr>
          <a:prstGeom prst="rect">
            <a:avLst/>
          </a:prstGeom>
        </p:spPr>
        <p:txBody>
          <a:bodyPr/>
          <a:lstStyle/>
          <a:p>
            <a:endParaRPr lang="en-US" dirty="0"/>
          </a:p>
        </p:txBody>
      </p:sp>
      <p:sp>
        <p:nvSpPr>
          <p:cNvPr id="3" name="Text Placeholder 2"/>
          <p:cNvSpPr>
            <a:spLocks noGrp="1"/>
          </p:cNvSpPr>
          <p:nvPr>
            <p:ph type="body" sz="quarter" idx="15"/>
          </p:nvPr>
        </p:nvSpPr>
        <p:spPr/>
        <p:txBody>
          <a:bodyPr/>
          <a:lstStyle/>
          <a:p>
            <a:r>
              <a:rPr lang="en-US" dirty="0"/>
              <a:t>Source: EIA, Short-Term Energy Outlook, </a:t>
            </a:r>
            <a:r>
              <a:rPr lang="en-US" dirty="0" smtClean="0"/>
              <a:t>May 2016</a:t>
            </a:r>
            <a:endParaRPr lang="en-US" dirty="0"/>
          </a:p>
        </p:txBody>
      </p:sp>
    </p:spTree>
    <p:extLst>
      <p:ext uri="{BB962C8B-B14F-4D97-AF65-F5344CB8AC3E}">
        <p14:creationId xmlns:p14="http://schemas.microsoft.com/office/powerpoint/2010/main" val="82260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Refinery outages report</a:t>
            </a:r>
          </a:p>
        </p:txBody>
      </p:sp>
      <p:sp>
        <p:nvSpPr>
          <p:cNvPr id="4" name="Footer Placeholder 3"/>
          <p:cNvSpPr>
            <a:spLocks noGrp="1"/>
          </p:cNvSpPr>
          <p:nvPr>
            <p:ph type="ftr" sz="quarter" idx="10"/>
          </p:nvPr>
        </p:nvSpPr>
        <p:spPr>
          <a:xfrm>
            <a:off x="667512" y="6391656"/>
            <a:ext cx="4376928" cy="393192"/>
          </a:xfrm>
        </p:spPr>
        <p:txBody>
          <a:bodyPr/>
          <a:lstStyle/>
          <a:p>
            <a:r>
              <a:rPr lang="en-US" dirty="0" smtClean="0"/>
              <a:t>Adam Sieminski, Petroleum Marketers Association of America May 18, 2016</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pPr/>
              <a:t>8</a:t>
            </a:fld>
            <a:endParaRPr lang="en-US" dirty="0"/>
          </a:p>
        </p:txBody>
      </p:sp>
      <p:pic>
        <p:nvPicPr>
          <p:cNvPr id="11" name="Content Placeholder 10"/>
          <p:cNvPicPr>
            <a:picLocks noGrp="1" noChangeAspect="1"/>
          </p:cNvPicPr>
          <p:nvPr>
            <p:ph sz="quarter" idx="12"/>
          </p:nvPr>
        </p:nvPicPr>
        <p:blipFill>
          <a:blip r:embed="rId3"/>
          <a:stretch>
            <a:fillRect/>
          </a:stretch>
        </p:blipFill>
        <p:spPr>
          <a:xfrm>
            <a:off x="639763" y="1329282"/>
            <a:ext cx="4024312" cy="4564561"/>
          </a:xfrm>
          <a:prstGeom prst="rect">
            <a:avLst/>
          </a:prstGeom>
          <a:ln>
            <a:solidFill>
              <a:schemeClr val="tx1"/>
            </a:solidFill>
          </a:ln>
        </p:spPr>
      </p:pic>
      <p:sp>
        <p:nvSpPr>
          <p:cNvPr id="8" name="Text Placeholder 2"/>
          <p:cNvSpPr txBox="1">
            <a:spLocks/>
          </p:cNvSpPr>
          <p:nvPr/>
        </p:nvSpPr>
        <p:spPr>
          <a:xfrm>
            <a:off x="640080" y="5952744"/>
            <a:ext cx="7946136" cy="246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Source: </a:t>
            </a:r>
            <a:r>
              <a:rPr lang="en-US" sz="1200" i="1" dirty="0">
                <a:hlinkClick r:id="rId4"/>
              </a:rPr>
              <a:t>http://www.eia.gov/petroleum/refinery/outage</a:t>
            </a:r>
            <a:r>
              <a:rPr lang="en-US" sz="1200" i="1" dirty="0" smtClean="0">
                <a:hlinkClick r:id="rId4"/>
              </a:rPr>
              <a:t>/</a:t>
            </a:r>
            <a:endParaRPr lang="en-US" sz="1200" i="1" dirty="0"/>
          </a:p>
        </p:txBody>
      </p:sp>
      <p:sp>
        <p:nvSpPr>
          <p:cNvPr id="10" name="Content Placeholder 9"/>
          <p:cNvSpPr>
            <a:spLocks noGrp="1"/>
          </p:cNvSpPr>
          <p:nvPr>
            <p:ph sz="quarter" idx="13"/>
          </p:nvPr>
        </p:nvSpPr>
        <p:spPr/>
        <p:txBody>
          <a:bodyPr/>
          <a:lstStyle/>
          <a:p>
            <a:r>
              <a:rPr lang="en-US" dirty="0" smtClean="0"/>
              <a:t>Examines planned U.S</a:t>
            </a:r>
            <a:r>
              <a:rPr lang="en-US" dirty="0"/>
              <a:t>. refinery </a:t>
            </a:r>
            <a:r>
              <a:rPr lang="en-US" dirty="0" smtClean="0"/>
              <a:t>outages and </a:t>
            </a:r>
            <a:r>
              <a:rPr lang="en-US" dirty="0"/>
              <a:t>the implications for available refinery production capacity, petroleum product markets, and the supply of gasoline, diesel fuel, and jet </a:t>
            </a:r>
            <a:r>
              <a:rPr lang="en-US" dirty="0" smtClean="0"/>
              <a:t>fuel</a:t>
            </a:r>
          </a:p>
          <a:p>
            <a:r>
              <a:rPr lang="en-US" dirty="0" smtClean="0"/>
              <a:t>Considers </a:t>
            </a:r>
            <a:r>
              <a:rPr lang="en-US" dirty="0"/>
              <a:t>the supply of petroleum products on regional (both PADD and sub-PADD) levels, rather than at a national level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disruptions map with real-time weather data</a:t>
            </a:r>
          </a:p>
        </p:txBody>
      </p:sp>
      <p:sp>
        <p:nvSpPr>
          <p:cNvPr id="4" name="Footer Placeholder 3"/>
          <p:cNvSpPr>
            <a:spLocks noGrp="1"/>
          </p:cNvSpPr>
          <p:nvPr>
            <p:ph type="ftr" sz="quarter" idx="10"/>
          </p:nvPr>
        </p:nvSpPr>
        <p:spPr>
          <a:xfrm>
            <a:off x="667512" y="6391656"/>
            <a:ext cx="4369308" cy="393192"/>
          </a:xfrm>
        </p:spPr>
        <p:txBody>
          <a:bodyPr/>
          <a:lstStyle/>
          <a:p>
            <a:r>
              <a:rPr lang="en-US" dirty="0" smtClean="0"/>
              <a:t>Adam Sieminski, Petroleum Marketers Association of America May 18, 2016</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pPr/>
              <a:t>9</a:t>
            </a:fld>
            <a:endParaRPr lang="en-US" dirty="0"/>
          </a:p>
        </p:txBody>
      </p:sp>
      <p:sp>
        <p:nvSpPr>
          <p:cNvPr id="5" name="Content Placeholder 4"/>
          <p:cNvSpPr>
            <a:spLocks noGrp="1"/>
          </p:cNvSpPr>
          <p:nvPr>
            <p:ph sz="quarter" idx="13"/>
          </p:nvPr>
        </p:nvSpPr>
        <p:spPr/>
        <p:txBody>
          <a:bodyPr/>
          <a:lstStyle/>
          <a:p>
            <a:r>
              <a:rPr lang="en-US" dirty="0" smtClean="0"/>
              <a:t>Tracks </a:t>
            </a:r>
            <a:r>
              <a:rPr lang="en-US" dirty="0"/>
              <a:t>and reports on selected significant storms that impact or could potentially impact energy </a:t>
            </a:r>
            <a:r>
              <a:rPr lang="en-US" dirty="0" smtClean="0"/>
              <a:t>infrastructure</a:t>
            </a:r>
          </a:p>
          <a:p>
            <a:r>
              <a:rPr lang="en-US" dirty="0" smtClean="0"/>
              <a:t>Includes past </a:t>
            </a:r>
            <a:r>
              <a:rPr lang="en-US" dirty="0"/>
              <a:t>historical events </a:t>
            </a:r>
            <a:r>
              <a:rPr lang="en-US" dirty="0" smtClean="0"/>
              <a:t>and </a:t>
            </a:r>
            <a:r>
              <a:rPr lang="en-US" dirty="0"/>
              <a:t>real-time storm tracking with energy infrastructure </a:t>
            </a:r>
            <a:r>
              <a:rPr lang="en-US" dirty="0" smtClean="0"/>
              <a:t>maps</a:t>
            </a:r>
            <a:endParaRPr lang="en-US" dirty="0"/>
          </a:p>
        </p:txBody>
      </p:sp>
      <p:sp>
        <p:nvSpPr>
          <p:cNvPr id="8" name="Text Placeholder 2"/>
          <p:cNvSpPr txBox="1">
            <a:spLocks/>
          </p:cNvSpPr>
          <p:nvPr/>
        </p:nvSpPr>
        <p:spPr>
          <a:xfrm>
            <a:off x="640080" y="5952744"/>
            <a:ext cx="7946136" cy="246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Source: </a:t>
            </a:r>
            <a:r>
              <a:rPr lang="en-US" sz="1200" i="1" dirty="0">
                <a:hlinkClick r:id="rId3"/>
              </a:rPr>
              <a:t>http://www.eia.gov/special/disruptions</a:t>
            </a:r>
            <a:r>
              <a:rPr lang="en-US" sz="1200" i="1" dirty="0" smtClean="0">
                <a:hlinkClick r:id="rId3"/>
              </a:rPr>
              <a:t>/</a:t>
            </a:r>
            <a:endParaRPr lang="en-US" sz="1200" i="1" dirty="0"/>
          </a:p>
        </p:txBody>
      </p:sp>
      <p:pic>
        <p:nvPicPr>
          <p:cNvPr id="11" name="Content Placeholder 10"/>
          <p:cNvPicPr>
            <a:picLocks noGrp="1" noChangeAspect="1"/>
          </p:cNvPicPr>
          <p:nvPr>
            <p:ph sz="quarter" idx="12"/>
          </p:nvPr>
        </p:nvPicPr>
        <p:blipFill>
          <a:blip r:embed="rId4"/>
          <a:stretch>
            <a:fillRect/>
          </a:stretch>
        </p:blipFill>
        <p:spPr>
          <a:xfrm>
            <a:off x="639763" y="1390893"/>
            <a:ext cx="4024312" cy="4441339"/>
          </a:xfrm>
          <a:prstGeom prst="rect">
            <a:avLst/>
          </a:prstGeom>
          <a:ln>
            <a:solidFill>
              <a:schemeClr val="tx1"/>
            </a:solidFill>
          </a:ln>
        </p:spPr>
      </p:pic>
    </p:spTree>
    <p:extLst>
      <p:ext uri="{BB962C8B-B14F-4D97-AF65-F5344CB8AC3E}">
        <p14:creationId xmlns:p14="http://schemas.microsoft.com/office/powerpoint/2010/main" val="1170157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eia_template_4x3</Template>
  <TotalTime>263</TotalTime>
  <Words>701</Words>
  <Application>Microsoft Office PowerPoint</Application>
  <PresentationFormat>On-screen Show (4:3)</PresentationFormat>
  <Paragraphs>100</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eia_template</vt:lpstr>
      <vt:lpstr>U.S. Petroleum Industry Project Overview</vt:lpstr>
      <vt:lpstr>Transportation fuels market studies – key takeaways</vt:lpstr>
      <vt:lpstr>Each regional market chapter of the report includes a variety of information</vt:lpstr>
      <vt:lpstr>This effort continues an EIA strategy of providing data and analysis on a sub-PADD level</vt:lpstr>
      <vt:lpstr>U.S. petroleum and other liquids consumption driven by weather, disposable income, etc.</vt:lpstr>
      <vt:lpstr>Wholesale gasoline prices and margins</vt:lpstr>
      <vt:lpstr>EIA expects WTI oil prices to remain low compared to recent history, but the market-implied confidence band is very wide</vt:lpstr>
      <vt:lpstr>Refinery outages report</vt:lpstr>
      <vt:lpstr>Energy disruptions map with real-time weather data</vt:lpstr>
      <vt:lpstr>Refining capacity report</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This can be up to 2 lines</dc:title>
  <dc:creator>Jarzomski, Kevin</dc:creator>
  <cp:lastModifiedBy>Gilchrist, Laverne</cp:lastModifiedBy>
  <cp:revision>32</cp:revision>
  <dcterms:created xsi:type="dcterms:W3CDTF">2016-05-03T19:15:37Z</dcterms:created>
  <dcterms:modified xsi:type="dcterms:W3CDTF">2016-06-01T13:28:12Z</dcterms:modified>
</cp:coreProperties>
</file>